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381" r:id="rId2"/>
    <p:sldId id="341" r:id="rId3"/>
    <p:sldId id="353" r:id="rId4"/>
    <p:sldId id="376" r:id="rId5"/>
    <p:sldId id="354" r:id="rId6"/>
    <p:sldId id="372" r:id="rId7"/>
    <p:sldId id="373" r:id="rId8"/>
    <p:sldId id="378" r:id="rId9"/>
    <p:sldId id="355" r:id="rId10"/>
    <p:sldId id="362" r:id="rId11"/>
    <p:sldId id="357" r:id="rId12"/>
    <p:sldId id="374" r:id="rId13"/>
    <p:sldId id="379" r:id="rId14"/>
    <p:sldId id="375" r:id="rId15"/>
    <p:sldId id="358" r:id="rId16"/>
    <p:sldId id="377" r:id="rId17"/>
    <p:sldId id="359" r:id="rId18"/>
    <p:sldId id="360" r:id="rId19"/>
    <p:sldId id="361" r:id="rId20"/>
    <p:sldId id="365" r:id="rId21"/>
    <p:sldId id="366" r:id="rId22"/>
    <p:sldId id="368" r:id="rId23"/>
    <p:sldId id="363" r:id="rId24"/>
    <p:sldId id="370" r:id="rId25"/>
    <p:sldId id="371" r:id="rId26"/>
    <p:sldId id="380" r:id="rId27"/>
    <p:sldId id="382" r:id="rId28"/>
    <p:sldId id="383" r:id="rId29"/>
    <p:sldId id="384" r:id="rId30"/>
    <p:sldId id="385" r:id="rId31"/>
    <p:sldId id="386" r:id="rId32"/>
    <p:sldId id="387" r:id="rId33"/>
    <p:sldId id="388" r:id="rId34"/>
    <p:sldId id="389" r:id="rId35"/>
  </p:sldIdLst>
  <p:sldSz cx="9144000" cy="6858000" type="screen4x3"/>
  <p:notesSz cx="7099300" cy="10234613"/>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66"/>
    <a:srgbClr val="FF6600"/>
    <a:srgbClr val="808080"/>
    <a:srgbClr val="DDDDDD"/>
    <a:srgbClr val="264C72"/>
    <a:srgbClr val="3366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17" autoAdjust="0"/>
    <p:restoredTop sz="94643" autoAdjust="0"/>
  </p:normalViewPr>
  <p:slideViewPr>
    <p:cSldViewPr>
      <p:cViewPr varScale="1">
        <p:scale>
          <a:sx n="61" d="100"/>
          <a:sy n="61" d="100"/>
        </p:scale>
        <p:origin x="53" y="5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Georgia" pitchFamily="18" charset="0"/>
              </a:defRPr>
            </a:lvl1pPr>
          </a:lstStyle>
          <a:p>
            <a:pPr>
              <a:defRPr/>
            </a:pPr>
            <a:endParaRPr lang="el-GR"/>
          </a:p>
        </p:txBody>
      </p:sp>
      <p:sp>
        <p:nvSpPr>
          <p:cNvPr id="179203"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Georgia" pitchFamily="18" charset="0"/>
              </a:defRPr>
            </a:lvl1pPr>
          </a:lstStyle>
          <a:p>
            <a:pPr>
              <a:defRPr/>
            </a:pPr>
            <a:endParaRPr lang="el-GR"/>
          </a:p>
        </p:txBody>
      </p:sp>
      <p:sp>
        <p:nvSpPr>
          <p:cNvPr id="179204"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Georgia" pitchFamily="18" charset="0"/>
              </a:defRPr>
            </a:lvl1pPr>
          </a:lstStyle>
          <a:p>
            <a:pPr>
              <a:defRPr/>
            </a:pPr>
            <a:endParaRPr lang="el-GR"/>
          </a:p>
        </p:txBody>
      </p:sp>
      <p:sp>
        <p:nvSpPr>
          <p:cNvPr id="179205"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smtClean="0">
                <a:latin typeface="Georgia" panose="02040502050405020303" pitchFamily="18" charset="0"/>
              </a:defRPr>
            </a:lvl1pPr>
          </a:lstStyle>
          <a:p>
            <a:pPr>
              <a:defRPr/>
            </a:pPr>
            <a:fld id="{1E1C4D98-3608-4602-9C11-3E7A69F0D757}" type="slidenum">
              <a:rPr lang="el-GR" altLang="el-GR"/>
              <a:pPr>
                <a:defRPr/>
              </a:pPr>
              <a:t>‹#›</a:t>
            </a:fld>
            <a:endParaRPr lang="el-GR" altLang="el-GR"/>
          </a:p>
        </p:txBody>
      </p:sp>
    </p:spTree>
    <p:extLst>
      <p:ext uri="{BB962C8B-B14F-4D97-AF65-F5344CB8AC3E}">
        <p14:creationId xmlns:p14="http://schemas.microsoft.com/office/powerpoint/2010/main" val="3419003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Georgia" pitchFamily="18" charset="0"/>
              </a:defRPr>
            </a:lvl1pPr>
          </a:lstStyle>
          <a:p>
            <a:pPr>
              <a:defRPr/>
            </a:pPr>
            <a:endParaRPr lang="el-GR"/>
          </a:p>
        </p:txBody>
      </p:sp>
      <p:sp>
        <p:nvSpPr>
          <p:cNvPr id="9219"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Georgia" pitchFamily="18" charset="0"/>
              </a:defRPr>
            </a:lvl1pPr>
          </a:lstStyle>
          <a:p>
            <a:pPr>
              <a:defRPr/>
            </a:pPr>
            <a:endParaRPr lang="el-GR"/>
          </a:p>
        </p:txBody>
      </p:sp>
      <p:sp>
        <p:nvSpPr>
          <p:cNvPr id="13316" name="Rectangle 4"/>
          <p:cNvSpPr>
            <a:spLocks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p>
        </p:txBody>
      </p:sp>
      <p:sp>
        <p:nvSpPr>
          <p:cNvPr id="9222"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Georgia" pitchFamily="18" charset="0"/>
              </a:defRPr>
            </a:lvl1pPr>
          </a:lstStyle>
          <a:p>
            <a:pPr>
              <a:defRPr/>
            </a:pPr>
            <a:endParaRPr lang="el-GR"/>
          </a:p>
        </p:txBody>
      </p:sp>
      <p:sp>
        <p:nvSpPr>
          <p:cNvPr id="9223"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smtClean="0">
                <a:latin typeface="Georgia" panose="02040502050405020303" pitchFamily="18" charset="0"/>
              </a:defRPr>
            </a:lvl1pPr>
          </a:lstStyle>
          <a:p>
            <a:pPr>
              <a:defRPr/>
            </a:pPr>
            <a:fld id="{286F34D5-5208-4CCA-8FC8-3E79CE65D80B}" type="slidenum">
              <a:rPr lang="el-GR" altLang="el-GR"/>
              <a:pPr>
                <a:defRPr/>
              </a:pPr>
              <a:t>‹#›</a:t>
            </a:fld>
            <a:endParaRPr lang="el-GR" altLang="el-GR"/>
          </a:p>
        </p:txBody>
      </p:sp>
    </p:spTree>
    <p:extLst>
      <p:ext uri="{BB962C8B-B14F-4D97-AF65-F5344CB8AC3E}">
        <p14:creationId xmlns:p14="http://schemas.microsoft.com/office/powerpoint/2010/main" val="1744547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Georgi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Georgi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Georgi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Georgi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Georgi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εικόνας διαφάνειας 1"/>
          <p:cNvSpPr>
            <a:spLocks noGrp="1" noRot="1" noChangeAspect="1" noTextEdit="1"/>
          </p:cNvSpPr>
          <p:nvPr>
            <p:ph type="sldImg"/>
          </p:nvPr>
        </p:nvSpPr>
        <p:spPr>
          <a:xfrm>
            <a:off x="992188" y="768350"/>
            <a:ext cx="5114925" cy="3836988"/>
          </a:xfrm>
          <a:ln/>
        </p:spPr>
      </p:sp>
      <p:sp>
        <p:nvSpPr>
          <p:cNvPr id="16387"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solidFill>
                <a:srgbClr val="FF0000"/>
              </a:solidFill>
              <a:latin typeface="Arial" panose="020B0604020202020204" pitchFamily="34" charset="0"/>
            </a:endParaRPr>
          </a:p>
        </p:txBody>
      </p:sp>
      <p:sp>
        <p:nvSpPr>
          <p:cNvPr id="16388" name="Θέση αριθμού διαφάνειας 3"/>
          <p:cNvSpPr>
            <a:spLocks noGrp="1"/>
          </p:cNvSpPr>
          <p:nvPr>
            <p:ph type="sldNum" sz="quarter" idx="5"/>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4144C007-7E4F-4FE7-B2D6-0B6BB8F93E59}" type="slidenum">
              <a:rPr lang="el-GR" altLang="el-GR">
                <a:solidFill>
                  <a:srgbClr val="000000"/>
                </a:solidFill>
              </a:rPr>
              <a:pPr>
                <a:spcBef>
                  <a:spcPct val="0"/>
                </a:spcBef>
                <a:buClr>
                  <a:srgbClr val="000000"/>
                </a:buClr>
                <a:buFont typeface="Georgia" panose="02040502050405020303" pitchFamily="18" charset="0"/>
                <a:buNone/>
              </a:pPr>
              <a:t>1</a:t>
            </a:fld>
            <a:endParaRPr lang="el-GR" altLang="el-GR">
              <a:solidFill>
                <a:srgbClr val="000000"/>
              </a:solidFill>
            </a:endParaRPr>
          </a:p>
        </p:txBody>
      </p:sp>
    </p:spTree>
    <p:extLst>
      <p:ext uri="{BB962C8B-B14F-4D97-AF65-F5344CB8AC3E}">
        <p14:creationId xmlns:p14="http://schemas.microsoft.com/office/powerpoint/2010/main" val="1692077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42E2E4FB-2E50-4176-AAC3-6125039F7D89}" type="slidenum">
              <a:rPr lang="el-GR" altLang="el-GR" sz="1300"/>
              <a:pPr>
                <a:spcBef>
                  <a:spcPct val="0"/>
                </a:spcBef>
              </a:pPr>
              <a:t>12</a:t>
            </a:fld>
            <a:endParaRPr lang="el-GR" altLang="el-GR" sz="1300"/>
          </a:p>
        </p:txBody>
      </p:sp>
      <p:sp>
        <p:nvSpPr>
          <p:cNvPr id="36867" name="Rectangle 2"/>
          <p:cNvSpPr>
            <a:spLocks noChangeArrowheads="1" noTextEdit="1"/>
          </p:cNvSpPr>
          <p:nvPr>
            <p:ph type="sldImg"/>
          </p:nvPr>
        </p:nvSpPr>
        <p:spPr>
          <a:xfrm>
            <a:off x="992188" y="768350"/>
            <a:ext cx="5114925" cy="3836988"/>
          </a:xfrm>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941076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6B8AD2C5-338E-44AE-956A-F9F6045A8B57}" type="slidenum">
              <a:rPr lang="el-GR" altLang="el-GR" sz="1300"/>
              <a:pPr>
                <a:spcBef>
                  <a:spcPct val="0"/>
                </a:spcBef>
              </a:pPr>
              <a:t>14</a:t>
            </a:fld>
            <a:endParaRPr lang="el-GR" altLang="el-GR" sz="1300"/>
          </a:p>
        </p:txBody>
      </p:sp>
      <p:sp>
        <p:nvSpPr>
          <p:cNvPr id="39939" name="Rectangle 2"/>
          <p:cNvSpPr>
            <a:spLocks noChangeArrowheads="1" noTextEdit="1"/>
          </p:cNvSpPr>
          <p:nvPr>
            <p:ph type="sldImg"/>
          </p:nvPr>
        </p:nvSpPr>
        <p:spPr>
          <a:xfrm>
            <a:off x="992188" y="768350"/>
            <a:ext cx="5114925" cy="3836988"/>
          </a:xfrm>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1214260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5C0F06FF-C0C1-46CA-BDEE-D6C564EBBA8C}" type="slidenum">
              <a:rPr lang="el-GR" altLang="el-GR" sz="1300"/>
              <a:pPr>
                <a:spcBef>
                  <a:spcPct val="0"/>
                </a:spcBef>
              </a:pPr>
              <a:t>15</a:t>
            </a:fld>
            <a:endParaRPr lang="el-GR" altLang="el-GR" sz="1300"/>
          </a:p>
        </p:txBody>
      </p:sp>
      <p:sp>
        <p:nvSpPr>
          <p:cNvPr id="41987" name="Rectangle 2"/>
          <p:cNvSpPr>
            <a:spLocks noChangeArrowheads="1" noTextEdit="1"/>
          </p:cNvSpPr>
          <p:nvPr>
            <p:ph type="sldImg"/>
          </p:nvPr>
        </p:nvSpPr>
        <p:spPr>
          <a:xfrm>
            <a:off x="992188" y="768350"/>
            <a:ext cx="5114925" cy="3836988"/>
          </a:xfrm>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292452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1A094F35-C52A-471C-B23C-02F3EFAD1984}" type="slidenum">
              <a:rPr lang="el-GR" altLang="el-GR" sz="1300"/>
              <a:pPr>
                <a:spcBef>
                  <a:spcPct val="0"/>
                </a:spcBef>
              </a:pPr>
              <a:t>17</a:t>
            </a:fld>
            <a:endParaRPr lang="el-GR" altLang="el-GR" sz="1300"/>
          </a:p>
        </p:txBody>
      </p:sp>
      <p:sp>
        <p:nvSpPr>
          <p:cNvPr id="45059" name="Rectangle 2"/>
          <p:cNvSpPr>
            <a:spLocks noChangeArrowheads="1" noTextEdit="1"/>
          </p:cNvSpPr>
          <p:nvPr>
            <p:ph type="sldImg"/>
          </p:nvPr>
        </p:nvSpPr>
        <p:spPr>
          <a:xfrm>
            <a:off x="992188" y="768350"/>
            <a:ext cx="5114925" cy="3836988"/>
          </a:xfrm>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356507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9F9941D6-68D8-4E9A-A52C-71275BE181CB}" type="slidenum">
              <a:rPr lang="el-GR" altLang="el-GR" sz="1300"/>
              <a:pPr>
                <a:spcBef>
                  <a:spcPct val="0"/>
                </a:spcBef>
              </a:pPr>
              <a:t>18</a:t>
            </a:fld>
            <a:endParaRPr lang="el-GR" altLang="el-GR" sz="1300"/>
          </a:p>
        </p:txBody>
      </p:sp>
      <p:sp>
        <p:nvSpPr>
          <p:cNvPr id="47107" name="Rectangle 2"/>
          <p:cNvSpPr>
            <a:spLocks noChangeArrowheads="1" noTextEdit="1"/>
          </p:cNvSpPr>
          <p:nvPr>
            <p:ph type="sldImg"/>
          </p:nvPr>
        </p:nvSpPr>
        <p:spPr>
          <a:xfrm>
            <a:off x="992188" y="768350"/>
            <a:ext cx="5114925" cy="3836988"/>
          </a:xfrm>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9195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86B4CA30-3963-43B8-B948-1AECC25D5AF2}" type="slidenum">
              <a:rPr lang="el-GR" altLang="el-GR" sz="1300"/>
              <a:pPr>
                <a:spcBef>
                  <a:spcPct val="0"/>
                </a:spcBef>
              </a:pPr>
              <a:t>19</a:t>
            </a:fld>
            <a:endParaRPr lang="el-GR" altLang="el-GR" sz="1300"/>
          </a:p>
        </p:txBody>
      </p:sp>
      <p:sp>
        <p:nvSpPr>
          <p:cNvPr id="49155" name="Rectangle 2"/>
          <p:cNvSpPr>
            <a:spLocks noChangeArrowheads="1" noTextEdit="1"/>
          </p:cNvSpPr>
          <p:nvPr>
            <p:ph type="sldImg"/>
          </p:nvPr>
        </p:nvSpPr>
        <p:spPr>
          <a:xfrm>
            <a:off x="992188" y="768350"/>
            <a:ext cx="5114925" cy="3836988"/>
          </a:xfrm>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0026636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6D3548AA-6A2F-4A62-B89F-130BB3612267}" type="slidenum">
              <a:rPr lang="el-GR" altLang="el-GR" sz="1300"/>
              <a:pPr>
                <a:spcBef>
                  <a:spcPct val="0"/>
                </a:spcBef>
              </a:pPr>
              <a:t>20</a:t>
            </a:fld>
            <a:endParaRPr lang="el-GR" altLang="el-GR" sz="1300"/>
          </a:p>
        </p:txBody>
      </p:sp>
      <p:sp>
        <p:nvSpPr>
          <p:cNvPr id="51203" name="Rectangle 2"/>
          <p:cNvSpPr>
            <a:spLocks noChangeArrowheads="1" noTextEdit="1"/>
          </p:cNvSpPr>
          <p:nvPr>
            <p:ph type="sldImg"/>
          </p:nvPr>
        </p:nvSpPr>
        <p:spPr>
          <a:xfrm>
            <a:off x="992188" y="768350"/>
            <a:ext cx="5114925" cy="3836988"/>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914553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E8104939-918B-4766-90FA-A510482AFC51}" type="slidenum">
              <a:rPr lang="el-GR" altLang="el-GR" sz="1300"/>
              <a:pPr>
                <a:spcBef>
                  <a:spcPct val="0"/>
                </a:spcBef>
              </a:pPr>
              <a:t>21</a:t>
            </a:fld>
            <a:endParaRPr lang="el-GR" altLang="el-GR" sz="1300"/>
          </a:p>
        </p:txBody>
      </p:sp>
      <p:sp>
        <p:nvSpPr>
          <p:cNvPr id="53251" name="Rectangle 2"/>
          <p:cNvSpPr>
            <a:spLocks noChangeArrowheads="1" noTextEdit="1"/>
          </p:cNvSpPr>
          <p:nvPr>
            <p:ph type="sldImg"/>
          </p:nvPr>
        </p:nvSpPr>
        <p:spPr>
          <a:xfrm>
            <a:off x="992188" y="768350"/>
            <a:ext cx="5114925" cy="3836988"/>
          </a:xfrm>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3948514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78250B23-5B3D-485B-BEE0-FC2EA2805C0F}" type="slidenum">
              <a:rPr lang="el-GR" altLang="el-GR" sz="1300"/>
              <a:pPr>
                <a:spcBef>
                  <a:spcPct val="0"/>
                </a:spcBef>
              </a:pPr>
              <a:t>22</a:t>
            </a:fld>
            <a:endParaRPr lang="el-GR" altLang="el-GR" sz="1300"/>
          </a:p>
        </p:txBody>
      </p:sp>
      <p:sp>
        <p:nvSpPr>
          <p:cNvPr id="55299" name="Rectangle 2"/>
          <p:cNvSpPr>
            <a:spLocks noChangeArrowheads="1" noTextEdit="1"/>
          </p:cNvSpPr>
          <p:nvPr>
            <p:ph type="sldImg"/>
          </p:nvPr>
        </p:nvSpPr>
        <p:spPr>
          <a:xfrm>
            <a:off x="992188" y="768350"/>
            <a:ext cx="5114925" cy="3836988"/>
          </a:xfrm>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988591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C8080298-7CC5-4AB4-8C90-98BE4BF3F625}" type="slidenum">
              <a:rPr lang="el-GR" altLang="el-GR" sz="1300"/>
              <a:pPr>
                <a:spcBef>
                  <a:spcPct val="0"/>
                </a:spcBef>
              </a:pPr>
              <a:t>23</a:t>
            </a:fld>
            <a:endParaRPr lang="el-GR" altLang="el-GR" sz="1300"/>
          </a:p>
        </p:txBody>
      </p:sp>
      <p:sp>
        <p:nvSpPr>
          <p:cNvPr id="57347" name="Rectangle 2"/>
          <p:cNvSpPr>
            <a:spLocks noChangeArrowheads="1" noTextEdit="1"/>
          </p:cNvSpPr>
          <p:nvPr>
            <p:ph type="sldImg"/>
          </p:nvPr>
        </p:nvSpPr>
        <p:spPr>
          <a:xfrm>
            <a:off x="992188" y="768350"/>
            <a:ext cx="5114925" cy="3836988"/>
          </a:xfrm>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63520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5AD07D8D-D78D-4705-8788-9324F806FF22}" type="slidenum">
              <a:rPr lang="el-GR" altLang="el-GR" sz="1300"/>
              <a:pPr>
                <a:spcBef>
                  <a:spcPct val="0"/>
                </a:spcBef>
              </a:pPr>
              <a:t>2</a:t>
            </a:fld>
            <a:endParaRPr lang="el-GR" altLang="el-GR" sz="1300"/>
          </a:p>
        </p:txBody>
      </p:sp>
      <p:sp>
        <p:nvSpPr>
          <p:cNvPr id="18435" name="Rectangle 2"/>
          <p:cNvSpPr>
            <a:spLocks noChangeArrowheads="1" noTextEdit="1"/>
          </p:cNvSpPr>
          <p:nvPr>
            <p:ph type="sldImg"/>
          </p:nvPr>
        </p:nvSpPr>
        <p:spPr>
          <a:xfrm>
            <a:off x="992188" y="768350"/>
            <a:ext cx="5114925" cy="3836988"/>
          </a:xfrm>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6616621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09F7F060-66AF-4E90-A0B7-258CE1771FCB}" type="slidenum">
              <a:rPr lang="el-GR" altLang="el-GR" sz="1300"/>
              <a:pPr>
                <a:spcBef>
                  <a:spcPct val="0"/>
                </a:spcBef>
              </a:pPr>
              <a:t>24</a:t>
            </a:fld>
            <a:endParaRPr lang="el-GR" altLang="el-GR" sz="1300"/>
          </a:p>
        </p:txBody>
      </p:sp>
      <p:sp>
        <p:nvSpPr>
          <p:cNvPr id="59395" name="Rectangle 2"/>
          <p:cNvSpPr>
            <a:spLocks noChangeArrowheads="1" noTextEdit="1"/>
          </p:cNvSpPr>
          <p:nvPr>
            <p:ph type="sldImg"/>
          </p:nvPr>
        </p:nvSpPr>
        <p:spPr>
          <a:xfrm>
            <a:off x="992188" y="768350"/>
            <a:ext cx="5114925" cy="3836988"/>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536994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E3809F1A-8EE7-476C-ACC2-07F77837D183}" type="slidenum">
              <a:rPr lang="el-GR" altLang="el-GR" sz="1300"/>
              <a:pPr>
                <a:spcBef>
                  <a:spcPct val="0"/>
                </a:spcBef>
              </a:pPr>
              <a:t>25</a:t>
            </a:fld>
            <a:endParaRPr lang="el-GR" altLang="el-GR" sz="1300"/>
          </a:p>
        </p:txBody>
      </p:sp>
      <p:sp>
        <p:nvSpPr>
          <p:cNvPr id="61443" name="Rectangle 2"/>
          <p:cNvSpPr>
            <a:spLocks noChangeArrowheads="1" noTextEdit="1"/>
          </p:cNvSpPr>
          <p:nvPr>
            <p:ph type="sldImg"/>
          </p:nvPr>
        </p:nvSpPr>
        <p:spPr>
          <a:xfrm>
            <a:off x="992188" y="768350"/>
            <a:ext cx="5114925" cy="3836988"/>
          </a:xfrm>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6592084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Θέση εικόνας διαφάνειας 1"/>
          <p:cNvSpPr>
            <a:spLocks noGrp="1" noRot="1" noChangeAspect="1" noTextEdit="1"/>
          </p:cNvSpPr>
          <p:nvPr>
            <p:ph type="sldImg"/>
          </p:nvPr>
        </p:nvSpPr>
        <p:spPr>
          <a:xfrm>
            <a:off x="992188" y="768350"/>
            <a:ext cx="5114925" cy="3836988"/>
          </a:xfrm>
          <a:ln/>
        </p:spPr>
      </p:sp>
      <p:sp>
        <p:nvSpPr>
          <p:cNvPr id="64515"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64516"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4BFF2C0A-BAA7-4A61-B7D1-189596DE50B5}" type="slidenum">
              <a:rPr lang="el-GR" altLang="el-GR">
                <a:solidFill>
                  <a:srgbClr val="000000"/>
                </a:solidFill>
              </a:rPr>
              <a:pPr>
                <a:spcBef>
                  <a:spcPct val="0"/>
                </a:spcBef>
                <a:buClr>
                  <a:srgbClr val="000000"/>
                </a:buClr>
                <a:buFont typeface="Georgia" panose="02040502050405020303" pitchFamily="18" charset="0"/>
                <a:buNone/>
              </a:pPr>
              <a:t>27</a:t>
            </a:fld>
            <a:endParaRPr lang="el-GR" altLang="el-GR">
              <a:solidFill>
                <a:srgbClr val="000000"/>
              </a:solidFill>
            </a:endParaRPr>
          </a:p>
        </p:txBody>
      </p:sp>
    </p:spTree>
    <p:extLst>
      <p:ext uri="{BB962C8B-B14F-4D97-AF65-F5344CB8AC3E}">
        <p14:creationId xmlns:p14="http://schemas.microsoft.com/office/powerpoint/2010/main" val="14660480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Θέση εικόνας διαφάνειας 1"/>
          <p:cNvSpPr>
            <a:spLocks noGrp="1" noRot="1" noChangeAspect="1" noTextEdit="1"/>
          </p:cNvSpPr>
          <p:nvPr>
            <p:ph type="sldImg"/>
          </p:nvPr>
        </p:nvSpPr>
        <p:spPr>
          <a:xfrm>
            <a:off x="992188" y="768350"/>
            <a:ext cx="5114925" cy="3836988"/>
          </a:xfrm>
          <a:ln/>
        </p:spPr>
      </p:sp>
      <p:sp>
        <p:nvSpPr>
          <p:cNvPr id="6656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latin typeface="Arial" panose="020B0604020202020204" pitchFamily="34" charset="0"/>
            </a:endParaRPr>
          </a:p>
        </p:txBody>
      </p:sp>
      <p:sp>
        <p:nvSpPr>
          <p:cNvPr id="6656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59C98254-EFF6-4A87-A876-DB20338914E0}" type="slidenum">
              <a:rPr lang="el-GR" altLang="el-GR">
                <a:solidFill>
                  <a:srgbClr val="000000"/>
                </a:solidFill>
              </a:rPr>
              <a:pPr>
                <a:spcBef>
                  <a:spcPct val="0"/>
                </a:spcBef>
                <a:buClr>
                  <a:srgbClr val="000000"/>
                </a:buClr>
                <a:buFont typeface="Georgia" panose="02040502050405020303" pitchFamily="18" charset="0"/>
                <a:buNone/>
              </a:pPr>
              <a:t>28</a:t>
            </a:fld>
            <a:endParaRPr lang="el-GR" altLang="el-GR">
              <a:solidFill>
                <a:srgbClr val="000000"/>
              </a:solidFill>
            </a:endParaRPr>
          </a:p>
        </p:txBody>
      </p:sp>
    </p:spTree>
    <p:extLst>
      <p:ext uri="{BB962C8B-B14F-4D97-AF65-F5344CB8AC3E}">
        <p14:creationId xmlns:p14="http://schemas.microsoft.com/office/powerpoint/2010/main" val="22002688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992188" y="768350"/>
            <a:ext cx="5114925" cy="3836988"/>
          </a:xfrm>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67F5D20A-B8A9-473D-8D6B-0E4D479F5A47}" type="slidenum">
              <a:rPr lang="el-GR" altLang="el-GR">
                <a:solidFill>
                  <a:srgbClr val="000000"/>
                </a:solidFill>
              </a:rPr>
              <a:pPr>
                <a:spcBef>
                  <a:spcPct val="0"/>
                </a:spcBef>
                <a:buClr>
                  <a:srgbClr val="000000"/>
                </a:buClr>
                <a:buFont typeface="Georgia" panose="02040502050405020303" pitchFamily="18" charset="0"/>
                <a:buNone/>
              </a:pPr>
              <a:t>29</a:t>
            </a:fld>
            <a:endParaRPr lang="el-GR" altLang="el-GR">
              <a:solidFill>
                <a:srgbClr val="000000"/>
              </a:solidFill>
            </a:endParaRPr>
          </a:p>
        </p:txBody>
      </p:sp>
    </p:spTree>
    <p:extLst>
      <p:ext uri="{BB962C8B-B14F-4D97-AF65-F5344CB8AC3E}">
        <p14:creationId xmlns:p14="http://schemas.microsoft.com/office/powerpoint/2010/main" val="4174341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992188" y="768350"/>
            <a:ext cx="5114925" cy="3836988"/>
          </a:xfrm>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FB4A14E7-ECC5-4BC6-BE80-1B9610DC67F4}" type="slidenum">
              <a:rPr lang="el-GR" altLang="el-GR">
                <a:solidFill>
                  <a:srgbClr val="000000"/>
                </a:solidFill>
              </a:rPr>
              <a:pPr>
                <a:spcBef>
                  <a:spcPct val="0"/>
                </a:spcBef>
                <a:buClr>
                  <a:srgbClr val="000000"/>
                </a:buClr>
                <a:buFont typeface="Georgia" panose="02040502050405020303" pitchFamily="18" charset="0"/>
                <a:buNone/>
              </a:pPr>
              <a:t>30</a:t>
            </a:fld>
            <a:endParaRPr lang="el-GR" altLang="el-GR">
              <a:solidFill>
                <a:srgbClr val="000000"/>
              </a:solidFill>
            </a:endParaRPr>
          </a:p>
        </p:txBody>
      </p:sp>
    </p:spTree>
    <p:extLst>
      <p:ext uri="{BB962C8B-B14F-4D97-AF65-F5344CB8AC3E}">
        <p14:creationId xmlns:p14="http://schemas.microsoft.com/office/powerpoint/2010/main" val="14787576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992188" y="768350"/>
            <a:ext cx="5114925" cy="3836988"/>
          </a:xfrm>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72708"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41480B3D-F341-4E54-80D2-E0AEC7A5652A}" type="slidenum">
              <a:rPr lang="el-GR" altLang="el-GR">
                <a:solidFill>
                  <a:srgbClr val="000000"/>
                </a:solidFill>
              </a:rPr>
              <a:pPr>
                <a:spcBef>
                  <a:spcPct val="0"/>
                </a:spcBef>
                <a:buClr>
                  <a:srgbClr val="000000"/>
                </a:buClr>
                <a:buFont typeface="Georgia" panose="02040502050405020303" pitchFamily="18" charset="0"/>
                <a:buNone/>
              </a:pPr>
              <a:t>31</a:t>
            </a:fld>
            <a:endParaRPr lang="el-GR" altLang="el-GR">
              <a:solidFill>
                <a:srgbClr val="000000"/>
              </a:solidFill>
            </a:endParaRPr>
          </a:p>
        </p:txBody>
      </p:sp>
    </p:spTree>
    <p:extLst>
      <p:ext uri="{BB962C8B-B14F-4D97-AF65-F5344CB8AC3E}">
        <p14:creationId xmlns:p14="http://schemas.microsoft.com/office/powerpoint/2010/main" val="41655420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xfrm>
            <a:off x="992188" y="768350"/>
            <a:ext cx="5114925" cy="3836988"/>
          </a:xfrm>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7475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CCF6D9BD-11D1-4D2C-A680-4EDDB1C775EF}" type="slidenum">
              <a:rPr lang="el-GR" altLang="el-GR">
                <a:solidFill>
                  <a:srgbClr val="000000"/>
                </a:solidFill>
              </a:rPr>
              <a:pPr>
                <a:spcBef>
                  <a:spcPct val="0"/>
                </a:spcBef>
                <a:buClr>
                  <a:srgbClr val="000000"/>
                </a:buClr>
                <a:buFont typeface="Georgia" panose="02040502050405020303" pitchFamily="18" charset="0"/>
                <a:buNone/>
              </a:pPr>
              <a:t>32</a:t>
            </a:fld>
            <a:endParaRPr lang="el-GR" altLang="el-GR">
              <a:solidFill>
                <a:srgbClr val="000000"/>
              </a:solidFill>
            </a:endParaRPr>
          </a:p>
        </p:txBody>
      </p:sp>
    </p:spTree>
    <p:extLst>
      <p:ext uri="{BB962C8B-B14F-4D97-AF65-F5344CB8AC3E}">
        <p14:creationId xmlns:p14="http://schemas.microsoft.com/office/powerpoint/2010/main" val="826430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992188" y="768350"/>
            <a:ext cx="5114925" cy="3836988"/>
          </a:xfrm>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7680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1pPr>
            <a:lvl2pPr marL="742950" indent="-28575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2pPr>
            <a:lvl3pPr marL="11430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3pPr>
            <a:lvl4pPr marL="16002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4pPr>
            <a:lvl5pPr marL="2057400" indent="-228600" defTabSz="990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Georgia" panose="02040502050405020303" pitchFamily="18" charset="0"/>
              </a:defRPr>
            </a:lvl9pPr>
          </a:lstStyle>
          <a:p>
            <a:pPr>
              <a:spcBef>
                <a:spcPct val="0"/>
              </a:spcBef>
              <a:buClr>
                <a:srgbClr val="000000"/>
              </a:buClr>
              <a:buFont typeface="Georgia" panose="02040502050405020303" pitchFamily="18" charset="0"/>
              <a:buNone/>
            </a:pPr>
            <a:fld id="{52632B02-2B9B-4036-AB73-53AD9BA339FB}" type="slidenum">
              <a:rPr lang="el-GR" altLang="el-GR">
                <a:solidFill>
                  <a:srgbClr val="000000"/>
                </a:solidFill>
              </a:rPr>
              <a:pPr>
                <a:spcBef>
                  <a:spcPct val="0"/>
                </a:spcBef>
                <a:buClr>
                  <a:srgbClr val="000000"/>
                </a:buClr>
                <a:buFont typeface="Georgia" panose="02040502050405020303" pitchFamily="18" charset="0"/>
                <a:buNone/>
              </a:pPr>
              <a:t>33</a:t>
            </a:fld>
            <a:endParaRPr lang="el-GR" altLang="el-GR">
              <a:solidFill>
                <a:srgbClr val="000000"/>
              </a:solidFill>
            </a:endParaRPr>
          </a:p>
        </p:txBody>
      </p:sp>
    </p:spTree>
    <p:extLst>
      <p:ext uri="{BB962C8B-B14F-4D97-AF65-F5344CB8AC3E}">
        <p14:creationId xmlns:p14="http://schemas.microsoft.com/office/powerpoint/2010/main" val="27596065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992188" y="768350"/>
            <a:ext cx="5114925" cy="3836988"/>
          </a:xfrm>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a:solidFill>
                  <a:schemeClr val="tx1"/>
                </a:solidFill>
                <a:latin typeface="Garamond" panose="02020404030301010803" pitchFamily="18" charset="0"/>
              </a:defRPr>
            </a:lvl1pPr>
            <a:lvl2pPr marL="742950" indent="-285750" defTabSz="990600">
              <a:defRPr>
                <a:solidFill>
                  <a:schemeClr val="tx1"/>
                </a:solidFill>
                <a:latin typeface="Garamond" panose="02020404030301010803" pitchFamily="18" charset="0"/>
              </a:defRPr>
            </a:lvl2pPr>
            <a:lvl3pPr marL="1143000" indent="-228600" defTabSz="990600">
              <a:defRPr>
                <a:solidFill>
                  <a:schemeClr val="tx1"/>
                </a:solidFill>
                <a:latin typeface="Garamond" panose="02020404030301010803" pitchFamily="18" charset="0"/>
              </a:defRPr>
            </a:lvl3pPr>
            <a:lvl4pPr marL="1600200" indent="-228600" defTabSz="990600">
              <a:defRPr>
                <a:solidFill>
                  <a:schemeClr val="tx1"/>
                </a:solidFill>
                <a:latin typeface="Garamond" panose="02020404030301010803" pitchFamily="18" charset="0"/>
              </a:defRPr>
            </a:lvl4pPr>
            <a:lvl5pPr marL="2057400" indent="-228600" defTabSz="990600">
              <a:defRPr>
                <a:solidFill>
                  <a:schemeClr val="tx1"/>
                </a:solidFill>
                <a:latin typeface="Garamond" panose="02020404030301010803" pitchFamily="18" charset="0"/>
              </a:defRPr>
            </a:lvl5pPr>
            <a:lvl6pPr marL="2514600" indent="-228600" defTabSz="990600" eaLnBrk="0" fontAlgn="base" hangingPunct="0">
              <a:spcBef>
                <a:spcPct val="0"/>
              </a:spcBef>
              <a:spcAft>
                <a:spcPct val="0"/>
              </a:spcAft>
              <a:defRPr>
                <a:solidFill>
                  <a:schemeClr val="tx1"/>
                </a:solidFill>
                <a:latin typeface="Garamond" panose="02020404030301010803" pitchFamily="18" charset="0"/>
              </a:defRPr>
            </a:lvl6pPr>
            <a:lvl7pPr marL="2971800" indent="-228600" defTabSz="990600" eaLnBrk="0" fontAlgn="base" hangingPunct="0">
              <a:spcBef>
                <a:spcPct val="0"/>
              </a:spcBef>
              <a:spcAft>
                <a:spcPct val="0"/>
              </a:spcAft>
              <a:defRPr>
                <a:solidFill>
                  <a:schemeClr val="tx1"/>
                </a:solidFill>
                <a:latin typeface="Garamond" panose="02020404030301010803" pitchFamily="18" charset="0"/>
              </a:defRPr>
            </a:lvl7pPr>
            <a:lvl8pPr marL="3429000" indent="-228600" defTabSz="990600" eaLnBrk="0" fontAlgn="base" hangingPunct="0">
              <a:spcBef>
                <a:spcPct val="0"/>
              </a:spcBef>
              <a:spcAft>
                <a:spcPct val="0"/>
              </a:spcAft>
              <a:defRPr>
                <a:solidFill>
                  <a:schemeClr val="tx1"/>
                </a:solidFill>
                <a:latin typeface="Garamond" panose="02020404030301010803" pitchFamily="18" charset="0"/>
              </a:defRPr>
            </a:lvl8pPr>
            <a:lvl9pPr marL="3886200" indent="-228600" defTabSz="990600" eaLnBrk="0" fontAlgn="base" hangingPunct="0">
              <a:spcBef>
                <a:spcPct val="0"/>
              </a:spcBef>
              <a:spcAft>
                <a:spcPct val="0"/>
              </a:spcAft>
              <a:defRPr>
                <a:solidFill>
                  <a:schemeClr val="tx1"/>
                </a:solidFill>
                <a:latin typeface="Garamond" panose="02020404030301010803" pitchFamily="18" charset="0"/>
              </a:defRPr>
            </a:lvl9pPr>
          </a:lstStyle>
          <a:p>
            <a:fld id="{B6E13B72-C671-43E2-9C2F-901ACCFBB7A6}" type="slidenum">
              <a:rPr lang="el-GR" altLang="el-GR">
                <a:latin typeface="Georgia" panose="02040502050405020303" pitchFamily="18" charset="0"/>
              </a:rPr>
              <a:pPr/>
              <a:t>34</a:t>
            </a:fld>
            <a:endParaRPr lang="el-GR" altLang="el-GR">
              <a:latin typeface="Georgia" panose="02040502050405020303" pitchFamily="18" charset="0"/>
            </a:endParaRPr>
          </a:p>
        </p:txBody>
      </p:sp>
    </p:spTree>
    <p:extLst>
      <p:ext uri="{BB962C8B-B14F-4D97-AF65-F5344CB8AC3E}">
        <p14:creationId xmlns:p14="http://schemas.microsoft.com/office/powerpoint/2010/main" val="69533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A7E0C17C-04C6-46E8-B096-7CF2202A80FB}" type="slidenum">
              <a:rPr lang="el-GR" altLang="el-GR" sz="1300"/>
              <a:pPr>
                <a:spcBef>
                  <a:spcPct val="0"/>
                </a:spcBef>
              </a:pPr>
              <a:t>3</a:t>
            </a:fld>
            <a:endParaRPr lang="el-GR" altLang="el-GR" sz="1300"/>
          </a:p>
        </p:txBody>
      </p:sp>
      <p:sp>
        <p:nvSpPr>
          <p:cNvPr id="20483" name="Rectangle 2"/>
          <p:cNvSpPr>
            <a:spLocks noChangeArrowheads="1" noTextEdit="1"/>
          </p:cNvSpPr>
          <p:nvPr>
            <p:ph type="sldImg"/>
          </p:nvPr>
        </p:nvSpPr>
        <p:spPr>
          <a:xfrm>
            <a:off x="992188" y="768350"/>
            <a:ext cx="5114925" cy="3836988"/>
          </a:xfrm>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746404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12E45C26-9A77-4C4C-BD52-F19B186C1882}" type="slidenum">
              <a:rPr lang="el-GR" altLang="el-GR" sz="1300"/>
              <a:pPr>
                <a:spcBef>
                  <a:spcPct val="0"/>
                </a:spcBef>
              </a:pPr>
              <a:t>5</a:t>
            </a:fld>
            <a:endParaRPr lang="el-GR" altLang="el-GR" sz="1300"/>
          </a:p>
        </p:txBody>
      </p:sp>
      <p:sp>
        <p:nvSpPr>
          <p:cNvPr id="23555" name="Rectangle 2"/>
          <p:cNvSpPr>
            <a:spLocks noChangeArrowheads="1" noTextEdit="1"/>
          </p:cNvSpPr>
          <p:nvPr>
            <p:ph type="sldImg"/>
          </p:nvPr>
        </p:nvSpPr>
        <p:spPr>
          <a:xfrm>
            <a:off x="992188" y="768350"/>
            <a:ext cx="5114925" cy="3836988"/>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95074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68CC667E-BB59-4AAC-971E-9F5292141E4A}" type="slidenum">
              <a:rPr lang="el-GR" altLang="el-GR" sz="1300"/>
              <a:pPr>
                <a:spcBef>
                  <a:spcPct val="0"/>
                </a:spcBef>
              </a:pPr>
              <a:t>6</a:t>
            </a:fld>
            <a:endParaRPr lang="el-GR" altLang="el-GR" sz="1300"/>
          </a:p>
        </p:txBody>
      </p:sp>
      <p:sp>
        <p:nvSpPr>
          <p:cNvPr id="25603" name="Rectangle 2"/>
          <p:cNvSpPr>
            <a:spLocks noChangeArrowheads="1" noTextEdit="1"/>
          </p:cNvSpPr>
          <p:nvPr>
            <p:ph type="sldImg"/>
          </p:nvPr>
        </p:nvSpPr>
        <p:spPr>
          <a:xfrm>
            <a:off x="992188" y="768350"/>
            <a:ext cx="5114925" cy="3836988"/>
          </a:xfrm>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04469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B2AA0FAB-DE50-4741-9A89-2672564DBF33}" type="slidenum">
              <a:rPr lang="el-GR" altLang="el-GR" sz="1300"/>
              <a:pPr>
                <a:spcBef>
                  <a:spcPct val="0"/>
                </a:spcBef>
              </a:pPr>
              <a:t>7</a:t>
            </a:fld>
            <a:endParaRPr lang="el-GR" altLang="el-GR" sz="1300"/>
          </a:p>
        </p:txBody>
      </p:sp>
      <p:sp>
        <p:nvSpPr>
          <p:cNvPr id="27651" name="Rectangle 2"/>
          <p:cNvSpPr>
            <a:spLocks noChangeArrowheads="1" noTextEdit="1"/>
          </p:cNvSpPr>
          <p:nvPr>
            <p:ph type="sldImg"/>
          </p:nvPr>
        </p:nvSpPr>
        <p:spPr>
          <a:xfrm>
            <a:off x="992188" y="768350"/>
            <a:ext cx="5114925" cy="3836988"/>
          </a:xfrm>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957725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C8693287-21EB-44FA-9887-C038DE952733}" type="slidenum">
              <a:rPr lang="el-GR" altLang="el-GR" sz="1300"/>
              <a:pPr>
                <a:spcBef>
                  <a:spcPct val="0"/>
                </a:spcBef>
              </a:pPr>
              <a:t>9</a:t>
            </a:fld>
            <a:endParaRPr lang="el-GR" altLang="el-GR" sz="1300"/>
          </a:p>
        </p:txBody>
      </p:sp>
      <p:sp>
        <p:nvSpPr>
          <p:cNvPr id="30723" name="Rectangle 2"/>
          <p:cNvSpPr>
            <a:spLocks noChangeArrowheads="1" noTextEdit="1"/>
          </p:cNvSpPr>
          <p:nvPr>
            <p:ph type="sldImg"/>
          </p:nvPr>
        </p:nvSpPr>
        <p:spPr>
          <a:xfrm>
            <a:off x="992188" y="768350"/>
            <a:ext cx="5114925" cy="3836988"/>
          </a:xfrm>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582152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8A0498CE-2B45-4518-969D-A92AD8E10F14}" type="slidenum">
              <a:rPr lang="el-GR" altLang="el-GR" sz="1300"/>
              <a:pPr>
                <a:spcBef>
                  <a:spcPct val="0"/>
                </a:spcBef>
              </a:pPr>
              <a:t>10</a:t>
            </a:fld>
            <a:endParaRPr lang="el-GR" altLang="el-GR" sz="1300"/>
          </a:p>
        </p:txBody>
      </p:sp>
      <p:sp>
        <p:nvSpPr>
          <p:cNvPr id="32771" name="Rectangle 2"/>
          <p:cNvSpPr>
            <a:spLocks noChangeArrowheads="1" noTextEdit="1"/>
          </p:cNvSpPr>
          <p:nvPr>
            <p:ph type="sldImg"/>
          </p:nvPr>
        </p:nvSpPr>
        <p:spPr>
          <a:xfrm>
            <a:off x="992188" y="768350"/>
            <a:ext cx="5114925" cy="3836988"/>
          </a:xfrm>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43925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Georgia" panose="02040502050405020303" pitchFamily="18" charset="0"/>
              </a:defRPr>
            </a:lvl1pPr>
            <a:lvl2pPr marL="742950" indent="-285750" defTabSz="990600">
              <a:spcBef>
                <a:spcPct val="30000"/>
              </a:spcBef>
              <a:defRPr sz="1200">
                <a:solidFill>
                  <a:schemeClr val="tx1"/>
                </a:solidFill>
                <a:latin typeface="Georgia" panose="02040502050405020303" pitchFamily="18" charset="0"/>
              </a:defRPr>
            </a:lvl2pPr>
            <a:lvl3pPr marL="1143000" indent="-228600" defTabSz="990600">
              <a:spcBef>
                <a:spcPct val="30000"/>
              </a:spcBef>
              <a:defRPr sz="1200">
                <a:solidFill>
                  <a:schemeClr val="tx1"/>
                </a:solidFill>
                <a:latin typeface="Georgia" panose="02040502050405020303" pitchFamily="18" charset="0"/>
              </a:defRPr>
            </a:lvl3pPr>
            <a:lvl4pPr marL="1600200" indent="-228600" defTabSz="990600">
              <a:spcBef>
                <a:spcPct val="30000"/>
              </a:spcBef>
              <a:defRPr sz="1200">
                <a:solidFill>
                  <a:schemeClr val="tx1"/>
                </a:solidFill>
                <a:latin typeface="Georgia" panose="02040502050405020303" pitchFamily="18" charset="0"/>
              </a:defRPr>
            </a:lvl4pPr>
            <a:lvl5pPr marL="2057400" indent="-228600" defTabSz="990600">
              <a:spcBef>
                <a:spcPct val="30000"/>
              </a:spcBef>
              <a:defRPr sz="1200">
                <a:solidFill>
                  <a:schemeClr val="tx1"/>
                </a:solidFill>
                <a:latin typeface="Georgia" panose="02040502050405020303" pitchFamily="18" charset="0"/>
              </a:defRPr>
            </a:lvl5pPr>
            <a:lvl6pPr marL="2514600" indent="-228600" defTabSz="990600" eaLnBrk="0" fontAlgn="base" hangingPunct="0">
              <a:spcBef>
                <a:spcPct val="30000"/>
              </a:spcBef>
              <a:spcAft>
                <a:spcPct val="0"/>
              </a:spcAft>
              <a:defRPr sz="1200">
                <a:solidFill>
                  <a:schemeClr val="tx1"/>
                </a:solidFill>
                <a:latin typeface="Georgia" panose="02040502050405020303" pitchFamily="18" charset="0"/>
              </a:defRPr>
            </a:lvl6pPr>
            <a:lvl7pPr marL="2971800" indent="-228600" defTabSz="990600" eaLnBrk="0" fontAlgn="base" hangingPunct="0">
              <a:spcBef>
                <a:spcPct val="30000"/>
              </a:spcBef>
              <a:spcAft>
                <a:spcPct val="0"/>
              </a:spcAft>
              <a:defRPr sz="1200">
                <a:solidFill>
                  <a:schemeClr val="tx1"/>
                </a:solidFill>
                <a:latin typeface="Georgia" panose="02040502050405020303" pitchFamily="18" charset="0"/>
              </a:defRPr>
            </a:lvl7pPr>
            <a:lvl8pPr marL="3429000" indent="-228600" defTabSz="990600" eaLnBrk="0" fontAlgn="base" hangingPunct="0">
              <a:spcBef>
                <a:spcPct val="30000"/>
              </a:spcBef>
              <a:spcAft>
                <a:spcPct val="0"/>
              </a:spcAft>
              <a:defRPr sz="1200">
                <a:solidFill>
                  <a:schemeClr val="tx1"/>
                </a:solidFill>
                <a:latin typeface="Georgia" panose="02040502050405020303" pitchFamily="18" charset="0"/>
              </a:defRPr>
            </a:lvl8pPr>
            <a:lvl9pPr marL="3886200" indent="-228600" defTabSz="990600" eaLnBrk="0" fontAlgn="base" hangingPunct="0">
              <a:spcBef>
                <a:spcPct val="30000"/>
              </a:spcBef>
              <a:spcAft>
                <a:spcPct val="0"/>
              </a:spcAft>
              <a:defRPr sz="1200">
                <a:solidFill>
                  <a:schemeClr val="tx1"/>
                </a:solidFill>
                <a:latin typeface="Georgia" panose="02040502050405020303" pitchFamily="18" charset="0"/>
              </a:defRPr>
            </a:lvl9pPr>
          </a:lstStyle>
          <a:p>
            <a:pPr>
              <a:spcBef>
                <a:spcPct val="0"/>
              </a:spcBef>
            </a:pPr>
            <a:fld id="{55F120F6-D47C-478F-B954-A70122068CEB}" type="slidenum">
              <a:rPr lang="el-GR" altLang="el-GR" sz="1300"/>
              <a:pPr>
                <a:spcBef>
                  <a:spcPct val="0"/>
                </a:spcBef>
              </a:pPr>
              <a:t>11</a:t>
            </a:fld>
            <a:endParaRPr lang="el-GR" altLang="el-GR" sz="1300"/>
          </a:p>
        </p:txBody>
      </p:sp>
      <p:sp>
        <p:nvSpPr>
          <p:cNvPr id="34819" name="Rectangle 2"/>
          <p:cNvSpPr>
            <a:spLocks noChangeArrowheads="1" noTextEdit="1"/>
          </p:cNvSpPr>
          <p:nvPr>
            <p:ph type="sldImg"/>
          </p:nvPr>
        </p:nvSpPr>
        <p:spPr>
          <a:xfrm>
            <a:off x="992188" y="768350"/>
            <a:ext cx="5114925" cy="3836988"/>
          </a:xfrm>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503726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l-G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l-G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l-G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l-G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l-GR"/>
            </a:p>
          </p:txBody>
        </p:sp>
        <p:sp>
          <p:nvSpPr>
            <p:cNvPr id="7"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277515" name="Rectangle 11"/>
          <p:cNvSpPr>
            <a:spLocks noGrp="1" noChangeArrowheads="1"/>
          </p:cNvSpPr>
          <p:nvPr>
            <p:ph type="ctrTitle" sz="quarter"/>
          </p:nvPr>
        </p:nvSpPr>
        <p:spPr>
          <a:xfrm>
            <a:off x="685800" y="1736725"/>
            <a:ext cx="7772400" cy="1920875"/>
          </a:xfrm>
        </p:spPr>
        <p:txBody>
          <a:bodyPr/>
          <a:lstStyle>
            <a:lvl1pPr>
              <a:defRPr sz="6000"/>
            </a:lvl1pPr>
          </a:lstStyle>
          <a:p>
            <a:r>
              <a:rPr lang="el-GR"/>
              <a:t>Click to edit Master title style</a:t>
            </a:r>
          </a:p>
        </p:txBody>
      </p:sp>
      <p:sp>
        <p:nvSpPr>
          <p:cNvPr id="27751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l-G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r>
              <a:rPr lang="el-GR"/>
              <a:t>A.Karousou</a:t>
            </a:r>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DC6AC0CC-B5F3-46D4-9BBF-9FEB2224346D}" type="slidenum">
              <a:rPr lang="el-GR" altLang="el-GR"/>
              <a:pPr>
                <a:defRPr/>
              </a:pPr>
              <a:t>‹#›</a:t>
            </a:fld>
            <a:endParaRPr lang="el-GR" altLang="el-GR"/>
          </a:p>
        </p:txBody>
      </p:sp>
    </p:spTree>
    <p:extLst>
      <p:ext uri="{BB962C8B-B14F-4D97-AF65-F5344CB8AC3E}">
        <p14:creationId xmlns:p14="http://schemas.microsoft.com/office/powerpoint/2010/main" val="204361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E2E9EB4F-F040-476F-AF10-F4C8A120FF60}"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1277799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A2253FDB-9600-4C1E-A054-07A9DAF1DD8D}"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507009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5967BE07-7185-4420-A9A6-79DD7FC1C9BD}"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3949686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91AB756D-BF15-4A56-A73D-97BFC2456D7D}"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4100214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C1175094-459F-4142-82E9-6EBB30EBED3B}"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2157510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dt" sz="half" idx="10"/>
          </p:nvPr>
        </p:nvSpPr>
        <p:spPr/>
        <p:txBody>
          <a:bodyPr/>
          <a:lstStyle>
            <a:lvl1pPr>
              <a:defRPr/>
            </a:lvl1pPr>
          </a:lstStyle>
          <a:p>
            <a:pPr>
              <a:defRPr/>
            </a:pPr>
            <a:endParaRPr lang="el-GR"/>
          </a:p>
        </p:txBody>
      </p:sp>
      <p:sp>
        <p:nvSpPr>
          <p:cNvPr id="8" name="Rectangle 3"/>
          <p:cNvSpPr>
            <a:spLocks noGrp="1" noChangeArrowheads="1"/>
          </p:cNvSpPr>
          <p:nvPr>
            <p:ph type="sldNum" sz="quarter" idx="11"/>
          </p:nvPr>
        </p:nvSpPr>
        <p:spPr/>
        <p:txBody>
          <a:bodyPr/>
          <a:lstStyle>
            <a:lvl1pPr>
              <a:defRPr smtClean="0"/>
            </a:lvl1pPr>
          </a:lstStyle>
          <a:p>
            <a:pPr>
              <a:defRPr/>
            </a:pPr>
            <a:fld id="{6BB19154-3763-4042-9F56-B6109F2C445A}" type="slidenum">
              <a:rPr lang="el-GR" altLang="el-GR"/>
              <a:pPr>
                <a:defRPr/>
              </a:pPr>
              <a:t>‹#›</a:t>
            </a:fld>
            <a:endParaRPr lang="el-GR" altLang="el-GR"/>
          </a:p>
        </p:txBody>
      </p:sp>
      <p:sp>
        <p:nvSpPr>
          <p:cNvPr id="9"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2536382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dt" sz="half" idx="10"/>
          </p:nvPr>
        </p:nvSpPr>
        <p:spPr/>
        <p:txBody>
          <a:bodyPr/>
          <a:lstStyle>
            <a:lvl1pPr>
              <a:defRPr/>
            </a:lvl1pPr>
          </a:lstStyle>
          <a:p>
            <a:pPr>
              <a:defRPr/>
            </a:pPr>
            <a:endParaRPr lang="el-GR"/>
          </a:p>
        </p:txBody>
      </p:sp>
      <p:sp>
        <p:nvSpPr>
          <p:cNvPr id="4" name="Rectangle 3"/>
          <p:cNvSpPr>
            <a:spLocks noGrp="1" noChangeArrowheads="1"/>
          </p:cNvSpPr>
          <p:nvPr>
            <p:ph type="sldNum" sz="quarter" idx="11"/>
          </p:nvPr>
        </p:nvSpPr>
        <p:spPr/>
        <p:txBody>
          <a:bodyPr/>
          <a:lstStyle>
            <a:lvl1pPr>
              <a:defRPr smtClean="0"/>
            </a:lvl1pPr>
          </a:lstStyle>
          <a:p>
            <a:pPr>
              <a:defRPr/>
            </a:pPr>
            <a:fld id="{D7CC41F5-6165-427D-8DCF-5C07EEE64150}" type="slidenum">
              <a:rPr lang="el-GR" altLang="el-GR"/>
              <a:pPr>
                <a:defRPr/>
              </a:pPr>
              <a:t>‹#›</a:t>
            </a:fld>
            <a:endParaRPr lang="el-GR" altLang="el-GR"/>
          </a:p>
        </p:txBody>
      </p:sp>
      <p:sp>
        <p:nvSpPr>
          <p:cNvPr id="5"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2946194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el-GR"/>
          </a:p>
        </p:txBody>
      </p:sp>
      <p:sp>
        <p:nvSpPr>
          <p:cNvPr id="3" name="Rectangle 3"/>
          <p:cNvSpPr>
            <a:spLocks noGrp="1" noChangeArrowheads="1"/>
          </p:cNvSpPr>
          <p:nvPr>
            <p:ph type="sldNum" sz="quarter" idx="11"/>
          </p:nvPr>
        </p:nvSpPr>
        <p:spPr/>
        <p:txBody>
          <a:bodyPr/>
          <a:lstStyle>
            <a:lvl1pPr>
              <a:defRPr smtClean="0"/>
            </a:lvl1pPr>
          </a:lstStyle>
          <a:p>
            <a:pPr>
              <a:defRPr/>
            </a:pPr>
            <a:fld id="{360B4E74-842D-472D-BE57-6E598769B62D}" type="slidenum">
              <a:rPr lang="el-GR" altLang="el-GR"/>
              <a:pPr>
                <a:defRPr/>
              </a:pPr>
              <a:t>‹#›</a:t>
            </a:fld>
            <a:endParaRPr lang="el-GR" altLang="el-GR"/>
          </a:p>
        </p:txBody>
      </p:sp>
      <p:sp>
        <p:nvSpPr>
          <p:cNvPr id="4"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40841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AD1D4BFF-5CE2-4589-A69F-2B7FF59E3D8A}"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111350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A0218A83-80B1-4511-B13B-63C6FC47DC29}"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r>
              <a:rPr lang="el-GR"/>
              <a:t>A.Karousou</a:t>
            </a:r>
          </a:p>
        </p:txBody>
      </p:sp>
    </p:spTree>
    <p:extLst>
      <p:ext uri="{BB962C8B-B14F-4D97-AF65-F5344CB8AC3E}">
        <p14:creationId xmlns:p14="http://schemas.microsoft.com/office/powerpoint/2010/main" val="3505459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48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27648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47204DB3-08C6-4E7B-A3AD-5B1EC1D752C8}" type="slidenum">
              <a:rPr lang="el-GR" altLang="el-GR"/>
              <a:pPr>
                <a:defRPr/>
              </a:pPr>
              <a:t>‹#›</a:t>
            </a:fld>
            <a:endParaRPr lang="el-GR" altLang="el-G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7648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l-GR"/>
              </a:p>
            </p:txBody>
          </p:sp>
          <p:sp>
            <p:nvSpPr>
              <p:cNvPr id="27648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l-GR"/>
              </a:p>
            </p:txBody>
          </p:sp>
          <p:sp>
            <p:nvSpPr>
              <p:cNvPr id="27648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l-G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7649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l-GR"/>
              </a:p>
            </p:txBody>
          </p:sp>
        </p:grpSp>
        <p:sp>
          <p:nvSpPr>
            <p:cNvPr id="27649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l-GR"/>
            </a:p>
          </p:txBody>
        </p:sp>
        <p:sp>
          <p:nvSpPr>
            <p:cNvPr id="1034"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27649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27649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r>
              <a:rPr lang="el-GR"/>
              <a:t>A.Karousou</a:t>
            </a:r>
          </a:p>
        </p:txBody>
      </p:sp>
      <p:sp>
        <p:nvSpPr>
          <p:cNvPr id="27649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Tree>
  </p:cSld>
  <p:clrMap bg1="dk2" tx1="lt1" bg2="dk1" tx2="lt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commons.wikimedia.org/wiki/File:Mother-Child_face_to_face.jpg"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hyperlink" Target="https://www.flickr.com/photos/nuddaladden/8731470644" TargetMode="External"/><Relationship Id="rId4" Type="http://schemas.openxmlformats.org/officeDocument/2006/relationships/hyperlink" Target="http://post40bloggers.com/feminist-dads-and-gender-equality/"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l-GR" altLang="el-GR" sz="4800" dirty="0" smtClean="0">
                <a:solidFill>
                  <a:srgbClr val="FFC000"/>
                </a:solidFill>
              </a:rPr>
              <a:t>Ανάπτυξη του Λόγου</a:t>
            </a:r>
          </a:p>
        </p:txBody>
      </p:sp>
      <p:sp>
        <p:nvSpPr>
          <p:cNvPr id="3" name="Υπότιτλος 2"/>
          <p:cNvSpPr>
            <a:spLocks noGrp="1"/>
          </p:cNvSpPr>
          <p:nvPr>
            <p:ph idx="1"/>
          </p:nvPr>
        </p:nvSpPr>
        <p:spPr>
          <a:xfrm>
            <a:off x="179388" y="3384550"/>
            <a:ext cx="8785225" cy="3716338"/>
          </a:xfrm>
        </p:spPr>
        <p:txBody>
          <a:bodyPr>
            <a:noAutofit/>
          </a:bodyPr>
          <a:lstStyle/>
          <a:p>
            <a:pPr marL="0" indent="0" algn="ctr">
              <a:buFont typeface="Wingdings" panose="05000000000000000000" pitchFamily="2" charset="2"/>
              <a:buNone/>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4:</a:t>
            </a:r>
            <a:r>
              <a:rPr lang="en-US" b="1" dirty="0" smtClean="0">
                <a:solidFill>
                  <a:srgbClr val="FFC000"/>
                </a:solidFill>
                <a:effectLst>
                  <a:outerShdw blurRad="38100" dist="38100" dir="2700000" algn="tl">
                    <a:srgbClr val="000000">
                      <a:alpha val="43137"/>
                    </a:srgbClr>
                  </a:outerShdw>
                </a:effectLst>
                <a:ea typeface="+mj-ea"/>
                <a:cs typeface="+mj-cs"/>
              </a:rPr>
              <a:t> </a:t>
            </a:r>
            <a:r>
              <a:rPr lang="el-GR" dirty="0">
                <a:effectLst>
                  <a:outerShdw blurRad="38100" dist="38100" dir="2700000" algn="tl">
                    <a:srgbClr val="000000">
                      <a:alpha val="43137"/>
                    </a:srgbClr>
                  </a:outerShdw>
                </a:effectLst>
              </a:rPr>
              <a:t>Ζητήματα γλώσσας στην Εκπαίδευση</a:t>
            </a:r>
            <a:endParaRPr lang="el-GR" dirty="0" smtClean="0">
              <a:effectLst>
                <a:outerShdw blurRad="38100" dist="38100" dir="2700000" algn="tl">
                  <a:srgbClr val="000000">
                    <a:alpha val="43137"/>
                  </a:srgbClr>
                </a:outerShdw>
              </a:effectLst>
            </a:endParaRP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 </a:t>
            </a:r>
          </a:p>
          <a:p>
            <a:pPr marL="0" indent="0" algn="ctr">
              <a:buFont typeface="Wingdings" panose="05000000000000000000" pitchFamily="2" charset="2"/>
              <a:buNone/>
              <a:defRPr/>
            </a:pPr>
            <a:r>
              <a:rPr lang="el-GR" dirty="0">
                <a:effectLst>
                  <a:outerShdw blurRad="38100" dist="38100" dir="2700000" algn="tl">
                    <a:srgbClr val="000000">
                      <a:alpha val="43137"/>
                    </a:srgbClr>
                  </a:outerShdw>
                </a:effectLst>
              </a:rPr>
              <a:t>Δήμητρα Κατή</a:t>
            </a: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Σχολή Επιστημών της Αγωγής</a:t>
            </a: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Τμήμα </a:t>
            </a:r>
            <a:r>
              <a:rPr lang="el-GR" dirty="0">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332656"/>
            <a:ext cx="4479925" cy="960263"/>
          </a:xfrm>
          <a:prstGeom prst="rect">
            <a:avLst/>
          </a:prstGeom>
          <a:noFill/>
        </p:spPr>
        <p:txBody>
          <a:bodyPr>
            <a:spAutoFit/>
          </a:bodyPr>
          <a:lstStyle/>
          <a:p>
            <a:pPr eaLnBrk="1" hangingPunct="1">
              <a:lnSpc>
                <a:spcPct val="80000"/>
              </a:lnSpc>
              <a:spcAft>
                <a:spcPts val="600"/>
              </a:spcAft>
              <a:defRPr/>
            </a:pPr>
            <a:r>
              <a:rPr lang="el-GR" b="1" dirty="0">
                <a:effectLst>
                  <a:outerShdw blurRad="38100" dist="38100" dir="2700000" algn="tl">
                    <a:srgbClr val="000000">
                      <a:alpha val="43137"/>
                    </a:srgbClr>
                  </a:outerShdw>
                </a:effectLst>
                <a:latin typeface="+mn-lt"/>
              </a:rPr>
              <a:t>ΕΛΛΗΝΙΚΗ ΔΗΜΟΚΡΑΤΙΑ</a:t>
            </a:r>
          </a:p>
          <a:p>
            <a:pPr eaLnBrk="1" hangingPunct="1">
              <a:lnSpc>
                <a:spcPct val="80000"/>
              </a:lnSpc>
              <a:spcBef>
                <a:spcPts val="600"/>
              </a:spcBef>
              <a:defRPr/>
            </a:pPr>
            <a:r>
              <a:rPr lang="el-GR" sz="2000" b="1" dirty="0">
                <a:effectLst>
                  <a:outerShdw blurRad="38100" dist="38100" dir="2700000" algn="tl">
                    <a:srgbClr val="000000">
                      <a:alpha val="43137"/>
                    </a:srgbClr>
                  </a:outerShdw>
                </a:effectLst>
                <a:latin typeface="+mn-lt"/>
              </a:rPr>
              <a:t>Εθνικόν και Καποδιστριακόν</a:t>
            </a:r>
            <a:br>
              <a:rPr lang="el-GR" sz="2000" b="1" dirty="0">
                <a:effectLst>
                  <a:outerShdw blurRad="38100" dist="38100" dir="2700000" algn="tl">
                    <a:srgbClr val="000000">
                      <a:alpha val="43137"/>
                    </a:srgbClr>
                  </a:outerShdw>
                </a:effectLst>
                <a:latin typeface="+mn-lt"/>
              </a:rPr>
            </a:br>
            <a:r>
              <a:rPr lang="el-GR" sz="2000" b="1" dirty="0" err="1">
                <a:effectLst>
                  <a:outerShdw blurRad="38100" dist="38100" dir="2700000" algn="tl">
                    <a:srgbClr val="000000">
                      <a:alpha val="43137"/>
                    </a:srgbClr>
                  </a:outerShdw>
                </a:effectLst>
                <a:latin typeface="+mn-lt"/>
              </a:rPr>
              <a:t>Πανεπιστήμιον</a:t>
            </a:r>
            <a:r>
              <a:rPr lang="el-GR" sz="2000" b="1" dirty="0">
                <a:effectLst>
                  <a:outerShdw blurRad="38100" dist="38100" dir="2700000" algn="tl">
                    <a:srgbClr val="000000">
                      <a:alpha val="43137"/>
                    </a:srgbClr>
                  </a:outerShdw>
                </a:effectLst>
                <a:latin typeface="+mn-lt"/>
              </a:rPr>
              <a:t> Αθηνών </a:t>
            </a:r>
          </a:p>
        </p:txBody>
      </p:sp>
      <p:pic>
        <p:nvPicPr>
          <p:cNvPr id="15365"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06FFCFD-9CE9-4BF5-A4BB-5E6EEDDA8BDE}" type="slidenum">
              <a:rPr lang="el-GR" altLang="el-GR" sz="1200">
                <a:latin typeface="Arial" panose="020B0604020202020204" pitchFamily="34" charset="0"/>
              </a:rPr>
              <a:pPr>
                <a:spcBef>
                  <a:spcPct val="0"/>
                </a:spcBef>
                <a:buClrTx/>
                <a:buSzTx/>
                <a:buFontTx/>
                <a:buNone/>
              </a:pPr>
              <a:t>10</a:t>
            </a:fld>
            <a:endParaRPr lang="el-GR" altLang="el-GR" sz="1200">
              <a:latin typeface="Arial" panose="020B0604020202020204" pitchFamily="34" charset="0"/>
            </a:endParaRPr>
          </a:p>
        </p:txBody>
      </p:sp>
      <p:sp>
        <p:nvSpPr>
          <p:cNvPr id="279555" name="Rectangle 3"/>
          <p:cNvSpPr>
            <a:spLocks noGrp="1" noChangeArrowheads="1"/>
          </p:cNvSpPr>
          <p:nvPr>
            <p:ph type="body" idx="1"/>
          </p:nvPr>
        </p:nvSpPr>
        <p:spPr>
          <a:xfrm>
            <a:off x="0" y="0"/>
            <a:ext cx="9144000" cy="6669088"/>
          </a:xfrm>
        </p:spPr>
        <p:txBody>
          <a:bodyPr/>
          <a:lstStyle/>
          <a:p>
            <a:pPr algn="ctr" eaLnBrk="1" hangingPunct="1">
              <a:lnSpc>
                <a:spcPct val="90000"/>
              </a:lnSpc>
              <a:buFont typeface="Wingdings" panose="05000000000000000000" pitchFamily="2" charset="2"/>
              <a:buNone/>
              <a:defRPr/>
            </a:pPr>
            <a:r>
              <a:rPr lang="el-GR" b="1" dirty="0" smtClean="0">
                <a:solidFill>
                  <a:schemeClr val="hlink"/>
                </a:solidFill>
                <a:cs typeface="Times New Roman" pitchFamily="18" charset="0"/>
              </a:rPr>
              <a:t>Γιατί πιο δύσκολες </a:t>
            </a:r>
          </a:p>
          <a:p>
            <a:pPr algn="ctr" eaLnBrk="1" hangingPunct="1">
              <a:lnSpc>
                <a:spcPct val="90000"/>
              </a:lnSpc>
              <a:buFont typeface="Wingdings" panose="05000000000000000000" pitchFamily="2" charset="2"/>
              <a:buNone/>
              <a:defRPr/>
            </a:pPr>
            <a:r>
              <a:rPr lang="el-GR" b="1" dirty="0" smtClean="0">
                <a:solidFill>
                  <a:schemeClr val="hlink"/>
                </a:solidFill>
                <a:cs typeface="Times New Roman" pitchFamily="18" charset="0"/>
              </a:rPr>
              <a:t>κάποιες χρήσεις της γλώσσας ή είδη λόγου;</a:t>
            </a:r>
          </a:p>
          <a:p>
            <a:pPr algn="ctr" eaLnBrk="1" hangingPunct="1">
              <a:lnSpc>
                <a:spcPct val="90000"/>
              </a:lnSpc>
              <a:buFont typeface="Wingdings" panose="05000000000000000000" pitchFamily="2" charset="2"/>
              <a:buNone/>
              <a:defRPr/>
            </a:pPr>
            <a:endParaRPr lang="el-GR" sz="2800" b="1" dirty="0" smtClean="0">
              <a:solidFill>
                <a:schemeClr val="hlink"/>
              </a:solidFill>
              <a:cs typeface="Times New Roman" pitchFamily="18" charset="0"/>
            </a:endParaRPr>
          </a:p>
          <a:p>
            <a:pPr algn="ctr" eaLnBrk="1" hangingPunct="1">
              <a:lnSpc>
                <a:spcPct val="90000"/>
              </a:lnSpc>
              <a:buFont typeface="Wingdings" panose="05000000000000000000" pitchFamily="2" charset="2"/>
              <a:buNone/>
              <a:defRPr/>
            </a:pPr>
            <a:r>
              <a:rPr lang="el-GR" sz="2800" b="1" dirty="0" smtClean="0">
                <a:solidFill>
                  <a:schemeClr val="hlink"/>
                </a:solidFill>
                <a:cs typeface="Times New Roman" pitchFamily="18" charset="0"/>
              </a:rPr>
              <a:t>Για απαντήσεις στο ερώτημα, </a:t>
            </a:r>
          </a:p>
          <a:p>
            <a:pPr algn="ctr" eaLnBrk="1" hangingPunct="1">
              <a:lnSpc>
                <a:spcPct val="90000"/>
              </a:lnSpc>
              <a:buFont typeface="Wingdings" panose="05000000000000000000" pitchFamily="2" charset="2"/>
              <a:buNone/>
              <a:defRPr/>
            </a:pPr>
            <a:r>
              <a:rPr lang="el-GR" sz="2800" b="1" u="sng" dirty="0" smtClean="0">
                <a:solidFill>
                  <a:schemeClr val="hlink"/>
                </a:solidFill>
                <a:cs typeface="Times New Roman" pitchFamily="18" charset="0"/>
              </a:rPr>
              <a:t>χρήσιμο να κατηγοριοποιήσουμε </a:t>
            </a:r>
          </a:p>
          <a:p>
            <a:pPr algn="ctr" eaLnBrk="1" hangingPunct="1">
              <a:lnSpc>
                <a:spcPct val="90000"/>
              </a:lnSpc>
              <a:buFont typeface="Wingdings" panose="05000000000000000000" pitchFamily="2" charset="2"/>
              <a:buNone/>
              <a:defRPr/>
            </a:pPr>
            <a:r>
              <a:rPr lang="el-GR" sz="2800" b="1" u="sng" dirty="0" smtClean="0">
                <a:solidFill>
                  <a:schemeClr val="hlink"/>
                </a:solidFill>
                <a:cs typeface="Times New Roman" pitchFamily="18" charset="0"/>
              </a:rPr>
              <a:t>τα είδη λόγου με διάφορους τρόπους</a:t>
            </a:r>
            <a:r>
              <a:rPr lang="el-GR" sz="2800" b="1" dirty="0" smtClean="0">
                <a:solidFill>
                  <a:schemeClr val="hlink"/>
                </a:solidFill>
                <a:cs typeface="Times New Roman" pitchFamily="18" charset="0"/>
              </a:rPr>
              <a:t>, </a:t>
            </a:r>
          </a:p>
          <a:p>
            <a:pPr algn="ctr" eaLnBrk="1" hangingPunct="1">
              <a:lnSpc>
                <a:spcPct val="90000"/>
              </a:lnSpc>
              <a:buFont typeface="Wingdings" panose="05000000000000000000" pitchFamily="2" charset="2"/>
              <a:buNone/>
              <a:defRPr/>
            </a:pPr>
            <a:r>
              <a:rPr lang="el-GR" sz="2800" b="1" dirty="0" smtClean="0">
                <a:solidFill>
                  <a:schemeClr val="hlink"/>
                </a:solidFill>
                <a:cs typeface="Times New Roman" pitchFamily="18" charset="0"/>
              </a:rPr>
              <a:t>Η γλώσσα δηλ. πραγματώνεται  με διάφορους τρόπους </a:t>
            </a:r>
          </a:p>
          <a:p>
            <a:pPr algn="ctr" eaLnBrk="1" hangingPunct="1">
              <a:lnSpc>
                <a:spcPct val="90000"/>
              </a:lnSpc>
              <a:buFont typeface="Wingdings" panose="05000000000000000000" pitchFamily="2" charset="2"/>
              <a:buNone/>
              <a:defRPr/>
            </a:pPr>
            <a:endParaRPr lang="el-GR" sz="2800" b="1" dirty="0" smtClean="0">
              <a:solidFill>
                <a:schemeClr val="hlink"/>
              </a:solidFill>
              <a:cs typeface="Times New Roman" pitchFamily="18" charset="0"/>
            </a:endParaRPr>
          </a:p>
          <a:p>
            <a:pPr algn="ctr" eaLnBrk="1" hangingPunct="1">
              <a:lnSpc>
                <a:spcPct val="90000"/>
              </a:lnSpc>
              <a:buFont typeface="Wingdings" panose="05000000000000000000" pitchFamily="2" charset="2"/>
              <a:buNone/>
              <a:defRPr/>
            </a:pPr>
            <a:r>
              <a:rPr lang="el-GR" sz="2800" b="1" dirty="0" smtClean="0">
                <a:solidFill>
                  <a:schemeClr val="hlink"/>
                </a:solidFill>
                <a:cs typeface="Times New Roman" pitchFamily="18" charset="0"/>
              </a:rPr>
              <a:t>π.χ. με τους εξής τρόπους:</a:t>
            </a:r>
          </a:p>
          <a:p>
            <a:pPr algn="just" eaLnBrk="1" hangingPunct="1">
              <a:lnSpc>
                <a:spcPct val="90000"/>
              </a:lnSpc>
              <a:defRPr/>
            </a:pPr>
            <a:r>
              <a:rPr lang="el-GR" sz="2800" b="1" dirty="0" smtClean="0">
                <a:cs typeface="Times New Roman" pitchFamily="18" charset="0"/>
              </a:rPr>
              <a:t>κοινωνικός </a:t>
            </a:r>
            <a:r>
              <a:rPr lang="en-US" sz="2800" b="1" dirty="0" smtClean="0">
                <a:cs typeface="Times New Roman" pitchFamily="18" charset="0"/>
              </a:rPr>
              <a:t>vs. </a:t>
            </a:r>
            <a:r>
              <a:rPr lang="el-GR" sz="2800" b="1" dirty="0" smtClean="0">
                <a:cs typeface="Times New Roman" pitchFamily="18" charset="0"/>
              </a:rPr>
              <a:t>προσωπικός λόγος</a:t>
            </a:r>
          </a:p>
          <a:p>
            <a:pPr algn="just" eaLnBrk="1" hangingPunct="1">
              <a:lnSpc>
                <a:spcPct val="90000"/>
              </a:lnSpc>
              <a:defRPr/>
            </a:pPr>
            <a:r>
              <a:rPr lang="el-GR" sz="2800" b="1" dirty="0" smtClean="0">
                <a:cs typeface="Times New Roman" pitchFamily="18" charset="0"/>
              </a:rPr>
              <a:t>αποπλαισιωμένος</a:t>
            </a:r>
            <a:r>
              <a:rPr lang="en-US" sz="2800" b="1" dirty="0" smtClean="0">
                <a:cs typeface="Times New Roman" pitchFamily="18" charset="0"/>
              </a:rPr>
              <a:t> vs. </a:t>
            </a:r>
            <a:r>
              <a:rPr lang="el-GR" sz="2800" b="1" dirty="0" smtClean="0">
                <a:cs typeface="Times New Roman" pitchFamily="18" charset="0"/>
              </a:rPr>
              <a:t>πλαισιωμένος λόγος</a:t>
            </a:r>
          </a:p>
          <a:p>
            <a:pPr algn="just" eaLnBrk="1" hangingPunct="1">
              <a:lnSpc>
                <a:spcPct val="90000"/>
              </a:lnSpc>
              <a:defRPr/>
            </a:pPr>
            <a:r>
              <a:rPr lang="el-GR" sz="2800" b="1" dirty="0" smtClean="0">
                <a:cs typeface="Times New Roman" pitchFamily="18" charset="0"/>
              </a:rPr>
              <a:t>κατευθυντικός</a:t>
            </a:r>
            <a:r>
              <a:rPr lang="en-US" sz="2800" b="1" dirty="0" smtClean="0">
                <a:cs typeface="Times New Roman" pitchFamily="18" charset="0"/>
              </a:rPr>
              <a:t> vs. </a:t>
            </a:r>
            <a:r>
              <a:rPr lang="el-GR" sz="2800" b="1" dirty="0" smtClean="0">
                <a:cs typeface="Times New Roman" pitchFamily="18" charset="0"/>
              </a:rPr>
              <a:t>ερμηνευτικός λόγος</a:t>
            </a:r>
          </a:p>
          <a:p>
            <a:pPr algn="just" eaLnBrk="1" hangingPunct="1">
              <a:lnSpc>
                <a:spcPct val="90000"/>
              </a:lnSpc>
              <a:defRPr/>
            </a:pPr>
            <a:r>
              <a:rPr lang="el-GR" sz="2800" b="1" dirty="0" smtClean="0">
                <a:cs typeface="Times New Roman" pitchFamily="18" charset="0"/>
              </a:rPr>
              <a:t>αναφορικός</a:t>
            </a:r>
            <a:r>
              <a:rPr lang="en-US" sz="2800" b="1" dirty="0" smtClean="0">
                <a:cs typeface="Times New Roman" pitchFamily="18" charset="0"/>
              </a:rPr>
              <a:t> vs. </a:t>
            </a:r>
            <a:r>
              <a:rPr lang="el-GR" sz="2800" b="1" dirty="0" smtClean="0">
                <a:cs typeface="Times New Roman" pitchFamily="18" charset="0"/>
              </a:rPr>
              <a:t>εκφραστικός λόγος</a:t>
            </a:r>
          </a:p>
          <a:p>
            <a:pPr eaLnBrk="1" hangingPunct="1">
              <a:lnSpc>
                <a:spcPct val="90000"/>
              </a:lnSpc>
              <a:buFont typeface="Wingdings" panose="05000000000000000000" pitchFamily="2" charset="2"/>
              <a:buNone/>
              <a:defRPr/>
            </a:pPr>
            <a:endParaRPr lang="el-G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38E2FBE-C44F-4421-933E-CFE7E642C924}" type="slidenum">
              <a:rPr lang="el-GR" altLang="el-GR" sz="1200"/>
              <a:pPr>
                <a:spcBef>
                  <a:spcPct val="0"/>
                </a:spcBef>
                <a:buClrTx/>
                <a:buSzTx/>
                <a:buFontTx/>
                <a:buNone/>
              </a:pPr>
              <a:t>11</a:t>
            </a:fld>
            <a:endParaRPr lang="el-GR" altLang="el-GR" sz="1200"/>
          </a:p>
        </p:txBody>
      </p:sp>
      <p:sp>
        <p:nvSpPr>
          <p:cNvPr id="247810" name="Rectangle 2"/>
          <p:cNvSpPr>
            <a:spLocks noGrp="1" noRot="1" noChangeArrowheads="1"/>
          </p:cNvSpPr>
          <p:nvPr>
            <p:ph type="title"/>
          </p:nvPr>
        </p:nvSpPr>
        <p:spPr>
          <a:xfrm>
            <a:off x="685800" y="0"/>
            <a:ext cx="7772400" cy="765175"/>
          </a:xfrm>
        </p:spPr>
        <p:txBody>
          <a:bodyPr/>
          <a:lstStyle/>
          <a:p>
            <a:pPr eaLnBrk="1" hangingPunct="1">
              <a:defRPr/>
            </a:pPr>
            <a:r>
              <a:rPr lang="el-GR" sz="2800" dirty="0" smtClean="0">
                <a:solidFill>
                  <a:schemeClr val="hlink"/>
                </a:solidFill>
                <a:latin typeface="+mn-lt"/>
                <a:cs typeface="Times New Roman" pitchFamily="18" charset="0"/>
              </a:rPr>
              <a:t> </a:t>
            </a:r>
            <a:r>
              <a:rPr lang="el-GR" sz="3200" dirty="0" smtClean="0">
                <a:solidFill>
                  <a:srgbClr val="FFFF00"/>
                </a:solidFill>
                <a:latin typeface="+mn-lt"/>
                <a:cs typeface="Times New Roman" pitchFamily="18" charset="0"/>
              </a:rPr>
              <a:t> </a:t>
            </a:r>
            <a:r>
              <a:rPr lang="el-GR" sz="3200" u="sng" dirty="0" smtClean="0">
                <a:solidFill>
                  <a:srgbClr val="FFFF00"/>
                </a:solidFill>
                <a:latin typeface="+mn-lt"/>
                <a:cs typeface="Times New Roman" pitchFamily="18" charset="0"/>
              </a:rPr>
              <a:t>Κοινωνικός </a:t>
            </a:r>
            <a:r>
              <a:rPr lang="en-US" sz="3200" u="sng" dirty="0" smtClean="0">
                <a:solidFill>
                  <a:srgbClr val="FFFF00"/>
                </a:solidFill>
                <a:latin typeface="+mn-lt"/>
                <a:cs typeface="Times New Roman" pitchFamily="18" charset="0"/>
              </a:rPr>
              <a:t>vs. </a:t>
            </a:r>
            <a:r>
              <a:rPr lang="el-GR" sz="3200" u="sng" dirty="0" smtClean="0">
                <a:solidFill>
                  <a:srgbClr val="FFFF00"/>
                </a:solidFill>
                <a:latin typeface="+mn-lt"/>
                <a:cs typeface="Times New Roman" pitchFamily="18" charset="0"/>
              </a:rPr>
              <a:t>προσωπικός λόγος</a:t>
            </a:r>
          </a:p>
        </p:txBody>
      </p:sp>
      <p:sp>
        <p:nvSpPr>
          <p:cNvPr id="247811" name="Rectangle 3"/>
          <p:cNvSpPr>
            <a:spLocks noGrp="1" noChangeArrowheads="1"/>
          </p:cNvSpPr>
          <p:nvPr>
            <p:ph type="body" idx="1"/>
          </p:nvPr>
        </p:nvSpPr>
        <p:spPr>
          <a:xfrm>
            <a:off x="0" y="765175"/>
            <a:ext cx="9144000" cy="6092825"/>
          </a:xfrm>
        </p:spPr>
        <p:txBody>
          <a:bodyPr/>
          <a:lstStyle/>
          <a:p>
            <a:pPr algn="ctr" eaLnBrk="1" hangingPunct="1">
              <a:lnSpc>
                <a:spcPct val="90000"/>
              </a:lnSpc>
              <a:buFont typeface="Wingdings" panose="05000000000000000000" pitchFamily="2" charset="2"/>
              <a:buNone/>
              <a:defRPr/>
            </a:pPr>
            <a:r>
              <a:rPr lang="el-GR" sz="2800" b="1" dirty="0" smtClean="0"/>
              <a:t>χρήση γ</a:t>
            </a:r>
            <a:r>
              <a:rPr lang="el-GR" sz="2800" b="1" dirty="0" smtClean="0">
                <a:cs typeface="Times New Roman" pitchFamily="18" charset="0"/>
              </a:rPr>
              <a:t>λώσσας για επικοινωνία αλλά και σκέψη (Βυγκότσκι)</a:t>
            </a:r>
          </a:p>
          <a:p>
            <a:pPr algn="ctr" eaLnBrk="1" hangingPunct="1">
              <a:lnSpc>
                <a:spcPct val="90000"/>
              </a:lnSpc>
              <a:buFont typeface="Wingdings" panose="05000000000000000000" pitchFamily="2" charset="2"/>
              <a:buNone/>
              <a:defRPr/>
            </a:pPr>
            <a:endParaRPr lang="el-GR" sz="2400" b="1" dirty="0" smtClean="0">
              <a:cs typeface="Times New Roman" pitchFamily="18" charset="0"/>
            </a:endParaRPr>
          </a:p>
          <a:p>
            <a:pPr algn="ctr" eaLnBrk="1" hangingPunct="1">
              <a:lnSpc>
                <a:spcPct val="90000"/>
              </a:lnSpc>
              <a:buFont typeface="Wingdings" panose="05000000000000000000" pitchFamily="2" charset="2"/>
              <a:buNone/>
              <a:defRPr/>
            </a:pPr>
            <a:r>
              <a:rPr lang="el-GR" b="1" dirty="0" smtClean="0">
                <a:solidFill>
                  <a:srgbClr val="00FF00"/>
                </a:solidFill>
                <a:cs typeface="Times New Roman" pitchFamily="18" charset="0"/>
              </a:rPr>
              <a:t>	Κοινωνικός λόγος</a:t>
            </a:r>
            <a:r>
              <a:rPr lang="en-US" b="1" dirty="0" smtClean="0">
                <a:solidFill>
                  <a:srgbClr val="00FF00"/>
                </a:solidFill>
                <a:cs typeface="Times New Roman" pitchFamily="18" charset="0"/>
              </a:rPr>
              <a:t>:</a:t>
            </a:r>
            <a:endParaRPr lang="en-US" b="1" dirty="0" smtClean="0">
              <a:cs typeface="Times New Roman" pitchFamily="18" charset="0"/>
            </a:endParaRPr>
          </a:p>
          <a:p>
            <a:pPr algn="ctr" eaLnBrk="1" hangingPunct="1">
              <a:lnSpc>
                <a:spcPct val="90000"/>
              </a:lnSpc>
              <a:buFont typeface="Wingdings" panose="05000000000000000000" pitchFamily="2" charset="2"/>
              <a:buNone/>
              <a:defRPr/>
            </a:pPr>
            <a:r>
              <a:rPr lang="en-US" b="1" dirty="0" smtClean="0">
                <a:cs typeface="Times New Roman" pitchFamily="18" charset="0"/>
              </a:rPr>
              <a:t>	</a:t>
            </a:r>
            <a:r>
              <a:rPr lang="el-GR" b="1" dirty="0" smtClean="0">
                <a:cs typeface="Times New Roman" pitchFamily="18" charset="0"/>
              </a:rPr>
              <a:t>επικοινωνία με άλλους </a:t>
            </a:r>
          </a:p>
          <a:p>
            <a:pPr algn="ctr" eaLnBrk="1" hangingPunct="1">
              <a:lnSpc>
                <a:spcPct val="90000"/>
              </a:lnSpc>
              <a:buFont typeface="Wingdings" panose="05000000000000000000" pitchFamily="2" charset="2"/>
              <a:buNone/>
              <a:defRPr/>
            </a:pPr>
            <a:r>
              <a:rPr lang="el-GR" sz="2800" b="1" dirty="0" smtClean="0">
                <a:cs typeface="Times New Roman" pitchFamily="18" charset="0"/>
              </a:rPr>
              <a:t>(π.χ. πρώτες συνομιλίες μικρών παιδιών με οικογένεια, </a:t>
            </a:r>
          </a:p>
          <a:p>
            <a:pPr algn="ctr" eaLnBrk="1" hangingPunct="1">
              <a:lnSpc>
                <a:spcPct val="90000"/>
              </a:lnSpc>
              <a:buFont typeface="Wingdings" panose="05000000000000000000" pitchFamily="2" charset="2"/>
              <a:buNone/>
              <a:defRPr/>
            </a:pPr>
            <a:r>
              <a:rPr lang="el-GR" sz="2800" b="1" dirty="0" smtClean="0">
                <a:cs typeface="Times New Roman" pitchFamily="18" charset="0"/>
              </a:rPr>
              <a:t>γραφή επιστημονικού κειμένου, επιστολές)</a:t>
            </a:r>
            <a:endParaRPr lang="en-US" sz="2800" b="1" dirty="0" smtClean="0">
              <a:cs typeface="Times New Roman" pitchFamily="18" charset="0"/>
            </a:endParaRPr>
          </a:p>
          <a:p>
            <a:pPr algn="just" eaLnBrk="1" hangingPunct="1">
              <a:lnSpc>
                <a:spcPct val="90000"/>
              </a:lnSpc>
              <a:buFont typeface="Wingdings" panose="05000000000000000000" pitchFamily="2" charset="2"/>
              <a:buNone/>
              <a:defRPr/>
            </a:pPr>
            <a:endParaRPr lang="el-GR" sz="2400" b="1" dirty="0" smtClean="0">
              <a:cs typeface="Times New Roman" pitchFamily="18" charset="0"/>
            </a:endParaRPr>
          </a:p>
          <a:p>
            <a:pPr algn="ctr" eaLnBrk="1" hangingPunct="1">
              <a:lnSpc>
                <a:spcPct val="90000"/>
              </a:lnSpc>
              <a:buFont typeface="Wingdings" panose="05000000000000000000" pitchFamily="2" charset="2"/>
              <a:buNone/>
              <a:defRPr/>
            </a:pPr>
            <a:r>
              <a:rPr lang="el-GR" b="1" dirty="0" smtClean="0">
                <a:solidFill>
                  <a:srgbClr val="00FF00"/>
                </a:solidFill>
                <a:cs typeface="Times New Roman" pitchFamily="18" charset="0"/>
              </a:rPr>
              <a:t>Προσωπικός λόγος</a:t>
            </a:r>
            <a:r>
              <a:rPr lang="en-US" b="1" dirty="0" smtClean="0">
                <a:solidFill>
                  <a:srgbClr val="00FF00"/>
                </a:solidFill>
                <a:cs typeface="Times New Roman" pitchFamily="18" charset="0"/>
              </a:rPr>
              <a:t>:</a:t>
            </a:r>
            <a:endParaRPr lang="en-US" b="1" dirty="0" smtClean="0">
              <a:cs typeface="Times New Roman" pitchFamily="18" charset="0"/>
            </a:endParaRPr>
          </a:p>
          <a:p>
            <a:pPr algn="ctr" eaLnBrk="1" hangingPunct="1">
              <a:lnSpc>
                <a:spcPct val="90000"/>
              </a:lnSpc>
              <a:buFont typeface="Wingdings" panose="05000000000000000000" pitchFamily="2" charset="2"/>
              <a:buNone/>
              <a:defRPr/>
            </a:pPr>
            <a:r>
              <a:rPr lang="el-GR" b="1" dirty="0" smtClean="0">
                <a:cs typeface="Times New Roman" pitchFamily="18" charset="0"/>
              </a:rPr>
              <a:t>	απευθύνεται στον εαυτό </a:t>
            </a:r>
          </a:p>
          <a:p>
            <a:pPr algn="ctr" eaLnBrk="1" hangingPunct="1">
              <a:lnSpc>
                <a:spcPct val="90000"/>
              </a:lnSpc>
              <a:buFont typeface="Wingdings" panose="05000000000000000000" pitchFamily="2" charset="2"/>
              <a:buNone/>
              <a:defRPr/>
            </a:pPr>
            <a:r>
              <a:rPr lang="el-GR" sz="2800" b="1" dirty="0" smtClean="0">
                <a:cs typeface="Times New Roman" pitchFamily="18" charset="0"/>
              </a:rPr>
              <a:t>ή χρησιμεύει στην οργάνωση σκέψης και αυτοέλεγχο πράξεων </a:t>
            </a:r>
          </a:p>
          <a:p>
            <a:pPr algn="ctr" eaLnBrk="1" hangingPunct="1">
              <a:lnSpc>
                <a:spcPct val="90000"/>
              </a:lnSpc>
              <a:buFont typeface="Wingdings" panose="05000000000000000000" pitchFamily="2" charset="2"/>
              <a:buNone/>
              <a:defRPr/>
            </a:pPr>
            <a:r>
              <a:rPr lang="el-GR" sz="2800" b="1" dirty="0" smtClean="0">
                <a:cs typeface="Times New Roman" pitchFamily="18" charset="0"/>
              </a:rPr>
              <a:t>	(π.χ. μονόλογοι 2χρονης όταν μόνη στο δωμάτιό της σε έρευνα της Νέλσον, μονόλογοι 3χρονων και 4χρονων σε παιχνίδια προσποίησης)</a:t>
            </a:r>
          </a:p>
          <a:p>
            <a:pPr algn="just" eaLnBrk="1" hangingPunct="1">
              <a:lnSpc>
                <a:spcPct val="90000"/>
              </a:lnSpc>
              <a:buFont typeface="Wingdings" panose="05000000000000000000" pitchFamily="2" charset="2"/>
              <a:buNone/>
              <a:defRPr/>
            </a:pPr>
            <a:endParaRPr lang="el-GR" sz="2400" dirty="0" smtClean="0">
              <a:cs typeface="Times New Roman" pitchFamily="18" charset="0"/>
            </a:endParaRPr>
          </a:p>
          <a:p>
            <a:pPr algn="just" eaLnBrk="1" hangingPunct="1">
              <a:lnSpc>
                <a:spcPct val="90000"/>
              </a:lnSpc>
              <a:buFont typeface="Wingdings" panose="05000000000000000000" pitchFamily="2" charset="2"/>
              <a:buNone/>
              <a:defRPr/>
            </a:pPr>
            <a:endParaRPr lang="el-GR" sz="2400" dirty="0" smtClean="0">
              <a:solidFill>
                <a:schemeClr val="hlink"/>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7860912-627F-4A42-A416-C941598A6344}" type="slidenum">
              <a:rPr lang="el-GR" altLang="el-GR" sz="1200">
                <a:latin typeface="Arial" panose="020B0604020202020204" pitchFamily="34" charset="0"/>
              </a:rPr>
              <a:pPr>
                <a:spcBef>
                  <a:spcPct val="0"/>
                </a:spcBef>
                <a:buClrTx/>
                <a:buSzTx/>
                <a:buFontTx/>
                <a:buNone/>
              </a:pPr>
              <a:t>12</a:t>
            </a:fld>
            <a:endParaRPr lang="el-GR" altLang="el-GR" sz="1200">
              <a:latin typeface="Arial" panose="020B0604020202020204" pitchFamily="34" charset="0"/>
            </a:endParaRPr>
          </a:p>
        </p:txBody>
      </p:sp>
      <p:sp>
        <p:nvSpPr>
          <p:cNvPr id="309251" name="Rectangle 3"/>
          <p:cNvSpPr>
            <a:spLocks noGrp="1" noChangeArrowheads="1"/>
          </p:cNvSpPr>
          <p:nvPr>
            <p:ph type="body" idx="1"/>
          </p:nvPr>
        </p:nvSpPr>
        <p:spPr>
          <a:xfrm>
            <a:off x="0" y="0"/>
            <a:ext cx="9144000" cy="6858000"/>
          </a:xfrm>
        </p:spPr>
        <p:txBody>
          <a:bodyPr/>
          <a:lstStyle/>
          <a:p>
            <a:pPr algn="ctr" eaLnBrk="1" hangingPunct="1">
              <a:lnSpc>
                <a:spcPct val="80000"/>
              </a:lnSpc>
              <a:buFont typeface="Wingdings" panose="05000000000000000000" pitchFamily="2" charset="2"/>
              <a:buNone/>
              <a:defRPr/>
            </a:pPr>
            <a:r>
              <a:rPr lang="el-GR" b="1" dirty="0" smtClean="0">
                <a:solidFill>
                  <a:schemeClr val="hlink"/>
                </a:solidFill>
                <a:cs typeface="Times New Roman" pitchFamily="18" charset="0"/>
              </a:rPr>
              <a:t>Πιο φυσική η χρήση της γλώσσας για επικοινωνία</a:t>
            </a:r>
          </a:p>
          <a:p>
            <a:pPr algn="ctr" eaLnBrk="1" hangingPunct="1">
              <a:lnSpc>
                <a:spcPct val="80000"/>
              </a:lnSpc>
              <a:buFont typeface="Wingdings" panose="05000000000000000000" pitchFamily="2" charset="2"/>
              <a:buNone/>
              <a:defRPr/>
            </a:pPr>
            <a:r>
              <a:rPr lang="el-GR" b="1" dirty="0" smtClean="0">
                <a:solidFill>
                  <a:srgbClr val="FFFF66"/>
                </a:solidFill>
                <a:cs typeface="Times New Roman" pitchFamily="18" charset="0"/>
              </a:rPr>
              <a:t>Αναπτυξιακά μεταγενέστερος ο προσωπικός λόγος</a:t>
            </a:r>
          </a:p>
          <a:p>
            <a:pPr algn="ctr" eaLnBrk="1" hangingPunct="1">
              <a:lnSpc>
                <a:spcPct val="80000"/>
              </a:lnSpc>
              <a:buFont typeface="Wingdings" panose="05000000000000000000" pitchFamily="2" charset="2"/>
              <a:buNone/>
              <a:defRPr/>
            </a:pPr>
            <a:endParaRPr lang="el-GR" sz="2800" b="1" u="sng" dirty="0" smtClean="0">
              <a:solidFill>
                <a:srgbClr val="FFFF00"/>
              </a:solidFill>
            </a:endParaRPr>
          </a:p>
          <a:p>
            <a:pPr algn="ctr" eaLnBrk="1" hangingPunct="1">
              <a:lnSpc>
                <a:spcPct val="80000"/>
              </a:lnSpc>
              <a:buFont typeface="Wingdings" panose="05000000000000000000" pitchFamily="2" charset="2"/>
              <a:buNone/>
              <a:defRPr/>
            </a:pPr>
            <a:r>
              <a:rPr lang="el-GR" b="1" u="sng" dirty="0" smtClean="0"/>
              <a:t>Πιο φυσική η συνομιλία</a:t>
            </a:r>
          </a:p>
          <a:p>
            <a:pPr algn="ctr" eaLnBrk="1" hangingPunct="1">
              <a:lnSpc>
                <a:spcPct val="80000"/>
              </a:lnSpc>
              <a:buFont typeface="Wingdings" panose="05000000000000000000" pitchFamily="2" charset="2"/>
              <a:buNone/>
              <a:defRPr/>
            </a:pPr>
            <a:r>
              <a:rPr lang="el-GR" b="1" u="sng" dirty="0" smtClean="0"/>
              <a:t> (δηλ. συχνή και πρώτη)</a:t>
            </a:r>
          </a:p>
          <a:p>
            <a:pPr algn="ctr" eaLnBrk="1" hangingPunct="1">
              <a:lnSpc>
                <a:spcPct val="80000"/>
              </a:lnSpc>
              <a:buFont typeface="Wingdings" panose="05000000000000000000" pitchFamily="2" charset="2"/>
              <a:buNone/>
              <a:defRPr/>
            </a:pPr>
            <a:endParaRPr lang="el-GR" b="1" u="sng" dirty="0" smtClean="0"/>
          </a:p>
          <a:p>
            <a:pPr algn="ctr" eaLnBrk="1" hangingPunct="1">
              <a:lnSpc>
                <a:spcPct val="80000"/>
              </a:lnSpc>
              <a:buFont typeface="Wingdings" panose="05000000000000000000" pitchFamily="2" charset="2"/>
              <a:buNone/>
              <a:defRPr/>
            </a:pPr>
            <a:r>
              <a:rPr lang="el-GR" b="1" u="sng" dirty="0" smtClean="0"/>
              <a:t>Π</a:t>
            </a:r>
            <a:r>
              <a:rPr lang="el-GR" b="1" u="sng" dirty="0" smtClean="0">
                <a:cs typeface="Times New Roman" pitchFamily="18" charset="0"/>
              </a:rPr>
              <a:t>ροσωπικός μονόλογος </a:t>
            </a:r>
          </a:p>
          <a:p>
            <a:pPr algn="ctr" eaLnBrk="1" hangingPunct="1">
              <a:lnSpc>
                <a:spcPct val="80000"/>
              </a:lnSpc>
              <a:buFont typeface="Wingdings" panose="05000000000000000000" pitchFamily="2" charset="2"/>
              <a:buNone/>
              <a:defRPr/>
            </a:pPr>
            <a:r>
              <a:rPr lang="el-GR" b="1" u="sng" dirty="0" smtClean="0">
                <a:cs typeface="Times New Roman" pitchFamily="18" charset="0"/>
              </a:rPr>
              <a:t>αρχικά κυρίως στα παιχνίδια προσποίησης </a:t>
            </a:r>
          </a:p>
          <a:p>
            <a:pPr algn="ctr" eaLnBrk="1" hangingPunct="1">
              <a:lnSpc>
                <a:spcPct val="80000"/>
              </a:lnSpc>
              <a:buFont typeface="Wingdings" panose="05000000000000000000" pitchFamily="2" charset="2"/>
              <a:buNone/>
              <a:defRPr/>
            </a:pPr>
            <a:r>
              <a:rPr lang="el-GR" b="1" u="sng" dirty="0" smtClean="0">
                <a:cs typeface="Times New Roman" pitchFamily="18" charset="0"/>
              </a:rPr>
              <a:t>στα μέσα της προσχολικής ηλικίας</a:t>
            </a:r>
          </a:p>
          <a:p>
            <a:pPr algn="ctr" eaLnBrk="1" hangingPunct="1">
              <a:lnSpc>
                <a:spcPct val="80000"/>
              </a:lnSpc>
              <a:buFont typeface="Wingdings" panose="05000000000000000000" pitchFamily="2" charset="2"/>
              <a:buNone/>
              <a:defRPr/>
            </a:pPr>
            <a:r>
              <a:rPr lang="el-GR" b="1" u="sng" dirty="0" smtClean="0">
                <a:cs typeface="Times New Roman" pitchFamily="18" charset="0"/>
              </a:rPr>
              <a:t>Πιο σπάνιος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lnSpc>
                <a:spcPct val="80000"/>
              </a:lnSpc>
              <a:buSzPct val="100000"/>
              <a:buFont typeface="Wingdings" panose="05000000000000000000" pitchFamily="2" charset="2"/>
              <a:buNone/>
              <a:defRPr/>
            </a:pPr>
            <a:r>
              <a:rPr lang="en-US" sz="2800" b="1" dirty="0" smtClean="0">
                <a:solidFill>
                  <a:srgbClr val="FFFF00"/>
                </a:solidFill>
                <a:cs typeface="Times New Roman" pitchFamily="18" charset="0"/>
              </a:rPr>
              <a:t>A</a:t>
            </a:r>
            <a:r>
              <a:rPr lang="el-GR" sz="2800" b="1" dirty="0" smtClean="0">
                <a:solidFill>
                  <a:srgbClr val="FFFF00"/>
                </a:solidFill>
                <a:cs typeface="Times New Roman" pitchFamily="18" charset="0"/>
              </a:rPr>
              <a:t>νάπτυξη και σημασία προσωπικού λόγου κατά τον </a:t>
            </a:r>
            <a:r>
              <a:rPr lang="el-GR" sz="2800" b="1" dirty="0" err="1" smtClean="0">
                <a:solidFill>
                  <a:srgbClr val="FFFF00"/>
                </a:solidFill>
                <a:cs typeface="Times New Roman" pitchFamily="18" charset="0"/>
              </a:rPr>
              <a:t>Βυγκότσκι</a:t>
            </a:r>
            <a:endParaRPr lang="el-GR" sz="2800" b="1" dirty="0" smtClean="0">
              <a:solidFill>
                <a:srgbClr val="FFFF00"/>
              </a:solidFill>
              <a:cs typeface="Times New Roman" pitchFamily="18" charset="0"/>
            </a:endParaRPr>
          </a:p>
          <a:p>
            <a:pPr eaLnBrk="1" hangingPunct="1">
              <a:lnSpc>
                <a:spcPct val="80000"/>
              </a:lnSpc>
              <a:buSzPct val="100000"/>
              <a:buFont typeface="Arial" pitchFamily="34" charset="0"/>
              <a:buChar char="•"/>
              <a:defRPr/>
            </a:pPr>
            <a:r>
              <a:rPr lang="el-GR" sz="2600" b="1" dirty="0" smtClean="0">
                <a:cs typeface="Times New Roman" pitchFamily="18" charset="0"/>
              </a:rPr>
              <a:t>Εμφανίζεται  αρχικά όταν τα παιδιά στήνουν το σκηνικό παιχνιδιών προσποίησης.</a:t>
            </a:r>
          </a:p>
          <a:p>
            <a:pPr eaLnBrk="1" hangingPunct="1">
              <a:lnSpc>
                <a:spcPct val="80000"/>
              </a:lnSpc>
              <a:buSzPct val="100000"/>
              <a:buFont typeface="Arial" pitchFamily="34" charset="0"/>
              <a:buChar char="•"/>
              <a:defRPr/>
            </a:pPr>
            <a:r>
              <a:rPr lang="el-GR" sz="2600" b="1" dirty="0" smtClean="0">
                <a:cs typeface="Times New Roman" pitchFamily="18" charset="0"/>
              </a:rPr>
              <a:t>Αρχικά αλληλένδετος με πράξεις, δηλ. κινήσεις του παιδιού στο παιχνίδι.</a:t>
            </a:r>
          </a:p>
          <a:p>
            <a:pPr eaLnBrk="1" hangingPunct="1">
              <a:lnSpc>
                <a:spcPct val="80000"/>
              </a:lnSpc>
              <a:buSzPct val="100000"/>
              <a:buFont typeface="Arial" pitchFamily="34" charset="0"/>
              <a:buChar char="•"/>
              <a:defRPr/>
            </a:pPr>
            <a:r>
              <a:rPr lang="el-GR" sz="2600" b="1" dirty="0" smtClean="0">
                <a:cs typeface="Times New Roman" pitchFamily="18" charset="0"/>
              </a:rPr>
              <a:t>Δρα κατευθυντικά, υποβοηθώντας το σχεδιασμό και την εκτέλεση του σεναρίου στο παιχνίδι. </a:t>
            </a:r>
          </a:p>
          <a:p>
            <a:pPr eaLnBrk="1" hangingPunct="1">
              <a:lnSpc>
                <a:spcPct val="80000"/>
              </a:lnSpc>
              <a:buSzPct val="100000"/>
              <a:buFont typeface="Arial" pitchFamily="34" charset="0"/>
              <a:buChar char="•"/>
              <a:defRPr/>
            </a:pPr>
            <a:r>
              <a:rPr lang="el-GR" sz="2600" b="1" dirty="0" smtClean="0"/>
              <a:t>Χ</a:t>
            </a:r>
            <a:r>
              <a:rPr lang="el-GR" sz="2600" b="1" dirty="0" smtClean="0">
                <a:cs typeface="Times New Roman" pitchFamily="18" charset="0"/>
              </a:rPr>
              <a:t>ωρίς τη γλώσσα αδύνατο το παιχνίδι προσποίησης: π.χ. </a:t>
            </a:r>
            <a:r>
              <a:rPr lang="el-GR" sz="2600" b="1" dirty="0" smtClean="0"/>
              <a:t>Μ</a:t>
            </a:r>
            <a:r>
              <a:rPr lang="el-GR" sz="2600" b="1" dirty="0" smtClean="0">
                <a:cs typeface="Times New Roman" pitchFamily="18" charset="0"/>
              </a:rPr>
              <a:t>ελέτη 5χρονων διδύμων χωρίς γλώσσα: δεν μπορούσαν να σχεδιάσουν παιχνίδια και να αναφερθούν στο μέλλον </a:t>
            </a:r>
            <a:r>
              <a:rPr lang="en-US" sz="2400" dirty="0" smtClean="0">
                <a:cs typeface="Times New Roman" pitchFamily="18" charset="0"/>
              </a:rPr>
              <a:t>(Luria &amp; </a:t>
            </a:r>
            <a:r>
              <a:rPr lang="en-US" sz="2400" dirty="0" err="1" smtClean="0">
                <a:cs typeface="Times New Roman" pitchFamily="18" charset="0"/>
              </a:rPr>
              <a:t>Yudovich</a:t>
            </a:r>
            <a:r>
              <a:rPr lang="en-US" sz="2400" dirty="0" smtClean="0">
                <a:cs typeface="Times New Roman" pitchFamily="18" charset="0"/>
              </a:rPr>
              <a:t> 1959)</a:t>
            </a:r>
            <a:r>
              <a:rPr lang="el-GR" sz="2400" dirty="0" smtClean="0">
                <a:cs typeface="Times New Roman" pitchFamily="18" charset="0"/>
              </a:rPr>
              <a:t>.</a:t>
            </a:r>
          </a:p>
          <a:p>
            <a:pPr eaLnBrk="1" hangingPunct="1">
              <a:lnSpc>
                <a:spcPct val="80000"/>
              </a:lnSpc>
              <a:buSzPct val="100000"/>
              <a:buFont typeface="Arial" pitchFamily="34" charset="0"/>
              <a:buChar char="•"/>
              <a:defRPr/>
            </a:pPr>
            <a:r>
              <a:rPr lang="el-GR" sz="2600" b="1" dirty="0" smtClean="0"/>
              <a:t>Α</a:t>
            </a:r>
            <a:r>
              <a:rPr lang="el-GR" sz="2600" b="1" dirty="0" smtClean="0">
                <a:cs typeface="Times New Roman" pitchFamily="18" charset="0"/>
              </a:rPr>
              <a:t>ναπτυξιακά </a:t>
            </a:r>
            <a:r>
              <a:rPr lang="en-US" sz="2600" b="1" dirty="0" smtClean="0">
                <a:cs typeface="Times New Roman" pitchFamily="18" charset="0"/>
              </a:rPr>
              <a:t>o </a:t>
            </a:r>
            <a:r>
              <a:rPr lang="el-GR" sz="2600" b="1" dirty="0" smtClean="0">
                <a:cs typeface="Times New Roman" pitchFamily="18" charset="0"/>
              </a:rPr>
              <a:t>μονόλογος παιχνιδιού καθίσταται όλο και πιο ελλειπτικός και σιωπηλός, ενώ αποδεσμεύεται από σωματικές κινήσεις. Εξαφανίζεται γύρω στα 7 έτη και εμφανίζεται σε ενήλικες μόνο σε ειδικές περιστάσεις (όταν αντιμετωπίζουν π.χ. ένα δύσκολο πρακτικά πρόβλημα όπως συναρμολόγηση συσκευής). Επί της ουσίας, </a:t>
            </a:r>
            <a:r>
              <a:rPr lang="el-GR" sz="2600" b="1" u="sng" dirty="0" smtClean="0">
                <a:solidFill>
                  <a:srgbClr val="FFFF00"/>
                </a:solidFill>
                <a:cs typeface="Times New Roman" pitchFamily="18" charset="0"/>
              </a:rPr>
              <a:t>ο φωναχτός προσωπικός μονόλογος μετατρέπεται σε σιωπηλό εσωτερικό λόγο</a:t>
            </a:r>
            <a:r>
              <a:rPr lang="el-GR" sz="2600" b="1" dirty="0" smtClean="0">
                <a:cs typeface="Times New Roman" pitchFamily="18" charset="0"/>
              </a:rPr>
              <a:t>, δηλ. σκέψη. </a:t>
            </a:r>
          </a:p>
          <a:p>
            <a:pPr eaLnBrk="1" hangingPunct="1">
              <a:lnSpc>
                <a:spcPct val="80000"/>
              </a:lnSpc>
              <a:buSzPct val="100000"/>
              <a:buFont typeface="Arial" pitchFamily="34" charset="0"/>
              <a:buChar char="•"/>
              <a:defRPr/>
            </a:pPr>
            <a:r>
              <a:rPr lang="el-GR" sz="2600" b="1" dirty="0" smtClean="0">
                <a:cs typeface="Times New Roman" pitchFamily="18" charset="0"/>
              </a:rPr>
              <a:t>Αντιθέτως, ο </a:t>
            </a:r>
            <a:r>
              <a:rPr lang="en-US" sz="2600" b="1" dirty="0" smtClean="0">
                <a:cs typeface="Times New Roman" pitchFamily="18" charset="0"/>
              </a:rPr>
              <a:t>Piaget</a:t>
            </a:r>
            <a:r>
              <a:rPr lang="el-GR" sz="2600" b="1" dirty="0" smtClean="0">
                <a:cs typeface="Times New Roman" pitchFamily="18" charset="0"/>
              </a:rPr>
              <a:t> ερμηνεύει διαφορετικά το μονόλογο αυτό, δηλ. ως εγωκεντρικό. Θέση Βυγκότσκι υπερισχύει όμως σήμερα.</a:t>
            </a:r>
          </a:p>
          <a:p>
            <a:pPr eaLnBrk="1" hangingPunct="1">
              <a:lnSpc>
                <a:spcPct val="80000"/>
              </a:lnSpc>
              <a:defRPr/>
            </a:pPr>
            <a:endParaRPr lang="el-GR" dirty="0" smtClean="0"/>
          </a:p>
          <a:p>
            <a:pPr>
              <a:defRPr/>
            </a:pPr>
            <a:endParaRPr lang="el-GR" dirty="0"/>
          </a:p>
        </p:txBody>
      </p:sp>
      <p:sp>
        <p:nvSpPr>
          <p:cNvPr id="37891"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2F2D0EA-335D-470C-8AC2-B688E98B4F1D}" type="slidenum">
              <a:rPr lang="el-GR" altLang="el-GR" sz="1200">
                <a:latin typeface="Arial" panose="020B0604020202020204" pitchFamily="34" charset="0"/>
              </a:rPr>
              <a:pPr>
                <a:spcBef>
                  <a:spcPct val="0"/>
                </a:spcBef>
                <a:buClrTx/>
                <a:buSzTx/>
                <a:buFontTx/>
                <a:buNone/>
              </a:pPr>
              <a:t>13</a:t>
            </a:fld>
            <a:endParaRPr lang="el-GR" altLang="el-GR" sz="1200">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CDAF92F-2A83-4C35-9166-0F397597442D}" type="slidenum">
              <a:rPr lang="el-GR" altLang="el-GR" sz="1200"/>
              <a:pPr>
                <a:spcBef>
                  <a:spcPct val="0"/>
                </a:spcBef>
                <a:buClrTx/>
                <a:buSzTx/>
                <a:buFontTx/>
                <a:buNone/>
              </a:pPr>
              <a:t>14</a:t>
            </a:fld>
            <a:endParaRPr lang="el-GR" altLang="el-GR" sz="1200"/>
          </a:p>
        </p:txBody>
      </p:sp>
      <p:sp>
        <p:nvSpPr>
          <p:cNvPr id="311299" name="Rectangle 3"/>
          <p:cNvSpPr>
            <a:spLocks noGrp="1" noChangeArrowheads="1"/>
          </p:cNvSpPr>
          <p:nvPr>
            <p:ph type="body" idx="1"/>
          </p:nvPr>
        </p:nvSpPr>
        <p:spPr>
          <a:xfrm>
            <a:off x="0" y="0"/>
            <a:ext cx="9144000" cy="6643688"/>
          </a:xfrm>
        </p:spPr>
        <p:txBody>
          <a:bodyPr/>
          <a:lstStyle/>
          <a:p>
            <a:pPr algn="ctr" eaLnBrk="1" hangingPunct="1">
              <a:buFont typeface="Wingdings" panose="05000000000000000000" pitchFamily="2" charset="2"/>
              <a:buNone/>
              <a:defRPr/>
            </a:pPr>
            <a:r>
              <a:rPr lang="el-GR" sz="2800" b="1" dirty="0" smtClean="0">
                <a:solidFill>
                  <a:schemeClr val="hlink"/>
                </a:solidFill>
              </a:rPr>
              <a:t>Δ</a:t>
            </a:r>
            <a:r>
              <a:rPr lang="el-GR" sz="2800" b="1" dirty="0" smtClean="0">
                <a:solidFill>
                  <a:schemeClr val="hlink"/>
                </a:solidFill>
                <a:cs typeface="Times New Roman" pitchFamily="18" charset="0"/>
              </a:rPr>
              <a:t>ιάφορα είδη </a:t>
            </a:r>
          </a:p>
          <a:p>
            <a:pPr algn="ctr" eaLnBrk="1" hangingPunct="1">
              <a:buFont typeface="Wingdings" panose="05000000000000000000" pitchFamily="2" charset="2"/>
              <a:buNone/>
              <a:defRPr/>
            </a:pPr>
            <a:r>
              <a:rPr lang="el-GR" sz="2800" b="1" dirty="0" smtClean="0">
                <a:solidFill>
                  <a:schemeClr val="hlink"/>
                </a:solidFill>
                <a:cs typeface="Times New Roman" pitchFamily="18" charset="0"/>
              </a:rPr>
              <a:t>προσωπικού και κοινωνικού λόγου</a:t>
            </a:r>
          </a:p>
          <a:p>
            <a:pPr algn="ctr" eaLnBrk="1" hangingPunct="1">
              <a:buFont typeface="Wingdings" panose="05000000000000000000" pitchFamily="2" charset="2"/>
              <a:buNone/>
              <a:defRPr/>
            </a:pPr>
            <a:endParaRPr lang="el-GR" sz="2000" b="1" dirty="0" smtClean="0">
              <a:solidFill>
                <a:schemeClr val="hlink"/>
              </a:solidFill>
              <a:cs typeface="Times New Roman" pitchFamily="18" charset="0"/>
            </a:endParaRPr>
          </a:p>
          <a:p>
            <a:pPr eaLnBrk="1" hangingPunct="1">
              <a:defRPr/>
            </a:pPr>
            <a:r>
              <a:rPr lang="el-GR" sz="2800" b="1" u="sng" dirty="0" smtClean="0">
                <a:solidFill>
                  <a:srgbClr val="00FF00"/>
                </a:solidFill>
                <a:cs typeface="Times New Roman" pitchFamily="18" charset="0"/>
              </a:rPr>
              <a:t>Προσωπικός</a:t>
            </a:r>
            <a:r>
              <a:rPr lang="el-GR" sz="2800" b="1" dirty="0" smtClean="0">
                <a:solidFill>
                  <a:srgbClr val="00FF00"/>
                </a:solidFill>
                <a:cs typeface="Times New Roman" pitchFamily="18" charset="0"/>
              </a:rPr>
              <a:t> λόγος: </a:t>
            </a:r>
            <a:r>
              <a:rPr lang="el-GR" sz="2800" b="1" u="sng" dirty="0" smtClean="0">
                <a:solidFill>
                  <a:srgbClr val="00FF00"/>
                </a:solidFill>
                <a:cs typeface="Times New Roman" pitchFamily="18" charset="0"/>
              </a:rPr>
              <a:t>πάντα μονόλογος</a:t>
            </a:r>
          </a:p>
          <a:p>
            <a:pPr eaLnBrk="1" hangingPunct="1">
              <a:buFont typeface="Wingdings" panose="05000000000000000000" pitchFamily="2" charset="2"/>
              <a:buNone/>
              <a:defRPr/>
            </a:pPr>
            <a:r>
              <a:rPr lang="el-GR" sz="2600" b="1" dirty="0" smtClean="0">
                <a:cs typeface="Times New Roman" pitchFamily="18" charset="0"/>
              </a:rPr>
              <a:t>	</a:t>
            </a:r>
            <a:r>
              <a:rPr lang="el-GR" sz="2600" b="1" u="sng" dirty="0" smtClean="0">
                <a:cs typeface="Times New Roman" pitchFamily="18" charset="0"/>
              </a:rPr>
              <a:t>Όχι δομημένος κατανάγκη συντακτικά </a:t>
            </a:r>
            <a:r>
              <a:rPr lang="el-GR" sz="2600" b="1" dirty="0" smtClean="0">
                <a:cs typeface="Times New Roman" pitchFamily="18" charset="0"/>
              </a:rPr>
              <a:t>(σιωπηλή σκέψη αλλά ακόμη και σημείωμα στον εαυτό μας για υπενθύμιση κάποιου πράγματος). Σπάνιες ωστόσο οι χρήσεις οι φωναχτές. (Ακόμη και ημερολόγιο όχι κατανάγκη προσωπικός λόγος.)</a:t>
            </a:r>
          </a:p>
          <a:p>
            <a:pPr eaLnBrk="1" hangingPunct="1">
              <a:buFont typeface="Wingdings" panose="05000000000000000000" pitchFamily="2" charset="2"/>
              <a:buNone/>
              <a:defRPr/>
            </a:pPr>
            <a:endParaRPr lang="el-GR" sz="1800" b="1" dirty="0" smtClean="0">
              <a:cs typeface="Times New Roman" pitchFamily="18" charset="0"/>
            </a:endParaRPr>
          </a:p>
          <a:p>
            <a:pPr eaLnBrk="1" hangingPunct="1">
              <a:defRPr/>
            </a:pPr>
            <a:r>
              <a:rPr lang="el-GR" sz="2800" b="1" u="sng" dirty="0" smtClean="0">
                <a:solidFill>
                  <a:srgbClr val="00FF00"/>
                </a:solidFill>
                <a:cs typeface="Times New Roman" pitchFamily="18" charset="0"/>
              </a:rPr>
              <a:t>Κοινωνικός</a:t>
            </a:r>
            <a:r>
              <a:rPr lang="el-GR" sz="2800" b="1" dirty="0" smtClean="0">
                <a:solidFill>
                  <a:srgbClr val="00FF00"/>
                </a:solidFill>
                <a:cs typeface="Times New Roman" pitchFamily="18" charset="0"/>
              </a:rPr>
              <a:t> λόγος: </a:t>
            </a:r>
            <a:r>
              <a:rPr lang="el-GR" sz="2800" b="1" u="sng" dirty="0" smtClean="0">
                <a:solidFill>
                  <a:srgbClr val="00FF00"/>
                </a:solidFill>
                <a:cs typeface="Times New Roman" pitchFamily="18" charset="0"/>
              </a:rPr>
              <a:t>διάλογος και μονόλογος</a:t>
            </a:r>
            <a:r>
              <a:rPr lang="el-GR" sz="2800" b="1" u="sng" dirty="0" smtClean="0">
                <a:cs typeface="Times New Roman" pitchFamily="18" charset="0"/>
              </a:rPr>
              <a:t> </a:t>
            </a:r>
          </a:p>
          <a:p>
            <a:pPr lvl="1" eaLnBrk="1" hangingPunct="1">
              <a:defRPr/>
            </a:pPr>
            <a:r>
              <a:rPr lang="el-GR" sz="2600" b="1" u="sng" dirty="0" smtClean="0">
                <a:cs typeface="Times New Roman" pitchFamily="18" charset="0"/>
              </a:rPr>
              <a:t>Πιο φυσικός όμως ο διάλογος </a:t>
            </a:r>
            <a:r>
              <a:rPr lang="el-GR" sz="2600" b="1" dirty="0" smtClean="0">
                <a:cs typeface="Times New Roman" pitchFamily="18" charset="0"/>
              </a:rPr>
              <a:t>και πιο εύκολος (π.χ. συνομιλία πριν από αφήγηση).</a:t>
            </a:r>
          </a:p>
          <a:p>
            <a:pPr lvl="1" eaLnBrk="1" hangingPunct="1">
              <a:defRPr/>
            </a:pPr>
            <a:r>
              <a:rPr lang="el-GR" sz="2600" b="1" u="sng" dirty="0" smtClean="0"/>
              <a:t>Κ</a:t>
            </a:r>
            <a:r>
              <a:rPr lang="el-GR" sz="2600" b="1" u="sng" dirty="0" smtClean="0">
                <a:cs typeface="Times New Roman" pitchFamily="18" charset="0"/>
              </a:rPr>
              <a:t>οινωνικός μονόλογος αντιθέτως πολύ απαιτητικός</a:t>
            </a:r>
            <a:r>
              <a:rPr lang="el-GR" sz="2600" b="1" dirty="0" smtClean="0">
                <a:cs typeface="Times New Roman" pitchFamily="18" charset="0"/>
              </a:rPr>
              <a:t>, γιατί πρέπει να είναι επεξηγηματικός στους άλλους (π.χ. αφήγημα).</a:t>
            </a:r>
          </a:p>
          <a:p>
            <a:pPr eaLnBrk="1" hangingPunct="1">
              <a:defRPr/>
            </a:pPr>
            <a:endParaRPr lang="el-GR"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767416A-8FA1-4069-A828-6CD70162C2AF}" type="slidenum">
              <a:rPr lang="el-GR" altLang="el-GR" sz="1200"/>
              <a:pPr>
                <a:spcBef>
                  <a:spcPct val="0"/>
                </a:spcBef>
                <a:buClrTx/>
                <a:buSzTx/>
                <a:buFontTx/>
                <a:buNone/>
              </a:pPr>
              <a:t>15</a:t>
            </a:fld>
            <a:endParaRPr lang="el-GR" altLang="el-GR" sz="1200"/>
          </a:p>
        </p:txBody>
      </p:sp>
      <p:sp>
        <p:nvSpPr>
          <p:cNvPr id="248834" name="Rectangle 2"/>
          <p:cNvSpPr>
            <a:spLocks noGrp="1" noRot="1" noChangeArrowheads="1"/>
          </p:cNvSpPr>
          <p:nvPr>
            <p:ph type="title"/>
          </p:nvPr>
        </p:nvSpPr>
        <p:spPr>
          <a:xfrm>
            <a:off x="685800" y="0"/>
            <a:ext cx="7772400" cy="765175"/>
          </a:xfrm>
        </p:spPr>
        <p:txBody>
          <a:bodyPr/>
          <a:lstStyle/>
          <a:p>
            <a:pPr eaLnBrk="1" hangingPunct="1">
              <a:defRPr/>
            </a:pPr>
            <a:r>
              <a:rPr lang="el-GR" sz="3600" dirty="0" smtClean="0">
                <a:solidFill>
                  <a:srgbClr val="FFFF00"/>
                </a:solidFill>
                <a:latin typeface="+mn-lt"/>
                <a:cs typeface="Times New Roman" pitchFamily="18" charset="0"/>
              </a:rPr>
              <a:t>  </a:t>
            </a:r>
            <a:r>
              <a:rPr lang="el-GR" sz="2800" u="sng" dirty="0" smtClean="0">
                <a:solidFill>
                  <a:srgbClr val="FFFF00"/>
                </a:solidFill>
                <a:latin typeface="+mn-lt"/>
              </a:rPr>
              <a:t>Π</a:t>
            </a:r>
            <a:r>
              <a:rPr lang="el-GR" sz="2800" u="sng" dirty="0" smtClean="0">
                <a:solidFill>
                  <a:srgbClr val="FFFF00"/>
                </a:solidFill>
                <a:latin typeface="+mn-lt"/>
                <a:cs typeface="Times New Roman" pitchFamily="18" charset="0"/>
              </a:rPr>
              <a:t>λαισιωμένος</a:t>
            </a:r>
            <a:r>
              <a:rPr lang="en-US" sz="2800" u="sng" dirty="0" smtClean="0">
                <a:solidFill>
                  <a:srgbClr val="FFFF00"/>
                </a:solidFill>
                <a:latin typeface="+mn-lt"/>
                <a:cs typeface="Times New Roman" pitchFamily="18" charset="0"/>
              </a:rPr>
              <a:t> vs. </a:t>
            </a:r>
            <a:r>
              <a:rPr lang="el-GR" sz="2800" u="sng" dirty="0" smtClean="0">
                <a:solidFill>
                  <a:srgbClr val="FFFF00"/>
                </a:solidFill>
                <a:latin typeface="+mn-lt"/>
                <a:cs typeface="Times New Roman" pitchFamily="18" charset="0"/>
              </a:rPr>
              <a:t>αποπλαισιωμένος λόγος</a:t>
            </a:r>
          </a:p>
        </p:txBody>
      </p:sp>
      <p:sp>
        <p:nvSpPr>
          <p:cNvPr id="248835" name="Rectangle 3"/>
          <p:cNvSpPr>
            <a:spLocks noGrp="1" noChangeArrowheads="1"/>
          </p:cNvSpPr>
          <p:nvPr>
            <p:ph type="body" idx="1"/>
          </p:nvPr>
        </p:nvSpPr>
        <p:spPr>
          <a:xfrm>
            <a:off x="0" y="765175"/>
            <a:ext cx="9144000" cy="6092825"/>
          </a:xfrm>
        </p:spPr>
        <p:txBody>
          <a:bodyPr/>
          <a:lstStyle/>
          <a:p>
            <a:pPr algn="ctr" eaLnBrk="1" hangingPunct="1">
              <a:lnSpc>
                <a:spcPct val="80000"/>
              </a:lnSpc>
              <a:buFont typeface="Wingdings" panose="05000000000000000000" pitchFamily="2" charset="2"/>
              <a:buNone/>
              <a:defRPr/>
            </a:pPr>
            <a:r>
              <a:rPr lang="el-GR" sz="2800" b="1" dirty="0" smtClean="0">
                <a:solidFill>
                  <a:srgbClr val="00FF00"/>
                </a:solidFill>
                <a:cs typeface="Times New Roman" pitchFamily="18" charset="0"/>
              </a:rPr>
              <a:t>Πλαισιωμένος λόγος</a:t>
            </a:r>
            <a:r>
              <a:rPr lang="el-GR" sz="2800" b="1" dirty="0" smtClean="0">
                <a:cs typeface="Times New Roman" pitchFamily="18" charset="0"/>
              </a:rPr>
              <a:t>:</a:t>
            </a:r>
          </a:p>
          <a:p>
            <a:pPr algn="ctr" eaLnBrk="1" hangingPunct="1">
              <a:lnSpc>
                <a:spcPct val="80000"/>
              </a:lnSpc>
              <a:buFont typeface="Wingdings" panose="05000000000000000000" pitchFamily="2" charset="2"/>
              <a:buNone/>
              <a:defRPr/>
            </a:pPr>
            <a:r>
              <a:rPr lang="el-GR" sz="2600" b="1" u="sng" dirty="0" smtClean="0">
                <a:cs typeface="Times New Roman" pitchFamily="18" charset="0"/>
              </a:rPr>
              <a:t> τα λόγια χρησιμοποιούνται ταυτόχρονα με άλλα μέσα</a:t>
            </a:r>
            <a:r>
              <a:rPr lang="el-GR" sz="2600" b="1" dirty="0" smtClean="0">
                <a:cs typeface="Times New Roman" pitchFamily="18" charset="0"/>
              </a:rPr>
              <a:t> </a:t>
            </a:r>
          </a:p>
          <a:p>
            <a:pPr algn="ctr" eaLnBrk="1" hangingPunct="1">
              <a:lnSpc>
                <a:spcPct val="80000"/>
              </a:lnSpc>
              <a:buFont typeface="Wingdings" panose="05000000000000000000" pitchFamily="2" charset="2"/>
              <a:buNone/>
              <a:defRPr/>
            </a:pPr>
            <a:r>
              <a:rPr lang="el-GR" sz="2600" b="1" dirty="0" smtClean="0">
                <a:cs typeface="Times New Roman" pitchFamily="18" charset="0"/>
              </a:rPr>
              <a:t>(όπως το βλέμμα, το χρώμα της φωνής, οι χειρονομίες </a:t>
            </a:r>
          </a:p>
          <a:p>
            <a:pPr algn="ctr" eaLnBrk="1" hangingPunct="1">
              <a:lnSpc>
                <a:spcPct val="80000"/>
              </a:lnSpc>
              <a:buFont typeface="Wingdings" panose="05000000000000000000" pitchFamily="2" charset="2"/>
              <a:buNone/>
              <a:defRPr/>
            </a:pPr>
            <a:r>
              <a:rPr lang="el-GR" sz="2600" b="1" dirty="0" smtClean="0">
                <a:cs typeface="Times New Roman" pitchFamily="18" charset="0"/>
              </a:rPr>
              <a:t>και γενικότερο το άμεσο φυσικό περιβάλλον )</a:t>
            </a:r>
          </a:p>
          <a:p>
            <a:pPr algn="ctr" eaLnBrk="1" hangingPunct="1">
              <a:lnSpc>
                <a:spcPct val="80000"/>
              </a:lnSpc>
              <a:buFont typeface="Wingdings" panose="05000000000000000000" pitchFamily="2" charset="2"/>
              <a:buNone/>
              <a:defRPr/>
            </a:pPr>
            <a:r>
              <a:rPr lang="el-GR" sz="2600" b="1" u="sng" dirty="0" smtClean="0">
                <a:cs typeface="Times New Roman" pitchFamily="18" charset="0"/>
              </a:rPr>
              <a:t>για να δείξουν κάτι που φαίνεται συχνά</a:t>
            </a:r>
            <a:r>
              <a:rPr lang="el-GR" sz="2600" b="1" dirty="0" smtClean="0">
                <a:cs typeface="Times New Roman" pitchFamily="18" charset="0"/>
              </a:rPr>
              <a:t>. </a:t>
            </a:r>
          </a:p>
          <a:p>
            <a:pPr algn="ctr" eaLnBrk="1" hangingPunct="1">
              <a:lnSpc>
                <a:spcPct val="80000"/>
              </a:lnSpc>
              <a:buFont typeface="Wingdings" panose="05000000000000000000" pitchFamily="2" charset="2"/>
              <a:buNone/>
              <a:defRPr/>
            </a:pPr>
            <a:r>
              <a:rPr lang="el-GR" sz="2600" b="1" u="sng" dirty="0" smtClean="0">
                <a:cs typeface="Times New Roman" pitchFamily="18" charset="0"/>
              </a:rPr>
              <a:t>Συνήθως ο καθημερινός διάλογος</a:t>
            </a:r>
            <a:r>
              <a:rPr lang="el-GR" sz="2600" b="1" dirty="0" smtClean="0">
                <a:cs typeface="Times New Roman" pitchFamily="18" charset="0"/>
              </a:rPr>
              <a:t> με οικεία πρόσωπα </a:t>
            </a:r>
          </a:p>
          <a:p>
            <a:pPr algn="ctr" eaLnBrk="1" hangingPunct="1">
              <a:lnSpc>
                <a:spcPct val="80000"/>
              </a:lnSpc>
              <a:buFont typeface="Wingdings" panose="05000000000000000000" pitchFamily="2" charset="2"/>
              <a:buNone/>
              <a:defRPr/>
            </a:pPr>
            <a:r>
              <a:rPr lang="el-GR" sz="2600" b="1" dirty="0" smtClean="0">
                <a:cs typeface="Times New Roman" pitchFamily="18" charset="0"/>
              </a:rPr>
              <a:t>για οικεία και απτά θέματα. </a:t>
            </a:r>
          </a:p>
          <a:p>
            <a:pPr algn="ctr" eaLnBrk="1" hangingPunct="1">
              <a:lnSpc>
                <a:spcPct val="80000"/>
              </a:lnSpc>
              <a:buFont typeface="Wingdings" panose="05000000000000000000" pitchFamily="2" charset="2"/>
              <a:buNone/>
              <a:defRPr/>
            </a:pPr>
            <a:r>
              <a:rPr lang="el-GR" sz="2600" b="1" u="sng" dirty="0" smtClean="0">
                <a:cs typeface="Times New Roman" pitchFamily="18" charset="0"/>
              </a:rPr>
              <a:t>Γλώσσα του παρόντος </a:t>
            </a:r>
            <a:r>
              <a:rPr lang="el-GR" sz="2600" b="1" dirty="0" smtClean="0">
                <a:cs typeface="Times New Roman" pitchFamily="18" charset="0"/>
              </a:rPr>
              <a:t>(για το εδώ και το τώρα).</a:t>
            </a:r>
          </a:p>
          <a:p>
            <a:pPr algn="ctr" eaLnBrk="1" hangingPunct="1">
              <a:lnSpc>
                <a:spcPct val="80000"/>
              </a:lnSpc>
              <a:buFont typeface="Wingdings" panose="05000000000000000000" pitchFamily="2" charset="2"/>
              <a:buNone/>
              <a:defRPr/>
            </a:pPr>
            <a:endParaRPr lang="el-GR" sz="2800" b="1" dirty="0" smtClean="0">
              <a:solidFill>
                <a:srgbClr val="00FF00"/>
              </a:solidFill>
              <a:cs typeface="Times New Roman" pitchFamily="18" charset="0"/>
            </a:endParaRPr>
          </a:p>
          <a:p>
            <a:pPr algn="ctr" eaLnBrk="1" hangingPunct="1">
              <a:lnSpc>
                <a:spcPct val="80000"/>
              </a:lnSpc>
              <a:buFont typeface="Wingdings" panose="05000000000000000000" pitchFamily="2" charset="2"/>
              <a:buNone/>
              <a:defRPr/>
            </a:pPr>
            <a:r>
              <a:rPr lang="el-GR" sz="2800" b="1" dirty="0" smtClean="0">
                <a:solidFill>
                  <a:srgbClr val="00FF00"/>
                </a:solidFill>
                <a:cs typeface="Times New Roman" pitchFamily="18" charset="0"/>
              </a:rPr>
              <a:t>Αποπλαισιωμένος λόγος</a:t>
            </a:r>
            <a:r>
              <a:rPr lang="el-GR" sz="2800" b="1" dirty="0" smtClean="0">
                <a:cs typeface="Times New Roman" pitchFamily="18" charset="0"/>
              </a:rPr>
              <a:t>: </a:t>
            </a:r>
          </a:p>
          <a:p>
            <a:pPr algn="ctr" eaLnBrk="1" hangingPunct="1">
              <a:lnSpc>
                <a:spcPct val="80000"/>
              </a:lnSpc>
              <a:buFont typeface="Wingdings" panose="05000000000000000000" pitchFamily="2" charset="2"/>
              <a:buNone/>
              <a:defRPr/>
            </a:pPr>
            <a:r>
              <a:rPr lang="el-GR" sz="2600" b="1" dirty="0" smtClean="0">
                <a:cs typeface="Times New Roman" pitchFamily="18" charset="0"/>
              </a:rPr>
              <a:t>όταν το μήνυμα μεταφέρεται </a:t>
            </a:r>
            <a:r>
              <a:rPr lang="el-GR" sz="2600" b="1" u="sng" dirty="0" smtClean="0">
                <a:cs typeface="Times New Roman" pitchFamily="18" charset="0"/>
              </a:rPr>
              <a:t>μόνο μέσα από λόγια </a:t>
            </a:r>
          </a:p>
          <a:p>
            <a:pPr algn="ctr" eaLnBrk="1" hangingPunct="1">
              <a:lnSpc>
                <a:spcPct val="80000"/>
              </a:lnSpc>
              <a:buFont typeface="Wingdings" panose="05000000000000000000" pitchFamily="2" charset="2"/>
              <a:buNone/>
              <a:defRPr/>
            </a:pPr>
            <a:r>
              <a:rPr lang="el-GR" sz="2600" b="1" dirty="0" smtClean="0">
                <a:cs typeface="Times New Roman" pitchFamily="18" charset="0"/>
              </a:rPr>
              <a:t>(π.χ. γραπτό αφήγημα, επιστημονικό κείμενο,</a:t>
            </a:r>
          </a:p>
          <a:p>
            <a:pPr algn="ctr" eaLnBrk="1" hangingPunct="1">
              <a:lnSpc>
                <a:spcPct val="80000"/>
              </a:lnSpc>
              <a:buFont typeface="Wingdings" panose="05000000000000000000" pitchFamily="2" charset="2"/>
              <a:buNone/>
              <a:defRPr/>
            </a:pPr>
            <a:r>
              <a:rPr lang="el-GR" sz="2600" b="1" dirty="0" smtClean="0">
                <a:cs typeface="Times New Roman" pitchFamily="18" charset="0"/>
              </a:rPr>
              <a:t> προσωπική επιστολή). </a:t>
            </a:r>
          </a:p>
          <a:p>
            <a:pPr algn="ctr" eaLnBrk="1" hangingPunct="1">
              <a:lnSpc>
                <a:spcPct val="80000"/>
              </a:lnSpc>
              <a:buFont typeface="Wingdings" panose="05000000000000000000" pitchFamily="2" charset="2"/>
              <a:buNone/>
              <a:defRPr/>
            </a:pPr>
            <a:r>
              <a:rPr lang="el-GR" sz="2600" b="1" u="sng" dirty="0" smtClean="0">
                <a:cs typeface="Times New Roman" pitchFamily="18" charset="0"/>
              </a:rPr>
              <a:t>Γλώσσα της μετάθεσης</a:t>
            </a:r>
            <a:r>
              <a:rPr lang="el-GR" sz="2600" b="1" dirty="0" smtClean="0">
                <a:cs typeface="Times New Roman" pitchFamily="18" charset="0"/>
              </a:rPr>
              <a:t>, </a:t>
            </a:r>
            <a:r>
              <a:rPr lang="el-GR" sz="2600" b="1" u="sng" dirty="0" smtClean="0">
                <a:cs typeface="Times New Roman" pitchFamily="18" charset="0"/>
              </a:rPr>
              <a:t>για φαινόμενα όχι άμεσα απτά</a:t>
            </a:r>
            <a:r>
              <a:rPr lang="el-GR" sz="2600" b="1" dirty="0" smtClean="0">
                <a:cs typeface="Times New Roman" pitchFamily="18" charset="0"/>
              </a:rPr>
              <a:t>. </a:t>
            </a:r>
          </a:p>
          <a:p>
            <a:pPr algn="ctr" eaLnBrk="1" hangingPunct="1">
              <a:lnSpc>
                <a:spcPct val="80000"/>
              </a:lnSpc>
              <a:buFont typeface="Wingdings" panose="05000000000000000000" pitchFamily="2" charset="2"/>
              <a:buNone/>
              <a:defRPr/>
            </a:pPr>
            <a:endParaRPr lang="el-GR" sz="2000" dirty="0" smtClean="0">
              <a:solidFill>
                <a:srgbClr val="FF6600"/>
              </a:solidFill>
              <a:cs typeface="Times New Roman" pitchFamily="18" charset="0"/>
            </a:endParaRPr>
          </a:p>
          <a:p>
            <a:pPr algn="just" eaLnBrk="1" hangingPunct="1">
              <a:lnSpc>
                <a:spcPct val="80000"/>
              </a:lnSpc>
              <a:defRPr/>
            </a:pPr>
            <a:endParaRPr lang="el-GR" sz="2000" dirty="0" smtClean="0">
              <a:cs typeface="Times New Roman" pitchFamily="18" charset="0"/>
            </a:endParaRPr>
          </a:p>
          <a:p>
            <a:pPr algn="ctr" eaLnBrk="1" hangingPunct="1">
              <a:lnSpc>
                <a:spcPct val="80000"/>
              </a:lnSpc>
              <a:buFont typeface="Wingdings" panose="05000000000000000000" pitchFamily="2" charset="2"/>
              <a:buNone/>
              <a:defRPr/>
            </a:pPr>
            <a:endParaRPr lang="el-GR" sz="1800" dirty="0" smtClean="0">
              <a:solidFill>
                <a:srgbClr val="00FF00"/>
              </a:solidFill>
              <a:cs typeface="Times New Roman" pitchFamily="18" charset="0"/>
            </a:endParaRPr>
          </a:p>
          <a:p>
            <a:pPr lvl="1" algn="just" eaLnBrk="1" hangingPunct="1">
              <a:lnSpc>
                <a:spcPct val="80000"/>
              </a:lnSpc>
              <a:defRPr/>
            </a:pPr>
            <a:endParaRPr lang="el-GR" sz="1600" dirty="0" smtClean="0">
              <a:solidFill>
                <a:srgbClr val="00FF00"/>
              </a:solidFill>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43688"/>
          </a:xfrm>
        </p:spPr>
        <p:txBody>
          <a:bodyPr/>
          <a:lstStyle/>
          <a:p>
            <a:pPr algn="ctr" eaLnBrk="1" hangingPunct="1">
              <a:lnSpc>
                <a:spcPct val="80000"/>
              </a:lnSpc>
              <a:buFont typeface="Wingdings" panose="05000000000000000000" pitchFamily="2" charset="2"/>
              <a:buNone/>
              <a:defRPr/>
            </a:pPr>
            <a:r>
              <a:rPr lang="el-GR" b="1" u="sng" dirty="0" smtClean="0">
                <a:solidFill>
                  <a:srgbClr val="FFFF00"/>
                </a:solidFill>
                <a:cs typeface="Times New Roman" pitchFamily="18" charset="0"/>
              </a:rPr>
              <a:t>Διαβαθμίσεις πλαισίωσης-</a:t>
            </a:r>
            <a:r>
              <a:rPr lang="el-GR" b="1" u="sng" dirty="0" err="1" smtClean="0">
                <a:solidFill>
                  <a:srgbClr val="FFFF00"/>
                </a:solidFill>
                <a:cs typeface="Times New Roman" pitchFamily="18" charset="0"/>
              </a:rPr>
              <a:t>αποπλαισίωσης</a:t>
            </a:r>
            <a:r>
              <a:rPr lang="el-GR" b="1" dirty="0" smtClean="0">
                <a:solidFill>
                  <a:srgbClr val="FFFF00"/>
                </a:solidFill>
                <a:cs typeface="Times New Roman" pitchFamily="18" charset="0"/>
              </a:rPr>
              <a:t> </a:t>
            </a:r>
          </a:p>
          <a:p>
            <a:pPr algn="ctr" eaLnBrk="1" hangingPunct="1">
              <a:lnSpc>
                <a:spcPct val="80000"/>
              </a:lnSpc>
              <a:buFont typeface="Wingdings" panose="05000000000000000000" pitchFamily="2" charset="2"/>
              <a:buNone/>
              <a:defRPr/>
            </a:pPr>
            <a:r>
              <a:rPr lang="el-GR" sz="2800" dirty="0" smtClean="0">
                <a:cs typeface="Times New Roman" pitchFamily="18" charset="0"/>
              </a:rPr>
              <a:t>π.χ.</a:t>
            </a:r>
          </a:p>
          <a:p>
            <a:pPr algn="ctr" eaLnBrk="1" hangingPunct="1">
              <a:lnSpc>
                <a:spcPct val="80000"/>
              </a:lnSpc>
              <a:buFont typeface="Wingdings" panose="05000000000000000000" pitchFamily="2" charset="2"/>
              <a:buNone/>
              <a:defRPr/>
            </a:pPr>
            <a:r>
              <a:rPr lang="el-GR" sz="2800" b="1" dirty="0" smtClean="0">
                <a:cs typeface="Times New Roman" pitchFamily="18" charset="0"/>
              </a:rPr>
              <a:t>Συζήτηση στην κουζίνα για φαγητό που τρώμε → </a:t>
            </a:r>
          </a:p>
          <a:p>
            <a:pPr algn="ctr" eaLnBrk="1" hangingPunct="1">
              <a:lnSpc>
                <a:spcPct val="80000"/>
              </a:lnSpc>
              <a:buFont typeface="Wingdings" panose="05000000000000000000" pitchFamily="2" charset="2"/>
              <a:buNone/>
              <a:defRPr/>
            </a:pPr>
            <a:r>
              <a:rPr lang="el-GR" sz="2800" b="1" dirty="0" smtClean="0">
                <a:cs typeface="Times New Roman" pitchFamily="18" charset="0"/>
              </a:rPr>
              <a:t>Τηλεφωνική συνομιλία →</a:t>
            </a:r>
          </a:p>
          <a:p>
            <a:pPr algn="ctr" eaLnBrk="1" hangingPunct="1">
              <a:lnSpc>
                <a:spcPct val="80000"/>
              </a:lnSpc>
              <a:buFont typeface="Wingdings" panose="05000000000000000000" pitchFamily="2" charset="2"/>
              <a:buNone/>
              <a:defRPr/>
            </a:pPr>
            <a:r>
              <a:rPr lang="el-GR" sz="2800" b="1" dirty="0" smtClean="0">
                <a:cs typeface="Times New Roman" pitchFamily="18" charset="0"/>
              </a:rPr>
              <a:t>Προφορική αφήγηση →  </a:t>
            </a:r>
          </a:p>
          <a:p>
            <a:pPr algn="ctr" eaLnBrk="1" hangingPunct="1">
              <a:lnSpc>
                <a:spcPct val="80000"/>
              </a:lnSpc>
              <a:buFont typeface="Wingdings" panose="05000000000000000000" pitchFamily="2" charset="2"/>
              <a:buNone/>
              <a:defRPr/>
            </a:pPr>
            <a:r>
              <a:rPr lang="el-GR" sz="2800" b="1" dirty="0" smtClean="0">
                <a:cs typeface="Times New Roman" pitchFamily="18" charset="0"/>
              </a:rPr>
              <a:t>Γραπτή αφήγηση → </a:t>
            </a:r>
          </a:p>
          <a:p>
            <a:pPr algn="ctr" eaLnBrk="1" hangingPunct="1">
              <a:lnSpc>
                <a:spcPct val="80000"/>
              </a:lnSpc>
              <a:buFont typeface="Wingdings" panose="05000000000000000000" pitchFamily="2" charset="2"/>
              <a:buNone/>
              <a:defRPr/>
            </a:pPr>
            <a:r>
              <a:rPr lang="el-GR" sz="2800" b="1" dirty="0" smtClean="0">
                <a:cs typeface="Times New Roman" pitchFamily="18" charset="0"/>
              </a:rPr>
              <a:t>Επιστημονικό δοκίμιο που αναφέρεται γενικευτικά στον κόσμο </a:t>
            </a:r>
          </a:p>
          <a:p>
            <a:pPr algn="just" eaLnBrk="1" hangingPunct="1">
              <a:lnSpc>
                <a:spcPct val="80000"/>
              </a:lnSpc>
              <a:buFont typeface="Wingdings" panose="05000000000000000000" pitchFamily="2" charset="2"/>
              <a:buNone/>
              <a:defRPr/>
            </a:pPr>
            <a:endParaRPr lang="el-GR" sz="2800" b="1" dirty="0" smtClean="0">
              <a:solidFill>
                <a:srgbClr val="00FF00"/>
              </a:solidFill>
              <a:cs typeface="Times New Roman" pitchFamily="18" charset="0"/>
            </a:endParaRPr>
          </a:p>
          <a:p>
            <a:pPr algn="ctr" eaLnBrk="1" hangingPunct="1">
              <a:lnSpc>
                <a:spcPct val="80000"/>
              </a:lnSpc>
              <a:buFont typeface="Wingdings" panose="05000000000000000000" pitchFamily="2" charset="2"/>
              <a:buNone/>
              <a:defRPr/>
            </a:pPr>
            <a:r>
              <a:rPr lang="el-GR" b="1" u="sng" dirty="0" smtClean="0">
                <a:solidFill>
                  <a:srgbClr val="FFFF00"/>
                </a:solidFill>
                <a:cs typeface="Times New Roman" pitchFamily="18" charset="0"/>
              </a:rPr>
              <a:t>Ο αποπλαισιωμένος λόγος πιο δύσκολος: </a:t>
            </a:r>
            <a:r>
              <a:rPr lang="el-GR" b="1" dirty="0" smtClean="0">
                <a:solidFill>
                  <a:srgbClr val="FF6600"/>
                </a:solidFill>
                <a:cs typeface="Times New Roman" pitchFamily="18" charset="0"/>
              </a:rPr>
              <a:t> </a:t>
            </a:r>
          </a:p>
          <a:p>
            <a:pPr eaLnBrk="1" hangingPunct="1">
              <a:lnSpc>
                <a:spcPct val="80000"/>
              </a:lnSpc>
              <a:defRPr/>
            </a:pPr>
            <a:r>
              <a:rPr lang="el-GR" sz="2800" b="1" u="sng" dirty="0" smtClean="0">
                <a:cs typeface="Times New Roman" pitchFamily="18" charset="0"/>
              </a:rPr>
              <a:t>Απαιτητικός νοητικά και λιγότερο συνηθισμένος </a:t>
            </a:r>
            <a:r>
              <a:rPr lang="el-GR" sz="2800" b="1" dirty="0" smtClean="0">
                <a:cs typeface="Times New Roman" pitchFamily="18" charset="0"/>
              </a:rPr>
              <a:t>στην καθημερινή επικοινωνία.</a:t>
            </a:r>
          </a:p>
          <a:p>
            <a:pPr eaLnBrk="1" hangingPunct="1">
              <a:lnSpc>
                <a:spcPct val="80000"/>
              </a:lnSpc>
              <a:defRPr/>
            </a:pPr>
            <a:r>
              <a:rPr lang="el-GR" sz="2800" b="1" dirty="0" smtClean="0">
                <a:cs typeface="Times New Roman" pitchFamily="18" charset="0"/>
              </a:rPr>
              <a:t>Διδακτικά, </a:t>
            </a:r>
            <a:r>
              <a:rPr lang="el-GR" sz="2800" b="1" u="sng" dirty="0" smtClean="0">
                <a:cs typeface="Times New Roman" pitchFamily="18" charset="0"/>
              </a:rPr>
              <a:t>γέφυρα προς την </a:t>
            </a:r>
            <a:r>
              <a:rPr lang="el-GR" sz="2800" b="1" dirty="0" smtClean="0">
                <a:cs typeface="Times New Roman" pitchFamily="18" charset="0"/>
              </a:rPr>
              <a:t>αποπλαισίωση του γραπτού λόγου, συνιστά </a:t>
            </a:r>
            <a:r>
              <a:rPr lang="el-GR" sz="2800" b="1" u="sng" dirty="0" smtClean="0">
                <a:cs typeface="Times New Roman" pitchFamily="18" charset="0"/>
              </a:rPr>
              <a:t>το προφορικό αφήγημα</a:t>
            </a:r>
            <a:r>
              <a:rPr lang="el-GR" sz="2800" b="1" dirty="0" smtClean="0">
                <a:cs typeface="Times New Roman" pitchFamily="18" charset="0"/>
              </a:rPr>
              <a:t>.</a:t>
            </a:r>
          </a:p>
          <a:p>
            <a:pPr>
              <a:defRPr/>
            </a:pPr>
            <a:endParaRPr lang="el-GR" dirty="0"/>
          </a:p>
        </p:txBody>
      </p:sp>
      <p:sp>
        <p:nvSpPr>
          <p:cNvPr id="43011"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9D2FD63-AE95-44BA-A5A8-C4CFFB500F29}" type="slidenum">
              <a:rPr lang="el-GR" altLang="el-GR" sz="1200">
                <a:latin typeface="Arial" panose="020B0604020202020204" pitchFamily="34" charset="0"/>
              </a:rPr>
              <a:pPr>
                <a:spcBef>
                  <a:spcPct val="0"/>
                </a:spcBef>
                <a:buClrTx/>
                <a:buSzTx/>
                <a:buFontTx/>
                <a:buNone/>
              </a:pPr>
              <a:t>16</a:t>
            </a:fld>
            <a:endParaRPr lang="el-GR" altLang="el-GR" sz="1200">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2CDCB01-A2C9-4373-8A69-CD104E7F584C}" type="slidenum">
              <a:rPr lang="el-GR" altLang="el-GR" sz="1200"/>
              <a:pPr>
                <a:spcBef>
                  <a:spcPct val="0"/>
                </a:spcBef>
                <a:buClrTx/>
                <a:buSzTx/>
                <a:buFontTx/>
                <a:buNone/>
              </a:pPr>
              <a:t>17</a:t>
            </a:fld>
            <a:endParaRPr lang="el-GR" altLang="el-GR" sz="1200"/>
          </a:p>
        </p:txBody>
      </p:sp>
      <p:sp>
        <p:nvSpPr>
          <p:cNvPr id="249858" name="Rectangle 2"/>
          <p:cNvSpPr>
            <a:spLocks noGrp="1" noRot="1" noChangeArrowheads="1"/>
          </p:cNvSpPr>
          <p:nvPr>
            <p:ph type="title"/>
          </p:nvPr>
        </p:nvSpPr>
        <p:spPr>
          <a:xfrm>
            <a:off x="0" y="0"/>
            <a:ext cx="9144000" cy="836613"/>
          </a:xfrm>
        </p:spPr>
        <p:txBody>
          <a:bodyPr/>
          <a:lstStyle/>
          <a:p>
            <a:pPr eaLnBrk="1" hangingPunct="1">
              <a:defRPr/>
            </a:pPr>
            <a:r>
              <a:rPr lang="el-GR" sz="2800" u="sng" dirty="0" smtClean="0">
                <a:solidFill>
                  <a:srgbClr val="FFFF00"/>
                </a:solidFill>
                <a:latin typeface="+mn-lt"/>
                <a:cs typeface="Times New Roman" pitchFamily="18" charset="0"/>
              </a:rPr>
              <a:t>Κατευθυντικός </a:t>
            </a:r>
            <a:r>
              <a:rPr lang="en-US" sz="2800" u="sng" dirty="0" smtClean="0">
                <a:solidFill>
                  <a:srgbClr val="FFFF00"/>
                </a:solidFill>
                <a:latin typeface="+mn-lt"/>
                <a:cs typeface="Times New Roman" pitchFamily="18" charset="0"/>
              </a:rPr>
              <a:t>vs. </a:t>
            </a:r>
            <a:r>
              <a:rPr lang="el-GR" sz="2800" u="sng" dirty="0" smtClean="0">
                <a:solidFill>
                  <a:srgbClr val="FFFF00"/>
                </a:solidFill>
                <a:latin typeface="+mn-lt"/>
                <a:cs typeface="Times New Roman" pitchFamily="18" charset="0"/>
              </a:rPr>
              <a:t>ερμηνευτικός λόγος</a:t>
            </a:r>
          </a:p>
        </p:txBody>
      </p:sp>
      <p:sp>
        <p:nvSpPr>
          <p:cNvPr id="249859" name="Rectangle 3"/>
          <p:cNvSpPr>
            <a:spLocks noGrp="1" noChangeArrowheads="1"/>
          </p:cNvSpPr>
          <p:nvPr>
            <p:ph type="body" idx="1"/>
          </p:nvPr>
        </p:nvSpPr>
        <p:spPr>
          <a:xfrm>
            <a:off x="0" y="620713"/>
            <a:ext cx="9144000" cy="6237287"/>
          </a:xfrm>
        </p:spPr>
        <p:txBody>
          <a:bodyPr/>
          <a:lstStyle/>
          <a:p>
            <a:pPr algn="ctr" eaLnBrk="1" hangingPunct="1">
              <a:lnSpc>
                <a:spcPct val="90000"/>
              </a:lnSpc>
              <a:buFont typeface="Wingdings" panose="05000000000000000000" pitchFamily="2" charset="2"/>
              <a:buNone/>
              <a:defRPr/>
            </a:pPr>
            <a:r>
              <a:rPr lang="el-GR" sz="2500" b="1" dirty="0" smtClean="0">
                <a:solidFill>
                  <a:schemeClr val="hlink"/>
                </a:solidFill>
                <a:cs typeface="Times New Roman" pitchFamily="18" charset="0"/>
              </a:rPr>
              <a:t>Ο λόγος ως </a:t>
            </a:r>
            <a:r>
              <a:rPr lang="el-GR" sz="2500" b="1" u="sng" dirty="0" smtClean="0">
                <a:solidFill>
                  <a:schemeClr val="hlink"/>
                </a:solidFill>
                <a:cs typeface="Times New Roman" pitchFamily="18" charset="0"/>
              </a:rPr>
              <a:t>πράξη</a:t>
            </a:r>
            <a:r>
              <a:rPr lang="el-GR" sz="2500" b="1" dirty="0" smtClean="0">
                <a:solidFill>
                  <a:schemeClr val="hlink"/>
                </a:solidFill>
                <a:cs typeface="Times New Roman" pitchFamily="18" charset="0"/>
              </a:rPr>
              <a:t> και ο λόγος ως </a:t>
            </a:r>
            <a:r>
              <a:rPr lang="el-GR" sz="2500" b="1" u="sng" dirty="0" smtClean="0">
                <a:solidFill>
                  <a:schemeClr val="hlink"/>
                </a:solidFill>
                <a:cs typeface="Times New Roman" pitchFamily="18" charset="0"/>
              </a:rPr>
              <a:t>περιγραφή</a:t>
            </a:r>
            <a:r>
              <a:rPr lang="el-GR" sz="2500" b="1" dirty="0" smtClean="0">
                <a:solidFill>
                  <a:schemeClr val="hlink"/>
                </a:solidFill>
                <a:cs typeface="Times New Roman" pitchFamily="18" charset="0"/>
              </a:rPr>
              <a:t> του κόσμου</a:t>
            </a:r>
          </a:p>
          <a:p>
            <a:pPr eaLnBrk="1" hangingPunct="1">
              <a:lnSpc>
                <a:spcPct val="90000"/>
              </a:lnSpc>
              <a:defRPr/>
            </a:pPr>
            <a:r>
              <a:rPr lang="el-GR" sz="2500" b="1" dirty="0" smtClean="0">
                <a:solidFill>
                  <a:srgbClr val="FFFF00"/>
                </a:solidFill>
                <a:cs typeface="Times New Roman" pitchFamily="18" charset="0"/>
              </a:rPr>
              <a:t>Από </a:t>
            </a:r>
            <a:r>
              <a:rPr lang="el-GR" sz="2500" b="1" u="sng" dirty="0" smtClean="0">
                <a:solidFill>
                  <a:srgbClr val="FFFF00"/>
                </a:solidFill>
                <a:cs typeface="Times New Roman" pitchFamily="18" charset="0"/>
              </a:rPr>
              <a:t>νωρίς στην ανάπτυξη τόσο ο κατευθυντικός όσο και ο ερμηνευτικός λόγος</a:t>
            </a:r>
            <a:r>
              <a:rPr lang="el-GR" sz="2500" b="1" dirty="0" smtClean="0">
                <a:cs typeface="Times New Roman" pitchFamily="18" charset="0"/>
              </a:rPr>
              <a:t>, δηλ. για να κατευθύνουμε τους άλλους να κάνουν κάτι που εκπληρώνει επιθυμίες μας (προσταγές, αιτήματα κ</a:t>
            </a:r>
            <a:r>
              <a:rPr lang="en-US" sz="2500" b="1" dirty="0" smtClean="0">
                <a:cs typeface="Times New Roman" pitchFamily="18" charset="0"/>
              </a:rPr>
              <a:t>.</a:t>
            </a:r>
            <a:r>
              <a:rPr lang="el-GR" sz="2500" b="1" dirty="0" smtClean="0">
                <a:cs typeface="Times New Roman" pitchFamily="18" charset="0"/>
              </a:rPr>
              <a:t>λπ.) και για να περιγράψουμε τον κόσμο (σχόλια, πληροφορίες).  </a:t>
            </a:r>
          </a:p>
          <a:p>
            <a:pPr eaLnBrk="1" hangingPunct="1">
              <a:lnSpc>
                <a:spcPct val="90000"/>
              </a:lnSpc>
              <a:defRPr/>
            </a:pPr>
            <a:r>
              <a:rPr lang="el-GR" sz="2500" b="1" dirty="0" smtClean="0">
                <a:solidFill>
                  <a:srgbClr val="FFFF00"/>
                </a:solidFill>
              </a:rPr>
              <a:t>Η </a:t>
            </a:r>
            <a:r>
              <a:rPr lang="el-GR" sz="2500" b="1" u="sng" dirty="0" smtClean="0">
                <a:solidFill>
                  <a:srgbClr val="FFFF00"/>
                </a:solidFill>
              </a:rPr>
              <a:t>περιγραφή του κόσμου όμως ποτέ μια αντικειμενική φωτογράφιση</a:t>
            </a:r>
            <a:r>
              <a:rPr lang="el-GR" sz="2500" b="1" dirty="0" smtClean="0">
                <a:solidFill>
                  <a:srgbClr val="FFFF00"/>
                </a:solidFill>
              </a:rPr>
              <a:t>. </a:t>
            </a:r>
            <a:r>
              <a:rPr lang="el-GR" sz="2500" b="1" u="sng" dirty="0" smtClean="0"/>
              <a:t>Πάντα μια υποκειμενική ερμηνεία του</a:t>
            </a:r>
            <a:r>
              <a:rPr lang="el-GR" sz="2500" b="1" dirty="0" smtClean="0"/>
              <a:t>, αφαίρεση, επιλογή, εξήγηση. </a:t>
            </a:r>
          </a:p>
          <a:p>
            <a:pPr eaLnBrk="1" hangingPunct="1">
              <a:lnSpc>
                <a:spcPct val="90000"/>
              </a:lnSpc>
              <a:defRPr/>
            </a:pPr>
            <a:r>
              <a:rPr lang="el-GR" sz="2500" b="1" dirty="0" smtClean="0">
                <a:solidFill>
                  <a:srgbClr val="FFFF00"/>
                </a:solidFill>
              </a:rPr>
              <a:t>Ο </a:t>
            </a:r>
            <a:r>
              <a:rPr lang="el-GR" sz="2500" b="1" u="sng" dirty="0" smtClean="0">
                <a:solidFill>
                  <a:srgbClr val="FFFF00"/>
                </a:solidFill>
              </a:rPr>
              <a:t>κατευθυντικός λόγος εμφανίζει πιο λίγες και απλές μορφές </a:t>
            </a:r>
            <a:r>
              <a:rPr lang="el-GR" sz="2500" b="1" dirty="0" smtClean="0"/>
              <a:t>(αλλά και εδώ διαβαθμίσεις, π.χ. οδηγίες συγγραφής επιστημονικής εργασίας περίπλοκος λόγος  σε αντίθεση με μια απλή προσταγή όπως «έλα εδώ».</a:t>
            </a:r>
            <a:endParaRPr lang="el-GR" sz="2500" b="1" dirty="0" smtClean="0">
              <a:cs typeface="Times New Roman" pitchFamily="18" charset="0"/>
            </a:endParaRPr>
          </a:p>
          <a:p>
            <a:pPr eaLnBrk="1" hangingPunct="1">
              <a:lnSpc>
                <a:spcPct val="90000"/>
              </a:lnSpc>
              <a:defRPr/>
            </a:pPr>
            <a:r>
              <a:rPr lang="el-GR" sz="2500" b="1" dirty="0" smtClean="0">
                <a:solidFill>
                  <a:srgbClr val="FFFF00"/>
                </a:solidFill>
              </a:rPr>
              <a:t>Ο </a:t>
            </a:r>
            <a:r>
              <a:rPr lang="en-US" sz="2500" b="1" u="sng" dirty="0" err="1" smtClean="0">
                <a:solidFill>
                  <a:srgbClr val="FFFF00"/>
                </a:solidFill>
                <a:cs typeface="Times New Roman" pitchFamily="18" charset="0"/>
              </a:rPr>
              <a:t>ερμηνευτικ</a:t>
            </a:r>
            <a:r>
              <a:rPr lang="el-GR" sz="2500" b="1" u="sng" dirty="0" smtClean="0">
                <a:solidFill>
                  <a:srgbClr val="FFFF00"/>
                </a:solidFill>
                <a:cs typeface="Times New Roman" pitchFamily="18" charset="0"/>
              </a:rPr>
              <a:t>ός λόγος απλός μεν αρχικά </a:t>
            </a:r>
            <a:r>
              <a:rPr lang="el-GR" sz="2500" b="1" dirty="0" smtClean="0">
                <a:cs typeface="Times New Roman" pitchFamily="18" charset="0"/>
              </a:rPr>
              <a:t>(π.χ. </a:t>
            </a:r>
            <a:r>
              <a:rPr lang="el-GR" sz="2500" b="1" i="1" dirty="0" smtClean="0">
                <a:cs typeface="Times New Roman" pitchFamily="18" charset="0"/>
              </a:rPr>
              <a:t>βαβάβ!</a:t>
            </a:r>
            <a:r>
              <a:rPr lang="el-GR" sz="2500" b="1" dirty="0" smtClean="0">
                <a:cs typeface="Times New Roman" pitchFamily="18" charset="0"/>
              </a:rPr>
              <a:t> = «να ένας σκύλος»)</a:t>
            </a:r>
            <a:r>
              <a:rPr lang="en-US" sz="2500" b="1" dirty="0" smtClean="0">
                <a:cs typeface="Times New Roman" pitchFamily="18" charset="0"/>
              </a:rPr>
              <a:t>, </a:t>
            </a:r>
            <a:r>
              <a:rPr lang="en-US" sz="2500" b="1" u="sng" dirty="0" err="1" smtClean="0">
                <a:solidFill>
                  <a:srgbClr val="FFFF00"/>
                </a:solidFill>
                <a:cs typeface="Times New Roman" pitchFamily="18" charset="0"/>
              </a:rPr>
              <a:t>αλλά</a:t>
            </a:r>
            <a:r>
              <a:rPr lang="en-US" sz="2500" b="1" u="sng" dirty="0" smtClean="0">
                <a:solidFill>
                  <a:srgbClr val="FFFF00"/>
                </a:solidFill>
                <a:cs typeface="Times New Roman" pitchFamily="18" charset="0"/>
              </a:rPr>
              <a:t> </a:t>
            </a:r>
            <a:r>
              <a:rPr lang="en-US" sz="2500" b="1" u="sng" dirty="0" err="1" smtClean="0">
                <a:solidFill>
                  <a:srgbClr val="FFFF00"/>
                </a:solidFill>
                <a:cs typeface="Times New Roman" pitchFamily="18" charset="0"/>
              </a:rPr>
              <a:t>μπορεί</a:t>
            </a:r>
            <a:r>
              <a:rPr lang="en-US" sz="2500" b="1" u="sng" dirty="0" smtClean="0">
                <a:solidFill>
                  <a:srgbClr val="FFFF00"/>
                </a:solidFill>
                <a:cs typeface="Times New Roman" pitchFamily="18" charset="0"/>
              </a:rPr>
              <a:t> </a:t>
            </a:r>
            <a:r>
              <a:rPr lang="en-US" sz="2500" b="1" u="sng" dirty="0" err="1" smtClean="0">
                <a:solidFill>
                  <a:srgbClr val="FFFF00"/>
                </a:solidFill>
                <a:cs typeface="Times New Roman" pitchFamily="18" charset="0"/>
              </a:rPr>
              <a:t>αργότερα</a:t>
            </a:r>
            <a:r>
              <a:rPr lang="en-US" sz="2500" b="1" u="sng" dirty="0" smtClean="0">
                <a:solidFill>
                  <a:srgbClr val="FFFF00"/>
                </a:solidFill>
                <a:cs typeface="Times New Roman" pitchFamily="18" charset="0"/>
              </a:rPr>
              <a:t> </a:t>
            </a:r>
            <a:r>
              <a:rPr lang="en-US" sz="2500" b="1" u="sng" dirty="0" err="1" smtClean="0">
                <a:solidFill>
                  <a:srgbClr val="FFFF00"/>
                </a:solidFill>
                <a:cs typeface="Times New Roman" pitchFamily="18" charset="0"/>
              </a:rPr>
              <a:t>να</a:t>
            </a:r>
            <a:r>
              <a:rPr lang="en-US" sz="2500" b="1" u="sng" dirty="0" smtClean="0">
                <a:solidFill>
                  <a:srgbClr val="FFFF00"/>
                </a:solidFill>
                <a:cs typeface="Times New Roman" pitchFamily="18" charset="0"/>
              </a:rPr>
              <a:t> </a:t>
            </a:r>
            <a:r>
              <a:rPr lang="el-GR" sz="2500" b="1" u="sng" dirty="0" smtClean="0">
                <a:solidFill>
                  <a:srgbClr val="FFFF00"/>
                </a:solidFill>
                <a:cs typeface="Times New Roman" pitchFamily="18" charset="0"/>
              </a:rPr>
              <a:t>καταστεί πε</a:t>
            </a:r>
            <a:r>
              <a:rPr lang="en-US" sz="2500" b="1" u="sng" dirty="0" err="1" smtClean="0">
                <a:solidFill>
                  <a:srgbClr val="FFFF00"/>
                </a:solidFill>
                <a:cs typeface="Times New Roman" pitchFamily="18" charset="0"/>
              </a:rPr>
              <a:t>ρίπλοκ</a:t>
            </a:r>
            <a:r>
              <a:rPr lang="el-GR" sz="2500" b="1" u="sng" dirty="0" smtClean="0">
                <a:solidFill>
                  <a:srgbClr val="FFFF00"/>
                </a:solidFill>
                <a:cs typeface="Times New Roman" pitchFamily="18" charset="0"/>
              </a:rPr>
              <a:t>ος  και να λάβει διάφορες μορφές </a:t>
            </a:r>
            <a:r>
              <a:rPr lang="en-US" sz="2500" b="1" dirty="0" smtClean="0">
                <a:cs typeface="Times New Roman" pitchFamily="18" charset="0"/>
              </a:rPr>
              <a:t>(</a:t>
            </a:r>
            <a:r>
              <a:rPr lang="en-US" sz="2500" b="1" dirty="0" err="1" smtClean="0">
                <a:cs typeface="Times New Roman" pitchFamily="18" charset="0"/>
              </a:rPr>
              <a:t>π.χ</a:t>
            </a:r>
            <a:r>
              <a:rPr lang="en-US" sz="2500" b="1" dirty="0" smtClean="0">
                <a:cs typeface="Times New Roman" pitchFamily="18" charset="0"/>
              </a:rPr>
              <a:t>. </a:t>
            </a:r>
            <a:r>
              <a:rPr lang="el-GR" sz="2500" b="1" dirty="0" smtClean="0">
                <a:cs typeface="Times New Roman" pitchFamily="18" charset="0"/>
              </a:rPr>
              <a:t>από προφορικό </a:t>
            </a:r>
            <a:r>
              <a:rPr lang="en-US" sz="2500" b="1" dirty="0" err="1" smtClean="0">
                <a:cs typeface="Times New Roman" pitchFamily="18" charset="0"/>
              </a:rPr>
              <a:t>κουτσομπολιό</a:t>
            </a:r>
            <a:r>
              <a:rPr lang="en-US" sz="2500" b="1" dirty="0" smtClean="0">
                <a:cs typeface="Times New Roman" pitchFamily="18" charset="0"/>
              </a:rPr>
              <a:t> </a:t>
            </a:r>
            <a:r>
              <a:rPr lang="el-GR" sz="2500" b="1" dirty="0" smtClean="0">
                <a:cs typeface="Times New Roman" pitchFamily="18" charset="0"/>
              </a:rPr>
              <a:t>έως λογοτεχνικό και επιστημονικό κείμενο</a:t>
            </a:r>
            <a:r>
              <a:rPr lang="en-US" sz="2500" b="1" dirty="0" smtClean="0">
                <a:cs typeface="Times New Roman" pitchFamily="18" charset="0"/>
              </a:rPr>
              <a:t>)</a:t>
            </a:r>
            <a:r>
              <a:rPr lang="el-GR" sz="2500" b="1" dirty="0" smtClean="0">
                <a:cs typeface="Times New Roman" pitchFamily="18" charset="0"/>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692C14A-E7FD-4859-B15E-A52BEB16EA62}" type="slidenum">
              <a:rPr lang="el-GR" altLang="el-GR" sz="1200"/>
              <a:pPr>
                <a:spcBef>
                  <a:spcPct val="0"/>
                </a:spcBef>
                <a:buClrTx/>
                <a:buSzTx/>
                <a:buFontTx/>
                <a:buNone/>
              </a:pPr>
              <a:t>18</a:t>
            </a:fld>
            <a:endParaRPr lang="el-GR" altLang="el-GR" sz="1200"/>
          </a:p>
        </p:txBody>
      </p:sp>
      <p:sp>
        <p:nvSpPr>
          <p:cNvPr id="250882" name="Rectangle 2"/>
          <p:cNvSpPr>
            <a:spLocks noGrp="1" noRot="1" noChangeArrowheads="1"/>
          </p:cNvSpPr>
          <p:nvPr>
            <p:ph type="title"/>
          </p:nvPr>
        </p:nvSpPr>
        <p:spPr>
          <a:xfrm>
            <a:off x="685800" y="0"/>
            <a:ext cx="7772400" cy="836613"/>
          </a:xfrm>
        </p:spPr>
        <p:txBody>
          <a:bodyPr/>
          <a:lstStyle/>
          <a:p>
            <a:pPr eaLnBrk="1" hangingPunct="1">
              <a:defRPr/>
            </a:pPr>
            <a:r>
              <a:rPr lang="el-GR" sz="2800" u="sng" dirty="0" smtClean="0">
                <a:solidFill>
                  <a:srgbClr val="FFFF00"/>
                </a:solidFill>
                <a:latin typeface="+mn-lt"/>
                <a:cs typeface="Times New Roman" pitchFamily="18" charset="0"/>
              </a:rPr>
              <a:t>Εκφραστικός </a:t>
            </a:r>
            <a:r>
              <a:rPr lang="en-US" sz="2800" u="sng" dirty="0" smtClean="0">
                <a:solidFill>
                  <a:srgbClr val="FFFF00"/>
                </a:solidFill>
                <a:latin typeface="+mn-lt"/>
                <a:cs typeface="Times New Roman" pitchFamily="18" charset="0"/>
              </a:rPr>
              <a:t>vs. </a:t>
            </a:r>
            <a:r>
              <a:rPr lang="el-GR" sz="2800" u="sng" dirty="0" smtClean="0">
                <a:solidFill>
                  <a:srgbClr val="FFFF00"/>
                </a:solidFill>
                <a:latin typeface="+mn-lt"/>
                <a:cs typeface="Times New Roman" pitchFamily="18" charset="0"/>
              </a:rPr>
              <a:t>αναφορικός λόγος</a:t>
            </a:r>
          </a:p>
        </p:txBody>
      </p:sp>
      <p:sp>
        <p:nvSpPr>
          <p:cNvPr id="250883" name="Rectangle 3"/>
          <p:cNvSpPr>
            <a:spLocks noGrp="1" noChangeArrowheads="1"/>
          </p:cNvSpPr>
          <p:nvPr>
            <p:ph type="body" idx="1"/>
          </p:nvPr>
        </p:nvSpPr>
        <p:spPr>
          <a:xfrm>
            <a:off x="0" y="765175"/>
            <a:ext cx="9144000" cy="6092825"/>
          </a:xfrm>
        </p:spPr>
        <p:txBody>
          <a:bodyPr/>
          <a:lstStyle/>
          <a:p>
            <a:pPr algn="ctr" eaLnBrk="1" hangingPunct="1">
              <a:lnSpc>
                <a:spcPct val="80000"/>
              </a:lnSpc>
              <a:buFont typeface="Wingdings" panose="05000000000000000000" pitchFamily="2" charset="2"/>
              <a:buNone/>
              <a:defRPr/>
            </a:pPr>
            <a:r>
              <a:rPr lang="en-US" sz="2800" b="1" dirty="0" smtClean="0">
                <a:cs typeface="Times New Roman" pitchFamily="18" charset="0"/>
              </a:rPr>
              <a:t>(</a:t>
            </a:r>
            <a:r>
              <a:rPr lang="el-GR" sz="2800" b="1" dirty="0" smtClean="0">
                <a:cs typeface="Times New Roman" pitchFamily="18" charset="0"/>
              </a:rPr>
              <a:t>δύο εκδοχές ερμηνευτικού λόγου)</a:t>
            </a:r>
          </a:p>
          <a:p>
            <a:pPr algn="ctr" eaLnBrk="1" hangingPunct="1">
              <a:lnSpc>
                <a:spcPct val="80000"/>
              </a:lnSpc>
              <a:buFont typeface="Wingdings" panose="05000000000000000000" pitchFamily="2" charset="2"/>
              <a:buNone/>
              <a:defRPr/>
            </a:pPr>
            <a:endParaRPr lang="el-GR" sz="2000" b="1" dirty="0" smtClean="0">
              <a:cs typeface="Times New Roman" pitchFamily="18" charset="0"/>
            </a:endParaRPr>
          </a:p>
          <a:p>
            <a:pPr marL="457200" indent="-457200" eaLnBrk="1" hangingPunct="1">
              <a:lnSpc>
                <a:spcPct val="80000"/>
              </a:lnSpc>
              <a:buClr>
                <a:srgbClr val="00FF00"/>
              </a:buClr>
              <a:buSzPct val="100000"/>
              <a:buFont typeface="+mj-lt"/>
              <a:buAutoNum type="arabicPeriod"/>
              <a:defRPr/>
            </a:pPr>
            <a:r>
              <a:rPr lang="el-GR" sz="2800" b="1" dirty="0" smtClean="0">
                <a:solidFill>
                  <a:srgbClr val="00FF00"/>
                </a:solidFill>
                <a:cs typeface="Times New Roman" pitchFamily="18" charset="0"/>
              </a:rPr>
              <a:t>Εκφραστικός λόγος:</a:t>
            </a:r>
            <a:r>
              <a:rPr lang="el-GR" sz="2800" b="1" dirty="0" smtClean="0">
                <a:cs typeface="Times New Roman" pitchFamily="18" charset="0"/>
              </a:rPr>
              <a:t> </a:t>
            </a:r>
            <a:r>
              <a:rPr lang="el-GR" sz="2600" b="1" dirty="0" smtClean="0">
                <a:cs typeface="Times New Roman" pitchFamily="18" charset="0"/>
              </a:rPr>
              <a:t>Υποκειμενική και συναισθηματική περιγραφή κόσμου (π.χ. λογοτεχνία, κουτσομπολιό).  </a:t>
            </a:r>
          </a:p>
          <a:p>
            <a:pPr marL="457200" indent="-457200" eaLnBrk="1" hangingPunct="1">
              <a:lnSpc>
                <a:spcPct val="80000"/>
              </a:lnSpc>
              <a:buClr>
                <a:srgbClr val="00FF00"/>
              </a:buClr>
              <a:buSzPct val="100000"/>
              <a:buFont typeface="+mj-lt"/>
              <a:buAutoNum type="arabicPeriod"/>
              <a:defRPr/>
            </a:pPr>
            <a:r>
              <a:rPr lang="el-GR" sz="2800" b="1" dirty="0" smtClean="0">
                <a:solidFill>
                  <a:srgbClr val="00FF00"/>
                </a:solidFill>
                <a:cs typeface="Times New Roman" pitchFamily="18" charset="0"/>
              </a:rPr>
              <a:t>Αναφορικός λόγος</a:t>
            </a:r>
            <a:r>
              <a:rPr lang="el-GR" sz="2400" b="1" dirty="0" smtClean="0">
                <a:solidFill>
                  <a:srgbClr val="00FF00"/>
                </a:solidFill>
                <a:cs typeface="Times New Roman" pitchFamily="18" charset="0"/>
              </a:rPr>
              <a:t>: </a:t>
            </a:r>
            <a:r>
              <a:rPr lang="el-GR" sz="2600" b="1" dirty="0" smtClean="0">
                <a:cs typeface="Times New Roman" pitchFamily="18" charset="0"/>
              </a:rPr>
              <a:t>Αντικειμενική, αποστασιοποιημένη από  προσωπικό βίωμα και συναίσθημα περιγραφή (π.χ. επιστημονικό κείμενο).  </a:t>
            </a:r>
          </a:p>
          <a:p>
            <a:pPr eaLnBrk="1" hangingPunct="1">
              <a:lnSpc>
                <a:spcPct val="80000"/>
              </a:lnSpc>
              <a:buFont typeface="Wingdings" panose="05000000000000000000" pitchFamily="2" charset="2"/>
              <a:buChar char="v"/>
              <a:defRPr/>
            </a:pPr>
            <a:r>
              <a:rPr lang="el-GR" sz="2600" b="1" dirty="0" smtClean="0">
                <a:cs typeface="Times New Roman" pitchFamily="18" charset="0"/>
              </a:rPr>
              <a:t>Ο καθημερινός λόγος συνήθως εκφραστικός, ενώ ο σχολικός συχνά αναφορικός. </a:t>
            </a:r>
            <a:r>
              <a:rPr lang="el-GR" sz="2600" b="1" u="sng" dirty="0" smtClean="0">
                <a:solidFill>
                  <a:srgbClr val="FFFF00"/>
                </a:solidFill>
                <a:cs typeface="Times New Roman" pitchFamily="18" charset="0"/>
              </a:rPr>
              <a:t>Το σχολείο οφείλει κυρίως να εξοικειώσει τα παιδιά με μορφές αναφορικού λόγου που δεν είναι οικείες στα παιδιά </a:t>
            </a:r>
            <a:r>
              <a:rPr lang="el-GR" sz="2600" b="1" dirty="0" smtClean="0">
                <a:cs typeface="Times New Roman" pitchFamily="18" charset="0"/>
              </a:rPr>
              <a:t>(ειδικά με τον επιστημονικό). </a:t>
            </a:r>
            <a:r>
              <a:rPr lang="el-GR" sz="2600" b="1" u="sng" dirty="0" smtClean="0">
                <a:solidFill>
                  <a:srgbClr val="FFFF00"/>
                </a:solidFill>
                <a:cs typeface="Times New Roman" pitchFamily="18" charset="0"/>
              </a:rPr>
              <a:t>Ωστόσο, υπάρχουν και καθημερινές χρήσεις αναφορικού λόγου </a:t>
            </a:r>
            <a:r>
              <a:rPr lang="el-GR" sz="2600" b="1" dirty="0" smtClean="0">
                <a:cs typeface="Times New Roman" pitchFamily="18" charset="0"/>
              </a:rPr>
              <a:t>(π.χ. συνταγές μαγειρικής, λογαριασμοί, πρόγραμμα τηλεόρασης), </a:t>
            </a:r>
            <a:r>
              <a:rPr lang="el-GR" sz="2600" b="1" u="sng" dirty="0" smtClean="0">
                <a:cs typeface="Times New Roman" pitchFamily="18" charset="0"/>
              </a:rPr>
              <a:t>που μπορούν να αξιοποιηθούν διδακτικά </a:t>
            </a:r>
            <a:r>
              <a:rPr lang="el-GR" sz="2600" b="1" dirty="0" smtClean="0">
                <a:cs typeface="Times New Roman" pitchFamily="18" charset="0"/>
              </a:rPr>
              <a:t>ως γέφυρα για μετάβαση στον επιστημονικό λόγο.</a:t>
            </a:r>
          </a:p>
          <a:p>
            <a:pPr eaLnBrk="1" hangingPunct="1">
              <a:lnSpc>
                <a:spcPct val="80000"/>
              </a:lnSpc>
              <a:buFont typeface="Wingdings" panose="05000000000000000000" pitchFamily="2" charset="2"/>
              <a:buChar char="v"/>
              <a:defRPr/>
            </a:pPr>
            <a:r>
              <a:rPr lang="el-GR" sz="2600" b="1" u="sng" dirty="0" smtClean="0">
                <a:solidFill>
                  <a:srgbClr val="FFFF00"/>
                </a:solidFill>
                <a:cs typeface="Times New Roman" pitchFamily="18" charset="0"/>
              </a:rPr>
              <a:t>Επιπλέον, το σχολείο μπορεί να εκπαιδεύσει σε μορφές εκφραστικού λόγου όχι προσιτές </a:t>
            </a:r>
            <a:r>
              <a:rPr lang="el-GR" sz="2600" b="1" dirty="0" smtClean="0">
                <a:cs typeface="Times New Roman" pitchFamily="18" charset="0"/>
              </a:rPr>
              <a:t>όπως η λογοτεχνική γραφή.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5FF5558-DB29-40CC-93F6-002148798FD2}" type="slidenum">
              <a:rPr lang="el-GR" altLang="el-GR" sz="1200"/>
              <a:pPr>
                <a:spcBef>
                  <a:spcPct val="0"/>
                </a:spcBef>
                <a:buClrTx/>
                <a:buSzTx/>
                <a:buFontTx/>
                <a:buNone/>
              </a:pPr>
              <a:t>19</a:t>
            </a:fld>
            <a:endParaRPr lang="el-GR" altLang="el-GR" sz="1200"/>
          </a:p>
        </p:txBody>
      </p:sp>
      <p:sp>
        <p:nvSpPr>
          <p:cNvPr id="251907" name="Rectangle 3"/>
          <p:cNvSpPr>
            <a:spLocks noGrp="1" noChangeArrowheads="1"/>
          </p:cNvSpPr>
          <p:nvPr>
            <p:ph type="body" idx="1"/>
          </p:nvPr>
        </p:nvSpPr>
        <p:spPr>
          <a:xfrm>
            <a:off x="0" y="1214438"/>
            <a:ext cx="8964613" cy="5383212"/>
          </a:xfrm>
        </p:spPr>
        <p:txBody>
          <a:bodyPr/>
          <a:lstStyle/>
          <a:p>
            <a:pPr marL="182563" indent="-182563" algn="ctr" eaLnBrk="1" hangingPunct="1">
              <a:lnSpc>
                <a:spcPct val="80000"/>
              </a:lnSpc>
              <a:buFont typeface="Wingdings" panose="05000000000000000000" pitchFamily="2" charset="2"/>
              <a:buNone/>
              <a:defRPr/>
            </a:pPr>
            <a:r>
              <a:rPr lang="el-GR" sz="2800" b="1" dirty="0" smtClean="0">
                <a:solidFill>
                  <a:srgbClr val="00FF00"/>
                </a:solidFill>
                <a:cs typeface="Times New Roman" pitchFamily="18" charset="0"/>
              </a:rPr>
              <a:t>Αφηγηματικός</a:t>
            </a:r>
            <a:endParaRPr lang="el-GR" sz="2800" b="1" dirty="0" smtClean="0">
              <a:cs typeface="Times New Roman" pitchFamily="18" charset="0"/>
            </a:endParaRP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προσωπική οπτική</a:t>
            </a: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χρονική και γραμμική συχνά οργάνωση γεγονότων</a:t>
            </a: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περιορισμένα στοιχεία αξιολόγησης των γεγονότων</a:t>
            </a:r>
          </a:p>
          <a:p>
            <a:pPr marL="182563" indent="-182563" algn="just" eaLnBrk="1" hangingPunct="1">
              <a:lnSpc>
                <a:spcPct val="80000"/>
              </a:lnSpc>
              <a:defRPr/>
            </a:pPr>
            <a:endParaRPr lang="en-US" sz="2400" b="1" dirty="0" smtClean="0">
              <a:cs typeface="Times New Roman" pitchFamily="18" charset="0"/>
            </a:endParaRPr>
          </a:p>
          <a:p>
            <a:pPr marL="182563" indent="-182563" algn="just" eaLnBrk="1" hangingPunct="1">
              <a:lnSpc>
                <a:spcPct val="80000"/>
              </a:lnSpc>
              <a:defRPr/>
            </a:pPr>
            <a:endParaRPr lang="el-GR" sz="2400" b="1" dirty="0" smtClean="0">
              <a:cs typeface="Times New Roman" pitchFamily="18" charset="0"/>
            </a:endParaRPr>
          </a:p>
          <a:p>
            <a:pPr marL="182563" indent="-182563" algn="ctr" eaLnBrk="1" hangingPunct="1">
              <a:lnSpc>
                <a:spcPct val="80000"/>
              </a:lnSpc>
              <a:buFont typeface="Wingdings" panose="05000000000000000000" pitchFamily="2" charset="2"/>
              <a:buNone/>
              <a:defRPr/>
            </a:pPr>
            <a:r>
              <a:rPr lang="el-GR" sz="2800" b="1" dirty="0" smtClean="0">
                <a:solidFill>
                  <a:srgbClr val="00FF00"/>
                </a:solidFill>
                <a:cs typeface="Times New Roman" pitchFamily="18" charset="0"/>
              </a:rPr>
              <a:t>Δοκιμιακός</a:t>
            </a:r>
            <a:endParaRPr lang="el-GR" sz="2800" b="1" dirty="0" smtClean="0">
              <a:cs typeface="Times New Roman" pitchFamily="18" charset="0"/>
            </a:endParaRP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διόλου προσωπική οπτική</a:t>
            </a:r>
            <a:r>
              <a:rPr lang="en-US" sz="2800" b="1" dirty="0" smtClean="0">
                <a:cs typeface="Times New Roman" pitchFamily="18" charset="0"/>
              </a:rPr>
              <a:t>,</a:t>
            </a:r>
            <a:r>
              <a:rPr lang="el-GR" sz="2800" b="1" dirty="0" smtClean="0">
                <a:cs typeface="Times New Roman" pitchFamily="18" charset="0"/>
              </a:rPr>
              <a:t> ειδικά στον επιστημονικό λόγο (όπου</a:t>
            </a:r>
            <a:r>
              <a:rPr lang="en-US" sz="2800" b="1" dirty="0" smtClean="0">
                <a:cs typeface="Times New Roman" pitchFamily="18" charset="0"/>
              </a:rPr>
              <a:t> </a:t>
            </a:r>
            <a:r>
              <a:rPr lang="el-GR" sz="2800" b="1" dirty="0" smtClean="0">
                <a:cs typeface="Times New Roman" pitchFamily="18" charset="0"/>
              </a:rPr>
              <a:t>αποθαρρύνονται προσωπικές εκτιμήσεις, π.χ. χρήση 1</a:t>
            </a:r>
            <a:r>
              <a:rPr lang="el-GR" sz="2800" b="1" baseline="30000" dirty="0" smtClean="0">
                <a:cs typeface="Times New Roman" pitchFamily="18" charset="0"/>
              </a:rPr>
              <a:t>ου</a:t>
            </a:r>
            <a:r>
              <a:rPr lang="el-GR" sz="2800" b="1" dirty="0" smtClean="0">
                <a:cs typeface="Times New Roman" pitchFamily="18" charset="0"/>
              </a:rPr>
              <a:t> ενικού προσώπου σε ρήματα)</a:t>
            </a: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συνεχώς αξιολογήσεις (εισαγωγή, κρίση, συμπέρασμα)</a:t>
            </a:r>
            <a:endParaRPr lang="en-US" sz="2800" b="1" dirty="0" smtClean="0">
              <a:cs typeface="Times New Roman" pitchFamily="18" charset="0"/>
            </a:endParaRPr>
          </a:p>
          <a:p>
            <a:pPr marL="360000" indent="-360000" eaLnBrk="1" hangingPunct="1">
              <a:lnSpc>
                <a:spcPct val="80000"/>
              </a:lnSpc>
              <a:buFont typeface="Wingdings" panose="05000000000000000000" pitchFamily="2" charset="2"/>
              <a:buChar char="Ø"/>
              <a:defRPr/>
            </a:pPr>
            <a:r>
              <a:rPr lang="el-GR" sz="2800" b="1" dirty="0" smtClean="0">
                <a:cs typeface="Times New Roman" pitchFamily="18" charset="0"/>
              </a:rPr>
              <a:t>όχι χρονική αλλά λογική και ιεραρχική οργάνωση σκέψεων</a:t>
            </a:r>
            <a:r>
              <a:rPr lang="en-US" sz="2800" b="1" dirty="0" smtClean="0">
                <a:cs typeface="Times New Roman" pitchFamily="18" charset="0"/>
              </a:rPr>
              <a:t> </a:t>
            </a:r>
            <a:r>
              <a:rPr lang="el-GR" sz="2800" b="1" dirty="0" smtClean="0">
                <a:cs typeface="Times New Roman" pitchFamily="18" charset="0"/>
              </a:rPr>
              <a:t>(κάποιες πιο αφηρημένες και γενικές από άλλες) </a:t>
            </a:r>
          </a:p>
          <a:p>
            <a:pPr marL="182563" indent="-182563" algn="just" eaLnBrk="1" hangingPunct="1">
              <a:lnSpc>
                <a:spcPct val="80000"/>
              </a:lnSpc>
              <a:defRPr/>
            </a:pPr>
            <a:endParaRPr lang="el-GR" sz="2400" dirty="0" smtClean="0">
              <a:cs typeface="Times New Roman" pitchFamily="18" charset="0"/>
            </a:endParaRPr>
          </a:p>
        </p:txBody>
      </p:sp>
      <p:sp>
        <p:nvSpPr>
          <p:cNvPr id="251908" name="Rectangle 4"/>
          <p:cNvSpPr>
            <a:spLocks noGrp="1" noRot="1" noChangeArrowheads="1"/>
          </p:cNvSpPr>
          <p:nvPr>
            <p:ph type="title"/>
          </p:nvPr>
        </p:nvSpPr>
        <p:spPr>
          <a:xfrm>
            <a:off x="457200" y="274638"/>
            <a:ext cx="8229600" cy="725487"/>
          </a:xfrm>
        </p:spPr>
        <p:txBody>
          <a:bodyPr/>
          <a:lstStyle/>
          <a:p>
            <a:pPr eaLnBrk="1" hangingPunct="1">
              <a:defRPr/>
            </a:pPr>
            <a:r>
              <a:rPr lang="en-US" sz="2800" u="sng" dirty="0" smtClean="0">
                <a:solidFill>
                  <a:srgbClr val="00B0F0"/>
                </a:solidFill>
                <a:latin typeface="+mn-lt"/>
                <a:cs typeface="Times New Roman" pitchFamily="18" charset="0"/>
              </a:rPr>
              <a:t/>
            </a:r>
            <a:br>
              <a:rPr lang="en-US" sz="2800" u="sng" dirty="0" smtClean="0">
                <a:solidFill>
                  <a:srgbClr val="00B0F0"/>
                </a:solidFill>
                <a:latin typeface="+mn-lt"/>
                <a:cs typeface="Times New Roman" pitchFamily="18" charset="0"/>
              </a:rPr>
            </a:br>
            <a:r>
              <a:rPr lang="el-GR" sz="2800" u="sng" dirty="0" smtClean="0">
                <a:solidFill>
                  <a:srgbClr val="FFFF00"/>
                </a:solidFill>
                <a:latin typeface="+mn-lt"/>
                <a:cs typeface="Times New Roman" pitchFamily="18" charset="0"/>
              </a:rPr>
              <a:t>Αφηγηματικός </a:t>
            </a:r>
            <a:r>
              <a:rPr lang="en-US" sz="2800" u="sng" dirty="0" smtClean="0">
                <a:solidFill>
                  <a:srgbClr val="FFFF00"/>
                </a:solidFill>
                <a:latin typeface="+mn-lt"/>
                <a:cs typeface="Times New Roman" pitchFamily="18" charset="0"/>
              </a:rPr>
              <a:t>vs. </a:t>
            </a:r>
            <a:r>
              <a:rPr lang="el-GR" sz="2800" u="sng" dirty="0" smtClean="0">
                <a:solidFill>
                  <a:srgbClr val="FFFF00"/>
                </a:solidFill>
                <a:latin typeface="+mn-lt"/>
                <a:cs typeface="Times New Roman" pitchFamily="18" charset="0"/>
              </a:rPr>
              <a:t>δοκιμιακός λόγος</a:t>
            </a:r>
            <a:endParaRPr lang="es-ES" sz="2800" u="sng" dirty="0" smtClean="0">
              <a:solidFill>
                <a:srgbClr val="FFFF00"/>
              </a:solidFill>
              <a:latin typeface="+mn-lt"/>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8FB4D5C-DC4B-4D6E-8B23-22AD2D321228}" type="slidenum">
              <a:rPr lang="el-GR" altLang="el-GR" sz="1200">
                <a:latin typeface="Arial" panose="020B0604020202020204" pitchFamily="34" charset="0"/>
              </a:rPr>
              <a:pPr>
                <a:spcBef>
                  <a:spcPct val="0"/>
                </a:spcBef>
                <a:buClrTx/>
                <a:buSzTx/>
                <a:buFontTx/>
                <a:buNone/>
              </a:pPr>
              <a:t>2</a:t>
            </a:fld>
            <a:endParaRPr lang="el-GR" altLang="el-GR" sz="1200">
              <a:latin typeface="Arial" panose="020B0604020202020204" pitchFamily="34" charset="0"/>
            </a:endParaRPr>
          </a:p>
        </p:txBody>
      </p:sp>
      <p:sp>
        <p:nvSpPr>
          <p:cNvPr id="209923" name="Rectangle 3"/>
          <p:cNvSpPr>
            <a:spLocks noGrp="1" noChangeArrowheads="1"/>
          </p:cNvSpPr>
          <p:nvPr>
            <p:ph type="body" idx="1"/>
          </p:nvPr>
        </p:nvSpPr>
        <p:spPr>
          <a:xfrm>
            <a:off x="0" y="0"/>
            <a:ext cx="9144000" cy="6597650"/>
          </a:xfrm>
        </p:spPr>
        <p:txBody>
          <a:bodyPr/>
          <a:lstStyle/>
          <a:p>
            <a:pPr algn="ctr" eaLnBrk="1" hangingPunct="1">
              <a:buFont typeface="Wingdings" panose="05000000000000000000" pitchFamily="2" charset="2"/>
              <a:buNone/>
              <a:defRPr/>
            </a:pPr>
            <a:r>
              <a:rPr lang="el-GR" sz="2800" b="1" dirty="0" smtClean="0">
                <a:solidFill>
                  <a:schemeClr val="hlink"/>
                </a:solidFill>
                <a:latin typeface="+mj-lt"/>
                <a:cs typeface="Times New Roman" pitchFamily="18" charset="0"/>
              </a:rPr>
              <a:t>ΕΠΙΚΟΙΝΩΝΙΑΚΕΣ ΙΚΑΝΟΤΗΤΕΣ </a:t>
            </a:r>
            <a:endParaRPr lang="en-US" sz="2800" b="1" dirty="0" smtClean="0">
              <a:solidFill>
                <a:schemeClr val="hlink"/>
              </a:solidFill>
              <a:latin typeface="+mj-lt"/>
              <a:cs typeface="Times New Roman" pitchFamily="18" charset="0"/>
            </a:endParaRPr>
          </a:p>
          <a:p>
            <a:pPr algn="ctr" eaLnBrk="1" hangingPunct="1">
              <a:buFont typeface="Wingdings" panose="05000000000000000000" pitchFamily="2" charset="2"/>
              <a:buNone/>
              <a:defRPr/>
            </a:pPr>
            <a:r>
              <a:rPr lang="el-GR" sz="2800" b="1" dirty="0" smtClean="0">
                <a:solidFill>
                  <a:schemeClr val="hlink"/>
                </a:solidFill>
                <a:latin typeface="+mj-lt"/>
                <a:cs typeface="Times New Roman" pitchFamily="18" charset="0"/>
              </a:rPr>
              <a:t>ΚΑΙ ΕΚΠΑΙΔΕΥΣΗ</a:t>
            </a:r>
          </a:p>
          <a:p>
            <a:pPr algn="ctr" eaLnBrk="1" hangingPunct="1">
              <a:buFont typeface="Wingdings" panose="05000000000000000000" pitchFamily="2" charset="2"/>
              <a:buNone/>
              <a:defRPr/>
            </a:pPr>
            <a:endParaRPr lang="el-GR" sz="2800" dirty="0" smtClean="0">
              <a:latin typeface="+mj-lt"/>
              <a:cs typeface="Times New Roman" pitchFamily="18" charset="0"/>
            </a:endParaRPr>
          </a:p>
          <a:p>
            <a:pPr algn="ctr" eaLnBrk="1" hangingPunct="1">
              <a:buFont typeface="Wingdings" panose="05000000000000000000" pitchFamily="2" charset="2"/>
              <a:buNone/>
              <a:defRPr/>
            </a:pPr>
            <a:r>
              <a:rPr lang="el-GR" sz="2800" b="1" u="sng" dirty="0" smtClean="0">
                <a:latin typeface="+mj-lt"/>
                <a:cs typeface="Times New Roman" pitchFamily="18" charset="0"/>
              </a:rPr>
              <a:t>Παρά την ανάπτυξη της γλωσσικής ικανότητας </a:t>
            </a:r>
            <a:endParaRPr lang="en-US" sz="2800" b="1" u="sng" dirty="0" smtClean="0">
              <a:latin typeface="+mj-lt"/>
              <a:cs typeface="Times New Roman" pitchFamily="18" charset="0"/>
            </a:endParaRPr>
          </a:p>
          <a:p>
            <a:pPr algn="ctr" eaLnBrk="1" hangingPunct="1">
              <a:buFont typeface="Wingdings" panose="05000000000000000000" pitchFamily="2" charset="2"/>
              <a:buNone/>
              <a:defRPr/>
            </a:pPr>
            <a:r>
              <a:rPr lang="el-GR" sz="2800" b="1" dirty="0" smtClean="0">
                <a:latin typeface="+mj-lt"/>
                <a:cs typeface="Times New Roman" pitchFamily="18" charset="0"/>
              </a:rPr>
              <a:t>ειδικότερα στη μορφολογία, σύνταξη, φωνολογία </a:t>
            </a:r>
            <a:endParaRPr lang="en-US" sz="2800" b="1" dirty="0" smtClean="0">
              <a:latin typeface="+mj-lt"/>
              <a:cs typeface="Times New Roman" pitchFamily="18" charset="0"/>
            </a:endParaRPr>
          </a:p>
          <a:p>
            <a:pPr algn="ctr" eaLnBrk="1" hangingPunct="1">
              <a:buFont typeface="Wingdings" panose="05000000000000000000" pitchFamily="2" charset="2"/>
              <a:buNone/>
              <a:defRPr/>
            </a:pPr>
            <a:r>
              <a:rPr lang="el-GR" sz="2800" b="1" dirty="0" smtClean="0">
                <a:latin typeface="+mj-lt"/>
                <a:cs typeface="Times New Roman" pitchFamily="18" charset="0"/>
              </a:rPr>
              <a:t>και εν μέρει το λεξιλόγιο,</a:t>
            </a:r>
          </a:p>
          <a:p>
            <a:pPr algn="ctr" eaLnBrk="1" hangingPunct="1">
              <a:buFont typeface="Wingdings" panose="05000000000000000000" pitchFamily="2" charset="2"/>
              <a:buNone/>
              <a:defRPr/>
            </a:pPr>
            <a:endParaRPr lang="en-US" sz="1200" b="1" dirty="0" smtClean="0">
              <a:latin typeface="+mj-lt"/>
              <a:cs typeface="Times New Roman" pitchFamily="18" charset="0"/>
            </a:endParaRPr>
          </a:p>
          <a:p>
            <a:pPr algn="ctr" eaLnBrk="1" hangingPunct="1">
              <a:buFont typeface="Wingdings" panose="05000000000000000000" pitchFamily="2" charset="2"/>
              <a:buNone/>
              <a:defRPr/>
            </a:pPr>
            <a:r>
              <a:rPr lang="el-GR" sz="2800" b="1" u="sng" dirty="0" smtClean="0">
                <a:latin typeface="+mj-lt"/>
                <a:cs typeface="Times New Roman" pitchFamily="18" charset="0"/>
              </a:rPr>
              <a:t>τα παιδιά αντιμετωπίζουν προβλήματα </a:t>
            </a:r>
          </a:p>
          <a:p>
            <a:pPr algn="ctr" eaLnBrk="1" hangingPunct="1">
              <a:buFont typeface="Wingdings" panose="05000000000000000000" pitchFamily="2" charset="2"/>
              <a:buNone/>
              <a:defRPr/>
            </a:pPr>
            <a:r>
              <a:rPr lang="el-GR" sz="2800" b="1" dirty="0" smtClean="0">
                <a:latin typeface="+mj-lt"/>
                <a:cs typeface="Times New Roman" pitchFamily="18" charset="0"/>
              </a:rPr>
              <a:t>στο σχολείο με:</a:t>
            </a:r>
          </a:p>
          <a:p>
            <a:pPr eaLnBrk="1" hangingPunct="1">
              <a:defRPr/>
            </a:pPr>
            <a:r>
              <a:rPr lang="el-GR" sz="2800" b="1" u="sng" dirty="0" smtClean="0">
                <a:solidFill>
                  <a:schemeClr val="hlink"/>
                </a:solidFill>
                <a:latin typeface="+mj-lt"/>
                <a:cs typeface="Times New Roman" pitchFamily="18" charset="0"/>
              </a:rPr>
              <a:t>κατανόηση</a:t>
            </a:r>
            <a:r>
              <a:rPr lang="el-GR" sz="2800" b="1" dirty="0" smtClean="0">
                <a:solidFill>
                  <a:schemeClr val="hlink"/>
                </a:solidFill>
                <a:latin typeface="+mj-lt"/>
                <a:cs typeface="Times New Roman" pitchFamily="18" charset="0"/>
              </a:rPr>
              <a:t> </a:t>
            </a:r>
            <a:r>
              <a:rPr lang="el-GR" sz="2800" b="1" dirty="0" smtClean="0">
                <a:latin typeface="+mj-lt"/>
                <a:cs typeface="Times New Roman" pitchFamily="18" charset="0"/>
              </a:rPr>
              <a:t>κειμένων</a:t>
            </a:r>
            <a:r>
              <a:rPr lang="en-US" sz="2800" b="1" dirty="0" smtClean="0">
                <a:latin typeface="+mj-lt"/>
                <a:cs typeface="Times New Roman" pitchFamily="18" charset="0"/>
              </a:rPr>
              <a:t> (</a:t>
            </a:r>
            <a:r>
              <a:rPr lang="el-GR" sz="2800" b="1" dirty="0" smtClean="0">
                <a:latin typeface="+mj-lt"/>
                <a:cs typeface="Times New Roman" pitchFamily="18" charset="0"/>
              </a:rPr>
              <a:t>ειδικότερα των επιστημονικών), οδηγιών, προφορικών διαλέξεων, εξηγήσεων κ.λπ.</a:t>
            </a:r>
          </a:p>
          <a:p>
            <a:pPr algn="just" eaLnBrk="1" hangingPunct="1">
              <a:defRPr/>
            </a:pPr>
            <a:r>
              <a:rPr lang="el-GR" sz="2800" b="1" u="sng" dirty="0" smtClean="0">
                <a:solidFill>
                  <a:schemeClr val="hlink"/>
                </a:solidFill>
                <a:latin typeface="+mj-lt"/>
                <a:cs typeface="Times New Roman" pitchFamily="18" charset="0"/>
              </a:rPr>
              <a:t>διατύπωση</a:t>
            </a:r>
            <a:r>
              <a:rPr lang="el-GR" sz="2800" b="1" dirty="0" smtClean="0">
                <a:latin typeface="+mj-lt"/>
                <a:cs typeface="Times New Roman" pitchFamily="18" charset="0"/>
              </a:rPr>
              <a:t> ή συγκρότηση κειμένων, προφορικών και κυρίως γραπτών</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0242B8F-798B-4F60-8EF0-2E287988FBF7}" type="slidenum">
              <a:rPr lang="el-GR" altLang="el-GR" sz="1200"/>
              <a:pPr>
                <a:spcBef>
                  <a:spcPct val="0"/>
                </a:spcBef>
                <a:buClrTx/>
                <a:buSzTx/>
                <a:buFontTx/>
                <a:buNone/>
              </a:pPr>
              <a:t>20</a:t>
            </a:fld>
            <a:endParaRPr lang="el-GR" altLang="el-GR" sz="1200"/>
          </a:p>
        </p:txBody>
      </p:sp>
      <p:sp>
        <p:nvSpPr>
          <p:cNvPr id="287747" name="Rectangle 3"/>
          <p:cNvSpPr>
            <a:spLocks noGrp="1" noChangeArrowheads="1"/>
          </p:cNvSpPr>
          <p:nvPr>
            <p:ph type="body" idx="1"/>
          </p:nvPr>
        </p:nvSpPr>
        <p:spPr>
          <a:xfrm>
            <a:off x="0" y="0"/>
            <a:ext cx="9144000" cy="6669088"/>
          </a:xfrm>
        </p:spPr>
        <p:txBody>
          <a:bodyPr/>
          <a:lstStyle/>
          <a:p>
            <a:pPr algn="ctr" eaLnBrk="1" hangingPunct="1">
              <a:lnSpc>
                <a:spcPct val="80000"/>
              </a:lnSpc>
              <a:buFont typeface="Wingdings" panose="05000000000000000000" pitchFamily="2" charset="2"/>
              <a:buNone/>
              <a:defRPr/>
            </a:pPr>
            <a:r>
              <a:rPr lang="el-GR" sz="2800" b="1" u="sng" dirty="0" err="1" smtClean="0">
                <a:solidFill>
                  <a:schemeClr val="hlink"/>
                </a:solidFill>
                <a:cs typeface="Times New Roman" pitchFamily="18" charset="0"/>
              </a:rPr>
              <a:t>Κοινωνικοπολιτισμικές</a:t>
            </a:r>
            <a:r>
              <a:rPr lang="el-GR" sz="2800" b="1" u="sng" dirty="0" smtClean="0">
                <a:solidFill>
                  <a:schemeClr val="hlink"/>
                </a:solidFill>
                <a:cs typeface="Times New Roman" pitchFamily="18" charset="0"/>
              </a:rPr>
              <a:t> διαφορές  στις χρήσεις της γλώσσας </a:t>
            </a:r>
            <a:endParaRPr lang="en-US" sz="2800" b="1" u="sng" dirty="0" smtClean="0">
              <a:solidFill>
                <a:schemeClr val="hlink"/>
              </a:solidFill>
              <a:cs typeface="Times New Roman" pitchFamily="18" charset="0"/>
            </a:endParaRPr>
          </a:p>
          <a:p>
            <a:pPr algn="ctr" eaLnBrk="1" hangingPunct="1">
              <a:lnSpc>
                <a:spcPct val="80000"/>
              </a:lnSpc>
              <a:buFont typeface="Wingdings" panose="05000000000000000000" pitchFamily="2" charset="2"/>
              <a:buNone/>
              <a:defRPr/>
            </a:pPr>
            <a:endParaRPr lang="el-GR" sz="1000" b="1" dirty="0" smtClean="0">
              <a:solidFill>
                <a:schemeClr val="hlink"/>
              </a:solidFill>
              <a:cs typeface="Times New Roman" pitchFamily="18" charset="0"/>
            </a:endParaRPr>
          </a:p>
          <a:p>
            <a:pPr algn="ctr" eaLnBrk="1" hangingPunct="1">
              <a:lnSpc>
                <a:spcPct val="80000"/>
              </a:lnSpc>
              <a:buFont typeface="Wingdings" panose="05000000000000000000" pitchFamily="2" charset="2"/>
              <a:buNone/>
              <a:defRPr/>
            </a:pPr>
            <a:r>
              <a:rPr lang="el-GR" sz="2800" b="1" dirty="0" smtClean="0">
                <a:cs typeface="Times New Roman" pitchFamily="18" charset="0"/>
              </a:rPr>
              <a:t>Δεν αφορούν τόσο την ίδια τη γλώσσα </a:t>
            </a:r>
          </a:p>
          <a:p>
            <a:pPr algn="ctr" eaLnBrk="1" hangingPunct="1">
              <a:lnSpc>
                <a:spcPct val="80000"/>
              </a:lnSpc>
              <a:buFont typeface="Wingdings" panose="05000000000000000000" pitchFamily="2" charset="2"/>
              <a:buNone/>
              <a:defRPr/>
            </a:pPr>
            <a:r>
              <a:rPr lang="el-GR" sz="2400" b="1" dirty="0" smtClean="0">
                <a:cs typeface="Times New Roman" pitchFamily="18" charset="0"/>
              </a:rPr>
              <a:t>(δηλ. την προφορά, το λεξιλόγιο, τη γραμματική)</a:t>
            </a:r>
          </a:p>
          <a:p>
            <a:pPr algn="ctr" eaLnBrk="1" hangingPunct="1">
              <a:lnSpc>
                <a:spcPct val="80000"/>
              </a:lnSpc>
              <a:buFont typeface="Wingdings" panose="05000000000000000000" pitchFamily="2" charset="2"/>
              <a:buNone/>
              <a:defRPr/>
            </a:pPr>
            <a:r>
              <a:rPr lang="el-GR" sz="2800" b="1" dirty="0" smtClean="0">
                <a:cs typeface="Times New Roman" pitchFamily="18" charset="0"/>
              </a:rPr>
              <a:t> όσο τις </a:t>
            </a:r>
            <a:r>
              <a:rPr lang="el-GR" sz="2800" b="1" u="sng" dirty="0" smtClean="0">
                <a:cs typeface="Times New Roman" pitchFamily="18" charset="0"/>
              </a:rPr>
              <a:t>χρήσεις</a:t>
            </a:r>
            <a:r>
              <a:rPr lang="el-GR" sz="2800" b="1" dirty="0" smtClean="0">
                <a:cs typeface="Times New Roman" pitchFamily="18" charset="0"/>
              </a:rPr>
              <a:t> της</a:t>
            </a:r>
            <a:r>
              <a:rPr lang="en-US" sz="2800" dirty="0" smtClean="0">
                <a:cs typeface="Times New Roman" pitchFamily="18" charset="0"/>
              </a:rPr>
              <a:t>.</a:t>
            </a:r>
          </a:p>
          <a:p>
            <a:pPr algn="ctr" eaLnBrk="1" hangingPunct="1">
              <a:lnSpc>
                <a:spcPct val="80000"/>
              </a:lnSpc>
              <a:buFont typeface="Wingdings" panose="05000000000000000000" pitchFamily="2" charset="2"/>
              <a:buNone/>
              <a:defRPr/>
            </a:pPr>
            <a:endParaRPr lang="el-GR" sz="2800" dirty="0" smtClean="0"/>
          </a:p>
          <a:p>
            <a:pPr eaLnBrk="1" hangingPunct="1">
              <a:lnSpc>
                <a:spcPct val="80000"/>
              </a:lnSpc>
              <a:defRPr/>
            </a:pPr>
            <a:r>
              <a:rPr lang="el-GR" sz="2700" b="1" dirty="0" smtClean="0">
                <a:cs typeface="Times New Roman" pitchFamily="18" charset="0"/>
              </a:rPr>
              <a:t>Η ίδια η γλώσσα μαθαίνεται εξίσου σε όλα τα κοινωνικά περιβάλλοντα. </a:t>
            </a:r>
            <a:r>
              <a:rPr lang="el-GR" sz="2700" b="1" u="sng" dirty="0" smtClean="0">
                <a:solidFill>
                  <a:srgbClr val="00FF00"/>
                </a:solidFill>
                <a:cs typeface="Times New Roman" pitchFamily="18" charset="0"/>
              </a:rPr>
              <a:t>Όλα τα παιδιά κατέχουν τη γλωσσική ικανότητα</a:t>
            </a:r>
            <a:r>
              <a:rPr lang="el-GR" sz="2700" b="1" dirty="0" smtClean="0">
                <a:solidFill>
                  <a:srgbClr val="00FF00"/>
                </a:solidFill>
                <a:cs typeface="Times New Roman" pitchFamily="18" charset="0"/>
              </a:rPr>
              <a:t>. </a:t>
            </a:r>
            <a:r>
              <a:rPr lang="el-GR" sz="2700" b="1" dirty="0" smtClean="0">
                <a:cs typeface="Times New Roman" pitchFamily="18" charset="0"/>
              </a:rPr>
              <a:t>Όλες οι γλώσσες και διάλεκτοι θεωρούνται εξίσου ικανές να εκφράσουν νοήματα.  </a:t>
            </a:r>
            <a:r>
              <a:rPr lang="el-GR" sz="2700" b="1" u="sng" dirty="0" smtClean="0">
                <a:cs typeface="Times New Roman" pitchFamily="18" charset="0"/>
              </a:rPr>
              <a:t>Ο χαρακτηρισμός παιδιών ως «γλωσσικά στερημένα» συχνά μια προκατάληψη μόνο</a:t>
            </a:r>
            <a:r>
              <a:rPr lang="el-GR" sz="2700" b="1" dirty="0" smtClean="0">
                <a:cs typeface="Times New Roman" pitchFamily="18" charset="0"/>
              </a:rPr>
              <a:t>. </a:t>
            </a:r>
          </a:p>
          <a:p>
            <a:pPr eaLnBrk="1" hangingPunct="1">
              <a:lnSpc>
                <a:spcPct val="80000"/>
              </a:lnSpc>
              <a:defRPr/>
            </a:pPr>
            <a:endParaRPr lang="el-GR" sz="2700" dirty="0" smtClean="0">
              <a:cs typeface="Times New Roman" pitchFamily="18" charset="0"/>
            </a:endParaRPr>
          </a:p>
          <a:p>
            <a:pPr eaLnBrk="1" hangingPunct="1">
              <a:lnSpc>
                <a:spcPct val="80000"/>
              </a:lnSpc>
              <a:defRPr/>
            </a:pPr>
            <a:r>
              <a:rPr lang="el-GR" sz="2700" b="1" u="sng" dirty="0" smtClean="0">
                <a:cs typeface="Times New Roman" pitchFamily="18" charset="0"/>
              </a:rPr>
              <a:t>Ωστόσο</a:t>
            </a:r>
            <a:r>
              <a:rPr lang="el-GR" sz="2700" b="1" dirty="0" smtClean="0">
                <a:cs typeface="Times New Roman" pitchFamily="18" charset="0"/>
              </a:rPr>
              <a:t>, </a:t>
            </a:r>
            <a:r>
              <a:rPr lang="el-GR" sz="2700" b="1" u="sng" dirty="0" smtClean="0">
                <a:cs typeface="Times New Roman" pitchFamily="18" charset="0"/>
              </a:rPr>
              <a:t>σημαντικές κοινωνικές διαφορές</a:t>
            </a:r>
            <a:r>
              <a:rPr lang="el-GR" sz="2700" b="1" dirty="0" smtClean="0">
                <a:cs typeface="Times New Roman" pitchFamily="18" charset="0"/>
              </a:rPr>
              <a:t> στις αντιλήψεις και συνήθειες γλωσσικής επικοινωνίας:  χρήσεις γλώσσας αλληλένδετες με τρόπους ζωής και αντιλήψεις/στάσεις απέναντι στα παιδιά, τη γλώσσα, την κοινωνία.  Συνέπεια: </a:t>
            </a:r>
            <a:r>
              <a:rPr lang="el-GR" sz="2700" b="1" u="sng" dirty="0" smtClean="0">
                <a:solidFill>
                  <a:srgbClr val="00FF00"/>
                </a:solidFill>
                <a:cs typeface="Times New Roman" pitchFamily="18" charset="0"/>
              </a:rPr>
              <a:t>Διαφορές στις επικοινωνιακές ικανότητες</a:t>
            </a:r>
            <a:r>
              <a:rPr lang="el-GR" sz="2700" b="1" dirty="0" smtClean="0">
                <a:solidFill>
                  <a:srgbClr val="00FF00"/>
                </a:solidFill>
                <a:cs typeface="Times New Roman" pitchFamily="18" charset="0"/>
              </a:rPr>
              <a:t>, </a:t>
            </a:r>
            <a:r>
              <a:rPr lang="el-GR" sz="2700" b="1" u="sng" dirty="0" smtClean="0">
                <a:solidFill>
                  <a:srgbClr val="00FF00"/>
                </a:solidFill>
                <a:cs typeface="Times New Roman" pitchFamily="18" charset="0"/>
              </a:rPr>
              <a:t>ειδικότερα στα κειμενικά είδη</a:t>
            </a:r>
            <a:r>
              <a:rPr lang="el-GR" sz="2700" b="1" dirty="0" smtClean="0">
                <a:solidFill>
                  <a:srgbClr val="00FF00"/>
                </a:solidFill>
                <a:cs typeface="Times New Roman" pitchFamily="18" charset="0"/>
              </a:rPr>
              <a:t> με τα οποία είναι εξοικειωμένα τα παιδιά.</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1A6BDAD-76F5-4331-8478-9C19F666D59B}" type="slidenum">
              <a:rPr lang="el-GR" altLang="el-GR" sz="1200">
                <a:latin typeface="Arial" panose="020B0604020202020204" pitchFamily="34" charset="0"/>
              </a:rPr>
              <a:pPr>
                <a:spcBef>
                  <a:spcPct val="0"/>
                </a:spcBef>
                <a:buClrTx/>
                <a:buSzTx/>
                <a:buFontTx/>
                <a:buNone/>
              </a:pPr>
              <a:t>21</a:t>
            </a:fld>
            <a:endParaRPr lang="el-GR" altLang="el-GR" sz="1200">
              <a:latin typeface="Arial" panose="020B0604020202020204" pitchFamily="34" charset="0"/>
            </a:endParaRPr>
          </a:p>
        </p:txBody>
      </p:sp>
      <p:sp>
        <p:nvSpPr>
          <p:cNvPr id="288771" name="Rectangle 3"/>
          <p:cNvSpPr>
            <a:spLocks noGrp="1" noChangeArrowheads="1"/>
          </p:cNvSpPr>
          <p:nvPr>
            <p:ph type="body" idx="1"/>
          </p:nvPr>
        </p:nvSpPr>
        <p:spPr>
          <a:xfrm>
            <a:off x="0" y="0"/>
            <a:ext cx="9144000" cy="6858000"/>
          </a:xfrm>
        </p:spPr>
        <p:txBody>
          <a:bodyPr/>
          <a:lstStyle/>
          <a:p>
            <a:pPr algn="ctr" eaLnBrk="1" hangingPunct="1">
              <a:lnSpc>
                <a:spcPct val="90000"/>
              </a:lnSpc>
              <a:buFont typeface="Wingdings" panose="05000000000000000000" pitchFamily="2" charset="2"/>
              <a:buNone/>
              <a:defRPr/>
            </a:pPr>
            <a:r>
              <a:rPr lang="el-GR" sz="2800" b="1" u="sng" dirty="0" smtClean="0">
                <a:solidFill>
                  <a:schemeClr val="hlink"/>
                </a:solidFill>
              </a:rPr>
              <a:t>Διαφορές στους τρόπους ανατροφής </a:t>
            </a:r>
          </a:p>
          <a:p>
            <a:pPr algn="ctr" eaLnBrk="1" hangingPunct="1">
              <a:lnSpc>
                <a:spcPct val="90000"/>
              </a:lnSpc>
              <a:buFont typeface="Wingdings" panose="05000000000000000000" pitchFamily="2" charset="2"/>
              <a:buNone/>
              <a:defRPr/>
            </a:pPr>
            <a:r>
              <a:rPr lang="el-GR" sz="2800" b="1" dirty="0" smtClean="0">
                <a:solidFill>
                  <a:schemeClr val="hlink"/>
                </a:solidFill>
              </a:rPr>
              <a:t>και στις αντιλήψεις για τα παιδιά  (δηλ. στην κοινωνικοποίηση)</a:t>
            </a:r>
          </a:p>
          <a:p>
            <a:pPr algn="ctr" eaLnBrk="1" hangingPunct="1">
              <a:lnSpc>
                <a:spcPct val="90000"/>
              </a:lnSpc>
              <a:buFont typeface="Wingdings" panose="05000000000000000000" pitchFamily="2" charset="2"/>
              <a:buNone/>
              <a:defRPr/>
            </a:pPr>
            <a:endParaRPr lang="el-GR" sz="2800" b="1" dirty="0" smtClean="0">
              <a:solidFill>
                <a:schemeClr val="hlink"/>
              </a:solidFill>
            </a:endParaRPr>
          </a:p>
          <a:p>
            <a:pPr algn="ctr" eaLnBrk="1" hangingPunct="1">
              <a:lnSpc>
                <a:spcPct val="90000"/>
              </a:lnSpc>
              <a:buFont typeface="Wingdings" panose="05000000000000000000" pitchFamily="2" charset="2"/>
              <a:buNone/>
              <a:defRPr/>
            </a:pPr>
            <a:endParaRPr lang="el-GR" sz="2400" b="1" dirty="0" smtClean="0">
              <a:solidFill>
                <a:schemeClr val="hlink"/>
              </a:solidFill>
            </a:endParaRPr>
          </a:p>
          <a:p>
            <a:pPr algn="ctr" eaLnBrk="1" hangingPunct="1">
              <a:lnSpc>
                <a:spcPct val="90000"/>
              </a:lnSpc>
              <a:buFont typeface="Wingdings" panose="05000000000000000000" pitchFamily="2" charset="2"/>
              <a:buNone/>
              <a:defRPr/>
            </a:pPr>
            <a:r>
              <a:rPr lang="el-GR" sz="2400" b="1" dirty="0" smtClean="0">
                <a:solidFill>
                  <a:schemeClr val="hlink"/>
                </a:solidFill>
              </a:rPr>
              <a:t> </a:t>
            </a:r>
            <a:r>
              <a:rPr lang="el-GR" sz="2800" b="1" u="sng" dirty="0" smtClean="0">
                <a:solidFill>
                  <a:schemeClr val="hlink"/>
                </a:solidFill>
              </a:rPr>
              <a:t>Διαφορές στις χρήσεις της γλώσσας από παιδιά</a:t>
            </a:r>
            <a:r>
              <a:rPr lang="el-GR" sz="2800" b="1" dirty="0" smtClean="0">
                <a:solidFill>
                  <a:schemeClr val="hlink"/>
                </a:solidFill>
              </a:rPr>
              <a:t>, </a:t>
            </a:r>
          </a:p>
          <a:p>
            <a:pPr algn="ctr" eaLnBrk="1" hangingPunct="1">
              <a:lnSpc>
                <a:spcPct val="90000"/>
              </a:lnSpc>
              <a:buFont typeface="Wingdings" panose="05000000000000000000" pitchFamily="2" charset="2"/>
              <a:buNone/>
              <a:defRPr/>
            </a:pPr>
            <a:r>
              <a:rPr lang="el-GR" sz="2800" b="1" dirty="0" smtClean="0">
                <a:solidFill>
                  <a:schemeClr val="hlink"/>
                </a:solidFill>
              </a:rPr>
              <a:t> ειδικότερα στο πόσο πολύ, με ποιους, πότε, </a:t>
            </a:r>
          </a:p>
          <a:p>
            <a:pPr algn="ctr" eaLnBrk="1" hangingPunct="1">
              <a:lnSpc>
                <a:spcPct val="90000"/>
              </a:lnSpc>
              <a:buFont typeface="Wingdings" panose="05000000000000000000" pitchFamily="2" charset="2"/>
              <a:buNone/>
              <a:defRPr/>
            </a:pPr>
            <a:r>
              <a:rPr lang="el-GR" sz="2800" b="1" dirty="0" smtClean="0">
                <a:solidFill>
                  <a:schemeClr val="hlink"/>
                </a:solidFill>
              </a:rPr>
              <a:t>για ποιο θέμα και λόγο μιλούν τα παιδιά  </a:t>
            </a:r>
          </a:p>
          <a:p>
            <a:pPr algn="ctr" eaLnBrk="1" hangingPunct="1">
              <a:lnSpc>
                <a:spcPct val="90000"/>
              </a:lnSpc>
              <a:buFont typeface="Wingdings" panose="05000000000000000000" pitchFamily="2" charset="2"/>
              <a:buNone/>
              <a:defRPr/>
            </a:pPr>
            <a:r>
              <a:rPr lang="el-GR" sz="2400" dirty="0" smtClean="0"/>
              <a:t>	</a:t>
            </a:r>
            <a:r>
              <a:rPr lang="el-GR" sz="2800" b="1" dirty="0" smtClean="0"/>
              <a:t>Π.χ. σε διάφορες μελέτες:</a:t>
            </a:r>
          </a:p>
          <a:p>
            <a:pPr eaLnBrk="1" hangingPunct="1">
              <a:lnSpc>
                <a:spcPct val="90000"/>
              </a:lnSpc>
              <a:defRPr/>
            </a:pPr>
            <a:r>
              <a:rPr lang="el-GR" sz="2600" b="1" dirty="0" smtClean="0"/>
              <a:t>Στη Σαμόα παιδιά συνομιλούν κυρίως με άλλα παιδιά και ευρύτερη οικογένεια, ενώ στα μεσοαστικά στρώματα Δύσης του 20</a:t>
            </a:r>
            <a:r>
              <a:rPr lang="el-GR" sz="2600" b="1" baseline="30000" dirty="0" smtClean="0"/>
              <a:t>ού</a:t>
            </a:r>
            <a:r>
              <a:rPr lang="el-GR" sz="2600" b="1" dirty="0" smtClean="0"/>
              <a:t> αιώνα κυρίως με μητέρες.</a:t>
            </a:r>
          </a:p>
          <a:p>
            <a:pPr eaLnBrk="1" hangingPunct="1">
              <a:lnSpc>
                <a:spcPct val="90000"/>
              </a:lnSpc>
              <a:defRPr/>
            </a:pPr>
            <a:r>
              <a:rPr lang="el-GR" sz="2600" b="1" dirty="0" smtClean="0"/>
              <a:t>Όταν δικό τους χώρο μέσα στο σπίτι, τότε πιο πολύ μονολόγους. </a:t>
            </a:r>
          </a:p>
          <a:p>
            <a:pPr eaLnBrk="1" hangingPunct="1">
              <a:lnSpc>
                <a:spcPct val="90000"/>
              </a:lnSpc>
              <a:defRPr/>
            </a:pPr>
            <a:r>
              <a:rPr lang="el-GR" sz="2600" b="1" dirty="0" smtClean="0"/>
              <a:t>Πόσο πολύ οι μεγάλοι απευθύνονται στα παιδιά άμεσα ή μέσω τρίτων.  </a:t>
            </a:r>
          </a:p>
        </p:txBody>
      </p:sp>
      <p:sp>
        <p:nvSpPr>
          <p:cNvPr id="4" name="Down Arrow 3"/>
          <p:cNvSpPr/>
          <p:nvPr/>
        </p:nvSpPr>
        <p:spPr>
          <a:xfrm flipH="1">
            <a:off x="4429125" y="1143000"/>
            <a:ext cx="142875" cy="35718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dirty="0">
              <a:solidFill>
                <a:srgbClr val="00FF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112899A-77DF-487E-A82D-0A974DBBA45E}" type="slidenum">
              <a:rPr lang="el-GR" altLang="el-GR" sz="1200">
                <a:latin typeface="Arial" panose="020B0604020202020204" pitchFamily="34" charset="0"/>
              </a:rPr>
              <a:pPr>
                <a:spcBef>
                  <a:spcPct val="0"/>
                </a:spcBef>
                <a:buClrTx/>
                <a:buSzTx/>
                <a:buFontTx/>
                <a:buNone/>
              </a:pPr>
              <a:t>22</a:t>
            </a:fld>
            <a:endParaRPr lang="el-GR" altLang="el-GR" sz="1200">
              <a:latin typeface="Arial" panose="020B0604020202020204" pitchFamily="34" charset="0"/>
            </a:endParaRPr>
          </a:p>
        </p:txBody>
      </p:sp>
      <p:sp>
        <p:nvSpPr>
          <p:cNvPr id="294915" name="Rectangle 3"/>
          <p:cNvSpPr>
            <a:spLocks noGrp="1" noChangeArrowheads="1"/>
          </p:cNvSpPr>
          <p:nvPr>
            <p:ph type="body" idx="1"/>
          </p:nvPr>
        </p:nvSpPr>
        <p:spPr>
          <a:xfrm>
            <a:off x="0" y="0"/>
            <a:ext cx="9144000" cy="6858000"/>
          </a:xfrm>
        </p:spPr>
        <p:txBody>
          <a:bodyPr/>
          <a:lstStyle/>
          <a:p>
            <a:pPr eaLnBrk="1" hangingPunct="1">
              <a:lnSpc>
                <a:spcPct val="80000"/>
              </a:lnSpc>
              <a:buFont typeface="Wingdings" panose="05000000000000000000" pitchFamily="2" charset="2"/>
              <a:buNone/>
              <a:defRPr/>
            </a:pPr>
            <a:endParaRPr lang="el-GR" sz="2400" dirty="0" smtClean="0"/>
          </a:p>
          <a:p>
            <a:pPr eaLnBrk="1" hangingPunct="1">
              <a:lnSpc>
                <a:spcPct val="80000"/>
              </a:lnSpc>
              <a:defRPr/>
            </a:pPr>
            <a:r>
              <a:rPr lang="el-GR" sz="2600" b="1" dirty="0" smtClean="0"/>
              <a:t>Πόσο διδάσκονται άμεσα τη γλώσσα (π.χ. </a:t>
            </a:r>
            <a:r>
              <a:rPr lang="el-GR" sz="2600" b="1" i="1" dirty="0" smtClean="0"/>
              <a:t>Αυτό το λέμε «μήλο», Πώς το λέμε αυτό;</a:t>
            </a:r>
            <a:r>
              <a:rPr lang="el-GR" sz="2600" b="1" dirty="0" smtClean="0"/>
              <a:t> ή δίνονται οδηγίες, π.χ. </a:t>
            </a:r>
            <a:r>
              <a:rPr lang="el-GR" sz="2600" b="1" i="1" dirty="0" smtClean="0"/>
              <a:t>«φύγε» πες της</a:t>
            </a:r>
            <a:r>
              <a:rPr lang="el-GR" sz="2600" b="1" dirty="0" smtClean="0"/>
              <a:t>) ή αφήνονται να την ανακαλύψουν μόνα τους μέσα από τη χρήση της; </a:t>
            </a:r>
          </a:p>
          <a:p>
            <a:pPr eaLnBrk="1" hangingPunct="1">
              <a:lnSpc>
                <a:spcPct val="80000"/>
              </a:lnSpc>
              <a:defRPr/>
            </a:pPr>
            <a:r>
              <a:rPr lang="el-GR" sz="2600" b="1" dirty="0" smtClean="0"/>
              <a:t>Πόσο ενθαρρύνονται να μιλούν ή να σιωπούν; (ΗΠΑ </a:t>
            </a:r>
            <a:r>
              <a:rPr lang="en-US" sz="2600" b="1" dirty="0" smtClean="0"/>
              <a:t>vs. I</a:t>
            </a:r>
            <a:r>
              <a:rPr lang="el-GR" sz="2600" b="1" dirty="0" smtClean="0"/>
              <a:t>απωνία) </a:t>
            </a:r>
          </a:p>
          <a:p>
            <a:pPr eaLnBrk="1" hangingPunct="1">
              <a:lnSpc>
                <a:spcPct val="80000"/>
              </a:lnSpc>
              <a:defRPr/>
            </a:pPr>
            <a:r>
              <a:rPr lang="el-GR" sz="2600" b="1" dirty="0" smtClean="0"/>
              <a:t>Διαφορές φύλου, μεταξύ άλλων, ανάλογα με την κοινωνία:  κορίτσια πιο πολύ τραγούδια, ποιηματάκια, γλωσσικά παιχνίδια όπως κορακίστικα,</a:t>
            </a:r>
            <a:r>
              <a:rPr lang="en-US" sz="2600" b="1" dirty="0" smtClean="0"/>
              <a:t> </a:t>
            </a:r>
            <a:r>
              <a:rPr lang="el-GR" sz="2600" b="1" dirty="0" smtClean="0"/>
              <a:t>ενώ αγόρια πιο πολύ αφηγήσεις. </a:t>
            </a:r>
          </a:p>
          <a:p>
            <a:pPr eaLnBrk="1" hangingPunct="1">
              <a:lnSpc>
                <a:spcPct val="80000"/>
              </a:lnSpc>
              <a:defRPr/>
            </a:pPr>
            <a:r>
              <a:rPr lang="el-GR" sz="2600" b="1" dirty="0" smtClean="0"/>
              <a:t>Πόσο πολύ η επαφή με παιδιά γλωσσική ή σωματική; </a:t>
            </a:r>
          </a:p>
          <a:p>
            <a:pPr eaLnBrk="1" hangingPunct="1">
              <a:lnSpc>
                <a:spcPct val="80000"/>
              </a:lnSpc>
              <a:defRPr/>
            </a:pPr>
            <a:r>
              <a:rPr lang="el-GR" sz="2600" b="1" dirty="0" smtClean="0"/>
              <a:t>Με μωρουδίστικη ομιλία ή χωρίς;  </a:t>
            </a:r>
          </a:p>
          <a:p>
            <a:pPr eaLnBrk="1" hangingPunct="1">
              <a:lnSpc>
                <a:spcPct val="80000"/>
              </a:lnSpc>
              <a:defRPr/>
            </a:pPr>
            <a:r>
              <a:rPr lang="el-GR" sz="2600" b="1" dirty="0" smtClean="0"/>
              <a:t>Εμπλουτισμός της ομιλίας των παιδιών ή όχι; </a:t>
            </a:r>
          </a:p>
          <a:p>
            <a:pPr eaLnBrk="1" hangingPunct="1">
              <a:lnSpc>
                <a:spcPct val="80000"/>
              </a:lnSpc>
              <a:defRPr/>
            </a:pPr>
            <a:r>
              <a:rPr lang="el-GR" sz="2600" b="1" dirty="0" smtClean="0"/>
              <a:t>Ενθάρρυνση γλωσσικού παιχνιδιού και φαντασίας ή όχι; </a:t>
            </a:r>
            <a:endParaRPr lang="en-US" sz="2600" b="1" dirty="0" smtClean="0"/>
          </a:p>
          <a:p>
            <a:pPr eaLnBrk="1" hangingPunct="1">
              <a:lnSpc>
                <a:spcPct val="80000"/>
              </a:lnSpc>
              <a:defRPr/>
            </a:pPr>
            <a:r>
              <a:rPr lang="el-GR" sz="2600" b="1" dirty="0" smtClean="0"/>
              <a:t>Τι τύπου ερωτήσεις; Π.χ. μεσοαστικά στρώματα ΗΠΑ: ερωτήσεις παντού ακόμη και στο δρόμο για πολύ αυτονόητα και ερωτήσεις επεξεργασίας/κατανόησης αφηγημάτων &amp; υποθετικές, αναλογική σκέψη (</a:t>
            </a:r>
            <a:r>
              <a:rPr lang="el-GR" sz="2600" b="1" i="1" dirty="0" smtClean="0"/>
              <a:t>Σαν τι πράγμα είναι αυτό;</a:t>
            </a:r>
            <a:r>
              <a:rPr lang="el-GR" sz="2600" b="1" dirty="0"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D049087-FB95-4045-886C-6DC57072738F}" type="slidenum">
              <a:rPr lang="el-GR" altLang="el-GR" sz="1200">
                <a:latin typeface="Arial" panose="020B0604020202020204" pitchFamily="34" charset="0"/>
              </a:rPr>
              <a:pPr>
                <a:spcBef>
                  <a:spcPct val="0"/>
                </a:spcBef>
                <a:buClrTx/>
                <a:buSzTx/>
                <a:buFontTx/>
                <a:buNone/>
              </a:pPr>
              <a:t>23</a:t>
            </a:fld>
            <a:endParaRPr lang="el-GR" altLang="el-GR" sz="1200">
              <a:latin typeface="Arial" panose="020B0604020202020204" pitchFamily="34" charset="0"/>
            </a:endParaRPr>
          </a:p>
        </p:txBody>
      </p:sp>
      <p:sp>
        <p:nvSpPr>
          <p:cNvPr id="284675" name="Rectangle 3"/>
          <p:cNvSpPr>
            <a:spLocks noGrp="1" noChangeArrowheads="1"/>
          </p:cNvSpPr>
          <p:nvPr>
            <p:ph type="body" idx="1"/>
          </p:nvPr>
        </p:nvSpPr>
        <p:spPr>
          <a:xfrm>
            <a:off x="0" y="188913"/>
            <a:ext cx="9144000" cy="6408737"/>
          </a:xfrm>
        </p:spPr>
        <p:txBody>
          <a:bodyPr/>
          <a:lstStyle/>
          <a:p>
            <a:pPr marL="381000" indent="-381000" algn="ctr" eaLnBrk="1" hangingPunct="1">
              <a:lnSpc>
                <a:spcPct val="80000"/>
              </a:lnSpc>
              <a:buFont typeface="Wingdings" panose="05000000000000000000" pitchFamily="2" charset="2"/>
              <a:buNone/>
              <a:defRPr/>
            </a:pPr>
            <a:r>
              <a:rPr lang="el-GR" b="1" dirty="0" smtClean="0">
                <a:solidFill>
                  <a:schemeClr val="hlink"/>
                </a:solidFill>
              </a:rPr>
              <a:t>Η </a:t>
            </a:r>
            <a:r>
              <a:rPr lang="el-GR" b="1" u="sng" dirty="0" smtClean="0">
                <a:solidFill>
                  <a:schemeClr val="hlink"/>
                </a:solidFill>
              </a:rPr>
              <a:t>ΕΚΠΑΙΔΕΥΣΗ ΑΝΑΠΑΡΑΓΕΙ ΕΜΜΕΣΑ</a:t>
            </a:r>
          </a:p>
          <a:p>
            <a:pPr marL="381000" indent="-381000" algn="ctr" eaLnBrk="1" hangingPunct="1">
              <a:lnSpc>
                <a:spcPct val="80000"/>
              </a:lnSpc>
              <a:buFont typeface="Wingdings" panose="05000000000000000000" pitchFamily="2" charset="2"/>
              <a:buNone/>
              <a:defRPr/>
            </a:pPr>
            <a:r>
              <a:rPr lang="el-GR" b="1" u="sng" dirty="0" smtClean="0">
                <a:solidFill>
                  <a:schemeClr val="hlink"/>
                </a:solidFill>
              </a:rPr>
              <a:t> ΚΟΙΝΩΝΙΚΕΣ ΑΝΙΣΟΤΗΤΕΣ</a:t>
            </a:r>
            <a:r>
              <a:rPr lang="el-GR" b="1" dirty="0" smtClean="0">
                <a:solidFill>
                  <a:schemeClr val="hlink"/>
                </a:solidFill>
              </a:rPr>
              <a:t>, </a:t>
            </a:r>
          </a:p>
          <a:p>
            <a:pPr marL="381000" indent="-381000" algn="ctr" eaLnBrk="1" hangingPunct="1">
              <a:lnSpc>
                <a:spcPct val="80000"/>
              </a:lnSpc>
              <a:buFont typeface="Wingdings" panose="05000000000000000000" pitchFamily="2" charset="2"/>
              <a:buNone/>
              <a:defRPr/>
            </a:pPr>
            <a:r>
              <a:rPr lang="el-GR" b="1" dirty="0" smtClean="0">
                <a:solidFill>
                  <a:schemeClr val="hlink"/>
                </a:solidFill>
              </a:rPr>
              <a:t>ΧΑΡΑΚΤΗΡΙΖΟΝΤΑΣ ΑΔΙΚΑ ΤΑ ΠΑΙΔΙΑ </a:t>
            </a:r>
          </a:p>
          <a:p>
            <a:pPr marL="381000" indent="-381000" algn="ctr" eaLnBrk="1" hangingPunct="1">
              <a:lnSpc>
                <a:spcPct val="80000"/>
              </a:lnSpc>
              <a:buFont typeface="Wingdings" panose="05000000000000000000" pitchFamily="2" charset="2"/>
              <a:buNone/>
              <a:defRPr/>
            </a:pPr>
            <a:r>
              <a:rPr lang="el-GR" b="1" dirty="0" smtClean="0">
                <a:solidFill>
                  <a:schemeClr val="hlink"/>
                </a:solidFill>
              </a:rPr>
              <a:t>ΟΡΙΣΜΕΝΩΝ ΚΟΙΝΩΝΙΚΩΝ ΣΤΡΩΜΑΤΩΝ </a:t>
            </a:r>
          </a:p>
          <a:p>
            <a:pPr marL="381000" indent="-381000" algn="ctr" eaLnBrk="1" hangingPunct="1">
              <a:lnSpc>
                <a:spcPct val="80000"/>
              </a:lnSpc>
              <a:buFont typeface="Wingdings" panose="05000000000000000000" pitchFamily="2" charset="2"/>
              <a:buNone/>
              <a:defRPr/>
            </a:pPr>
            <a:r>
              <a:rPr lang="el-GR" b="1" dirty="0" smtClean="0">
                <a:solidFill>
                  <a:schemeClr val="hlink"/>
                </a:solidFill>
              </a:rPr>
              <a:t>«ΓΛΩΣΣΙΚΑ ΣΤΕΡΗΜΕΝΑ»</a:t>
            </a:r>
          </a:p>
          <a:p>
            <a:pPr marL="381000" indent="-381000" algn="ctr" eaLnBrk="1" hangingPunct="1">
              <a:lnSpc>
                <a:spcPct val="80000"/>
              </a:lnSpc>
              <a:buFont typeface="Wingdings" panose="05000000000000000000" pitchFamily="2" charset="2"/>
              <a:buNone/>
              <a:defRPr/>
            </a:pPr>
            <a:endParaRPr lang="el-GR" sz="2400" b="1" dirty="0" smtClean="0">
              <a:solidFill>
                <a:schemeClr val="hlink"/>
              </a:solidFill>
            </a:endParaRPr>
          </a:p>
          <a:p>
            <a:pPr marL="381000" indent="-381000" eaLnBrk="1" hangingPunct="1">
              <a:lnSpc>
                <a:spcPct val="80000"/>
              </a:lnSpc>
              <a:defRPr/>
            </a:pPr>
            <a:r>
              <a:rPr lang="el-GR" sz="2800" b="1" dirty="0" smtClean="0"/>
              <a:t>Η </a:t>
            </a:r>
            <a:r>
              <a:rPr lang="el-GR" sz="2800" b="1" u="sng" dirty="0" smtClean="0"/>
              <a:t>εκπαίδευση οφείλει να διερευνήσει τα είδη λόγου στα οποία βασίζεται </a:t>
            </a:r>
            <a:r>
              <a:rPr lang="el-GR" sz="2800" b="1" dirty="0" smtClean="0"/>
              <a:t>και </a:t>
            </a:r>
            <a:r>
              <a:rPr lang="el-GR" sz="2800" b="1" u="sng" dirty="0" smtClean="0"/>
              <a:t>να αναρωτηθεί εάν είναι κατανάγκη απαραίτητα ή απλώς πιο οικεία στα ανώτερα κοινωνικά στρώματα</a:t>
            </a:r>
            <a:r>
              <a:rPr lang="el-GR" sz="2800" b="1" dirty="0" smtClean="0"/>
              <a:t>.  (δηλ. μπορεί να λειτουργήσει αλλιώς)</a:t>
            </a:r>
          </a:p>
          <a:p>
            <a:pPr marL="381000" indent="-381000" eaLnBrk="1" hangingPunct="1">
              <a:lnSpc>
                <a:spcPct val="80000"/>
              </a:lnSpc>
              <a:buFont typeface="Wingdings" panose="05000000000000000000" pitchFamily="2" charset="2"/>
              <a:buNone/>
              <a:defRPr/>
            </a:pPr>
            <a:endParaRPr lang="el-GR" sz="2800" b="1" dirty="0" smtClean="0"/>
          </a:p>
          <a:p>
            <a:pPr marL="381000" indent="-381000" eaLnBrk="1" hangingPunct="1">
              <a:lnSpc>
                <a:spcPct val="80000"/>
              </a:lnSpc>
              <a:defRPr/>
            </a:pPr>
            <a:r>
              <a:rPr lang="el-GR" sz="2800" b="1" u="sng" dirty="0" smtClean="0"/>
              <a:t>Πολλές φορές τα παιδιά των κατώτερων κοινωνικών στρωμάτων κατέχουν δεξιότητες απαιτητικές </a:t>
            </a:r>
            <a:r>
              <a:rPr lang="el-GR" sz="2800" b="1" dirty="0" smtClean="0"/>
              <a:t>(π.χ. αφήγηση στους νέγρους, ποιητικό λόγο, αναλογική σκέψη…), </a:t>
            </a:r>
            <a:r>
              <a:rPr lang="el-GR" sz="2800" b="1" u="sng" dirty="0" smtClean="0"/>
              <a:t>τις οποίες όμως το σχολείο δεν αξιοποιεί ούτε αξιολογεί θετικά </a:t>
            </a:r>
            <a:r>
              <a:rPr lang="el-GR" sz="2800" b="1" dirty="0" smtClean="0"/>
              <a:t>όπως πρέπει και δεν χρησιμοποιεί.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EC06B93-DFE1-4B0B-914C-50C72DD74D73}" type="slidenum">
              <a:rPr lang="el-GR" altLang="el-GR" sz="1200">
                <a:latin typeface="Arial" panose="020B0604020202020204" pitchFamily="34" charset="0"/>
              </a:rPr>
              <a:pPr>
                <a:spcBef>
                  <a:spcPct val="0"/>
                </a:spcBef>
                <a:buClrTx/>
                <a:buSzTx/>
                <a:buFontTx/>
                <a:buNone/>
              </a:pPr>
              <a:t>24</a:t>
            </a:fld>
            <a:endParaRPr lang="el-GR" altLang="el-GR" sz="1200">
              <a:latin typeface="Arial" panose="020B0604020202020204" pitchFamily="34" charset="0"/>
            </a:endParaRPr>
          </a:p>
        </p:txBody>
      </p:sp>
      <p:sp>
        <p:nvSpPr>
          <p:cNvPr id="301059" name="Rectangle 3"/>
          <p:cNvSpPr>
            <a:spLocks noGrp="1" noChangeArrowheads="1"/>
          </p:cNvSpPr>
          <p:nvPr>
            <p:ph type="body" idx="1"/>
          </p:nvPr>
        </p:nvSpPr>
        <p:spPr>
          <a:xfrm>
            <a:off x="0" y="0"/>
            <a:ext cx="9144000" cy="6669088"/>
          </a:xfrm>
        </p:spPr>
        <p:txBody>
          <a:bodyPr/>
          <a:lstStyle/>
          <a:p>
            <a:pPr algn="ctr" eaLnBrk="1" hangingPunct="1">
              <a:lnSpc>
                <a:spcPct val="80000"/>
              </a:lnSpc>
              <a:buFont typeface="Wingdings" panose="05000000000000000000" pitchFamily="2" charset="2"/>
              <a:buNone/>
              <a:defRPr/>
            </a:pPr>
            <a:r>
              <a:rPr lang="el-GR" b="1" dirty="0" smtClean="0"/>
              <a:t>Παραδείγματα κοινωνικών διαφορών </a:t>
            </a:r>
          </a:p>
          <a:p>
            <a:pPr algn="ctr" eaLnBrk="1" hangingPunct="1">
              <a:lnSpc>
                <a:spcPct val="80000"/>
              </a:lnSpc>
              <a:buFont typeface="Wingdings" panose="05000000000000000000" pitchFamily="2" charset="2"/>
              <a:buNone/>
              <a:defRPr/>
            </a:pPr>
            <a:r>
              <a:rPr lang="el-GR" b="1" dirty="0" smtClean="0"/>
              <a:t>στις χρήσεις γλώσσας </a:t>
            </a:r>
          </a:p>
          <a:p>
            <a:pPr algn="ctr" eaLnBrk="1" hangingPunct="1">
              <a:lnSpc>
                <a:spcPct val="80000"/>
              </a:lnSpc>
              <a:buFont typeface="Wingdings" panose="05000000000000000000" pitchFamily="2" charset="2"/>
              <a:buNone/>
              <a:defRPr/>
            </a:pPr>
            <a:r>
              <a:rPr lang="el-GR" b="1" dirty="0" smtClean="0"/>
              <a:t>και αναπαραγωγή ανισοτήτων από εκπαίδευση</a:t>
            </a:r>
          </a:p>
          <a:p>
            <a:pPr algn="ctr" eaLnBrk="1" hangingPunct="1">
              <a:lnSpc>
                <a:spcPct val="80000"/>
              </a:lnSpc>
              <a:buFont typeface="Wingdings" panose="05000000000000000000" pitchFamily="2" charset="2"/>
              <a:buNone/>
              <a:defRPr/>
            </a:pPr>
            <a:endParaRPr lang="el-GR" sz="2400" b="1" dirty="0" smtClean="0"/>
          </a:p>
          <a:p>
            <a:pPr algn="ctr" eaLnBrk="1" hangingPunct="1">
              <a:lnSpc>
                <a:spcPct val="80000"/>
              </a:lnSpc>
              <a:buFont typeface="Wingdings" panose="05000000000000000000" pitchFamily="2" charset="2"/>
              <a:buNone/>
              <a:defRPr/>
            </a:pPr>
            <a:r>
              <a:rPr lang="en-US" sz="2400" b="1" dirty="0" smtClean="0"/>
              <a:t>Heath (1983)</a:t>
            </a:r>
          </a:p>
          <a:p>
            <a:pPr algn="ctr" eaLnBrk="1" hangingPunct="1">
              <a:lnSpc>
                <a:spcPct val="80000"/>
              </a:lnSpc>
              <a:buFont typeface="Wingdings" panose="05000000000000000000" pitchFamily="2" charset="2"/>
              <a:buNone/>
              <a:defRPr/>
            </a:pPr>
            <a:r>
              <a:rPr lang="el-GR" sz="2700" b="1" dirty="0" smtClean="0">
                <a:solidFill>
                  <a:srgbClr val="00FF00"/>
                </a:solidFill>
              </a:rPr>
              <a:t>Μελέτη τριών κοινοτήτων</a:t>
            </a:r>
            <a:r>
              <a:rPr lang="el-GR" sz="2700" b="1" dirty="0" smtClean="0"/>
              <a:t> στο Νότο ΗΠΑ. </a:t>
            </a:r>
          </a:p>
          <a:p>
            <a:pPr algn="ctr" eaLnBrk="1" hangingPunct="1">
              <a:lnSpc>
                <a:spcPct val="80000"/>
              </a:lnSpc>
              <a:buFont typeface="Wingdings" panose="05000000000000000000" pitchFamily="2" charset="2"/>
              <a:buNone/>
              <a:defRPr/>
            </a:pPr>
            <a:r>
              <a:rPr lang="el-GR" sz="2700" b="1" dirty="0" smtClean="0"/>
              <a:t>Διαφορές</a:t>
            </a:r>
            <a:r>
              <a:rPr lang="en-US" sz="2700" b="1" dirty="0" smtClean="0"/>
              <a:t>:</a:t>
            </a:r>
            <a:endParaRPr lang="el-GR" sz="2700" b="1" dirty="0" smtClean="0"/>
          </a:p>
          <a:p>
            <a:pPr eaLnBrk="1" hangingPunct="1">
              <a:lnSpc>
                <a:spcPct val="80000"/>
              </a:lnSpc>
              <a:defRPr/>
            </a:pPr>
            <a:r>
              <a:rPr lang="el-GR" sz="2700" b="1" dirty="0" smtClean="0">
                <a:solidFill>
                  <a:srgbClr val="00FF00"/>
                </a:solidFill>
              </a:rPr>
              <a:t>Μεσοαστικά στρώματα</a:t>
            </a:r>
            <a:r>
              <a:rPr lang="el-GR" sz="2700" b="1" dirty="0" smtClean="0"/>
              <a:t>:  διαβάζουν παιδική λογοτεχνία ακόμη και σε βρέφη. Κάνουν ερωτήσεις κατανόησης μετά την ανάγνωση ακόμη κι αν αποζητούν αυτονόητη απάντηση.</a:t>
            </a:r>
          </a:p>
          <a:p>
            <a:pPr eaLnBrk="1" hangingPunct="1">
              <a:lnSpc>
                <a:spcPct val="80000"/>
              </a:lnSpc>
              <a:defRPr/>
            </a:pPr>
            <a:r>
              <a:rPr lang="el-GR" sz="2700" b="1" dirty="0" smtClean="0">
                <a:solidFill>
                  <a:srgbClr val="00FF00"/>
                </a:solidFill>
              </a:rPr>
              <a:t>Φτωχοί λευκοί</a:t>
            </a:r>
            <a:r>
              <a:rPr lang="el-GR" sz="2700" b="1" dirty="0" smtClean="0"/>
              <a:t>:  δεν διαβάζουν λογοτεχνία, δεν ενθαρρύνουν παραμύθια, αγοράζουν μόνο εκπαιδευτικά βιβλία (με αλφάβητο, πληροφορίες για τα ζώα…).</a:t>
            </a:r>
          </a:p>
          <a:p>
            <a:pPr eaLnBrk="1" hangingPunct="1">
              <a:lnSpc>
                <a:spcPct val="80000"/>
              </a:lnSpc>
              <a:defRPr/>
            </a:pPr>
            <a:r>
              <a:rPr lang="el-GR" sz="2700" b="1" dirty="0" smtClean="0">
                <a:solidFill>
                  <a:srgbClr val="00FF00"/>
                </a:solidFill>
              </a:rPr>
              <a:t>Φτωχοί νέγροι</a:t>
            </a:r>
            <a:r>
              <a:rPr lang="el-GR" sz="2700" b="1" dirty="0" smtClean="0"/>
              <a:t>:  δεν διαβάζουν βιβλία, ενθαρρύνουν όμως περίπλοκες αφηγήσεις με φαντασία, παιδιά προσχολικής ηλικίας διαβάζουν τιμές και ετικέτες.</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59CC3E8-6F00-4CA4-AACD-1F6D61C811B8}" type="slidenum">
              <a:rPr lang="el-GR" altLang="el-GR" sz="1200">
                <a:latin typeface="Arial" panose="020B0604020202020204" pitchFamily="34" charset="0"/>
              </a:rPr>
              <a:pPr>
                <a:spcBef>
                  <a:spcPct val="0"/>
                </a:spcBef>
                <a:buClrTx/>
                <a:buSzTx/>
                <a:buFontTx/>
                <a:buNone/>
              </a:pPr>
              <a:t>25</a:t>
            </a:fld>
            <a:endParaRPr lang="el-GR" altLang="el-GR" sz="1200">
              <a:latin typeface="Arial" panose="020B0604020202020204" pitchFamily="34" charset="0"/>
            </a:endParaRPr>
          </a:p>
        </p:txBody>
      </p:sp>
      <p:sp>
        <p:nvSpPr>
          <p:cNvPr id="303107" name="Rectangle 3"/>
          <p:cNvSpPr>
            <a:spLocks noGrp="1" noChangeArrowheads="1"/>
          </p:cNvSpPr>
          <p:nvPr>
            <p:ph type="body" idx="1"/>
          </p:nvPr>
        </p:nvSpPr>
        <p:spPr>
          <a:xfrm>
            <a:off x="0" y="0"/>
            <a:ext cx="9144000" cy="6858000"/>
          </a:xfrm>
        </p:spPr>
        <p:txBody>
          <a:bodyPr/>
          <a:lstStyle/>
          <a:p>
            <a:pPr algn="ctr" eaLnBrk="1" hangingPunct="1">
              <a:lnSpc>
                <a:spcPct val="80000"/>
              </a:lnSpc>
              <a:buFont typeface="Wingdings" panose="05000000000000000000" pitchFamily="2" charset="2"/>
              <a:buNone/>
              <a:defRPr/>
            </a:pPr>
            <a:r>
              <a:rPr lang="el-GR" sz="2800" b="1" dirty="0" smtClean="0"/>
              <a:t>Μελέτη </a:t>
            </a:r>
            <a:r>
              <a:rPr lang="en-US" sz="2800" b="1" dirty="0" smtClean="0"/>
              <a:t>Heath</a:t>
            </a:r>
            <a:endParaRPr lang="el-GR" sz="2800" b="1" dirty="0" smtClean="0"/>
          </a:p>
          <a:p>
            <a:pPr algn="ctr" eaLnBrk="1" hangingPunct="1">
              <a:lnSpc>
                <a:spcPct val="80000"/>
              </a:lnSpc>
              <a:buFont typeface="Wingdings" panose="05000000000000000000" pitchFamily="2" charset="2"/>
              <a:buNone/>
              <a:defRPr/>
            </a:pPr>
            <a:r>
              <a:rPr lang="el-GR" sz="2800" b="1" dirty="0" smtClean="0">
                <a:solidFill>
                  <a:srgbClr val="FFFF00"/>
                </a:solidFill>
              </a:rPr>
              <a:t>Εθνογραφική έρευνα που προκάλεσε αλλαγές </a:t>
            </a:r>
          </a:p>
          <a:p>
            <a:pPr algn="ctr" eaLnBrk="1" hangingPunct="1">
              <a:lnSpc>
                <a:spcPct val="80000"/>
              </a:lnSpc>
              <a:buFont typeface="Wingdings" panose="05000000000000000000" pitchFamily="2" charset="2"/>
              <a:buNone/>
              <a:defRPr/>
            </a:pPr>
            <a:r>
              <a:rPr lang="el-GR" sz="2800" b="1" dirty="0" smtClean="0">
                <a:solidFill>
                  <a:srgbClr val="FFFF00"/>
                </a:solidFill>
              </a:rPr>
              <a:t>στους τρόπους διδασκαλίας</a:t>
            </a:r>
          </a:p>
          <a:p>
            <a:pPr algn="ctr" eaLnBrk="1" hangingPunct="1">
              <a:lnSpc>
                <a:spcPct val="80000"/>
              </a:lnSpc>
              <a:buFont typeface="Wingdings" panose="05000000000000000000" pitchFamily="2" charset="2"/>
              <a:buNone/>
              <a:defRPr/>
            </a:pPr>
            <a:endParaRPr lang="en-US" sz="2800" b="1" dirty="0" smtClean="0"/>
          </a:p>
          <a:p>
            <a:pPr algn="ctr" eaLnBrk="1" hangingPunct="1">
              <a:lnSpc>
                <a:spcPct val="80000"/>
              </a:lnSpc>
              <a:buFont typeface="Wingdings" panose="05000000000000000000" pitchFamily="2" charset="2"/>
              <a:buNone/>
              <a:defRPr/>
            </a:pPr>
            <a:r>
              <a:rPr lang="el-GR" sz="2800" b="1" u="sng" dirty="0" smtClean="0">
                <a:solidFill>
                  <a:srgbClr val="00FF00"/>
                </a:solidFill>
              </a:rPr>
              <a:t>Σχολείο δεκαετίας ’70</a:t>
            </a:r>
            <a:r>
              <a:rPr lang="el-GR" sz="2800" b="1" dirty="0" smtClean="0">
                <a:solidFill>
                  <a:srgbClr val="00FF00"/>
                </a:solidFill>
              </a:rPr>
              <a:t>:</a:t>
            </a:r>
            <a:r>
              <a:rPr lang="el-GR" sz="2800" b="1" dirty="0" smtClean="0"/>
              <a:t>  αρχικά</a:t>
            </a:r>
          </a:p>
          <a:p>
            <a:pPr eaLnBrk="1" hangingPunct="1">
              <a:lnSpc>
                <a:spcPct val="80000"/>
              </a:lnSpc>
              <a:defRPr/>
            </a:pPr>
            <a:r>
              <a:rPr lang="el-GR" sz="2800" b="1" dirty="0" smtClean="0"/>
              <a:t>Εισαγωγή σε πρώτη ανάγνωση μέσω παιδικής λογοτεχνίας και ερωτήσεις κατανόησης κειμένου (δασκαλίστικες δηλ. για αυτονόητα μεταξύ άλλων) σαν αυτές που συνηθίζουν οι μεσοαστοί.  </a:t>
            </a:r>
          </a:p>
          <a:p>
            <a:pPr eaLnBrk="1" hangingPunct="1">
              <a:lnSpc>
                <a:spcPct val="80000"/>
              </a:lnSpc>
              <a:defRPr/>
            </a:pPr>
            <a:r>
              <a:rPr lang="el-GR" sz="2800" b="1" dirty="0" smtClean="0"/>
              <a:t>Παιδική λογοτεχνία όμως ξένη για φτωχούς νέγρους και λευκούς, όπως και ανάγνωσή της στα παιδιά καθώς και ερωτήσεις κατανόησης ιστοριών.  Μάλιστα για τους τελευταίους εμφανίζεται και ηθικά απαράδεκτη, γιατί συνίσταται σε ιστορίες φανταστικές συνήθως.  </a:t>
            </a:r>
          </a:p>
          <a:p>
            <a:pPr algn="ctr" eaLnBrk="1" hangingPunct="1">
              <a:lnSpc>
                <a:spcPct val="80000"/>
              </a:lnSpc>
              <a:buFont typeface="Wingdings" panose="05000000000000000000" pitchFamily="2" charset="2"/>
              <a:buNone/>
              <a:defRPr/>
            </a:pPr>
            <a:endParaRPr lang="el-GR" sz="2800" dirty="0" smtClean="0"/>
          </a:p>
          <a:p>
            <a:pPr algn="ctr" eaLnBrk="1" hangingPunct="1">
              <a:lnSpc>
                <a:spcPct val="80000"/>
              </a:lnSpc>
              <a:buFont typeface="Wingdings" panose="05000000000000000000" pitchFamily="2" charset="2"/>
              <a:buNone/>
              <a:defRPr/>
            </a:pPr>
            <a:endParaRPr lang="el-GR" sz="2800" dirty="0" smtClean="0"/>
          </a:p>
          <a:p>
            <a:pPr eaLnBrk="1" hangingPunct="1">
              <a:lnSpc>
                <a:spcPct val="80000"/>
              </a:lnSpc>
              <a:buFont typeface="Wingdings" panose="05000000000000000000" pitchFamily="2" charset="2"/>
              <a:buNone/>
              <a:defRPr/>
            </a:pPr>
            <a:endParaRPr lang="el-GR" sz="24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052513"/>
            <a:ext cx="8497888" cy="5073650"/>
          </a:xfrm>
        </p:spPr>
        <p:txBody>
          <a:bodyPr/>
          <a:lstStyle/>
          <a:p>
            <a:pPr algn="ctr" eaLnBrk="1" hangingPunct="1">
              <a:lnSpc>
                <a:spcPct val="80000"/>
              </a:lnSpc>
              <a:buFont typeface="Wingdings" panose="05000000000000000000" pitchFamily="2" charset="2"/>
              <a:buNone/>
              <a:defRPr/>
            </a:pPr>
            <a:r>
              <a:rPr lang="el-GR" sz="2800" b="1" u="sng" dirty="0" smtClean="0">
                <a:solidFill>
                  <a:srgbClr val="00FF00"/>
                </a:solidFill>
              </a:rPr>
              <a:t>Σχολείο δεκαετίας ’80</a:t>
            </a:r>
            <a:r>
              <a:rPr lang="el-GR" sz="2800" b="1" dirty="0" smtClean="0">
                <a:solidFill>
                  <a:srgbClr val="00FF00"/>
                </a:solidFill>
              </a:rPr>
              <a:t> αργότερα</a:t>
            </a:r>
          </a:p>
          <a:p>
            <a:pPr algn="ctr" eaLnBrk="1" hangingPunct="1">
              <a:lnSpc>
                <a:spcPct val="80000"/>
              </a:lnSpc>
              <a:buFont typeface="Wingdings" panose="05000000000000000000" pitchFamily="2" charset="2"/>
              <a:buNone/>
              <a:defRPr/>
            </a:pPr>
            <a:r>
              <a:rPr lang="el-GR" sz="2800" b="1" dirty="0" smtClean="0">
                <a:solidFill>
                  <a:srgbClr val="00FF00"/>
                </a:solidFill>
              </a:rPr>
              <a:t>μετά τη συνειδητοποίηση εκπαιδευτικών </a:t>
            </a:r>
          </a:p>
          <a:p>
            <a:pPr algn="ctr" eaLnBrk="1" hangingPunct="1">
              <a:lnSpc>
                <a:spcPct val="80000"/>
              </a:lnSpc>
              <a:buFont typeface="Wingdings" panose="05000000000000000000" pitchFamily="2" charset="2"/>
              <a:buNone/>
              <a:defRPr/>
            </a:pPr>
            <a:r>
              <a:rPr lang="el-GR" sz="2800" b="1" smtClean="0">
                <a:solidFill>
                  <a:srgbClr val="00FF00"/>
                </a:solidFill>
              </a:rPr>
              <a:t>για </a:t>
            </a:r>
            <a:r>
              <a:rPr lang="el-GR" sz="2800" b="1" dirty="0" smtClean="0">
                <a:solidFill>
                  <a:srgbClr val="00FF00"/>
                </a:solidFill>
              </a:rPr>
              <a:t>χρήσεις γλώσσας</a:t>
            </a:r>
            <a:r>
              <a:rPr lang="el-GR" sz="2800" b="1" smtClean="0">
                <a:solidFill>
                  <a:srgbClr val="00FF00"/>
                </a:solidFill>
              </a:rPr>
              <a:t>: </a:t>
            </a:r>
          </a:p>
          <a:p>
            <a:pPr algn="ctr" eaLnBrk="1" hangingPunct="1">
              <a:lnSpc>
                <a:spcPct val="80000"/>
              </a:lnSpc>
              <a:buFont typeface="Wingdings" panose="05000000000000000000" pitchFamily="2" charset="2"/>
              <a:buNone/>
              <a:defRPr/>
            </a:pPr>
            <a:endParaRPr lang="el-GR" sz="2800" b="1" dirty="0" smtClean="0">
              <a:solidFill>
                <a:srgbClr val="00FF00"/>
              </a:solidFill>
            </a:endParaRPr>
          </a:p>
          <a:p>
            <a:pPr eaLnBrk="1" hangingPunct="1">
              <a:lnSpc>
                <a:spcPct val="80000"/>
              </a:lnSpc>
              <a:defRPr/>
            </a:pPr>
            <a:r>
              <a:rPr lang="el-GR" sz="2800" b="1" dirty="0" smtClean="0"/>
              <a:t>Εισαγωγή σε πρώτη ανάγνωση με γραπτό λόγο οικείο σε όλα τα παιδιά, δηλ. ετικέτες, λογότυπους κ.λπ. </a:t>
            </a:r>
          </a:p>
          <a:p>
            <a:pPr eaLnBrk="1" hangingPunct="1">
              <a:lnSpc>
                <a:spcPct val="80000"/>
              </a:lnSpc>
              <a:defRPr/>
            </a:pPr>
            <a:r>
              <a:rPr lang="el-GR" sz="2800" b="1" dirty="0" smtClean="0"/>
              <a:t>Αποφυγή ερωτήσεων κατανόησης που αφορούν το αυτονόητο, δηλ. «διδακτικού τύπου» (π.χ. </a:t>
            </a:r>
            <a:r>
              <a:rPr lang="el-GR" sz="2800" b="1" i="1" dirty="0" smtClean="0"/>
              <a:t>Πώς λεγόταν αυτό το χωριό; </a:t>
            </a:r>
            <a:r>
              <a:rPr lang="el-GR" sz="2800" b="1" dirty="0" smtClean="0"/>
              <a:t>όταν εμφανές στον τίτλο μιας ιστορίας).</a:t>
            </a:r>
          </a:p>
          <a:p>
            <a:pPr>
              <a:defRPr/>
            </a:pPr>
            <a:endParaRPr lang="el-GR" dirty="0"/>
          </a:p>
        </p:txBody>
      </p:sp>
      <p:sp>
        <p:nvSpPr>
          <p:cNvPr id="6246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5766866-4850-4B28-A0CE-AF27600D972F}" type="slidenum">
              <a:rPr lang="el-GR" altLang="el-GR" sz="1200">
                <a:latin typeface="Arial" panose="020B0604020202020204" pitchFamily="34" charset="0"/>
              </a:rPr>
              <a:pPr>
                <a:spcBef>
                  <a:spcPct val="0"/>
                </a:spcBef>
                <a:buClrTx/>
                <a:buSzTx/>
                <a:buFontTx/>
                <a:buNone/>
              </a:pPr>
              <a:t>26</a:t>
            </a:fld>
            <a:endParaRPr lang="el-GR" altLang="el-GR" sz="1200">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Τίτλος 6"/>
          <p:cNvSpPr>
            <a:spLocks noGrp="1"/>
          </p:cNvSpPr>
          <p:nvPr>
            <p:ph type="ctrTitle" idx="4294967295"/>
          </p:nvPr>
        </p:nvSpPr>
        <p:spPr>
          <a:xfrm>
            <a:off x="0" y="1736725"/>
            <a:ext cx="9144000" cy="1920875"/>
          </a:xfrm>
        </p:spPr>
        <p:txBody>
          <a:bodyPr/>
          <a:lstStyle/>
          <a:p>
            <a:pPr>
              <a:defRPr/>
            </a:pPr>
            <a:r>
              <a:rPr lang="el-GR" altLang="el-GR" sz="6000" dirty="0" smtClean="0">
                <a:solidFill>
                  <a:srgbClr val="FFC000"/>
                </a:solidFill>
              </a:rPr>
              <a:t>Τέλος</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pPr>
              <a:defRPr/>
            </a:pPr>
            <a:r>
              <a:rPr lang="el-GR" altLang="el-GR" smtClean="0">
                <a:solidFill>
                  <a:srgbClr val="FFC000"/>
                </a:solidFill>
              </a:rPr>
              <a:t>Χρηματοδότηση</a:t>
            </a:r>
          </a:p>
        </p:txBody>
      </p:sp>
      <p:sp>
        <p:nvSpPr>
          <p:cNvPr id="65539" name="Content Placeholder 2"/>
          <p:cNvSpPr>
            <a:spLocks noGrp="1"/>
          </p:cNvSpPr>
          <p:nvPr>
            <p:ph idx="1"/>
          </p:nvPr>
        </p:nvSpPr>
        <p:spPr>
          <a:xfrm>
            <a:off x="457200" y="1341438"/>
            <a:ext cx="8229600" cy="4525962"/>
          </a:xfrm>
        </p:spPr>
        <p:txBody>
          <a:bodyPr/>
          <a:lstStyle/>
          <a:p>
            <a:r>
              <a:rPr lang="el-GR" altLang="el-GR" sz="2000" smtClean="0">
                <a:effectLst/>
              </a:rPr>
              <a:t>Το παρόν εκπαιδευτικό υλικό έχει αναπτυχθεί στο πλαίσιο του εκπαιδευτικού έργου του διδάσκοντα.</a:t>
            </a:r>
            <a:endParaRPr lang="en-US" altLang="el-GR" sz="2000" smtClean="0">
              <a:effectLst/>
            </a:endParaRPr>
          </a:p>
          <a:p>
            <a:r>
              <a:rPr lang="el-GR" altLang="el-GR" sz="2000" smtClean="0">
                <a:effectLst/>
              </a:rPr>
              <a:t>Το έργο «</a:t>
            </a:r>
            <a:r>
              <a:rPr lang="el-GR" altLang="el-GR" sz="2000" b="1" smtClean="0">
                <a:effectLst/>
              </a:rPr>
              <a:t>Ανοικτά Ακαδημαϊκά Μαθήματα στο Πανεπιστήμιο Αθηνών</a:t>
            </a:r>
            <a:r>
              <a:rPr lang="el-GR" altLang="el-GR" sz="2000" smtClean="0">
                <a:effectLst/>
              </a:rPr>
              <a:t>» έχει χρηματοδοτήσει μόνο την αναδιαμόρφωση του εκπαιδευτικού υλικού. </a:t>
            </a:r>
            <a:endParaRPr lang="en-US" altLang="el-GR" sz="2000" smtClean="0">
              <a:effectLst/>
            </a:endParaRPr>
          </a:p>
          <a:p>
            <a:r>
              <a:rPr lang="el-GR" altLang="el-GR" sz="200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65540"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49507" name="Text Placeholder 4"/>
          <p:cNvSpPr>
            <a:spLocks noGrp="1"/>
          </p:cNvSpPr>
          <p:nvPr>
            <p:ph type="body" idx="1"/>
          </p:nvPr>
        </p:nvSpPr>
        <p:spPr/>
        <p:txBody>
          <a:bodyPr/>
          <a:lstStyle/>
          <a:p>
            <a:pPr>
              <a:defRPr/>
            </a:pPr>
            <a:endParaRPr lang="el-GR" altLang="el-G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05D9640-90B4-4B76-AEDF-4930547A53BC}" type="slidenum">
              <a:rPr lang="el-GR" altLang="el-GR" sz="1200">
                <a:latin typeface="Arial" panose="020B0604020202020204" pitchFamily="34" charset="0"/>
              </a:rPr>
              <a:pPr>
                <a:spcBef>
                  <a:spcPct val="0"/>
                </a:spcBef>
                <a:buClrTx/>
                <a:buSzTx/>
                <a:buFontTx/>
                <a:buNone/>
              </a:pPr>
              <a:t>3</a:t>
            </a:fld>
            <a:endParaRPr lang="el-GR" altLang="el-GR" sz="1200">
              <a:latin typeface="Arial" panose="020B0604020202020204" pitchFamily="34" charset="0"/>
            </a:endParaRPr>
          </a:p>
        </p:txBody>
      </p:sp>
      <p:sp>
        <p:nvSpPr>
          <p:cNvPr id="242691" name="Rectangle 3"/>
          <p:cNvSpPr>
            <a:spLocks noGrp="1" noChangeArrowheads="1"/>
          </p:cNvSpPr>
          <p:nvPr>
            <p:ph type="body" idx="1"/>
          </p:nvPr>
        </p:nvSpPr>
        <p:spPr>
          <a:xfrm>
            <a:off x="0" y="0"/>
            <a:ext cx="9144000" cy="6643688"/>
          </a:xfrm>
        </p:spPr>
        <p:txBody>
          <a:bodyPr/>
          <a:lstStyle/>
          <a:p>
            <a:pPr marL="609600" indent="-609600" algn="ctr" eaLnBrk="1" hangingPunct="1">
              <a:lnSpc>
                <a:spcPct val="80000"/>
              </a:lnSpc>
              <a:buFont typeface="Wingdings" panose="05000000000000000000" pitchFamily="2" charset="2"/>
              <a:buNone/>
              <a:defRPr/>
            </a:pPr>
            <a:r>
              <a:rPr lang="el-GR" sz="2800" b="1" dirty="0" smtClean="0">
                <a:latin typeface="+mj-lt"/>
                <a:cs typeface="Times New Roman" pitchFamily="18" charset="0"/>
              </a:rPr>
              <a:t>Τα </a:t>
            </a:r>
            <a:r>
              <a:rPr lang="el-GR" sz="2800" b="1" u="sng" dirty="0" smtClean="0">
                <a:latin typeface="+mj-lt"/>
                <a:cs typeface="Times New Roman" pitchFamily="18" charset="0"/>
              </a:rPr>
              <a:t>προβλήματα </a:t>
            </a:r>
            <a:r>
              <a:rPr lang="el-GR" sz="2800" b="1" dirty="0" smtClean="0">
                <a:latin typeface="+mj-lt"/>
                <a:cs typeface="Times New Roman" pitchFamily="18" charset="0"/>
              </a:rPr>
              <a:t>των παιδιών </a:t>
            </a:r>
            <a:r>
              <a:rPr lang="el-GR" sz="2800" b="1" u="sng" dirty="0" smtClean="0">
                <a:latin typeface="+mj-lt"/>
                <a:cs typeface="Times New Roman" pitchFamily="18" charset="0"/>
              </a:rPr>
              <a:t>οφείλονται σε παράγοντες</a:t>
            </a:r>
          </a:p>
          <a:p>
            <a:pPr marL="609600" indent="-609600" algn="ctr" eaLnBrk="1" hangingPunct="1">
              <a:lnSpc>
                <a:spcPct val="80000"/>
              </a:lnSpc>
              <a:buFont typeface="Wingdings" panose="05000000000000000000" pitchFamily="2" charset="2"/>
              <a:buNone/>
              <a:defRPr/>
            </a:pPr>
            <a:r>
              <a:rPr lang="el-GR" sz="2800" b="1" u="sng" dirty="0" smtClean="0">
                <a:latin typeface="+mj-lt"/>
                <a:cs typeface="Times New Roman" pitchFamily="18" charset="0"/>
              </a:rPr>
              <a:t>ατομικούς και κοινωνικούς</a:t>
            </a:r>
            <a:r>
              <a:rPr lang="el-GR" sz="2800" b="1" dirty="0" smtClean="0">
                <a:latin typeface="+mj-lt"/>
                <a:cs typeface="Times New Roman" pitchFamily="18" charset="0"/>
              </a:rPr>
              <a:t>:</a:t>
            </a:r>
            <a:r>
              <a:rPr lang="el-GR" sz="2800" dirty="0" smtClean="0">
                <a:latin typeface="+mj-lt"/>
                <a:cs typeface="Times New Roman" pitchFamily="18" charset="0"/>
              </a:rPr>
              <a:t> </a:t>
            </a:r>
          </a:p>
          <a:p>
            <a:pPr marL="609600" indent="-609600" algn="just" eaLnBrk="1" hangingPunct="1">
              <a:lnSpc>
                <a:spcPct val="80000"/>
              </a:lnSpc>
              <a:buFont typeface="Wingdings" panose="05000000000000000000" pitchFamily="2" charset="2"/>
              <a:buNone/>
              <a:defRPr/>
            </a:pPr>
            <a:endParaRPr lang="el-GR" sz="2400" dirty="0" smtClean="0">
              <a:latin typeface="+mj-lt"/>
              <a:cs typeface="Times New Roman" pitchFamily="18" charset="0"/>
            </a:endParaRPr>
          </a:p>
          <a:p>
            <a:pPr marL="457200" indent="-457200" algn="ctr" eaLnBrk="1" hangingPunct="1">
              <a:lnSpc>
                <a:spcPct val="80000"/>
              </a:lnSpc>
              <a:spcAft>
                <a:spcPts val="600"/>
              </a:spcAft>
              <a:buFont typeface="Wingdings" panose="05000000000000000000" pitchFamily="2" charset="2"/>
              <a:buAutoNum type="arabicPeriod"/>
              <a:defRPr/>
            </a:pPr>
            <a:r>
              <a:rPr lang="el-GR" sz="2800" b="1" u="sng" dirty="0" smtClean="0">
                <a:solidFill>
                  <a:srgbClr val="00FF00"/>
                </a:solidFill>
                <a:latin typeface="+mj-lt"/>
                <a:cs typeface="Times New Roman" pitchFamily="18" charset="0"/>
              </a:rPr>
              <a:t>Ατομικοί </a:t>
            </a:r>
            <a:r>
              <a:rPr lang="el-GR" sz="2800" b="1" dirty="0" smtClean="0">
                <a:solidFill>
                  <a:srgbClr val="00FF00"/>
                </a:solidFill>
                <a:latin typeface="+mj-lt"/>
                <a:cs typeface="Times New Roman" pitchFamily="18" charset="0"/>
              </a:rPr>
              <a:t>παράγοντες:</a:t>
            </a:r>
            <a:r>
              <a:rPr lang="el-GR" sz="2400" b="1" dirty="0" smtClean="0">
                <a:solidFill>
                  <a:srgbClr val="00FF00"/>
                </a:solidFill>
                <a:latin typeface="+mj-lt"/>
                <a:cs typeface="Times New Roman" pitchFamily="18" charset="0"/>
              </a:rPr>
              <a:t> </a:t>
            </a:r>
          </a:p>
          <a:p>
            <a:pPr marL="457200" indent="-457200" algn="ctr" eaLnBrk="1" hangingPunct="1">
              <a:lnSpc>
                <a:spcPct val="80000"/>
              </a:lnSpc>
              <a:spcAft>
                <a:spcPts val="600"/>
              </a:spcAft>
              <a:buFont typeface="Wingdings" panose="05000000000000000000" pitchFamily="2" charset="2"/>
              <a:buNone/>
              <a:defRPr/>
            </a:pPr>
            <a:r>
              <a:rPr lang="el-GR" sz="2800" b="1" dirty="0" smtClean="0">
                <a:solidFill>
                  <a:srgbClr val="00FF00"/>
                </a:solidFill>
                <a:latin typeface="+mj-lt"/>
                <a:cs typeface="Times New Roman" pitchFamily="18" charset="0"/>
              </a:rPr>
              <a:t>	</a:t>
            </a:r>
            <a:r>
              <a:rPr lang="el-GR" sz="2800" b="1" u="sng" dirty="0" smtClean="0">
                <a:solidFill>
                  <a:schemeClr val="hlink"/>
                </a:solidFill>
                <a:latin typeface="+mj-lt"/>
                <a:cs typeface="Times New Roman" pitchFamily="18" charset="0"/>
              </a:rPr>
              <a:t>ανεπαρκείς</a:t>
            </a:r>
            <a:r>
              <a:rPr lang="el-GR" sz="2800" b="1" dirty="0" smtClean="0">
                <a:solidFill>
                  <a:schemeClr val="hlink"/>
                </a:solidFill>
                <a:latin typeface="+mj-lt"/>
                <a:cs typeface="Times New Roman" pitchFamily="18" charset="0"/>
              </a:rPr>
              <a:t> νοητικές, γλωσσικές (μόνο λεξιλόγιο συνήθως)</a:t>
            </a:r>
          </a:p>
          <a:p>
            <a:pPr marL="457200" indent="-457200" algn="ctr" eaLnBrk="1" hangingPunct="1">
              <a:lnSpc>
                <a:spcPct val="80000"/>
              </a:lnSpc>
              <a:spcAft>
                <a:spcPts val="600"/>
              </a:spcAft>
              <a:buFont typeface="Wingdings" panose="05000000000000000000" pitchFamily="2" charset="2"/>
              <a:buNone/>
              <a:defRPr/>
            </a:pPr>
            <a:r>
              <a:rPr lang="el-GR" sz="2800" b="1" dirty="0" smtClean="0">
                <a:solidFill>
                  <a:schemeClr val="hlink"/>
                </a:solidFill>
                <a:latin typeface="+mj-lt"/>
                <a:cs typeface="Times New Roman" pitchFamily="18" charset="0"/>
              </a:rPr>
              <a:t> και κυρίως επικοινωνιακές ικανότητες. </a:t>
            </a:r>
          </a:p>
          <a:p>
            <a:pPr marL="457200" indent="-457200" algn="ctr" eaLnBrk="1" hangingPunct="1">
              <a:lnSpc>
                <a:spcPct val="80000"/>
              </a:lnSpc>
              <a:spcAft>
                <a:spcPts val="600"/>
              </a:spcAft>
              <a:buFont typeface="Wingdings" panose="05000000000000000000" pitchFamily="2" charset="2"/>
              <a:buNone/>
              <a:defRPr/>
            </a:pPr>
            <a:r>
              <a:rPr lang="el-GR" sz="2400" b="1" dirty="0" smtClean="0">
                <a:solidFill>
                  <a:schemeClr val="hlink"/>
                </a:solidFill>
                <a:latin typeface="+mj-lt"/>
                <a:cs typeface="Times New Roman" pitchFamily="18" charset="0"/>
              </a:rPr>
              <a:t>	</a:t>
            </a:r>
            <a:r>
              <a:rPr lang="el-GR" sz="2800" b="1" dirty="0" smtClean="0">
                <a:latin typeface="+mj-lt"/>
                <a:cs typeface="Times New Roman" pitchFamily="18" charset="0"/>
              </a:rPr>
              <a:t>Τα παιδιά </a:t>
            </a:r>
            <a:r>
              <a:rPr lang="el-GR" sz="2800" b="1" u="sng" dirty="0" smtClean="0">
                <a:latin typeface="+mj-lt"/>
                <a:cs typeface="Times New Roman" pitchFamily="18" charset="0"/>
              </a:rPr>
              <a:t>δεν κατέχουν ορισμένα είδη λόγου</a:t>
            </a:r>
            <a:r>
              <a:rPr lang="el-GR" sz="2800" b="1" dirty="0" smtClean="0">
                <a:latin typeface="+mj-lt"/>
                <a:cs typeface="Times New Roman" pitchFamily="18" charset="0"/>
              </a:rPr>
              <a:t>, </a:t>
            </a:r>
          </a:p>
          <a:p>
            <a:pPr marL="457200" indent="-457200" algn="ctr" eaLnBrk="1" hangingPunct="1">
              <a:lnSpc>
                <a:spcPct val="80000"/>
              </a:lnSpc>
              <a:spcAft>
                <a:spcPts val="600"/>
              </a:spcAft>
              <a:buFont typeface="Wingdings" panose="05000000000000000000" pitchFamily="2" charset="2"/>
              <a:buNone/>
              <a:defRPr/>
            </a:pPr>
            <a:r>
              <a:rPr lang="el-GR" sz="2800" b="1" dirty="0" smtClean="0">
                <a:latin typeface="+mj-lt"/>
                <a:cs typeface="Times New Roman" pitchFamily="18" charset="0"/>
              </a:rPr>
              <a:t>ειδικά εκείνα </a:t>
            </a:r>
            <a:r>
              <a:rPr lang="el-GR" sz="2800" b="1" u="sng" dirty="0" smtClean="0">
                <a:latin typeface="+mj-lt"/>
                <a:cs typeface="Times New Roman" pitchFamily="18" charset="0"/>
              </a:rPr>
              <a:t>που δεν είναι οικεία στην καθημερινή επικοινωνία </a:t>
            </a:r>
          </a:p>
          <a:p>
            <a:pPr marL="457200" indent="-457200" algn="ctr" eaLnBrk="1" hangingPunct="1">
              <a:lnSpc>
                <a:spcPct val="80000"/>
              </a:lnSpc>
              <a:spcAft>
                <a:spcPts val="600"/>
              </a:spcAft>
              <a:buFont typeface="Wingdings" panose="05000000000000000000" pitchFamily="2" charset="2"/>
              <a:buNone/>
              <a:defRPr/>
            </a:pPr>
            <a:r>
              <a:rPr lang="el-GR" sz="2800" b="1" u="sng" dirty="0" smtClean="0">
                <a:latin typeface="+mj-lt"/>
                <a:cs typeface="Times New Roman" pitchFamily="18" charset="0"/>
              </a:rPr>
              <a:t>και είναι επιπλέον απαιτητικά </a:t>
            </a:r>
          </a:p>
          <a:p>
            <a:pPr marL="457200" indent="-457200" algn="ctr" eaLnBrk="1" hangingPunct="1">
              <a:lnSpc>
                <a:spcPct val="80000"/>
              </a:lnSpc>
              <a:spcAft>
                <a:spcPts val="600"/>
              </a:spcAft>
              <a:buFont typeface="Wingdings" panose="05000000000000000000" pitchFamily="2" charset="2"/>
              <a:buNone/>
              <a:defRPr/>
            </a:pPr>
            <a:r>
              <a:rPr lang="el-GR" sz="2400" b="1" dirty="0" smtClean="0">
                <a:latin typeface="+mj-lt"/>
                <a:cs typeface="Times New Roman" pitchFamily="18" charset="0"/>
              </a:rPr>
              <a:t>(π.χ. ως προς το πόσο αφηρημένα είναι τα φαινόμενα που περιγράφουν).</a:t>
            </a:r>
          </a:p>
          <a:p>
            <a:pPr marL="457200" indent="-457200" algn="ctr" eaLnBrk="1" hangingPunct="1">
              <a:lnSpc>
                <a:spcPct val="80000"/>
              </a:lnSpc>
              <a:spcAft>
                <a:spcPts val="600"/>
              </a:spcAft>
              <a:buFont typeface="Wingdings" panose="05000000000000000000" pitchFamily="2" charset="2"/>
              <a:buNone/>
              <a:defRPr/>
            </a:pPr>
            <a:r>
              <a:rPr lang="el-GR" sz="2400" b="1" dirty="0" smtClean="0">
                <a:latin typeface="+mj-lt"/>
                <a:cs typeface="Times New Roman" pitchFamily="18" charset="0"/>
              </a:rPr>
              <a:t>    π.χ.</a:t>
            </a:r>
          </a:p>
          <a:p>
            <a:pPr marL="990600" lvl="1" indent="-533400" algn="ctr" eaLnBrk="1" hangingPunct="1">
              <a:lnSpc>
                <a:spcPct val="80000"/>
              </a:lnSpc>
              <a:buFont typeface="Wingdings" panose="05000000000000000000" pitchFamily="2" charset="2"/>
              <a:buNone/>
              <a:defRPr/>
            </a:pPr>
            <a:r>
              <a:rPr lang="el-GR" sz="2400" b="1" dirty="0" smtClean="0">
                <a:latin typeface="+mj-lt"/>
                <a:cs typeface="Times New Roman" pitchFamily="18" charset="0"/>
              </a:rPr>
              <a:t> το γράψιμο μιας εργασίας στη φυσική απαιτεί νοητική ωρίμανση </a:t>
            </a:r>
          </a:p>
          <a:p>
            <a:pPr marL="990600" lvl="1" indent="-533400" algn="ctr" eaLnBrk="1" hangingPunct="1">
              <a:lnSpc>
                <a:spcPct val="80000"/>
              </a:lnSpc>
              <a:buFont typeface="Wingdings" panose="05000000000000000000" pitchFamily="2" charset="2"/>
              <a:buNone/>
              <a:defRPr/>
            </a:pPr>
            <a:r>
              <a:rPr lang="el-GR" sz="2400" b="1" dirty="0" smtClean="0">
                <a:latin typeface="+mj-lt"/>
                <a:cs typeface="Times New Roman" pitchFamily="18" charset="0"/>
              </a:rPr>
              <a:t>για περιγραφή αφηρημένων φαινομένων, τεχνικό λεξιλόγιο, </a:t>
            </a:r>
          </a:p>
          <a:p>
            <a:pPr marL="990600" lvl="1" indent="-533400" algn="ctr" eaLnBrk="1" hangingPunct="1">
              <a:lnSpc>
                <a:spcPct val="80000"/>
              </a:lnSpc>
              <a:buFont typeface="Wingdings" panose="05000000000000000000" pitchFamily="2" charset="2"/>
              <a:buNone/>
              <a:defRPr/>
            </a:pPr>
            <a:r>
              <a:rPr lang="el-GR" sz="2400" b="1" dirty="0" smtClean="0">
                <a:latin typeface="+mj-lt"/>
                <a:cs typeface="Times New Roman" pitchFamily="18" charset="0"/>
              </a:rPr>
              <a:t>γνώση του πώς δομείται ειδικότερα ένα επιστημονικό δοκίμιο περιγραφής φυσικών φαινομένων κ.λπ. </a:t>
            </a:r>
          </a:p>
          <a:p>
            <a:pPr marL="360000" indent="-360000" eaLnBrk="1" hangingPunct="1">
              <a:lnSpc>
                <a:spcPct val="80000"/>
              </a:lnSpc>
              <a:buFont typeface="Wingdings" panose="05000000000000000000" pitchFamily="2" charset="2"/>
              <a:buNone/>
              <a:defRPr/>
            </a:pPr>
            <a:endParaRPr lang="el-GR" sz="2400" b="1" dirty="0" smtClean="0">
              <a:solidFill>
                <a:srgbClr val="00FF00"/>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3"/>
          <p:cNvSpPr>
            <a:spLocks noGrp="1"/>
          </p:cNvSpPr>
          <p:nvPr>
            <p:ph type="title"/>
          </p:nvPr>
        </p:nvSpPr>
        <p:spPr>
          <a:xfrm>
            <a:off x="0" y="274638"/>
            <a:ext cx="9144000" cy="1143000"/>
          </a:xfrm>
        </p:spPr>
        <p:txBody>
          <a:bodyPr/>
          <a:lstStyle/>
          <a:p>
            <a:pPr>
              <a:defRPr/>
            </a:pPr>
            <a:r>
              <a:rPr lang="el-GR" altLang="el-GR" smtClean="0">
                <a:solidFill>
                  <a:srgbClr val="FFC000"/>
                </a:solidFill>
              </a:rPr>
              <a:t>Σημείωμα Ιστορικού Εκδόσεων</a:t>
            </a:r>
            <a:r>
              <a:rPr lang="en-US" altLang="el-GR" smtClean="0">
                <a:solidFill>
                  <a:srgbClr val="FFC000"/>
                </a:solidFill>
              </a:rPr>
              <a:t> </a:t>
            </a:r>
            <a:r>
              <a:rPr lang="el-GR" altLang="el-GR" smtClean="0">
                <a:solidFill>
                  <a:srgbClr val="FFC000"/>
                </a:solidFill>
              </a:rPr>
              <a:t>Έργου</a:t>
            </a:r>
          </a:p>
        </p:txBody>
      </p:sp>
      <p:sp>
        <p:nvSpPr>
          <p:cNvPr id="113667" name="Content Placeholder 4"/>
          <p:cNvSpPr>
            <a:spLocks noGrp="1"/>
          </p:cNvSpPr>
          <p:nvPr>
            <p:ph idx="1"/>
          </p:nvPr>
        </p:nvSpPr>
        <p:spPr>
          <a:xfrm>
            <a:off x="234950" y="1557338"/>
            <a:ext cx="8585200" cy="4525962"/>
          </a:xfrm>
        </p:spPr>
        <p:txBody>
          <a:bodyPr/>
          <a:lstStyle/>
          <a:p>
            <a:pPr marL="0" indent="0">
              <a:buFont typeface="Wingdings" panose="05000000000000000000" pitchFamily="2" charset="2"/>
              <a:buNone/>
              <a:defRPr/>
            </a:pPr>
            <a:r>
              <a:rPr lang="el-GR" altLang="el-GR" sz="2000" dirty="0" smtClean="0">
                <a:effectLst/>
              </a:rPr>
              <a:t>Το παρόν έργο αποτελεί την έκδοση 1.0. </a:t>
            </a:r>
          </a:p>
          <a:p>
            <a:pPr marL="0" indent="0">
              <a:buFont typeface="Wingdings" panose="05000000000000000000" pitchFamily="2" charset="2"/>
              <a:buNone/>
              <a:defRPr/>
            </a:pPr>
            <a:r>
              <a:rPr lang="el-GR" altLang="el-GR" sz="2000" dirty="0" smtClean="0">
                <a:effectLst/>
              </a:rPr>
              <a:t>Έχουν προηγηθεί οι κάτωθι εκδόσεις:</a:t>
            </a:r>
          </a:p>
          <a:p>
            <a:pPr>
              <a:defRPr/>
            </a:pPr>
            <a:r>
              <a:rPr lang="el-GR" altLang="el-GR" sz="2000" dirty="0" smtClean="0">
                <a:effectLst/>
              </a:rPr>
              <a:t>Έκδοση διαθέσιμη </a:t>
            </a:r>
            <a:r>
              <a:rPr lang="el-GR" altLang="el-GR" sz="2000" dirty="0" smtClean="0">
                <a:effectLst/>
                <a:hlinkClick r:id="rId3"/>
              </a:rPr>
              <a:t>εδώ</a:t>
            </a:r>
            <a:r>
              <a:rPr lang="el-GR" altLang="el-GR" sz="2000" dirty="0" smtClean="0">
                <a:effectLst/>
              </a:rPr>
              <a:t>. </a:t>
            </a:r>
          </a:p>
          <a:p>
            <a:pPr marL="0" indent="0">
              <a:buFont typeface="Wingdings" panose="05000000000000000000" pitchFamily="2" charset="2"/>
              <a:buNone/>
              <a:defRPr/>
            </a:pPr>
            <a:r>
              <a:rPr lang="el-GR" altLang="el-GR" sz="2000" dirty="0" smtClean="0">
                <a:effectLst/>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pPr>
              <a:defRPr/>
            </a:pPr>
            <a:r>
              <a:rPr lang="el-GR" altLang="el-GR" smtClean="0">
                <a:solidFill>
                  <a:srgbClr val="FFC000"/>
                </a:solidFill>
              </a:rPr>
              <a:t>Σημείωμα Αναφοράς</a:t>
            </a:r>
          </a:p>
        </p:txBody>
      </p:sp>
      <p:sp>
        <p:nvSpPr>
          <p:cNvPr id="71683" name="Content Placeholder 2"/>
          <p:cNvSpPr>
            <a:spLocks noGrp="1"/>
          </p:cNvSpPr>
          <p:nvPr>
            <p:ph idx="1"/>
          </p:nvPr>
        </p:nvSpPr>
        <p:spPr/>
        <p:txBody>
          <a:bodyPr/>
          <a:lstStyle/>
          <a:p>
            <a:pPr marL="0" indent="0">
              <a:buFont typeface="Wingdings" panose="05000000000000000000"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 Ενότητα 4:</a:t>
            </a:r>
            <a:r>
              <a:rPr lang="en-US" altLang="el-GR" sz="2000" smtClean="0">
                <a:effectLst/>
              </a:rPr>
              <a:t> </a:t>
            </a:r>
            <a:r>
              <a:rPr lang="el-GR" altLang="el-GR" sz="2000" smtClean="0">
                <a:effectLst/>
              </a:rPr>
              <a:t>Ζητήματα γλώσσας στην Εκπαίδευση»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161925"/>
            <a:ext cx="8229600" cy="1143000"/>
          </a:xfrm>
        </p:spPr>
        <p:txBody>
          <a:bodyPr/>
          <a:lstStyle/>
          <a:p>
            <a:pPr>
              <a:defRPr/>
            </a:pPr>
            <a:r>
              <a:rPr lang="el-GR" altLang="el-GR" dirty="0" smtClean="0">
                <a:solidFill>
                  <a:srgbClr val="FFC000"/>
                </a:solidFill>
              </a:rPr>
              <a:t>Σημείωμα </a:t>
            </a:r>
            <a:r>
              <a:rPr lang="el-GR" altLang="el-GR" dirty="0" err="1" smtClean="0">
                <a:solidFill>
                  <a:srgbClr val="FFC000"/>
                </a:solidFill>
              </a:rPr>
              <a:t>Αδειοδότησης</a:t>
            </a:r>
            <a:endParaRPr lang="el-GR" altLang="el-GR" dirty="0" smtClean="0">
              <a:solidFill>
                <a:srgbClr val="FFC000"/>
              </a:solidFill>
            </a:endParaRPr>
          </a:p>
        </p:txBody>
      </p:sp>
      <p:sp>
        <p:nvSpPr>
          <p:cNvPr id="73731" name="Content Placeholder 2"/>
          <p:cNvSpPr>
            <a:spLocks noGrp="1"/>
          </p:cNvSpPr>
          <p:nvPr>
            <p:ph idx="1"/>
          </p:nvPr>
        </p:nvSpPr>
        <p:spPr>
          <a:xfrm>
            <a:off x="107950" y="765175"/>
            <a:ext cx="8928100" cy="1439863"/>
          </a:xfrm>
        </p:spPr>
        <p:txBody>
          <a:bodyPr/>
          <a:lstStyle/>
          <a:p>
            <a:pPr marL="0" indent="0">
              <a:buFont typeface="Wingdings" panose="05000000000000000000"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anose="05000000000000000000" pitchFamily="2" charset="2"/>
              <a:buNone/>
            </a:pPr>
            <a:endParaRPr lang="el-GR" altLang="el-GR" sz="2000" smtClean="0">
              <a:effectLst/>
            </a:endParaRPr>
          </a:p>
        </p:txBody>
      </p:sp>
      <p:pic>
        <p:nvPicPr>
          <p:cNvPr id="73732"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latin typeface="+mn-lt"/>
              </a:rPr>
              <a:t>[1] http://creativecommons.org/licenses/by-nc-sa/4.0/ </a:t>
            </a:r>
            <a:endParaRPr lang="en-US" sz="2000" dirty="0">
              <a:latin typeface="+mn-lt"/>
            </a:endParaRPr>
          </a:p>
          <a:p>
            <a:pPr eaLnBrk="1" hangingPunct="1">
              <a:lnSpc>
                <a:spcPct val="90000"/>
              </a:lnSpc>
              <a:buClr>
                <a:srgbClr val="000000"/>
              </a:buClr>
              <a:buSzPct val="100000"/>
              <a:buFont typeface="Georgia" panose="02040502050405020303" pitchFamily="18" charset="0"/>
              <a:buNone/>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Ως </a:t>
            </a:r>
            <a:r>
              <a:rPr lang="el-GR" sz="2000" b="1" dirty="0">
                <a:latin typeface="+mn-lt"/>
              </a:rPr>
              <a:t>Μη Εμπορική</a:t>
            </a:r>
            <a:r>
              <a:rPr lang="el-GR" sz="2000" dirty="0">
                <a:latin typeface="+mn-lt"/>
              </a:rPr>
              <a:t> ορίζεται η χρήση:</a:t>
            </a:r>
          </a:p>
          <a:p>
            <a:pPr marL="742950" lvl="1" indent="-285750" eaLnBrk="1" hangingPunct="1">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 δεν περιλαμβάνει άμεσο ή έμμεσο οικονομικό όφελος από την χρήση του έργου, για το διανομέα του έργου και </a:t>
            </a:r>
            <a:r>
              <a:rPr lang="el-GR" sz="2000" dirty="0" err="1">
                <a:latin typeface="+mn-lt"/>
              </a:rPr>
              <a:t>αδειοδόχο</a:t>
            </a:r>
            <a:endParaRPr lang="el-GR" sz="2000" dirty="0">
              <a:latin typeface="+mn-lt"/>
            </a:endParaRPr>
          </a:p>
          <a:p>
            <a:pPr marL="742950" lvl="1" indent="-285750" eaLnBrk="1" hangingPunct="1">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a:t>
            </a:r>
            <a:r>
              <a:rPr lang="en-GB" sz="2000" dirty="0">
                <a:latin typeface="+mn-lt"/>
              </a:rPr>
              <a:t> </a:t>
            </a:r>
            <a:r>
              <a:rPr lang="el-GR" sz="2000" dirty="0">
                <a:latin typeface="+mn-lt"/>
              </a:rPr>
              <a:t>δεν περιλαμβάνει οικονομική συναλλαγή ως προϋπόθεση για τη χρήση ή πρόσβαση στο έργο</a:t>
            </a:r>
          </a:p>
          <a:p>
            <a:pPr marL="742950" lvl="1" indent="-285750" eaLnBrk="1" hangingPunct="1">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a:t>
            </a:r>
            <a:r>
              <a:rPr lang="en-GB" sz="2000" dirty="0">
                <a:latin typeface="+mn-lt"/>
              </a:rPr>
              <a:t> </a:t>
            </a:r>
            <a:r>
              <a:rPr lang="el-GR" sz="2000" dirty="0">
                <a:latin typeface="+mn-lt"/>
              </a:rPr>
              <a:t>δεν προσπορίζει στο διανομέα του έργου και</a:t>
            </a:r>
            <a:r>
              <a:rPr lang="en-GB" sz="2000" dirty="0">
                <a:latin typeface="+mn-lt"/>
              </a:rPr>
              <a:t> </a:t>
            </a:r>
            <a:r>
              <a:rPr lang="el-GR" sz="2000" dirty="0" err="1">
                <a:latin typeface="+mn-lt"/>
              </a:rPr>
              <a:t>αδειοδόχο</a:t>
            </a:r>
            <a:r>
              <a:rPr lang="en-GB" sz="2000" dirty="0">
                <a:latin typeface="+mn-lt"/>
              </a:rPr>
              <a:t> </a:t>
            </a:r>
            <a:r>
              <a:rPr lang="el-GR" sz="2000" dirty="0">
                <a:latin typeface="+mn-lt"/>
              </a:rPr>
              <a:t>έμμεσο οικονομικό όφελος (π.χ. διαφημίσεις) από την προβολή του έργου σε διαδικτυακό τόπο</a:t>
            </a:r>
            <a:endParaRPr lang="en-US" sz="2000" dirty="0">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Ο δικαιούχος μπορεί να παρέχει στον </a:t>
            </a:r>
            <a:r>
              <a:rPr lang="el-GR" sz="2000" dirty="0" err="1">
                <a:latin typeface="+mn-lt"/>
              </a:rPr>
              <a:t>αδειοδόχο</a:t>
            </a:r>
            <a:r>
              <a:rPr lang="el-GR" sz="2000" dirty="0">
                <a:latin typeface="+mn-l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pPr>
              <a:defRPr/>
            </a:pPr>
            <a:r>
              <a:rPr lang="el-GR" altLang="el-GR" dirty="0" smtClean="0">
                <a:solidFill>
                  <a:srgbClr val="FFC000"/>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anose="05000000000000000000"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anose="05000000000000000000"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anose="05000000000000000000"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013"/>
            <a:ext cx="9144000" cy="1143001"/>
          </a:xfrm>
        </p:spPr>
        <p:txBody>
          <a:bodyPr/>
          <a:lstStyle/>
          <a:p>
            <a:pPr>
              <a:defRPr/>
            </a:pPr>
            <a:r>
              <a:rPr lang="el-GR" dirty="0">
                <a:solidFill>
                  <a:srgbClr val="FFC000"/>
                </a:solidFill>
              </a:rPr>
              <a:t>Σημείωμα Χρήσης Έργων </a:t>
            </a:r>
            <a:r>
              <a:rPr lang="el-GR" dirty="0" smtClean="0">
                <a:solidFill>
                  <a:srgbClr val="FFC000"/>
                </a:solidFill>
              </a:rPr>
              <a:t>Τρίτων</a:t>
            </a:r>
            <a:endParaRPr lang="el-GR" dirty="0">
              <a:solidFill>
                <a:srgbClr val="FFC000"/>
              </a:solidFill>
            </a:endParaRPr>
          </a:p>
        </p:txBody>
      </p:sp>
      <p:sp>
        <p:nvSpPr>
          <p:cNvPr id="77827" name="Content Placeholder 2"/>
          <p:cNvSpPr>
            <a:spLocks noGrp="1"/>
          </p:cNvSpPr>
          <p:nvPr>
            <p:ph idx="1"/>
          </p:nvPr>
        </p:nvSpPr>
        <p:spPr>
          <a:xfrm>
            <a:off x="179388" y="1052513"/>
            <a:ext cx="8856662" cy="5113337"/>
          </a:xfrm>
        </p:spPr>
        <p:txBody>
          <a:bodyPr/>
          <a:lstStyle/>
          <a:p>
            <a:pPr marL="0" indent="0">
              <a:buFont typeface="Wingdings" panose="05000000000000000000" pitchFamily="2" charset="2"/>
              <a:buNone/>
            </a:pPr>
            <a:r>
              <a:rPr lang="el-GR" altLang="el-GR" sz="2000" smtClean="0">
                <a:effectLst/>
              </a:rPr>
              <a:t>Το Έργο αυτό κάνει χρήση των ακόλουθων έργων:</a:t>
            </a:r>
          </a:p>
          <a:p>
            <a:pPr marL="0" indent="0">
              <a:buFont typeface="Wingdings" panose="05000000000000000000" pitchFamily="2" charset="2"/>
              <a:buNone/>
            </a:pPr>
            <a:r>
              <a:rPr lang="el-GR" altLang="el-GR" sz="2000" b="1" smtClean="0">
                <a:effectLst/>
              </a:rPr>
              <a:t>Εικόνα 1:</a:t>
            </a:r>
            <a:r>
              <a:rPr lang="el-GR" altLang="el-GR" sz="2000" smtClean="0">
                <a:effectLst/>
              </a:rPr>
              <a:t> Μητέρα με παιδί. </a:t>
            </a:r>
            <a:r>
              <a:rPr lang="en-US" altLang="el-GR" sz="2000" smtClean="0">
                <a:effectLst/>
              </a:rPr>
              <a:t>Creative Commons Attribution 2.0 Generic</a:t>
            </a:r>
            <a:r>
              <a:rPr lang="el-GR" altLang="el-GR" sz="2000" smtClean="0">
                <a:effectLst/>
              </a:rPr>
              <a:t>. </a:t>
            </a:r>
            <a:r>
              <a:rPr lang="en-US" altLang="el-GR" sz="2000" smtClean="0">
                <a:effectLst/>
                <a:hlinkClick r:id="rId3"/>
              </a:rPr>
              <a:t>https://commons.wikimedia.org/wiki/File:Mother-Child_face_to_face.jpg</a:t>
            </a:r>
            <a:r>
              <a:rPr lang="el-GR" altLang="el-GR" sz="2000" smtClean="0">
                <a:effectLst/>
              </a:rPr>
              <a:t>.  </a:t>
            </a:r>
          </a:p>
          <a:p>
            <a:pPr marL="0" indent="0">
              <a:buFont typeface="Wingdings" panose="05000000000000000000" pitchFamily="2" charset="2"/>
              <a:buNone/>
            </a:pPr>
            <a:r>
              <a:rPr lang="el-GR" altLang="el-GR" sz="2000" b="1" smtClean="0">
                <a:effectLst/>
              </a:rPr>
              <a:t>Εικόνα 2:</a:t>
            </a:r>
            <a:r>
              <a:rPr lang="el-GR" altLang="el-GR" sz="2000" smtClean="0">
                <a:effectLst/>
              </a:rPr>
              <a:t> Πατέρας δείχνει σε παιδί ένα αντικείμενο. </a:t>
            </a:r>
            <a:r>
              <a:rPr lang="en-US" altLang="el-GR" sz="2000" smtClean="0">
                <a:effectLst/>
                <a:hlinkClick r:id="rId4"/>
              </a:rPr>
              <a:t>http://post40bloggers.com/feminist-dads-and-gender-equality/</a:t>
            </a:r>
            <a:r>
              <a:rPr lang="el-GR" altLang="el-GR" sz="2000" smtClean="0">
                <a:effectLst/>
              </a:rPr>
              <a:t>. </a:t>
            </a:r>
            <a:r>
              <a:rPr lang="en-US" altLang="el-GR" sz="2000" smtClean="0">
                <a:effectLst/>
              </a:rPr>
              <a:t>Copyrighted</a:t>
            </a:r>
          </a:p>
          <a:p>
            <a:pPr marL="0" indent="0">
              <a:buFont typeface="Wingdings" panose="05000000000000000000" pitchFamily="2" charset="2"/>
              <a:buNone/>
            </a:pPr>
            <a:r>
              <a:rPr lang="el-GR" altLang="el-GR" sz="2000" b="1" smtClean="0">
                <a:effectLst/>
              </a:rPr>
              <a:t>Εικόνα 3: </a:t>
            </a:r>
            <a:r>
              <a:rPr lang="el-GR" altLang="el-GR" sz="2000" smtClean="0">
                <a:effectLst/>
              </a:rPr>
              <a:t> Παιδί δείχνει με το δάχτυλο. </a:t>
            </a:r>
            <a:r>
              <a:rPr lang="en-US" altLang="el-GR" sz="2000" smtClean="0">
                <a:effectLst/>
              </a:rPr>
              <a:t>Creative Commons Attribution 2.0 Generic</a:t>
            </a:r>
            <a:r>
              <a:rPr lang="el-GR" altLang="el-GR" sz="2000" smtClean="0">
                <a:effectLst/>
              </a:rPr>
              <a:t>. </a:t>
            </a:r>
            <a:r>
              <a:rPr lang="en-US" altLang="el-GR" sz="2000" smtClean="0">
                <a:effectLst/>
                <a:hlinkClick r:id="rId5"/>
              </a:rPr>
              <a:t>https://www.flickr.com/photos/nuddaladden/8731470644</a:t>
            </a:r>
            <a:r>
              <a:rPr lang="el-GR" altLang="el-GR" sz="2000" smtClean="0">
                <a:effectLst/>
              </a:rPr>
              <a:t> </a:t>
            </a:r>
            <a:endParaRPr lang="en-US" altLang="el-GR" sz="2000" smtClean="0">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692150"/>
            <a:ext cx="8642350" cy="5689600"/>
          </a:xfrm>
        </p:spPr>
        <p:txBody>
          <a:bodyPr/>
          <a:lstStyle/>
          <a:p>
            <a:pPr marL="457200" indent="-457200" algn="ctr" eaLnBrk="1" hangingPunct="1">
              <a:lnSpc>
                <a:spcPct val="80000"/>
              </a:lnSpc>
              <a:spcAft>
                <a:spcPts val="600"/>
              </a:spcAft>
              <a:buFont typeface="Wingdings" panose="05000000000000000000" pitchFamily="2" charset="2"/>
              <a:buAutoNum type="arabicPeriod" startAt="2"/>
              <a:defRPr/>
            </a:pPr>
            <a:r>
              <a:rPr lang="el-GR" sz="2800" b="1" dirty="0" smtClean="0">
                <a:solidFill>
                  <a:srgbClr val="00FF00"/>
                </a:solidFill>
                <a:cs typeface="Times New Roman" pitchFamily="18" charset="0"/>
              </a:rPr>
              <a:t>Κοινωνικοί παράγοντες:</a:t>
            </a:r>
            <a:r>
              <a:rPr lang="el-GR" sz="2800" b="1" dirty="0" smtClean="0">
                <a:solidFill>
                  <a:schemeClr val="hlink"/>
                </a:solidFill>
                <a:cs typeface="Times New Roman" pitchFamily="18" charset="0"/>
              </a:rPr>
              <a:t> </a:t>
            </a:r>
          </a:p>
          <a:p>
            <a:pPr marL="457200" indent="-457200" algn="ctr" eaLnBrk="1" hangingPunct="1">
              <a:lnSpc>
                <a:spcPct val="80000"/>
              </a:lnSpc>
              <a:spcAft>
                <a:spcPts val="600"/>
              </a:spcAft>
              <a:buFont typeface="Wingdings" panose="05000000000000000000" pitchFamily="2" charset="2"/>
              <a:buNone/>
              <a:defRPr/>
            </a:pPr>
            <a:r>
              <a:rPr lang="el-GR" sz="2800" b="1" u="sng" dirty="0" smtClean="0">
                <a:solidFill>
                  <a:schemeClr val="hlink"/>
                </a:solidFill>
                <a:cs typeface="Times New Roman" pitchFamily="18" charset="0"/>
              </a:rPr>
              <a:t>διαφορετικές εμπειρίες </a:t>
            </a:r>
          </a:p>
          <a:p>
            <a:pPr marL="457200" indent="-457200" algn="ctr" eaLnBrk="1" hangingPunct="1">
              <a:lnSpc>
                <a:spcPct val="80000"/>
              </a:lnSpc>
              <a:spcAft>
                <a:spcPts val="600"/>
              </a:spcAft>
              <a:buFont typeface="Wingdings" panose="05000000000000000000" pitchFamily="2" charset="2"/>
              <a:buNone/>
              <a:defRPr/>
            </a:pPr>
            <a:r>
              <a:rPr lang="el-GR" sz="2800" b="1" u="sng" dirty="0" smtClean="0">
                <a:solidFill>
                  <a:schemeClr val="hlink"/>
                </a:solidFill>
                <a:cs typeface="Times New Roman" pitchFamily="18" charset="0"/>
              </a:rPr>
              <a:t>ανάλογα με το κοινωνικο-πολιτισμικό περιβάλλον</a:t>
            </a:r>
            <a:r>
              <a:rPr lang="el-GR" sz="2800" b="1" dirty="0" smtClean="0">
                <a:solidFill>
                  <a:schemeClr val="hlink"/>
                </a:solidFill>
                <a:cs typeface="Times New Roman" pitchFamily="18" charset="0"/>
              </a:rPr>
              <a:t>, </a:t>
            </a:r>
          </a:p>
          <a:p>
            <a:pPr marL="457200" indent="-457200" algn="ctr" eaLnBrk="1" hangingPunct="1">
              <a:lnSpc>
                <a:spcPct val="80000"/>
              </a:lnSpc>
              <a:spcAft>
                <a:spcPts val="600"/>
              </a:spcAft>
              <a:buFont typeface="Wingdings" panose="05000000000000000000" pitchFamily="2" charset="2"/>
              <a:buNone/>
              <a:defRPr/>
            </a:pPr>
            <a:r>
              <a:rPr lang="el-GR" sz="2800" b="1" dirty="0" smtClean="0">
                <a:solidFill>
                  <a:schemeClr val="hlink"/>
                </a:solidFill>
                <a:cs typeface="Times New Roman" pitchFamily="18" charset="0"/>
              </a:rPr>
              <a:t>ειδικότερα </a:t>
            </a:r>
            <a:r>
              <a:rPr lang="el-GR" sz="2800" b="1" u="sng" dirty="0" smtClean="0">
                <a:solidFill>
                  <a:schemeClr val="hlink"/>
                </a:solidFill>
                <a:cs typeface="Times New Roman" pitchFamily="18" charset="0"/>
              </a:rPr>
              <a:t>διαφορετικές επικοινωνιακές ικανότητες</a:t>
            </a:r>
            <a:r>
              <a:rPr lang="el-GR" sz="2800" b="1" dirty="0" smtClean="0">
                <a:solidFill>
                  <a:schemeClr val="hlink"/>
                </a:solidFill>
                <a:cs typeface="Times New Roman" pitchFamily="18" charset="0"/>
              </a:rPr>
              <a:t>.  </a:t>
            </a:r>
          </a:p>
          <a:p>
            <a:pPr marL="457200" indent="-457200" algn="ctr" eaLnBrk="1" hangingPunct="1">
              <a:lnSpc>
                <a:spcPct val="80000"/>
              </a:lnSpc>
              <a:spcAft>
                <a:spcPts val="600"/>
              </a:spcAft>
              <a:buFont typeface="Wingdings" panose="05000000000000000000" pitchFamily="2" charset="2"/>
              <a:buNone/>
              <a:defRPr/>
            </a:pPr>
            <a:endParaRPr lang="el-GR" sz="2400" b="1" dirty="0" smtClean="0">
              <a:solidFill>
                <a:schemeClr val="hlink"/>
              </a:solidFill>
              <a:cs typeface="Times New Roman" pitchFamily="18" charset="0"/>
            </a:endParaRPr>
          </a:p>
          <a:p>
            <a:pPr marL="990600" lvl="1" indent="-533400" algn="ctr" eaLnBrk="1" hangingPunct="1">
              <a:lnSpc>
                <a:spcPct val="80000"/>
              </a:lnSpc>
              <a:buFont typeface="Wingdings" panose="05000000000000000000" pitchFamily="2" charset="2"/>
              <a:buNone/>
              <a:defRPr/>
            </a:pPr>
            <a:r>
              <a:rPr lang="el-GR" b="1" dirty="0" smtClean="0">
                <a:cs typeface="Times New Roman" pitchFamily="18" charset="0"/>
              </a:rPr>
              <a:t>π.χ. </a:t>
            </a:r>
          </a:p>
          <a:p>
            <a:pPr marL="990600" lvl="1" indent="-533400" algn="ctr" eaLnBrk="1" hangingPunct="1">
              <a:lnSpc>
                <a:spcPct val="80000"/>
              </a:lnSpc>
              <a:buFont typeface="Wingdings" panose="05000000000000000000" pitchFamily="2" charset="2"/>
              <a:buNone/>
              <a:defRPr/>
            </a:pPr>
            <a:r>
              <a:rPr lang="el-GR" b="1" dirty="0" smtClean="0">
                <a:cs typeface="Times New Roman" pitchFamily="18" charset="0"/>
              </a:rPr>
              <a:t>η ανάγνωση παραμυθιών </a:t>
            </a:r>
          </a:p>
          <a:p>
            <a:pPr marL="990600" lvl="1" indent="-533400" algn="ctr" eaLnBrk="1" hangingPunct="1">
              <a:lnSpc>
                <a:spcPct val="80000"/>
              </a:lnSpc>
              <a:buFont typeface="Wingdings" panose="05000000000000000000" pitchFamily="2" charset="2"/>
              <a:buNone/>
              <a:defRPr/>
            </a:pPr>
            <a:r>
              <a:rPr lang="el-GR" b="1" dirty="0" smtClean="0">
                <a:cs typeface="Times New Roman" pitchFamily="18" charset="0"/>
              </a:rPr>
              <a:t>δεν συνηθίζεται σε όλα τα περιβάλλοντα, </a:t>
            </a:r>
          </a:p>
          <a:p>
            <a:pPr marL="990600" lvl="1" indent="-533400" algn="ctr" eaLnBrk="1" hangingPunct="1">
              <a:lnSpc>
                <a:spcPct val="80000"/>
              </a:lnSpc>
              <a:buFont typeface="Wingdings" panose="05000000000000000000" pitchFamily="2" charset="2"/>
              <a:buNone/>
              <a:defRPr/>
            </a:pPr>
            <a:r>
              <a:rPr lang="el-GR" b="1" dirty="0" smtClean="0">
                <a:cs typeface="Times New Roman" pitchFamily="18" charset="0"/>
              </a:rPr>
              <a:t>σε άλλα μόνο η προφορική αφήγηση, </a:t>
            </a:r>
          </a:p>
          <a:p>
            <a:pPr marL="990600" lvl="1" indent="-533400" algn="ctr" eaLnBrk="1" hangingPunct="1">
              <a:lnSpc>
                <a:spcPct val="80000"/>
              </a:lnSpc>
              <a:buFont typeface="Wingdings" panose="05000000000000000000" pitchFamily="2" charset="2"/>
              <a:buNone/>
              <a:defRPr/>
            </a:pPr>
            <a:r>
              <a:rPr lang="el-GR" b="1" dirty="0" smtClean="0">
                <a:cs typeface="Times New Roman" pitchFamily="18" charset="0"/>
              </a:rPr>
              <a:t>ενώ σε άλλα αποθαρρύνονται γενικότερα τα παραμύθια. Επομένως, κάποια μόνο παιδιά θα έχουν εμπειρίες με τη δομή μιας γραπτής αφήγησης φανταστικών γεγονότων.</a:t>
            </a:r>
          </a:p>
          <a:p>
            <a:pPr>
              <a:defRPr/>
            </a:pPr>
            <a:endParaRPr lang="el-GR" dirty="0"/>
          </a:p>
        </p:txBody>
      </p:sp>
      <p:sp>
        <p:nvSpPr>
          <p:cNvPr id="2150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D829321-E80D-4720-B946-295279757A18}" type="slidenum">
              <a:rPr lang="el-GR" altLang="el-GR" sz="1200">
                <a:latin typeface="Arial" panose="020B0604020202020204" pitchFamily="34" charset="0"/>
              </a:rPr>
              <a:pPr>
                <a:spcBef>
                  <a:spcPct val="0"/>
                </a:spcBef>
                <a:buClrTx/>
                <a:buSzTx/>
                <a:buFontTx/>
                <a:buNone/>
              </a:pPr>
              <a:t>4</a:t>
            </a:fld>
            <a:endParaRPr lang="el-GR" altLang="el-GR" sz="12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10F432D-94C4-472E-B6FF-22382B8082EC}" type="slidenum">
              <a:rPr lang="el-GR" altLang="el-GR" sz="1200">
                <a:latin typeface="Arial" panose="020B0604020202020204" pitchFamily="34" charset="0"/>
              </a:rPr>
              <a:pPr>
                <a:spcBef>
                  <a:spcPct val="0"/>
                </a:spcBef>
                <a:buClrTx/>
                <a:buSzTx/>
                <a:buFontTx/>
                <a:buNone/>
              </a:pPr>
              <a:t>5</a:t>
            </a:fld>
            <a:endParaRPr lang="el-GR" altLang="el-GR" sz="1200">
              <a:latin typeface="Arial" panose="020B0604020202020204" pitchFamily="34" charset="0"/>
            </a:endParaRPr>
          </a:p>
        </p:txBody>
      </p:sp>
      <p:sp>
        <p:nvSpPr>
          <p:cNvPr id="243715" name="Rectangle 3"/>
          <p:cNvSpPr>
            <a:spLocks noGrp="1" noChangeArrowheads="1"/>
          </p:cNvSpPr>
          <p:nvPr>
            <p:ph type="body" idx="1"/>
          </p:nvPr>
        </p:nvSpPr>
        <p:spPr>
          <a:xfrm>
            <a:off x="179388" y="188913"/>
            <a:ext cx="8713787" cy="6335712"/>
          </a:xfrm>
        </p:spPr>
        <p:txBody>
          <a:bodyPr/>
          <a:lstStyle/>
          <a:p>
            <a:pPr marL="381000" indent="-381000" algn="ctr" eaLnBrk="1" hangingPunct="1">
              <a:lnSpc>
                <a:spcPct val="80000"/>
              </a:lnSpc>
              <a:buFont typeface="Wingdings" panose="05000000000000000000" pitchFamily="2" charset="2"/>
              <a:buNone/>
              <a:defRPr/>
            </a:pPr>
            <a:r>
              <a:rPr lang="el-GR" b="1" dirty="0" smtClean="0">
                <a:solidFill>
                  <a:srgbClr val="00FF00"/>
                </a:solidFill>
                <a:cs typeface="Times New Roman" pitchFamily="18" charset="0"/>
              </a:rPr>
              <a:t>Τα προβλήματα είναι </a:t>
            </a:r>
            <a:r>
              <a:rPr lang="el-GR" b="1" u="sng" dirty="0" smtClean="0">
                <a:solidFill>
                  <a:srgbClr val="00FF00"/>
                </a:solidFill>
                <a:cs typeface="Times New Roman" pitchFamily="18" charset="0"/>
              </a:rPr>
              <a:t>εν μέρει αναπόφευκτα</a:t>
            </a:r>
          </a:p>
          <a:p>
            <a:pPr marL="381000" indent="-381000" algn="ctr" eaLnBrk="1" hangingPunct="1">
              <a:lnSpc>
                <a:spcPct val="80000"/>
              </a:lnSpc>
              <a:buFont typeface="Wingdings" panose="05000000000000000000" pitchFamily="2" charset="2"/>
              <a:buNone/>
              <a:defRPr/>
            </a:pPr>
            <a:r>
              <a:rPr lang="el-GR" b="1" dirty="0" smtClean="0">
                <a:solidFill>
                  <a:srgbClr val="00FF00"/>
                </a:solidFill>
                <a:cs typeface="Times New Roman" pitchFamily="18" charset="0"/>
              </a:rPr>
              <a:t> και </a:t>
            </a:r>
            <a:r>
              <a:rPr lang="el-GR" b="1" u="sng" dirty="0" smtClean="0">
                <a:solidFill>
                  <a:srgbClr val="00FF00"/>
                </a:solidFill>
                <a:cs typeface="Times New Roman" pitchFamily="18" charset="0"/>
              </a:rPr>
              <a:t>εν μέρει επιλύσιμα</a:t>
            </a:r>
          </a:p>
          <a:p>
            <a:pPr marL="381000" indent="-381000" algn="just" eaLnBrk="1" hangingPunct="1">
              <a:lnSpc>
                <a:spcPct val="80000"/>
              </a:lnSpc>
              <a:buFont typeface="Wingdings" panose="05000000000000000000" pitchFamily="2" charset="2"/>
              <a:buNone/>
              <a:defRPr/>
            </a:pPr>
            <a:endParaRPr lang="el-GR" sz="2800" b="1" dirty="0" smtClean="0">
              <a:solidFill>
                <a:srgbClr val="00FF00"/>
              </a:solidFill>
              <a:cs typeface="Times New Roman" pitchFamily="18" charset="0"/>
            </a:endParaRPr>
          </a:p>
          <a:p>
            <a:pPr marL="381000" indent="-381000" algn="just" eaLnBrk="1" hangingPunct="1">
              <a:lnSpc>
                <a:spcPct val="80000"/>
              </a:lnSpc>
              <a:buFont typeface="Wingdings" panose="05000000000000000000" pitchFamily="2" charset="2"/>
              <a:buNone/>
              <a:defRPr/>
            </a:pPr>
            <a:r>
              <a:rPr lang="el-GR" b="1" dirty="0" smtClean="0">
                <a:solidFill>
                  <a:srgbClr val="00FF00"/>
                </a:solidFill>
                <a:cs typeface="Times New Roman" pitchFamily="18" charset="0"/>
              </a:rPr>
              <a:t>Αναπόφευκτα γιατί:</a:t>
            </a:r>
          </a:p>
          <a:p>
            <a:pPr marL="381000" indent="-381000" eaLnBrk="1" hangingPunct="1">
              <a:defRPr/>
            </a:pPr>
            <a:r>
              <a:rPr lang="el-GR" sz="2800" b="1" u="sng" dirty="0" smtClean="0">
                <a:solidFill>
                  <a:srgbClr val="00FF00"/>
                </a:solidFill>
                <a:cs typeface="Times New Roman" pitchFamily="18" charset="0"/>
              </a:rPr>
              <a:t>Φυσικό </a:t>
            </a:r>
            <a:r>
              <a:rPr lang="el-GR" sz="2800" b="1" u="sng" dirty="0" smtClean="0">
                <a:cs typeface="Times New Roman" pitchFamily="18" charset="0"/>
              </a:rPr>
              <a:t>τα παιδιά να μην κατέχουν είδη λόγου περισσότερο απαιτητικά </a:t>
            </a:r>
            <a:r>
              <a:rPr lang="el-GR" sz="2800" b="1" dirty="0" smtClean="0">
                <a:cs typeface="Times New Roman" pitchFamily="18" charset="0"/>
              </a:rPr>
              <a:t>(νοητικά, γλωσσικά, επικοινωνιακά). </a:t>
            </a:r>
          </a:p>
          <a:p>
            <a:pPr marL="381000" indent="-381000" eaLnBrk="1" hangingPunct="1">
              <a:defRPr/>
            </a:pPr>
            <a:r>
              <a:rPr lang="el-GR" sz="2800" b="1" u="sng" dirty="0" smtClean="0">
                <a:solidFill>
                  <a:srgbClr val="00FF00"/>
                </a:solidFill>
                <a:cs typeface="Times New Roman" pitchFamily="18" charset="0"/>
              </a:rPr>
              <a:t>Φυσικό </a:t>
            </a:r>
            <a:r>
              <a:rPr lang="el-GR" sz="2800" b="1" u="sng" dirty="0" smtClean="0">
                <a:cs typeface="Times New Roman" pitchFamily="18" charset="0"/>
              </a:rPr>
              <a:t>η εκπαίδευση να βασίζεται σε είδη λόγου απαιτητικά και διόλου οικεία</a:t>
            </a:r>
            <a:r>
              <a:rPr lang="el-GR" sz="2800" b="1" dirty="0" smtClean="0">
                <a:cs typeface="Times New Roman" pitchFamily="18" charset="0"/>
              </a:rPr>
              <a:t>, τα οποία επιλέγει ανάλογα με τους στόχους της και το περιεχόμενό της, δηλ. με βάση ποια γνωστικά αντικείμενα διδάσκονται και με ποιους τρόπους. Π.χ. η ιστορία μπορεί να διδαχτεί ως αναπαραγωγή κειμένων ή ως ανάγνωση ποικίλων πηγών και σύνθεσή τους σε εργασίες ποικίλων ειδών.</a:t>
            </a:r>
          </a:p>
          <a:p>
            <a:pPr marL="381000" indent="-381000" algn="just" eaLnBrk="1" hangingPunct="1">
              <a:lnSpc>
                <a:spcPct val="80000"/>
              </a:lnSpc>
              <a:buFont typeface="Wingdings" panose="05000000000000000000" pitchFamily="2" charset="2"/>
              <a:buAutoNum type="arabicPeriod"/>
              <a:defRPr/>
            </a:pPr>
            <a:endParaRPr lang="el-GR" sz="2800" dirty="0" smtClean="0">
              <a:cs typeface="Times New Roman" pitchFamily="18" charset="0"/>
            </a:endParaRPr>
          </a:p>
          <a:p>
            <a:pPr marL="800100" lvl="1" indent="-342900" algn="just" eaLnBrk="1" hangingPunct="1">
              <a:lnSpc>
                <a:spcPct val="80000"/>
              </a:lnSpc>
              <a:buFont typeface="Wingdings" panose="05000000000000000000" pitchFamily="2" charset="2"/>
              <a:buNone/>
              <a:defRPr/>
            </a:pPr>
            <a:endParaRPr lang="el-GR"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D69CD57-6FB7-468E-B37D-F6E3AAC9A122}" type="slidenum">
              <a:rPr lang="el-GR" altLang="el-GR" sz="1200">
                <a:latin typeface="Arial" panose="020B0604020202020204" pitchFamily="34" charset="0"/>
              </a:rPr>
              <a:pPr>
                <a:spcBef>
                  <a:spcPct val="0"/>
                </a:spcBef>
                <a:buClrTx/>
                <a:buSzTx/>
                <a:buFontTx/>
                <a:buNone/>
              </a:pPr>
              <a:t>6</a:t>
            </a:fld>
            <a:endParaRPr lang="el-GR" altLang="el-GR" sz="1200">
              <a:latin typeface="Arial" panose="020B0604020202020204" pitchFamily="34" charset="0"/>
            </a:endParaRPr>
          </a:p>
        </p:txBody>
      </p:sp>
      <p:sp>
        <p:nvSpPr>
          <p:cNvPr id="305155" name="Rectangle 3"/>
          <p:cNvSpPr>
            <a:spLocks noGrp="1" noChangeArrowheads="1"/>
          </p:cNvSpPr>
          <p:nvPr>
            <p:ph type="body" idx="1"/>
          </p:nvPr>
        </p:nvSpPr>
        <p:spPr>
          <a:xfrm>
            <a:off x="0" y="0"/>
            <a:ext cx="9144000" cy="6858000"/>
          </a:xfrm>
        </p:spPr>
        <p:txBody>
          <a:bodyPr/>
          <a:lstStyle/>
          <a:p>
            <a:pPr marL="609600" indent="-609600" algn="ctr" eaLnBrk="1" hangingPunct="1">
              <a:lnSpc>
                <a:spcPct val="80000"/>
              </a:lnSpc>
              <a:buFont typeface="Wingdings" panose="05000000000000000000" pitchFamily="2" charset="2"/>
              <a:buNone/>
              <a:defRPr/>
            </a:pPr>
            <a:r>
              <a:rPr lang="el-GR" b="1" dirty="0" smtClean="0">
                <a:solidFill>
                  <a:schemeClr val="hlink"/>
                </a:solidFill>
                <a:cs typeface="Times New Roman" pitchFamily="18" charset="0"/>
              </a:rPr>
              <a:t>Προβλήματα </a:t>
            </a:r>
            <a:r>
              <a:rPr lang="el-GR" b="1" u="sng" dirty="0" smtClean="0">
                <a:solidFill>
                  <a:schemeClr val="hlink"/>
                </a:solidFill>
                <a:cs typeface="Times New Roman" pitchFamily="18" charset="0"/>
              </a:rPr>
              <a:t>επιλύσιμα</a:t>
            </a:r>
            <a:r>
              <a:rPr lang="el-GR" b="1" dirty="0" smtClean="0">
                <a:solidFill>
                  <a:schemeClr val="hlink"/>
                </a:solidFill>
                <a:cs typeface="Times New Roman" pitchFamily="18" charset="0"/>
              </a:rPr>
              <a:t>:</a:t>
            </a:r>
          </a:p>
          <a:p>
            <a:pPr marL="609600" indent="-609600" algn="ctr" eaLnBrk="1" hangingPunct="1">
              <a:lnSpc>
                <a:spcPct val="80000"/>
              </a:lnSpc>
              <a:buFont typeface="Wingdings" panose="05000000000000000000" pitchFamily="2" charset="2"/>
              <a:buNone/>
              <a:defRPr/>
            </a:pPr>
            <a:r>
              <a:rPr lang="el-GR" b="1" u="sng" dirty="0" smtClean="0">
                <a:solidFill>
                  <a:schemeClr val="hlink"/>
                </a:solidFill>
                <a:cs typeface="Times New Roman" pitchFamily="18" charset="0"/>
              </a:rPr>
              <a:t>Η εκπαίδευση μπορεί να παρέμβει </a:t>
            </a:r>
            <a:r>
              <a:rPr lang="el-GR" b="1" dirty="0" smtClean="0">
                <a:solidFill>
                  <a:schemeClr val="hlink"/>
                </a:solidFill>
                <a:cs typeface="Times New Roman" pitchFamily="18" charset="0"/>
              </a:rPr>
              <a:t>για να τα λύσει </a:t>
            </a:r>
            <a:r>
              <a:rPr lang="el-GR" sz="2400" b="1" dirty="0" smtClean="0">
                <a:solidFill>
                  <a:schemeClr val="hlink"/>
                </a:solidFill>
                <a:cs typeface="Times New Roman" pitchFamily="18" charset="0"/>
              </a:rPr>
              <a:t>(φροντίζοντας να αμβλύνει και τις κοινωνικές ανισότητες)</a:t>
            </a:r>
          </a:p>
          <a:p>
            <a:pPr marL="609600" indent="-609600" algn="ctr" eaLnBrk="1" hangingPunct="1">
              <a:lnSpc>
                <a:spcPct val="80000"/>
              </a:lnSpc>
              <a:buFont typeface="Wingdings" panose="05000000000000000000" pitchFamily="2" charset="2"/>
              <a:buNone/>
              <a:defRPr/>
            </a:pPr>
            <a:endParaRPr lang="el-GR" sz="2800" b="1" dirty="0" smtClean="0">
              <a:solidFill>
                <a:schemeClr val="hlink"/>
              </a:solidFill>
              <a:cs typeface="Times New Roman" pitchFamily="18" charset="0"/>
            </a:endParaRPr>
          </a:p>
          <a:p>
            <a:pPr marL="609600" indent="-609600" algn="ctr" eaLnBrk="1" hangingPunct="1">
              <a:lnSpc>
                <a:spcPct val="80000"/>
              </a:lnSpc>
              <a:buFont typeface="Wingdings" panose="05000000000000000000" pitchFamily="2" charset="2"/>
              <a:buNone/>
              <a:defRPr/>
            </a:pPr>
            <a:r>
              <a:rPr lang="el-GR" sz="2800" b="1" dirty="0" smtClean="0">
                <a:solidFill>
                  <a:schemeClr val="hlink"/>
                </a:solidFill>
                <a:cs typeface="Times New Roman" pitchFamily="18" charset="0"/>
              </a:rPr>
              <a:t>Εάν βρεί απαντήσεις στο εξής </a:t>
            </a:r>
            <a:r>
              <a:rPr lang="el-GR" sz="2800" b="1" u="sng" dirty="0" smtClean="0">
                <a:solidFill>
                  <a:schemeClr val="hlink"/>
                </a:solidFill>
                <a:cs typeface="Times New Roman" pitchFamily="18" charset="0"/>
              </a:rPr>
              <a:t>ερώτημ</a:t>
            </a:r>
            <a:r>
              <a:rPr lang="el-GR" sz="2800" b="1" dirty="0" smtClean="0">
                <a:solidFill>
                  <a:schemeClr val="hlink"/>
                </a:solidFill>
                <a:cs typeface="Times New Roman" pitchFamily="18" charset="0"/>
              </a:rPr>
              <a:t>α:</a:t>
            </a:r>
          </a:p>
          <a:p>
            <a:pPr marL="609600" indent="-609600" eaLnBrk="1" hangingPunct="1">
              <a:lnSpc>
                <a:spcPct val="80000"/>
              </a:lnSpc>
              <a:buFont typeface="Wingdings" panose="05000000000000000000" pitchFamily="2" charset="2"/>
              <a:buAutoNum type="arabicPeriod"/>
              <a:defRPr/>
            </a:pPr>
            <a:r>
              <a:rPr lang="el-GR" sz="2800" b="1" u="sng" dirty="0" smtClean="0">
                <a:solidFill>
                  <a:srgbClr val="00FF00"/>
                </a:solidFill>
                <a:effectLst>
                  <a:outerShdw blurRad="38100" dist="38100" dir="2700000" algn="tl">
                    <a:srgbClr val="000000">
                      <a:alpha val="43137"/>
                    </a:srgbClr>
                  </a:outerShdw>
                </a:effectLst>
                <a:cs typeface="Times New Roman" pitchFamily="18" charset="0"/>
              </a:rPr>
              <a:t>Πώς γεφυρώνεται το χάσμα </a:t>
            </a:r>
            <a:r>
              <a:rPr lang="el-GR" sz="2800" b="1" u="sng" dirty="0" smtClean="0">
                <a:solidFill>
                  <a:srgbClr val="00FF00"/>
                </a:solidFill>
                <a:cs typeface="Times New Roman" pitchFamily="18" charset="0"/>
              </a:rPr>
              <a:t>ανάμεσα σε είδη λόγου που συνηθίζονται στην καθημερινή ζωή και σε αυτά που συνηθίζονται στο σχολεί</a:t>
            </a:r>
            <a:r>
              <a:rPr lang="el-GR" sz="2800" b="1" dirty="0" smtClean="0">
                <a:solidFill>
                  <a:srgbClr val="00FF00"/>
                </a:solidFill>
                <a:cs typeface="Times New Roman" pitchFamily="18" charset="0"/>
              </a:rPr>
              <a:t>ο;</a:t>
            </a:r>
          </a:p>
          <a:p>
            <a:pPr marL="1009650" lvl="1" indent="-609600" eaLnBrk="1" hangingPunct="1">
              <a:lnSpc>
                <a:spcPct val="80000"/>
              </a:lnSpc>
              <a:defRPr/>
            </a:pPr>
            <a:r>
              <a:rPr lang="el-GR" b="1" dirty="0" smtClean="0">
                <a:solidFill>
                  <a:srgbClr val="FFFF66"/>
                </a:solidFill>
                <a:cs typeface="Times New Roman" pitchFamily="18" charset="0"/>
              </a:rPr>
              <a:t>Η εκπαίδευση οφείλει φυσικά να παρέχει ικανότητες σε είδη λόγου μη οικεία και δύσκολα. Πώς όμως πιο αποτελεσματικά; </a:t>
            </a:r>
          </a:p>
          <a:p>
            <a:pPr marL="1009650" lvl="1" indent="-609600" eaLnBrk="1" hangingPunct="1">
              <a:lnSpc>
                <a:spcPct val="80000"/>
              </a:lnSpc>
              <a:defRPr/>
            </a:pPr>
            <a:r>
              <a:rPr lang="el-GR" b="1" u="sng" dirty="0" smtClean="0">
                <a:cs typeface="Times New Roman" pitchFamily="18" charset="0"/>
              </a:rPr>
              <a:t>Απάντηση</a:t>
            </a:r>
            <a:r>
              <a:rPr lang="el-GR" b="1" dirty="0" smtClean="0">
                <a:cs typeface="Times New Roman" pitchFamily="18" charset="0"/>
              </a:rPr>
              <a:t>:  </a:t>
            </a:r>
            <a:r>
              <a:rPr lang="el-GR" b="1" u="sng" dirty="0" smtClean="0">
                <a:solidFill>
                  <a:srgbClr val="FFFF66"/>
                </a:solidFill>
                <a:cs typeface="Times New Roman" pitchFamily="18" charset="0"/>
              </a:rPr>
              <a:t>Γεφυρώνοντας </a:t>
            </a:r>
            <a:r>
              <a:rPr lang="el-GR" b="1" u="sng" dirty="0" smtClean="0">
                <a:solidFill>
                  <a:srgbClr val="00FF00"/>
                </a:solidFill>
                <a:cs typeface="Times New Roman" pitchFamily="18" charset="0"/>
              </a:rPr>
              <a:t>σταδιακά </a:t>
            </a:r>
            <a:r>
              <a:rPr lang="el-GR" b="1" u="sng" dirty="0" smtClean="0">
                <a:solidFill>
                  <a:srgbClr val="FFFF66"/>
                </a:solidFill>
                <a:cs typeface="Times New Roman" pitchFamily="18" charset="0"/>
              </a:rPr>
              <a:t>την απόσταση ανάμεσα στο λόγο της καθημερινής ζωής και του σχολείου</a:t>
            </a:r>
            <a:r>
              <a:rPr lang="el-GR" b="1" dirty="0" smtClean="0">
                <a:solidFill>
                  <a:srgbClr val="FFFF66"/>
                </a:solidFill>
                <a:cs typeface="Times New Roman" pitchFamily="18" charset="0"/>
              </a:rPr>
              <a:t>. </a:t>
            </a:r>
            <a:r>
              <a:rPr lang="el-GR" b="1" dirty="0" smtClean="0">
                <a:cs typeface="Times New Roman" pitchFamily="18" charset="0"/>
              </a:rPr>
              <a:t>Διερευνώντας ποια είδη λόγου συνηθίζονται σε κάθε κοινωνικοπολιτισμικό περιβάλλον, χρησιμοποιώντας τα αρχικά και εμπλουτίζοντας σταδιακά τις ικανότητες των παιδιών σε είδη λόγου λιγότερο οικεία και απαραίτητα για εκπαίδευση.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B29B2C4-1D9C-4540-89FC-EB748CCDCA60}" type="slidenum">
              <a:rPr lang="el-GR" altLang="el-GR" sz="1200">
                <a:latin typeface="Arial" panose="020B0604020202020204" pitchFamily="34" charset="0"/>
              </a:rPr>
              <a:pPr>
                <a:spcBef>
                  <a:spcPct val="0"/>
                </a:spcBef>
                <a:buClrTx/>
                <a:buSzTx/>
                <a:buFontTx/>
                <a:buNone/>
              </a:pPr>
              <a:t>7</a:t>
            </a:fld>
            <a:endParaRPr lang="el-GR" altLang="el-GR" sz="1200">
              <a:latin typeface="Arial" panose="020B0604020202020204" pitchFamily="34" charset="0"/>
            </a:endParaRPr>
          </a:p>
        </p:txBody>
      </p:sp>
      <p:sp>
        <p:nvSpPr>
          <p:cNvPr id="307203" name="Rectangle 3"/>
          <p:cNvSpPr>
            <a:spLocks noGrp="1" noChangeArrowheads="1"/>
          </p:cNvSpPr>
          <p:nvPr>
            <p:ph type="body" idx="1"/>
          </p:nvPr>
        </p:nvSpPr>
        <p:spPr>
          <a:xfrm>
            <a:off x="0" y="0"/>
            <a:ext cx="9144000" cy="6858000"/>
          </a:xfrm>
        </p:spPr>
        <p:txBody>
          <a:bodyPr/>
          <a:lstStyle/>
          <a:p>
            <a:pPr marL="609600" indent="-609600" algn="ctr" eaLnBrk="1" hangingPunct="1">
              <a:lnSpc>
                <a:spcPct val="90000"/>
              </a:lnSpc>
              <a:spcAft>
                <a:spcPts val="0"/>
              </a:spcAft>
              <a:buFont typeface="Wingdings" panose="05000000000000000000" pitchFamily="2" charset="2"/>
              <a:buNone/>
              <a:defRPr/>
            </a:pPr>
            <a:r>
              <a:rPr lang="el-GR" b="1" dirty="0" smtClean="0">
                <a:solidFill>
                  <a:srgbClr val="00FF00"/>
                </a:solidFill>
                <a:latin typeface="+mj-lt"/>
                <a:cs typeface="Times New Roman" pitchFamily="18" charset="0"/>
              </a:rPr>
              <a:t>ΚΡΙΣΙΜΟ ΟΜΩΣ: </a:t>
            </a:r>
          </a:p>
          <a:p>
            <a:pPr marL="609600" indent="-609600" algn="ctr" eaLnBrk="1" hangingPunct="1">
              <a:lnSpc>
                <a:spcPct val="90000"/>
              </a:lnSpc>
              <a:spcAft>
                <a:spcPts val="0"/>
              </a:spcAft>
              <a:buFont typeface="Wingdings" panose="05000000000000000000" pitchFamily="2" charset="2"/>
              <a:buNone/>
              <a:defRPr/>
            </a:pPr>
            <a:r>
              <a:rPr lang="el-GR" sz="2700" b="1" dirty="0" smtClean="0">
                <a:solidFill>
                  <a:srgbClr val="00FF00"/>
                </a:solidFill>
                <a:latin typeface="+mj-lt"/>
                <a:cs typeface="Times New Roman" pitchFamily="18" charset="0"/>
              </a:rPr>
              <a:t>Η εκπαίδευση επιλέγει είδη λόγου </a:t>
            </a:r>
          </a:p>
          <a:p>
            <a:pPr marL="609600" indent="-609600" algn="ctr" eaLnBrk="1" hangingPunct="1">
              <a:lnSpc>
                <a:spcPct val="90000"/>
              </a:lnSpc>
              <a:spcAft>
                <a:spcPts val="0"/>
              </a:spcAft>
              <a:buFont typeface="Wingdings" panose="05000000000000000000" pitchFamily="2" charset="2"/>
              <a:buNone/>
              <a:defRPr/>
            </a:pPr>
            <a:r>
              <a:rPr lang="el-GR" sz="2700" b="1" dirty="0" smtClean="0">
                <a:solidFill>
                  <a:srgbClr val="00FF00"/>
                </a:solidFill>
                <a:latin typeface="+mj-lt"/>
                <a:cs typeface="Times New Roman" pitchFamily="18" charset="0"/>
              </a:rPr>
              <a:t>όχι μόνο με αντικειμενικά κριτήρια αλλά και </a:t>
            </a:r>
            <a:r>
              <a:rPr lang="el-GR" sz="2700" b="1" u="sng" dirty="0" smtClean="0">
                <a:solidFill>
                  <a:srgbClr val="00FF00"/>
                </a:solidFill>
                <a:latin typeface="+mj-lt"/>
                <a:cs typeface="Times New Roman" pitchFamily="18" charset="0"/>
              </a:rPr>
              <a:t>κοινωνικά</a:t>
            </a:r>
            <a:r>
              <a:rPr lang="el-GR" sz="2700" b="1" dirty="0" smtClean="0">
                <a:solidFill>
                  <a:srgbClr val="00FF00"/>
                </a:solidFill>
                <a:latin typeface="+mj-lt"/>
                <a:cs typeface="Times New Roman" pitchFamily="18" charset="0"/>
              </a:rPr>
              <a:t>. </a:t>
            </a:r>
          </a:p>
          <a:p>
            <a:pPr marL="609600" indent="-609600" algn="ctr" eaLnBrk="1" hangingPunct="1">
              <a:lnSpc>
                <a:spcPct val="90000"/>
              </a:lnSpc>
              <a:spcAft>
                <a:spcPts val="0"/>
              </a:spcAft>
              <a:buFont typeface="Wingdings" panose="05000000000000000000" pitchFamily="2" charset="2"/>
              <a:buNone/>
              <a:defRPr/>
            </a:pPr>
            <a:r>
              <a:rPr lang="el-GR" sz="2700" b="1" dirty="0" smtClean="0">
                <a:solidFill>
                  <a:srgbClr val="00FF00"/>
                </a:solidFill>
                <a:latin typeface="+mj-lt"/>
                <a:cs typeface="Times New Roman" pitchFamily="18" charset="0"/>
              </a:rPr>
              <a:t>Πριμοδοτεί  μερικές φορές </a:t>
            </a:r>
          </a:p>
          <a:p>
            <a:pPr marL="609600" indent="-609600" algn="ctr" eaLnBrk="1" hangingPunct="1">
              <a:lnSpc>
                <a:spcPct val="90000"/>
              </a:lnSpc>
              <a:spcAft>
                <a:spcPts val="0"/>
              </a:spcAft>
              <a:buFont typeface="Wingdings" panose="05000000000000000000" pitchFamily="2" charset="2"/>
              <a:buNone/>
              <a:defRPr/>
            </a:pPr>
            <a:r>
              <a:rPr lang="el-GR" sz="2700" b="1" dirty="0" smtClean="0">
                <a:solidFill>
                  <a:srgbClr val="00FF00"/>
                </a:solidFill>
                <a:latin typeface="+mj-lt"/>
                <a:cs typeface="Times New Roman" pitchFamily="18" charset="0"/>
              </a:rPr>
              <a:t>εκείνα που είναι οικεία στα ανώτερα κοινωνικά στρώματα, χωρίς αυτό να είναι απαραίτητο.  </a:t>
            </a:r>
          </a:p>
          <a:p>
            <a:pPr marL="609600" indent="-609600" algn="ctr" eaLnBrk="1" hangingPunct="1">
              <a:lnSpc>
                <a:spcPct val="90000"/>
              </a:lnSpc>
              <a:spcAft>
                <a:spcPts val="0"/>
              </a:spcAft>
              <a:buFont typeface="Wingdings" panose="05000000000000000000" pitchFamily="2" charset="2"/>
              <a:buNone/>
              <a:defRPr/>
            </a:pPr>
            <a:r>
              <a:rPr lang="el-GR" sz="2700" b="1" u="sng" dirty="0" smtClean="0">
                <a:solidFill>
                  <a:srgbClr val="00FF00"/>
                </a:solidFill>
                <a:latin typeface="+mj-lt"/>
                <a:cs typeface="Times New Roman" pitchFamily="18" charset="0"/>
              </a:rPr>
              <a:t>Δεν φροντίζει, με άλλα λόγια, </a:t>
            </a:r>
          </a:p>
          <a:p>
            <a:pPr marL="609600" indent="-609600" algn="ctr" eaLnBrk="1" hangingPunct="1">
              <a:lnSpc>
                <a:spcPct val="90000"/>
              </a:lnSpc>
              <a:spcAft>
                <a:spcPts val="0"/>
              </a:spcAft>
              <a:buFont typeface="Wingdings" panose="05000000000000000000" pitchFamily="2" charset="2"/>
              <a:buNone/>
              <a:defRPr/>
            </a:pPr>
            <a:r>
              <a:rPr lang="el-GR" sz="2700" b="1" u="sng" dirty="0" smtClean="0">
                <a:solidFill>
                  <a:srgbClr val="00FF00"/>
                </a:solidFill>
                <a:latin typeface="+mj-lt"/>
                <a:cs typeface="Times New Roman" pitchFamily="18" charset="0"/>
              </a:rPr>
              <a:t>να γεφυρώσει το χάσμα με κατώτερα κοινωνικά στρώματα</a:t>
            </a:r>
            <a:br>
              <a:rPr lang="el-GR" sz="2700" b="1" u="sng" dirty="0" smtClean="0">
                <a:solidFill>
                  <a:srgbClr val="00FF00"/>
                </a:solidFill>
                <a:latin typeface="+mj-lt"/>
                <a:cs typeface="Times New Roman" pitchFamily="18" charset="0"/>
              </a:rPr>
            </a:br>
            <a:r>
              <a:rPr lang="el-GR" sz="2700" b="1" u="sng" dirty="0" smtClean="0">
                <a:solidFill>
                  <a:srgbClr val="00FF00"/>
                </a:solidFill>
                <a:latin typeface="+mj-lt"/>
                <a:cs typeface="Times New Roman" pitchFamily="18" charset="0"/>
              </a:rPr>
              <a:t> ή να αξιοποιήσει ικανότητες παιδιών από αυτά τα στρώματα</a:t>
            </a:r>
            <a:endParaRPr lang="el-GR" sz="2700" b="1" dirty="0" smtClean="0">
              <a:solidFill>
                <a:srgbClr val="00FF00"/>
              </a:solidFill>
              <a:latin typeface="+mj-lt"/>
              <a:cs typeface="Times New Roman" pitchFamily="18" charset="0"/>
            </a:endParaRPr>
          </a:p>
          <a:p>
            <a:pPr marL="609600" indent="-609600" algn="ctr" eaLnBrk="1" hangingPunct="1">
              <a:lnSpc>
                <a:spcPct val="90000"/>
              </a:lnSpc>
              <a:spcAft>
                <a:spcPts val="0"/>
              </a:spcAft>
              <a:buFont typeface="Wingdings" panose="05000000000000000000" pitchFamily="2" charset="2"/>
              <a:buNone/>
              <a:defRPr/>
            </a:pPr>
            <a:endParaRPr lang="el-GR" sz="1100" b="1" dirty="0" smtClean="0">
              <a:solidFill>
                <a:srgbClr val="00FF00"/>
              </a:solidFill>
              <a:latin typeface="+mj-lt"/>
              <a:cs typeface="Times New Roman" pitchFamily="18" charset="0"/>
            </a:endParaRPr>
          </a:p>
          <a:p>
            <a:pPr marL="590550" indent="-533400" algn="ctr" eaLnBrk="1" hangingPunct="1">
              <a:lnSpc>
                <a:spcPct val="90000"/>
              </a:lnSpc>
              <a:buFont typeface="Wingdings" panose="05000000000000000000" pitchFamily="2" charset="2"/>
              <a:buNone/>
              <a:defRPr/>
            </a:pPr>
            <a:r>
              <a:rPr lang="el-GR" sz="2400" b="1" dirty="0" smtClean="0">
                <a:latin typeface="+mj-lt"/>
                <a:cs typeface="Times New Roman" pitchFamily="18" charset="0"/>
              </a:rPr>
              <a:t>Π.χ. </a:t>
            </a:r>
            <a:r>
              <a:rPr lang="en-US" sz="2400" b="1" dirty="0" smtClean="0">
                <a:latin typeface="+mj-lt"/>
                <a:cs typeface="Times New Roman" pitchFamily="18" charset="0"/>
              </a:rPr>
              <a:t> </a:t>
            </a:r>
            <a:r>
              <a:rPr lang="el-GR" sz="2400" b="1" dirty="0" smtClean="0">
                <a:latin typeface="+mj-lt"/>
                <a:cs typeface="Times New Roman" pitchFamily="18" charset="0"/>
              </a:rPr>
              <a:t>διδασκαλία πρώτης ανάγνωσης με τι τύπου κείμενα; </a:t>
            </a:r>
          </a:p>
          <a:p>
            <a:pPr marL="590550" indent="-533400" algn="ctr" eaLnBrk="1" hangingPunct="1">
              <a:lnSpc>
                <a:spcPct val="90000"/>
              </a:lnSpc>
              <a:buFont typeface="Wingdings" panose="05000000000000000000" pitchFamily="2" charset="2"/>
              <a:buNone/>
              <a:defRPr/>
            </a:pPr>
            <a:r>
              <a:rPr lang="el-GR" sz="2400" b="1" dirty="0" smtClean="0">
                <a:latin typeface="+mj-lt"/>
                <a:cs typeface="Times New Roman" pitchFamily="18" charset="0"/>
              </a:rPr>
              <a:t>Παιδική λογοτεχνία; Κείμενα ειδικά κατασκευασμένα για το σκοπό αυτό όπως τα αναγνωστικά; Χρηστικά κείμενα καθημερινής ζωής όπως ετικέτες; </a:t>
            </a:r>
            <a:r>
              <a:rPr lang="el-GR" sz="2400" b="1" u="sng" dirty="0" smtClean="0">
                <a:latin typeface="+mj-lt"/>
                <a:cs typeface="Times New Roman" pitchFamily="18" charset="0"/>
              </a:rPr>
              <a:t>Μόνο τα τελευταία οικεία σε όλα τα παιδιά ανεξάρτητα από κοινωνικοπολιτισμική προέλευση</a:t>
            </a:r>
            <a:r>
              <a:rPr lang="el-GR" sz="2400" b="1" dirty="0" smtClean="0">
                <a:latin typeface="+mj-lt"/>
                <a:cs typeface="Times New Roman" pitchFamily="18" charset="0"/>
              </a:rPr>
              <a:t>.  Αυτά οφείλει να αξιοποιήσει  το σχολείο όταν αρχίζει διδασκαλία γραπτού λόγου για να περάσει σταδιακά σε πιο απαιτητικά επιστημονικά κείμενα.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0"/>
            <a:ext cx="8893175" cy="6858000"/>
          </a:xfrm>
        </p:spPr>
        <p:txBody>
          <a:bodyPr/>
          <a:lstStyle/>
          <a:p>
            <a:pPr marL="590550" indent="-533400" algn="ctr" eaLnBrk="1" hangingPunct="1">
              <a:lnSpc>
                <a:spcPct val="90000"/>
              </a:lnSpc>
              <a:buFont typeface="Wingdings" panose="05000000000000000000" pitchFamily="2" charset="2"/>
              <a:buNone/>
              <a:defRPr/>
            </a:pPr>
            <a:r>
              <a:rPr lang="el-GR" b="1" dirty="0" smtClean="0">
                <a:solidFill>
                  <a:srgbClr val="FFFF66"/>
                </a:solidFill>
                <a:cs typeface="Times New Roman" pitchFamily="18" charset="0"/>
              </a:rPr>
              <a:t>Προκατειλημμένη αξιολόγηση </a:t>
            </a:r>
          </a:p>
          <a:p>
            <a:pPr marL="590550" indent="-533400" algn="ctr" eaLnBrk="1" hangingPunct="1">
              <a:lnSpc>
                <a:spcPct val="90000"/>
              </a:lnSpc>
              <a:buFont typeface="Wingdings" panose="05000000000000000000" pitchFamily="2" charset="2"/>
              <a:buNone/>
              <a:defRPr/>
            </a:pPr>
            <a:r>
              <a:rPr lang="el-GR" b="1" dirty="0" smtClean="0">
                <a:solidFill>
                  <a:srgbClr val="FFFF66"/>
                </a:solidFill>
                <a:cs typeface="Times New Roman" pitchFamily="18" charset="0"/>
              </a:rPr>
              <a:t>εκ μέρους του σχολείου:</a:t>
            </a:r>
          </a:p>
          <a:p>
            <a:pPr marL="590550" indent="-533400" eaLnBrk="1" hangingPunct="1">
              <a:lnSpc>
                <a:spcPct val="90000"/>
              </a:lnSpc>
              <a:defRPr/>
            </a:pPr>
            <a:r>
              <a:rPr lang="el-GR" sz="2800" b="1" dirty="0" smtClean="0">
                <a:cs typeface="Times New Roman" pitchFamily="18" charset="0"/>
              </a:rPr>
              <a:t>Όταν τα παιδιά δεν ανταποκρίνονται στις απαιτήσεις του, βαπτίζονται αδικαιολόγητα «γλωσσικά στερημένα».</a:t>
            </a:r>
          </a:p>
          <a:p>
            <a:pPr marL="590550" indent="-533400" eaLnBrk="1" hangingPunct="1">
              <a:lnSpc>
                <a:spcPct val="90000"/>
              </a:lnSpc>
              <a:defRPr/>
            </a:pPr>
            <a:r>
              <a:rPr lang="el-GR" sz="2800" b="1" dirty="0" smtClean="0">
                <a:cs typeface="Times New Roman" pitchFamily="18" charset="0"/>
              </a:rPr>
              <a:t> </a:t>
            </a:r>
            <a:r>
              <a:rPr lang="el-GR" sz="2800" b="1" u="sng" dirty="0" smtClean="0">
                <a:cs typeface="Times New Roman" pitchFamily="18" charset="0"/>
              </a:rPr>
              <a:t>Όμως, μερικές φορές κατέχουν απαιτητικές ικανότητες, τις οποίες δεν προκρίνει το σχολείο</a:t>
            </a:r>
            <a:r>
              <a:rPr lang="el-GR" sz="2800" b="1" dirty="0" smtClean="0">
                <a:cs typeface="Times New Roman" pitchFamily="18" charset="0"/>
              </a:rPr>
              <a:t> στο αναλυτικό πρόγραμμα</a:t>
            </a:r>
            <a:r>
              <a:rPr lang="en-US" sz="2800" b="1" dirty="0" smtClean="0">
                <a:cs typeface="Times New Roman" pitchFamily="18" charset="0"/>
              </a:rPr>
              <a:t> </a:t>
            </a:r>
            <a:r>
              <a:rPr lang="el-GR" sz="2800" b="1" dirty="0" smtClean="0">
                <a:cs typeface="Times New Roman" pitchFamily="18" charset="0"/>
              </a:rPr>
              <a:t>και δεν τις βλέπει συνεπώς στα παιδιά. </a:t>
            </a:r>
          </a:p>
          <a:p>
            <a:pPr marL="1371600" lvl="2" indent="-457200" eaLnBrk="1" hangingPunct="1">
              <a:lnSpc>
                <a:spcPct val="90000"/>
              </a:lnSpc>
              <a:buFont typeface="Wingdings" panose="05000000000000000000" pitchFamily="2" charset="2"/>
              <a:buNone/>
              <a:defRPr/>
            </a:pPr>
            <a:r>
              <a:rPr lang="el-GR" b="1" dirty="0" smtClean="0">
                <a:cs typeface="Times New Roman" pitchFamily="18" charset="0"/>
              </a:rPr>
              <a:t>Π.χ. Μελέτη </a:t>
            </a:r>
            <a:r>
              <a:rPr lang="en-US" b="1" dirty="0" smtClean="0">
                <a:cs typeface="Times New Roman" pitchFamily="18" charset="0"/>
              </a:rPr>
              <a:t>Heath (1983)</a:t>
            </a:r>
            <a:r>
              <a:rPr lang="el-GR" b="1" dirty="0" smtClean="0">
                <a:cs typeface="Times New Roman" pitchFamily="18" charset="0"/>
              </a:rPr>
              <a:t>:</a:t>
            </a:r>
            <a:r>
              <a:rPr lang="en-US" b="1" dirty="0" smtClean="0">
                <a:cs typeface="Times New Roman" pitchFamily="18" charset="0"/>
              </a:rPr>
              <a:t> H </a:t>
            </a:r>
            <a:r>
              <a:rPr lang="el-GR" b="1" dirty="0" smtClean="0">
                <a:cs typeface="Times New Roman" pitchFamily="18" charset="0"/>
              </a:rPr>
              <a:t>ικανότητα παιδιών προσχολικής ηλικίας να διαβάζουν τιμές και ετικέτες σε μια κοινότητα φτωχών μαύρων των ΗΠΑ παραμερίζονταν από το σχολείο. Στην Α΄ Δημοτικού η ανάγνωση διδάσκονταν μόνο μέσα από την παιδική λογοτεχνία, η οποία ήταν όμως οικεία μόνο στα ανώτερα κοινωνικά στρώματα. Το σχολείο παραγνώριζε επίσης την ικανότητα ειδικά των αγοριών αυτής της κοινότητας να αφηγούνται περίπλοκες ιστορίες με στοιχεία φαντασίας και ποίησης.  </a:t>
            </a:r>
            <a:endParaRPr lang="el-GR" b="1" dirty="0" smtClean="0"/>
          </a:p>
          <a:p>
            <a:pPr>
              <a:defRPr/>
            </a:pPr>
            <a:endParaRPr lang="el-GR" sz="2800" dirty="0"/>
          </a:p>
        </p:txBody>
      </p:sp>
      <p:sp>
        <p:nvSpPr>
          <p:cNvPr id="2867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11768E7-C43E-484E-AE5E-2BD4240B5C9B}" type="slidenum">
              <a:rPr lang="el-GR" altLang="el-GR" sz="1200">
                <a:latin typeface="Arial" panose="020B0604020202020204" pitchFamily="34" charset="0"/>
              </a:rPr>
              <a:pPr>
                <a:spcBef>
                  <a:spcPct val="0"/>
                </a:spcBef>
                <a:buClrTx/>
                <a:buSzTx/>
                <a:buFontTx/>
                <a:buNone/>
              </a:pPr>
              <a:t>8</a:t>
            </a:fld>
            <a:endParaRPr lang="el-GR" altLang="el-GR" sz="1200">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58CFEF0-9C50-46B1-9DC4-DC8276856479}" type="slidenum">
              <a:rPr lang="el-GR" altLang="el-GR" sz="1200">
                <a:latin typeface="Arial" panose="020B0604020202020204" pitchFamily="34" charset="0"/>
              </a:rPr>
              <a:pPr>
                <a:spcBef>
                  <a:spcPct val="0"/>
                </a:spcBef>
                <a:buClrTx/>
                <a:buSzTx/>
                <a:buFontTx/>
                <a:buNone/>
              </a:pPr>
              <a:t>9</a:t>
            </a:fld>
            <a:endParaRPr lang="el-GR" altLang="el-GR" sz="1200">
              <a:latin typeface="Arial" panose="020B0604020202020204" pitchFamily="34" charset="0"/>
            </a:endParaRPr>
          </a:p>
        </p:txBody>
      </p:sp>
      <p:sp>
        <p:nvSpPr>
          <p:cNvPr id="244738" name="Rectangle 2"/>
          <p:cNvSpPr>
            <a:spLocks noGrp="1" noRot="1" noChangeArrowheads="1"/>
          </p:cNvSpPr>
          <p:nvPr>
            <p:ph type="title"/>
          </p:nvPr>
        </p:nvSpPr>
        <p:spPr>
          <a:xfrm>
            <a:off x="457200" y="0"/>
            <a:ext cx="8229600" cy="1417638"/>
          </a:xfrm>
        </p:spPr>
        <p:txBody>
          <a:bodyPr/>
          <a:lstStyle/>
          <a:p>
            <a:pPr eaLnBrk="1" hangingPunct="1">
              <a:defRPr/>
            </a:pPr>
            <a:r>
              <a:rPr lang="el-GR" sz="2800" dirty="0" smtClean="0">
                <a:solidFill>
                  <a:srgbClr val="00FF00"/>
                </a:solidFill>
                <a:cs typeface="Times New Roman" pitchFamily="18" charset="0"/>
              </a:rPr>
              <a:t>ΓΝΩΣΤΙΚΕΣ ΔΙΑΣΤΑΣΕΙΣ </a:t>
            </a:r>
            <a:br>
              <a:rPr lang="el-GR" sz="2800" dirty="0" smtClean="0">
                <a:solidFill>
                  <a:srgbClr val="00FF00"/>
                </a:solidFill>
                <a:cs typeface="Times New Roman" pitchFamily="18" charset="0"/>
              </a:rPr>
            </a:br>
            <a:r>
              <a:rPr lang="el-GR" sz="2800" dirty="0" smtClean="0">
                <a:solidFill>
                  <a:srgbClr val="00FF00"/>
                </a:solidFill>
                <a:cs typeface="Times New Roman" pitchFamily="18" charset="0"/>
              </a:rPr>
              <a:t>ΤΗΣ ΓΛΩΣΣΙΚΗΣ ΕΠΙΚΟΙΝΩΝΙΑΣ</a:t>
            </a:r>
            <a:br>
              <a:rPr lang="el-GR" sz="2800" dirty="0" smtClean="0">
                <a:solidFill>
                  <a:srgbClr val="00FF00"/>
                </a:solidFill>
                <a:cs typeface="Times New Roman" pitchFamily="18" charset="0"/>
              </a:rPr>
            </a:br>
            <a:r>
              <a:rPr lang="el-GR" sz="2800" u="sng" dirty="0" smtClean="0">
                <a:solidFill>
                  <a:srgbClr val="00FF00"/>
                </a:solidFill>
                <a:cs typeface="Times New Roman" pitchFamily="18" charset="0"/>
              </a:rPr>
              <a:t>Γιατί είναι πιο απαιτητικά ορισμένα είδη λόγου</a:t>
            </a:r>
            <a:r>
              <a:rPr lang="el-GR" sz="2800" dirty="0" smtClean="0">
                <a:solidFill>
                  <a:srgbClr val="00FF00"/>
                </a:solidFill>
                <a:cs typeface="Times New Roman" pitchFamily="18" charset="0"/>
              </a:rPr>
              <a:t>;</a:t>
            </a:r>
            <a:r>
              <a:rPr lang="el-GR" sz="4000" dirty="0" smtClean="0">
                <a:solidFill>
                  <a:srgbClr val="00FF00"/>
                </a:solidFill>
                <a:cs typeface="Times New Roman" pitchFamily="18" charset="0"/>
              </a:rPr>
              <a:t> </a:t>
            </a:r>
          </a:p>
        </p:txBody>
      </p:sp>
      <p:sp>
        <p:nvSpPr>
          <p:cNvPr id="244739" name="Rectangle 3"/>
          <p:cNvSpPr>
            <a:spLocks noGrp="1" noChangeArrowheads="1"/>
          </p:cNvSpPr>
          <p:nvPr>
            <p:ph type="body" idx="1"/>
          </p:nvPr>
        </p:nvSpPr>
        <p:spPr>
          <a:xfrm>
            <a:off x="0" y="1600200"/>
            <a:ext cx="9144000" cy="5257800"/>
          </a:xfrm>
        </p:spPr>
        <p:txBody>
          <a:bodyPr/>
          <a:lstStyle/>
          <a:p>
            <a:pPr algn="just" eaLnBrk="1" hangingPunct="1">
              <a:buFont typeface="Wingdings" panose="05000000000000000000" pitchFamily="2" charset="2"/>
              <a:buNone/>
              <a:defRPr/>
            </a:pPr>
            <a:endParaRPr lang="el-GR" sz="1200" dirty="0" smtClean="0">
              <a:solidFill>
                <a:srgbClr val="FFFF66"/>
              </a:solidFill>
              <a:cs typeface="Times New Roman" pitchFamily="18" charset="0"/>
            </a:endParaRPr>
          </a:p>
          <a:p>
            <a:pPr algn="just" eaLnBrk="1" hangingPunct="1">
              <a:buFont typeface="Wingdings" panose="05000000000000000000" pitchFamily="2" charset="2"/>
              <a:buChar char="Ø"/>
              <a:defRPr/>
            </a:pPr>
            <a:r>
              <a:rPr lang="el-GR" sz="2800" b="1" u="sng" dirty="0" smtClean="0">
                <a:solidFill>
                  <a:srgbClr val="FFC000"/>
                </a:solidFill>
                <a:cs typeface="Times New Roman" pitchFamily="18" charset="0"/>
              </a:rPr>
              <a:t>Απαιτούν </a:t>
            </a:r>
            <a:r>
              <a:rPr lang="el-GR" sz="2800" b="1" u="sng" dirty="0" err="1" smtClean="0">
                <a:solidFill>
                  <a:srgbClr val="FFC000"/>
                </a:solidFill>
                <a:cs typeface="Times New Roman" pitchFamily="18" charset="0"/>
              </a:rPr>
              <a:t>γνωσιακή</a:t>
            </a:r>
            <a:r>
              <a:rPr lang="el-GR" sz="2800" b="1" u="sng" dirty="0" smtClean="0">
                <a:solidFill>
                  <a:srgbClr val="FFC000"/>
                </a:solidFill>
                <a:cs typeface="Times New Roman" pitchFamily="18" charset="0"/>
              </a:rPr>
              <a:t> (ή νοητική) ωρίμανση </a:t>
            </a:r>
          </a:p>
          <a:p>
            <a:pPr marL="449263" lvl="1" indent="7938" eaLnBrk="1" hangingPunct="1">
              <a:buFont typeface="Wingdings" panose="05000000000000000000" pitchFamily="2" charset="2"/>
              <a:buNone/>
              <a:defRPr/>
            </a:pPr>
            <a:r>
              <a:rPr lang="el-GR" sz="2500" b="1" dirty="0" smtClean="0">
                <a:cs typeface="Times New Roman" pitchFamily="18" charset="0"/>
              </a:rPr>
              <a:t>π.χ. για να μπορούμε </a:t>
            </a:r>
            <a:r>
              <a:rPr lang="el-GR" sz="2500" b="1" dirty="0" smtClean="0">
                <a:solidFill>
                  <a:srgbClr val="FFFF66"/>
                </a:solidFill>
                <a:cs typeface="Times New Roman" pitchFamily="18" charset="0"/>
              </a:rPr>
              <a:t>να δούμε τον κόσμο από την οπτική του άλλου</a:t>
            </a:r>
            <a:r>
              <a:rPr lang="el-GR" sz="2500" b="1" dirty="0" smtClean="0">
                <a:cs typeface="Times New Roman" pitchFamily="18" charset="0"/>
              </a:rPr>
              <a:t> και έτσι να αφηγηθούμε παρέχοντας όλες τις πληροφορίες που ο συνομιλητής δεν γνωρίζει και χρειάζεται να καταλάβει (γνωσιακή αποκέντρωση κατά τον Πιαζέ).</a:t>
            </a:r>
          </a:p>
          <a:p>
            <a:pPr algn="just" eaLnBrk="1" hangingPunct="1">
              <a:buFont typeface="Wingdings" panose="05000000000000000000" pitchFamily="2" charset="2"/>
              <a:buChar char="Ø"/>
              <a:defRPr/>
            </a:pPr>
            <a:r>
              <a:rPr lang="el-GR" sz="2800" b="1" u="sng" dirty="0" smtClean="0">
                <a:solidFill>
                  <a:srgbClr val="FFC000"/>
                </a:solidFill>
                <a:cs typeface="Times New Roman" pitchFamily="18" charset="0"/>
              </a:rPr>
              <a:t>Απαιτούν προχωρημένες γλωσσικές ικαν</a:t>
            </a:r>
            <a:r>
              <a:rPr lang="el-GR" sz="2800" b="1" dirty="0" smtClean="0">
                <a:solidFill>
                  <a:srgbClr val="FFC000"/>
                </a:solidFill>
                <a:cs typeface="Times New Roman" pitchFamily="18" charset="0"/>
              </a:rPr>
              <a:t>ότητες</a:t>
            </a:r>
          </a:p>
          <a:p>
            <a:pPr lvl="1" algn="just" eaLnBrk="1" hangingPunct="1">
              <a:buFont typeface="Wingdings" panose="05000000000000000000" pitchFamily="2" charset="2"/>
              <a:buNone/>
              <a:defRPr/>
            </a:pPr>
            <a:r>
              <a:rPr lang="el-GR" sz="2500" b="1" dirty="0" smtClean="0">
                <a:solidFill>
                  <a:srgbClr val="FFFF66"/>
                </a:solidFill>
                <a:cs typeface="Times New Roman" pitchFamily="18" charset="0"/>
              </a:rPr>
              <a:t>ειδικότερα γνώση αφηρημένου λεξιλογίου.</a:t>
            </a:r>
            <a:r>
              <a:rPr lang="el-GR" sz="2500" b="1" dirty="0" smtClean="0">
                <a:cs typeface="Times New Roman" pitchFamily="18" charset="0"/>
              </a:rPr>
              <a:t> </a:t>
            </a:r>
          </a:p>
          <a:p>
            <a:pPr algn="just" eaLnBrk="1" hangingPunct="1">
              <a:buFont typeface="Wingdings" panose="05000000000000000000" pitchFamily="2" charset="2"/>
              <a:buChar char="Ø"/>
              <a:defRPr/>
            </a:pPr>
            <a:r>
              <a:rPr lang="el-GR" sz="2800" b="1" u="sng" dirty="0" smtClean="0">
                <a:solidFill>
                  <a:srgbClr val="FFC000"/>
                </a:solidFill>
                <a:cs typeface="Times New Roman" pitchFamily="18" charset="0"/>
              </a:rPr>
              <a:t>Απαιτούν προχωρημένες επικοινωνιακές ικανότητες</a:t>
            </a:r>
          </a:p>
          <a:p>
            <a:pPr marL="449263" lvl="1" indent="7938" eaLnBrk="1" hangingPunct="1">
              <a:buFont typeface="Wingdings" panose="05000000000000000000" pitchFamily="2" charset="2"/>
              <a:buNone/>
              <a:tabLst>
                <a:tab pos="449263" algn="l"/>
              </a:tabLst>
              <a:defRPr/>
            </a:pPr>
            <a:r>
              <a:rPr lang="el-GR" sz="2500" b="1" dirty="0" smtClean="0">
                <a:solidFill>
                  <a:srgbClr val="FFFF66"/>
                </a:solidFill>
                <a:cs typeface="Times New Roman" pitchFamily="18" charset="0"/>
              </a:rPr>
              <a:t>πάνω απ’ όλα κειμενικές</a:t>
            </a:r>
            <a:r>
              <a:rPr lang="el-GR" sz="2500" b="1" dirty="0" smtClean="0">
                <a:cs typeface="Times New Roman" pitchFamily="18" charset="0"/>
              </a:rPr>
              <a:t>, δηλ. ικανότητες συγκρότησης πολλών κειμενικών ειδών, ειδικά των γραπτών δοκιμίων.</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6756</TotalTime>
  <Words>2425</Words>
  <Application>Microsoft Office PowerPoint</Application>
  <PresentationFormat>On-screen Show (4:3)</PresentationFormat>
  <Paragraphs>333</Paragraphs>
  <Slides>34</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Garamond</vt:lpstr>
      <vt:lpstr>Arial</vt:lpstr>
      <vt:lpstr>Wingdings</vt:lpstr>
      <vt:lpstr>Georgia</vt:lpstr>
      <vt:lpstr>Times New Roman</vt:lpstr>
      <vt:lpstr>Stream</vt:lpstr>
      <vt:lpstr>Ανάπτυξη του Λόγου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ΓΝΩΣΤΙΚΕΣ ΔΙΑΣΤΑΣΕΙΣ  ΤΗΣ ΓΛΩΣΣΙΚΗΣ ΕΠΙΚΟΙΝΩΝΙΑΣ Γιατί είναι πιο απαιτητικά ορισμένα είδη λόγου; </vt:lpstr>
      <vt:lpstr>PowerPoint Presentation</vt:lpstr>
      <vt:lpstr>  Κοινωνικός vs. προσωπικός λόγος</vt:lpstr>
      <vt:lpstr>PowerPoint Presentation</vt:lpstr>
      <vt:lpstr>PowerPoint Presentation</vt:lpstr>
      <vt:lpstr>PowerPoint Presentation</vt:lpstr>
      <vt:lpstr>  Πλαισιωμένος vs. αποπλαισιωμένος λόγος</vt:lpstr>
      <vt:lpstr>PowerPoint Presentation</vt:lpstr>
      <vt:lpstr>Κατευθυντικός vs. ερμηνευτικός λόγος</vt:lpstr>
      <vt:lpstr>Εκφραστικός vs. αναφορικός λόγος</vt:lpstr>
      <vt:lpstr> Αφηγηματικός vs. δοκιμιακός λόγος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Company>AK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Alexia Karousou</dc:creator>
  <cp:lastModifiedBy>Uoa</cp:lastModifiedBy>
  <cp:revision>1244</cp:revision>
  <dcterms:created xsi:type="dcterms:W3CDTF">2005-10-09T17:12:50Z</dcterms:created>
  <dcterms:modified xsi:type="dcterms:W3CDTF">2016-05-16T12:00:18Z</dcterms:modified>
</cp:coreProperties>
</file>