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2"/>
  </p:notesMasterIdLst>
  <p:sldIdLst>
    <p:sldId id="331" r:id="rId3"/>
    <p:sldId id="371" r:id="rId4"/>
    <p:sldId id="380" r:id="rId5"/>
    <p:sldId id="373" r:id="rId6"/>
    <p:sldId id="379" r:id="rId7"/>
    <p:sldId id="381" r:id="rId8"/>
    <p:sldId id="382" r:id="rId9"/>
    <p:sldId id="383" r:id="rId10"/>
    <p:sldId id="384" r:id="rId11"/>
    <p:sldId id="385" r:id="rId12"/>
    <p:sldId id="386" r:id="rId13"/>
    <p:sldId id="387" r:id="rId14"/>
    <p:sldId id="290" r:id="rId15"/>
    <p:sldId id="295" r:id="rId16"/>
    <p:sldId id="299" r:id="rId17"/>
    <p:sldId id="332" r:id="rId18"/>
    <p:sldId id="333" r:id="rId19"/>
    <p:sldId id="334" r:id="rId20"/>
    <p:sldId id="293" r:id="rId21"/>
  </p:sldIdLst>
  <p:sldSz cx="9144000" cy="6858000" type="screen4x3"/>
  <p:notesSz cx="6858000" cy="9144000"/>
  <p:custDataLst>
    <p:tags r:id="rId2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31"/>
            <p14:sldId id="371"/>
            <p14:sldId id="380"/>
            <p14:sldId id="373"/>
            <p14:sldId id="379"/>
            <p14:sldId id="381"/>
            <p14:sldId id="382"/>
            <p14:sldId id="383"/>
            <p14:sldId id="384"/>
            <p14:sldId id="385"/>
            <p14:sldId id="386"/>
            <p14:sldId id="387"/>
            <p14:sldId id="290"/>
            <p14:sldId id="295"/>
            <p14:sldId id="299"/>
            <p14:sldId id="332"/>
            <p14:sldId id="333"/>
            <p14:sldId id="334"/>
            <p14:sldId id="293"/>
          </p14:sldIdLst>
        </p14:section>
        <p14:section name="Untitled Section" id="{0F1CB131-A6BD-43D0-B8D4-1F27CEF7A05E}">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09" autoAdjust="0"/>
    <p:restoredTop sz="99309" autoAdjust="0"/>
  </p:normalViewPr>
  <p:slideViewPr>
    <p:cSldViewPr>
      <p:cViewPr>
        <p:scale>
          <a:sx n="66" d="100"/>
          <a:sy n="66" d="100"/>
        </p:scale>
        <p:origin x="-906" y="-2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13/12/2016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Η Υλικότητα του Βιβλίου</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Υλικότητα του Βιβλίου</a:t>
            </a: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Υλικότητα του Βιβλίου</a:t>
            </a: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Aft>
                <a:spcPts val="0"/>
              </a:spcAft>
              <a:defRPr/>
            </a:pPr>
            <a:r>
              <a:rPr lang="el-GR" sz="1000" kern="1200" dirty="0" smtClean="0">
                <a:solidFill>
                  <a:srgbClr val="5075BC"/>
                </a:solidFill>
                <a:latin typeface="+mn-lt"/>
                <a:ea typeface="+mn-ea"/>
                <a:cs typeface="+mn-cs"/>
              </a:rPr>
              <a:t>Η Υλικότητα του Βιβλίου</a:t>
            </a:r>
          </a:p>
        </p:txBody>
      </p:sp>
      <p:pic>
        <p:nvPicPr>
          <p:cNvPr id="9" name="Picture 8"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Η Υλικότητα του Βιβλίου</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Η Υλικότητα του Βιβλίου</a:t>
            </a:r>
            <a:endParaRPr lang="en-US" sz="1000" dirty="0">
              <a:solidFill>
                <a:srgbClr val="5075BC"/>
              </a:solidFill>
              <a:ea typeface="ＭＳ Ｐゴシック" pitchFamily="34" charset="-128"/>
              <a:cs typeface="+mn-cs"/>
            </a:endParaRPr>
          </a:p>
        </p:txBody>
      </p:sp>
      <p:pic>
        <p:nvPicPr>
          <p:cNvPr id="8" name="Picture 7"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Η Υλικότητα του Βιβλίου</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image" Target="../media/image12.png"/><Relationship Id="rId4" Type="http://schemas.openxmlformats.org/officeDocument/2006/relationships/hyperlink" Target="%5b1%5d%20http:/creativecommons.org/licenses/by-nc-sa/4.0/"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biblionet.gr/book/170018/%CE%A3%CE%BC%CF%85%CF%81%CE%BD%CE%B9%CF%89%CF%84%CE%AC%CE%BA%CE%B7,_%CE%95%CE%BB%CE%AD%CE%BD%CE%B7/%CE%A0%CE%B1%CF%81%CE%B1-%CE%BC%CF%8D%CE%B8%CE%BF%CE%B9_%CF%83%CF%84%CE%BF_%CE%BC%CE%AF%CE%BE%CE%B5%CF%8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3.2:</a:t>
            </a:r>
            <a:r>
              <a:rPr lang="en-US" sz="2800" dirty="0">
                <a:solidFill>
                  <a:srgbClr val="5075BC"/>
                </a:solidFill>
                <a:latin typeface="+mj-lt"/>
                <a:ea typeface="+mj-ea"/>
                <a:cs typeface="+mj-cs"/>
              </a:rPr>
              <a:t> </a:t>
            </a:r>
            <a:r>
              <a:rPr lang="el-GR" sz="2800" dirty="0" smtClean="0"/>
              <a:t>Υλικότητα Βιβλίου</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12545280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accent1"/>
                </a:solidFill>
              </a:rPr>
              <a:t>Το δικό μας βιβλίο </a:t>
            </a:r>
            <a:r>
              <a:rPr lang="el-GR" dirty="0" smtClean="0">
                <a:solidFill>
                  <a:schemeClr val="accent1"/>
                </a:solidFill>
              </a:rPr>
              <a:t>(2/4</a:t>
            </a:r>
            <a:r>
              <a:rPr lang="el-GR" dirty="0">
                <a:solidFill>
                  <a:schemeClr val="accent1"/>
                </a:solidFill>
              </a:rPr>
              <a:t>)</a:t>
            </a:r>
            <a:endParaRPr lang="el-GR" dirty="0"/>
          </a:p>
        </p:txBody>
      </p:sp>
      <p:sp>
        <p:nvSpPr>
          <p:cNvPr id="3" name="Content Placeholder 2"/>
          <p:cNvSpPr>
            <a:spLocks noGrp="1"/>
          </p:cNvSpPr>
          <p:nvPr>
            <p:ph sz="half" idx="1"/>
          </p:nvPr>
        </p:nvSpPr>
        <p:spPr/>
        <p:txBody>
          <a:bodyPr>
            <a:noAutofit/>
          </a:bodyPr>
          <a:lstStyle/>
          <a:p>
            <a:pPr marL="0" indent="0">
              <a:buNone/>
            </a:pPr>
            <a:r>
              <a:rPr lang="el-GR" sz="2400" dirty="0"/>
              <a:t>Η τρίτη ομάδα ζωγράφισε τοποθεσίες σε κίτρινα χαρτόνια (πάρκο, ζωολογικός κήπος, ζούγκλα, σχολείο, πόλη, δάσος</a:t>
            </a:r>
            <a:r>
              <a:rPr lang="el-GR" sz="2400" dirty="0" smtClean="0"/>
              <a:t>).</a:t>
            </a:r>
          </a:p>
          <a:p>
            <a:pPr marL="0" indent="0">
              <a:buNone/>
            </a:pPr>
            <a:r>
              <a:rPr lang="el-GR" sz="2400" dirty="0"/>
              <a:t>Αφού ολοκληρώθηκαν οι ζωγραφιές, δέσαμε μαζί με τα παιδιά τα κομμάτια και συνθέσαμε το δικό μας βιβλίο. </a:t>
            </a:r>
          </a:p>
        </p:txBody>
      </p:sp>
      <p:sp>
        <p:nvSpPr>
          <p:cNvPr id="6" name="Text Placeholder 5"/>
          <p:cNvSpPr>
            <a:spLocks noGrp="1"/>
          </p:cNvSpPr>
          <p:nvPr>
            <p:ph sz="half" idx="2"/>
          </p:nvPr>
        </p:nvSpPr>
        <p:spPr/>
        <p:txBody>
          <a:bodyPr>
            <a:normAutofit/>
          </a:bodyPr>
          <a:lstStyle/>
          <a:p>
            <a:pPr marL="0" indent="0">
              <a:buNone/>
            </a:pPr>
            <a:r>
              <a:rPr lang="el-GR" dirty="0"/>
              <a:t>Τέλος, καθίσαμε στη </a:t>
            </a:r>
            <a:r>
              <a:rPr lang="el-GR" dirty="0" err="1"/>
              <a:t>παρεούλα</a:t>
            </a:r>
            <a:r>
              <a:rPr lang="el-GR" dirty="0"/>
              <a:t> και έγινε η ανάγνωση, όπως και προηγουμένως από τα ίδια τα παιδιά. Αυτή τη φορά διασκέδασαν ακόμα περισσότερο και είχαν πιο ενθουσιώδεις αντιδράσεις.</a:t>
            </a:r>
            <a:endParaRPr lang="el-GR" dirty="0"/>
          </a:p>
        </p:txBody>
      </p:sp>
    </p:spTree>
    <p:extLst>
      <p:ext uri="{BB962C8B-B14F-4D97-AF65-F5344CB8AC3E}">
        <p14:creationId xmlns:p14="http://schemas.microsoft.com/office/powerpoint/2010/main" val="1383882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l-GR" dirty="0">
                <a:solidFill>
                  <a:schemeClr val="accent1"/>
                </a:solidFill>
              </a:rPr>
              <a:t>Το δικό μας βιβλίο </a:t>
            </a:r>
            <a:r>
              <a:rPr lang="el-GR" dirty="0" smtClean="0">
                <a:solidFill>
                  <a:schemeClr val="accent1"/>
                </a:solidFill>
              </a:rPr>
              <a:t>(3/4</a:t>
            </a:r>
            <a:r>
              <a:rPr lang="el-GR" dirty="0">
                <a:solidFill>
                  <a:schemeClr val="accent1"/>
                </a:solidFill>
              </a:rPr>
              <a:t>)</a:t>
            </a:r>
            <a:endParaRPr lang="el-GR" dirty="0"/>
          </a:p>
        </p:txBody>
      </p:sp>
      <p:sp>
        <p:nvSpPr>
          <p:cNvPr id="8" name="Text Placeholder 7"/>
          <p:cNvSpPr>
            <a:spLocks noGrp="1"/>
          </p:cNvSpPr>
          <p:nvPr>
            <p:ph type="body" idx="1"/>
          </p:nvPr>
        </p:nvSpPr>
        <p:spPr>
          <a:xfrm>
            <a:off x="457200" y="1574254"/>
            <a:ext cx="4040188" cy="918642"/>
          </a:xfrm>
        </p:spPr>
        <p:txBody>
          <a:bodyPr>
            <a:noAutofit/>
          </a:bodyPr>
          <a:lstStyle/>
          <a:p>
            <a:r>
              <a:rPr lang="el-GR" b="0" dirty="0"/>
              <a:t>Ο αδερφός μου έκανε </a:t>
            </a:r>
            <a:r>
              <a:rPr lang="el-GR" b="0" dirty="0" err="1"/>
              <a:t>μπεεεε</a:t>
            </a:r>
            <a:r>
              <a:rPr lang="el-GR" b="0" dirty="0"/>
              <a:t> στη πόλη</a:t>
            </a:r>
            <a:r>
              <a:rPr lang="el-GR" b="0" dirty="0" smtClean="0"/>
              <a:t>.</a:t>
            </a:r>
            <a:endParaRPr lang="el-GR" b="0" dirty="0"/>
          </a:p>
        </p:txBody>
      </p:sp>
      <p:sp>
        <p:nvSpPr>
          <p:cNvPr id="10" name="Text Placeholder 9"/>
          <p:cNvSpPr>
            <a:spLocks noGrp="1"/>
          </p:cNvSpPr>
          <p:nvPr>
            <p:ph type="body" sz="quarter" idx="3"/>
          </p:nvPr>
        </p:nvSpPr>
        <p:spPr>
          <a:xfrm>
            <a:off x="4645025" y="1574254"/>
            <a:ext cx="4041775" cy="846634"/>
          </a:xfrm>
        </p:spPr>
        <p:txBody>
          <a:bodyPr>
            <a:normAutofit/>
          </a:bodyPr>
          <a:lstStyle/>
          <a:p>
            <a:r>
              <a:rPr lang="el-GR" b="0" dirty="0"/>
              <a:t>Εγώ έκανα νιάου </a:t>
            </a:r>
            <a:r>
              <a:rPr lang="el-GR" b="0" dirty="0" err="1"/>
              <a:t>νιάου</a:t>
            </a:r>
            <a:r>
              <a:rPr lang="el-GR" b="0" dirty="0"/>
              <a:t> στο </a:t>
            </a:r>
            <a:r>
              <a:rPr lang="el-GR" b="0" dirty="0" smtClean="0"/>
              <a:t>δάσος.</a:t>
            </a:r>
            <a:endParaRPr lang="el-GR" b="0" dirty="0"/>
          </a:p>
        </p:txBody>
      </p:sp>
      <p:pic>
        <p:nvPicPr>
          <p:cNvPr id="12" name="Picture 3" descr="Το βιβλίο των παιδιών"/>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t="5503"/>
          <a:stretch/>
        </p:blipFill>
        <p:spPr bwMode="auto">
          <a:xfrm>
            <a:off x="467544" y="2554940"/>
            <a:ext cx="3672408" cy="353835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Το βιβλίο των παιδιών"/>
          <p:cNvPicPr>
            <a:picLocks noGrp="1" noChangeAspect="1" noChangeArrowheads="1"/>
          </p:cNvPicPr>
          <p:nvPr>
            <p:ph sz="quarter" idx="4"/>
          </p:nvPr>
        </p:nvPicPr>
        <p:blipFill rotWithShape="1">
          <a:blip r:embed="rId3">
            <a:extLst>
              <a:ext uri="{28A0092B-C50C-407E-A947-70E740481C1C}">
                <a14:useLocalDpi xmlns:a14="http://schemas.microsoft.com/office/drawing/2010/main" val="0"/>
              </a:ext>
            </a:extLst>
          </a:blip>
          <a:srcRect b="5075"/>
          <a:stretch/>
        </p:blipFill>
        <p:spPr bwMode="auto">
          <a:xfrm>
            <a:off x="4716016" y="2564904"/>
            <a:ext cx="3528392" cy="3554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1891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l-GR" dirty="0">
                <a:solidFill>
                  <a:schemeClr val="accent1"/>
                </a:solidFill>
              </a:rPr>
              <a:t>Το δικό μας βιβλίο </a:t>
            </a:r>
            <a:r>
              <a:rPr lang="el-GR" dirty="0" smtClean="0">
                <a:solidFill>
                  <a:schemeClr val="accent1"/>
                </a:solidFill>
              </a:rPr>
              <a:t>(4/4</a:t>
            </a:r>
            <a:r>
              <a:rPr lang="el-GR" dirty="0">
                <a:solidFill>
                  <a:schemeClr val="accent1"/>
                </a:solidFill>
              </a:rPr>
              <a:t>)</a:t>
            </a:r>
            <a:endParaRPr lang="el-GR" dirty="0"/>
          </a:p>
        </p:txBody>
      </p:sp>
      <p:sp>
        <p:nvSpPr>
          <p:cNvPr id="8" name="Text Placeholder 7"/>
          <p:cNvSpPr>
            <a:spLocks noGrp="1"/>
          </p:cNvSpPr>
          <p:nvPr>
            <p:ph type="body" idx="1"/>
          </p:nvPr>
        </p:nvSpPr>
        <p:spPr>
          <a:xfrm>
            <a:off x="539552" y="1574254"/>
            <a:ext cx="3957836" cy="918642"/>
          </a:xfrm>
        </p:spPr>
        <p:txBody>
          <a:bodyPr>
            <a:noAutofit/>
          </a:bodyPr>
          <a:lstStyle/>
          <a:p>
            <a:r>
              <a:rPr lang="el-GR" b="0" dirty="0"/>
              <a:t>Ο </a:t>
            </a:r>
            <a:r>
              <a:rPr lang="el-GR" b="0" dirty="0" err="1"/>
              <a:t>Batman</a:t>
            </a:r>
            <a:r>
              <a:rPr lang="el-GR" b="0" dirty="0"/>
              <a:t> έκανε </a:t>
            </a:r>
            <a:r>
              <a:rPr lang="el-GR" b="0" dirty="0" err="1"/>
              <a:t>αγκρρρ</a:t>
            </a:r>
            <a:r>
              <a:rPr lang="el-GR" b="0" dirty="0"/>
              <a:t> στο ζωολογικό </a:t>
            </a:r>
            <a:r>
              <a:rPr lang="el-GR" b="0" dirty="0" smtClean="0"/>
              <a:t>κήπο.</a:t>
            </a:r>
            <a:endParaRPr lang="el-GR" b="0" dirty="0"/>
          </a:p>
        </p:txBody>
      </p:sp>
      <p:sp>
        <p:nvSpPr>
          <p:cNvPr id="10" name="Text Placeholder 9"/>
          <p:cNvSpPr>
            <a:spLocks noGrp="1"/>
          </p:cNvSpPr>
          <p:nvPr>
            <p:ph type="body" sz="quarter" idx="3"/>
          </p:nvPr>
        </p:nvSpPr>
        <p:spPr>
          <a:xfrm>
            <a:off x="4645025" y="1574254"/>
            <a:ext cx="4041775" cy="846634"/>
          </a:xfrm>
        </p:spPr>
        <p:txBody>
          <a:bodyPr>
            <a:normAutofit/>
          </a:bodyPr>
          <a:lstStyle/>
          <a:p>
            <a:r>
              <a:rPr lang="el-GR" b="0" dirty="0"/>
              <a:t>Ο </a:t>
            </a:r>
            <a:r>
              <a:rPr lang="en-US" b="0" dirty="0"/>
              <a:t>Spiderman </a:t>
            </a:r>
            <a:r>
              <a:rPr lang="el-GR" b="0" dirty="0"/>
              <a:t>έκανε </a:t>
            </a:r>
            <a:r>
              <a:rPr lang="el-GR" b="0" dirty="0" err="1"/>
              <a:t>ούμπα</a:t>
            </a:r>
            <a:r>
              <a:rPr lang="el-GR" b="0" dirty="0"/>
              <a:t> </a:t>
            </a:r>
            <a:r>
              <a:rPr lang="el-GR" b="0" dirty="0" err="1"/>
              <a:t>ούμπα</a:t>
            </a:r>
            <a:r>
              <a:rPr lang="el-GR" b="0" dirty="0"/>
              <a:t> στο </a:t>
            </a:r>
            <a:r>
              <a:rPr lang="el-GR" b="0" dirty="0" smtClean="0"/>
              <a:t>σχολείο.</a:t>
            </a:r>
            <a:endParaRPr lang="el-GR" b="0" dirty="0"/>
          </a:p>
        </p:txBody>
      </p:sp>
      <p:pic>
        <p:nvPicPr>
          <p:cNvPr id="9" name="Picture 3" descr="Το βιβλίο των παιδιών"/>
          <p:cNvPicPr>
            <a:picLocks noGrp="1" noChangeAspect="1" noChangeArrowheads="1"/>
          </p:cNvPicPr>
          <p:nvPr>
            <p:ph sz="half" idx="2"/>
          </p:nvPr>
        </p:nvPicPr>
        <p:blipFill rotWithShape="1">
          <a:blip r:embed="rId2">
            <a:extLst>
              <a:ext uri="{28A0092B-C50C-407E-A947-70E740481C1C}">
                <a14:useLocalDpi xmlns:a14="http://schemas.microsoft.com/office/drawing/2010/main" val="0"/>
              </a:ext>
            </a:extLst>
          </a:blip>
          <a:srcRect t="7157" b="5403"/>
          <a:stretch/>
        </p:blipFill>
        <p:spPr bwMode="auto">
          <a:xfrm>
            <a:off x="611560" y="2606406"/>
            <a:ext cx="3600400" cy="355889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Το βιβλίο των παιδιών"/>
          <p:cNvPicPr>
            <a:picLocks noGrp="1" noChangeAspect="1" noChangeArrowheads="1"/>
          </p:cNvPicPr>
          <p:nvPr>
            <p:ph sz="quarter" idx="4"/>
          </p:nvPr>
        </p:nvPicPr>
        <p:blipFill rotWithShape="1">
          <a:blip r:embed="rId3">
            <a:extLst>
              <a:ext uri="{28A0092B-C50C-407E-A947-70E740481C1C}">
                <a14:useLocalDpi xmlns:a14="http://schemas.microsoft.com/office/drawing/2010/main" val="0"/>
              </a:ext>
            </a:extLst>
          </a:blip>
          <a:srcRect b="7674"/>
          <a:stretch/>
        </p:blipFill>
        <p:spPr bwMode="auto">
          <a:xfrm>
            <a:off x="4788023" y="2636911"/>
            <a:ext cx="3456385" cy="3528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264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smtClean="0"/>
              <a:t>Αγγελική </a:t>
            </a:r>
            <a:r>
              <a:rPr lang="el-GR" sz="2000" dirty="0" err="1" smtClean="0"/>
              <a:t>Γιαννικοπούλου</a:t>
            </a:r>
            <a:r>
              <a:rPr lang="el-GR" sz="2000" dirty="0" smtClean="0"/>
              <a:t> 2016. </a:t>
            </a:r>
            <a:r>
              <a:rPr lang="el-GR" sz="2000" dirty="0" err="1">
                <a:solidFill>
                  <a:prstClr val="black"/>
                </a:solidFill>
              </a:rPr>
              <a:t>Καλιόπη</a:t>
            </a:r>
            <a:r>
              <a:rPr lang="el-GR" sz="2000" dirty="0">
                <a:solidFill>
                  <a:prstClr val="black"/>
                </a:solidFill>
              </a:rPr>
              <a:t> Κούκου, </a:t>
            </a:r>
            <a:r>
              <a:rPr lang="el-GR" sz="2000" dirty="0" smtClean="0">
                <a:solidFill>
                  <a:prstClr val="black"/>
                </a:solidFill>
              </a:rPr>
              <a:t>Ιωάννα </a:t>
            </a:r>
            <a:r>
              <a:rPr lang="el-GR" sz="2000" dirty="0" err="1" smtClean="0">
                <a:solidFill>
                  <a:prstClr val="black"/>
                </a:solidFill>
              </a:rPr>
              <a:t>Αετοπούλου</a:t>
            </a:r>
            <a:r>
              <a:rPr lang="el-GR" sz="2000" dirty="0" smtClean="0">
                <a:solidFill>
                  <a:prstClr val="black"/>
                </a:solidFill>
              </a:rPr>
              <a:t>, </a:t>
            </a:r>
            <a:r>
              <a:rPr lang="el-GR" sz="2000" dirty="0" smtClean="0"/>
              <a:t>Αγγελική </a:t>
            </a:r>
            <a:r>
              <a:rPr lang="el-GR" sz="2000" dirty="0" err="1" smtClean="0"/>
              <a:t>Γιαννικοπούλου</a:t>
            </a:r>
            <a:r>
              <a:rPr lang="el-GR" sz="2000" dirty="0" smtClean="0"/>
              <a:t>. «Το Εικονογραφημένο Βιβλίο στην Προσχολική Εκπαίδευση. Υλικότητα Βιβλίου</a:t>
            </a:r>
            <a:r>
              <a:rPr lang="el-GR" sz="2000" dirty="0"/>
              <a:t>. Παρα-μύθοι </a:t>
            </a:r>
            <a:r>
              <a:rPr lang="el-GR" sz="2000"/>
              <a:t>στο </a:t>
            </a:r>
            <a:r>
              <a:rPr lang="el-GR" sz="2000" smtClean="0"/>
              <a:t>μίξερ</a:t>
            </a:r>
            <a:r>
              <a:rPr lang="el-GR" sz="2000" smtClean="0"/>
              <a:t>». </a:t>
            </a:r>
            <a:r>
              <a:rPr lang="el-GR" sz="2000" dirty="0" smtClean="0"/>
              <a:t>Έκδοση: 1.0. Αθήνα 2016. Διαθέσιμο από τη δικτυακή διεύθυνση: </a:t>
            </a:r>
            <a:r>
              <a:rPr lang="en-GB" sz="2000" dirty="0" smtClean="0">
                <a:hlinkClick r:id="rId3" tooltip="Ανοιχτό Μάθημα: Το Εικονογραφημένο Βιβλίο στην Προσχολική Εκπαίδευση"/>
              </a:rPr>
              <a:t>http://opencourses.uoa.gr/courses/ECD5/</a:t>
            </a:r>
            <a:r>
              <a:rPr lang="el-GR" sz="2000" dirty="0" smtClean="0"/>
              <a:t>.</a:t>
            </a:r>
          </a:p>
          <a:p>
            <a:pPr fontAlgn="auto">
              <a:spcAft>
                <a:spcPts val="0"/>
              </a:spcAft>
              <a:defRPr/>
            </a:pPr>
            <a:endParaRPr lang="el-GR" sz="2000" dirty="0"/>
          </a:p>
        </p:txBody>
      </p:sp>
    </p:spTree>
    <p:extLst>
      <p:ext uri="{BB962C8B-B14F-4D97-AF65-F5344CB8AC3E}">
        <p14:creationId xmlns:p14="http://schemas.microsoft.com/office/powerpoint/2010/main" val="3364153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0340420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4101976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r>
              <a:rPr lang="el-GR" sz="2000" dirty="0" smtClean="0"/>
              <a:t>:</a:t>
            </a:r>
            <a:endParaRPr lang="en-US" sz="2000" dirty="0" smtClean="0"/>
          </a:p>
          <a:p>
            <a:pPr marL="0" indent="0">
              <a:buNone/>
            </a:pPr>
            <a:r>
              <a:rPr lang="el-GR" sz="2000" dirty="0" smtClean="0"/>
              <a:t>Εικόνα 1, </a:t>
            </a:r>
            <a:r>
              <a:rPr lang="el-GR" sz="2000" dirty="0" smtClean="0"/>
              <a:t>2, 3, 4: </a:t>
            </a:r>
            <a:r>
              <a:rPr lang="el-GR" sz="2000" dirty="0" smtClean="0"/>
              <a:t>Εξώφυλλο και σελίδες </a:t>
            </a:r>
            <a:r>
              <a:rPr lang="el-GR" sz="2000" dirty="0" smtClean="0"/>
              <a:t>του βιβλίου</a:t>
            </a:r>
            <a:r>
              <a:rPr lang="el-GR" sz="2000" dirty="0"/>
              <a:t> </a:t>
            </a:r>
            <a:r>
              <a:rPr lang="el-GR" sz="2000" dirty="0" smtClean="0"/>
              <a:t>«</a:t>
            </a:r>
            <a:r>
              <a:rPr lang="el-GR" sz="2000" dirty="0" smtClean="0">
                <a:hlinkClick r:id="rId3"/>
              </a:rPr>
              <a:t>Παρα-μύθοι </a:t>
            </a:r>
            <a:r>
              <a:rPr lang="el-GR" sz="2000" dirty="0">
                <a:hlinkClick r:id="rId3"/>
              </a:rPr>
              <a:t>στο </a:t>
            </a:r>
            <a:r>
              <a:rPr lang="el-GR" sz="2000" dirty="0" smtClean="0">
                <a:hlinkClick r:id="rId3"/>
              </a:rPr>
              <a:t>μίξερ</a:t>
            </a:r>
            <a:r>
              <a:rPr lang="el-GR" sz="2000" dirty="0" smtClean="0"/>
              <a:t>» </a:t>
            </a:r>
            <a:r>
              <a:rPr lang="el-GR" sz="2000" dirty="0"/>
              <a:t>/ Ελένη </a:t>
            </a:r>
            <a:r>
              <a:rPr lang="el-GR" sz="2000" dirty="0" err="1"/>
              <a:t>Σμυρνιωτάκη</a:t>
            </a:r>
            <a:r>
              <a:rPr lang="el-GR" sz="2000" dirty="0"/>
              <a:t> · εικονογράφηση Γιώργος Πετρίδης. - 1η </a:t>
            </a:r>
            <a:r>
              <a:rPr lang="el-GR" sz="2000" dirty="0" err="1"/>
              <a:t>έκδ</a:t>
            </a:r>
            <a:r>
              <a:rPr lang="el-GR" sz="2000" dirty="0"/>
              <a:t>. - Αθήνα : </a:t>
            </a:r>
            <a:r>
              <a:rPr lang="el-GR" sz="2000" dirty="0" err="1"/>
              <a:t>Νίκας</a:t>
            </a:r>
            <a:r>
              <a:rPr lang="el-GR" sz="2000" dirty="0"/>
              <a:t> / Ελληνική Παιδεία Α.Ε., 2011. </a:t>
            </a:r>
            <a:endParaRPr lang="en-GB"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dirty="0" smtClean="0"/>
              <a:t>Διδακτική Πρακτική</a:t>
            </a:r>
            <a:endParaRPr lang="en-GB" dirty="0"/>
          </a:p>
        </p:txBody>
      </p:sp>
      <p:sp>
        <p:nvSpPr>
          <p:cNvPr id="7" name="Θέση περιεχομένου 6"/>
          <p:cNvSpPr>
            <a:spLocks noGrp="1"/>
          </p:cNvSpPr>
          <p:nvPr>
            <p:ph sz="half" idx="1"/>
          </p:nvPr>
        </p:nvSpPr>
        <p:spPr>
          <a:xfrm>
            <a:off x="457200" y="1600200"/>
            <a:ext cx="4578731" cy="4525963"/>
          </a:xfrm>
        </p:spPr>
        <p:txBody>
          <a:bodyPr>
            <a:noAutofit/>
          </a:bodyPr>
          <a:lstStyle/>
          <a:p>
            <a:pPr marL="0" lvl="0" indent="0">
              <a:spcBef>
                <a:spcPts val="600"/>
              </a:spcBef>
              <a:spcAft>
                <a:spcPts val="600"/>
              </a:spcAft>
              <a:buNone/>
            </a:pPr>
            <a:r>
              <a:rPr lang="el-GR" sz="2400" b="1" dirty="0" smtClean="0"/>
              <a:t>Διδακτική πρακτική</a:t>
            </a:r>
            <a:r>
              <a:rPr lang="en-GB" sz="2400" dirty="0" smtClean="0"/>
              <a:t>: </a:t>
            </a:r>
            <a:br>
              <a:rPr lang="en-GB" sz="2400" dirty="0" smtClean="0"/>
            </a:br>
            <a:r>
              <a:rPr lang="el-GR" sz="2400" dirty="0" err="1">
                <a:solidFill>
                  <a:prstClr val="black"/>
                </a:solidFill>
              </a:rPr>
              <a:t>Καλιόπη</a:t>
            </a:r>
            <a:r>
              <a:rPr lang="el-GR" sz="2400" dirty="0">
                <a:solidFill>
                  <a:prstClr val="black"/>
                </a:solidFill>
              </a:rPr>
              <a:t> </a:t>
            </a:r>
            <a:r>
              <a:rPr lang="el-GR" sz="2400" dirty="0" smtClean="0">
                <a:solidFill>
                  <a:prstClr val="black"/>
                </a:solidFill>
              </a:rPr>
              <a:t>Κούκου</a:t>
            </a:r>
            <a:r>
              <a:rPr lang="en-US" sz="2400" dirty="0" smtClean="0">
                <a:solidFill>
                  <a:prstClr val="black"/>
                </a:solidFill>
              </a:rPr>
              <a:t>, </a:t>
            </a:r>
            <a:r>
              <a:rPr lang="el-GR" sz="2400" dirty="0" smtClean="0">
                <a:solidFill>
                  <a:prstClr val="black"/>
                </a:solidFill>
              </a:rPr>
              <a:t/>
            </a:r>
            <a:br>
              <a:rPr lang="el-GR" sz="2400" dirty="0" smtClean="0">
                <a:solidFill>
                  <a:prstClr val="black"/>
                </a:solidFill>
              </a:rPr>
            </a:br>
            <a:r>
              <a:rPr lang="el-GR" sz="2400" dirty="0" smtClean="0">
                <a:solidFill>
                  <a:prstClr val="black"/>
                </a:solidFill>
              </a:rPr>
              <a:t>Ιωάννα </a:t>
            </a:r>
            <a:r>
              <a:rPr lang="el-GR" sz="2400" dirty="0" err="1" smtClean="0">
                <a:solidFill>
                  <a:prstClr val="black"/>
                </a:solidFill>
              </a:rPr>
              <a:t>Αετοπούλου</a:t>
            </a:r>
            <a:r>
              <a:rPr lang="en-US" sz="2400" dirty="0" smtClean="0">
                <a:solidFill>
                  <a:prstClr val="black"/>
                </a:solidFill>
              </a:rPr>
              <a:t>.</a:t>
            </a:r>
            <a:endParaRPr lang="el-GR" sz="2400" dirty="0" smtClean="0">
              <a:solidFill>
                <a:prstClr val="black"/>
              </a:solidFill>
            </a:endParaRPr>
          </a:p>
          <a:p>
            <a:pPr marL="0" lvl="0" indent="0">
              <a:spcBef>
                <a:spcPts val="1200"/>
              </a:spcBef>
              <a:buNone/>
            </a:pPr>
            <a:r>
              <a:rPr lang="el-GR" sz="2400" b="1" dirty="0" smtClean="0"/>
              <a:t>Βιβλία</a:t>
            </a:r>
            <a:r>
              <a:rPr lang="el-GR" sz="2400" b="1" dirty="0" smtClean="0"/>
              <a:t>: </a:t>
            </a:r>
            <a:r>
              <a:rPr lang="el-GR" sz="2400" b="1" dirty="0" smtClean="0"/>
              <a:t> </a:t>
            </a:r>
            <a:r>
              <a:rPr lang="el-GR" altLang="en-US" sz="2400" dirty="0" err="1">
                <a:solidFill>
                  <a:prstClr val="black"/>
                </a:solidFill>
              </a:rPr>
              <a:t>Σμυρνιωτάκη</a:t>
            </a:r>
            <a:r>
              <a:rPr lang="el-GR" altLang="en-US" sz="2400" dirty="0">
                <a:solidFill>
                  <a:prstClr val="black"/>
                </a:solidFill>
              </a:rPr>
              <a:t>, Ελένη. </a:t>
            </a:r>
            <a:r>
              <a:rPr lang="el-GR" altLang="en-US" sz="2400" b="1" dirty="0" err="1">
                <a:solidFill>
                  <a:prstClr val="black"/>
                </a:solidFill>
              </a:rPr>
              <a:t>Παρα</a:t>
            </a:r>
            <a:r>
              <a:rPr lang="el-GR" altLang="en-US" sz="2400" b="1" dirty="0">
                <a:solidFill>
                  <a:prstClr val="black"/>
                </a:solidFill>
              </a:rPr>
              <a:t>-μύθοι στο μίξερ</a:t>
            </a:r>
            <a:r>
              <a:rPr lang="el-GR" altLang="en-US" sz="2400" dirty="0">
                <a:solidFill>
                  <a:prstClr val="black"/>
                </a:solidFill>
              </a:rPr>
              <a:t> / Ελένη </a:t>
            </a:r>
            <a:r>
              <a:rPr lang="el-GR" altLang="en-US" sz="2400" dirty="0" err="1">
                <a:solidFill>
                  <a:prstClr val="black"/>
                </a:solidFill>
              </a:rPr>
              <a:t>Σμυρνιωτάκη</a:t>
            </a:r>
            <a:r>
              <a:rPr lang="el-GR" altLang="en-US" sz="2400" dirty="0">
                <a:solidFill>
                  <a:prstClr val="black"/>
                </a:solidFill>
              </a:rPr>
              <a:t> · εικονογράφηση Γιώργος Πετρίδης. - 1η </a:t>
            </a:r>
            <a:r>
              <a:rPr lang="el-GR" altLang="en-US" sz="2400" dirty="0" err="1">
                <a:solidFill>
                  <a:prstClr val="black"/>
                </a:solidFill>
              </a:rPr>
              <a:t>έκδ</a:t>
            </a:r>
            <a:r>
              <a:rPr lang="el-GR" altLang="en-US" sz="2400" dirty="0">
                <a:solidFill>
                  <a:prstClr val="black"/>
                </a:solidFill>
              </a:rPr>
              <a:t>. - Αθήνα : </a:t>
            </a:r>
            <a:r>
              <a:rPr lang="el-GR" altLang="en-US" sz="2400" dirty="0" err="1">
                <a:solidFill>
                  <a:prstClr val="black"/>
                </a:solidFill>
              </a:rPr>
              <a:t>Νίκας</a:t>
            </a:r>
            <a:r>
              <a:rPr lang="el-GR" altLang="en-US" sz="2400" dirty="0">
                <a:solidFill>
                  <a:prstClr val="black"/>
                </a:solidFill>
              </a:rPr>
              <a:t> / Ελληνική Παιδεία Α.Ε., 2011. </a:t>
            </a:r>
            <a:endParaRPr lang="el-GR" altLang="en-US" sz="2400" dirty="0" smtClean="0">
              <a:solidFill>
                <a:prstClr val="black"/>
              </a:solidFill>
            </a:endParaRPr>
          </a:p>
          <a:p>
            <a:pPr marL="0" indent="0">
              <a:spcBef>
                <a:spcPts val="1200"/>
              </a:spcBef>
              <a:buNone/>
            </a:pPr>
            <a:r>
              <a:rPr lang="el-GR" sz="2400" b="1" dirty="0" smtClean="0">
                <a:solidFill>
                  <a:prstClr val="black"/>
                </a:solidFill>
              </a:rPr>
              <a:t>Θέμα:  </a:t>
            </a:r>
            <a:r>
              <a:rPr lang="el-GR" sz="2400" dirty="0"/>
              <a:t>Βιβλίο με </a:t>
            </a:r>
            <a:r>
              <a:rPr lang="el-GR" sz="2400" dirty="0" err="1"/>
              <a:t>τετρατομημένες</a:t>
            </a:r>
            <a:r>
              <a:rPr lang="el-GR" sz="2400" dirty="0"/>
              <a:t> </a:t>
            </a:r>
            <a:r>
              <a:rPr lang="el-GR" sz="2400" dirty="0" smtClean="0"/>
              <a:t>σελίδες.</a:t>
            </a:r>
            <a:endParaRPr lang="el-GR" sz="2400" dirty="0"/>
          </a:p>
          <a:p>
            <a:pPr marL="0" lvl="0" indent="0">
              <a:spcBef>
                <a:spcPts val="1200"/>
              </a:spcBef>
              <a:buNone/>
            </a:pPr>
            <a:endParaRPr lang="el-GR" sz="2400" dirty="0" smtClean="0">
              <a:solidFill>
                <a:prstClr val="black"/>
              </a:solidFill>
            </a:endParaRPr>
          </a:p>
          <a:p>
            <a:pPr marL="0" indent="0">
              <a:spcBef>
                <a:spcPts val="600"/>
              </a:spcBef>
              <a:spcAft>
                <a:spcPts val="600"/>
              </a:spcAft>
              <a:buNone/>
            </a:pPr>
            <a:endParaRPr lang="el-GR" sz="2400" dirty="0">
              <a:solidFill>
                <a:prstClr val="black"/>
              </a:solidFill>
            </a:endParaRPr>
          </a:p>
          <a:p>
            <a:pPr marL="0" indent="0">
              <a:spcBef>
                <a:spcPts val="600"/>
              </a:spcBef>
              <a:spcAft>
                <a:spcPts val="600"/>
              </a:spcAft>
              <a:buNone/>
            </a:pPr>
            <a:endParaRPr lang="el-GR" sz="2400" dirty="0"/>
          </a:p>
          <a:p>
            <a:pPr marL="0" indent="0">
              <a:spcBef>
                <a:spcPts val="600"/>
              </a:spcBef>
              <a:spcAft>
                <a:spcPts val="600"/>
              </a:spcAft>
              <a:buNone/>
            </a:pPr>
            <a:endParaRPr lang="en-GB" sz="2400" dirty="0"/>
          </a:p>
        </p:txBody>
      </p:sp>
      <p:sp>
        <p:nvSpPr>
          <p:cNvPr id="5" name="TextBox 4"/>
          <p:cNvSpPr txBox="1"/>
          <p:nvPr/>
        </p:nvSpPr>
        <p:spPr>
          <a:xfrm>
            <a:off x="5035931" y="5703803"/>
            <a:ext cx="472173" cy="360040"/>
          </a:xfrm>
          <a:prstGeom prst="rect">
            <a:avLst/>
          </a:prstGeom>
        </p:spPr>
        <p:txBody>
          <a:bodyPr vert="horz" wrap="square" lIns="91440" tIns="45720" rIns="91440" bIns="45720" rtlCol="0" anchor="ctr">
            <a:noAutofit/>
          </a:bodyPr>
          <a:lstStyle/>
          <a:p>
            <a:pPr algn="r"/>
            <a:r>
              <a:rPr lang="el-GR" b="1" dirty="0" smtClean="0">
                <a:latin typeface="+mj-lt"/>
              </a:rPr>
              <a:t>[1]</a:t>
            </a:r>
          </a:p>
        </p:txBody>
      </p:sp>
      <p:pic>
        <p:nvPicPr>
          <p:cNvPr id="8" name="Picture 2" descr="εξώφυλλο"/>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5493822" y="1498809"/>
            <a:ext cx="3220977" cy="4525963"/>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235594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chemeClr val="accent1"/>
                </a:solidFill>
              </a:rPr>
              <a:t>Λίγα λόγια για το βιβλίο </a:t>
            </a:r>
            <a:r>
              <a:rPr lang="el-GR" dirty="0" smtClean="0">
                <a:solidFill>
                  <a:schemeClr val="accent1"/>
                </a:solidFill>
              </a:rPr>
              <a:t>(1/3</a:t>
            </a:r>
            <a:r>
              <a:rPr lang="el-GR" dirty="0" smtClean="0">
                <a:solidFill>
                  <a:schemeClr val="accent1"/>
                </a:solidFill>
              </a:rPr>
              <a:t>)</a:t>
            </a:r>
            <a:endParaRPr lang="el-GR" dirty="0">
              <a:solidFill>
                <a:schemeClr val="accent1"/>
              </a:solidFill>
            </a:endParaRPr>
          </a:p>
        </p:txBody>
      </p:sp>
      <p:sp>
        <p:nvSpPr>
          <p:cNvPr id="6" name="Υπότιτλος 2"/>
          <p:cNvSpPr>
            <a:spLocks noGrp="1"/>
          </p:cNvSpPr>
          <p:nvPr>
            <p:ph sz="half" idx="1"/>
          </p:nvPr>
        </p:nvSpPr>
        <p:spPr>
          <a:xfrm>
            <a:off x="457200" y="1600200"/>
            <a:ext cx="4330824" cy="4525963"/>
          </a:xfrm>
        </p:spPr>
        <p:txBody>
          <a:bodyPr>
            <a:noAutofit/>
          </a:bodyPr>
          <a:lstStyle/>
          <a:p>
            <a:pPr marL="0" indent="0">
              <a:buNone/>
            </a:pPr>
            <a:r>
              <a:rPr lang="el-GR" sz="2400" dirty="0" smtClean="0">
                <a:solidFill>
                  <a:schemeClr val="tx1"/>
                </a:solidFill>
              </a:rPr>
              <a:t>Το βιβλίο αυτό περιέχει γνωστά παραμύθια και μύθους του Αισώπου. Αυτό που το κάνει διαφορετικό από τα υπόλοιπα είναι η υλικότητά του. Οι σελίδες του βιβλίου είναι κομμένες σε 4 οριζόντια κομμάτια. </a:t>
            </a:r>
            <a:r>
              <a:rPr lang="el-GR" sz="2400" dirty="0" smtClean="0">
                <a:solidFill>
                  <a:schemeClr val="tx1"/>
                </a:solidFill>
              </a:rPr>
              <a:t/>
            </a:r>
            <a:br>
              <a:rPr lang="el-GR" sz="2400" dirty="0" smtClean="0">
                <a:solidFill>
                  <a:schemeClr val="tx1"/>
                </a:solidFill>
              </a:rPr>
            </a:br>
            <a:r>
              <a:rPr lang="el-GR" sz="2400" dirty="0" smtClean="0">
                <a:solidFill>
                  <a:schemeClr val="tx1"/>
                </a:solidFill>
              </a:rPr>
              <a:t>Ο </a:t>
            </a:r>
            <a:r>
              <a:rPr lang="el-GR" sz="2400" dirty="0" smtClean="0">
                <a:solidFill>
                  <a:schemeClr val="tx1"/>
                </a:solidFill>
              </a:rPr>
              <a:t>αναγνώστης μπορεί να γυρίσει όποιο από τα 4 κομμάτια. Κατά αυτό τον τρόπο, δημιουργούνται κάθε φορά νέες ξεκαρδιστικές ιστορίες. </a:t>
            </a:r>
          </a:p>
        </p:txBody>
      </p:sp>
      <p:pic>
        <p:nvPicPr>
          <p:cNvPr id="8" name="Picture 2" descr="Σελίδα του βιβλίου"/>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13055" r="9144"/>
          <a:stretch/>
        </p:blipFill>
        <p:spPr bwMode="auto">
          <a:xfrm>
            <a:off x="4908176" y="1628800"/>
            <a:ext cx="3657600" cy="264444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8028384" y="4365104"/>
            <a:ext cx="472173" cy="360040"/>
          </a:xfrm>
          <a:prstGeom prst="rect">
            <a:avLst/>
          </a:prstGeom>
        </p:spPr>
        <p:txBody>
          <a:bodyPr vert="horz" wrap="square" lIns="91440" tIns="45720" rIns="91440" bIns="45720" rtlCol="0" anchor="ctr">
            <a:noAutofit/>
          </a:bodyPr>
          <a:lstStyle/>
          <a:p>
            <a:pPr algn="r"/>
            <a:r>
              <a:rPr lang="el-GR" b="1" dirty="0" smtClean="0">
                <a:latin typeface="+mj-lt"/>
              </a:rPr>
              <a:t>[2]</a:t>
            </a:r>
            <a:endParaRPr lang="el-GR" b="1" dirty="0" smtClean="0">
              <a:latin typeface="+mj-lt"/>
            </a:endParaRPr>
          </a:p>
        </p:txBody>
      </p:sp>
    </p:spTree>
    <p:custDataLst>
      <p:tags r:id="rId1"/>
    </p:custDataLst>
    <p:extLst>
      <p:ext uri="{BB962C8B-B14F-4D97-AF65-F5344CB8AC3E}">
        <p14:creationId xmlns:p14="http://schemas.microsoft.com/office/powerpoint/2010/main" val="4175961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chemeClr val="accent1"/>
                </a:solidFill>
              </a:rPr>
              <a:t>Λίγα λόγια για το βιβλίο </a:t>
            </a:r>
            <a:r>
              <a:rPr lang="el-GR" dirty="0" smtClean="0">
                <a:solidFill>
                  <a:schemeClr val="accent1"/>
                </a:solidFill>
              </a:rPr>
              <a:t>(2/3</a:t>
            </a:r>
            <a:r>
              <a:rPr lang="el-GR" dirty="0" smtClean="0">
                <a:solidFill>
                  <a:schemeClr val="accent1"/>
                </a:solidFill>
              </a:rPr>
              <a:t>)</a:t>
            </a:r>
            <a:endParaRPr lang="el-GR" dirty="0">
              <a:solidFill>
                <a:schemeClr val="accent1"/>
              </a:solidFill>
            </a:endParaRPr>
          </a:p>
        </p:txBody>
      </p:sp>
      <p:sp>
        <p:nvSpPr>
          <p:cNvPr id="6" name="Υπότιτλος 2"/>
          <p:cNvSpPr>
            <a:spLocks noGrp="1"/>
          </p:cNvSpPr>
          <p:nvPr>
            <p:ph sz="half" idx="1"/>
          </p:nvPr>
        </p:nvSpPr>
        <p:spPr/>
        <p:txBody>
          <a:bodyPr>
            <a:noAutofit/>
          </a:bodyPr>
          <a:lstStyle/>
          <a:p>
            <a:pPr marL="0" indent="0">
              <a:buNone/>
            </a:pPr>
            <a:r>
              <a:rPr lang="el-GR" sz="2400" dirty="0" smtClean="0">
                <a:solidFill>
                  <a:schemeClr val="tx1"/>
                </a:solidFill>
              </a:rPr>
              <a:t>4 κομμάτια ανακατεμένα μέσα στις σελίδες του βιβλίου έχουν το ίδιο χρώμα και άλλα 4 έχουν ένα μικρό ίδιο σχέδιο στην άκρη του κομματιού. </a:t>
            </a:r>
          </a:p>
          <a:p>
            <a:pPr marL="0" indent="0">
              <a:buNone/>
            </a:pPr>
            <a:r>
              <a:rPr lang="el-GR" sz="2400" dirty="0" smtClean="0">
                <a:solidFill>
                  <a:schemeClr val="tx1"/>
                </a:solidFill>
              </a:rPr>
              <a:t>Για να φτιάξει κανείς το σωστό παραμύθι/μύθο, δεν επιλέγει το ίδιο χρώμα, αλλά εκείνο το μικρό σχέδιο στην άκρη του κάθε κομματιού. </a:t>
            </a:r>
          </a:p>
        </p:txBody>
      </p:sp>
      <p:pic>
        <p:nvPicPr>
          <p:cNvPr id="8" name="Picture 2" descr="Σελίδα του βιβλίου"/>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r="23203"/>
          <a:stretch/>
        </p:blipFill>
        <p:spPr bwMode="auto">
          <a:xfrm>
            <a:off x="4644008" y="1772816"/>
            <a:ext cx="4129032" cy="36004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8244408" y="5394911"/>
            <a:ext cx="472173" cy="360040"/>
          </a:xfrm>
          <a:prstGeom prst="rect">
            <a:avLst/>
          </a:prstGeom>
        </p:spPr>
        <p:txBody>
          <a:bodyPr vert="horz" wrap="square" lIns="91440" tIns="45720" rIns="91440" bIns="45720" rtlCol="0" anchor="ctr">
            <a:noAutofit/>
          </a:bodyPr>
          <a:lstStyle/>
          <a:p>
            <a:pPr algn="r"/>
            <a:r>
              <a:rPr lang="el-GR" b="1" dirty="0" smtClean="0">
                <a:latin typeface="+mj-lt"/>
              </a:rPr>
              <a:t>[3]</a:t>
            </a:r>
            <a:endParaRPr lang="el-GR" b="1" dirty="0" smtClean="0">
              <a:latin typeface="+mj-lt"/>
            </a:endParaRPr>
          </a:p>
        </p:txBody>
      </p:sp>
    </p:spTree>
    <p:custDataLst>
      <p:tags r:id="rId1"/>
    </p:custDataLst>
    <p:extLst>
      <p:ext uri="{BB962C8B-B14F-4D97-AF65-F5344CB8AC3E}">
        <p14:creationId xmlns:p14="http://schemas.microsoft.com/office/powerpoint/2010/main" val="38319819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chemeClr val="accent1"/>
                </a:solidFill>
              </a:rPr>
              <a:t>Λίγα λόγια για το βιβλίο </a:t>
            </a:r>
            <a:r>
              <a:rPr lang="el-GR" dirty="0" smtClean="0">
                <a:solidFill>
                  <a:schemeClr val="accent1"/>
                </a:solidFill>
              </a:rPr>
              <a:t>(3/3</a:t>
            </a:r>
            <a:r>
              <a:rPr lang="el-GR" dirty="0" smtClean="0">
                <a:solidFill>
                  <a:schemeClr val="accent1"/>
                </a:solidFill>
              </a:rPr>
              <a:t>)</a:t>
            </a:r>
            <a:endParaRPr lang="el-GR" dirty="0">
              <a:solidFill>
                <a:schemeClr val="accent1"/>
              </a:solidFill>
            </a:endParaRPr>
          </a:p>
        </p:txBody>
      </p:sp>
      <p:sp>
        <p:nvSpPr>
          <p:cNvPr id="6" name="Υπότιτλος 2"/>
          <p:cNvSpPr>
            <a:spLocks noGrp="1"/>
          </p:cNvSpPr>
          <p:nvPr>
            <p:ph sz="half" idx="1"/>
          </p:nvPr>
        </p:nvSpPr>
        <p:spPr>
          <a:xfrm>
            <a:off x="457200" y="1600200"/>
            <a:ext cx="3610744" cy="4525963"/>
          </a:xfrm>
        </p:spPr>
        <p:txBody>
          <a:bodyPr>
            <a:noAutofit/>
          </a:bodyPr>
          <a:lstStyle/>
          <a:p>
            <a:pPr marL="0" indent="0">
              <a:buNone/>
            </a:pPr>
            <a:r>
              <a:rPr lang="el-GR" sz="2400" dirty="0" smtClean="0">
                <a:solidFill>
                  <a:schemeClr val="tx1"/>
                </a:solidFill>
              </a:rPr>
              <a:t>Στόχος </a:t>
            </a:r>
            <a:r>
              <a:rPr lang="el-GR" sz="2400" dirty="0" smtClean="0">
                <a:solidFill>
                  <a:schemeClr val="tx1"/>
                </a:solidFill>
              </a:rPr>
              <a:t>μας ήταν να εξοικειωθούν τα παιδιά με την περίεργη υλικότητα του βιβλίου και να λύσουν το «αίνιγμα» για τη σύνθεση των σωστών παραμυθιών και μύθων. </a:t>
            </a:r>
            <a:endParaRPr lang="el-GR" sz="2400" dirty="0">
              <a:solidFill>
                <a:schemeClr val="tx1"/>
              </a:solidFill>
            </a:endParaRPr>
          </a:p>
        </p:txBody>
      </p:sp>
      <p:pic>
        <p:nvPicPr>
          <p:cNvPr id="9" name="Picture 2" descr="Σελίδα του βιβλίου"/>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13055" r="9144"/>
          <a:stretch/>
        </p:blipFill>
        <p:spPr bwMode="auto">
          <a:xfrm>
            <a:off x="4266628" y="1628800"/>
            <a:ext cx="4481836" cy="324036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8244408" y="4941168"/>
            <a:ext cx="472173" cy="360040"/>
          </a:xfrm>
          <a:prstGeom prst="rect">
            <a:avLst/>
          </a:prstGeom>
        </p:spPr>
        <p:txBody>
          <a:bodyPr vert="horz" wrap="square" lIns="91440" tIns="45720" rIns="91440" bIns="45720" rtlCol="0" anchor="ctr">
            <a:noAutofit/>
          </a:bodyPr>
          <a:lstStyle/>
          <a:p>
            <a:pPr algn="r"/>
            <a:r>
              <a:rPr lang="el-GR" b="1" dirty="0" smtClean="0">
                <a:latin typeface="+mj-lt"/>
              </a:rPr>
              <a:t>[4]</a:t>
            </a:r>
            <a:endParaRPr lang="el-GR" b="1" dirty="0" smtClean="0">
              <a:latin typeface="+mj-lt"/>
            </a:endParaRPr>
          </a:p>
        </p:txBody>
      </p:sp>
    </p:spTree>
    <p:custDataLst>
      <p:tags r:id="rId1"/>
    </p:custDataLst>
    <p:extLst>
      <p:ext uri="{BB962C8B-B14F-4D97-AF65-F5344CB8AC3E}">
        <p14:creationId xmlns:p14="http://schemas.microsoft.com/office/powerpoint/2010/main" val="2526645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Ανάγνωση του βιβλίου (1/3)</a:t>
            </a:r>
            <a:endParaRPr lang="el-GR" dirty="0"/>
          </a:p>
        </p:txBody>
      </p:sp>
      <p:sp>
        <p:nvSpPr>
          <p:cNvPr id="3" name="Content Placeholder 2"/>
          <p:cNvSpPr>
            <a:spLocks noGrp="1"/>
          </p:cNvSpPr>
          <p:nvPr>
            <p:ph sz="half" idx="1"/>
          </p:nvPr>
        </p:nvSpPr>
        <p:spPr/>
        <p:txBody>
          <a:bodyPr>
            <a:noAutofit/>
          </a:bodyPr>
          <a:lstStyle/>
          <a:p>
            <a:pPr marL="0" indent="0">
              <a:buNone/>
            </a:pPr>
            <a:r>
              <a:rPr lang="el-GR" sz="2400" dirty="0"/>
              <a:t>Η ανάγνωση του βιβλίου πραγματοποιήθηκε από τα ίδια τα παιδιά. Κάθε παιδί σηκωνόταν από τη θέση του και γύριζε τα κομμάτια του βιβλίου όσες φορές ήθελε </a:t>
            </a:r>
            <a:r>
              <a:rPr lang="el-GR" sz="2400" dirty="0" smtClean="0"/>
              <a:t>αυτό. Οι </a:t>
            </a:r>
            <a:r>
              <a:rPr lang="el-GR" sz="2400" dirty="0"/>
              <a:t>ιστορίες που δημιουργούνταν προκαλούσαν στα παιδιά άφθονο γέλιο και διασκέδαση.</a:t>
            </a:r>
          </a:p>
          <a:p>
            <a:pPr marL="0" indent="0">
              <a:buNone/>
            </a:pPr>
            <a:endParaRPr lang="el-GR" sz="2400" dirty="0"/>
          </a:p>
        </p:txBody>
      </p:sp>
      <p:pic>
        <p:nvPicPr>
          <p:cNvPr id="5" name="Picture 3" descr="Ανάγνωση του Βιβλίου"/>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4008" y="1840210"/>
            <a:ext cx="4038600"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984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Ανάγνωση του </a:t>
            </a:r>
            <a:r>
              <a:rPr lang="el-GR" dirty="0" smtClean="0"/>
              <a:t>βιβλίου (2/3</a:t>
            </a:r>
            <a:r>
              <a:rPr lang="el-GR" dirty="0"/>
              <a:t>)</a:t>
            </a:r>
          </a:p>
        </p:txBody>
      </p:sp>
      <p:sp>
        <p:nvSpPr>
          <p:cNvPr id="3" name="Content Placeholder 2"/>
          <p:cNvSpPr>
            <a:spLocks noGrp="1"/>
          </p:cNvSpPr>
          <p:nvPr>
            <p:ph sz="half" idx="1"/>
          </p:nvPr>
        </p:nvSpPr>
        <p:spPr/>
        <p:txBody>
          <a:bodyPr>
            <a:noAutofit/>
          </a:bodyPr>
          <a:lstStyle/>
          <a:p>
            <a:pPr marL="0" indent="0">
              <a:buNone/>
            </a:pPr>
            <a:r>
              <a:rPr lang="el-GR" sz="2400" dirty="0"/>
              <a:t>Μετά την ανάγνωση ορισμένων ιστοριών, ένα κοριτσάκι είπε πως ο τρόπος επίλυσης των μύθων/παραμυθιών μπορεί να είναι τα μικρά σχέδια στην άκρη του κάθε κομματιού.</a:t>
            </a:r>
          </a:p>
          <a:p>
            <a:pPr marL="0" indent="0">
              <a:buNone/>
            </a:pPr>
            <a:r>
              <a:rPr lang="el-GR" sz="2400" dirty="0"/>
              <a:t>Τα περισσότερα παιδιά υποστήριξαν πως η λύση βρίσκεται στο κοινό χρώμα των κομματιών.</a:t>
            </a:r>
          </a:p>
          <a:p>
            <a:pPr marL="0" indent="0">
              <a:buNone/>
            </a:pPr>
            <a:endParaRPr lang="el-GR" sz="2400" dirty="0"/>
          </a:p>
        </p:txBody>
      </p:sp>
      <p:pic>
        <p:nvPicPr>
          <p:cNvPr id="5" name="Picture 3" descr="[DECORATIV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4008" y="1768202"/>
            <a:ext cx="4038600"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2476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Ανάγνωση του </a:t>
            </a:r>
            <a:r>
              <a:rPr lang="el-GR" dirty="0" smtClean="0"/>
              <a:t>βιβλίου (3/3</a:t>
            </a:r>
            <a:r>
              <a:rPr lang="el-GR" dirty="0"/>
              <a:t>)</a:t>
            </a:r>
          </a:p>
        </p:txBody>
      </p:sp>
      <p:sp>
        <p:nvSpPr>
          <p:cNvPr id="3" name="Content Placeholder 2"/>
          <p:cNvSpPr>
            <a:spLocks noGrp="1"/>
          </p:cNvSpPr>
          <p:nvPr>
            <p:ph sz="half" idx="1"/>
          </p:nvPr>
        </p:nvSpPr>
        <p:spPr/>
        <p:txBody>
          <a:bodyPr>
            <a:noAutofit/>
          </a:bodyPr>
          <a:lstStyle/>
          <a:p>
            <a:pPr marL="0" indent="0">
              <a:buNone/>
            </a:pPr>
            <a:r>
              <a:rPr lang="el-GR" sz="2400" dirty="0"/>
              <a:t>Στο τέλος, τα παιδιά μας έδωσαν ιδέες για το ποιος τελικά μπορεί να προκάλεσε το μπέρδεμα. Για παράδειγμα, υποστήριξαν ότι μπορεί να ήταν ο λύκος, ένα αόρατο φάντασμα, οι φοιτήτριες ή ορισμένοι από τους συμμαθητές τους. </a:t>
            </a:r>
          </a:p>
          <a:p>
            <a:pPr marL="0" indent="0">
              <a:buNone/>
            </a:pPr>
            <a:endParaRPr lang="el-GR" sz="2400" dirty="0"/>
          </a:p>
        </p:txBody>
      </p:sp>
      <p:pic>
        <p:nvPicPr>
          <p:cNvPr id="5" name="Picture 3" descr="[DECORATIV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4008" y="1768202"/>
            <a:ext cx="4038600" cy="3028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569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chemeClr val="accent1"/>
                </a:solidFill>
              </a:rPr>
              <a:t>Το δικό μας βιβλίο (</a:t>
            </a:r>
            <a:r>
              <a:rPr lang="el-GR" dirty="0" smtClean="0">
                <a:solidFill>
                  <a:schemeClr val="accent1"/>
                </a:solidFill>
              </a:rPr>
              <a:t>1/4)</a:t>
            </a:r>
            <a:endParaRPr lang="el-GR" dirty="0"/>
          </a:p>
        </p:txBody>
      </p:sp>
      <p:sp>
        <p:nvSpPr>
          <p:cNvPr id="3" name="Content Placeholder 2"/>
          <p:cNvSpPr>
            <a:spLocks noGrp="1"/>
          </p:cNvSpPr>
          <p:nvPr>
            <p:ph sz="half" idx="1"/>
          </p:nvPr>
        </p:nvSpPr>
        <p:spPr/>
        <p:txBody>
          <a:bodyPr>
            <a:noAutofit/>
          </a:bodyPr>
          <a:lstStyle/>
          <a:p>
            <a:pPr marL="0" indent="0">
              <a:buNone/>
            </a:pPr>
            <a:r>
              <a:rPr lang="el-GR" sz="2400" dirty="0"/>
              <a:t>Φτιάξαμε το δικό μας βιβλίο-μίξερ. </a:t>
            </a:r>
            <a:r>
              <a:rPr lang="el-GR" sz="2400" dirty="0" smtClean="0"/>
              <a:t> Χωριστήκαμε </a:t>
            </a:r>
            <a:r>
              <a:rPr lang="el-GR" sz="2400" dirty="0"/>
              <a:t>σε 3 ομάδες.  Το δικό μας βιβλίο ήταν χωρισμένο σε 3 κομμάτια και η κάθε ομάδα ανέλαβε ένα από αυτά. Η πρώτη ομάδα- ζωγράφισε πρόσωπα  σε πράσινα χαρτόνια (</a:t>
            </a:r>
            <a:r>
              <a:rPr lang="en-US" sz="2400" dirty="0"/>
              <a:t>Batman, Captain America, Spiderman</a:t>
            </a:r>
            <a:r>
              <a:rPr lang="el-GR" sz="2400" dirty="0"/>
              <a:t>, εγώ, ο αδερφός μου, </a:t>
            </a:r>
            <a:r>
              <a:rPr lang="en-US" sz="2400" dirty="0" err="1"/>
              <a:t>Rapounzel</a:t>
            </a:r>
            <a:r>
              <a:rPr lang="en-US" sz="2400" dirty="0"/>
              <a:t>)</a:t>
            </a:r>
            <a:r>
              <a:rPr lang="el-GR" sz="2400" dirty="0"/>
              <a:t>.</a:t>
            </a:r>
          </a:p>
        </p:txBody>
      </p:sp>
      <p:sp>
        <p:nvSpPr>
          <p:cNvPr id="6" name="Text Placeholder 5"/>
          <p:cNvSpPr>
            <a:spLocks noGrp="1"/>
          </p:cNvSpPr>
          <p:nvPr>
            <p:ph sz="half" idx="2"/>
          </p:nvPr>
        </p:nvSpPr>
        <p:spPr/>
        <p:txBody>
          <a:bodyPr>
            <a:normAutofit/>
          </a:bodyPr>
          <a:lstStyle/>
          <a:p>
            <a:pPr marL="0" indent="0">
              <a:buNone/>
            </a:pPr>
            <a:r>
              <a:rPr lang="el-GR" dirty="0"/>
              <a:t>Η δεύτερη ομάδα ζωγράφισε φωνές ζώων σε πορτοκαλί χαρτόνια (</a:t>
            </a:r>
            <a:r>
              <a:rPr lang="el-GR" dirty="0" err="1"/>
              <a:t>μπεε</a:t>
            </a:r>
            <a:r>
              <a:rPr lang="el-GR" dirty="0"/>
              <a:t>-πρόβατο, </a:t>
            </a:r>
            <a:r>
              <a:rPr lang="el-GR" dirty="0" err="1"/>
              <a:t>γαβ</a:t>
            </a:r>
            <a:r>
              <a:rPr lang="el-GR" dirty="0"/>
              <a:t> </a:t>
            </a:r>
            <a:r>
              <a:rPr lang="el-GR" dirty="0" err="1"/>
              <a:t>γαβ</a:t>
            </a:r>
            <a:r>
              <a:rPr lang="el-GR" dirty="0"/>
              <a:t>-σκύλος, </a:t>
            </a:r>
            <a:r>
              <a:rPr lang="el-GR" dirty="0" err="1"/>
              <a:t>νιαου</a:t>
            </a:r>
            <a:r>
              <a:rPr lang="el-GR" dirty="0"/>
              <a:t>- </a:t>
            </a:r>
            <a:r>
              <a:rPr lang="el-GR" dirty="0" err="1"/>
              <a:t>νιαου</a:t>
            </a:r>
            <a:r>
              <a:rPr lang="el-GR" dirty="0"/>
              <a:t>- γάτα, </a:t>
            </a:r>
            <a:r>
              <a:rPr lang="el-GR" dirty="0" err="1"/>
              <a:t>ούμπα</a:t>
            </a:r>
            <a:r>
              <a:rPr lang="el-GR" dirty="0"/>
              <a:t>-</a:t>
            </a:r>
            <a:r>
              <a:rPr lang="el-GR" dirty="0" err="1"/>
              <a:t>ούμπα</a:t>
            </a:r>
            <a:r>
              <a:rPr lang="el-GR" dirty="0"/>
              <a:t>- χιμπατζής, μπα </a:t>
            </a:r>
            <a:r>
              <a:rPr lang="el-GR" dirty="0" err="1"/>
              <a:t>μπα</a:t>
            </a:r>
            <a:r>
              <a:rPr lang="el-GR" dirty="0"/>
              <a:t> μπα- </a:t>
            </a:r>
            <a:r>
              <a:rPr lang="en-US" dirty="0"/>
              <a:t>rabbits inversion, </a:t>
            </a:r>
            <a:r>
              <a:rPr lang="el-GR" dirty="0" err="1"/>
              <a:t>αγκρρ</a:t>
            </a:r>
            <a:r>
              <a:rPr lang="el-GR" dirty="0"/>
              <a:t>- λιοντάρι).</a:t>
            </a:r>
          </a:p>
        </p:txBody>
      </p:sp>
    </p:spTree>
    <p:extLst>
      <p:ext uri="{BB962C8B-B14F-4D97-AF65-F5344CB8AC3E}">
        <p14:creationId xmlns:p14="http://schemas.microsoft.com/office/powerpoint/2010/main" val="31378071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3/12/2016 10:45:13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5,8,"/>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6,8,9,"/>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6,8,10,"/>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6,9,10,"/>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2F8485C-F32C-4AFA-B1D5-5B5F28A7DC7A}">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3041</TotalTime>
  <Words>877</Words>
  <Application>Microsoft Office PowerPoint</Application>
  <PresentationFormat>On-screen Show (4:3)</PresentationFormat>
  <Paragraphs>79</Paragraphs>
  <Slides>19</Slides>
  <Notes>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Θέμα του Office</vt:lpstr>
      <vt:lpstr>Το Εικονογραφημένο Βιβλίο στην Προσχολική Εκπαίδευση</vt:lpstr>
      <vt:lpstr>Διδακτική Πρακτική</vt:lpstr>
      <vt:lpstr>Λίγα λόγια για το βιβλίο (1/3)</vt:lpstr>
      <vt:lpstr>Λίγα λόγια για το βιβλίο (2/3)</vt:lpstr>
      <vt:lpstr>Λίγα λόγια για το βιβλίο (3/3)</vt:lpstr>
      <vt:lpstr>Ανάγνωση του βιβλίου (1/3)</vt:lpstr>
      <vt:lpstr>Ανάγνωση του βιβλίου (2/3)</vt:lpstr>
      <vt:lpstr>Ανάγνωση του βιβλίου (3/3)</vt:lpstr>
      <vt:lpstr>Το δικό μας βιβλίο (1/4)</vt:lpstr>
      <vt:lpstr>Το δικό μας βιβλίο (2/4)</vt:lpstr>
      <vt:lpstr>Το δικό μας βιβλίο (3/4)</vt:lpstr>
      <vt:lpstr>Το δικό μας βιβλίο (4/4)</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Όταν μεγαλώσω μπορώ να γίνω...</dc:title>
  <dc:subject>Το Εικονογραφημένο Βιβλίο στην Προσχολική Εκπαίδευση</dc:subject>
  <dc:creator>Αγγελική Γιαννικοπούλου</dc:creator>
  <cp:lastModifiedBy>takis81 mark</cp:lastModifiedBy>
  <cp:revision>333</cp:revision>
  <dcterms:created xsi:type="dcterms:W3CDTF">2012-09-06T09:03:05Z</dcterms:created>
  <dcterms:modified xsi:type="dcterms:W3CDTF">2016-12-13T08:46:24Z</dcterms:modified>
  <cp:category>Υλικότητα Βιβλίου</cp:category>
</cp:coreProperties>
</file>