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heme/theme2.xml" ContentType="application/vnd.openxmlformats-officedocument.theme+xml"/>
  <Override PartName="/ppt/tags/tag14.xml" ContentType="application/vnd.openxmlformats-officedocument.presentationml.tags+xml"/>
  <Override PartName="/ppt/notesSlides/notesSlide1.xml" ContentType="application/vnd.openxmlformats-officedocument.presentationml.notesSlide+xml"/>
  <Override PartName="/ppt/tags/tag15.xml" ContentType="application/vnd.openxmlformats-officedocument.presentationml.tags+xml"/>
  <Override PartName="/ppt/notesSlides/notesSlide2.xml" ContentType="application/vnd.openxmlformats-officedocument.presentationml.notesSlide+xml"/>
  <Override PartName="/ppt/tags/tag16.xml" ContentType="application/vnd.openxmlformats-officedocument.presentationml.tags+xml"/>
  <Override PartName="/ppt/notesSlides/notesSlide3.xml" ContentType="application/vnd.openxmlformats-officedocument.presentationml.notesSlide+xml"/>
  <Override PartName="/ppt/tags/tag17.xml" ContentType="application/vnd.openxmlformats-officedocument.presentationml.tags+xml"/>
  <Override PartName="/ppt/notesSlides/notesSlide4.xml" ContentType="application/vnd.openxmlformats-officedocument.presentationml.notesSlide+xml"/>
  <Override PartName="/ppt/tags/tag18.xml" ContentType="application/vnd.openxmlformats-officedocument.presentationml.tags+xml"/>
  <Override PartName="/ppt/notesSlides/notesSlide5.xml" ContentType="application/vnd.openxmlformats-officedocument.presentationml.notesSlide+xml"/>
  <Override PartName="/ppt/tags/tag19.xml" ContentType="application/vnd.openxmlformats-officedocument.presentationml.tags+xml"/>
  <Override PartName="/ppt/notesSlides/notesSlide6.xml" ContentType="application/vnd.openxmlformats-officedocument.presentationml.notesSlide+xml"/>
  <Override PartName="/ppt/tags/tag20.xml" ContentType="application/vnd.openxmlformats-officedocument.presentationml.tags+xml"/>
  <Override PartName="/ppt/notesSlides/notesSlide7.xml" ContentType="application/vnd.openxmlformats-officedocument.presentationml.notesSlide+xml"/>
  <Override PartName="/ppt/tags/tag21.xml" ContentType="application/vnd.openxmlformats-officedocument.presentationml.tags+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2"/>
  </p:sldMasterIdLst>
  <p:notesMasterIdLst>
    <p:notesMasterId r:id="rId37"/>
  </p:notesMasterIdLst>
  <p:sldIdLst>
    <p:sldId id="256" r:id="rId3"/>
    <p:sldId id="386" r:id="rId4"/>
    <p:sldId id="387" r:id="rId5"/>
    <p:sldId id="389" r:id="rId6"/>
    <p:sldId id="390" r:id="rId7"/>
    <p:sldId id="391" r:id="rId8"/>
    <p:sldId id="392" r:id="rId9"/>
    <p:sldId id="393" r:id="rId10"/>
    <p:sldId id="394" r:id="rId11"/>
    <p:sldId id="395" r:id="rId12"/>
    <p:sldId id="396" r:id="rId13"/>
    <p:sldId id="397" r:id="rId14"/>
    <p:sldId id="398" r:id="rId15"/>
    <p:sldId id="399" r:id="rId16"/>
    <p:sldId id="400" r:id="rId17"/>
    <p:sldId id="401" r:id="rId18"/>
    <p:sldId id="402" r:id="rId19"/>
    <p:sldId id="403" r:id="rId20"/>
    <p:sldId id="404" r:id="rId21"/>
    <p:sldId id="405" r:id="rId22"/>
    <p:sldId id="406" r:id="rId23"/>
    <p:sldId id="407" r:id="rId24"/>
    <p:sldId id="408" r:id="rId25"/>
    <p:sldId id="410" r:id="rId26"/>
    <p:sldId id="411" r:id="rId27"/>
    <p:sldId id="418" r:id="rId28"/>
    <p:sldId id="419" r:id="rId29"/>
    <p:sldId id="377" r:id="rId30"/>
    <p:sldId id="378" r:id="rId31"/>
    <p:sldId id="379" r:id="rId32"/>
    <p:sldId id="380" r:id="rId33"/>
    <p:sldId id="381" r:id="rId34"/>
    <p:sldId id="382" r:id="rId35"/>
    <p:sldId id="383" r:id="rId36"/>
  </p:sldIdLst>
  <p:sldSz cx="9144000" cy="6858000" type="screen4x3"/>
  <p:notesSz cx="6858000" cy="9144000"/>
  <p:custDataLst>
    <p:tags r:id="rId38"/>
  </p:custDataLst>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7512F115-2FCC-49EE-8759-A71F26F5819E}">
          <p14:sldIdLst>
            <p14:sldId id="256"/>
            <p14:sldId id="386"/>
            <p14:sldId id="387"/>
            <p14:sldId id="389"/>
            <p14:sldId id="390"/>
            <p14:sldId id="391"/>
            <p14:sldId id="392"/>
            <p14:sldId id="393"/>
            <p14:sldId id="394"/>
            <p14:sldId id="395"/>
            <p14:sldId id="396"/>
            <p14:sldId id="397"/>
            <p14:sldId id="398"/>
            <p14:sldId id="399"/>
            <p14:sldId id="400"/>
            <p14:sldId id="401"/>
            <p14:sldId id="402"/>
            <p14:sldId id="403"/>
            <p14:sldId id="404"/>
            <p14:sldId id="405"/>
            <p14:sldId id="406"/>
            <p14:sldId id="407"/>
            <p14:sldId id="408"/>
            <p14:sldId id="410"/>
            <p14:sldId id="411"/>
            <p14:sldId id="418"/>
            <p14:sldId id="419"/>
            <p14:sldId id="377"/>
            <p14:sldId id="378"/>
            <p14:sldId id="379"/>
            <p14:sldId id="380"/>
            <p14:sldId id="381"/>
            <p14:sldId id="382"/>
            <p14:sldId id="383"/>
          </p14:sldIdLst>
        </p14:section>
      </p14:sectionLst>
    </p:ex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5" name="Author" initials="A" lastIdx="0" clrIdx="5"/>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BB1BF"/>
    <a:srgbClr val="000000"/>
    <a:srgbClr val="E6EAF2"/>
    <a:srgbClr val="EFF2F7"/>
    <a:srgbClr val="E8ECF4"/>
    <a:srgbClr val="5075BC"/>
    <a:srgbClr val="4F81BD"/>
    <a:srgbClr val="50ABB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Χωρίς στυλ, πλέγμα πίνακα">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9012ECD-51FC-41F1-AA8D-1B2483CD663E}" styleName="Φωτεινό στυλ 2 - Έμφαση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796" autoAdjust="0"/>
    <p:restoredTop sz="94533" autoAdjust="0"/>
  </p:normalViewPr>
  <p:slideViewPr>
    <p:cSldViewPr>
      <p:cViewPr varScale="1">
        <p:scale>
          <a:sx n="106" d="100"/>
          <a:sy n="106" d="100"/>
        </p:scale>
        <p:origin x="-936" y="-102"/>
      </p:cViewPr>
      <p:guideLst>
        <p:guide orient="horz" pos="2160"/>
        <p:guide pos="2880"/>
      </p:guideLst>
    </p:cSldViewPr>
  </p:slideViewPr>
  <p:outlineViewPr>
    <p:cViewPr>
      <p:scale>
        <a:sx n="33" d="100"/>
        <a:sy n="33" d="100"/>
      </p:scale>
      <p:origin x="0" y="-77898"/>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commentAuthors" Target="commentAuthors.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tags" Target="tags/tag1.xml"/><Relationship Id="rId2" Type="http://schemas.openxmlformats.org/officeDocument/2006/relationships/slideMaster" Target="slideMasters/slideMaster1.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notesMaster" Target="notesMasters/notesMaster1.xml"/><Relationship Id="rId40"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17A379C-B41D-45E1-80CB-01FC82FDADA9}" type="datetimeFigureOut">
              <a:rPr lang="el-GR" smtClean="0"/>
              <a:pPr/>
              <a:t>26/11/2015</a:t>
            </a:fld>
            <a:endParaRPr lang="el-GR"/>
          </a:p>
        </p:txBody>
      </p:sp>
      <p:sp>
        <p:nvSpPr>
          <p:cNvPr id="4" name="Θέση εικόνας διαφάνειας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Θέση υποσέλιδου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BA60D4E-153C-481E-9C52-31B1E4926C1F}" type="slidenum">
              <a:rPr lang="el-GR" smtClean="0"/>
              <a:pPr/>
              <a:t>‹#›</a:t>
            </a:fld>
            <a:endParaRPr lang="el-GR"/>
          </a:p>
        </p:txBody>
      </p:sp>
    </p:spTree>
    <p:extLst>
      <p:ext uri="{BB962C8B-B14F-4D97-AF65-F5344CB8AC3E}">
        <p14:creationId xmlns:p14="http://schemas.microsoft.com/office/powerpoint/2010/main" val="39553540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171450" indent="-171450">
              <a:buFont typeface="Arial" pitchFamily="34" charset="0"/>
              <a:buChar char="•"/>
            </a:pPr>
            <a:endParaRPr lang="el-GR" dirty="0">
              <a:solidFill>
                <a:srgbClr val="FF0000"/>
              </a:solidFill>
            </a:endParaRPr>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1</a:t>
            </a:fld>
            <a:endParaRPr lang="el-GR"/>
          </a:p>
        </p:txBody>
      </p:sp>
    </p:spTree>
    <p:extLst>
      <p:ext uri="{BB962C8B-B14F-4D97-AF65-F5344CB8AC3E}">
        <p14:creationId xmlns:p14="http://schemas.microsoft.com/office/powerpoint/2010/main" val="39928127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28</a:t>
            </a:fld>
            <a:endParaRPr lang="el-GR"/>
          </a:p>
        </p:txBody>
      </p:sp>
    </p:spTree>
    <p:extLst>
      <p:ext uri="{BB962C8B-B14F-4D97-AF65-F5344CB8AC3E}">
        <p14:creationId xmlns:p14="http://schemas.microsoft.com/office/powerpoint/2010/main" val="98729815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Θέση εικόνας διαφάνειας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5539" name="Θέση σημειώσεων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171450" indent="-171450">
              <a:spcBef>
                <a:spcPct val="0"/>
              </a:spcBef>
              <a:buFontTx/>
              <a:buChar char="•"/>
            </a:pPr>
            <a:endParaRPr lang="el-GR" altLang="el-GR" smtClean="0"/>
          </a:p>
        </p:txBody>
      </p:sp>
      <p:sp>
        <p:nvSpPr>
          <p:cNvPr id="65540" name="Θέση αριθμού διαφάνειας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fld id="{6EBD6250-4A85-4A1B-933B-14F114803BDD}" type="slidenum">
              <a:rPr lang="el-GR" altLang="el-GR"/>
              <a:pPr/>
              <a:t>29</a:t>
            </a:fld>
            <a:endParaRPr lang="el-GR" altLang="el-GR"/>
          </a:p>
        </p:txBody>
      </p:sp>
    </p:spTree>
    <p:extLst>
      <p:ext uri="{BB962C8B-B14F-4D97-AF65-F5344CB8AC3E}">
        <p14:creationId xmlns:p14="http://schemas.microsoft.com/office/powerpoint/2010/main" val="242795947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656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l-GR" altLang="el-GR" smtClean="0"/>
          </a:p>
        </p:txBody>
      </p:sp>
      <p:sp>
        <p:nvSpPr>
          <p:cNvPr id="6656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fld id="{DACAD091-9DBA-4BE5-AB79-D760A34AD4DB}" type="slidenum">
              <a:rPr lang="el-GR" altLang="el-GR"/>
              <a:pPr/>
              <a:t>30</a:t>
            </a:fld>
            <a:endParaRPr lang="el-GR" altLang="el-GR"/>
          </a:p>
        </p:txBody>
      </p:sp>
    </p:spTree>
    <p:extLst>
      <p:ext uri="{BB962C8B-B14F-4D97-AF65-F5344CB8AC3E}">
        <p14:creationId xmlns:p14="http://schemas.microsoft.com/office/powerpoint/2010/main" val="304833791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758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l-GR" altLang="el-GR" smtClean="0"/>
          </a:p>
        </p:txBody>
      </p:sp>
      <p:sp>
        <p:nvSpPr>
          <p:cNvPr id="6758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fld id="{605F7DD5-A06D-4136-B55E-331F5EE45D04}" type="slidenum">
              <a:rPr lang="el-GR" altLang="el-GR"/>
              <a:pPr/>
              <a:t>31</a:t>
            </a:fld>
            <a:endParaRPr lang="el-GR" altLang="el-GR"/>
          </a:p>
        </p:txBody>
      </p:sp>
    </p:spTree>
    <p:extLst>
      <p:ext uri="{BB962C8B-B14F-4D97-AF65-F5344CB8AC3E}">
        <p14:creationId xmlns:p14="http://schemas.microsoft.com/office/powerpoint/2010/main" val="325706052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861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l-GR" altLang="el-GR" smtClean="0"/>
          </a:p>
        </p:txBody>
      </p:sp>
      <p:sp>
        <p:nvSpPr>
          <p:cNvPr id="6861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fld id="{28A8FD23-0CEB-4571-8465-84D11C6D71F9}" type="slidenum">
              <a:rPr lang="el-GR" altLang="el-GR"/>
              <a:pPr/>
              <a:t>32</a:t>
            </a:fld>
            <a:endParaRPr lang="el-GR" altLang="el-GR"/>
          </a:p>
        </p:txBody>
      </p:sp>
    </p:spTree>
    <p:extLst>
      <p:ext uri="{BB962C8B-B14F-4D97-AF65-F5344CB8AC3E}">
        <p14:creationId xmlns:p14="http://schemas.microsoft.com/office/powerpoint/2010/main" val="130998417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963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l-GR" altLang="el-GR" smtClean="0"/>
          </a:p>
        </p:txBody>
      </p:sp>
      <p:sp>
        <p:nvSpPr>
          <p:cNvPr id="6963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fld id="{DCA7EF54-667E-457E-BF87-FAB16EFF87C7}" type="slidenum">
              <a:rPr lang="el-GR" altLang="el-GR"/>
              <a:pPr/>
              <a:t>33</a:t>
            </a:fld>
            <a:endParaRPr lang="el-GR" altLang="el-GR"/>
          </a:p>
        </p:txBody>
      </p:sp>
    </p:spTree>
    <p:extLst>
      <p:ext uri="{BB962C8B-B14F-4D97-AF65-F5344CB8AC3E}">
        <p14:creationId xmlns:p14="http://schemas.microsoft.com/office/powerpoint/2010/main" val="74406153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06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l-GR" altLang="el-GR" smtClean="0"/>
          </a:p>
        </p:txBody>
      </p:sp>
      <p:sp>
        <p:nvSpPr>
          <p:cNvPr id="7066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fld id="{FF3DE28D-DFFF-4209-8934-00DEF19FACFB}" type="slidenum">
              <a:rPr lang="el-GR" altLang="el-GR"/>
              <a:pPr/>
              <a:t>34</a:t>
            </a:fld>
            <a:endParaRPr lang="el-GR" altLang="el-GR"/>
          </a:p>
        </p:txBody>
      </p:sp>
    </p:spTree>
    <p:extLst>
      <p:ext uri="{BB962C8B-B14F-4D97-AF65-F5344CB8AC3E}">
        <p14:creationId xmlns:p14="http://schemas.microsoft.com/office/powerpoint/2010/main" val="155413902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3.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ags" Target="../tags/tag12.xml"/></Relationships>
</file>

<file path=ppt/slideLayouts/_rels/slideLayout1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3.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ags" Target="../tags/tag4.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ags" Target="../tags/tag6.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ags" Target="../tags/tag7.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ags" Target="../tags/tag8.xml"/></Relationships>
</file>

<file path=ppt/slideLayouts/_rels/slideLayout7.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9.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ags" Target="../tags/tag10.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ags" Target="../tags/tag1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5800" y="2130425"/>
            <a:ext cx="7772400" cy="1470025"/>
          </a:xfrm>
        </p:spPr>
        <p:txBody>
          <a:bodyPr/>
          <a:lstStyle>
            <a:lvl1pPr>
              <a:defRPr>
                <a:solidFill>
                  <a:schemeClr val="accent1"/>
                </a:solidFill>
              </a:defRPr>
            </a:lvl1pPr>
          </a:lstStyle>
          <a:p>
            <a:r>
              <a:rPr lang="el-GR" dirty="0" smtClean="0"/>
              <a:t>Στυλ κύριου τίτλου</a:t>
            </a:r>
            <a:endParaRPr lang="el-GR" dirty="0"/>
          </a:p>
        </p:txBody>
      </p:sp>
      <p:sp>
        <p:nvSpPr>
          <p:cNvPr id="3" name="Υπότιτλος 2"/>
          <p:cNvSpPr>
            <a:spLocks noGrp="1"/>
          </p:cNvSpPr>
          <p:nvPr>
            <p:ph type="subTitle" idx="1"/>
          </p:nvPr>
        </p:nvSpPr>
        <p:spPr>
          <a:xfrm>
            <a:off x="683568" y="3886200"/>
            <a:ext cx="7776864" cy="1752600"/>
          </a:xfr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dirty="0" smtClean="0"/>
              <a:t>Στυλ κύριου υπότιτλου</a:t>
            </a:r>
            <a:endParaRPr lang="el-GR" dirty="0"/>
          </a:p>
        </p:txBody>
      </p:sp>
    </p:spTree>
    <p:custDataLst>
      <p:tags r:id="rId1"/>
    </p:custDataLst>
    <p:extLst>
      <p:ext uri="{BB962C8B-B14F-4D97-AF65-F5344CB8AC3E}">
        <p14:creationId xmlns:p14="http://schemas.microsoft.com/office/powerpoint/2010/main" val="424524772"/>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chemeClr val="accent1"/>
                </a:solidFill>
              </a:defRPr>
            </a:lvl1pPr>
          </a:lstStyle>
          <a:p>
            <a:r>
              <a:rPr lang="el-GR" dirty="0" smtClean="0"/>
              <a:t>Στυλ κύριου τίτλου</a:t>
            </a:r>
            <a:endParaRPr lang="el-GR" dirty="0"/>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5"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n-US" sz="1000" smtClean="0">
                <a:solidFill>
                  <a:srgbClr val="5075BC"/>
                </a:solidFill>
              </a:rPr>
              <a:t>Teaching English to Young Learners </a:t>
            </a:r>
            <a:endParaRPr lang="en-US" sz="1000" dirty="0" smtClean="0">
              <a:solidFill>
                <a:srgbClr val="5075BC"/>
              </a:solidFill>
            </a:endParaRPr>
          </a:p>
        </p:txBody>
      </p:sp>
      <p:pic>
        <p:nvPicPr>
          <p:cNvPr id="6" name="Picture 5"/>
          <p:cNvPicPr>
            <a:picLocks noChangeAspect="1"/>
          </p:cNvPicPr>
          <p:nvPr userDrawn="1"/>
        </p:nvPicPr>
        <p:blipFill>
          <a:blip r:embed="rId3" cstate="print"/>
          <a:stretch>
            <a:fillRect/>
          </a:stretch>
        </p:blipFill>
        <p:spPr>
          <a:xfrm>
            <a:off x="58723" y="6255465"/>
            <a:ext cx="431834" cy="570020"/>
          </a:xfrm>
          <a:prstGeom prst="rect">
            <a:avLst/>
          </a:prstGeom>
        </p:spPr>
      </p:pic>
    </p:spTree>
    <p:custDataLst>
      <p:tags r:id="rId1"/>
    </p:custDataLst>
    <p:extLst>
      <p:ext uri="{BB962C8B-B14F-4D97-AF65-F5344CB8AC3E}">
        <p14:creationId xmlns:p14="http://schemas.microsoft.com/office/powerpoint/2010/main" val="2458615667"/>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29400" y="274638"/>
            <a:ext cx="2057400" cy="5851525"/>
          </a:xfrm>
        </p:spPr>
        <p:txBody>
          <a:bodyPr vert="eaVert"/>
          <a:lstStyle>
            <a:lvl1pPr>
              <a:defRPr b="0">
                <a:solidFill>
                  <a:srgbClr val="5075BC"/>
                </a:solidFill>
              </a:defRPr>
            </a:lvl1pPr>
          </a:lstStyle>
          <a:p>
            <a:r>
              <a:rPr lang="el-GR" dirty="0" smtClean="0"/>
              <a:t>Στυλ κύριου τίτλου</a:t>
            </a:r>
            <a:endParaRPr lang="el-GR" dirty="0"/>
          </a:p>
        </p:txBody>
      </p:sp>
      <p:sp>
        <p:nvSpPr>
          <p:cNvPr id="3" name="Θέση κατακόρυφου κειμένου 2"/>
          <p:cNvSpPr>
            <a:spLocks noGrp="1"/>
          </p:cNvSpPr>
          <p:nvPr>
            <p:ph type="body" orient="vert" idx="1"/>
          </p:nvPr>
        </p:nvSpPr>
        <p:spPr>
          <a:xfrm>
            <a:off x="457200" y="274638"/>
            <a:ext cx="6019800" cy="5851525"/>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Tree>
    <p:custDataLst>
      <p:tags r:id="rId1"/>
    </p:custDataLst>
    <p:extLst>
      <p:ext uri="{BB962C8B-B14F-4D97-AF65-F5344CB8AC3E}">
        <p14:creationId xmlns:p14="http://schemas.microsoft.com/office/powerpoint/2010/main" val="4238612681"/>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rgbClr val="5075BC"/>
                </a:solidFill>
              </a:defRPr>
            </a:lvl1pPr>
          </a:lstStyle>
          <a:p>
            <a:r>
              <a:rPr lang="el-GR" dirty="0" smtClean="0"/>
              <a:t>Στυλ κύριου τίτλου</a:t>
            </a:r>
            <a:endParaRPr lang="el-GR" dirty="0"/>
          </a:p>
        </p:txBody>
      </p:sp>
      <p:sp>
        <p:nvSpPr>
          <p:cNvPr id="3" name="Θέση περιεχομένου 2"/>
          <p:cNvSpPr>
            <a:spLocks noGrp="1"/>
          </p:cNvSpPr>
          <p:nvPr>
            <p:ph idx="1"/>
          </p:nvPr>
        </p:nvSpPr>
        <p:spPr>
          <a:xfrm>
            <a:off x="464156" y="1556792"/>
            <a:ext cx="8229600" cy="4525963"/>
          </a:xfrm>
        </p:spPr>
        <p:txBody>
          <a:bodyPr/>
          <a:lstStyle>
            <a:lvl1pPr>
              <a:spcBef>
                <a:spcPts val="1200"/>
              </a:spcBef>
              <a:defRPr/>
            </a:lvl1pPr>
            <a:lvl2pPr>
              <a:spcBef>
                <a:spcPts val="1200"/>
              </a:spcBef>
              <a:defRPr/>
            </a:lvl2pPr>
            <a:lvl3pPr>
              <a:spcBef>
                <a:spcPts val="1200"/>
              </a:spcBef>
              <a:defRPr/>
            </a:lvl3pPr>
            <a:lvl4pPr>
              <a:spcBef>
                <a:spcPts val="1200"/>
              </a:spcBef>
              <a:defRPr/>
            </a:lvl4pPr>
            <a:lvl5pPr>
              <a:spcBef>
                <a:spcPts val="1200"/>
              </a:spcBef>
              <a:defRPr/>
            </a:lvl5pPr>
          </a:lstStyle>
          <a:p>
            <a:pPr lvl="0"/>
            <a:r>
              <a:rPr lang="el-GR" dirty="0" smtClean="0"/>
              <a:t>Στυλ υποδείγματος κειμένου</a:t>
            </a:r>
          </a:p>
          <a:p>
            <a:pPr lvl="1"/>
            <a:r>
              <a:rPr lang="el-GR" dirty="0" smtClean="0"/>
              <a:t>Δεύτερου επιπέδου</a:t>
            </a:r>
          </a:p>
          <a:p>
            <a:pPr lvl="2"/>
            <a:r>
              <a:rPr lang="el-GR" dirty="0" smtClean="0"/>
              <a:t>Τρίτου επιπέδου</a:t>
            </a:r>
          </a:p>
          <a:p>
            <a:pPr lvl="3"/>
            <a:r>
              <a:rPr lang="el-GR" dirty="0" smtClean="0"/>
              <a:t>Τέταρτου επιπέδου</a:t>
            </a:r>
          </a:p>
          <a:p>
            <a:pPr lvl="4"/>
            <a:r>
              <a:rPr lang="el-GR" dirty="0" smtClean="0"/>
              <a:t>Πέμπτου επιπέδου</a:t>
            </a:r>
            <a:endParaRPr lang="el-GR" dirty="0"/>
          </a:p>
        </p:txBody>
      </p:sp>
      <p:sp>
        <p:nvSpPr>
          <p:cNvPr id="4" name="Θέση αριθμού διαφάνειας 5" descr="[DECORATIVE]"/>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5" name="2 - Θέση υποσέλιδου" descr="[DECORATIVE]"/>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n-US" sz="1000" kern="1000" baseline="0" smtClean="0">
                <a:solidFill>
                  <a:srgbClr val="5075BC"/>
                </a:solidFill>
              </a:rPr>
              <a:t>Teaching English to Young Learners </a:t>
            </a:r>
            <a:endParaRPr lang="en-US" sz="1000" kern="1000" baseline="0" dirty="0" smtClean="0">
              <a:solidFill>
                <a:srgbClr val="5075BC"/>
              </a:solidFill>
            </a:endParaRPr>
          </a:p>
        </p:txBody>
      </p:sp>
      <p:pic>
        <p:nvPicPr>
          <p:cNvPr id="6" name="Picture 5" descr="[DECORATIVE]"/>
          <p:cNvPicPr>
            <a:picLocks noChangeAspect="1"/>
          </p:cNvPicPr>
          <p:nvPr userDrawn="1"/>
        </p:nvPicPr>
        <p:blipFill>
          <a:blip r:embed="rId3" cstate="print"/>
          <a:stretch>
            <a:fillRect/>
          </a:stretch>
        </p:blipFill>
        <p:spPr>
          <a:xfrm>
            <a:off x="58723" y="6255465"/>
            <a:ext cx="431834" cy="570020"/>
          </a:xfrm>
          <a:prstGeom prst="rect">
            <a:avLst/>
          </a:prstGeom>
        </p:spPr>
      </p:pic>
    </p:spTree>
    <p:custDataLst>
      <p:tags r:id="rId1"/>
    </p:custDataLst>
    <p:extLst>
      <p:ext uri="{BB962C8B-B14F-4D97-AF65-F5344CB8AC3E}">
        <p14:creationId xmlns:p14="http://schemas.microsoft.com/office/powerpoint/2010/main" val="3637518809"/>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722313" y="4406900"/>
            <a:ext cx="7772400" cy="1362075"/>
          </a:xfrm>
        </p:spPr>
        <p:txBody>
          <a:bodyPr anchor="t"/>
          <a:lstStyle>
            <a:lvl1pPr algn="l">
              <a:defRPr sz="4000" b="0" cap="none" baseline="0">
                <a:solidFill>
                  <a:srgbClr val="5075BC"/>
                </a:solidFill>
              </a:defRPr>
            </a:lvl1p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722313" y="2906713"/>
            <a:ext cx="7772400" cy="1500187"/>
          </a:xfrm>
        </p:spPr>
        <p:txBody>
          <a:bodyPr anchor="b"/>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dirty="0" smtClean="0"/>
              <a:t>Στυλ υποδείγματος κειμένου</a:t>
            </a:r>
          </a:p>
        </p:txBody>
      </p:sp>
    </p:spTree>
    <p:custDataLst>
      <p:tags r:id="rId1"/>
    </p:custDataLst>
    <p:extLst>
      <p:ext uri="{BB962C8B-B14F-4D97-AF65-F5344CB8AC3E}">
        <p14:creationId xmlns:p14="http://schemas.microsoft.com/office/powerpoint/2010/main" val="1212086127"/>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rgbClr val="5075BC"/>
                </a:solidFill>
              </a:defRPr>
            </a:lvl1pPr>
          </a:lstStyle>
          <a:p>
            <a:r>
              <a:rPr lang="el-GR" dirty="0" smtClean="0"/>
              <a:t>Στυλ κύριου τίτλου</a:t>
            </a:r>
            <a:endParaRPr lang="el-GR" dirty="0"/>
          </a:p>
        </p:txBody>
      </p:sp>
      <p:sp>
        <p:nvSpPr>
          <p:cNvPr id="3" name="Θέση περιεχομένου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αριθμού διαφάνειας 5" descr="[DECORATIVE]"/>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6" name="2 - Θέση υποσέλιδου" descr="[DECORATIVE]"/>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n-US" sz="1000" smtClean="0">
                <a:solidFill>
                  <a:srgbClr val="5075BC"/>
                </a:solidFill>
              </a:rPr>
              <a:t>Teaching English to Young Learners </a:t>
            </a:r>
            <a:endParaRPr lang="en-US" sz="1000" dirty="0" smtClean="0">
              <a:solidFill>
                <a:srgbClr val="5075BC"/>
              </a:solidFill>
            </a:endParaRPr>
          </a:p>
        </p:txBody>
      </p:sp>
      <p:pic>
        <p:nvPicPr>
          <p:cNvPr id="7" name="Picture 6" descr="[DECORATIVE]"/>
          <p:cNvPicPr>
            <a:picLocks noChangeAspect="1"/>
          </p:cNvPicPr>
          <p:nvPr userDrawn="1"/>
        </p:nvPicPr>
        <p:blipFill>
          <a:blip r:embed="rId3" cstate="print"/>
          <a:stretch>
            <a:fillRect/>
          </a:stretch>
        </p:blipFill>
        <p:spPr>
          <a:xfrm>
            <a:off x="58723" y="6255465"/>
            <a:ext cx="431834" cy="570020"/>
          </a:xfrm>
          <a:prstGeom prst="rect">
            <a:avLst/>
          </a:prstGeom>
        </p:spPr>
      </p:pic>
    </p:spTree>
    <p:custDataLst>
      <p:tags r:id="rId1"/>
    </p:custDataLst>
    <p:extLst>
      <p:ext uri="{BB962C8B-B14F-4D97-AF65-F5344CB8AC3E}">
        <p14:creationId xmlns:p14="http://schemas.microsoft.com/office/powerpoint/2010/main" val="3283250921"/>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a:solidFill>
                  <a:srgbClr val="5075BC"/>
                </a:solidFill>
              </a:defRPr>
            </a:lvl1p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457200" y="1574254"/>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457200" y="2214016"/>
            <a:ext cx="4040188" cy="38792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4645025" y="1574254"/>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4645025" y="2214016"/>
            <a:ext cx="4041775" cy="38792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αριθμού διαφάνειας 5" descr="[DECORATIVE]"/>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8" name="2 - Θέση υποσέλιδου" descr="[DECORATIVE]"/>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n-US" sz="1000" smtClean="0">
                <a:solidFill>
                  <a:srgbClr val="5075BC"/>
                </a:solidFill>
              </a:rPr>
              <a:t>Teaching English to Young Learners </a:t>
            </a:r>
            <a:endParaRPr lang="en-US" sz="1000" dirty="0" smtClean="0">
              <a:solidFill>
                <a:srgbClr val="5075BC"/>
              </a:solidFill>
            </a:endParaRPr>
          </a:p>
        </p:txBody>
      </p:sp>
      <p:pic>
        <p:nvPicPr>
          <p:cNvPr id="9" name="Picture 8" descr="[DECORATIVE]"/>
          <p:cNvPicPr>
            <a:picLocks noChangeAspect="1"/>
          </p:cNvPicPr>
          <p:nvPr userDrawn="1"/>
        </p:nvPicPr>
        <p:blipFill>
          <a:blip r:embed="rId3" cstate="print"/>
          <a:stretch>
            <a:fillRect/>
          </a:stretch>
        </p:blipFill>
        <p:spPr>
          <a:xfrm>
            <a:off x="58723" y="6255465"/>
            <a:ext cx="431834" cy="570020"/>
          </a:xfrm>
          <a:prstGeom prst="rect">
            <a:avLst/>
          </a:prstGeom>
        </p:spPr>
      </p:pic>
    </p:spTree>
    <p:custDataLst>
      <p:tags r:id="rId1"/>
    </p:custDataLst>
    <p:extLst>
      <p:ext uri="{BB962C8B-B14F-4D97-AF65-F5344CB8AC3E}">
        <p14:creationId xmlns:p14="http://schemas.microsoft.com/office/powerpoint/2010/main" val="1076112759"/>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chemeClr val="accent1"/>
                </a:solidFill>
              </a:defRPr>
            </a:lvl1pPr>
          </a:lstStyle>
          <a:p>
            <a:r>
              <a:rPr lang="el-GR" dirty="0" smtClean="0"/>
              <a:t>Στυλ κύριου τίτλου</a:t>
            </a:r>
            <a:endParaRPr lang="el-GR" dirty="0"/>
          </a:p>
        </p:txBody>
      </p:sp>
      <p:sp>
        <p:nvSpPr>
          <p:cNvPr id="3"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4"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n-US" sz="1000" smtClean="0">
                <a:solidFill>
                  <a:srgbClr val="5075BC"/>
                </a:solidFill>
              </a:rPr>
              <a:t>Teaching English to Young Learners </a:t>
            </a:r>
            <a:endParaRPr lang="en-US" sz="1000" dirty="0" smtClean="0">
              <a:solidFill>
                <a:srgbClr val="5075BC"/>
              </a:solidFill>
            </a:endParaRPr>
          </a:p>
        </p:txBody>
      </p:sp>
      <p:pic>
        <p:nvPicPr>
          <p:cNvPr id="5" name="Picture 4"/>
          <p:cNvPicPr>
            <a:picLocks noChangeAspect="1"/>
          </p:cNvPicPr>
          <p:nvPr userDrawn="1"/>
        </p:nvPicPr>
        <p:blipFill>
          <a:blip r:embed="rId3" cstate="print"/>
          <a:stretch>
            <a:fillRect/>
          </a:stretch>
        </p:blipFill>
        <p:spPr>
          <a:xfrm>
            <a:off x="58723" y="6255465"/>
            <a:ext cx="431834" cy="570020"/>
          </a:xfrm>
          <a:prstGeom prst="rect">
            <a:avLst/>
          </a:prstGeom>
        </p:spPr>
      </p:pic>
    </p:spTree>
    <p:custDataLst>
      <p:tags r:id="rId1"/>
    </p:custDataLst>
    <p:extLst>
      <p:ext uri="{BB962C8B-B14F-4D97-AF65-F5344CB8AC3E}">
        <p14:creationId xmlns:p14="http://schemas.microsoft.com/office/powerpoint/2010/main" val="1315794605"/>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Tree>
    <p:custDataLst>
      <p:tags r:id="rId1"/>
    </p:custDataLst>
    <p:extLst>
      <p:ext uri="{BB962C8B-B14F-4D97-AF65-F5344CB8AC3E}">
        <p14:creationId xmlns:p14="http://schemas.microsoft.com/office/powerpoint/2010/main" val="2009620217"/>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Περιεχόμενο με λεζάντα">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3575050" y="1556792"/>
            <a:ext cx="5111750" cy="460851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457200" y="1556792"/>
            <a:ext cx="3008313" cy="4608512"/>
          </a:xfrm>
        </p:spPr>
        <p:txBody>
          <a:bodyPr>
            <a:normAutofit/>
          </a:bodyPr>
          <a:lstStyle>
            <a:lvl1pPr marL="0" indent="0">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dirty="0" smtClean="0"/>
              <a:t>Στυλ υποδείγματος κειμένου</a:t>
            </a:r>
          </a:p>
        </p:txBody>
      </p:sp>
      <p:sp>
        <p:nvSpPr>
          <p:cNvPr id="6" name="Τίτλος 1"/>
          <p:cNvSpPr>
            <a:spLocks noGrp="1"/>
          </p:cNvSpPr>
          <p:nvPr>
            <p:ph type="title"/>
          </p:nvPr>
        </p:nvSpPr>
        <p:spPr>
          <a:xfrm>
            <a:off x="457200" y="273600"/>
            <a:ext cx="8229600" cy="1144800"/>
          </a:xfrm>
        </p:spPr>
        <p:txBody>
          <a:bodyPr vert="horz" lIns="91440" tIns="45720" rIns="91440" bIns="45720" rtlCol="0" anchor="ctr">
            <a:normAutofit/>
          </a:bodyPr>
          <a:lstStyle>
            <a:lvl1pPr>
              <a:defRPr lang="el-GR" b="0">
                <a:solidFill>
                  <a:schemeClr val="accent1"/>
                </a:solidFill>
              </a:defRPr>
            </a:lvl1pPr>
          </a:lstStyle>
          <a:p>
            <a:pPr lvl="0"/>
            <a:r>
              <a:rPr lang="el-GR" dirty="0" smtClean="0"/>
              <a:t>Στυλ κύριου τίτλου</a:t>
            </a:r>
            <a:endParaRPr lang="el-GR" dirty="0"/>
          </a:p>
        </p:txBody>
      </p:sp>
      <p:sp>
        <p:nvSpPr>
          <p:cNvPr id="5" name="Θέση αριθμού διαφάνειας 5" descr="[DECORATIVE]"/>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7" name="2 - Θέση υποσέλιδου" descr="[DECORATIVE]"/>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n-US" sz="1000" smtClean="0">
                <a:solidFill>
                  <a:srgbClr val="5075BC"/>
                </a:solidFill>
              </a:rPr>
              <a:t>Teaching English to Young Learners </a:t>
            </a:r>
            <a:endParaRPr lang="en-US" sz="1000" dirty="0" smtClean="0">
              <a:solidFill>
                <a:srgbClr val="5075BC"/>
              </a:solidFill>
            </a:endParaRPr>
          </a:p>
        </p:txBody>
      </p:sp>
      <p:pic>
        <p:nvPicPr>
          <p:cNvPr id="8" name="Picture 7" descr="[DECORATIVE]"/>
          <p:cNvPicPr>
            <a:picLocks noChangeAspect="1"/>
          </p:cNvPicPr>
          <p:nvPr userDrawn="1"/>
        </p:nvPicPr>
        <p:blipFill>
          <a:blip r:embed="rId3" cstate="print"/>
          <a:stretch>
            <a:fillRect/>
          </a:stretch>
        </p:blipFill>
        <p:spPr>
          <a:xfrm>
            <a:off x="58723" y="6255465"/>
            <a:ext cx="431834" cy="570020"/>
          </a:xfrm>
          <a:prstGeom prst="rect">
            <a:avLst/>
          </a:prstGeom>
        </p:spPr>
      </p:pic>
    </p:spTree>
    <p:custDataLst>
      <p:tags r:id="rId1"/>
    </p:custDataLst>
    <p:extLst>
      <p:ext uri="{BB962C8B-B14F-4D97-AF65-F5344CB8AC3E}">
        <p14:creationId xmlns:p14="http://schemas.microsoft.com/office/powerpoint/2010/main" val="3423171522"/>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Εικόνα με λεζάντα">
    <p:spTree>
      <p:nvGrpSpPr>
        <p:cNvPr id="1" name=""/>
        <p:cNvGrpSpPr/>
        <p:nvPr/>
      </p:nvGrpSpPr>
      <p:grpSpPr>
        <a:xfrm>
          <a:off x="0" y="0"/>
          <a:ext cx="0" cy="0"/>
          <a:chOff x="0" y="0"/>
          <a:chExt cx="0" cy="0"/>
        </a:xfrm>
      </p:grpSpPr>
      <p:sp>
        <p:nvSpPr>
          <p:cNvPr id="3" name="Θέση εικόνας 2"/>
          <p:cNvSpPr>
            <a:spLocks noGrp="1"/>
          </p:cNvSpPr>
          <p:nvPr>
            <p:ph type="pic" idx="1"/>
          </p:nvPr>
        </p:nvSpPr>
        <p:spPr>
          <a:xfrm>
            <a:off x="1792288" y="1556792"/>
            <a:ext cx="5486400" cy="3456384"/>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dirty="0"/>
          </a:p>
        </p:txBody>
      </p:sp>
      <p:sp>
        <p:nvSpPr>
          <p:cNvPr id="4" name="Θέση κειμένου 3"/>
          <p:cNvSpPr>
            <a:spLocks noGrp="1"/>
          </p:cNvSpPr>
          <p:nvPr>
            <p:ph type="body" sz="half" idx="2"/>
          </p:nvPr>
        </p:nvSpPr>
        <p:spPr>
          <a:xfrm>
            <a:off x="1792288" y="5157192"/>
            <a:ext cx="5486400" cy="1015008"/>
          </a:xfrm>
        </p:spPr>
        <p:txBody>
          <a:bodyPr>
            <a:normAutofit/>
          </a:bodyPr>
          <a:lstStyle>
            <a:lvl1pPr marL="0" indent="0">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dirty="0" smtClean="0"/>
              <a:t>Στυλ υποδείγματος κειμένου</a:t>
            </a:r>
          </a:p>
        </p:txBody>
      </p:sp>
      <p:sp>
        <p:nvSpPr>
          <p:cNvPr id="9" name="Τίτλος 1"/>
          <p:cNvSpPr>
            <a:spLocks noGrp="1"/>
          </p:cNvSpPr>
          <p:nvPr>
            <p:ph type="title"/>
          </p:nvPr>
        </p:nvSpPr>
        <p:spPr>
          <a:xfrm>
            <a:off x="457200" y="273600"/>
            <a:ext cx="8229600" cy="1144800"/>
          </a:xfrm>
        </p:spPr>
        <p:txBody>
          <a:bodyPr vert="horz" lIns="91440" tIns="45720" rIns="91440" bIns="45720" rtlCol="0" anchor="ctr">
            <a:normAutofit/>
          </a:bodyPr>
          <a:lstStyle>
            <a:lvl1pPr>
              <a:defRPr lang="el-GR" b="0">
                <a:solidFill>
                  <a:schemeClr val="accent1"/>
                </a:solidFill>
              </a:defRPr>
            </a:lvl1pPr>
          </a:lstStyle>
          <a:p>
            <a:pPr lvl="0"/>
            <a:r>
              <a:rPr lang="el-GR" dirty="0" smtClean="0"/>
              <a:t>Στυλ κύριου τίτλου</a:t>
            </a:r>
            <a:endParaRPr lang="el-GR" dirty="0"/>
          </a:p>
        </p:txBody>
      </p:sp>
      <p:sp>
        <p:nvSpPr>
          <p:cNvPr id="5"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6"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n-US" sz="1000" smtClean="0">
                <a:solidFill>
                  <a:srgbClr val="5075BC"/>
                </a:solidFill>
              </a:rPr>
              <a:t>Teaching English to Young Learners </a:t>
            </a:r>
            <a:endParaRPr lang="en-US" sz="1000" dirty="0" smtClean="0">
              <a:solidFill>
                <a:srgbClr val="5075BC"/>
              </a:solidFill>
            </a:endParaRPr>
          </a:p>
        </p:txBody>
      </p:sp>
      <p:pic>
        <p:nvPicPr>
          <p:cNvPr id="7" name="Picture 6"/>
          <p:cNvPicPr>
            <a:picLocks noChangeAspect="1"/>
          </p:cNvPicPr>
          <p:nvPr userDrawn="1"/>
        </p:nvPicPr>
        <p:blipFill>
          <a:blip r:embed="rId3" cstate="print"/>
          <a:stretch>
            <a:fillRect/>
          </a:stretch>
        </p:blipFill>
        <p:spPr>
          <a:xfrm>
            <a:off x="58723" y="6255465"/>
            <a:ext cx="431834" cy="570020"/>
          </a:xfrm>
          <a:prstGeom prst="rect">
            <a:avLst/>
          </a:prstGeom>
        </p:spPr>
      </p:pic>
    </p:spTree>
    <p:custDataLst>
      <p:tags r:id="rId1"/>
    </p:custDataLst>
    <p:extLst>
      <p:ext uri="{BB962C8B-B14F-4D97-AF65-F5344CB8AC3E}">
        <p14:creationId xmlns:p14="http://schemas.microsoft.com/office/powerpoint/2010/main" val="4105077603"/>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ags" Target="../tags/tag2.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Tree>
    <p:custDataLst>
      <p:tags r:id="rId13"/>
    </p:custDataLst>
    <p:extLst>
      <p:ext uri="{BB962C8B-B14F-4D97-AF65-F5344CB8AC3E}">
        <p14:creationId xmlns:p14="http://schemas.microsoft.com/office/powerpoint/2010/main" val="98380952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60" r:id="rId8"/>
    <p:sldLayoutId id="2147483661" r:id="rId9"/>
    <p:sldLayoutId id="2147483658" r:id="rId10"/>
    <p:sldLayoutId id="2147483659" r:id="rId11"/>
  </p:sldLayoutIdLst>
  <p:timing>
    <p:tnLst>
      <p:par>
        <p:cTn id="1" dur="indefinite" restart="never" nodeType="tmRoot"/>
      </p:par>
    </p:tnLst>
  </p:timing>
  <p:hf hdr="0" ftr="0" dt="0"/>
  <p:txStyles>
    <p:titleStyle>
      <a:lvl1pPr algn="ctr" defTabSz="914400" rtl="0" eaLnBrk="1" latinLnBrk="0" hangingPunct="1">
        <a:spcBef>
          <a:spcPct val="0"/>
        </a:spcBef>
        <a:buNone/>
        <a:defRPr sz="4400" b="0" kern="1200">
          <a:solidFill>
            <a:schemeClr val="accent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14.xml"/><Relationship Id="rId4" Type="http://schemas.openxmlformats.org/officeDocument/2006/relationships/image" Target="../media/image2.gif"/></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1.xml"/><Relationship Id="rId1" Type="http://schemas.openxmlformats.org/officeDocument/2006/relationships/tags" Target="../tags/tag15.xml"/></Relationships>
</file>

<file path=ppt/slides/_rels/slide29.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xml"/><Relationship Id="rId1" Type="http://schemas.openxmlformats.org/officeDocument/2006/relationships/tags" Target="../tags/tag16.xml"/><Relationship Id="rId4" Type="http://schemas.openxmlformats.org/officeDocument/2006/relationships/image" Target="../media/image5.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3.xml"/><Relationship Id="rId1" Type="http://schemas.openxmlformats.org/officeDocument/2006/relationships/tags" Target="../tags/tag17.xml"/></Relationships>
</file>

<file path=ppt/slides/_rels/slide31.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tags" Target="../tags/tag18.xml"/></Relationships>
</file>

<file path=ppt/slides/_rels/slide32.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tags" Target="../tags/tag19.xml"/><Relationship Id="rId4" Type="http://schemas.openxmlformats.org/officeDocument/2006/relationships/hyperlink" Target="http://opencourses.uoa.gr/courses/ENL4/" TargetMode="External"/></Relationships>
</file>

<file path=ppt/slides/_rels/slide33.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2.xml"/><Relationship Id="rId1" Type="http://schemas.openxmlformats.org/officeDocument/2006/relationships/tags" Target="../tags/tag20.xml"/><Relationship Id="rId5" Type="http://schemas.openxmlformats.org/officeDocument/2006/relationships/image" Target="../media/image6.png"/><Relationship Id="rId4" Type="http://schemas.openxmlformats.org/officeDocument/2006/relationships/hyperlink" Target="%5b1%5d%20http:/creativecommons.org/licenses/by-nc-sa/4.0/" TargetMode="External"/></Relationships>
</file>

<file path=ppt/slides/_rels/slide34.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2.xml"/><Relationship Id="rId1" Type="http://schemas.openxmlformats.org/officeDocument/2006/relationships/tags" Target="../tags/tag2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6" descr="The logo depicts the goddess Athena."/>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504" y="228537"/>
            <a:ext cx="3939153" cy="1112231"/>
          </a:xfrm>
          <a:prstGeom prst="rect">
            <a:avLst/>
          </a:prstGeom>
        </p:spPr>
      </p:pic>
      <p:sp>
        <p:nvSpPr>
          <p:cNvPr id="2" name="Τίτλος 1"/>
          <p:cNvSpPr>
            <a:spLocks noGrp="1"/>
          </p:cNvSpPr>
          <p:nvPr>
            <p:ph type="ctrTitle"/>
          </p:nvPr>
        </p:nvSpPr>
        <p:spPr>
          <a:xfrm>
            <a:off x="685800" y="2006575"/>
            <a:ext cx="7772400" cy="1470025"/>
          </a:xfrm>
        </p:spPr>
        <p:txBody>
          <a:bodyPr>
            <a:normAutofit/>
          </a:bodyPr>
          <a:lstStyle/>
          <a:p>
            <a:r>
              <a:rPr lang="en-GB" sz="4000" dirty="0" smtClean="0">
                <a:solidFill>
                  <a:srgbClr val="5075BC"/>
                </a:solidFill>
              </a:rPr>
              <a:t> </a:t>
            </a:r>
            <a:r>
              <a:rPr lang="en-GB" sz="4000" dirty="0"/>
              <a:t>ELT Methods and Practices</a:t>
            </a:r>
            <a:endParaRPr lang="en-GB" sz="4000" dirty="0">
              <a:solidFill>
                <a:srgbClr val="5075BC"/>
              </a:solidFill>
            </a:endParaRPr>
          </a:p>
        </p:txBody>
      </p:sp>
      <p:sp>
        <p:nvSpPr>
          <p:cNvPr id="3" name="Υπότιτλος 2"/>
          <p:cNvSpPr>
            <a:spLocks noGrp="1"/>
          </p:cNvSpPr>
          <p:nvPr>
            <p:ph type="subTitle" idx="1"/>
          </p:nvPr>
        </p:nvSpPr>
        <p:spPr>
          <a:xfrm>
            <a:off x="683568" y="3384822"/>
            <a:ext cx="7632848" cy="2780481"/>
          </a:xfrm>
        </p:spPr>
        <p:txBody>
          <a:bodyPr>
            <a:noAutofit/>
          </a:bodyPr>
          <a:lstStyle/>
          <a:p>
            <a:r>
              <a:rPr lang="en-GB" sz="2800" dirty="0" smtClean="0">
                <a:solidFill>
                  <a:srgbClr val="5075BC"/>
                </a:solidFill>
                <a:latin typeface="+mj-lt"/>
                <a:ea typeface="+mj-ea"/>
                <a:cs typeface="+mj-cs"/>
              </a:rPr>
              <a:t>Unit </a:t>
            </a:r>
            <a:r>
              <a:rPr lang="en-US" sz="2800" dirty="0">
                <a:solidFill>
                  <a:srgbClr val="5075BC"/>
                </a:solidFill>
                <a:latin typeface="+mj-lt"/>
                <a:ea typeface="+mj-ea"/>
                <a:cs typeface="+mj-cs"/>
              </a:rPr>
              <a:t>1</a:t>
            </a:r>
            <a:r>
              <a:rPr lang="en-GB" sz="2800" dirty="0" smtClean="0">
                <a:solidFill>
                  <a:srgbClr val="5075BC"/>
                </a:solidFill>
                <a:latin typeface="+mj-lt"/>
                <a:ea typeface="+mj-ea"/>
                <a:cs typeface="+mj-cs"/>
              </a:rPr>
              <a:t>: </a:t>
            </a:r>
            <a:r>
              <a:rPr lang="en-US" sz="2800" dirty="0" smtClean="0">
                <a:latin typeface="+mj-lt"/>
                <a:ea typeface="+mj-ea"/>
                <a:cs typeface="+mj-cs"/>
              </a:rPr>
              <a:t>Teaching </a:t>
            </a:r>
            <a:r>
              <a:rPr lang="en-US" sz="2800" dirty="0">
                <a:latin typeface="+mj-lt"/>
                <a:ea typeface="+mj-ea"/>
                <a:cs typeface="+mj-cs"/>
              </a:rPr>
              <a:t>English to Young Learners </a:t>
            </a:r>
            <a:endParaRPr lang="en-GB" sz="2800" dirty="0" smtClean="0">
              <a:latin typeface="+mj-lt"/>
              <a:ea typeface="+mj-ea"/>
              <a:cs typeface="+mj-cs"/>
            </a:endParaRPr>
          </a:p>
          <a:p>
            <a:endParaRPr lang="en-GB" sz="2800" dirty="0" smtClean="0"/>
          </a:p>
          <a:p>
            <a:r>
              <a:rPr lang="en-GB" sz="2800" dirty="0" smtClean="0"/>
              <a:t>Bessie </a:t>
            </a:r>
            <a:r>
              <a:rPr lang="en-GB" sz="2800" dirty="0" err="1" smtClean="0"/>
              <a:t>Dendrinos</a:t>
            </a:r>
            <a:endParaRPr lang="en-GB" sz="2800" dirty="0" smtClean="0"/>
          </a:p>
          <a:p>
            <a:r>
              <a:rPr lang="en-GB" sz="2800" dirty="0" smtClean="0"/>
              <a:t>School of Philosophy</a:t>
            </a:r>
          </a:p>
          <a:p>
            <a:r>
              <a:rPr lang="en-GB" sz="2800" dirty="0" smtClean="0"/>
              <a:t>Faculty of English Language and Literature</a:t>
            </a:r>
            <a:endParaRPr lang="en-GB" sz="2800" dirty="0"/>
          </a:p>
        </p:txBody>
      </p:sp>
    </p:spTree>
    <p:custDataLst>
      <p:tags r:id="rId1"/>
    </p:custDataLst>
    <p:extLst>
      <p:ext uri="{BB962C8B-B14F-4D97-AF65-F5344CB8AC3E}">
        <p14:creationId xmlns:p14="http://schemas.microsoft.com/office/powerpoint/2010/main" val="342819545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Why is listening important for children? </a:t>
            </a:r>
            <a:endParaRPr lang="en-GB" dirty="0"/>
          </a:p>
        </p:txBody>
      </p:sp>
      <p:sp>
        <p:nvSpPr>
          <p:cNvPr id="3" name="Content Placeholder 2"/>
          <p:cNvSpPr>
            <a:spLocks noGrp="1"/>
          </p:cNvSpPr>
          <p:nvPr>
            <p:ph idx="1"/>
          </p:nvPr>
        </p:nvSpPr>
        <p:spPr/>
        <p:txBody>
          <a:bodyPr>
            <a:noAutofit/>
          </a:bodyPr>
          <a:lstStyle/>
          <a:p>
            <a:r>
              <a:rPr lang="en-GB" sz="2800" dirty="0" smtClean="0"/>
              <a:t>Rich source of data to begin to build an idea of how language works.</a:t>
            </a:r>
          </a:p>
          <a:p>
            <a:r>
              <a:rPr lang="en-GB" sz="2800" dirty="0" smtClean="0"/>
              <a:t>Safe space for learners who are not ready to speak the language / talk.</a:t>
            </a:r>
          </a:p>
          <a:p>
            <a:r>
              <a:rPr lang="en-GB" sz="2800" dirty="0" smtClean="0"/>
              <a:t>Chances to focus on the language used and demonstrate has been understood.</a:t>
            </a:r>
          </a:p>
          <a:p>
            <a:r>
              <a:rPr lang="en-GB" sz="2800" dirty="0" smtClean="0"/>
              <a:t>Opportunities for non-verbal support (e.g. Pictures) - essential for learners who cannot read,</a:t>
            </a:r>
          </a:p>
          <a:p>
            <a:r>
              <a:rPr lang="en-GB" sz="2800" dirty="0" smtClean="0"/>
              <a:t>Rich source for language forms to repeat or imitate,</a:t>
            </a:r>
            <a:endParaRPr lang="en-GB" sz="2800" dirty="0"/>
          </a:p>
        </p:txBody>
      </p:sp>
    </p:spTree>
    <p:extLst>
      <p:ext uri="{BB962C8B-B14F-4D97-AF65-F5344CB8AC3E}">
        <p14:creationId xmlns:p14="http://schemas.microsoft.com/office/powerpoint/2010/main" val="422227207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How is repetition facilitated in EYL practice?</a:t>
            </a:r>
            <a:endParaRPr lang="en-GB" dirty="0"/>
          </a:p>
        </p:txBody>
      </p:sp>
      <p:sp>
        <p:nvSpPr>
          <p:cNvPr id="3" name="Content Placeholder 2"/>
          <p:cNvSpPr>
            <a:spLocks noGrp="1"/>
          </p:cNvSpPr>
          <p:nvPr>
            <p:ph sz="half" idx="1"/>
          </p:nvPr>
        </p:nvSpPr>
        <p:spPr/>
        <p:txBody>
          <a:bodyPr>
            <a:noAutofit/>
          </a:bodyPr>
          <a:lstStyle/>
          <a:p>
            <a:pPr marL="0" indent="0">
              <a:buNone/>
            </a:pPr>
            <a:r>
              <a:rPr lang="en-GB" sz="2600" b="1" dirty="0" smtClean="0"/>
              <a:t>Songs</a:t>
            </a:r>
            <a:r>
              <a:rPr lang="en-GB" sz="2600" dirty="0" smtClean="0"/>
              <a:t>: </a:t>
            </a:r>
          </a:p>
          <a:p>
            <a:r>
              <a:rPr lang="en-GB" sz="2600" dirty="0" smtClean="0"/>
              <a:t>Ten green bottles hanging on the wall”</a:t>
            </a:r>
          </a:p>
          <a:p>
            <a:pPr marL="0" indent="0">
              <a:buNone/>
            </a:pPr>
            <a:r>
              <a:rPr lang="en-GB" sz="2600" b="1" dirty="0" smtClean="0"/>
              <a:t>Rhymes</a:t>
            </a:r>
            <a:r>
              <a:rPr lang="en-GB" sz="2600" dirty="0" smtClean="0"/>
              <a:t>:</a:t>
            </a:r>
          </a:p>
          <a:p>
            <a:r>
              <a:rPr lang="en-GB" sz="2600" dirty="0" smtClean="0"/>
              <a:t>Monday, Tuesday, Wednesday – Hop!</a:t>
            </a:r>
          </a:p>
          <a:p>
            <a:r>
              <a:rPr lang="en-GB" sz="2600" dirty="0" smtClean="0"/>
              <a:t>Thursday Friday Saturday – Shop!</a:t>
            </a:r>
          </a:p>
          <a:p>
            <a:r>
              <a:rPr lang="en-GB" sz="2600" dirty="0" smtClean="0"/>
              <a:t>Sunday – take a rest and – Flop!</a:t>
            </a:r>
          </a:p>
          <a:p>
            <a:endParaRPr lang="en-GB" sz="2600" dirty="0"/>
          </a:p>
        </p:txBody>
      </p:sp>
      <p:sp>
        <p:nvSpPr>
          <p:cNvPr id="7" name="Content Placeholder 6"/>
          <p:cNvSpPr>
            <a:spLocks noGrp="1"/>
          </p:cNvSpPr>
          <p:nvPr>
            <p:ph sz="half" idx="2"/>
          </p:nvPr>
        </p:nvSpPr>
        <p:spPr/>
        <p:txBody>
          <a:bodyPr>
            <a:normAutofit/>
          </a:bodyPr>
          <a:lstStyle/>
          <a:p>
            <a:pPr marL="0" indent="0">
              <a:buNone/>
            </a:pPr>
            <a:r>
              <a:rPr lang="en-GB" sz="2600" b="1" dirty="0" smtClean="0"/>
              <a:t>Word Games:</a:t>
            </a:r>
          </a:p>
          <a:p>
            <a:r>
              <a:rPr lang="en-GB" sz="2600" dirty="0" smtClean="0"/>
              <a:t>Bingo. </a:t>
            </a:r>
          </a:p>
          <a:p>
            <a:r>
              <a:rPr lang="en-GB" sz="2600" dirty="0" smtClean="0"/>
              <a:t>I went to market and bought an apple.</a:t>
            </a:r>
          </a:p>
          <a:p>
            <a:pPr marL="0" indent="0">
              <a:buNone/>
            </a:pPr>
            <a:r>
              <a:rPr lang="en-GB" sz="2600" dirty="0" smtClean="0"/>
              <a:t> </a:t>
            </a:r>
            <a:r>
              <a:rPr lang="en-GB" sz="2600" b="1" dirty="0" smtClean="0"/>
              <a:t>Stories</a:t>
            </a:r>
            <a:r>
              <a:rPr lang="en-GB" sz="2600" dirty="0" smtClean="0"/>
              <a:t>:</a:t>
            </a:r>
          </a:p>
          <a:p>
            <a:r>
              <a:rPr lang="en-GB" sz="2600" dirty="0" smtClean="0"/>
              <a:t>traditional stories,</a:t>
            </a:r>
          </a:p>
          <a:p>
            <a:r>
              <a:rPr lang="en-GB" sz="2600" dirty="0" smtClean="0"/>
              <a:t>Fables.</a:t>
            </a:r>
          </a:p>
          <a:p>
            <a:endParaRPr lang="en-GB" dirty="0"/>
          </a:p>
        </p:txBody>
      </p:sp>
    </p:spTree>
    <p:extLst>
      <p:ext uri="{BB962C8B-B14F-4D97-AF65-F5344CB8AC3E}">
        <p14:creationId xmlns:p14="http://schemas.microsoft.com/office/powerpoint/2010/main" val="218124969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Autofit/>
          </a:bodyPr>
          <a:lstStyle/>
          <a:p>
            <a:r>
              <a:rPr lang="en-GB" sz="4000" dirty="0" smtClean="0"/>
              <a:t>By the age of 5 </a:t>
            </a:r>
            <a:r>
              <a:rPr lang="en-GB" sz="4000" dirty="0" smtClean="0"/>
              <a:t>children: (</a:t>
            </a:r>
            <a:r>
              <a:rPr lang="en-GB" sz="4000" dirty="0" smtClean="0"/>
              <a:t>1/2)</a:t>
            </a:r>
            <a:endParaRPr lang="en-GB" sz="4000" dirty="0"/>
          </a:p>
        </p:txBody>
      </p:sp>
      <p:sp>
        <p:nvSpPr>
          <p:cNvPr id="6" name="Content Placeholder 5"/>
          <p:cNvSpPr>
            <a:spLocks noGrp="1"/>
          </p:cNvSpPr>
          <p:nvPr>
            <p:ph idx="1"/>
          </p:nvPr>
        </p:nvSpPr>
        <p:spPr/>
        <p:txBody>
          <a:bodyPr>
            <a:noAutofit/>
          </a:bodyPr>
          <a:lstStyle/>
          <a:p>
            <a:pPr marL="342900" lvl="1" indent="-342900">
              <a:spcBef>
                <a:spcPts val="600"/>
              </a:spcBef>
              <a:buFont typeface="Arial" pitchFamily="34" charset="0"/>
              <a:buChar char="•"/>
            </a:pPr>
            <a:r>
              <a:rPr lang="en-GB" dirty="0"/>
              <a:t>have developed </a:t>
            </a:r>
            <a:r>
              <a:rPr lang="en-GB" dirty="0" smtClean="0"/>
              <a:t>a </a:t>
            </a:r>
            <a:r>
              <a:rPr lang="en-GB" dirty="0"/>
              <a:t>series </a:t>
            </a:r>
            <a:r>
              <a:rPr lang="en-GB" dirty="0" smtClean="0"/>
              <a:t>of language </a:t>
            </a:r>
            <a:r>
              <a:rPr lang="en-GB" dirty="0"/>
              <a:t>skills and capacities in speaking, which can  be transferred to </a:t>
            </a:r>
            <a:r>
              <a:rPr lang="en-GB" dirty="0" smtClean="0"/>
              <a:t>FL learning:</a:t>
            </a:r>
          </a:p>
          <a:p>
            <a:pPr lvl="1">
              <a:spcBef>
                <a:spcPts val="600"/>
              </a:spcBef>
            </a:pPr>
            <a:r>
              <a:rPr lang="en-GB" sz="2600" dirty="0" smtClean="0"/>
              <a:t>a </a:t>
            </a:r>
            <a:r>
              <a:rPr lang="en-GB" sz="2600" dirty="0" smtClean="0"/>
              <a:t>vocabulary span which covers several thousand </a:t>
            </a:r>
            <a:r>
              <a:rPr lang="en-GB" sz="2600" dirty="0" smtClean="0"/>
              <a:t>words.</a:t>
            </a:r>
            <a:endParaRPr lang="en-GB" sz="2600" dirty="0" smtClean="0"/>
          </a:p>
          <a:p>
            <a:pPr lvl="1">
              <a:spcBef>
                <a:spcPts val="600"/>
              </a:spcBef>
            </a:pPr>
            <a:r>
              <a:rPr lang="en-GB" sz="2600" dirty="0" smtClean="0"/>
              <a:t>basic grammatical </a:t>
            </a:r>
            <a:r>
              <a:rPr lang="en-GB" sz="2600" dirty="0" smtClean="0"/>
              <a:t>forms.</a:t>
            </a:r>
            <a:endParaRPr lang="en-GB" sz="2600" dirty="0" smtClean="0"/>
          </a:p>
          <a:p>
            <a:pPr lvl="1">
              <a:spcBef>
                <a:spcPts val="600"/>
              </a:spcBef>
            </a:pPr>
            <a:r>
              <a:rPr lang="en-GB" sz="2600" dirty="0" smtClean="0"/>
              <a:t>adult-like </a:t>
            </a:r>
            <a:r>
              <a:rPr lang="en-GB" sz="2600" dirty="0" smtClean="0"/>
              <a:t>pronunciation.</a:t>
            </a:r>
            <a:endParaRPr lang="en-GB" sz="2600" dirty="0"/>
          </a:p>
          <a:p>
            <a:pPr marL="342900" lvl="1" indent="-342900">
              <a:spcBef>
                <a:spcPts val="600"/>
              </a:spcBef>
              <a:buFont typeface="Arial" pitchFamily="34" charset="0"/>
              <a:buChar char="•"/>
            </a:pPr>
            <a:r>
              <a:rPr lang="en-GB" dirty="0"/>
              <a:t>can talk for a number of purposes (some of them high order ones like hypothesising, speculating, predicting).</a:t>
            </a:r>
          </a:p>
          <a:p>
            <a:pPr>
              <a:spcBef>
                <a:spcPts val="600"/>
              </a:spcBef>
            </a:pPr>
            <a:endParaRPr lang="en-GB" sz="2600" dirty="0"/>
          </a:p>
        </p:txBody>
      </p:sp>
    </p:spTree>
    <p:extLst>
      <p:ext uri="{BB962C8B-B14F-4D97-AF65-F5344CB8AC3E}">
        <p14:creationId xmlns:p14="http://schemas.microsoft.com/office/powerpoint/2010/main" val="182174111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Autofit/>
          </a:bodyPr>
          <a:lstStyle/>
          <a:p>
            <a:r>
              <a:rPr lang="en-GB" sz="4000" dirty="0"/>
              <a:t>By the age of 5 children: </a:t>
            </a:r>
            <a:r>
              <a:rPr lang="en-GB" sz="4000" dirty="0" smtClean="0"/>
              <a:t>(2/2)</a:t>
            </a:r>
            <a:endParaRPr lang="en-GB" sz="4000" dirty="0"/>
          </a:p>
        </p:txBody>
      </p:sp>
      <p:sp>
        <p:nvSpPr>
          <p:cNvPr id="6" name="Content Placeholder 5"/>
          <p:cNvSpPr>
            <a:spLocks noGrp="1"/>
          </p:cNvSpPr>
          <p:nvPr>
            <p:ph idx="1"/>
          </p:nvPr>
        </p:nvSpPr>
        <p:spPr/>
        <p:txBody>
          <a:bodyPr>
            <a:noAutofit/>
          </a:bodyPr>
          <a:lstStyle/>
          <a:p>
            <a:r>
              <a:rPr lang="en-GB" sz="2800" dirty="0" smtClean="0"/>
              <a:t>engage in role play and experiment with different interactional </a:t>
            </a:r>
            <a:r>
              <a:rPr lang="en-GB" sz="2800" dirty="0" smtClean="0"/>
              <a:t>identities.</a:t>
            </a:r>
            <a:endParaRPr lang="en-GB" sz="2800" dirty="0" smtClean="0"/>
          </a:p>
          <a:p>
            <a:r>
              <a:rPr lang="en-GB" sz="2800" dirty="0" smtClean="0"/>
              <a:t>enjoy playing with and through </a:t>
            </a:r>
            <a:r>
              <a:rPr lang="en-GB" sz="2800" dirty="0" smtClean="0"/>
              <a:t>language.</a:t>
            </a:r>
            <a:endParaRPr lang="en-GB" sz="2800" dirty="0" smtClean="0"/>
          </a:p>
          <a:p>
            <a:r>
              <a:rPr lang="en-GB" sz="2800" dirty="0" smtClean="0"/>
              <a:t>have developed a sense of genres of talk ( jokes, stories, news etc.)</a:t>
            </a:r>
          </a:p>
          <a:p>
            <a:endParaRPr lang="en-GB" dirty="0"/>
          </a:p>
        </p:txBody>
      </p:sp>
    </p:spTree>
    <p:extLst>
      <p:ext uri="{BB962C8B-B14F-4D97-AF65-F5344CB8AC3E}">
        <p14:creationId xmlns:p14="http://schemas.microsoft.com/office/powerpoint/2010/main" val="184804785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Stories in the FL classroom</a:t>
            </a:r>
            <a:endParaRPr lang="en-GB" dirty="0"/>
          </a:p>
        </p:txBody>
      </p:sp>
      <p:sp>
        <p:nvSpPr>
          <p:cNvPr id="3" name="Content Placeholder 2"/>
          <p:cNvSpPr>
            <a:spLocks noGrp="1"/>
          </p:cNvSpPr>
          <p:nvPr>
            <p:ph idx="1"/>
          </p:nvPr>
        </p:nvSpPr>
        <p:spPr/>
        <p:txBody>
          <a:bodyPr/>
          <a:lstStyle/>
          <a:p>
            <a:pPr marL="0" indent="0">
              <a:buNone/>
            </a:pPr>
            <a:r>
              <a:rPr lang="en-GB" dirty="0" smtClean="0"/>
              <a:t>Stories :</a:t>
            </a:r>
          </a:p>
          <a:p>
            <a:r>
              <a:rPr lang="en-GB" dirty="0" smtClean="0"/>
              <a:t>relate to children’s nature and way of understanding the world.</a:t>
            </a:r>
          </a:p>
          <a:p>
            <a:r>
              <a:rPr lang="en-GB" dirty="0" smtClean="0"/>
              <a:t>involve a number of aspects which facilitate memorisation and repetition. </a:t>
            </a:r>
          </a:p>
          <a:p>
            <a:r>
              <a:rPr lang="en-GB" dirty="0" smtClean="0"/>
              <a:t>motivate imagination and creativity.</a:t>
            </a:r>
          </a:p>
          <a:p>
            <a:endParaRPr lang="en-GB" dirty="0"/>
          </a:p>
        </p:txBody>
      </p:sp>
    </p:spTree>
    <p:extLst>
      <p:ext uri="{BB962C8B-B14F-4D97-AF65-F5344CB8AC3E}">
        <p14:creationId xmlns:p14="http://schemas.microsoft.com/office/powerpoint/2010/main" val="304434284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While story-telling the teacher:</a:t>
            </a:r>
            <a:endParaRPr lang="en-GB" dirty="0"/>
          </a:p>
        </p:txBody>
      </p:sp>
      <p:sp>
        <p:nvSpPr>
          <p:cNvPr id="3" name="Content Placeholder 2"/>
          <p:cNvSpPr>
            <a:spLocks noGrp="1"/>
          </p:cNvSpPr>
          <p:nvPr>
            <p:ph idx="1"/>
          </p:nvPr>
        </p:nvSpPr>
        <p:spPr/>
        <p:txBody>
          <a:bodyPr>
            <a:noAutofit/>
          </a:bodyPr>
          <a:lstStyle/>
          <a:p>
            <a:pPr>
              <a:spcBef>
                <a:spcPts val="600"/>
              </a:spcBef>
            </a:pPr>
            <a:r>
              <a:rPr lang="en-GB" sz="2800" dirty="0" smtClean="0"/>
              <a:t>Uses </a:t>
            </a:r>
            <a:r>
              <a:rPr lang="en-GB" sz="2800" dirty="0" err="1" smtClean="0"/>
              <a:t>realia</a:t>
            </a:r>
            <a:r>
              <a:rPr lang="en-GB" sz="2800" dirty="0" smtClean="0"/>
              <a:t> to help relate words and concepts to  existing knowledge, to remember, to motivate. </a:t>
            </a:r>
          </a:p>
          <a:p>
            <a:pPr>
              <a:spcBef>
                <a:spcPts val="600"/>
              </a:spcBef>
            </a:pPr>
            <a:r>
              <a:rPr lang="en-GB" sz="2800" dirty="0" smtClean="0"/>
              <a:t> Avoids overt translation.</a:t>
            </a:r>
          </a:p>
          <a:p>
            <a:pPr>
              <a:spcBef>
                <a:spcPts val="600"/>
              </a:spcBef>
            </a:pPr>
            <a:r>
              <a:rPr lang="en-GB" sz="2800" dirty="0" smtClean="0"/>
              <a:t>Speaks slowly and clearly.</a:t>
            </a:r>
          </a:p>
          <a:p>
            <a:pPr>
              <a:spcBef>
                <a:spcPts val="600"/>
              </a:spcBef>
            </a:pPr>
            <a:r>
              <a:rPr lang="en-GB" sz="2800" dirty="0" smtClean="0"/>
              <a:t>Uses body language.</a:t>
            </a:r>
          </a:p>
          <a:p>
            <a:pPr>
              <a:spcBef>
                <a:spcPts val="600"/>
              </a:spcBef>
            </a:pPr>
            <a:r>
              <a:rPr lang="en-GB" sz="2800" dirty="0" smtClean="0"/>
              <a:t>Changes pitch of voice.</a:t>
            </a:r>
          </a:p>
          <a:p>
            <a:pPr>
              <a:spcBef>
                <a:spcPts val="600"/>
              </a:spcBef>
            </a:pPr>
            <a:r>
              <a:rPr lang="en-GB" sz="2800" dirty="0" smtClean="0"/>
              <a:t>Offers opportunities for joining in the story.</a:t>
            </a:r>
          </a:p>
          <a:p>
            <a:pPr>
              <a:spcBef>
                <a:spcPts val="600"/>
              </a:spcBef>
            </a:pPr>
            <a:r>
              <a:rPr lang="en-GB" sz="2800" dirty="0" smtClean="0"/>
              <a:t>Asks comprehension questions.</a:t>
            </a:r>
          </a:p>
          <a:p>
            <a:pPr>
              <a:spcBef>
                <a:spcPts val="600"/>
              </a:spcBef>
            </a:pPr>
            <a:r>
              <a:rPr lang="en-GB" sz="2800" dirty="0" smtClean="0"/>
              <a:t>Encourages guessing and repetition.</a:t>
            </a:r>
            <a:endParaRPr lang="en-GB" sz="2800" dirty="0"/>
          </a:p>
        </p:txBody>
      </p:sp>
    </p:spTree>
    <p:extLst>
      <p:ext uri="{BB962C8B-B14F-4D97-AF65-F5344CB8AC3E}">
        <p14:creationId xmlns:p14="http://schemas.microsoft.com/office/powerpoint/2010/main" val="367650443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While listening to the story children develop or learn to:</a:t>
            </a:r>
            <a:endParaRPr lang="en-GB" dirty="0"/>
          </a:p>
        </p:txBody>
      </p:sp>
      <p:sp>
        <p:nvSpPr>
          <p:cNvPr id="3" name="Content Placeholder 2"/>
          <p:cNvSpPr>
            <a:spLocks noGrp="1"/>
          </p:cNvSpPr>
          <p:nvPr>
            <p:ph idx="1"/>
          </p:nvPr>
        </p:nvSpPr>
        <p:spPr/>
        <p:txBody>
          <a:bodyPr>
            <a:normAutofit lnSpcReduction="10000"/>
          </a:bodyPr>
          <a:lstStyle/>
          <a:p>
            <a:r>
              <a:rPr lang="en-GB" dirty="0" smtClean="0"/>
              <a:t>Discriminate between different sounds.</a:t>
            </a:r>
          </a:p>
          <a:p>
            <a:r>
              <a:rPr lang="en-GB" dirty="0" smtClean="0"/>
              <a:t>Understand intonation changes.</a:t>
            </a:r>
          </a:p>
          <a:p>
            <a:r>
              <a:rPr lang="en-GB" dirty="0" smtClean="0"/>
              <a:t>Recognise chunks of meaning.</a:t>
            </a:r>
          </a:p>
          <a:p>
            <a:r>
              <a:rPr lang="en-GB" dirty="0" smtClean="0"/>
              <a:t>Recognise the function of a piece of speech.</a:t>
            </a:r>
          </a:p>
          <a:p>
            <a:r>
              <a:rPr lang="en-GB" dirty="0" smtClean="0"/>
              <a:t>Follow narratives.</a:t>
            </a:r>
          </a:p>
          <a:p>
            <a:r>
              <a:rPr lang="en-GB" dirty="0" smtClean="0"/>
              <a:t>Use the context to understand and to predict.</a:t>
            </a:r>
          </a:p>
          <a:p>
            <a:r>
              <a:rPr lang="en-GB" dirty="0" smtClean="0"/>
              <a:t>Use background knowledge to understand something new.</a:t>
            </a:r>
          </a:p>
          <a:p>
            <a:endParaRPr lang="en-GB" dirty="0"/>
          </a:p>
        </p:txBody>
      </p:sp>
    </p:spTree>
    <p:extLst>
      <p:ext uri="{BB962C8B-B14F-4D97-AF65-F5344CB8AC3E}">
        <p14:creationId xmlns:p14="http://schemas.microsoft.com/office/powerpoint/2010/main" val="426193146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While participating in story telling children: </a:t>
            </a:r>
            <a:endParaRPr lang="en-GB" dirty="0"/>
          </a:p>
        </p:txBody>
      </p:sp>
      <p:sp>
        <p:nvSpPr>
          <p:cNvPr id="3" name="Content Placeholder 2"/>
          <p:cNvSpPr>
            <a:spLocks noGrp="1"/>
          </p:cNvSpPr>
          <p:nvPr>
            <p:ph idx="1"/>
          </p:nvPr>
        </p:nvSpPr>
        <p:spPr/>
        <p:txBody>
          <a:bodyPr>
            <a:noAutofit/>
          </a:bodyPr>
          <a:lstStyle/>
          <a:p>
            <a:r>
              <a:rPr lang="en-GB" sz="2800" dirty="0" smtClean="0"/>
              <a:t>Use language to express thoughts, ideas, feelings etc.</a:t>
            </a:r>
          </a:p>
          <a:p>
            <a:r>
              <a:rPr lang="en-GB" sz="2800" dirty="0" smtClean="0"/>
              <a:t>Become aware of the use of language in context.</a:t>
            </a:r>
          </a:p>
          <a:p>
            <a:r>
              <a:rPr lang="en-GB" sz="2800" dirty="0" smtClean="0"/>
              <a:t>Experiment on language use.</a:t>
            </a:r>
          </a:p>
          <a:p>
            <a:r>
              <a:rPr lang="en-GB" sz="2800" dirty="0" smtClean="0"/>
              <a:t>Try assumptions about how language works.</a:t>
            </a:r>
          </a:p>
          <a:p>
            <a:r>
              <a:rPr lang="en-GB" sz="2800" dirty="0" smtClean="0"/>
              <a:t>Use drills - repetitive chunks of language which help:</a:t>
            </a:r>
          </a:p>
          <a:p>
            <a:pPr lvl="1"/>
            <a:r>
              <a:rPr lang="en-GB" dirty="0" smtClean="0"/>
              <a:t> focus on the  form of language. </a:t>
            </a:r>
          </a:p>
          <a:p>
            <a:pPr lvl="1"/>
            <a:r>
              <a:rPr lang="en-GB" dirty="0" smtClean="0"/>
              <a:t> remember and play with language. </a:t>
            </a:r>
          </a:p>
          <a:p>
            <a:endParaRPr lang="en-GB" dirty="0"/>
          </a:p>
        </p:txBody>
      </p:sp>
    </p:spTree>
    <p:extLst>
      <p:ext uri="{BB962C8B-B14F-4D97-AF65-F5344CB8AC3E}">
        <p14:creationId xmlns:p14="http://schemas.microsoft.com/office/powerpoint/2010/main" val="332734168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Errors in Speaking</a:t>
            </a:r>
            <a:endParaRPr lang="en-GB" dirty="0"/>
          </a:p>
        </p:txBody>
      </p:sp>
      <p:sp>
        <p:nvSpPr>
          <p:cNvPr id="3" name="Content Placeholder 2"/>
          <p:cNvSpPr>
            <a:spLocks noGrp="1"/>
          </p:cNvSpPr>
          <p:nvPr>
            <p:ph idx="1"/>
          </p:nvPr>
        </p:nvSpPr>
        <p:spPr/>
        <p:txBody>
          <a:bodyPr>
            <a:noAutofit/>
          </a:bodyPr>
          <a:lstStyle/>
          <a:p>
            <a:r>
              <a:rPr lang="en-GB" sz="2800" dirty="0" smtClean="0"/>
              <a:t>Through errors children revise the L1 rule system to approximate the rule system of L2. </a:t>
            </a:r>
          </a:p>
          <a:p>
            <a:r>
              <a:rPr lang="en-GB" sz="2800" dirty="0" smtClean="0"/>
              <a:t>Children tend to overgeneralise while using the language. With more exposure to language children revise their rule formation to incorporate the correct rule or exception. Thus, they make errors as they build their concept of how language works (interlanguage). </a:t>
            </a:r>
            <a:endParaRPr lang="en-GB" sz="2800" dirty="0"/>
          </a:p>
        </p:txBody>
      </p:sp>
    </p:spTree>
    <p:extLst>
      <p:ext uri="{BB962C8B-B14F-4D97-AF65-F5344CB8AC3E}">
        <p14:creationId xmlns:p14="http://schemas.microsoft.com/office/powerpoint/2010/main" val="213005214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Literacy and the Young Learners</a:t>
            </a:r>
            <a:endParaRPr lang="en-GB" dirty="0"/>
          </a:p>
        </p:txBody>
      </p:sp>
      <p:sp>
        <p:nvSpPr>
          <p:cNvPr id="4" name="Content Placeholder 3"/>
          <p:cNvSpPr>
            <a:spLocks noGrp="1"/>
          </p:cNvSpPr>
          <p:nvPr>
            <p:ph idx="1"/>
          </p:nvPr>
        </p:nvSpPr>
        <p:spPr/>
        <p:txBody>
          <a:bodyPr>
            <a:noAutofit/>
          </a:bodyPr>
          <a:lstStyle/>
          <a:p>
            <a:pPr>
              <a:spcBef>
                <a:spcPts val="600"/>
              </a:spcBef>
            </a:pPr>
            <a:r>
              <a:rPr lang="en-GB" sz="2800" dirty="0" smtClean="0"/>
              <a:t>Literacy skills development is supported by </a:t>
            </a:r>
            <a:r>
              <a:rPr lang="en-GB" sz="2800" dirty="0" err="1" smtClean="0"/>
              <a:t>oracy</a:t>
            </a:r>
            <a:r>
              <a:rPr lang="en-GB" sz="2800" dirty="0" smtClean="0"/>
              <a:t> skills.</a:t>
            </a:r>
          </a:p>
          <a:p>
            <a:pPr>
              <a:spcBef>
                <a:spcPts val="600"/>
              </a:spcBef>
            </a:pPr>
            <a:r>
              <a:rPr lang="en-GB" sz="2800" dirty="0" smtClean="0"/>
              <a:t>For literacy skills development, teaching should focus on helping children: </a:t>
            </a:r>
          </a:p>
          <a:p>
            <a:pPr lvl="1">
              <a:spcBef>
                <a:spcPts val="600"/>
              </a:spcBef>
            </a:pPr>
            <a:r>
              <a:rPr lang="en-GB" dirty="0" smtClean="0"/>
              <a:t>learn that meaning is embedded in written texts.</a:t>
            </a:r>
          </a:p>
          <a:p>
            <a:pPr lvl="1">
              <a:spcBef>
                <a:spcPts val="600"/>
              </a:spcBef>
            </a:pPr>
            <a:r>
              <a:rPr lang="en-GB" dirty="0" smtClean="0"/>
              <a:t>learn how to decode individual words. </a:t>
            </a:r>
          </a:p>
          <a:p>
            <a:pPr lvl="1">
              <a:spcBef>
                <a:spcPts val="600"/>
              </a:spcBef>
            </a:pPr>
            <a:r>
              <a:rPr lang="en-GB" dirty="0" smtClean="0"/>
              <a:t>work with complete texts such as stories or poems.</a:t>
            </a:r>
          </a:p>
          <a:p>
            <a:pPr lvl="1">
              <a:spcBef>
                <a:spcPts val="600"/>
              </a:spcBef>
            </a:pPr>
            <a:r>
              <a:rPr lang="en-GB" dirty="0" smtClean="0"/>
              <a:t>gradually  develop writing and written production.</a:t>
            </a:r>
          </a:p>
          <a:p>
            <a:pPr>
              <a:spcBef>
                <a:spcPts val="600"/>
              </a:spcBef>
            </a:pPr>
            <a:endParaRPr lang="en-GB" sz="2800" dirty="0"/>
          </a:p>
        </p:txBody>
      </p:sp>
    </p:spTree>
    <p:extLst>
      <p:ext uri="{BB962C8B-B14F-4D97-AF65-F5344CB8AC3E}">
        <p14:creationId xmlns:p14="http://schemas.microsoft.com/office/powerpoint/2010/main" val="5802213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 E.U. context for TEYL</a:t>
            </a:r>
            <a:endParaRPr lang="en-GB" dirty="0"/>
          </a:p>
        </p:txBody>
      </p:sp>
      <p:pic>
        <p:nvPicPr>
          <p:cNvPr id="4" name="Content Placeholder 3" descr="Graph"/>
          <p:cNvPicPr>
            <a:picLocks noGrp="1" noChangeAspect="1"/>
          </p:cNvPicPr>
          <p:nvPr>
            <p:ph idx="1"/>
          </p:nvPr>
        </p:nvPicPr>
        <p:blipFill>
          <a:blip r:embed="rId2"/>
          <a:stretch>
            <a:fillRect/>
          </a:stretch>
        </p:blipFill>
        <p:spPr>
          <a:xfrm>
            <a:off x="1453521" y="1557338"/>
            <a:ext cx="6249658" cy="4525962"/>
          </a:xfrm>
          <a:prstGeom prst="rect">
            <a:avLst/>
          </a:prstGeom>
        </p:spPr>
      </p:pic>
    </p:spTree>
    <p:extLst>
      <p:ext uri="{BB962C8B-B14F-4D97-AF65-F5344CB8AC3E}">
        <p14:creationId xmlns:p14="http://schemas.microsoft.com/office/powerpoint/2010/main" val="242013499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Practical ideas for promoting reading (1/2)</a:t>
            </a:r>
            <a:endParaRPr lang="en-GB" dirty="0"/>
          </a:p>
        </p:txBody>
      </p:sp>
      <p:sp>
        <p:nvSpPr>
          <p:cNvPr id="5" name="Content Placeholder 4"/>
          <p:cNvSpPr>
            <a:spLocks noGrp="1"/>
          </p:cNvSpPr>
          <p:nvPr>
            <p:ph idx="1"/>
          </p:nvPr>
        </p:nvSpPr>
        <p:spPr/>
        <p:txBody>
          <a:bodyPr>
            <a:noAutofit/>
          </a:bodyPr>
          <a:lstStyle/>
          <a:p>
            <a:r>
              <a:rPr lang="en-GB" sz="2800" dirty="0" smtClean="0"/>
              <a:t>Word and phrase recognition:</a:t>
            </a:r>
          </a:p>
          <a:p>
            <a:pPr lvl="1"/>
            <a:r>
              <a:rPr lang="en-GB" dirty="0" smtClean="0"/>
              <a:t>printed material in the classroom (e.g. flashcards with directions),</a:t>
            </a:r>
          </a:p>
          <a:p>
            <a:pPr lvl="1"/>
            <a:r>
              <a:rPr lang="en-GB" dirty="0" err="1" smtClean="0"/>
              <a:t>pelmanism</a:t>
            </a:r>
            <a:r>
              <a:rPr lang="en-GB" dirty="0" smtClean="0"/>
              <a:t>.</a:t>
            </a:r>
          </a:p>
          <a:p>
            <a:r>
              <a:rPr lang="en-GB" sz="2800" dirty="0" smtClean="0"/>
              <a:t>Making the connection between familiar sounds and the written:</a:t>
            </a:r>
          </a:p>
          <a:p>
            <a:pPr lvl="1"/>
            <a:r>
              <a:rPr lang="en-GB" dirty="0" smtClean="0"/>
              <a:t>words or phrases,</a:t>
            </a:r>
          </a:p>
          <a:p>
            <a:pPr lvl="1"/>
            <a:r>
              <a:rPr lang="en-GB" dirty="0" smtClean="0"/>
              <a:t>bingo with words and/or pictures.</a:t>
            </a:r>
            <a:endParaRPr lang="en-GB" dirty="0"/>
          </a:p>
        </p:txBody>
      </p:sp>
    </p:spTree>
    <p:extLst>
      <p:ext uri="{BB962C8B-B14F-4D97-AF65-F5344CB8AC3E}">
        <p14:creationId xmlns:p14="http://schemas.microsoft.com/office/powerpoint/2010/main" val="424722517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Practical ideas for promoting reading (2/2)</a:t>
            </a:r>
            <a:endParaRPr lang="en-GB" dirty="0"/>
          </a:p>
        </p:txBody>
      </p:sp>
      <p:sp>
        <p:nvSpPr>
          <p:cNvPr id="5" name="Content Placeholder 4"/>
          <p:cNvSpPr>
            <a:spLocks noGrp="1"/>
          </p:cNvSpPr>
          <p:nvPr>
            <p:ph idx="1"/>
          </p:nvPr>
        </p:nvSpPr>
        <p:spPr/>
        <p:txBody>
          <a:bodyPr>
            <a:noAutofit/>
          </a:bodyPr>
          <a:lstStyle/>
          <a:p>
            <a:r>
              <a:rPr lang="en-GB" sz="2800" dirty="0" smtClean="0"/>
              <a:t>Naming the letters of the alphabet:</a:t>
            </a:r>
          </a:p>
          <a:p>
            <a:pPr lvl="1"/>
            <a:r>
              <a:rPr lang="en-GB" dirty="0" smtClean="0"/>
              <a:t>spelling names,</a:t>
            </a:r>
          </a:p>
          <a:p>
            <a:pPr lvl="1"/>
            <a:r>
              <a:rPr lang="en-GB" dirty="0" err="1" smtClean="0"/>
              <a:t>i</a:t>
            </a:r>
            <a:r>
              <a:rPr lang="en-GB" dirty="0" smtClean="0"/>
              <a:t> spy with my little eye, </a:t>
            </a:r>
          </a:p>
          <a:p>
            <a:pPr lvl="1"/>
            <a:r>
              <a:rPr lang="en-GB" dirty="0" smtClean="0"/>
              <a:t>hangman.</a:t>
            </a:r>
          </a:p>
          <a:p>
            <a:r>
              <a:rPr lang="en-GB" sz="2800" dirty="0" smtClean="0"/>
              <a:t>Predicting the pronunciation of a written word: </a:t>
            </a:r>
          </a:p>
          <a:p>
            <a:pPr lvl="1"/>
            <a:r>
              <a:rPr lang="en-GB" dirty="0" smtClean="0"/>
              <a:t>reading aloud.</a:t>
            </a:r>
          </a:p>
          <a:p>
            <a:endParaRPr lang="en-GB" sz="2800" dirty="0"/>
          </a:p>
        </p:txBody>
      </p:sp>
    </p:spTree>
    <p:extLst>
      <p:ext uri="{BB962C8B-B14F-4D97-AF65-F5344CB8AC3E}">
        <p14:creationId xmlns:p14="http://schemas.microsoft.com/office/powerpoint/2010/main" val="246328844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Practical ideas for promoting writing (1/3)</a:t>
            </a:r>
            <a:endParaRPr lang="en-GB" dirty="0"/>
          </a:p>
        </p:txBody>
      </p:sp>
      <p:sp>
        <p:nvSpPr>
          <p:cNvPr id="3" name="Content Placeholder 2"/>
          <p:cNvSpPr>
            <a:spLocks noGrp="1"/>
          </p:cNvSpPr>
          <p:nvPr>
            <p:ph idx="1"/>
          </p:nvPr>
        </p:nvSpPr>
        <p:spPr>
          <a:xfrm>
            <a:off x="464156" y="1417638"/>
            <a:ext cx="8229600" cy="4665117"/>
          </a:xfrm>
        </p:spPr>
        <p:txBody>
          <a:bodyPr>
            <a:noAutofit/>
          </a:bodyPr>
          <a:lstStyle/>
          <a:p>
            <a:r>
              <a:rPr lang="en-GB" dirty="0" smtClean="0"/>
              <a:t>Handwriting:</a:t>
            </a:r>
          </a:p>
          <a:p>
            <a:pPr lvl="1"/>
            <a:r>
              <a:rPr lang="en-GB" dirty="0" smtClean="0"/>
              <a:t>Tracing over dot letters.</a:t>
            </a:r>
          </a:p>
          <a:p>
            <a:pPr lvl="1"/>
            <a:r>
              <a:rPr lang="en-GB" dirty="0" smtClean="0"/>
              <a:t>Palm-writing to feel the shape and tell the letter.</a:t>
            </a:r>
          </a:p>
          <a:p>
            <a:pPr lvl="1"/>
            <a:r>
              <a:rPr lang="en-GB" dirty="0" smtClean="0"/>
              <a:t>Back writing to feel the shape and write the letter.</a:t>
            </a:r>
          </a:p>
          <a:p>
            <a:r>
              <a:rPr lang="en-GB" dirty="0" smtClean="0"/>
              <a:t>From speaking to writing:</a:t>
            </a:r>
          </a:p>
          <a:p>
            <a:pPr lvl="1"/>
            <a:r>
              <a:rPr lang="en-GB" dirty="0" smtClean="0"/>
              <a:t>Making picture poems/stories.</a:t>
            </a:r>
          </a:p>
          <a:p>
            <a:pPr lvl="1"/>
            <a:r>
              <a:rPr lang="en-GB" dirty="0" smtClean="0"/>
              <a:t>Making quizzes.</a:t>
            </a:r>
          </a:p>
          <a:p>
            <a:pPr lvl="1"/>
            <a:r>
              <a:rPr lang="en-GB" dirty="0" smtClean="0"/>
              <a:t>Question and answer. </a:t>
            </a:r>
          </a:p>
          <a:p>
            <a:endParaRPr lang="en-GB" dirty="0"/>
          </a:p>
        </p:txBody>
      </p:sp>
    </p:spTree>
    <p:extLst>
      <p:ext uri="{BB962C8B-B14F-4D97-AF65-F5344CB8AC3E}">
        <p14:creationId xmlns:p14="http://schemas.microsoft.com/office/powerpoint/2010/main" val="17182407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Practical ideas for promoting writing (2/2)</a:t>
            </a:r>
            <a:endParaRPr lang="en-GB" dirty="0"/>
          </a:p>
        </p:txBody>
      </p:sp>
      <p:sp>
        <p:nvSpPr>
          <p:cNvPr id="3" name="Content Placeholder 2"/>
          <p:cNvSpPr>
            <a:spLocks noGrp="1"/>
          </p:cNvSpPr>
          <p:nvPr>
            <p:ph idx="1"/>
          </p:nvPr>
        </p:nvSpPr>
        <p:spPr>
          <a:xfrm>
            <a:off x="464156" y="1417638"/>
            <a:ext cx="8229600" cy="4665117"/>
          </a:xfrm>
        </p:spPr>
        <p:txBody>
          <a:bodyPr>
            <a:noAutofit/>
          </a:bodyPr>
          <a:lstStyle/>
          <a:p>
            <a:r>
              <a:rPr lang="en-GB" dirty="0" smtClean="0"/>
              <a:t>Making quizzes:</a:t>
            </a:r>
          </a:p>
          <a:p>
            <a:pPr lvl="1"/>
            <a:r>
              <a:rPr lang="en-GB" dirty="0" smtClean="0"/>
              <a:t>Question and answer.</a:t>
            </a:r>
          </a:p>
          <a:p>
            <a:pPr lvl="1"/>
            <a:r>
              <a:rPr lang="en-GB" dirty="0" smtClean="0"/>
              <a:t>From reading to writing.</a:t>
            </a:r>
          </a:p>
          <a:p>
            <a:pPr lvl="1"/>
            <a:r>
              <a:rPr lang="en-GB" dirty="0" smtClean="0"/>
              <a:t>Making lists.</a:t>
            </a:r>
          </a:p>
          <a:p>
            <a:pPr lvl="1"/>
            <a:r>
              <a:rPr lang="en-GB" dirty="0" smtClean="0"/>
              <a:t>Writing notes/cards /letters.</a:t>
            </a:r>
          </a:p>
          <a:p>
            <a:endParaRPr lang="en-GB" dirty="0"/>
          </a:p>
        </p:txBody>
      </p:sp>
    </p:spTree>
    <p:extLst>
      <p:ext uri="{BB962C8B-B14F-4D97-AF65-F5344CB8AC3E}">
        <p14:creationId xmlns:p14="http://schemas.microsoft.com/office/powerpoint/2010/main" val="138860505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The Teacher as Materials Developer: The Teacher’s Kit (1/2)</a:t>
            </a:r>
            <a:endParaRPr lang="en-GB" dirty="0"/>
          </a:p>
        </p:txBody>
      </p:sp>
      <p:sp>
        <p:nvSpPr>
          <p:cNvPr id="5" name="Content Placeholder 4"/>
          <p:cNvSpPr>
            <a:spLocks noGrp="1"/>
          </p:cNvSpPr>
          <p:nvPr>
            <p:ph idx="1"/>
          </p:nvPr>
        </p:nvSpPr>
        <p:spPr/>
        <p:txBody>
          <a:bodyPr>
            <a:noAutofit/>
          </a:bodyPr>
          <a:lstStyle/>
          <a:p>
            <a:pPr marL="0" indent="0">
              <a:buNone/>
            </a:pPr>
            <a:r>
              <a:rPr lang="en-GB" sz="2800" dirty="0" smtClean="0"/>
              <a:t>Teaching young learners requires teachers to collect and create their own materials, but at the same time, to have a number of handy items for the crafts activities they conduct in the classroom.</a:t>
            </a:r>
          </a:p>
          <a:p>
            <a:r>
              <a:rPr lang="en-GB" sz="2800" dirty="0" smtClean="0"/>
              <a:t> Teacher’s kit items:  </a:t>
            </a:r>
          </a:p>
          <a:p>
            <a:pPr lvl="1"/>
            <a:r>
              <a:rPr lang="en-GB" dirty="0" smtClean="0"/>
              <a:t>safety scissors, paper tape, glue stick, </a:t>
            </a:r>
            <a:r>
              <a:rPr lang="en-GB" dirty="0" err="1" smtClean="0"/>
              <a:t>blu</a:t>
            </a:r>
            <a:r>
              <a:rPr lang="en-GB" dirty="0" smtClean="0"/>
              <a:t> tack, crayons, markers, pencils, sharpener, stapler, hole-puncher, wrapping paper, construction paper, crepe paper, CDs with songs and relaxation music, flash cards, and mascot puppet.</a:t>
            </a:r>
            <a:endParaRPr lang="en-GB" dirty="0"/>
          </a:p>
        </p:txBody>
      </p:sp>
    </p:spTree>
    <p:extLst>
      <p:ext uri="{BB962C8B-B14F-4D97-AF65-F5344CB8AC3E}">
        <p14:creationId xmlns:p14="http://schemas.microsoft.com/office/powerpoint/2010/main" val="348534852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The Teacher as Materials Developer: The Teacher’s Kit (2/2)</a:t>
            </a:r>
            <a:endParaRPr lang="en-GB" dirty="0"/>
          </a:p>
        </p:txBody>
      </p:sp>
      <p:sp>
        <p:nvSpPr>
          <p:cNvPr id="5" name="Content Placeholder 4"/>
          <p:cNvSpPr>
            <a:spLocks noGrp="1"/>
          </p:cNvSpPr>
          <p:nvPr>
            <p:ph idx="1"/>
          </p:nvPr>
        </p:nvSpPr>
        <p:spPr/>
        <p:txBody>
          <a:bodyPr>
            <a:noAutofit/>
          </a:bodyPr>
          <a:lstStyle/>
          <a:p>
            <a:pPr lvl="1"/>
            <a:r>
              <a:rPr lang="en-GB" dirty="0" smtClean="0"/>
              <a:t> visuals.</a:t>
            </a:r>
          </a:p>
          <a:p>
            <a:pPr lvl="1"/>
            <a:r>
              <a:rPr lang="en-GB" dirty="0" smtClean="0"/>
              <a:t>a collection of  </a:t>
            </a:r>
            <a:r>
              <a:rPr lang="en-GB" dirty="0" err="1" smtClean="0"/>
              <a:t>realia</a:t>
            </a:r>
            <a:r>
              <a:rPr lang="en-GB" dirty="0" smtClean="0"/>
              <a:t>:  small animals, fruit, everyday objects etc. </a:t>
            </a:r>
          </a:p>
          <a:p>
            <a:pPr lvl="1"/>
            <a:r>
              <a:rPr lang="en-GB" dirty="0" smtClean="0"/>
              <a:t> picture cards and seasonal material.</a:t>
            </a:r>
          </a:p>
          <a:p>
            <a:pPr lvl="1"/>
            <a:r>
              <a:rPr lang="en-GB" dirty="0" smtClean="0"/>
              <a:t>Puppets.</a:t>
            </a:r>
          </a:p>
          <a:p>
            <a:pPr marL="0" indent="0">
              <a:buNone/>
            </a:pPr>
            <a:r>
              <a:rPr lang="en-GB" sz="2800" dirty="0" smtClean="0"/>
              <a:t>Other than the Class Mascot, which could be voted upon by the learners or brought to class by the teacher and introduced to them, there should be 2 - 3 stock puppets. </a:t>
            </a:r>
          </a:p>
          <a:p>
            <a:endParaRPr lang="en-GB" dirty="0"/>
          </a:p>
        </p:txBody>
      </p:sp>
    </p:spTree>
    <p:extLst>
      <p:ext uri="{BB962C8B-B14F-4D97-AF65-F5344CB8AC3E}">
        <p14:creationId xmlns:p14="http://schemas.microsoft.com/office/powerpoint/2010/main" val="394385017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Practical Ideas for fresh teachers (1/2)</a:t>
            </a:r>
            <a:endParaRPr lang="en-GB" dirty="0"/>
          </a:p>
        </p:txBody>
      </p:sp>
      <p:sp>
        <p:nvSpPr>
          <p:cNvPr id="3" name="Content Placeholder 2"/>
          <p:cNvSpPr>
            <a:spLocks noGrp="1"/>
          </p:cNvSpPr>
          <p:nvPr>
            <p:ph idx="1"/>
          </p:nvPr>
        </p:nvSpPr>
        <p:spPr/>
        <p:txBody>
          <a:bodyPr>
            <a:noAutofit/>
          </a:bodyPr>
          <a:lstStyle/>
          <a:p>
            <a:r>
              <a:rPr lang="en-GB" sz="2800" dirty="0" smtClean="0"/>
              <a:t> </a:t>
            </a:r>
            <a:r>
              <a:rPr lang="en-GB" dirty="0" smtClean="0"/>
              <a:t>Starting the lesson:</a:t>
            </a:r>
          </a:p>
          <a:p>
            <a:pPr lvl="1"/>
            <a:r>
              <a:rPr lang="en-GB" dirty="0" smtClean="0"/>
              <a:t>Introduce yourself when in a new class.</a:t>
            </a:r>
          </a:p>
          <a:p>
            <a:pPr lvl="1"/>
            <a:r>
              <a:rPr lang="en-GB" dirty="0" smtClean="0"/>
              <a:t>Plan something simple to start the lesson.</a:t>
            </a:r>
          </a:p>
          <a:p>
            <a:pPr lvl="1"/>
            <a:r>
              <a:rPr lang="en-GB" dirty="0" smtClean="0"/>
              <a:t>Use a special name card.</a:t>
            </a:r>
          </a:p>
          <a:p>
            <a:pPr lvl="1"/>
            <a:r>
              <a:rPr lang="en-GB" dirty="0" smtClean="0"/>
              <a:t>Prepare a routine that the children like.</a:t>
            </a:r>
          </a:p>
          <a:p>
            <a:r>
              <a:rPr lang="en-GB" dirty="0" smtClean="0"/>
              <a:t> Ending the lesson:</a:t>
            </a:r>
          </a:p>
          <a:p>
            <a:pPr lvl="1"/>
            <a:r>
              <a:rPr lang="en-GB" dirty="0" smtClean="0"/>
              <a:t>Make a list of phrases for closing the lesson.</a:t>
            </a:r>
            <a:endParaRPr lang="en-GB" dirty="0"/>
          </a:p>
        </p:txBody>
      </p:sp>
    </p:spTree>
    <p:extLst>
      <p:ext uri="{BB962C8B-B14F-4D97-AF65-F5344CB8AC3E}">
        <p14:creationId xmlns:p14="http://schemas.microsoft.com/office/powerpoint/2010/main" val="426526500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Practical Ideas for fresh teachers (2/2)</a:t>
            </a:r>
            <a:endParaRPr lang="en-GB" dirty="0"/>
          </a:p>
        </p:txBody>
      </p:sp>
      <p:sp>
        <p:nvSpPr>
          <p:cNvPr id="3" name="Content Placeholder 2"/>
          <p:cNvSpPr>
            <a:spLocks noGrp="1"/>
          </p:cNvSpPr>
          <p:nvPr>
            <p:ph idx="1"/>
          </p:nvPr>
        </p:nvSpPr>
        <p:spPr/>
        <p:txBody>
          <a:bodyPr>
            <a:noAutofit/>
          </a:bodyPr>
          <a:lstStyle/>
          <a:p>
            <a:r>
              <a:rPr lang="en-GB" dirty="0" smtClean="0"/>
              <a:t>Organising the classroom:</a:t>
            </a:r>
          </a:p>
          <a:p>
            <a:pPr lvl="1"/>
            <a:r>
              <a:rPr lang="en-GB" dirty="0" smtClean="0"/>
              <a:t>Make a list of everyday instructions.</a:t>
            </a:r>
          </a:p>
          <a:p>
            <a:pPr lvl="1"/>
            <a:r>
              <a:rPr lang="en-GB" dirty="0" smtClean="0"/>
              <a:t>Make a list of classroom language for each activity and prepare to use it during the day.</a:t>
            </a:r>
          </a:p>
          <a:p>
            <a:pPr lvl="1"/>
            <a:r>
              <a:rPr lang="en-GB" dirty="0" smtClean="0"/>
              <a:t>Use wall charts or posters to help children remember that you are doing English.</a:t>
            </a:r>
          </a:p>
          <a:p>
            <a:pPr lvl="1"/>
            <a:r>
              <a:rPr lang="en-GB" dirty="0" smtClean="0"/>
              <a:t>Encourage children to use English for routine classroom requests by praising any effort they make.</a:t>
            </a:r>
            <a:endParaRPr lang="en-GB" dirty="0"/>
          </a:p>
        </p:txBody>
      </p:sp>
    </p:spTree>
    <p:extLst>
      <p:ext uri="{BB962C8B-B14F-4D97-AF65-F5344CB8AC3E}">
        <p14:creationId xmlns:p14="http://schemas.microsoft.com/office/powerpoint/2010/main" val="7410464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Τίτλος 6"/>
          <p:cNvSpPr>
            <a:spLocks noGrp="1"/>
          </p:cNvSpPr>
          <p:nvPr>
            <p:ph type="ctrTitle"/>
          </p:nvPr>
        </p:nvSpPr>
        <p:spPr/>
        <p:txBody>
          <a:bodyPr/>
          <a:lstStyle/>
          <a:p>
            <a:r>
              <a:rPr lang="en-GB" dirty="0" smtClean="0"/>
              <a:t>End of Unit</a:t>
            </a:r>
            <a:endParaRPr lang="en-GB" dirty="0"/>
          </a:p>
        </p:txBody>
      </p:sp>
      <p:sp>
        <p:nvSpPr>
          <p:cNvPr id="8" name="Υπότιτλος 7"/>
          <p:cNvSpPr>
            <a:spLocks noGrp="1"/>
          </p:cNvSpPr>
          <p:nvPr>
            <p:ph type="subTitle" idx="1"/>
          </p:nvPr>
        </p:nvSpPr>
        <p:spPr/>
        <p:txBody>
          <a:bodyPr/>
          <a:lstStyle/>
          <a:p>
            <a:endParaRPr lang="el-GR" dirty="0"/>
          </a:p>
        </p:txBody>
      </p:sp>
    </p:spTree>
    <p:custDataLst>
      <p:tags r:id="rId1"/>
    </p:custDataLst>
    <p:extLst>
      <p:ext uri="{BB962C8B-B14F-4D97-AF65-F5344CB8AC3E}">
        <p14:creationId xmlns:p14="http://schemas.microsoft.com/office/powerpoint/2010/main" val="1206291917"/>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p:cNvSpPr>
            <a:spLocks noGrp="1"/>
          </p:cNvSpPr>
          <p:nvPr>
            <p:ph type="title"/>
          </p:nvPr>
        </p:nvSpPr>
        <p:spPr/>
        <p:txBody>
          <a:bodyPr/>
          <a:lstStyle/>
          <a:p>
            <a:r>
              <a:rPr lang="en-GB" altLang="el-GR" dirty="0" smtClean="0"/>
              <a:t>Financing</a:t>
            </a:r>
          </a:p>
        </p:txBody>
      </p:sp>
      <p:sp>
        <p:nvSpPr>
          <p:cNvPr id="32771" name="Content Placeholder 2"/>
          <p:cNvSpPr>
            <a:spLocks noGrp="1"/>
          </p:cNvSpPr>
          <p:nvPr>
            <p:ph idx="1"/>
          </p:nvPr>
        </p:nvSpPr>
        <p:spPr>
          <a:xfrm>
            <a:off x="457200" y="1341438"/>
            <a:ext cx="8229600" cy="4525962"/>
          </a:xfrm>
        </p:spPr>
        <p:txBody>
          <a:bodyPr/>
          <a:lstStyle/>
          <a:p>
            <a:r>
              <a:rPr lang="en-GB" altLang="el-GR" sz="2000" dirty="0" smtClean="0"/>
              <a:t>The present educational material has been developed as part of the educational work of the instructor.</a:t>
            </a:r>
          </a:p>
          <a:p>
            <a:r>
              <a:rPr lang="en-GB" altLang="el-GR" sz="2000" dirty="0" smtClean="0"/>
              <a:t>The project “Open Academic Courses of the University of Athens” has only financed the reform of the educational material. </a:t>
            </a:r>
          </a:p>
          <a:p>
            <a:r>
              <a:rPr lang="en-GB" altLang="el-GR" sz="2000" dirty="0" smtClean="0"/>
              <a:t>The project is implemented under the operational program “Education and Lifelong Learning” and funded by the European Union (European Social Fund) and National Resources. </a:t>
            </a:r>
            <a:endParaRPr lang="el-GR" altLang="el-GR" sz="2000" dirty="0" smtClean="0"/>
          </a:p>
          <a:p>
            <a:endParaRPr lang="en-GB" altLang="el-GR" sz="2000" dirty="0"/>
          </a:p>
        </p:txBody>
      </p:sp>
      <p:pic>
        <p:nvPicPr>
          <p:cNvPr id="5" name="Εικόνα 4" descr="project logo"/>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871663" y="4437112"/>
            <a:ext cx="5400675" cy="1285875"/>
          </a:xfrm>
          <a:prstGeom prst="rect">
            <a:avLst/>
          </a:prstGeom>
          <a:noFill/>
          <a:ln>
            <a:noFill/>
          </a:ln>
        </p:spPr>
      </p:pic>
    </p:spTree>
    <p:custDataLst>
      <p:tags r:id="rId1"/>
    </p:custDataLst>
    <p:extLst>
      <p:ext uri="{BB962C8B-B14F-4D97-AF65-F5344CB8AC3E}">
        <p14:creationId xmlns:p14="http://schemas.microsoft.com/office/powerpoint/2010/main" val="320884607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Why teach children a foreign language?</a:t>
            </a:r>
            <a:endParaRPr lang="en-GB" dirty="0"/>
          </a:p>
        </p:txBody>
      </p:sp>
      <p:sp>
        <p:nvSpPr>
          <p:cNvPr id="3" name="Content Placeholder 2"/>
          <p:cNvSpPr>
            <a:spLocks noGrp="1"/>
          </p:cNvSpPr>
          <p:nvPr>
            <p:ph idx="1"/>
          </p:nvPr>
        </p:nvSpPr>
        <p:spPr/>
        <p:txBody>
          <a:bodyPr>
            <a:noAutofit/>
          </a:bodyPr>
          <a:lstStyle/>
          <a:p>
            <a:pPr>
              <a:spcBef>
                <a:spcPts val="300"/>
              </a:spcBef>
            </a:pPr>
            <a:r>
              <a:rPr lang="en-GB" sz="2600" dirty="0" smtClean="0"/>
              <a:t>The earlier the onset of FLL, the greater the chances for language proficiency.</a:t>
            </a:r>
          </a:p>
          <a:p>
            <a:pPr>
              <a:spcBef>
                <a:spcPts val="300"/>
              </a:spcBef>
            </a:pPr>
            <a:r>
              <a:rPr lang="en-GB" sz="2600" dirty="0" smtClean="0"/>
              <a:t>Native-like pronunciation.</a:t>
            </a:r>
          </a:p>
          <a:p>
            <a:pPr>
              <a:spcBef>
                <a:spcPts val="300"/>
              </a:spcBef>
            </a:pPr>
            <a:r>
              <a:rPr lang="en-GB" sz="2600" dirty="0" smtClean="0"/>
              <a:t>Improved overall school performance and superior problem-solving skills.</a:t>
            </a:r>
          </a:p>
          <a:p>
            <a:pPr>
              <a:spcBef>
                <a:spcPts val="300"/>
              </a:spcBef>
            </a:pPr>
            <a:r>
              <a:rPr lang="en-GB" sz="2600" dirty="0" smtClean="0"/>
              <a:t>Enhancement of knowledge of native language.</a:t>
            </a:r>
          </a:p>
          <a:p>
            <a:pPr>
              <a:spcBef>
                <a:spcPts val="300"/>
              </a:spcBef>
            </a:pPr>
            <a:r>
              <a:rPr lang="en-GB" sz="2600" dirty="0" smtClean="0"/>
              <a:t>Development of lifelong ability to communicate with more people.</a:t>
            </a:r>
          </a:p>
          <a:p>
            <a:pPr>
              <a:spcBef>
                <a:spcPts val="300"/>
              </a:spcBef>
            </a:pPr>
            <a:r>
              <a:rPr lang="en-GB" sz="2600" dirty="0" smtClean="0"/>
              <a:t>Better understanding of other cultures.</a:t>
            </a:r>
          </a:p>
          <a:p>
            <a:pPr>
              <a:spcBef>
                <a:spcPts val="300"/>
              </a:spcBef>
            </a:pPr>
            <a:r>
              <a:rPr lang="en-GB" sz="2600" dirty="0" smtClean="0"/>
              <a:t>Competitive advantage in the work force by opening up additional job opportunities.</a:t>
            </a:r>
          </a:p>
          <a:p>
            <a:pPr>
              <a:spcBef>
                <a:spcPts val="300"/>
              </a:spcBef>
            </a:pPr>
            <a:endParaRPr lang="en-GB" sz="2600" dirty="0"/>
          </a:p>
        </p:txBody>
      </p:sp>
    </p:spTree>
    <p:extLst>
      <p:ext uri="{BB962C8B-B14F-4D97-AF65-F5344CB8AC3E}">
        <p14:creationId xmlns:p14="http://schemas.microsoft.com/office/powerpoint/2010/main" val="228639306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3"/>
          <p:cNvSpPr>
            <a:spLocks noGrp="1"/>
          </p:cNvSpPr>
          <p:nvPr>
            <p:ph type="title"/>
          </p:nvPr>
        </p:nvSpPr>
        <p:spPr/>
        <p:txBody>
          <a:bodyPr/>
          <a:lstStyle/>
          <a:p>
            <a:r>
              <a:rPr lang="en-GB" altLang="el-GR" sz="4400" dirty="0" smtClean="0"/>
              <a:t>Notes</a:t>
            </a:r>
          </a:p>
        </p:txBody>
      </p:sp>
      <p:sp>
        <p:nvSpPr>
          <p:cNvPr id="33795" name="Text Placeholder 4"/>
          <p:cNvSpPr>
            <a:spLocks noGrp="1"/>
          </p:cNvSpPr>
          <p:nvPr>
            <p:ph type="body" idx="1"/>
          </p:nvPr>
        </p:nvSpPr>
        <p:spPr/>
        <p:txBody>
          <a:bodyPr/>
          <a:lstStyle/>
          <a:p>
            <a:endParaRPr lang="el-GR" altLang="el-GR" smtClean="0"/>
          </a:p>
        </p:txBody>
      </p:sp>
    </p:spTree>
    <p:custDataLst>
      <p:tags r:id="rId1"/>
    </p:custDataLst>
    <p:extLst>
      <p:ext uri="{BB962C8B-B14F-4D97-AF65-F5344CB8AC3E}">
        <p14:creationId xmlns:p14="http://schemas.microsoft.com/office/powerpoint/2010/main" val="2600256755"/>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3"/>
          <p:cNvSpPr>
            <a:spLocks noGrp="1"/>
          </p:cNvSpPr>
          <p:nvPr>
            <p:ph type="title"/>
          </p:nvPr>
        </p:nvSpPr>
        <p:spPr>
          <a:xfrm>
            <a:off x="0" y="274638"/>
            <a:ext cx="9144000" cy="1143000"/>
          </a:xfrm>
        </p:spPr>
        <p:txBody>
          <a:bodyPr/>
          <a:lstStyle/>
          <a:p>
            <a:r>
              <a:rPr lang="en-GB" altLang="el-GR" dirty="0" smtClean="0">
                <a:solidFill>
                  <a:schemeClr val="accent1"/>
                </a:solidFill>
              </a:rPr>
              <a:t>Note on History of Published Version </a:t>
            </a:r>
          </a:p>
        </p:txBody>
      </p:sp>
      <p:sp>
        <p:nvSpPr>
          <p:cNvPr id="5" name="Content Placeholder 4"/>
          <p:cNvSpPr>
            <a:spLocks noGrp="1"/>
          </p:cNvSpPr>
          <p:nvPr>
            <p:ph idx="1"/>
          </p:nvPr>
        </p:nvSpPr>
        <p:spPr>
          <a:xfrm>
            <a:off x="234950" y="1557338"/>
            <a:ext cx="8585200" cy="4525962"/>
          </a:xfrm>
        </p:spPr>
        <p:txBody>
          <a:bodyPr>
            <a:normAutofit/>
          </a:bodyPr>
          <a:lstStyle/>
          <a:p>
            <a:pPr marL="0" indent="0">
              <a:buFont typeface="Arial" panose="020B0604020202020204" pitchFamily="34" charset="0"/>
              <a:buNone/>
            </a:pPr>
            <a:r>
              <a:rPr lang="en-GB" altLang="el-GR" sz="2000" dirty="0" smtClean="0"/>
              <a:t>The present work is the edition</a:t>
            </a:r>
            <a:r>
              <a:rPr lang="en-GB" altLang="el-GR" dirty="0" smtClean="0"/>
              <a:t> </a:t>
            </a:r>
            <a:r>
              <a:rPr lang="en-GB" altLang="el-GR" sz="2000" dirty="0" smtClean="0"/>
              <a:t>1.0.  </a:t>
            </a:r>
          </a:p>
        </p:txBody>
      </p:sp>
    </p:spTree>
    <p:custDataLst>
      <p:tags r:id="rId1"/>
    </p:custDataLst>
    <p:extLst>
      <p:ext uri="{BB962C8B-B14F-4D97-AF65-F5344CB8AC3E}">
        <p14:creationId xmlns:p14="http://schemas.microsoft.com/office/powerpoint/2010/main" val="593180800"/>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itle 1"/>
          <p:cNvSpPr>
            <a:spLocks noGrp="1"/>
          </p:cNvSpPr>
          <p:nvPr>
            <p:ph type="title"/>
          </p:nvPr>
        </p:nvSpPr>
        <p:spPr/>
        <p:txBody>
          <a:bodyPr/>
          <a:lstStyle/>
          <a:p>
            <a:r>
              <a:rPr lang="en-GB" altLang="el-GR" dirty="0" smtClean="0">
                <a:solidFill>
                  <a:schemeClr val="accent1"/>
                </a:solidFill>
              </a:rPr>
              <a:t>Reference Note </a:t>
            </a:r>
          </a:p>
        </p:txBody>
      </p:sp>
      <p:sp>
        <p:nvSpPr>
          <p:cNvPr id="3" name="Content Placeholder 2" descr="The is the link to the open online course."/>
          <p:cNvSpPr>
            <a:spLocks noGrp="1"/>
          </p:cNvSpPr>
          <p:nvPr>
            <p:ph idx="1"/>
          </p:nvPr>
        </p:nvSpPr>
        <p:spPr>
          <a:xfrm>
            <a:off x="463550" y="1557338"/>
            <a:ext cx="8229600" cy="4525962"/>
          </a:xfrm>
        </p:spPr>
        <p:txBody>
          <a:bodyPr>
            <a:normAutofit/>
          </a:bodyPr>
          <a:lstStyle/>
          <a:p>
            <a:pPr marL="0" indent="0">
              <a:buNone/>
            </a:pPr>
            <a:r>
              <a:rPr lang="en-GB" altLang="el-GR" sz="2000" dirty="0"/>
              <a:t>Copyright National and </a:t>
            </a:r>
            <a:r>
              <a:rPr lang="en-GB" altLang="el-GR" sz="2000" dirty="0" err="1"/>
              <a:t>Kapodistrian</a:t>
            </a:r>
            <a:r>
              <a:rPr lang="en-GB" altLang="el-GR" sz="2000" dirty="0"/>
              <a:t> University of Athens, </a:t>
            </a:r>
            <a:r>
              <a:rPr lang="en-GB" sz="2000" dirty="0"/>
              <a:t>Bessie </a:t>
            </a:r>
            <a:r>
              <a:rPr lang="en-GB" sz="2000" dirty="0" err="1" smtClean="0"/>
              <a:t>Dendrinos</a:t>
            </a:r>
            <a:r>
              <a:rPr lang="en-GB" altLang="el-GR" sz="2000" dirty="0" smtClean="0"/>
              <a:t>. </a:t>
            </a:r>
            <a:r>
              <a:rPr lang="en-GB" sz="2000" dirty="0"/>
              <a:t>Bessie </a:t>
            </a:r>
            <a:r>
              <a:rPr lang="en-GB" sz="2000" dirty="0" err="1" smtClean="0"/>
              <a:t>Dendrinos</a:t>
            </a:r>
            <a:r>
              <a:rPr lang="en-GB" altLang="el-GR" sz="2000" dirty="0" smtClean="0"/>
              <a:t>. </a:t>
            </a:r>
            <a:r>
              <a:rPr lang="en-US" altLang="el-GR" sz="2000" dirty="0" smtClean="0"/>
              <a:t>“</a:t>
            </a:r>
            <a:r>
              <a:rPr lang="en-GB" altLang="el-GR" sz="2000" dirty="0" smtClean="0"/>
              <a:t>ELT </a:t>
            </a:r>
            <a:r>
              <a:rPr lang="en-GB" altLang="el-GR" sz="2000" dirty="0"/>
              <a:t>Methods and Practices</a:t>
            </a:r>
            <a:r>
              <a:rPr lang="en-GB" altLang="el-GR" sz="2000" dirty="0" smtClean="0"/>
              <a:t>.</a:t>
            </a:r>
            <a:r>
              <a:rPr lang="en-US" altLang="el-GR" sz="2000" dirty="0"/>
              <a:t> </a:t>
            </a:r>
            <a:r>
              <a:rPr lang="en-US" sz="2000" dirty="0"/>
              <a:t>Teaching English to Young Learners </a:t>
            </a:r>
            <a:r>
              <a:rPr lang="en-GB" altLang="el-GR" sz="2000" dirty="0" smtClean="0"/>
              <a:t>”. </a:t>
            </a:r>
            <a:r>
              <a:rPr lang="en-GB" altLang="el-GR" sz="2000" dirty="0"/>
              <a:t>Edition: 1.0. Athens </a:t>
            </a:r>
            <a:r>
              <a:rPr lang="en-GB" altLang="el-GR" sz="2000" dirty="0" smtClean="0"/>
              <a:t>2015. Available at: </a:t>
            </a:r>
            <a:r>
              <a:rPr lang="en-US" altLang="el-GR" sz="2000" dirty="0">
                <a:hlinkClick r:id="rId4" tooltip="ELT Methods and Practices Open Online Course"/>
              </a:rPr>
              <a:t>http://</a:t>
            </a:r>
            <a:r>
              <a:rPr lang="en-US" altLang="el-GR" sz="2000" dirty="0" smtClean="0">
                <a:hlinkClick r:id="rId4" tooltip="ELT Methods and Practices Open Online Course"/>
              </a:rPr>
              <a:t>opencourses.uoa.gr/courses/ENL4</a:t>
            </a:r>
            <a:r>
              <a:rPr lang="en-US" altLang="el-GR" sz="2000" dirty="0" smtClean="0"/>
              <a:t>.</a:t>
            </a:r>
            <a:endParaRPr lang="en-GB" altLang="el-GR" sz="2000" dirty="0" smtClean="0"/>
          </a:p>
        </p:txBody>
      </p:sp>
    </p:spTree>
    <p:custDataLst>
      <p:tags r:id="rId1"/>
    </p:custDataLst>
    <p:extLst>
      <p:ext uri="{BB962C8B-B14F-4D97-AF65-F5344CB8AC3E}">
        <p14:creationId xmlns:p14="http://schemas.microsoft.com/office/powerpoint/2010/main" val="2402748358"/>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1"/>
          <p:cNvSpPr>
            <a:spLocks noGrp="1"/>
          </p:cNvSpPr>
          <p:nvPr>
            <p:ph type="title"/>
          </p:nvPr>
        </p:nvSpPr>
        <p:spPr>
          <a:xfrm>
            <a:off x="457200" y="-161925"/>
            <a:ext cx="8229600" cy="1143000"/>
          </a:xfrm>
        </p:spPr>
        <p:txBody>
          <a:bodyPr/>
          <a:lstStyle/>
          <a:p>
            <a:r>
              <a:rPr lang="en-GB" altLang="el-GR" dirty="0" smtClean="0">
                <a:solidFill>
                  <a:schemeClr val="accent1"/>
                </a:solidFill>
              </a:rPr>
              <a:t>Licensing Note </a:t>
            </a:r>
          </a:p>
        </p:txBody>
      </p:sp>
      <p:sp>
        <p:nvSpPr>
          <p:cNvPr id="36867" name="Content Placeholder 2"/>
          <p:cNvSpPr>
            <a:spLocks noGrp="1"/>
          </p:cNvSpPr>
          <p:nvPr>
            <p:ph idx="1"/>
          </p:nvPr>
        </p:nvSpPr>
        <p:spPr>
          <a:xfrm>
            <a:off x="107950" y="765175"/>
            <a:ext cx="8928100" cy="1439863"/>
          </a:xfrm>
        </p:spPr>
        <p:txBody>
          <a:bodyPr>
            <a:noAutofit/>
          </a:bodyPr>
          <a:lstStyle/>
          <a:p>
            <a:pPr marL="0" indent="0">
              <a:buNone/>
            </a:pPr>
            <a:r>
              <a:rPr lang="en-GB" altLang="el-GR" sz="1900" dirty="0" smtClean="0"/>
              <a:t>The current material is available under the Creative Commons Attribution-</a:t>
            </a:r>
            <a:r>
              <a:rPr lang="en-GB" altLang="el-GR" sz="1900" dirty="0" err="1" smtClean="0"/>
              <a:t>NonCommercial</a:t>
            </a:r>
            <a:r>
              <a:rPr lang="en-GB" altLang="el-GR" sz="1900" dirty="0" smtClean="0"/>
              <a:t>-</a:t>
            </a:r>
            <a:r>
              <a:rPr lang="en-GB" altLang="el-GR" sz="1900" dirty="0" err="1" smtClean="0"/>
              <a:t>ShareAlike</a:t>
            </a:r>
            <a:r>
              <a:rPr lang="en-GB" altLang="el-GR" sz="1900" dirty="0" smtClean="0"/>
              <a:t> 4.0 International license or later International Edition.  The individual works of third parties are excluded, e.g. photographs, diagrams etc. They are contained therein and covered under their conditions of use in the section «Use of Third Parties Work Note»</a:t>
            </a:r>
            <a:r>
              <a:rPr lang="el-GR" altLang="el-GR" sz="1900" dirty="0" smtClean="0"/>
              <a:t>.</a:t>
            </a:r>
            <a:endParaRPr lang="en-GB" altLang="el-GR" sz="1900" dirty="0" smtClean="0"/>
          </a:p>
          <a:p>
            <a:pPr marL="0" indent="0">
              <a:buNone/>
            </a:pPr>
            <a:endParaRPr lang="en-GB" altLang="el-GR" sz="2400" dirty="0" smtClean="0"/>
          </a:p>
          <a:p>
            <a:pPr marL="0" indent="0">
              <a:buFont typeface="Arial" panose="020B0604020202020204" pitchFamily="34" charset="0"/>
              <a:buNone/>
            </a:pPr>
            <a:endParaRPr lang="en-GB" altLang="el-GR" sz="2000" dirty="0" smtClean="0"/>
          </a:p>
        </p:txBody>
      </p:sp>
      <p:pic>
        <p:nvPicPr>
          <p:cNvPr id="36868" name="Picture 22" descr="Λογότυπο για Άδειες χρήσης Creative Commons BY-NC-ND">
            <a:hlinkClick r:id="rId4"/>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3748088" y="2420938"/>
            <a:ext cx="1647825" cy="576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Box 5"/>
          <p:cNvSpPr txBox="1"/>
          <p:nvPr/>
        </p:nvSpPr>
        <p:spPr>
          <a:xfrm>
            <a:off x="107950" y="2924175"/>
            <a:ext cx="9036050" cy="3457575"/>
          </a:xfrm>
          <a:prstGeom prst="rect">
            <a:avLst/>
          </a:prstGeom>
        </p:spPr>
        <p:txBody>
          <a:bodyPr anchor="ctr">
            <a:norm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r>
              <a:rPr lang="en-GB" altLang="el-GR" dirty="0" smtClean="0"/>
              <a:t>[1] http://creativecommons.org/licenses/by-nc-sa/4.0/ </a:t>
            </a:r>
          </a:p>
          <a:p>
            <a:endParaRPr lang="en-GB" altLang="el-GR" dirty="0" smtClean="0"/>
          </a:p>
          <a:p>
            <a:r>
              <a:rPr lang="en-GB" altLang="el-GR" dirty="0" smtClean="0"/>
              <a:t>As Non-Commercial is defined the use that:</a:t>
            </a:r>
          </a:p>
          <a:p>
            <a:pPr marL="285750" indent="-285750">
              <a:buFont typeface="Arial" panose="020B0604020202020204" pitchFamily="34" charset="0"/>
              <a:buChar char="•"/>
            </a:pPr>
            <a:r>
              <a:rPr lang="en-GB" altLang="el-GR" dirty="0" smtClean="0"/>
              <a:t>Does not involve direct or indirect financial benefits from the use of the work for the distributor of the work and the license holder</a:t>
            </a:r>
            <a:r>
              <a:rPr lang="el-GR" altLang="el-GR" dirty="0" smtClean="0"/>
              <a:t>.</a:t>
            </a:r>
            <a:endParaRPr lang="en-GB" altLang="el-GR" dirty="0" smtClean="0"/>
          </a:p>
          <a:p>
            <a:pPr marL="285750" indent="-285750">
              <a:buFont typeface="Arial" panose="020B0604020202020204" pitchFamily="34" charset="0"/>
              <a:buChar char="•"/>
            </a:pPr>
            <a:r>
              <a:rPr lang="en-GB" altLang="el-GR" dirty="0" smtClean="0"/>
              <a:t>Does not include financial transaction as a condition for  the use or access  to the work</a:t>
            </a:r>
            <a:r>
              <a:rPr lang="el-GR" altLang="el-GR" dirty="0" smtClean="0"/>
              <a:t>.</a:t>
            </a:r>
            <a:r>
              <a:rPr lang="en-GB" altLang="el-GR" dirty="0" smtClean="0"/>
              <a:t> </a:t>
            </a:r>
          </a:p>
          <a:p>
            <a:pPr marL="285750" indent="-285750">
              <a:buFont typeface="Arial" panose="020B0604020202020204" pitchFamily="34" charset="0"/>
              <a:buChar char="•"/>
            </a:pPr>
            <a:r>
              <a:rPr lang="en-GB" altLang="el-GR" dirty="0" smtClean="0"/>
              <a:t>Does not confer to the distributor and license holder of the work  indirect financial benefit (e.g. advertisements) from the viewing of the work on website</a:t>
            </a:r>
            <a:r>
              <a:rPr lang="en-GB" altLang="el-GR" dirty="0" smtClean="0">
                <a:latin typeface="Arial" panose="020B0604020202020204" pitchFamily="34" charset="0"/>
              </a:rPr>
              <a:t> </a:t>
            </a:r>
            <a:r>
              <a:rPr lang="el-GR" altLang="el-GR" dirty="0" smtClean="0">
                <a:latin typeface="Arial" panose="020B0604020202020204" pitchFamily="34" charset="0"/>
              </a:rPr>
              <a:t>.</a:t>
            </a:r>
            <a:endParaRPr lang="en-GB" altLang="el-GR" dirty="0" smtClean="0"/>
          </a:p>
          <a:p>
            <a:pPr>
              <a:buFont typeface="Arial" panose="020B0604020202020204" pitchFamily="34" charset="0"/>
              <a:buChar char="•"/>
            </a:pPr>
            <a:endParaRPr lang="en-GB" altLang="el-GR" dirty="0" smtClean="0"/>
          </a:p>
          <a:p>
            <a:r>
              <a:rPr lang="en-GB" altLang="el-GR" dirty="0" smtClean="0"/>
              <a:t>The copyright holder may give to the license holder a separate license to use the work for commercial use, if requested. </a:t>
            </a:r>
            <a:endParaRPr lang="en-GB" altLang="el-GR" dirty="0"/>
          </a:p>
        </p:txBody>
      </p:sp>
    </p:spTree>
    <p:custDataLst>
      <p:tags r:id="rId1"/>
    </p:custDataLst>
    <p:extLst>
      <p:ext uri="{BB962C8B-B14F-4D97-AF65-F5344CB8AC3E}">
        <p14:creationId xmlns:p14="http://schemas.microsoft.com/office/powerpoint/2010/main" val="4243394626"/>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le 1"/>
          <p:cNvSpPr>
            <a:spLocks noGrp="1"/>
          </p:cNvSpPr>
          <p:nvPr>
            <p:ph type="title"/>
          </p:nvPr>
        </p:nvSpPr>
        <p:spPr/>
        <p:txBody>
          <a:bodyPr/>
          <a:lstStyle/>
          <a:p>
            <a:r>
              <a:rPr lang="en-GB" altLang="el-GR" dirty="0" smtClean="0"/>
              <a:t>Preservation Notices</a:t>
            </a:r>
          </a:p>
        </p:txBody>
      </p:sp>
      <p:sp>
        <p:nvSpPr>
          <p:cNvPr id="3" name="Content Placeholder 2"/>
          <p:cNvSpPr>
            <a:spLocks noGrp="1"/>
          </p:cNvSpPr>
          <p:nvPr>
            <p:ph idx="1"/>
          </p:nvPr>
        </p:nvSpPr>
        <p:spPr>
          <a:xfrm>
            <a:off x="463550" y="1557338"/>
            <a:ext cx="8229600" cy="4525962"/>
          </a:xfrm>
        </p:spPr>
        <p:txBody>
          <a:bodyPr>
            <a:normAutofit/>
          </a:bodyPr>
          <a:lstStyle/>
          <a:p>
            <a:pPr marL="0" indent="0">
              <a:buFont typeface="Arial" panose="020B0604020202020204" pitchFamily="34" charset="0"/>
              <a:buNone/>
            </a:pPr>
            <a:r>
              <a:rPr lang="en-GB" altLang="el-GR" sz="2400" dirty="0" smtClean="0"/>
              <a:t>Any reproduction or adaptation of the material should include: </a:t>
            </a:r>
          </a:p>
          <a:p>
            <a:pPr lvl="1">
              <a:buFont typeface="Wingdings" panose="05000000000000000000" pitchFamily="2" charset="2"/>
              <a:buChar char="§"/>
            </a:pPr>
            <a:r>
              <a:rPr lang="en-GB" altLang="el-GR" sz="2000" dirty="0" smtClean="0"/>
              <a:t>the Reference  Note</a:t>
            </a:r>
            <a:r>
              <a:rPr lang="el-GR" altLang="el-GR" sz="2000" dirty="0" smtClean="0"/>
              <a:t>,</a:t>
            </a:r>
            <a:r>
              <a:rPr lang="en-GB" altLang="el-GR" sz="2000" dirty="0" smtClean="0"/>
              <a:t> </a:t>
            </a:r>
          </a:p>
          <a:p>
            <a:pPr lvl="1">
              <a:buFont typeface="Wingdings" panose="05000000000000000000" pitchFamily="2" charset="2"/>
              <a:buChar char="§"/>
            </a:pPr>
            <a:r>
              <a:rPr lang="en-GB" altLang="el-GR" sz="2000" dirty="0" smtClean="0"/>
              <a:t>the Licensing Note</a:t>
            </a:r>
            <a:r>
              <a:rPr lang="el-GR" altLang="el-GR" sz="2000" dirty="0" smtClean="0"/>
              <a:t>,</a:t>
            </a:r>
            <a:endParaRPr lang="en-GB" altLang="el-GR" sz="2000" dirty="0" smtClean="0"/>
          </a:p>
          <a:p>
            <a:pPr lvl="1">
              <a:buFont typeface="Wingdings" panose="05000000000000000000" pitchFamily="2" charset="2"/>
              <a:buChar char="§"/>
            </a:pPr>
            <a:r>
              <a:rPr lang="en-GB" altLang="el-GR" sz="2000" dirty="0" smtClean="0"/>
              <a:t>the declaration of Notices Preservation</a:t>
            </a:r>
            <a:r>
              <a:rPr lang="el-GR" altLang="el-GR" sz="2000" dirty="0" smtClean="0"/>
              <a:t>,</a:t>
            </a:r>
            <a:endParaRPr lang="en-GB" altLang="el-GR" sz="2000" dirty="0" smtClean="0"/>
          </a:p>
          <a:p>
            <a:pPr lvl="1">
              <a:buFont typeface="Wingdings" panose="05000000000000000000" pitchFamily="2" charset="2"/>
              <a:buChar char="§"/>
            </a:pPr>
            <a:r>
              <a:rPr lang="en-GB" altLang="el-GR" sz="2000" dirty="0" smtClean="0"/>
              <a:t>the Use of Third Parties Work Note (if available), </a:t>
            </a:r>
          </a:p>
          <a:p>
            <a:pPr marL="0" indent="0">
              <a:buFont typeface="Arial" panose="020B0604020202020204" pitchFamily="34" charset="0"/>
              <a:buNone/>
            </a:pPr>
            <a:r>
              <a:rPr lang="en-GB" altLang="el-GR" sz="2400" dirty="0" smtClean="0"/>
              <a:t>together with the accompanied URLs.</a:t>
            </a:r>
          </a:p>
          <a:p>
            <a:pPr marL="0" indent="0"/>
            <a:endParaRPr lang="en-GB" altLang="el-GR" sz="2000" dirty="0" smtClean="0"/>
          </a:p>
        </p:txBody>
      </p:sp>
    </p:spTree>
    <p:custDataLst>
      <p:tags r:id="rId1"/>
    </p:custDataLst>
    <p:extLst>
      <p:ext uri="{BB962C8B-B14F-4D97-AF65-F5344CB8AC3E}">
        <p14:creationId xmlns:p14="http://schemas.microsoft.com/office/powerpoint/2010/main" val="107281456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3528" y="274638"/>
            <a:ext cx="8496944" cy="1143000"/>
          </a:xfrm>
        </p:spPr>
        <p:txBody>
          <a:bodyPr>
            <a:noAutofit/>
          </a:bodyPr>
          <a:lstStyle/>
          <a:p>
            <a:r>
              <a:rPr lang="en-GB" sz="3200" dirty="0" smtClean="0"/>
              <a:t>Young Learners have characteristics which distinguish them from teenagers and adults (1/2)</a:t>
            </a:r>
            <a:endParaRPr lang="en-GB" sz="3200" dirty="0"/>
          </a:p>
        </p:txBody>
      </p:sp>
      <p:sp>
        <p:nvSpPr>
          <p:cNvPr id="4" name="Content Placeholder 3"/>
          <p:cNvSpPr>
            <a:spLocks noGrp="1"/>
          </p:cNvSpPr>
          <p:nvPr>
            <p:ph idx="1"/>
          </p:nvPr>
        </p:nvSpPr>
        <p:spPr/>
        <p:txBody>
          <a:bodyPr>
            <a:noAutofit/>
          </a:bodyPr>
          <a:lstStyle/>
          <a:p>
            <a:pPr marL="0" indent="0">
              <a:spcBef>
                <a:spcPts val="600"/>
              </a:spcBef>
              <a:buNone/>
            </a:pPr>
            <a:r>
              <a:rPr lang="en-GB" dirty="0" smtClean="0"/>
              <a:t>Young Learners:</a:t>
            </a:r>
          </a:p>
          <a:p>
            <a:pPr>
              <a:spcBef>
                <a:spcPts val="600"/>
              </a:spcBef>
            </a:pPr>
            <a:r>
              <a:rPr lang="en-GB" dirty="0" smtClean="0"/>
              <a:t>have a short attention span.</a:t>
            </a:r>
          </a:p>
          <a:p>
            <a:pPr>
              <a:spcBef>
                <a:spcPts val="600"/>
              </a:spcBef>
            </a:pPr>
            <a:r>
              <a:rPr lang="en-GB" dirty="0" smtClean="0"/>
              <a:t>are very active (</a:t>
            </a:r>
            <a:r>
              <a:rPr lang="en-GB" dirty="0" err="1" smtClean="0"/>
              <a:t>kinesthetic</a:t>
            </a:r>
            <a:r>
              <a:rPr lang="en-GB" dirty="0" smtClean="0"/>
              <a:t>).</a:t>
            </a:r>
          </a:p>
          <a:p>
            <a:pPr>
              <a:spcBef>
                <a:spcPts val="600"/>
              </a:spcBef>
            </a:pPr>
            <a:r>
              <a:rPr lang="en-GB" dirty="0" smtClean="0"/>
              <a:t>are egocentric.</a:t>
            </a:r>
          </a:p>
          <a:p>
            <a:pPr>
              <a:spcBef>
                <a:spcPts val="600"/>
              </a:spcBef>
            </a:pPr>
            <a:r>
              <a:rPr lang="en-GB" dirty="0" smtClean="0"/>
              <a:t> love praise and reward.</a:t>
            </a:r>
          </a:p>
          <a:p>
            <a:pPr>
              <a:spcBef>
                <a:spcPts val="600"/>
              </a:spcBef>
            </a:pPr>
            <a:r>
              <a:rPr lang="en-GB" dirty="0" smtClean="0"/>
              <a:t>are less shy than older learners.</a:t>
            </a:r>
          </a:p>
          <a:p>
            <a:pPr>
              <a:spcBef>
                <a:spcPts val="600"/>
              </a:spcBef>
            </a:pPr>
            <a:r>
              <a:rPr lang="en-GB" dirty="0" smtClean="0"/>
              <a:t>enjoy imitating and are skilful in listening accurately.</a:t>
            </a:r>
          </a:p>
          <a:p>
            <a:endParaRPr lang="en-GB" dirty="0" smtClean="0"/>
          </a:p>
          <a:p>
            <a:endParaRPr lang="en-GB" dirty="0"/>
          </a:p>
        </p:txBody>
      </p:sp>
    </p:spTree>
    <p:extLst>
      <p:ext uri="{BB962C8B-B14F-4D97-AF65-F5344CB8AC3E}">
        <p14:creationId xmlns:p14="http://schemas.microsoft.com/office/powerpoint/2010/main" val="22751217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3528" y="274638"/>
            <a:ext cx="8496944" cy="1143000"/>
          </a:xfrm>
        </p:spPr>
        <p:txBody>
          <a:bodyPr>
            <a:noAutofit/>
          </a:bodyPr>
          <a:lstStyle/>
          <a:p>
            <a:r>
              <a:rPr lang="en-GB" sz="3200" dirty="0" smtClean="0"/>
              <a:t>Young Learners have characteristics which distinguish them from teenagers and adults (2/2)</a:t>
            </a:r>
            <a:endParaRPr lang="en-GB" sz="3200" dirty="0"/>
          </a:p>
        </p:txBody>
      </p:sp>
      <p:sp>
        <p:nvSpPr>
          <p:cNvPr id="4" name="Content Placeholder 3"/>
          <p:cNvSpPr>
            <a:spLocks noGrp="1"/>
          </p:cNvSpPr>
          <p:nvPr>
            <p:ph idx="1"/>
          </p:nvPr>
        </p:nvSpPr>
        <p:spPr/>
        <p:txBody>
          <a:bodyPr>
            <a:noAutofit/>
          </a:bodyPr>
          <a:lstStyle/>
          <a:p>
            <a:pPr>
              <a:spcBef>
                <a:spcPts val="300"/>
              </a:spcBef>
            </a:pPr>
            <a:r>
              <a:rPr lang="en-GB" dirty="0" smtClean="0"/>
              <a:t>enjoy learning through playing, acting, making and doing.</a:t>
            </a:r>
          </a:p>
          <a:p>
            <a:pPr>
              <a:spcBef>
                <a:spcPts val="300"/>
              </a:spcBef>
            </a:pPr>
            <a:r>
              <a:rPr lang="en-GB" dirty="0" smtClean="0"/>
              <a:t>are imaginative.</a:t>
            </a:r>
          </a:p>
          <a:p>
            <a:pPr>
              <a:spcBef>
                <a:spcPts val="300"/>
              </a:spcBef>
            </a:pPr>
            <a:r>
              <a:rPr lang="en-GB" dirty="0" smtClean="0"/>
              <a:t>understand language as units not separate words.</a:t>
            </a:r>
          </a:p>
          <a:p>
            <a:pPr>
              <a:spcBef>
                <a:spcPts val="300"/>
              </a:spcBef>
            </a:pPr>
            <a:r>
              <a:rPr lang="en-GB" dirty="0" smtClean="0"/>
              <a:t>interpret meaning without necessarily understanding the individual word.</a:t>
            </a:r>
          </a:p>
          <a:p>
            <a:pPr>
              <a:spcBef>
                <a:spcPts val="300"/>
              </a:spcBef>
            </a:pPr>
            <a:r>
              <a:rPr lang="en-GB" dirty="0" smtClean="0"/>
              <a:t>learn indirectly rather than directly.</a:t>
            </a:r>
          </a:p>
          <a:p>
            <a:pPr>
              <a:spcBef>
                <a:spcPts val="300"/>
              </a:spcBef>
            </a:pPr>
            <a:r>
              <a:rPr lang="en-GB" dirty="0" smtClean="0"/>
              <a:t>develop physically, mentally and conceptually.</a:t>
            </a:r>
          </a:p>
          <a:p>
            <a:endParaRPr lang="en-GB" dirty="0" smtClean="0"/>
          </a:p>
          <a:p>
            <a:endParaRPr lang="en-GB" dirty="0"/>
          </a:p>
        </p:txBody>
      </p:sp>
    </p:spTree>
    <p:extLst>
      <p:ext uri="{BB962C8B-B14F-4D97-AF65-F5344CB8AC3E}">
        <p14:creationId xmlns:p14="http://schemas.microsoft.com/office/powerpoint/2010/main" val="13092476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Motivation is a key  factor in second language acquisition success</a:t>
            </a:r>
            <a:endParaRPr lang="en-GB" dirty="0"/>
          </a:p>
        </p:txBody>
      </p:sp>
      <p:sp>
        <p:nvSpPr>
          <p:cNvPr id="3" name="Content Placeholder 2"/>
          <p:cNvSpPr>
            <a:spLocks noGrp="1"/>
          </p:cNvSpPr>
          <p:nvPr>
            <p:ph idx="1"/>
          </p:nvPr>
        </p:nvSpPr>
        <p:spPr/>
        <p:txBody>
          <a:bodyPr>
            <a:noAutofit/>
          </a:bodyPr>
          <a:lstStyle/>
          <a:p>
            <a:pPr marL="0" indent="0">
              <a:spcBef>
                <a:spcPts val="600"/>
              </a:spcBef>
              <a:buNone/>
            </a:pPr>
            <a:r>
              <a:rPr lang="en-GB" sz="2800" dirty="0" smtClean="0"/>
              <a:t>In the YLs’ classroom motivation  can be triggered by:</a:t>
            </a:r>
          </a:p>
          <a:p>
            <a:pPr>
              <a:spcBef>
                <a:spcPts val="600"/>
              </a:spcBef>
            </a:pPr>
            <a:r>
              <a:rPr lang="en-GB" sz="2800" dirty="0" smtClean="0"/>
              <a:t>taking under consideration their age and their level of language competence in L1 and L2.</a:t>
            </a:r>
          </a:p>
          <a:p>
            <a:pPr>
              <a:spcBef>
                <a:spcPts val="600"/>
              </a:spcBef>
            </a:pPr>
            <a:r>
              <a:rPr lang="en-GB" sz="2800" dirty="0" smtClean="0"/>
              <a:t>adopting activities that are within their interests.</a:t>
            </a:r>
          </a:p>
          <a:p>
            <a:pPr>
              <a:spcBef>
                <a:spcPts val="600"/>
              </a:spcBef>
            </a:pPr>
            <a:r>
              <a:rPr lang="en-GB" sz="2800" dirty="0" smtClean="0"/>
              <a:t>designing meaningful tasks.</a:t>
            </a:r>
          </a:p>
          <a:p>
            <a:pPr>
              <a:spcBef>
                <a:spcPts val="600"/>
              </a:spcBef>
            </a:pPr>
            <a:r>
              <a:rPr lang="en-GB" sz="2800" dirty="0" smtClean="0"/>
              <a:t>integrating fun, play and imagination in your teaching program.</a:t>
            </a:r>
          </a:p>
          <a:p>
            <a:pPr>
              <a:spcBef>
                <a:spcPts val="600"/>
              </a:spcBef>
            </a:pPr>
            <a:r>
              <a:rPr lang="en-GB" sz="2800" dirty="0" smtClean="0"/>
              <a:t>being prepared to act. </a:t>
            </a:r>
          </a:p>
          <a:p>
            <a:pPr>
              <a:spcBef>
                <a:spcPts val="600"/>
              </a:spcBef>
            </a:pPr>
            <a:r>
              <a:rPr lang="en-GB" sz="2800" dirty="0" smtClean="0"/>
              <a:t>keeping the affective filter low .</a:t>
            </a:r>
            <a:endParaRPr lang="en-GB" sz="2800" dirty="0"/>
          </a:p>
        </p:txBody>
      </p:sp>
    </p:spTree>
    <p:extLst>
      <p:ext uri="{BB962C8B-B14F-4D97-AF65-F5344CB8AC3E}">
        <p14:creationId xmlns:p14="http://schemas.microsoft.com/office/powerpoint/2010/main" val="12954213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Keep the affective filter low through caretaker talk</a:t>
            </a:r>
            <a:endParaRPr lang="en-GB" dirty="0"/>
          </a:p>
        </p:txBody>
      </p:sp>
      <p:sp>
        <p:nvSpPr>
          <p:cNvPr id="3" name="Content Placeholder 2"/>
          <p:cNvSpPr>
            <a:spLocks noGrp="1"/>
          </p:cNvSpPr>
          <p:nvPr>
            <p:ph idx="1"/>
          </p:nvPr>
        </p:nvSpPr>
        <p:spPr/>
        <p:txBody>
          <a:bodyPr>
            <a:noAutofit/>
          </a:bodyPr>
          <a:lstStyle/>
          <a:p>
            <a:pPr marL="0" indent="0">
              <a:spcBef>
                <a:spcPts val="300"/>
              </a:spcBef>
              <a:buNone/>
            </a:pPr>
            <a:r>
              <a:rPr lang="en-GB" sz="2800" dirty="0" smtClean="0"/>
              <a:t>Teachers who adopt the caretaker’s role: </a:t>
            </a:r>
          </a:p>
          <a:p>
            <a:pPr>
              <a:spcBef>
                <a:spcPts val="300"/>
              </a:spcBef>
            </a:pPr>
            <a:r>
              <a:rPr lang="en-GB" sz="2800" dirty="0" smtClean="0"/>
              <a:t>speak English in class all the time.</a:t>
            </a:r>
          </a:p>
          <a:p>
            <a:pPr>
              <a:spcBef>
                <a:spcPts val="300"/>
              </a:spcBef>
            </a:pPr>
            <a:r>
              <a:rPr lang="en-GB" sz="2800" dirty="0" smtClean="0"/>
              <a:t>keep children’s attention by asking them questions.</a:t>
            </a:r>
          </a:p>
          <a:p>
            <a:pPr>
              <a:spcBef>
                <a:spcPts val="300"/>
              </a:spcBef>
            </a:pPr>
            <a:r>
              <a:rPr lang="en-GB" sz="2800" dirty="0" smtClean="0"/>
              <a:t>react positively to what children say even if words are not complete or perfectly pronounced.</a:t>
            </a:r>
          </a:p>
          <a:p>
            <a:pPr>
              <a:spcBef>
                <a:spcPts val="300"/>
              </a:spcBef>
            </a:pPr>
            <a:r>
              <a:rPr lang="en-GB" sz="2800" dirty="0" smtClean="0"/>
              <a:t>repeat phrases said earlier.</a:t>
            </a:r>
          </a:p>
          <a:p>
            <a:pPr>
              <a:spcBef>
                <a:spcPts val="300"/>
              </a:spcBef>
            </a:pPr>
            <a:r>
              <a:rPr lang="en-GB" sz="2800" dirty="0" smtClean="0"/>
              <a:t>add to or improve what children say.</a:t>
            </a:r>
          </a:p>
          <a:p>
            <a:pPr>
              <a:spcBef>
                <a:spcPts val="300"/>
              </a:spcBef>
            </a:pPr>
            <a:r>
              <a:rPr lang="en-GB" sz="2800" dirty="0" smtClean="0"/>
              <a:t>with very young learners facilitate understanding of instructions and tasks through use of L1.</a:t>
            </a:r>
          </a:p>
          <a:p>
            <a:pPr>
              <a:spcBef>
                <a:spcPts val="300"/>
              </a:spcBef>
            </a:pPr>
            <a:r>
              <a:rPr lang="en-GB" sz="2800" dirty="0" smtClean="0"/>
              <a:t>treat errors tacitly.</a:t>
            </a:r>
          </a:p>
          <a:p>
            <a:endParaRPr lang="en-GB" dirty="0"/>
          </a:p>
        </p:txBody>
      </p:sp>
    </p:spTree>
    <p:extLst>
      <p:ext uri="{BB962C8B-B14F-4D97-AF65-F5344CB8AC3E}">
        <p14:creationId xmlns:p14="http://schemas.microsoft.com/office/powerpoint/2010/main" val="20888710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t>Priority areas in TEYL</a:t>
            </a:r>
            <a:br>
              <a:rPr lang="en-GB" dirty="0" smtClean="0"/>
            </a:br>
            <a:r>
              <a:rPr lang="en-GB" sz="2200" dirty="0" smtClean="0"/>
              <a:t>source: Cameron, L., 2001, Teaching languages to Young Learners.</a:t>
            </a:r>
            <a:endParaRPr lang="en-GB" sz="2200" dirty="0"/>
          </a:p>
        </p:txBody>
      </p:sp>
      <p:pic>
        <p:nvPicPr>
          <p:cNvPr id="4" name="Content Placeholder 3" descr="[DECORATIVE]"/>
          <p:cNvPicPr>
            <a:picLocks noGrp="1" noChangeAspect="1"/>
          </p:cNvPicPr>
          <p:nvPr>
            <p:ph idx="1"/>
          </p:nvPr>
        </p:nvPicPr>
        <p:blipFill>
          <a:blip r:embed="rId2"/>
          <a:stretch>
            <a:fillRect/>
          </a:stretch>
        </p:blipFill>
        <p:spPr>
          <a:xfrm>
            <a:off x="933043" y="1557338"/>
            <a:ext cx="7290614" cy="4525962"/>
          </a:xfrm>
          <a:prstGeom prst="rect">
            <a:avLst/>
          </a:prstGeom>
        </p:spPr>
      </p:pic>
    </p:spTree>
    <p:extLst>
      <p:ext uri="{BB962C8B-B14F-4D97-AF65-F5344CB8AC3E}">
        <p14:creationId xmlns:p14="http://schemas.microsoft.com/office/powerpoint/2010/main" val="378804995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err="1" smtClean="0"/>
              <a:t>Oracy</a:t>
            </a:r>
            <a:r>
              <a:rPr lang="en-GB" dirty="0" smtClean="0"/>
              <a:t> skills first</a:t>
            </a:r>
            <a:endParaRPr lang="en-GB" dirty="0"/>
          </a:p>
        </p:txBody>
      </p:sp>
      <p:sp>
        <p:nvSpPr>
          <p:cNvPr id="3" name="Content Placeholder 2"/>
          <p:cNvSpPr>
            <a:spLocks noGrp="1"/>
          </p:cNvSpPr>
          <p:nvPr>
            <p:ph idx="1"/>
          </p:nvPr>
        </p:nvSpPr>
        <p:spPr/>
        <p:txBody>
          <a:bodyPr>
            <a:noAutofit/>
          </a:bodyPr>
          <a:lstStyle/>
          <a:p>
            <a:pPr marL="0" indent="0">
              <a:buNone/>
            </a:pPr>
            <a:r>
              <a:rPr lang="en-GB" sz="2800" dirty="0" smtClean="0"/>
              <a:t>Language learning should begin with listening.</a:t>
            </a:r>
          </a:p>
          <a:p>
            <a:r>
              <a:rPr lang="en-GB" sz="2800" dirty="0" smtClean="0"/>
              <a:t>This is the first skill children practice in L1, so it is natural  to begin with listening especially with very young learners.</a:t>
            </a:r>
          </a:p>
          <a:p>
            <a:r>
              <a:rPr lang="en-GB" sz="2800" dirty="0" smtClean="0"/>
              <a:t>Lower age group: teacher talk, songs, rhymes, stories.</a:t>
            </a:r>
          </a:p>
          <a:p>
            <a:r>
              <a:rPr lang="en-GB" sz="2800" dirty="0" smtClean="0"/>
              <a:t>Upper age group: the above and listening comprehension activities to develop strategies. </a:t>
            </a:r>
            <a:endParaRPr lang="en-GB" sz="2800" dirty="0"/>
          </a:p>
        </p:txBody>
      </p:sp>
    </p:spTree>
    <p:extLst>
      <p:ext uri="{BB962C8B-B14F-4D97-AF65-F5344CB8AC3E}">
        <p14:creationId xmlns:p14="http://schemas.microsoft.com/office/powerpoint/2010/main" val="1975920279"/>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 name="ARTICULATE_SLIDE_COUNT" val="39"/>
  <p:tag name="ZHAW.ACCESSIBILITYADDIN.DEFAULTLANGUAGE" val="msoLanguageIDEnglishUK"/>
  <p:tag name="ZHAW.ACCESSIBILITYADDIN.CHECKTIMEDATE" val="11/26/2015 1:20:43 AM"/>
</p:tagLst>
</file>

<file path=ppt/tags/tag1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4.xml><?xml version="1.0" encoding="utf-8"?>
<p:tagLst xmlns:a="http://schemas.openxmlformats.org/drawingml/2006/main" xmlns:r="http://schemas.openxmlformats.org/officeDocument/2006/relationships" xmlns:p="http://schemas.openxmlformats.org/presentationml/2006/main">
  <p:tag name="ZHAW.ACCESSIBILITYADDIN.READINGORDER" val="5,2,3,"/>
  <p:tag name="ARTICULATE_SLIDE_THUMBNAIL_REFRESH" val="1"/>
</p:tagLst>
</file>

<file path=ppt/tags/tag1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6.xml><?xml version="1.0" encoding="utf-8"?>
<p:tagLst xmlns:a="http://schemas.openxmlformats.org/drawingml/2006/main" xmlns:r="http://schemas.openxmlformats.org/officeDocument/2006/relationships" xmlns:p="http://schemas.openxmlformats.org/presentationml/2006/main">
  <p:tag name="ARTICULATE_SLIDE_THUMBNAIL_REFRESH" val="1"/>
  <p:tag name="ZHAW.ACCESSIBILITYADDIN.READINGORDER" val="32770,32771,5,"/>
</p:tagLst>
</file>

<file path=ppt/tags/tag1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0.xml><?xml version="1.0" encoding="utf-8"?>
<p:tagLst xmlns:a="http://schemas.openxmlformats.org/drawingml/2006/main" xmlns:r="http://schemas.openxmlformats.org/officeDocument/2006/relationships" xmlns:p="http://schemas.openxmlformats.org/presentationml/2006/main">
  <p:tag name="ZHAW.ACCESSIBILITYADDIN.READINGORDER" val="36866,36867,36868,6,"/>
  <p:tag name="ARTICULATE_SLIDE_THUMBNAIL_REFRESH" val="1"/>
</p:tagLst>
</file>

<file path=ppt/tags/tag2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bodyPr vert="horz" lIns="91440" tIns="45720" rIns="91440" bIns="45720" rtlCol="0" anchor="ctr">
        <a:normAutofit/>
      </a:bodyPr>
      <a:lstStyle>
        <a:defPPr>
          <a:defRPr dirty="0" smtClean="0"/>
        </a:defPPr>
      </a:lstStyle>
    </a:txDef>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1 6 " ? > < D o c u m e n t S e t t i n g s   x m l n s : x s i = " h t t p : / / w w w . w 3 . o r g / 2 0 0 1 / X M L S c h e m a - i n s t a n c e "   x m l n s : x s d = " h t t p : / / w w w . w 3 . o r g / 2 0 0 1 / X M L S c h e m a "   x m l n s = " h t t p : / / w w w . z h a w . c h / A c c e s s i b i l i t y A d d I n " >  
     < C h e c k R e a d i n g O r d e r > t r u e < / C h e c k R e a d i n g O r d e r >  
     < C h e c k T a b l e H e a d e r > t r u e < / C h e c k T a b l e H e a d e r >  
     < C h e c k S l i d e T i t l e > t r u e < / C h e c k S l i d e T i t l e >  
     < C h e c k L a n g u a g e S e t t i n g > t r u e < / C h e c k L a n g u a g e S e t t i n g >  
     < C h e c k A l t T e x t > t r u e < / C h e c k A l t T e x t >  
     < C h e c k T e x t S i z e > f a l s e < / C h e c k T e x t S i z e >  
     < C h e c k S c r e e n T i p > f a l s e < / C h e c k S c r e e n T i p >  
     < S h o w S h a p e N a m e C o l u m n > f a l s e < / S h o w S h a p e N a m e C o l u m n >  
     < S h o w I s s u e D e s c r i p t i o n > t r u e < / S h o w I s s u e D e s c r i p t i o n >  
 < / D o c u m e n t S e t t i n g s > 
</file>

<file path=customXml/itemProps1.xml><?xml version="1.0" encoding="utf-8"?>
<ds:datastoreItem xmlns:ds="http://schemas.openxmlformats.org/officeDocument/2006/customXml" ds:itemID="{990E23D7-38F7-4575-859D-8CC42BD024B9}">
  <ds:schemaRefs>
    <ds:schemaRef ds:uri="http://www.w3.org/2001/XMLSchema"/>
    <ds:schemaRef ds:uri="http://www.zhaw.ch/AccessibilityAddIn"/>
  </ds:schemaRefs>
</ds:datastoreItem>
</file>

<file path=docProps/app.xml><?xml version="1.0" encoding="utf-8"?>
<Properties xmlns="http://schemas.openxmlformats.org/officeDocument/2006/extended-properties" xmlns:vt="http://schemas.openxmlformats.org/officeDocument/2006/docPropsVTypes">
  <TotalTime>1069</TotalTime>
  <Words>1713</Words>
  <Application>Microsoft Office PowerPoint</Application>
  <PresentationFormat>On-screen Show (4:3)</PresentationFormat>
  <Paragraphs>210</Paragraphs>
  <Slides>34</Slides>
  <Notes>8</Notes>
  <HiddenSlides>0</HiddenSlides>
  <MMClips>0</MMClips>
  <ScaleCrop>false</ScaleCrop>
  <HeadingPairs>
    <vt:vector size="4" baseType="variant">
      <vt:variant>
        <vt:lpstr>Theme</vt:lpstr>
      </vt:variant>
      <vt:variant>
        <vt:i4>1</vt:i4>
      </vt:variant>
      <vt:variant>
        <vt:lpstr>Slide Titles</vt:lpstr>
      </vt:variant>
      <vt:variant>
        <vt:i4>34</vt:i4>
      </vt:variant>
    </vt:vector>
  </HeadingPairs>
  <TitlesOfParts>
    <vt:vector size="35" baseType="lpstr">
      <vt:lpstr>Θέμα του Office</vt:lpstr>
      <vt:lpstr> ELT Methods and Practices</vt:lpstr>
      <vt:lpstr>The E.U. context for TEYL</vt:lpstr>
      <vt:lpstr>Why teach children a foreign language?</vt:lpstr>
      <vt:lpstr>Young Learners have characteristics which distinguish them from teenagers and adults (1/2)</vt:lpstr>
      <vt:lpstr>Young Learners have characteristics which distinguish them from teenagers and adults (2/2)</vt:lpstr>
      <vt:lpstr>Motivation is a key  factor in second language acquisition success</vt:lpstr>
      <vt:lpstr>Keep the affective filter low through caretaker talk</vt:lpstr>
      <vt:lpstr>Priority areas in TEYL source: Cameron, L., 2001, Teaching languages to Young Learners.</vt:lpstr>
      <vt:lpstr>Oracy skills first</vt:lpstr>
      <vt:lpstr>Why is listening important for children? </vt:lpstr>
      <vt:lpstr>How is repetition facilitated in EYL practice?</vt:lpstr>
      <vt:lpstr>By the age of 5 children: (1/2)</vt:lpstr>
      <vt:lpstr>By the age of 5 children: (2/2)</vt:lpstr>
      <vt:lpstr>Stories in the FL classroom</vt:lpstr>
      <vt:lpstr>While story-telling the teacher:</vt:lpstr>
      <vt:lpstr>While listening to the story children develop or learn to:</vt:lpstr>
      <vt:lpstr>While participating in story telling children: </vt:lpstr>
      <vt:lpstr>Errors in Speaking</vt:lpstr>
      <vt:lpstr>Literacy and the Young Learners</vt:lpstr>
      <vt:lpstr>Practical ideas for promoting reading (1/2)</vt:lpstr>
      <vt:lpstr>Practical ideas for promoting reading (2/2)</vt:lpstr>
      <vt:lpstr>Practical ideas for promoting writing (1/3)</vt:lpstr>
      <vt:lpstr>Practical ideas for promoting writing (2/2)</vt:lpstr>
      <vt:lpstr>The Teacher as Materials Developer: The Teacher’s Kit (1/2)</vt:lpstr>
      <vt:lpstr>The Teacher as Materials Developer: The Teacher’s Kit (2/2)</vt:lpstr>
      <vt:lpstr>Practical Ideas for fresh teachers (1/2)</vt:lpstr>
      <vt:lpstr>Practical Ideas for fresh teachers (2/2)</vt:lpstr>
      <vt:lpstr>End of Unit</vt:lpstr>
      <vt:lpstr>Financing</vt:lpstr>
      <vt:lpstr>Notes</vt:lpstr>
      <vt:lpstr>Note on History of Published Version </vt:lpstr>
      <vt:lpstr>Reference Note </vt:lpstr>
      <vt:lpstr>Licensing Note </vt:lpstr>
      <vt:lpstr>Preservation Notices</vt:lpstr>
    </vt:vector>
  </TitlesOfParts>
  <Manager>Faculty of English Language and Literature</Manager>
  <Company>National and Kapodistrian University of Athens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Teaching English to Young Learners</dc:title>
  <dc:subject>ELT Methods and Practices</dc:subject>
  <dc:creator>Bessie Dendrinos</dc:creator>
  <cp:keywords/>
  <dc:description/>
  <cp:lastModifiedBy>Smaragda Papadopoulou</cp:lastModifiedBy>
  <cp:revision>103</cp:revision>
  <dcterms:created xsi:type="dcterms:W3CDTF">2015-08-10T14:47:42Z</dcterms:created>
  <dcterms:modified xsi:type="dcterms:W3CDTF">2015-11-26T00:28:15Z</dcterms:modified>
  <cp:category>Foreign Language Teaching and Learning</cp:category>
</cp:coreProperties>
</file>