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35" r:id="rId3"/>
    <p:sldId id="262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311" r:id="rId14"/>
    <p:sldId id="314" r:id="rId15"/>
    <p:sldId id="312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265" r:id="rId29"/>
    <p:sldId id="328" r:id="rId30"/>
    <p:sldId id="330" r:id="rId31"/>
    <p:sldId id="331" r:id="rId32"/>
    <p:sldId id="332" r:id="rId33"/>
    <p:sldId id="290" r:id="rId34"/>
    <p:sldId id="295" r:id="rId35"/>
    <p:sldId id="299" r:id="rId36"/>
    <p:sldId id="292" r:id="rId37"/>
    <p:sldId id="291" r:id="rId38"/>
    <p:sldId id="294" r:id="rId39"/>
    <p:sldId id="333" r:id="rId40"/>
    <p:sldId id="334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35"/>
            <p14:sldId id="262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11"/>
            <p14:sldId id="314"/>
            <p14:sldId id="312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65"/>
            <p14:sldId id="328"/>
            <p14:sldId id="330"/>
            <p14:sldId id="331"/>
            <p14:sldId id="332"/>
            <p14:sldId id="290"/>
            <p14:sldId id="295"/>
            <p14:sldId id="299"/>
            <p14:sldId id="292"/>
            <p14:sldId id="291"/>
            <p14:sldId id="294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1" autoAdjust="0"/>
    <p:restoredTop sz="99309" autoAdjust="0"/>
  </p:normalViewPr>
  <p:slideViewPr>
    <p:cSldViewPr>
      <p:cViewPr varScale="1">
        <p:scale>
          <a:sx n="80" d="100"/>
          <a:sy n="80" d="100"/>
        </p:scale>
        <p:origin x="7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792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886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3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11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713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290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6713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067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950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685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638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980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271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518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445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160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957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76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604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778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792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2422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33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60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50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00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2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845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4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water+ice+liquid+molecular+structure&amp;source=images&amp;cd=&amp;docid=KmqXQhwD84VTrM&amp;tbnid=b34CXqBEaKSkwM:&amp;ved=0CAUQjRw&amp;url=http://www.britannica.com/blogs/2012/06/molecular-nature-water/&amp;ei=w3tJUbvxD8rmtQb394HIDA&amp;bvm=bv.44011176,d.bGE&amp;psig=AFQjCNHhQrTpVbn-pU4qxzNCKEbHC1Ffvw&amp;ust=136385649799062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://www.google.gr/url?sa=i&amp;rct=j&amp;q=water+ice+liquid+molecular+structure&amp;source=images&amp;cd=&amp;cad=rja&amp;docid=DXuwR99k4YOC2M&amp;tbnid=lDjIoZqc7GArZM:&amp;ved=0CAUQjRw&amp;url=http://waterphenomena.wordpress.com/&amp;ei=InxJUZuqO8fHtAblwID4Ag&amp;bvm=bv.44011176,d.bGE&amp;psig=AFQjCNHhQrTpVbn-pU4qxzNCKEbHC1Ffvw&amp;ust=1363856497990622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  <a:latin typeface="Calibri" pitchFamily="34" charset="0"/>
              </a:rPr>
              <a:t>Περιβαλλοντική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Βασικές αρχές και γνώσεις υποβάθρου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Αριάδνη </a:t>
            </a:r>
            <a:r>
              <a:rPr lang="el-GR" sz="2800" dirty="0"/>
              <a:t>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ΒΑΣΙΚΕΣ ΕΝΝΟΙΕΣ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ΒΑΣΕΙΣ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/>
              <a:t> Ουσίες που μπορούν να δέχονται στο μόριό </a:t>
            </a:r>
            <a:r>
              <a:rPr lang="el-GR" sz="2400" dirty="0" smtClean="0"/>
              <a:t> τους </a:t>
            </a:r>
            <a:r>
              <a:rPr lang="el-GR" sz="2400" dirty="0"/>
              <a:t>Η</a:t>
            </a:r>
            <a:r>
              <a:rPr lang="el-GR" sz="2400" baseline="30000" dirty="0"/>
              <a:t>+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/>
              <a:t> «Πρωτονιοδέκτες» κατά </a:t>
            </a:r>
            <a:r>
              <a:rPr lang="en-US" sz="2400" dirty="0" err="1"/>
              <a:t>Bronsted</a:t>
            </a:r>
            <a:r>
              <a:rPr lang="en-US" sz="2400" dirty="0"/>
              <a:t>-Lowry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l-GR" sz="2400" dirty="0"/>
              <a:t>«Ηλεκτρονιοδότες» κατά </a:t>
            </a:r>
            <a:r>
              <a:rPr lang="en-US" sz="2400" dirty="0"/>
              <a:t> Lewis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l-GR" sz="2400" dirty="0"/>
              <a:t>π.χ. </a:t>
            </a:r>
            <a:r>
              <a:rPr lang="en-US" sz="2400" dirty="0"/>
              <a:t>NH</a:t>
            </a:r>
            <a:r>
              <a:rPr lang="en-US" sz="2400" baseline="-25000" dirty="0"/>
              <a:t>3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n-US" sz="2400" dirty="0">
                <a:sym typeface="Wingdings" pitchFamily="2" charset="2"/>
              </a:rPr>
              <a:t> NH</a:t>
            </a:r>
            <a:r>
              <a:rPr lang="en-US" sz="2400" baseline="-25000" dirty="0">
                <a:sym typeface="Wingdings" pitchFamily="2" charset="2"/>
              </a:rPr>
              <a:t>4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 + OH</a:t>
            </a:r>
            <a:r>
              <a:rPr lang="en-US" sz="2400" baseline="30000" dirty="0">
                <a:sym typeface="Wingdings" pitchFamily="2" charset="2"/>
              </a:rPr>
              <a:t>-</a:t>
            </a:r>
            <a:endParaRPr lang="el-GR" sz="2400" baseline="30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/>
              <a:t> Εύκολη αποδοχή Η</a:t>
            </a:r>
            <a:r>
              <a:rPr lang="el-GR" sz="2400" baseline="30000" dirty="0"/>
              <a:t>+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l-GR" sz="2400" dirty="0">
                <a:sym typeface="Wingdings" pitchFamily="2" charset="2"/>
              </a:rPr>
              <a:t> Ισχυρή βάση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>
                <a:sym typeface="Wingdings" pitchFamily="2" charset="2"/>
              </a:rPr>
              <a:t> Δύσκολη αποδοχή Η</a:t>
            </a:r>
            <a:r>
              <a:rPr lang="el-GR" sz="2400" baseline="30000" dirty="0">
                <a:sym typeface="Wingdings" pitchFamily="2" charset="2"/>
              </a:rPr>
              <a:t>+</a:t>
            </a:r>
            <a:r>
              <a:rPr lang="el-GR" sz="24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l-GR" sz="2400" dirty="0">
                <a:sym typeface="Wingdings" pitchFamily="2" charset="2"/>
              </a:rPr>
              <a:t> Ασθενής </a:t>
            </a:r>
            <a:r>
              <a:rPr lang="el-GR" sz="2400" dirty="0" smtClean="0">
                <a:sym typeface="Wingdings" pitchFamily="2" charset="2"/>
              </a:rPr>
              <a:t>βάση</a:t>
            </a:r>
            <a:endParaRPr lang="el-GR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85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ΒΑΣΙΚΕΣ ΕΝΝΟΙΕΣ -</a:t>
            </a:r>
            <a:r>
              <a:rPr lang="en-US" sz="4000" dirty="0"/>
              <a:t> </a:t>
            </a:r>
            <a:r>
              <a:rPr lang="el-GR" sz="4000" dirty="0" smtClean="0"/>
              <a:t>ΣΤΑΘΕΡΑ </a:t>
            </a:r>
            <a:r>
              <a:rPr lang="el-GR" sz="4000" dirty="0"/>
              <a:t>ΙΣΟΡΡΟΠΙΑΣ ΧΗΜΙΚΗΣ </a:t>
            </a:r>
            <a:r>
              <a:rPr lang="el-GR" sz="4000" dirty="0" smtClean="0"/>
              <a:t>ΑΝΤΙΔΡΑΣΗΣ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 </a:t>
            </a:r>
            <a:r>
              <a:rPr lang="en-US" sz="2800" dirty="0" err="1"/>
              <a:t>aA</a:t>
            </a:r>
            <a:r>
              <a:rPr lang="en-US" sz="2800" dirty="0"/>
              <a:t> + </a:t>
            </a:r>
            <a:r>
              <a:rPr lang="en-US" sz="2800" dirty="0" err="1"/>
              <a:t>b</a:t>
            </a:r>
            <a:r>
              <a:rPr lang="en-US" sz="2800" dirty="0" err="1">
                <a:sym typeface="Wingdings" pitchFamily="2" charset="2"/>
              </a:rPr>
              <a:t>B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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cC</a:t>
            </a:r>
            <a:r>
              <a:rPr lang="en-US" sz="2800" dirty="0">
                <a:sym typeface="Wingdings" pitchFamily="2" charset="2"/>
              </a:rPr>
              <a:t> + </a:t>
            </a:r>
            <a:r>
              <a:rPr lang="en-US" sz="2800" dirty="0" err="1">
                <a:sym typeface="Wingdings" pitchFamily="2" charset="2"/>
              </a:rPr>
              <a:t>dD</a:t>
            </a:r>
            <a:endParaRPr lang="el-GR" sz="2800" baseline="30000" dirty="0"/>
          </a:p>
          <a:p>
            <a:pPr marL="0" indent="0">
              <a:spcBef>
                <a:spcPct val="50000"/>
              </a:spcBef>
              <a:buNone/>
            </a:pPr>
            <a:endParaRPr lang="el-GR" sz="2400" dirty="0" smtClean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 smtClean="0">
                <a:sym typeface="Wingdings" pitchFamily="2" charset="2"/>
              </a:rPr>
              <a:t>Στην </a:t>
            </a:r>
            <a:r>
              <a:rPr lang="el-GR" sz="2400" dirty="0">
                <a:sym typeface="Wingdings" pitchFamily="2" charset="2"/>
              </a:rPr>
              <a:t>κατάσταση ισορροπίας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>
                <a:sym typeface="Wingdings" pitchFamily="2" charset="2"/>
              </a:rPr>
              <a:t>της αντίδρασης, η  σταθερά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>
                <a:sym typeface="Wingdings" pitchFamily="2" charset="2"/>
              </a:rPr>
              <a:t>Ισορροπίας </a:t>
            </a:r>
            <a:r>
              <a:rPr lang="el-GR" sz="2400" i="1" dirty="0">
                <a:latin typeface="Times New Roman" pitchFamily="18" charset="0"/>
                <a:sym typeface="Wingdings" pitchFamily="2" charset="2"/>
              </a:rPr>
              <a:t>Κ</a:t>
            </a:r>
            <a:r>
              <a:rPr lang="en-US" sz="2400" i="1" dirty="0">
                <a:latin typeface="Times New Roman" pitchFamily="18" charset="0"/>
                <a:sym typeface="Wingdings" pitchFamily="2" charset="2"/>
              </a:rPr>
              <a:t>c</a:t>
            </a:r>
            <a:r>
              <a:rPr lang="el-GR" sz="2400" dirty="0">
                <a:sym typeface="Wingdings" pitchFamily="2" charset="2"/>
              </a:rPr>
              <a:t> συνδέει τις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>
                <a:sym typeface="Wingdings" pitchFamily="2" charset="2"/>
              </a:rPr>
              <a:t>ενεργότητες (συγκεντρώσεις)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>
                <a:sym typeface="Wingdings" pitchFamily="2" charset="2"/>
              </a:rPr>
              <a:t>των ουσιών που μετέχουν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>
                <a:sym typeface="Wingdings" pitchFamily="2" charset="2"/>
              </a:rPr>
              <a:t>στην αντίδραση</a:t>
            </a:r>
            <a:r>
              <a:rPr lang="el-GR" sz="2400" dirty="0" smtClean="0">
                <a:sym typeface="Wingdings" pitchFamily="2" charset="2"/>
              </a:rPr>
              <a:t>.</a:t>
            </a:r>
            <a:endParaRPr lang="el-GR" sz="2400" dirty="0">
              <a:sym typeface="Wingdings" pitchFamily="2" charset="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82696"/>
              </p:ext>
            </p:extLst>
          </p:nvPr>
        </p:nvGraphicFramePr>
        <p:xfrm>
          <a:off x="5148064" y="3501008"/>
          <a:ext cx="284638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939600" imgH="444240" progId="Equation.3">
                  <p:embed/>
                </p:oleObj>
              </mc:Choice>
              <mc:Fallback>
                <p:oleObj name="Equation" r:id="rId4" imgW="939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01008"/>
                        <a:ext cx="2846387" cy="1346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ΒΑΣΙΚΕΣ ΕΝΝΟΙΕΣ -</a:t>
            </a:r>
            <a:r>
              <a:rPr lang="en-US" dirty="0"/>
              <a:t> </a:t>
            </a:r>
            <a:r>
              <a:rPr lang="el-GR" dirty="0"/>
              <a:t>ΣΤΑΘΕΡΑ ΔΙΑΣΤΑΣΗΣ ΟΞΕΟΣ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+ 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en-US" sz="2800" dirty="0">
                <a:sym typeface="Wingdings" pitchFamily="2" charset="2"/>
              </a:rPr>
              <a:t>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HCO</a:t>
            </a:r>
            <a:r>
              <a:rPr lang="en-US" sz="2800" baseline="-25000" dirty="0">
                <a:sym typeface="Wingdings" pitchFamily="2" charset="2"/>
              </a:rPr>
              <a:t>3</a:t>
            </a:r>
            <a:r>
              <a:rPr lang="en-US" sz="2800" baseline="30000" dirty="0">
                <a:sym typeface="Wingdings" pitchFamily="2" charset="2"/>
              </a:rPr>
              <a:t>-</a:t>
            </a:r>
            <a:r>
              <a:rPr lang="en-US" sz="2800" dirty="0">
                <a:sym typeface="Wingdings" pitchFamily="2" charset="2"/>
              </a:rPr>
              <a:t> + H</a:t>
            </a:r>
            <a:r>
              <a:rPr lang="en-US" sz="2800" baseline="-25000" dirty="0">
                <a:sym typeface="Wingdings" pitchFamily="2" charset="2"/>
              </a:rPr>
              <a:t>3</a:t>
            </a:r>
            <a:r>
              <a:rPr lang="en-US" sz="2800" dirty="0">
                <a:sym typeface="Wingdings" pitchFamily="2" charset="2"/>
              </a:rPr>
              <a:t>O</a:t>
            </a:r>
            <a:r>
              <a:rPr lang="en-US" sz="2800" baseline="30000" dirty="0">
                <a:sym typeface="Wingdings" pitchFamily="2" charset="2"/>
              </a:rPr>
              <a:t>+ </a:t>
            </a:r>
            <a:r>
              <a:rPr lang="el-GR" sz="2800" dirty="0">
                <a:sym typeface="Wingdings" pitchFamily="2" charset="2"/>
              </a:rPr>
              <a:t>  ή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>
                <a:sym typeface="Wingdings" pitchFamily="2" charset="2"/>
              </a:rPr>
              <a:t>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HCO</a:t>
            </a:r>
            <a:r>
              <a:rPr lang="en-US" sz="2800" baseline="-25000" dirty="0">
                <a:sym typeface="Wingdings" pitchFamily="2" charset="2"/>
              </a:rPr>
              <a:t>3</a:t>
            </a:r>
            <a:r>
              <a:rPr lang="en-US" sz="2800" baseline="30000" dirty="0">
                <a:sym typeface="Wingdings" pitchFamily="2" charset="2"/>
              </a:rPr>
              <a:t>-</a:t>
            </a:r>
            <a:r>
              <a:rPr lang="en-US" sz="2800" dirty="0">
                <a:sym typeface="Wingdings" pitchFamily="2" charset="2"/>
              </a:rPr>
              <a:t> + H</a:t>
            </a:r>
            <a:r>
              <a:rPr lang="en-US" sz="2800" baseline="30000" dirty="0">
                <a:sym typeface="Wingdings" pitchFamily="2" charset="2"/>
              </a:rPr>
              <a:t>+</a:t>
            </a:r>
            <a:endParaRPr lang="el-GR" sz="2800" baseline="3000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l-GR" sz="2800" baseline="30000" dirty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l-GR" sz="2800" baseline="30000" dirty="0">
                <a:sym typeface="Wingdings" pitchFamily="2" charset="2"/>
              </a:rPr>
              <a:t>				</a:t>
            </a:r>
            <a:r>
              <a:rPr lang="el-GR" sz="2800" baseline="30000" dirty="0" smtClean="0">
                <a:sym typeface="Wingdings" pitchFamily="2" charset="2"/>
              </a:rPr>
              <a:t>           </a:t>
            </a:r>
            <a:r>
              <a:rPr lang="el-GR" sz="2800" dirty="0" smtClean="0">
                <a:sym typeface="Wingdings" pitchFamily="2" charset="2"/>
              </a:rPr>
              <a:t>ή </a:t>
            </a:r>
            <a:endParaRPr lang="en-US" sz="2800" baseline="3000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sz="2800" baseline="3000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l-GR" sz="2800" dirty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800" dirty="0">
                <a:sym typeface="Wingdings" pitchFamily="2" charset="2"/>
              </a:rPr>
              <a:t>&gt;&gt;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l-GR" sz="2800" i="1" dirty="0">
                <a:sym typeface="Wingdings" pitchFamily="2" charset="2"/>
              </a:rPr>
              <a:t>Κ</a:t>
            </a:r>
            <a:r>
              <a:rPr lang="el-GR" sz="2800" i="1" baseline="-25000" dirty="0">
                <a:sym typeface="Wingdings" pitchFamily="2" charset="2"/>
              </a:rPr>
              <a:t>α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Ισχυρό οξύ, </a:t>
            </a:r>
            <a:r>
              <a:rPr lang="en-US" sz="2800" dirty="0">
                <a:sym typeface="Wingdings" pitchFamily="2" charset="2"/>
              </a:rPr>
              <a:t>&lt;&lt; </a:t>
            </a:r>
            <a:r>
              <a:rPr lang="en-US" sz="2800" i="1" dirty="0">
                <a:sym typeface="Wingdings" pitchFamily="2" charset="2"/>
              </a:rPr>
              <a:t>K</a:t>
            </a:r>
            <a:r>
              <a:rPr lang="el-GR" sz="2800" i="1" baseline="-25000" dirty="0">
                <a:sym typeface="Wingdings" pitchFamily="2" charset="2"/>
              </a:rPr>
              <a:t>α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Ασθενές οξύ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800" dirty="0">
                <a:sym typeface="Wingdings" pitchFamily="2" charset="2"/>
              </a:rPr>
              <a:t>			(Προσοχή! </a:t>
            </a:r>
            <a:r>
              <a:rPr lang="en-US" sz="2800" dirty="0">
                <a:sym typeface="Wingdings" pitchFamily="2" charset="2"/>
              </a:rPr>
              <a:t>&lt;&lt; </a:t>
            </a:r>
            <a:r>
              <a:rPr lang="en-US" sz="2800" dirty="0" err="1">
                <a:sym typeface="Wingdings" pitchFamily="2" charset="2"/>
              </a:rPr>
              <a:t>pK</a:t>
            </a:r>
            <a:r>
              <a:rPr lang="el-GR" sz="2800" baseline="-25000" dirty="0">
                <a:sym typeface="Wingdings" pitchFamily="2" charset="2"/>
              </a:rPr>
              <a:t>α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el-GR" sz="2800" dirty="0">
                <a:sym typeface="Wingdings" pitchFamily="2" charset="2"/>
              </a:rPr>
              <a:t>ισχυρό οξύ)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800" dirty="0">
                <a:sym typeface="Wingdings" pitchFamily="2" charset="2"/>
              </a:rPr>
              <a:t> </a:t>
            </a:r>
            <a:r>
              <a:rPr lang="el-GR" sz="2800" dirty="0">
                <a:sym typeface="Wingdings" pitchFamily="2" charset="2"/>
              </a:rPr>
              <a:t>Ανάλογα ορίζεται η σταθερά διάστασης βάσης Κ</a:t>
            </a:r>
            <a:r>
              <a:rPr lang="en-US" sz="2800" baseline="-25000" dirty="0">
                <a:sym typeface="Wingdings" pitchFamily="2" charset="2"/>
              </a:rPr>
              <a:t>b</a:t>
            </a:r>
            <a:endParaRPr lang="el-GR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732238"/>
              </p:ext>
            </p:extLst>
          </p:nvPr>
        </p:nvGraphicFramePr>
        <p:xfrm>
          <a:off x="539552" y="2708920"/>
          <a:ext cx="3887343" cy="120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4" imgW="1511280" imgH="469800" progId="Equation.3">
                  <p:embed/>
                </p:oleObj>
              </mc:Choice>
              <mc:Fallback>
                <p:oleObj name="Equation" r:id="rId4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08920"/>
                        <a:ext cx="3887343" cy="120904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229871"/>
              </p:ext>
            </p:extLst>
          </p:nvPr>
        </p:nvGraphicFramePr>
        <p:xfrm>
          <a:off x="5292080" y="2708920"/>
          <a:ext cx="3202962" cy="1209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Εξίσωση" r:id="rId6" imgW="1244520" imgH="469800" progId="Equation.3">
                  <p:embed/>
                </p:oleObj>
              </mc:Choice>
              <mc:Fallback>
                <p:oleObj name="Εξίσωση" r:id="rId6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708920"/>
                        <a:ext cx="3202962" cy="120904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45478"/>
              </p:ext>
            </p:extLst>
          </p:nvPr>
        </p:nvGraphicFramePr>
        <p:xfrm>
          <a:off x="558298" y="4941168"/>
          <a:ext cx="25161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Εξίσωση" r:id="rId8" imgW="952200" imgH="228600" progId="Equation.3">
                  <p:embed/>
                </p:oleObj>
              </mc:Choice>
              <mc:Fallback>
                <p:oleObj name="Εξίσωση" r:id="rId8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98" y="4941168"/>
                        <a:ext cx="2516187" cy="603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5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pK</a:t>
            </a:r>
            <a:r>
              <a:rPr lang="el-GR" sz="3600" baseline="-25000" dirty="0" smtClean="0"/>
              <a:t>α</a:t>
            </a:r>
            <a:r>
              <a:rPr lang="el-GR" sz="3600" dirty="0" smtClean="0"/>
              <a:t> </a:t>
            </a:r>
            <a:r>
              <a:rPr lang="el-GR" sz="3600" dirty="0">
                <a:solidFill>
                  <a:srgbClr val="5075BC"/>
                </a:solidFill>
              </a:rPr>
              <a:t>ΟΞΕΩΝ ΠΕΡΙΒΑΛΛΟΝΤΙΚΗΣ ΣΗΜΑΣΙΑΣ</a:t>
            </a:r>
          </a:p>
        </p:txBody>
      </p:sp>
      <p:graphicFrame>
        <p:nvGraphicFramePr>
          <p:cNvPr id="3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05660"/>
              </p:ext>
            </p:extLst>
          </p:nvPr>
        </p:nvGraphicFramePr>
        <p:xfrm>
          <a:off x="899592" y="1417638"/>
          <a:ext cx="6480175" cy="4815840"/>
        </p:xfrm>
        <a:graphic>
          <a:graphicData uri="http://schemas.openxmlformats.org/drawingml/2006/table">
            <a:tbl>
              <a:tblPr/>
              <a:tblGrid>
                <a:gridCol w="1965325"/>
                <a:gridCol w="1706562"/>
                <a:gridCol w="863600"/>
                <a:gridCol w="1008063"/>
                <a:gridCol w="936625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ΟΞΥ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ΤΥΠΟΣ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pK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a1</a:t>
                      </a:r>
                      <a:endParaRPr kumimoji="0" lang="el-GR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pK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a2</a:t>
                      </a:r>
                      <a:endParaRPr kumimoji="0" lang="el-GR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pK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a3</a:t>
                      </a:r>
                      <a:endParaRPr kumimoji="0" lang="el-GR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Υδροχλωρικό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HCl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Θειικό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1.99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Νιτρικό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HNO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Οξαλικό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4.2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Φωσφορικό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2.15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7.20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12.35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Υδροφθορικό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HF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3.18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Μυρμηκικό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HCOOH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3.75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Οξικό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COOH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4.76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Ανθρακικό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6.35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10.33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Βορικό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9.27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&gt;14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Πυριτικό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9.83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13.17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80312" y="1417638"/>
            <a:ext cx="1151582" cy="4716463"/>
            <a:chOff x="7308850" y="1196975"/>
            <a:chExt cx="1511300" cy="4716463"/>
          </a:xfrm>
        </p:grpSpPr>
        <p:sp>
          <p:nvSpPr>
            <p:cNvPr id="5" name="Text Box 153"/>
            <p:cNvSpPr txBox="1">
              <a:spLocks noChangeArrowheads="1"/>
            </p:cNvSpPr>
            <p:nvPr/>
          </p:nvSpPr>
          <p:spPr bwMode="auto">
            <a:xfrm>
              <a:off x="7308850" y="1196975"/>
              <a:ext cx="1511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u="sng" dirty="0"/>
                <a:t>Ισχυρό</a:t>
              </a:r>
            </a:p>
          </p:txBody>
        </p:sp>
        <p:sp>
          <p:nvSpPr>
            <p:cNvPr id="6" name="Text Box 154"/>
            <p:cNvSpPr txBox="1">
              <a:spLocks noChangeArrowheads="1"/>
            </p:cNvSpPr>
            <p:nvPr/>
          </p:nvSpPr>
          <p:spPr bwMode="auto">
            <a:xfrm>
              <a:off x="7308850" y="5516563"/>
              <a:ext cx="1511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u="sng"/>
                <a:t>Ασθενές</a:t>
              </a:r>
            </a:p>
          </p:txBody>
        </p:sp>
        <p:sp>
          <p:nvSpPr>
            <p:cNvPr id="7" name="Line 155"/>
            <p:cNvSpPr>
              <a:spLocks noChangeShapeType="1"/>
            </p:cNvSpPr>
            <p:nvPr/>
          </p:nvSpPr>
          <p:spPr bwMode="auto">
            <a:xfrm>
              <a:off x="7812088" y="1628775"/>
              <a:ext cx="0" cy="3887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910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ΒΑΣΙΚΕΣ ΕΝΝΟΙΕΣ – </a:t>
            </a:r>
            <a:r>
              <a:rPr lang="en-US" dirty="0"/>
              <a:t>pH</a:t>
            </a:r>
            <a:endParaRPr lang="el-GR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33187"/>
              </p:ext>
            </p:extLst>
          </p:nvPr>
        </p:nvGraphicFramePr>
        <p:xfrm>
          <a:off x="395289" y="2781300"/>
          <a:ext cx="4742195" cy="8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Εξίσωση" r:id="rId4" imgW="2603160" imgH="457200" progId="Equation.3">
                  <p:embed/>
                </p:oleObj>
              </mc:Choice>
              <mc:Fallback>
                <p:oleObj name="Εξίσωση" r:id="rId4" imgW="260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2781300"/>
                        <a:ext cx="4742195" cy="83272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339752" y="2636912"/>
            <a:ext cx="1224161" cy="64814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23850" y="3214689"/>
            <a:ext cx="575742" cy="5023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5288" y="3789363"/>
            <a:ext cx="842486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pH = </a:t>
            </a:r>
            <a:r>
              <a:rPr lang="en-US" sz="2400" dirty="0" err="1"/>
              <a:t>pOH</a:t>
            </a:r>
            <a:r>
              <a:rPr lang="en-US" sz="2400" dirty="0"/>
              <a:t> = 7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l-GR" sz="2400" dirty="0">
                <a:sym typeface="Wingdings" pitchFamily="2" charset="2"/>
              </a:rPr>
              <a:t>Ουδέτερο διάλυμα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pH &lt; 7  </a:t>
            </a:r>
            <a:r>
              <a:rPr lang="el-GR" sz="2400" dirty="0">
                <a:sym typeface="Wingdings" pitchFamily="2" charset="2"/>
              </a:rPr>
              <a:t>Όξινο διάλυμα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pH &gt; 7  </a:t>
            </a:r>
            <a:r>
              <a:rPr lang="el-GR" sz="2400" dirty="0">
                <a:sym typeface="Wingdings" pitchFamily="2" charset="2"/>
              </a:rPr>
              <a:t>Αλκαλικό διάλυμα</a:t>
            </a:r>
            <a:r>
              <a:rPr lang="en-US" sz="2400" dirty="0">
                <a:sym typeface="Wingdings" pitchFamily="2" charset="2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ym typeface="Wingdings" pitchFamily="2" charset="2"/>
              </a:rPr>
              <a:t> pH </a:t>
            </a:r>
            <a:r>
              <a:rPr lang="el-GR" sz="2400" dirty="0">
                <a:sym typeface="Wingdings" pitchFamily="2" charset="2"/>
              </a:rPr>
              <a:t>φυσικών νερών </a:t>
            </a:r>
            <a:r>
              <a:rPr lang="en-US" sz="2400" dirty="0">
                <a:sym typeface="Wingdings" pitchFamily="2" charset="2"/>
              </a:rPr>
              <a:t> 4 – 10 (</a:t>
            </a:r>
            <a:r>
              <a:rPr lang="el-GR" sz="2400" dirty="0">
                <a:sym typeface="Wingdings" pitchFamily="2" charset="2"/>
              </a:rPr>
              <a:t>ρυθμίζεται μέσω αντιδράσεων συστατικών της λιθόσφαιρας- υδρόσφαιρας- ατμόσφαιρας)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78538" y="1130585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en-US" sz="2800" dirty="0">
                <a:sym typeface="Wingdings" pitchFamily="2" charset="2"/>
              </a:rPr>
              <a:t>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H</a:t>
            </a:r>
            <a:r>
              <a:rPr lang="en-US" sz="2800" baseline="30000" dirty="0">
                <a:sym typeface="Wingdings" pitchFamily="2" charset="2"/>
              </a:rPr>
              <a:t>+</a:t>
            </a:r>
            <a:r>
              <a:rPr lang="el-GR" sz="2800" dirty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+ </a:t>
            </a:r>
            <a:r>
              <a:rPr lang="el-GR" sz="2800" dirty="0">
                <a:sym typeface="Wingdings" pitchFamily="2" charset="2"/>
              </a:rPr>
              <a:t>Ο</a:t>
            </a:r>
            <a:r>
              <a:rPr lang="en-US" sz="2800" dirty="0">
                <a:sym typeface="Wingdings" pitchFamily="2" charset="2"/>
              </a:rPr>
              <a:t>H</a:t>
            </a:r>
            <a:r>
              <a:rPr lang="en-US" sz="2800" baseline="30000" dirty="0">
                <a:sym typeface="Wingdings" pitchFamily="2" charset="2"/>
              </a:rPr>
              <a:t>-</a:t>
            </a:r>
            <a:r>
              <a:rPr lang="en-US" sz="2800" dirty="0">
                <a:sym typeface="Wingdings" pitchFamily="2" charset="2"/>
              </a:rPr>
              <a:t> </a:t>
            </a:r>
            <a:endParaRPr lang="el-GR" sz="2800" dirty="0">
              <a:sym typeface="Wingdings" pitchFamily="2" charset="2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51039"/>
              </p:ext>
            </p:extLst>
          </p:nvPr>
        </p:nvGraphicFramePr>
        <p:xfrm>
          <a:off x="384708" y="1650936"/>
          <a:ext cx="4752776" cy="89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6" imgW="2425680" imgH="457200" progId="Equation.3">
                  <p:embed/>
                </p:oleObj>
              </mc:Choice>
              <mc:Fallback>
                <p:oleObj name="Equation" r:id="rId6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08" y="1650936"/>
                        <a:ext cx="4752776" cy="89830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727880" y="1158082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/>
              <a:t>Στους 25°</a:t>
            </a:r>
            <a:r>
              <a:rPr lang="en-US" sz="2800" dirty="0"/>
              <a:t>C</a:t>
            </a:r>
            <a:r>
              <a:rPr lang="en-US" sz="2800" dirty="0">
                <a:sym typeface="Wingdings" pitchFamily="2" charset="2"/>
              </a:rPr>
              <a:t> </a:t>
            </a:r>
            <a:endParaRPr lang="el-GR" sz="2800" dirty="0">
              <a:sym typeface="Wingdings" pitchFamily="2" charset="2"/>
            </a:endParaRPr>
          </a:p>
        </p:txBody>
      </p:sp>
      <p:sp>
        <p:nvSpPr>
          <p:cNvPr id="11" name="11 - TextBox"/>
          <p:cNvSpPr txBox="1"/>
          <p:nvPr/>
        </p:nvSpPr>
        <p:spPr>
          <a:xfrm>
            <a:off x="5174695" y="1807988"/>
            <a:ext cx="3285737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dirty="0"/>
              <a:t>Δ</a:t>
            </a:r>
            <a:r>
              <a:rPr lang="en-US" sz="1600" dirty="0"/>
              <a:t>G</a:t>
            </a:r>
            <a:r>
              <a:rPr lang="en-US" sz="1600" baseline="-25000" dirty="0"/>
              <a:t>R</a:t>
            </a:r>
            <a:r>
              <a:rPr lang="en-US" sz="1600" dirty="0"/>
              <a:t> = (0) + (-157.2)-(-237.14) = 79.94</a:t>
            </a:r>
          </a:p>
          <a:p>
            <a:pPr>
              <a:defRPr/>
            </a:pPr>
            <a:r>
              <a:rPr lang="en-US" sz="1600" dirty="0"/>
              <a:t>log</a:t>
            </a:r>
            <a:r>
              <a:rPr lang="en-US" sz="1600" i="1" dirty="0"/>
              <a:t>K</a:t>
            </a:r>
            <a:r>
              <a:rPr lang="en-US" sz="1600" i="1" baseline="-25000" dirty="0"/>
              <a:t>w</a:t>
            </a:r>
            <a:r>
              <a:rPr lang="en-US" sz="1600" dirty="0"/>
              <a:t> = - 79.94/ 5.708 = -14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202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pH</a:t>
            </a:r>
            <a:r>
              <a:rPr lang="el-GR" dirty="0"/>
              <a:t> ΦΥΣΙΚΩΝ </a:t>
            </a:r>
            <a:r>
              <a:rPr lang="el-GR" dirty="0" smtClean="0"/>
              <a:t>ΝΕΡΩΝ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985008" y="1417638"/>
            <a:ext cx="4841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/>
              <a:t>Ισχυρά οξέα</a:t>
            </a:r>
            <a:r>
              <a:rPr lang="en-US" sz="2000" u="sng" dirty="0" smtClean="0"/>
              <a:t>: </a:t>
            </a:r>
            <a:r>
              <a:rPr lang="el-GR" sz="2000" dirty="0" smtClean="0"/>
              <a:t>Νιτρικό από οξείδωση </a:t>
            </a:r>
            <a:r>
              <a:rPr lang="en-US" sz="2000" dirty="0" err="1" smtClean="0"/>
              <a:t>Nox</a:t>
            </a:r>
            <a:r>
              <a:rPr lang="en-US" sz="2000" dirty="0" smtClean="0"/>
              <a:t> </a:t>
            </a:r>
            <a:r>
              <a:rPr lang="el-GR" sz="2000" dirty="0" smtClean="0"/>
              <a:t>που παράγονται κατά τη καύση (όξινη βροχή)</a:t>
            </a:r>
          </a:p>
          <a:p>
            <a:r>
              <a:rPr lang="el-GR" sz="2000" dirty="0" smtClean="0"/>
              <a:t>Θειικό από οξείδωση </a:t>
            </a:r>
            <a:r>
              <a:rPr lang="el-GR" sz="2000" dirty="0" err="1" smtClean="0"/>
              <a:t>σουλφιδίων</a:t>
            </a:r>
            <a:r>
              <a:rPr lang="el-GR" sz="2000" dirty="0" smtClean="0"/>
              <a:t> και καύση ορυκτών ανθράκων (όξινη βροχή)</a:t>
            </a:r>
          </a:p>
          <a:p>
            <a:endParaRPr lang="el-GR" sz="2000" dirty="0"/>
          </a:p>
          <a:p>
            <a:r>
              <a:rPr lang="el-GR" sz="2000" u="sng" dirty="0" smtClean="0"/>
              <a:t>Ασθενή οξέα</a:t>
            </a:r>
            <a:r>
              <a:rPr lang="en-GB" sz="2000" u="sng" dirty="0" smtClean="0"/>
              <a:t>: </a:t>
            </a:r>
            <a:r>
              <a:rPr lang="el-GR" sz="2000" dirty="0" smtClean="0"/>
              <a:t>Ανθρακικό οξύ, πυριτικό οξύ και διάφορα οργανικά οξέα.</a:t>
            </a:r>
          </a:p>
          <a:p>
            <a:r>
              <a:rPr lang="el-GR" sz="2000" dirty="0" smtClean="0"/>
              <a:t>Ανθρωπογενούς προέλευσης (οξικό οξύ σε ΧΥΤΑ και μυρμηκικό με υδρογονάνθρακες</a:t>
            </a:r>
          </a:p>
          <a:p>
            <a:endParaRPr lang="el-GR" sz="2000" dirty="0"/>
          </a:p>
          <a:p>
            <a:r>
              <a:rPr lang="el-GR" sz="2000" dirty="0" smtClean="0"/>
              <a:t>Νερά σε ισορροπία με το ατμοσφαιρικό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l-GR" sz="2000" dirty="0" smtClean="0"/>
              <a:t> έχουν </a:t>
            </a:r>
            <a:r>
              <a:rPr lang="en-US" sz="2000" dirty="0" smtClean="0"/>
              <a:t>pH~ 5.7 (</a:t>
            </a:r>
            <a:r>
              <a:rPr lang="el-GR" sz="2000" dirty="0" smtClean="0"/>
              <a:t>διάσταση ανθρακικού οξέος)</a:t>
            </a:r>
          </a:p>
          <a:p>
            <a:endParaRPr lang="el-GR" sz="2000" dirty="0"/>
          </a:p>
          <a:p>
            <a:r>
              <a:rPr lang="el-GR" sz="2000" dirty="0" smtClean="0"/>
              <a:t>Ορυκτά = άλατα ασθενών οξέων με ισχυρές βάσεις (π.χ. </a:t>
            </a:r>
            <a:r>
              <a:rPr lang="en-US" sz="2000" dirty="0" smtClean="0"/>
              <a:t>CaCO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CaAl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SiO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916832"/>
            <a:ext cx="3416259" cy="3414855"/>
            <a:chOff x="0" y="1268760"/>
            <a:chExt cx="4125995" cy="3990919"/>
          </a:xfrm>
        </p:grpSpPr>
        <p:pic>
          <p:nvPicPr>
            <p:cNvPr id="5" name="Picture 1028" descr="C:\Principles Environmental Geochemistry\Textbook Files\3. Acid Base Equilibria\Fig3-1C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68760"/>
              <a:ext cx="4125995" cy="3990919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967969" y="2992306"/>
              <a:ext cx="2520280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Συχνότητα εμφάνισης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2492896"/>
              <a:ext cx="881972" cy="584775"/>
            </a:xfrm>
            <a:prstGeom prst="rect">
              <a:avLst/>
            </a:prstGeom>
            <a:solidFill>
              <a:srgbClr val="FFF37D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dirty="0" smtClean="0"/>
                <a:t>Ισχυρά </a:t>
              </a:r>
            </a:p>
            <a:p>
              <a:pPr algn="ctr"/>
              <a:r>
                <a:rPr lang="el-GR" sz="1600" dirty="0" smtClean="0"/>
                <a:t>οξέα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3608" y="1628800"/>
              <a:ext cx="926857" cy="584775"/>
            </a:xfrm>
            <a:prstGeom prst="rect">
              <a:avLst/>
            </a:prstGeom>
            <a:solidFill>
              <a:srgbClr val="FFF37D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dirty="0" smtClean="0"/>
                <a:t>Ασθενή </a:t>
              </a:r>
            </a:p>
            <a:p>
              <a:pPr algn="ctr"/>
              <a:r>
                <a:rPr lang="el-GR" sz="1600" dirty="0" smtClean="0"/>
                <a:t>οξέα</a:t>
              </a:r>
              <a:endParaRPr lang="en-GB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1760" y="1556792"/>
              <a:ext cx="1431354" cy="738664"/>
            </a:xfrm>
            <a:prstGeom prst="rect">
              <a:avLst/>
            </a:prstGeom>
            <a:solidFill>
              <a:srgbClr val="FFF37D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dirty="0" smtClean="0"/>
                <a:t>Άλατα ασθενών</a:t>
              </a:r>
            </a:p>
            <a:p>
              <a:pPr algn="ctr"/>
              <a:r>
                <a:rPr lang="el-GR" sz="1400" dirty="0" smtClean="0"/>
                <a:t>Οξέων και</a:t>
              </a:r>
            </a:p>
            <a:p>
              <a:pPr algn="ctr"/>
              <a:r>
                <a:rPr lang="el-GR" sz="1400" dirty="0" smtClean="0"/>
                <a:t>Ισχυρές βάσεις</a:t>
              </a:r>
              <a:endParaRPr lang="en-GB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2492896"/>
              <a:ext cx="954107" cy="584775"/>
            </a:xfrm>
            <a:prstGeom prst="rect">
              <a:avLst/>
            </a:prstGeom>
            <a:solidFill>
              <a:srgbClr val="FFF37D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dirty="0" smtClean="0"/>
                <a:t>Ισχυρές </a:t>
              </a:r>
            </a:p>
            <a:p>
              <a:pPr algn="ctr"/>
              <a:r>
                <a:rPr lang="el-GR" sz="1600" dirty="0" smtClean="0"/>
                <a:t>βάσεις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8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3600" dirty="0"/>
              <a:t>ΠΑΡΑΔΕΙΓΜΑ</a:t>
            </a:r>
            <a:r>
              <a:rPr lang="en-US" sz="3600" dirty="0"/>
              <a:t> </a:t>
            </a:r>
            <a:r>
              <a:rPr lang="el-GR" sz="3400" dirty="0"/>
              <a:t>ΔΙΑΣΤΑΣΗΣ</a:t>
            </a:r>
            <a:r>
              <a:rPr lang="el-GR" sz="3600" dirty="0"/>
              <a:t> ΑΣΘΕΝΟΥΣ </a:t>
            </a:r>
            <a:r>
              <a:rPr lang="el-GR" sz="3600" dirty="0" smtClean="0"/>
              <a:t>ΟΞΕΟΣ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u="sng" dirty="0"/>
              <a:t>Υπολογισμός συγκέντρωσης Η</a:t>
            </a:r>
            <a:r>
              <a:rPr lang="el-GR" sz="2000" u="sng" baseline="30000" dirty="0"/>
              <a:t>+</a:t>
            </a:r>
            <a:r>
              <a:rPr lang="el-GR" sz="2000" u="sng" dirty="0"/>
              <a:t> σε διάλυμα 0.1 </a:t>
            </a:r>
            <a:r>
              <a:rPr lang="en-US" sz="2000" u="sng" dirty="0" err="1"/>
              <a:t>mol</a:t>
            </a:r>
            <a:r>
              <a:rPr lang="en-US" sz="2000" u="sng" dirty="0"/>
              <a:t> CH</a:t>
            </a:r>
            <a:r>
              <a:rPr lang="en-US" sz="2000" u="sng" baseline="-25000" dirty="0"/>
              <a:t>3</a:t>
            </a:r>
            <a:r>
              <a:rPr lang="en-US" sz="2000" u="sng" dirty="0"/>
              <a:t>COOH </a:t>
            </a:r>
            <a:r>
              <a:rPr lang="el-GR" sz="2000" u="sng" dirty="0"/>
              <a:t>σε 1 </a:t>
            </a:r>
            <a:r>
              <a:rPr lang="en-US" sz="2000" u="sng" dirty="0"/>
              <a:t>L </a:t>
            </a:r>
            <a:r>
              <a:rPr lang="el-GR" sz="2000" u="sng" dirty="0"/>
              <a:t>νερού</a:t>
            </a:r>
            <a:r>
              <a:rPr lang="en-US" sz="2000" u="sng" dirty="0" smtClean="0"/>
              <a:t>:</a:t>
            </a:r>
            <a:endParaRPr lang="el-GR" sz="2000" u="sng" dirty="0"/>
          </a:p>
          <a:p>
            <a:pPr marL="0" indent="0">
              <a:buNone/>
            </a:pPr>
            <a:r>
              <a:rPr lang="el-GR" sz="2000" dirty="0"/>
              <a:t>Ασθενές οξύ </a:t>
            </a:r>
            <a:r>
              <a:rPr lang="el-GR" sz="2000" dirty="0">
                <a:sym typeface="Wingdings" pitchFamily="2" charset="2"/>
              </a:rPr>
              <a:t> μόνο μικρή ποσότητα του διαλυμένου οξέος </a:t>
            </a:r>
            <a:r>
              <a:rPr lang="el-GR" sz="2000" dirty="0" smtClean="0">
                <a:sym typeface="Wingdings" pitchFamily="2" charset="2"/>
              </a:rPr>
              <a:t>διίσταται,έστω </a:t>
            </a:r>
            <a:r>
              <a:rPr lang="en-US" sz="2000" i="1" dirty="0" smtClean="0">
                <a:sym typeface="Wingdings" pitchFamily="2" charset="2"/>
              </a:rPr>
              <a:t>x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CH</a:t>
            </a:r>
            <a:r>
              <a:rPr lang="en-US" sz="2000" baseline="-25000" dirty="0"/>
              <a:t>3</a:t>
            </a:r>
            <a:r>
              <a:rPr lang="en-US" sz="2000" dirty="0"/>
              <a:t>COOH</a:t>
            </a:r>
            <a:r>
              <a:rPr lang="el-GR" sz="2000" dirty="0"/>
              <a:t> ↔</a:t>
            </a:r>
            <a:r>
              <a:rPr lang="en-US" sz="2000" dirty="0"/>
              <a:t> C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COO</a:t>
            </a:r>
            <a:r>
              <a:rPr lang="el-GR" sz="2000" baseline="30000" dirty="0"/>
              <a:t>-</a:t>
            </a:r>
            <a:r>
              <a:rPr lang="el-GR" sz="2000" dirty="0"/>
              <a:t>  + Η</a:t>
            </a:r>
            <a:r>
              <a:rPr lang="el-GR" sz="2000" baseline="30000" dirty="0" smtClean="0"/>
              <a:t>+</a:t>
            </a:r>
            <a:endParaRPr lang="el-GR" sz="2000" baseline="30000" dirty="0"/>
          </a:p>
          <a:p>
            <a:pPr marL="0" indent="0">
              <a:buNone/>
            </a:pPr>
            <a:r>
              <a:rPr lang="el-GR" sz="2000" dirty="0"/>
              <a:t>0.1 - </a:t>
            </a:r>
            <a:r>
              <a:rPr lang="en-US" sz="2000" dirty="0"/>
              <a:t>x</a:t>
            </a:r>
            <a:r>
              <a:rPr lang="el-GR" sz="2000" dirty="0"/>
              <a:t> </a:t>
            </a:r>
            <a:r>
              <a:rPr lang="en-US" sz="2000" dirty="0" err="1"/>
              <a:t>mol</a:t>
            </a:r>
            <a:r>
              <a:rPr lang="en-US" sz="2000" dirty="0"/>
              <a:t>       x </a:t>
            </a:r>
            <a:r>
              <a:rPr lang="en-US" sz="2000" dirty="0" err="1"/>
              <a:t>mol</a:t>
            </a:r>
            <a:r>
              <a:rPr lang="en-US" sz="2000" dirty="0"/>
              <a:t>	x </a:t>
            </a:r>
            <a:r>
              <a:rPr lang="en-US" sz="2000" dirty="0" err="1"/>
              <a:t>mol</a:t>
            </a:r>
            <a:r>
              <a:rPr lang="en-US" sz="2000" dirty="0"/>
              <a:t>	</a:t>
            </a:r>
            <a:r>
              <a:rPr lang="el-GR" sz="2000" dirty="0"/>
              <a:t>έχουμε μετά τη διάσταση</a:t>
            </a:r>
            <a:r>
              <a:rPr lang="en-GB" sz="2000" dirty="0"/>
              <a:t> </a:t>
            </a:r>
            <a:r>
              <a:rPr lang="el-GR" sz="2000" dirty="0"/>
              <a:t>στο διάλυμα</a:t>
            </a:r>
            <a:endParaRPr lang="en-GB" sz="2000" dirty="0"/>
          </a:p>
          <a:p>
            <a:pPr marL="0" indent="0">
              <a:buNone/>
            </a:pPr>
            <a:endParaRPr lang="el-GR" sz="2800" dirty="0"/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936121"/>
              </p:ext>
            </p:extLst>
          </p:nvPr>
        </p:nvGraphicFramePr>
        <p:xfrm>
          <a:off x="611560" y="3429000"/>
          <a:ext cx="630826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4" imgW="3568680" imgH="1422360" progId="Equation.3">
                  <p:embed/>
                </p:oleObj>
              </mc:Choice>
              <mc:Fallback>
                <p:oleObj name="Equation" r:id="rId4" imgW="35686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429000"/>
                        <a:ext cx="6308262" cy="252028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4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3600" dirty="0"/>
              <a:t>ΒΑΣΙΚΕΣ ΕΝΝΟΙΕΣ – Γινόμενο </a:t>
            </a:r>
            <a:r>
              <a:rPr lang="el-GR" sz="3600" dirty="0" smtClean="0"/>
              <a:t>διαλυτότητας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200" dirty="0"/>
              <a:t>Η σταθερά ισορροπίας για αντίδραση μεταξύ ενός στερεού (ορυκτού) και του κορεσμένου διαλύματός του (δηλαδή στο σημείου όπου το στερεό παύει να διαλύεται), π.χ.: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200" dirty="0"/>
              <a:t>CaCO</a:t>
            </a:r>
            <a:r>
              <a:rPr lang="en-US" sz="2200" baseline="-25000" dirty="0"/>
              <a:t>3</a:t>
            </a:r>
            <a:r>
              <a:rPr lang="el-GR" sz="2200" baseline="-25000" dirty="0"/>
              <a:t>(ασβεστίτης)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</a:t>
            </a:r>
            <a:r>
              <a:rPr lang="el-GR" sz="2200" dirty="0"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Ca</a:t>
            </a:r>
            <a:r>
              <a:rPr lang="en-US" sz="2200" baseline="30000" dirty="0">
                <a:sym typeface="Wingdings" pitchFamily="2" charset="2"/>
              </a:rPr>
              <a:t>2+</a:t>
            </a:r>
            <a:r>
              <a:rPr lang="el-GR" sz="2200" dirty="0"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+ C</a:t>
            </a:r>
            <a:r>
              <a:rPr lang="el-GR" sz="2200" dirty="0">
                <a:sym typeface="Wingdings" pitchFamily="2" charset="2"/>
              </a:rPr>
              <a:t>Ο</a:t>
            </a:r>
            <a:r>
              <a:rPr lang="en-US" sz="2200" baseline="-25000" dirty="0">
                <a:sym typeface="Wingdings" pitchFamily="2" charset="2"/>
              </a:rPr>
              <a:t>3</a:t>
            </a:r>
            <a:r>
              <a:rPr lang="en-US" sz="2200" baseline="30000" dirty="0">
                <a:sym typeface="Wingdings" pitchFamily="2" charset="2"/>
              </a:rPr>
              <a:t>2-</a:t>
            </a:r>
            <a:r>
              <a:rPr lang="en-US" sz="2200" dirty="0">
                <a:sym typeface="Wingdings" pitchFamily="2" charset="2"/>
              </a:rPr>
              <a:t> </a:t>
            </a:r>
            <a:endParaRPr lang="el-GR" sz="2200" dirty="0"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l-GR" sz="2200" dirty="0" smtClean="0"/>
              <a:t>Προσοχή </a:t>
            </a:r>
            <a:r>
              <a:rPr lang="el-GR" sz="2200" dirty="0"/>
              <a:t>στη στοιχειομετρία της αντίδρασης για τους υπολογισμούς</a:t>
            </a:r>
            <a:endParaRPr lang="el-GR" sz="2200" dirty="0">
              <a:sym typeface="Wingdings" pitchFamily="2" charset="2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50677"/>
              </p:ext>
            </p:extLst>
          </p:nvPr>
        </p:nvGraphicFramePr>
        <p:xfrm>
          <a:off x="539552" y="3212976"/>
          <a:ext cx="77041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4" imgW="3733560" imgH="482400" progId="Equation.3">
                  <p:embed/>
                </p:oleObj>
              </mc:Choice>
              <mc:Fallback>
                <p:oleObj name="Equation" r:id="rId4" imgW="3733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12976"/>
                        <a:ext cx="7704138" cy="996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08291"/>
              </p:ext>
            </p:extLst>
          </p:nvPr>
        </p:nvGraphicFramePr>
        <p:xfrm>
          <a:off x="539552" y="4308140"/>
          <a:ext cx="31861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Εξίσωση" r:id="rId6" imgW="1371600" imgH="241200" progId="Equation.3">
                  <p:embed/>
                </p:oleObj>
              </mc:Choice>
              <mc:Fallback>
                <p:oleObj name="Εξίσωση" r:id="rId6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08140"/>
                        <a:ext cx="3186113" cy="558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4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/>
              <a:t>pK</a:t>
            </a:r>
            <a:r>
              <a:rPr lang="en-US" sz="4000" baseline="-25000" dirty="0" err="1"/>
              <a:t>sp</a:t>
            </a:r>
            <a:r>
              <a:rPr lang="en-US" sz="4000" dirty="0"/>
              <a:t> </a:t>
            </a:r>
            <a:r>
              <a:rPr lang="el-GR" sz="4000" dirty="0"/>
              <a:t>επιλεγμένων ορυκτών ενώσεων</a:t>
            </a:r>
            <a:r>
              <a:rPr lang="en-US" sz="4000" dirty="0"/>
              <a:t> </a:t>
            </a:r>
            <a:r>
              <a:rPr lang="el-GR" sz="4000" dirty="0"/>
              <a:t>στους 25°</a:t>
            </a:r>
            <a:r>
              <a:rPr lang="en-US" sz="4000" dirty="0" smtClean="0"/>
              <a:t>C</a:t>
            </a:r>
            <a:endParaRPr lang="el-GR" sz="4000" dirty="0"/>
          </a:p>
        </p:txBody>
      </p:sp>
      <p:graphicFrame>
        <p:nvGraphicFramePr>
          <p:cNvPr id="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58513"/>
              </p:ext>
            </p:extLst>
          </p:nvPr>
        </p:nvGraphicFramePr>
        <p:xfrm>
          <a:off x="1547664" y="1556792"/>
          <a:ext cx="5976938" cy="4754880"/>
        </p:xfrm>
        <a:graphic>
          <a:graphicData uri="http://schemas.openxmlformats.org/drawingml/2006/table">
            <a:tbl>
              <a:tblPr/>
              <a:tblGrid>
                <a:gridCol w="1944688"/>
                <a:gridCol w="1008062"/>
                <a:gridCol w="1655763"/>
                <a:gridCol w="1368425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ΤΥΠΟΣ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pK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</a:t>
                      </a:r>
                      <a:endParaRPr kumimoji="0" lang="el-GR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TY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ΠΟΣ</a:t>
                      </a:r>
                      <a:endParaRPr kumimoji="0" lang="el-G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pK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</a:t>
                      </a:r>
                      <a:endParaRPr kumimoji="0" lang="el-G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Αλογονούχα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Ανθρακικά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PbCl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4.8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CaCO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BaF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5.8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CuCl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6.7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FeCO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AgCl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9.7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MgCO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6.5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CaF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Θειούχα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1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Θειικά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PbS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27.5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BaSO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HgS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53.3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CaSO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4.5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ZnS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24.7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PbSO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7.8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Φωσφορικά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SrSO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6.5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(PO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4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/>
              <a:t>ΤΟ ΣΥΣΤΗΜΑ ΤΟΥ ΑΝΘΡΑΚΙΚΟΥ </a:t>
            </a:r>
            <a:r>
              <a:rPr lang="el-GR" dirty="0" smtClean="0"/>
              <a:t>ΟΞΕΟΣ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Ανθρακικό </a:t>
            </a:r>
            <a:r>
              <a:rPr lang="el-GR" sz="2400" dirty="0"/>
              <a:t>οξύ = το αφθονότερο οξύ στα φυσικά νερά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Συνδυασμός </a:t>
            </a:r>
            <a:r>
              <a:rPr lang="el-GR" sz="2400" dirty="0"/>
              <a:t>ανθρακικού οξέος και ανθρακικού ασβεστίου </a:t>
            </a:r>
            <a:r>
              <a:rPr lang="el-GR" sz="2400" dirty="0">
                <a:sym typeface="Wingdings" pitchFamily="2" charset="2"/>
              </a:rPr>
              <a:t> ρύθμιση ρΗ φυσικών νερών</a:t>
            </a:r>
          </a:p>
          <a:p>
            <a:pPr>
              <a:lnSpc>
                <a:spcPct val="150000"/>
              </a:lnSpc>
            </a:pPr>
            <a:r>
              <a:rPr lang="el-GR" sz="2400" dirty="0" smtClean="0">
                <a:sym typeface="Wingdings" pitchFamily="2" charset="2"/>
              </a:rPr>
              <a:t>Αντιδράσεις </a:t>
            </a:r>
            <a:r>
              <a:rPr lang="el-GR" sz="2400" dirty="0">
                <a:sym typeface="Wingdings" pitchFamily="2" charset="2"/>
              </a:rPr>
              <a:t>διάστασης- σταθερές διάστασης στους 25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aseline="30000" dirty="0" err="1" smtClean="0">
                <a:sym typeface="Wingdings" pitchFamily="2" charset="2"/>
              </a:rPr>
              <a:t>o</a:t>
            </a:r>
            <a:r>
              <a:rPr lang="en-US" sz="2400" dirty="0" err="1" smtClean="0">
                <a:sym typeface="Wingdings" pitchFamily="2" charset="2"/>
              </a:rPr>
              <a:t>C</a:t>
            </a:r>
            <a:endParaRPr lang="el-GR" sz="2400" dirty="0"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</a:t>
            </a:r>
            <a:r>
              <a:rPr lang="el-GR" sz="24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HCO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 + H</a:t>
            </a:r>
            <a:r>
              <a:rPr lang="en-US" sz="2400" baseline="30000" dirty="0" smtClean="0">
                <a:sym typeface="Wingdings" pitchFamily="2" charset="2"/>
              </a:rPr>
              <a:t>+ </a:t>
            </a:r>
            <a:r>
              <a:rPr lang="en-US" sz="2400" dirty="0" smtClean="0">
                <a:sym typeface="Wingdings" pitchFamily="2" charset="2"/>
              </a:rPr>
              <a:t>  </a:t>
            </a:r>
            <a:endParaRPr lang="el-GR" sz="24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itchFamily="2" charset="2"/>
              </a:rPr>
              <a:t>HCO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  CO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l-GR" sz="2400" baseline="30000" dirty="0">
                <a:sym typeface="Wingdings" pitchFamily="2" charset="2"/>
              </a:rPr>
              <a:t> - </a:t>
            </a:r>
            <a:r>
              <a:rPr lang="en-US" sz="2400" dirty="0">
                <a:sym typeface="Wingdings" pitchFamily="2" charset="2"/>
              </a:rPr>
              <a:t>+ H</a:t>
            </a:r>
            <a:r>
              <a:rPr lang="en-US" sz="2400" baseline="30000" dirty="0">
                <a:sym typeface="Wingdings" pitchFamily="2" charset="2"/>
              </a:rPr>
              <a:t>+</a:t>
            </a:r>
            <a:endParaRPr lang="en-GB" sz="2400" dirty="0"/>
          </a:p>
          <a:p>
            <a:endParaRPr lang="el-GR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35507"/>
              </p:ext>
            </p:extLst>
          </p:nvPr>
        </p:nvGraphicFramePr>
        <p:xfrm>
          <a:off x="3615682" y="4293096"/>
          <a:ext cx="5071118" cy="153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Denklem" r:id="rId4" imgW="3187440" imgH="965160" progId="Equation.3">
                  <p:embed/>
                </p:oleObj>
              </mc:Choice>
              <mc:Fallback>
                <p:oleObj name="Denklem" r:id="rId4" imgW="31874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682" y="4293096"/>
                        <a:ext cx="5071118" cy="153555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5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Βασικές αρχές και γνώσεις υποβάθρου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800" dirty="0"/>
              <a:t>Γεωχημεία Υδατικών Διαλυμάτων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0503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3600" dirty="0" smtClean="0"/>
              <a:t>Σχετική αφθονία (ενεργότητες) ανόργανων ειδών του </a:t>
            </a:r>
            <a:r>
              <a:rPr lang="en-US" sz="3600" dirty="0" smtClean="0"/>
              <a:t>C </a:t>
            </a:r>
            <a:r>
              <a:rPr lang="el-GR" sz="3600" dirty="0" smtClean="0"/>
              <a:t>ως συνάρτηση του </a:t>
            </a:r>
            <a:r>
              <a:rPr lang="en-US" sz="3600" dirty="0" smtClean="0"/>
              <a:t>pH</a:t>
            </a:r>
            <a:endParaRPr lang="el-GR" sz="3600" dirty="0"/>
          </a:p>
        </p:txBody>
      </p:sp>
      <p:pic>
        <p:nvPicPr>
          <p:cNvPr id="3" name="Picture 1028" descr="C:\Principles Environmental Geochemistry\Textbook Files\3. Acid Base Equilibria\Fig3-2C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271" y="1556792"/>
            <a:ext cx="6387457" cy="4666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ΟΞΥΤΗΤΑ ΚΑΙ </a:t>
            </a:r>
            <a:r>
              <a:rPr lang="el-GR" dirty="0" smtClean="0"/>
              <a:t>ΑΛΚΑΛΙΚΟΤΗΤΑ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200" u="sng" dirty="0"/>
              <a:t>Οξύτητα </a:t>
            </a:r>
            <a:r>
              <a:rPr lang="el-GR" sz="2200" dirty="0"/>
              <a:t>= ικανότητα του νερού να δίνει πρωτόνια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Προσδιορίζεται με ογκομέτρηση του διαλύματος με μία ισχυρή βάση</a:t>
            </a:r>
          </a:p>
          <a:p>
            <a:r>
              <a:rPr lang="el-GR" sz="2200" dirty="0"/>
              <a:t>Επηρεάζει την </a:t>
            </a:r>
            <a:r>
              <a:rPr lang="en-US" sz="2200" dirty="0"/>
              <a:t>:</a:t>
            </a:r>
            <a:endParaRPr lang="el-GR" sz="2200" dirty="0"/>
          </a:p>
          <a:p>
            <a:pPr marL="0" indent="0">
              <a:buNone/>
            </a:pPr>
            <a:r>
              <a:rPr lang="el-GR" sz="2200" dirty="0"/>
              <a:t>	αποσάθρωση πυριτικών και ανθρακικών ορυκτών</a:t>
            </a:r>
          </a:p>
          <a:p>
            <a:pPr marL="0" indent="0">
              <a:buNone/>
            </a:pPr>
            <a:r>
              <a:rPr lang="el-GR" sz="2200" dirty="0"/>
              <a:t>	μεταφορά μεταλλικών ιόντων στο διάλυμα</a:t>
            </a:r>
          </a:p>
          <a:p>
            <a:pPr marL="0" indent="0">
              <a:buNone/>
            </a:pPr>
            <a:r>
              <a:rPr lang="el-GR" sz="2200" dirty="0"/>
              <a:t>	λειτουργία υδατικών οικοσυστημάτων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Υψηλή οξύτητα περιβαλλοντικά επιβλαβής.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861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ΟΞΥΤΗΤΑ ΚΑΙ </a:t>
            </a:r>
            <a:r>
              <a:rPr lang="el-GR" dirty="0" smtClean="0"/>
              <a:t>ΑΛΚΑΛΙΚΟΤΗΤΑ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200" u="sng" dirty="0" smtClean="0"/>
              <a:t>Αλκαλικότητα </a:t>
            </a:r>
            <a:r>
              <a:rPr lang="el-GR" sz="2200" dirty="0"/>
              <a:t>= ικανότητα του νερού να προσλαμβάνει πρωτόνια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Προσδιορίζεται με τιτλοδότηση του διαλύματος με ένα ισχυρό οξύ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Προσδιορίζει την ικανότητα των νερών να αντισταθμίζουν προσθήκες οξέων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Θεωρείται γενικά θετικό χαρακτηριστικό</a:t>
            </a:r>
          </a:p>
          <a:p>
            <a:r>
              <a:rPr lang="el-GR" sz="2200" dirty="0"/>
              <a:t> Στα συνήθη φυσικά νερά καθορίζεται από το σύστημα του ανθρακικού οξέος 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GB" sz="2200" dirty="0"/>
              <a:t>Alkalinity =</a:t>
            </a:r>
            <a:r>
              <a:rPr lang="en-US" sz="2200" dirty="0">
                <a:sym typeface="Wingdings" pitchFamily="2" charset="2"/>
              </a:rPr>
              <a:t> [</a:t>
            </a:r>
            <a:r>
              <a:rPr lang="en-US" sz="2200" dirty="0"/>
              <a:t>HCO</a:t>
            </a:r>
            <a:r>
              <a:rPr lang="en-US" sz="2200" baseline="-25000" dirty="0"/>
              <a:t>3</a:t>
            </a:r>
            <a:r>
              <a:rPr lang="en-US" sz="2200" baseline="30000" dirty="0"/>
              <a:t>- </a:t>
            </a:r>
            <a:r>
              <a:rPr lang="en-US" sz="2200" dirty="0"/>
              <a:t>] + 2[CO</a:t>
            </a:r>
            <a:r>
              <a:rPr lang="en-US" sz="2200" baseline="-25000" dirty="0"/>
              <a:t>3</a:t>
            </a:r>
            <a:r>
              <a:rPr lang="en-US" sz="2200" baseline="30000" dirty="0"/>
              <a:t>2- </a:t>
            </a:r>
            <a:r>
              <a:rPr lang="en-US" sz="2200" dirty="0"/>
              <a:t> ] + [OH</a:t>
            </a:r>
            <a:r>
              <a:rPr lang="en-US" sz="2200" baseline="30000" dirty="0"/>
              <a:t>-</a:t>
            </a:r>
            <a:r>
              <a:rPr lang="en-US" sz="2200" dirty="0"/>
              <a:t> ] – [H</a:t>
            </a:r>
            <a:r>
              <a:rPr lang="en-US" sz="2200" baseline="30000" dirty="0"/>
              <a:t>+ </a:t>
            </a:r>
            <a:r>
              <a:rPr lang="en-GB" sz="2200" dirty="0"/>
              <a:t>]</a:t>
            </a:r>
            <a:endParaRPr lang="en-GB" sz="2200" baseline="300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27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ΠΑΡΑΓΟΝΤΕΣ ΕΛΕΓΧΟΥ </a:t>
            </a:r>
            <a:r>
              <a:rPr lang="el-GR" sz="4000" dirty="0" smtClean="0"/>
              <a:t>ΔΙΑΛΥΤΟΤΗΤΑΣ</a:t>
            </a:r>
            <a:endParaRPr lang="el-GR" sz="4000" dirty="0"/>
          </a:p>
        </p:txBody>
      </p:sp>
      <p:sp>
        <p:nvSpPr>
          <p:cNvPr id="2" name="Rectangle 1"/>
          <p:cNvSpPr/>
          <p:nvPr/>
        </p:nvSpPr>
        <p:spPr>
          <a:xfrm>
            <a:off x="899592" y="1124744"/>
            <a:ext cx="6165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Συγκεντρώσεις στοιχείων στη γήινη επιφάνεια</a:t>
            </a:r>
            <a:endParaRPr lang="en-US" sz="2400" b="1" dirty="0"/>
          </a:p>
        </p:txBody>
      </p:sp>
      <p:graphicFrame>
        <p:nvGraphicFramePr>
          <p:cNvPr id="5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44401"/>
              </p:ext>
            </p:extLst>
          </p:nvPr>
        </p:nvGraphicFramePr>
        <p:xfrm>
          <a:off x="1002432" y="1524854"/>
          <a:ext cx="7139135" cy="4663440"/>
        </p:xfrm>
        <a:graphic>
          <a:graphicData uri="http://schemas.openxmlformats.org/drawingml/2006/table">
            <a:tbl>
              <a:tblPr/>
              <a:tblGrid>
                <a:gridCol w="1162471"/>
                <a:gridCol w="2088232"/>
                <a:gridCol w="1728192"/>
                <a:gridCol w="216024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Στοιχείο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Επιφανειακά νερά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mg l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Υπόγεια νερά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mg l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Ηπειρωτικός φλοιός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 kg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7.8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2.3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4.1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7.4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TDS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2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ΠΑΡΑΓΟΝΤΕΣ ΕΛΕΓΧΟΥ </a:t>
            </a:r>
            <a:r>
              <a:rPr lang="el-GR" sz="4000" dirty="0" smtClean="0"/>
              <a:t>ΔΙΑΛΥΤΟΤΗΤΑΣ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400" b="1" dirty="0"/>
              <a:t>Φορτίο (</a:t>
            </a:r>
            <a:r>
              <a:rPr lang="en-US" sz="2400" b="1" dirty="0"/>
              <a:t>z</a:t>
            </a:r>
            <a:r>
              <a:rPr lang="el-GR" sz="2400" b="1" dirty="0"/>
              <a:t>) </a:t>
            </a:r>
            <a:r>
              <a:rPr lang="en-US" sz="2400" b="1" dirty="0"/>
              <a:t>&amp; </a:t>
            </a:r>
            <a:r>
              <a:rPr lang="el-GR" sz="2400" b="1" dirty="0"/>
              <a:t>ακτίνα (</a:t>
            </a:r>
            <a:r>
              <a:rPr lang="en-US" sz="2400" b="1" dirty="0"/>
              <a:t>r</a:t>
            </a:r>
            <a:r>
              <a:rPr lang="el-GR" sz="2400" b="1" dirty="0"/>
              <a:t>)</a:t>
            </a:r>
            <a:r>
              <a:rPr lang="en-US" sz="2400" b="1" dirty="0"/>
              <a:t> </a:t>
            </a:r>
            <a:r>
              <a:rPr lang="el-GR" sz="2400" b="1" dirty="0"/>
              <a:t>Ιόντων</a:t>
            </a:r>
            <a:r>
              <a:rPr lang="en-US" sz="2400" b="1" dirty="0"/>
              <a:t> (</a:t>
            </a:r>
            <a:r>
              <a:rPr lang="el-GR" sz="2400" b="1" dirty="0"/>
              <a:t>Ιοντικό δυναμικό)</a:t>
            </a:r>
            <a:endParaRPr lang="en-US" sz="2400" b="1" dirty="0" smtClean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000" dirty="0" smtClean="0"/>
              <a:t>Ιόντα </a:t>
            </a:r>
            <a:r>
              <a:rPr lang="el-GR" sz="2000" dirty="0"/>
              <a:t>με χαμηλό λόγο </a:t>
            </a:r>
            <a:r>
              <a:rPr lang="en-US" sz="2000" dirty="0"/>
              <a:t>z</a:t>
            </a:r>
            <a:r>
              <a:rPr lang="el-GR" sz="2000" dirty="0"/>
              <a:t> </a:t>
            </a:r>
            <a:r>
              <a:rPr lang="en-US" sz="2000" dirty="0"/>
              <a:t>/r</a:t>
            </a:r>
            <a:r>
              <a:rPr lang="el-GR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l-GR" sz="2000" dirty="0">
                <a:sym typeface="Wingdings" pitchFamily="2" charset="2"/>
              </a:rPr>
              <a:t>Διαλύονται εύκολα ως απλά κατιόντα ή ανιόντα π.χ. </a:t>
            </a:r>
            <a:r>
              <a:rPr lang="en-US" sz="2000" dirty="0">
                <a:sym typeface="Wingdings" pitchFamily="2" charset="2"/>
              </a:rPr>
              <a:t>Na</a:t>
            </a:r>
            <a:r>
              <a:rPr lang="en-US" sz="2000" baseline="30000" dirty="0">
                <a:sym typeface="Wingdings" pitchFamily="2" charset="2"/>
              </a:rPr>
              <a:t>+</a:t>
            </a:r>
            <a:r>
              <a:rPr lang="en-US" sz="2000" dirty="0">
                <a:sym typeface="Wingdings" pitchFamily="2" charset="2"/>
              </a:rPr>
              <a:t>, Cl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l-GR" sz="2000" dirty="0"/>
              <a:t> </a:t>
            </a:r>
            <a:endParaRPr lang="en-US" sz="2000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sz="2000" dirty="0"/>
              <a:t>Ιόντα με ενδιάμεσο λόγο </a:t>
            </a:r>
            <a:r>
              <a:rPr lang="en-US" sz="2000" dirty="0"/>
              <a:t>z /r </a:t>
            </a:r>
            <a:r>
              <a:rPr lang="el-GR" sz="2000" dirty="0">
                <a:sym typeface="Wingdings" pitchFamily="2" charset="2"/>
              </a:rPr>
              <a:t>π.χ. </a:t>
            </a:r>
            <a:r>
              <a:rPr lang="en-US" sz="2000" dirty="0">
                <a:sym typeface="Wingdings" pitchFamily="2" charset="2"/>
              </a:rPr>
              <a:t>Al</a:t>
            </a:r>
            <a:r>
              <a:rPr lang="en-US" sz="2000" baseline="30000" dirty="0">
                <a:sym typeface="Wingdings" pitchFamily="2" charset="2"/>
              </a:rPr>
              <a:t>3+</a:t>
            </a:r>
            <a:r>
              <a:rPr lang="en-US" sz="2000" dirty="0">
                <a:sym typeface="Wingdings" pitchFamily="2" charset="2"/>
              </a:rPr>
              <a:t>, Fe</a:t>
            </a:r>
            <a:r>
              <a:rPr lang="en-US" sz="2000" baseline="30000" dirty="0">
                <a:sym typeface="Wingdings" pitchFamily="2" charset="2"/>
              </a:rPr>
              <a:t>3+</a:t>
            </a:r>
            <a:r>
              <a:rPr lang="en-US" sz="2000" dirty="0">
                <a:sym typeface="Wingdings" pitchFamily="2" charset="2"/>
              </a:rPr>
              <a:t>, Si</a:t>
            </a:r>
            <a:r>
              <a:rPr lang="en-US" sz="2000" baseline="30000" dirty="0">
                <a:sym typeface="Wingdings" pitchFamily="2" charset="2"/>
              </a:rPr>
              <a:t>4+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l-GR" sz="2000" dirty="0">
                <a:sym typeface="Wingdings" pitchFamily="2" charset="2"/>
              </a:rPr>
              <a:t>Διαλύονται δύσκολα – γιατί σχηματίζουν στερεές ενώσεις αποσπώντας </a:t>
            </a:r>
            <a:r>
              <a:rPr lang="en-US" sz="2000" dirty="0">
                <a:sym typeface="Wingdings" pitchFamily="2" charset="2"/>
              </a:rPr>
              <a:t>OH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από τα μόρια του νερού (υδρόλυση), </a:t>
            </a:r>
            <a:endParaRPr lang="en-US" sz="2000" baseline="30000" dirty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>
                <a:sym typeface="Wingdings" pitchFamily="2" charset="2"/>
              </a:rPr>
              <a:t>	Fe</a:t>
            </a:r>
            <a:r>
              <a:rPr lang="en-US" sz="2000" baseline="30000" dirty="0">
                <a:sym typeface="Wingdings" pitchFamily="2" charset="2"/>
              </a:rPr>
              <a:t>3+</a:t>
            </a:r>
            <a:r>
              <a:rPr lang="en-US" sz="2000" dirty="0">
                <a:sym typeface="Wingdings" pitchFamily="2" charset="2"/>
              </a:rPr>
              <a:t> + 3H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OFe(OH)</a:t>
            </a:r>
            <a:r>
              <a:rPr lang="en-US" sz="2000" baseline="-25000" dirty="0">
                <a:sym typeface="Wingdings" pitchFamily="2" charset="2"/>
              </a:rPr>
              <a:t>3(</a:t>
            </a:r>
            <a:r>
              <a:rPr lang="el-GR" sz="2000" baseline="-25000" dirty="0">
                <a:sym typeface="Wingdings" pitchFamily="2" charset="2"/>
              </a:rPr>
              <a:t>στερεό)</a:t>
            </a:r>
            <a:r>
              <a:rPr lang="en-US" sz="2000" baseline="-25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+ H</a:t>
            </a:r>
            <a:r>
              <a:rPr lang="en-US" sz="2000" baseline="30000" dirty="0" smtClean="0">
                <a:sym typeface="Wingdings" pitchFamily="2" charset="2"/>
              </a:rPr>
              <a:t>+</a:t>
            </a:r>
            <a:endParaRPr lang="en-US" sz="2000" baseline="30000" dirty="0"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el-GR" sz="2000" dirty="0"/>
              <a:t>Ιόντα με υψηλό λόγο </a:t>
            </a:r>
            <a:r>
              <a:rPr lang="en-US" sz="2000" dirty="0"/>
              <a:t> z /r</a:t>
            </a:r>
            <a:r>
              <a:rPr lang="el-GR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l-GR" sz="2000" dirty="0">
                <a:sym typeface="Wingdings" pitchFamily="2" charset="2"/>
              </a:rPr>
              <a:t>Διαλύονται εύκολα ως χημικές ρίζες (</a:t>
            </a:r>
            <a:r>
              <a:rPr lang="en-US" sz="2000" dirty="0">
                <a:sym typeface="Wingdings" pitchFamily="2" charset="2"/>
              </a:rPr>
              <a:t>SO</a:t>
            </a:r>
            <a:r>
              <a:rPr lang="en-US" sz="2000" baseline="-25000" dirty="0">
                <a:sym typeface="Wingdings" pitchFamily="2" charset="2"/>
              </a:rPr>
              <a:t>4</a:t>
            </a:r>
            <a:r>
              <a:rPr lang="en-US" sz="2000" baseline="30000" dirty="0">
                <a:sym typeface="Wingdings" pitchFamily="2" charset="2"/>
              </a:rPr>
              <a:t>2-</a:t>
            </a:r>
            <a:r>
              <a:rPr lang="en-US" sz="2000" dirty="0">
                <a:sym typeface="Wingdings" pitchFamily="2" charset="2"/>
              </a:rPr>
              <a:t>, NO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, CO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baseline="30000" dirty="0">
                <a:sym typeface="Wingdings" pitchFamily="2" charset="2"/>
              </a:rPr>
              <a:t>2-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l-GR" sz="2000" dirty="0">
                <a:sym typeface="Wingdings" pitchFamily="2" charset="2"/>
              </a:rPr>
              <a:t> αποσπώντας Ο από τα μόρια του νερού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000" dirty="0"/>
              <a:t>	</a:t>
            </a:r>
            <a:r>
              <a:rPr lang="en-US" sz="2000" dirty="0" smtClean="0"/>
              <a:t>S</a:t>
            </a:r>
            <a:r>
              <a:rPr lang="el-GR" sz="2000" baseline="-25000" dirty="0" smtClean="0"/>
              <a:t>(στερεό</a:t>
            </a:r>
            <a:r>
              <a:rPr lang="el-GR" sz="2000" baseline="-25000" dirty="0"/>
              <a:t>)</a:t>
            </a:r>
            <a:r>
              <a:rPr lang="en-US" sz="2000" dirty="0"/>
              <a:t> + 4</a:t>
            </a:r>
            <a:r>
              <a:rPr lang="el-GR" sz="2000" dirty="0"/>
              <a:t>Η</a:t>
            </a:r>
            <a:r>
              <a:rPr lang="el-GR" sz="2000" baseline="-25000" dirty="0"/>
              <a:t>2</a:t>
            </a:r>
            <a:r>
              <a:rPr lang="el-GR" sz="2000" dirty="0"/>
              <a:t>Ο</a:t>
            </a:r>
            <a:r>
              <a:rPr lang="el-GR" sz="2000" dirty="0">
                <a:sym typeface="Wingdings" pitchFamily="2" charset="2"/>
              </a:rPr>
              <a:t></a:t>
            </a:r>
            <a:r>
              <a:rPr lang="en-US" sz="2000" dirty="0">
                <a:sym typeface="Wingdings" pitchFamily="2" charset="2"/>
              </a:rPr>
              <a:t>SO</a:t>
            </a:r>
            <a:r>
              <a:rPr lang="en-US" sz="2000" baseline="-25000" dirty="0">
                <a:sym typeface="Wingdings" pitchFamily="2" charset="2"/>
              </a:rPr>
              <a:t>4</a:t>
            </a:r>
            <a:r>
              <a:rPr lang="en-US" sz="2000" baseline="30000" dirty="0">
                <a:sym typeface="Wingdings" pitchFamily="2" charset="2"/>
              </a:rPr>
              <a:t>2-</a:t>
            </a:r>
            <a:r>
              <a:rPr lang="en-US" sz="2000" dirty="0">
                <a:sym typeface="Wingdings" pitchFamily="2" charset="2"/>
              </a:rPr>
              <a:t> +2H</a:t>
            </a:r>
            <a:r>
              <a:rPr lang="en-US" sz="2000" baseline="30000" dirty="0" smtClean="0">
                <a:sym typeface="Wingdings" pitchFamily="2" charset="2"/>
              </a:rPr>
              <a:t>+</a:t>
            </a:r>
            <a:endParaRPr lang="el-GR" sz="2000" baseline="30000" dirty="0">
              <a:sym typeface="Wingdings" pitchFamily="2" charset="2"/>
            </a:endParaRP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834837" y="5517232"/>
            <a:ext cx="7488238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ΠΡΟΣΟΧΗ! Τα παραπάνω κριτήρια αγνοούν τις αλληλεπιδράσεις στοιχείων στη διαλυτότητα </a:t>
            </a:r>
          </a:p>
        </p:txBody>
      </p:sp>
    </p:spTree>
    <p:extLst>
      <p:ext uri="{BB962C8B-B14F-4D97-AF65-F5344CB8AC3E}">
        <p14:creationId xmlns:p14="http://schemas.microsoft.com/office/powerpoint/2010/main" val="5498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ΠΑΡΑΓΟΝΤΕΣ ΕΛΕΓΧΟΥ </a:t>
            </a:r>
            <a:r>
              <a:rPr lang="el-GR" dirty="0" smtClean="0"/>
              <a:t>ΔΙΑΛΥΤΟΤΗΤΑΣ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611560" y="1340768"/>
            <a:ext cx="2114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pH </a:t>
            </a:r>
            <a:r>
              <a:rPr lang="el-GR" sz="2400" b="1" dirty="0"/>
              <a:t>υδρόλυσης </a:t>
            </a:r>
            <a:endParaRPr lang="en-US" sz="24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79912" y="1802433"/>
            <a:ext cx="4906888" cy="3600986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Πρόβλεψη διασποράς μετάλλων μέσω της </a:t>
            </a:r>
            <a:r>
              <a:rPr lang="el-GR" sz="2400" b="1" dirty="0"/>
              <a:t>όξινης απορροής μεταλλείων</a:t>
            </a:r>
            <a:r>
              <a:rPr lang="en-US" sz="2400" b="1" dirty="0"/>
              <a:t>: </a:t>
            </a:r>
            <a:endParaRPr lang="el-GR" sz="2400" b="1" dirty="0"/>
          </a:p>
          <a:p>
            <a:pPr>
              <a:spcBef>
                <a:spcPct val="50000"/>
              </a:spcBef>
            </a:pPr>
            <a:r>
              <a:rPr lang="en-US" sz="2400" dirty="0"/>
              <a:t>pH&lt;2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l-GR" sz="2400" dirty="0">
                <a:sym typeface="Wingdings" pitchFamily="2" charset="2"/>
              </a:rPr>
              <a:t>μέταλλα διαλυτά σε μορφή κατιόντων (</a:t>
            </a:r>
            <a:r>
              <a:rPr lang="en-US" sz="2400" dirty="0">
                <a:sym typeface="Wingdings" pitchFamily="2" charset="2"/>
              </a:rPr>
              <a:t>Pb</a:t>
            </a:r>
            <a:r>
              <a:rPr lang="en-US" sz="2400" baseline="30000" dirty="0">
                <a:sym typeface="Wingdings" pitchFamily="2" charset="2"/>
              </a:rPr>
              <a:t>2+</a:t>
            </a:r>
            <a:r>
              <a:rPr lang="en-US" sz="2400" dirty="0">
                <a:sym typeface="Wingdings" pitchFamily="2" charset="2"/>
              </a:rPr>
              <a:t>, Cu</a:t>
            </a:r>
            <a:r>
              <a:rPr lang="en-US" sz="2400" baseline="30000" dirty="0">
                <a:sym typeface="Wingdings" pitchFamily="2" charset="2"/>
              </a:rPr>
              <a:t>2+</a:t>
            </a:r>
            <a:r>
              <a:rPr lang="en-US" sz="2400" dirty="0">
                <a:sym typeface="Wingdings" pitchFamily="2" charset="2"/>
              </a:rPr>
              <a:t>, Zn</a:t>
            </a:r>
            <a:r>
              <a:rPr lang="en-US" sz="2400" baseline="30000" dirty="0">
                <a:sym typeface="Wingdings" pitchFamily="2" charset="2"/>
              </a:rPr>
              <a:t>2+</a:t>
            </a:r>
            <a:r>
              <a:rPr lang="en-US" sz="2400" dirty="0">
                <a:sym typeface="Wingdings" pitchFamily="2" charset="2"/>
              </a:rPr>
              <a:t>). </a:t>
            </a:r>
            <a:r>
              <a:rPr lang="el-GR" sz="2400" dirty="0">
                <a:sym typeface="Wingdings" pitchFamily="2" charset="2"/>
              </a:rPr>
              <a:t>Καθώς το </a:t>
            </a:r>
            <a:r>
              <a:rPr lang="en-US" sz="2400" dirty="0">
                <a:sym typeface="Wingdings" pitchFamily="2" charset="2"/>
              </a:rPr>
              <a:t>pH </a:t>
            </a:r>
            <a:r>
              <a:rPr lang="el-GR" sz="2400" dirty="0">
                <a:sym typeface="Wingdings" pitchFamily="2" charset="2"/>
              </a:rPr>
              <a:t>αυξάνει</a:t>
            </a:r>
            <a:r>
              <a:rPr lang="el-GR" sz="2400" dirty="0"/>
              <a:t> στα κατάντη λόγω ανάμιξης με καθαρό νερό τα μέταλλα αρχίζουν να καθιζάνουν ως στερεές ενώσεις υδροξειδίων (π.χ. </a:t>
            </a:r>
            <a:r>
              <a:rPr lang="en-US" sz="2400" dirty="0" err="1"/>
              <a:t>Pb</a:t>
            </a:r>
            <a:r>
              <a:rPr lang="en-US" sz="2400" dirty="0"/>
              <a:t>(OH)</a:t>
            </a:r>
            <a:r>
              <a:rPr lang="en-US" sz="1400" dirty="0"/>
              <a:t>2</a:t>
            </a:r>
            <a:r>
              <a:rPr lang="en-US" sz="2400" dirty="0"/>
              <a:t>)</a:t>
            </a:r>
            <a:endParaRPr lang="el-GR" sz="2400" dirty="0"/>
          </a:p>
        </p:txBody>
      </p:sp>
      <p:graphicFrame>
        <p:nvGraphicFramePr>
          <p:cNvPr id="10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69344"/>
              </p:ext>
            </p:extLst>
          </p:nvPr>
        </p:nvGraphicFramePr>
        <p:xfrm>
          <a:off x="611560" y="1819645"/>
          <a:ext cx="3024336" cy="4064001"/>
        </p:xfrm>
        <a:graphic>
          <a:graphicData uri="http://schemas.openxmlformats.org/drawingml/2006/table">
            <a:tbl>
              <a:tblPr/>
              <a:tblGrid>
                <a:gridCol w="960437"/>
                <a:gridCol w="2063899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Ιόν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υδρόλυσης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3+</a:t>
                      </a:r>
                      <a:endParaRPr kumimoji="0" lang="el-G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3+</a:t>
                      </a:r>
                      <a:endParaRPr kumimoji="0" lang="el-G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4.1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2+</a:t>
                      </a:r>
                      <a:endParaRPr kumimoji="0" lang="el-G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5.3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2+</a:t>
                      </a:r>
                      <a:endParaRPr kumimoji="0" lang="el-G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6.0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Zn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2+</a:t>
                      </a:r>
                      <a:endParaRPr kumimoji="0" lang="el-G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7.0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Mg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2+</a:t>
                      </a:r>
                      <a:endParaRPr kumimoji="0" lang="el-G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10.5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1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C02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8640"/>
            <a:ext cx="7995973" cy="59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ΛΑΥΡΙΟ</a:t>
            </a:r>
            <a:r>
              <a:rPr lang="en-US" sz="3600" dirty="0"/>
              <a:t>:</a:t>
            </a:r>
            <a:r>
              <a:rPr lang="el-GR" sz="3600" dirty="0"/>
              <a:t> ΟΞΙΝΗ ΑΠΟΡΡΟΗ ΣΕ ΚΑΝΑΛΙ </a:t>
            </a:r>
            <a:r>
              <a:rPr lang="el-GR" sz="3600" dirty="0" smtClean="0"/>
              <a:t>ΔΙΟΧΕΤΕΥΣΗΣ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559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dirty="0"/>
              <a:t>ΠΡΟΣΡΟΦΗΣΗ ΚΑΤΙΟΝΤΩΝ ΜΕΤΑΛΛΩΝ </a:t>
            </a:r>
            <a:r>
              <a:rPr lang="el-GR" dirty="0" smtClean="0"/>
              <a:t>ΩΣ </a:t>
            </a:r>
            <a:r>
              <a:rPr lang="el-GR" dirty="0"/>
              <a:t>ΣΥΝΑΡΤΗΣΗ ΤΟΥ </a:t>
            </a:r>
            <a:r>
              <a:rPr lang="en-US" dirty="0" smtClean="0"/>
              <a:t>pH</a:t>
            </a:r>
            <a:endParaRPr lang="el-GR" dirty="0"/>
          </a:p>
        </p:txBody>
      </p:sp>
      <p:pic>
        <p:nvPicPr>
          <p:cNvPr id="3" name="Picture 1026" descr="C:\Principles Environmental Geochemistry\Textbook Files\9. Cont Envir\Fig9-1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1443697"/>
            <a:ext cx="6346245" cy="299341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4380" y="4293096"/>
            <a:ext cx="8075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Όταν η επιφάνεια του προσροφητικού μέσου είναι αρνητικά φορτισμένη τα μέταλλα προσροφώνται άμεσα για μια στενή περιοχή του </a:t>
            </a:r>
            <a:r>
              <a:rPr lang="en-US" sz="2000" dirty="0" err="1"/>
              <a:t>pH.</a:t>
            </a:r>
            <a:endParaRPr lang="en-US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Αλλαγές στο </a:t>
            </a:r>
            <a:r>
              <a:rPr lang="en-US" sz="2000" dirty="0"/>
              <a:t>pH </a:t>
            </a:r>
            <a:r>
              <a:rPr lang="el-GR" sz="2000" dirty="0"/>
              <a:t>οδηγούν είτε στην προσρόφηση διαλυμένων κατιόντων είτε στην εκρόφηση από σωματίδια.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50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ΜΟΡΦΗ ΕΜΦΑΝΙΣΗΣ ΣΤΟΙΧΕΙΩΝ ΣΕ ΥΔΑΤΙΚΑ </a:t>
            </a:r>
            <a:r>
              <a:rPr lang="el-GR" dirty="0" smtClean="0"/>
              <a:t>ΔΙΑΛΥΜΑΤΑ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sz="2200" b="1" dirty="0" smtClean="0">
                <a:sym typeface="Wingdings" pitchFamily="2" charset="2"/>
              </a:rPr>
              <a:t>Μορφή </a:t>
            </a:r>
            <a:r>
              <a:rPr lang="el-GR" sz="2200" b="1" dirty="0">
                <a:sym typeface="Wingdings" pitchFamily="2" charset="2"/>
              </a:rPr>
              <a:t>εμφάνισης στοιχείων</a:t>
            </a:r>
            <a:r>
              <a:rPr lang="en-US" sz="2200" b="1" dirty="0">
                <a:sym typeface="Wingdings" pitchFamily="2" charset="2"/>
              </a:rPr>
              <a:t> </a:t>
            </a:r>
            <a:r>
              <a:rPr lang="el-GR" sz="2200" b="1" dirty="0">
                <a:sym typeface="Wingdings" pitchFamily="2" charset="2"/>
              </a:rPr>
              <a:t>σε </a:t>
            </a:r>
            <a:r>
              <a:rPr lang="el-GR" sz="2200" b="1" dirty="0" smtClean="0">
                <a:sym typeface="Wingdings" pitchFamily="2" charset="2"/>
              </a:rPr>
              <a:t>διαλύματα</a:t>
            </a:r>
            <a:r>
              <a:rPr lang="en-US" sz="2200" b="1" dirty="0" smtClean="0">
                <a:sym typeface="Wingdings" pitchFamily="2" charset="2"/>
              </a:rPr>
              <a:t> </a:t>
            </a:r>
            <a:r>
              <a:rPr lang="el-GR" sz="2200" b="1" dirty="0" smtClean="0">
                <a:sym typeface="Wingdings" pitchFamily="2" charset="2"/>
              </a:rPr>
              <a:t>διαφορά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l-GR" sz="2200" b="1" dirty="0" smtClean="0">
                <a:sym typeface="Wingdings" pitchFamily="2" charset="2"/>
              </a:rPr>
              <a:t>τοξικότητας</a:t>
            </a:r>
            <a:r>
              <a:rPr lang="en-US" sz="2200" b="1" dirty="0">
                <a:sym typeface="Wingdings" pitchFamily="2" charset="2"/>
              </a:rPr>
              <a:t>:</a:t>
            </a:r>
            <a:endParaRPr lang="el-GR" sz="2200" b="1" dirty="0"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Al</a:t>
            </a:r>
            <a:r>
              <a:rPr lang="en-US" sz="2000" baseline="30000" dirty="0">
                <a:sym typeface="Wingdings" pitchFamily="2" charset="2"/>
              </a:rPr>
              <a:t>3+</a:t>
            </a:r>
            <a:r>
              <a:rPr lang="el-GR" sz="2000" dirty="0">
                <a:sym typeface="Wingdings" pitchFamily="2" charset="2"/>
              </a:rPr>
              <a:t>τοξικό ενώ </a:t>
            </a:r>
            <a:r>
              <a:rPr lang="en-US" sz="2000" dirty="0">
                <a:sym typeface="Wingdings" pitchFamily="2" charset="2"/>
              </a:rPr>
              <a:t>Al(OH)4 </a:t>
            </a:r>
            <a:r>
              <a:rPr lang="el-GR" sz="2000" dirty="0">
                <a:sym typeface="Wingdings" pitchFamily="2" charset="2"/>
              </a:rPr>
              <a:t>μη τοξικό.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Α</a:t>
            </a:r>
            <a:r>
              <a:rPr lang="en-US" sz="2000" dirty="0">
                <a:sym typeface="Wingdings" pitchFamily="2" charset="2"/>
              </a:rPr>
              <a:t>s</a:t>
            </a:r>
            <a:r>
              <a:rPr lang="en-US" sz="2000" baseline="30000" dirty="0">
                <a:sym typeface="Wingdings" pitchFamily="2" charset="2"/>
              </a:rPr>
              <a:t>3+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τοξικό, Α</a:t>
            </a:r>
            <a:r>
              <a:rPr lang="en-US" sz="2000" dirty="0">
                <a:sym typeface="Wingdings" pitchFamily="2" charset="2"/>
              </a:rPr>
              <a:t>s</a:t>
            </a:r>
            <a:r>
              <a:rPr lang="en-US" sz="2000" baseline="30000" dirty="0">
                <a:sym typeface="Wingdings" pitchFamily="2" charset="2"/>
              </a:rPr>
              <a:t>5+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λιγότερο τοξικό, οργανικές ενώσεις μη τοξικές.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Cr</a:t>
            </a:r>
            <a:r>
              <a:rPr lang="en-US" sz="2000" baseline="30000" dirty="0">
                <a:sym typeface="Wingdings" pitchFamily="2" charset="2"/>
              </a:rPr>
              <a:t>3+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απαραίτητο, </a:t>
            </a:r>
            <a:r>
              <a:rPr lang="en-US" sz="2000" dirty="0">
                <a:sym typeface="Wingdings" pitchFamily="2" charset="2"/>
              </a:rPr>
              <a:t>Cr</a:t>
            </a:r>
            <a:r>
              <a:rPr lang="en-US" sz="2000" baseline="30000" dirty="0">
                <a:sym typeface="Wingdings" pitchFamily="2" charset="2"/>
              </a:rPr>
              <a:t>6+</a:t>
            </a:r>
            <a:r>
              <a:rPr lang="el-GR" sz="2000" dirty="0">
                <a:sym typeface="Wingdings" pitchFamily="2" charset="2"/>
              </a:rPr>
              <a:t> καρκινογόνο.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Cu</a:t>
            </a:r>
            <a:r>
              <a:rPr lang="en-US" sz="2000" baseline="30000" dirty="0">
                <a:sym typeface="Wingdings" pitchFamily="2" charset="2"/>
              </a:rPr>
              <a:t>2+</a:t>
            </a:r>
            <a:r>
              <a:rPr lang="el-GR" sz="2000" dirty="0">
                <a:sym typeface="Wingdings" pitchFamily="2" charset="2"/>
              </a:rPr>
              <a:t> τοξικό σε θαλάσσια συστήματα, χουμικές ενώσεις </a:t>
            </a:r>
            <a:r>
              <a:rPr lang="en-US" sz="2000" dirty="0">
                <a:sym typeface="Wingdings" pitchFamily="2" charset="2"/>
              </a:rPr>
              <a:t>Cu </a:t>
            </a:r>
            <a:r>
              <a:rPr lang="el-GR" sz="2000" dirty="0">
                <a:sym typeface="Wingdings" pitchFamily="2" charset="2"/>
              </a:rPr>
              <a:t>μη τοξικές.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Ανόργανες ενώσεις </a:t>
            </a:r>
            <a:r>
              <a:rPr lang="en-US" sz="2000" dirty="0">
                <a:sym typeface="Wingdings" pitchFamily="2" charset="2"/>
              </a:rPr>
              <a:t>Hg</a:t>
            </a:r>
            <a:r>
              <a:rPr lang="el-GR" sz="2000" dirty="0">
                <a:sym typeface="Wingdings" pitchFamily="2" charset="2"/>
              </a:rPr>
              <a:t> πιο ακίνδυνες από οργανικές ενώσεις </a:t>
            </a:r>
            <a:r>
              <a:rPr lang="en-US" sz="2000" dirty="0">
                <a:sym typeface="Wingdings" pitchFamily="2" charset="2"/>
              </a:rPr>
              <a:t>Hg.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Ο </a:t>
            </a:r>
            <a:r>
              <a:rPr lang="en-US" sz="2000" dirty="0">
                <a:sym typeface="Wingdings" pitchFamily="2" charset="2"/>
              </a:rPr>
              <a:t>Pt</a:t>
            </a:r>
            <a:r>
              <a:rPr lang="el-GR" sz="2000" dirty="0">
                <a:sym typeface="Wingdings" pitchFamily="2" charset="2"/>
              </a:rPr>
              <a:t> σχηματίζει υδατοδιαλυτές (οπότε επικίνδυνες) ενώσεις μόνο μετά 	από τη εκπομπή του από καταλυτικά οχήματα.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Ο </a:t>
            </a:r>
            <a:r>
              <a:rPr lang="en-US" sz="2000" dirty="0">
                <a:sym typeface="Wingdings" pitchFamily="2" charset="2"/>
              </a:rPr>
              <a:t>Fe</a:t>
            </a:r>
            <a:r>
              <a:rPr lang="en-US" sz="2000" baseline="30000" dirty="0">
                <a:sym typeface="Wingdings" pitchFamily="2" charset="2"/>
              </a:rPr>
              <a:t>2+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είναι πιο αποτελεσματικός κατά της αναιμίας από τον </a:t>
            </a:r>
            <a:r>
              <a:rPr lang="en-US" sz="2000" dirty="0">
                <a:sym typeface="Wingdings" pitchFamily="2" charset="2"/>
              </a:rPr>
              <a:t>Fe</a:t>
            </a:r>
            <a:r>
              <a:rPr lang="en-US" sz="2000" baseline="30000" dirty="0">
                <a:sym typeface="Wingdings" pitchFamily="2" charset="2"/>
              </a:rPr>
              <a:t>3</a:t>
            </a:r>
            <a:r>
              <a:rPr lang="en-US" sz="2000" baseline="30000" dirty="0" smtClean="0">
                <a:sym typeface="Wingdings" pitchFamily="2" charset="2"/>
              </a:rPr>
              <a:t>+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200" dirty="0">
                <a:sym typeface="Wingdings" pitchFamily="2" charset="2"/>
              </a:rPr>
              <a:t>Παράγοντες ελέγχου</a:t>
            </a:r>
            <a:r>
              <a:rPr lang="en-US" sz="2200" dirty="0">
                <a:sym typeface="Wingdings" pitchFamily="2" charset="2"/>
              </a:rPr>
              <a:t>: pH, Eh</a:t>
            </a:r>
            <a:endParaRPr lang="el-GR" sz="2200" dirty="0"/>
          </a:p>
          <a:p>
            <a:pPr>
              <a:spcBef>
                <a:spcPct val="50000"/>
              </a:spcBef>
              <a:buFontTx/>
              <a:buChar char="•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ΔΥΝΑΜΙΚΟ ΟΞΕΙΔΟΑΝΑΓΩΓΗΣ </a:t>
            </a:r>
            <a:r>
              <a:rPr lang="en-US" dirty="0" smtClean="0"/>
              <a:t>Eh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>
                <a:sym typeface="Wingdings" pitchFamily="2" charset="2"/>
              </a:rPr>
              <a:t> Οξείδωση</a:t>
            </a:r>
            <a:r>
              <a:rPr lang="en-US" sz="2400" dirty="0">
                <a:sym typeface="Wingdings" pitchFamily="2" charset="2"/>
              </a:rPr>
              <a:t>: </a:t>
            </a:r>
            <a:r>
              <a:rPr lang="el-GR" sz="2400" dirty="0">
                <a:sym typeface="Wingdings" pitchFamily="2" charset="2"/>
              </a:rPr>
              <a:t>Απώλεια ηλεκτρονίων (αύξηση σθένους)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000" dirty="0"/>
              <a:t>	π.χ. </a:t>
            </a:r>
            <a:r>
              <a:rPr lang="en-US" sz="2000" dirty="0"/>
              <a:t>Zn(0)</a:t>
            </a:r>
            <a:r>
              <a:rPr lang="en-US" sz="2000" dirty="0">
                <a:sym typeface="Wingdings" pitchFamily="2" charset="2"/>
              </a:rPr>
              <a:t>Zn(II) </a:t>
            </a:r>
            <a:r>
              <a:rPr lang="el-GR" sz="2000" dirty="0">
                <a:sym typeface="Wingdings" pitchFamily="2" charset="2"/>
              </a:rPr>
              <a:t>ή</a:t>
            </a:r>
            <a:r>
              <a:rPr lang="en-US" sz="2000" dirty="0">
                <a:sym typeface="Wingdings" pitchFamily="2" charset="2"/>
              </a:rPr>
              <a:t> ZnZn</a:t>
            </a:r>
            <a:r>
              <a:rPr lang="en-US" sz="2000" baseline="30000" dirty="0">
                <a:sym typeface="Wingdings" pitchFamily="2" charset="2"/>
              </a:rPr>
              <a:t>2+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l-GR" sz="2400" dirty="0">
                <a:sym typeface="Wingdings" pitchFamily="2" charset="2"/>
              </a:rPr>
              <a:t>Αναγωγή</a:t>
            </a:r>
            <a:r>
              <a:rPr lang="en-US" sz="2400" dirty="0">
                <a:sym typeface="Wingdings" pitchFamily="2" charset="2"/>
              </a:rPr>
              <a:t>:</a:t>
            </a:r>
            <a:r>
              <a:rPr lang="el-GR" sz="2400" dirty="0">
                <a:sym typeface="Wingdings" pitchFamily="2" charset="2"/>
              </a:rPr>
              <a:t> Πρόσληψη ηλεκτρονίων (ελάττωση σθένους)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2400" dirty="0">
                <a:sym typeface="Wingdings" pitchFamily="2" charset="2"/>
              </a:rPr>
              <a:t>	</a:t>
            </a:r>
            <a:r>
              <a:rPr lang="el-GR" sz="2000" dirty="0">
                <a:sym typeface="Wingdings" pitchFamily="2" charset="2"/>
              </a:rPr>
              <a:t>π.χ. </a:t>
            </a:r>
            <a:r>
              <a:rPr lang="en-US" sz="2000" dirty="0">
                <a:sym typeface="Wingdings" pitchFamily="2" charset="2"/>
              </a:rPr>
              <a:t>Cu(II)Cu(0)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l-GR" sz="2400" dirty="0">
                <a:sym typeface="Wingdings" pitchFamily="2" charset="2"/>
              </a:rPr>
              <a:t>Φαινόμενο οξειδοαναγωγής = μεταφορά ηλεκτρονίων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l-GR" sz="2400" dirty="0">
                <a:sym typeface="Wingdings" pitchFamily="2" charset="2"/>
              </a:rPr>
              <a:t>	</a:t>
            </a:r>
            <a:r>
              <a:rPr lang="en-US" sz="2000" dirty="0">
                <a:sym typeface="Wingdings" pitchFamily="2" charset="2"/>
              </a:rPr>
              <a:t>Zn(0) + Cu(II)  Zn(II) + Cu (0)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 sz="2000" b="1" dirty="0">
                <a:sym typeface="Wingdings" pitchFamily="2" charset="2"/>
              </a:rPr>
              <a:t>Η διαφορά δυναμικού που αναπτύσσεται αποτελεί μέτρο της ενέργειας της αντίδρασης.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 sz="2000" b="1" dirty="0">
                <a:sym typeface="Wingdings" pitchFamily="2" charset="2"/>
              </a:rPr>
              <a:t>Το </a:t>
            </a:r>
            <a:r>
              <a:rPr lang="en-US" sz="2000" b="1" dirty="0">
                <a:sym typeface="Wingdings" pitchFamily="2" charset="2"/>
              </a:rPr>
              <a:t>Eh</a:t>
            </a:r>
            <a:r>
              <a:rPr lang="el-GR" sz="2000" b="1" dirty="0">
                <a:sym typeface="Wingdings" pitchFamily="2" charset="2"/>
              </a:rPr>
              <a:t> χρησιμοποιείται ανάλογα με τη σταθερά ισορροπίας για αντιδράσεις οξειδοαναγωγής</a:t>
            </a:r>
            <a:r>
              <a:rPr lang="el-GR" sz="2000" b="1" dirty="0" smtClean="0">
                <a:sym typeface="Wingdings" pitchFamily="2" charset="2"/>
              </a:rPr>
              <a:t>.</a:t>
            </a:r>
            <a:endParaRPr lang="el-GR" sz="20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76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l-GR" dirty="0"/>
              <a:t>Βασικές έννοιες χημικής ισορροπίας υδατικών διαλυμάτων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dirty="0"/>
              <a:t>Παράγοντες ελέγχου διαλυτότητας υλικών της γεώσφαιρας- σημασία του </a:t>
            </a:r>
            <a:r>
              <a:rPr lang="en-US" dirty="0"/>
              <a:t>pH</a:t>
            </a:r>
            <a:endParaRPr lang="el-GR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dirty="0"/>
              <a:t>Είδη του άνθρακα στην υδρόσφαιρα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dirty="0"/>
              <a:t>Σημασία του </a:t>
            </a:r>
            <a:r>
              <a:rPr lang="en-US" dirty="0"/>
              <a:t>Eh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ΣΧΕΣΗ </a:t>
            </a:r>
            <a:r>
              <a:rPr lang="en-US" dirty="0"/>
              <a:t>Eh- </a:t>
            </a:r>
            <a:r>
              <a:rPr lang="en-US" dirty="0" smtClean="0"/>
              <a:t>Kc</a:t>
            </a:r>
            <a:endParaRPr lang="el-G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8962" y="2179937"/>
            <a:ext cx="8640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όπου </a:t>
            </a:r>
            <a:r>
              <a:rPr lang="en-US" sz="2000" i="1" dirty="0">
                <a:sym typeface="Wingdings" pitchFamily="2" charset="2"/>
              </a:rPr>
              <a:t>n</a:t>
            </a:r>
            <a:r>
              <a:rPr lang="el-GR" sz="2000" dirty="0">
                <a:sym typeface="Wingdings" pitchFamily="2" charset="2"/>
              </a:rPr>
              <a:t> ο αριθμός ηλεκτρονίων που μετακινούνται.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Μετρώντας το </a:t>
            </a:r>
            <a:r>
              <a:rPr lang="en-US" sz="2000" dirty="0">
                <a:sym typeface="Wingdings" pitchFamily="2" charset="2"/>
              </a:rPr>
              <a:t>Eh</a:t>
            </a:r>
            <a:r>
              <a:rPr lang="el-GR" sz="2000" dirty="0">
                <a:sym typeface="Wingdings" pitchFamily="2" charset="2"/>
              </a:rPr>
              <a:t> και γνωρίζοντας το </a:t>
            </a:r>
            <a:r>
              <a:rPr lang="en-US" sz="2000" dirty="0" err="1">
                <a:sym typeface="Wingdings" pitchFamily="2" charset="2"/>
              </a:rPr>
              <a:t>Eo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μπορούμε να προβλέπουμε τη κυρίαρχη μορφή στοιχείων που λαμβάνουν μέρος σε αντιδράσεις οξειδοαναγωγής.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sym typeface="Wingdings" pitchFamily="2" charset="2"/>
              </a:rPr>
              <a:t> π.χ.  Έστω η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ημι-αντίδραση </a:t>
            </a:r>
            <a:r>
              <a:rPr lang="en-US" sz="2000" dirty="0">
                <a:sym typeface="Wingdings" pitchFamily="2" charset="2"/>
              </a:rPr>
              <a:t>Fe</a:t>
            </a:r>
            <a:r>
              <a:rPr lang="el-GR" sz="2000" baseline="30000" dirty="0">
                <a:sym typeface="Wingdings" pitchFamily="2" charset="2"/>
              </a:rPr>
              <a:t>2+</a:t>
            </a:r>
            <a:r>
              <a:rPr lang="el-GR" sz="2000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 Fe</a:t>
            </a:r>
            <a:r>
              <a:rPr lang="en-US" sz="2000" baseline="30000" dirty="0">
                <a:sym typeface="Wingdings" pitchFamily="2" charset="2"/>
              </a:rPr>
              <a:t>3+</a:t>
            </a:r>
            <a:r>
              <a:rPr lang="en-US" sz="2000" dirty="0">
                <a:sym typeface="Wingdings" pitchFamily="2" charset="2"/>
              </a:rPr>
              <a:t> +e </a:t>
            </a:r>
            <a:r>
              <a:rPr lang="el-GR" sz="2000" dirty="0">
                <a:sym typeface="Wingdings" pitchFamily="2" charset="2"/>
              </a:rPr>
              <a:t>με </a:t>
            </a:r>
            <a:r>
              <a:rPr lang="en-US" sz="2000" dirty="0">
                <a:sym typeface="Wingdings" pitchFamily="2" charset="2"/>
              </a:rPr>
              <a:t>Eh</a:t>
            </a:r>
            <a:r>
              <a:rPr lang="el-GR" sz="2000" dirty="0">
                <a:sym typeface="Wingdings" pitchFamily="2" charset="2"/>
              </a:rPr>
              <a:t> = 0.3 </a:t>
            </a:r>
            <a:r>
              <a:rPr lang="en-US" sz="2000" dirty="0">
                <a:sym typeface="Wingdings" pitchFamily="2" charset="2"/>
              </a:rPr>
              <a:t>v </a:t>
            </a:r>
            <a:r>
              <a:rPr lang="el-GR" sz="2000" dirty="0">
                <a:sym typeface="Wingdings" pitchFamily="2" charset="2"/>
              </a:rPr>
              <a:t>και </a:t>
            </a:r>
            <a:r>
              <a:rPr lang="en-US" sz="2000" dirty="0" err="1">
                <a:sym typeface="Wingdings" pitchFamily="2" charset="2"/>
              </a:rPr>
              <a:t>Eo</a:t>
            </a:r>
            <a:r>
              <a:rPr lang="en-US" sz="2000" dirty="0">
                <a:sym typeface="Wingdings" pitchFamily="2" charset="2"/>
              </a:rPr>
              <a:t> = 0.77 v:</a:t>
            </a:r>
            <a:endParaRPr lang="el-GR" sz="2000" b="1" dirty="0">
              <a:sym typeface="Wingdings" pitchFamily="2" charset="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77428"/>
              </p:ext>
            </p:extLst>
          </p:nvPr>
        </p:nvGraphicFramePr>
        <p:xfrm>
          <a:off x="2843808" y="1470283"/>
          <a:ext cx="2946722" cy="80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4" imgW="1434960" imgH="393480" progId="Equation.3">
                  <p:embed/>
                </p:oleObj>
              </mc:Choice>
              <mc:Fallback>
                <p:oleObj name="Equation" r:id="rId4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470283"/>
                        <a:ext cx="2946722" cy="80776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837606"/>
              </p:ext>
            </p:extLst>
          </p:nvPr>
        </p:nvGraphicFramePr>
        <p:xfrm>
          <a:off x="457200" y="4244808"/>
          <a:ext cx="7919889" cy="15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Εξίσωση" r:id="rId6" imgW="4343400" imgH="863280" progId="Equation.3">
                  <p:embed/>
                </p:oleObj>
              </mc:Choice>
              <mc:Fallback>
                <p:oleObj name="Εξίσωση" r:id="rId6" imgW="43434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44808"/>
                        <a:ext cx="7919889" cy="1573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963" y="5809418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>
                <a:sym typeface="Wingdings" pitchFamily="2" charset="2"/>
              </a:rPr>
              <a:t> </a:t>
            </a:r>
            <a:r>
              <a:rPr lang="el-GR" sz="2000" dirty="0">
                <a:sym typeface="Wingdings" pitchFamily="2" charset="2"/>
              </a:rPr>
              <a:t>Μικρός λόγος άρα ο σίδηρος εμφανίζεται με τη δισθενή μορφή.</a:t>
            </a:r>
            <a:endParaRPr lang="el-GR" sz="20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55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/>
              <a:t>ΟΞΕΙΔΟΑΝΑΓΩΓΙΚΗ ΡΥΘΜΙΣΗ ΣΤΑ ΦΥΣΙΚΑ </a:t>
            </a:r>
            <a:r>
              <a:rPr lang="el-GR" dirty="0" smtClean="0"/>
              <a:t>ΝΕΡΑ</a:t>
            </a:r>
            <a:endParaRPr lang="el-GR" dirty="0"/>
          </a:p>
        </p:txBody>
      </p:sp>
      <p:grpSp>
        <p:nvGrpSpPr>
          <p:cNvPr id="3" name="Group 2"/>
          <p:cNvGrpSpPr/>
          <p:nvPr/>
        </p:nvGrpSpPr>
        <p:grpSpPr>
          <a:xfrm>
            <a:off x="1259632" y="1700808"/>
            <a:ext cx="6336704" cy="4464496"/>
            <a:chOff x="899592" y="836712"/>
            <a:chExt cx="7467600" cy="5591175"/>
          </a:xfrm>
        </p:grpSpPr>
        <p:pic>
          <p:nvPicPr>
            <p:cNvPr id="4" name="Picture 4" descr="C:\Principles Environmental Geochemistry\Textbook Files\4. Oxidation Reduction\Fig4-11C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836712"/>
              <a:ext cx="7467600" cy="55911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483768" y="1196752"/>
              <a:ext cx="114807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οξείδωση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4437112"/>
              <a:ext cx="114807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οξείδωση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54496" y="5139775"/>
              <a:ext cx="136815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ζύμωση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488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3200" dirty="0"/>
              <a:t>ΟΞΕΙΔΟΑΝΑΓΩΓΙΚΗ ΚΑΤΑΤΑΞΗ ΦΥΣΙΚΩΝ </a:t>
            </a:r>
            <a:r>
              <a:rPr lang="el-GR" sz="3200" dirty="0" smtClean="0"/>
              <a:t>ΠΕΡΙΒΑΛΛΟΝΤΩΝ</a:t>
            </a:r>
            <a:endParaRPr lang="el-GR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54131"/>
              </p:ext>
            </p:extLst>
          </p:nvPr>
        </p:nvGraphicFramePr>
        <p:xfrm>
          <a:off x="107504" y="1268760"/>
          <a:ext cx="8892480" cy="493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602"/>
                <a:gridCol w="1867596"/>
                <a:gridCol w="5258282"/>
              </a:tblGrid>
              <a:tr h="648072"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Περιβάλλον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Διαλυμένα αέρια </a:t>
                      </a:r>
                      <a:endParaRPr lang="en-US" dirty="0" smtClean="0"/>
                    </a:p>
                    <a:p>
                      <a:r>
                        <a:rPr lang="el-GR" dirty="0" smtClean="0"/>
                        <a:t>(10</a:t>
                      </a:r>
                      <a:r>
                        <a:rPr lang="el-GR" baseline="30000" dirty="0" smtClean="0"/>
                        <a:t>-6</a:t>
                      </a:r>
                      <a:r>
                        <a:rPr lang="en-US" baseline="30000" dirty="0" smtClean="0"/>
                        <a:t> 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smtClean="0"/>
                        <a:t>/ 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Χαρακτηριστικές</a:t>
                      </a:r>
                      <a:r>
                        <a:rPr lang="el-GR" baseline="0" dirty="0" smtClean="0"/>
                        <a:t> φάσεις</a:t>
                      </a:r>
                      <a:endParaRPr lang="en-GB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r>
                        <a:rPr lang="el-GR" dirty="0" smtClean="0"/>
                        <a:t>Οξικό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&gt;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Αιματίτης,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γκαιτίτης</a:t>
                      </a:r>
                      <a:r>
                        <a:rPr lang="el-GR" baseline="0" dirty="0" smtClean="0"/>
                        <a:t>, </a:t>
                      </a:r>
                      <a:r>
                        <a:rPr lang="el-GR" baseline="0" dirty="0" err="1" smtClean="0"/>
                        <a:t>φερυδρίτης</a:t>
                      </a:r>
                      <a:r>
                        <a:rPr lang="el-GR" baseline="0" dirty="0" smtClean="0"/>
                        <a:t>, φάσεις τύπου </a:t>
                      </a:r>
                      <a:r>
                        <a:rPr lang="en-US" baseline="0" dirty="0" smtClean="0"/>
                        <a:t>MnO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, </a:t>
                      </a:r>
                      <a:r>
                        <a:rPr lang="el-GR" baseline="0" dirty="0" smtClean="0"/>
                        <a:t>απουσία οργανικής ύλης</a:t>
                      </a:r>
                      <a:endParaRPr lang="en-GB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Υπο</a:t>
                      </a:r>
                      <a:r>
                        <a:rPr lang="el-GR" dirty="0" smtClean="0"/>
                        <a:t>-οξικό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&lt;30 </a:t>
                      </a:r>
                      <a:r>
                        <a:rPr lang="el-GR" dirty="0" smtClean="0"/>
                        <a:t>και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smtClean="0">
                          <a:latin typeface="Arial"/>
                          <a:cs typeface="Arial"/>
                        </a:rPr>
                        <a:t>≥ 1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Αιματίτης,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γκαιτίτης</a:t>
                      </a:r>
                      <a:r>
                        <a:rPr lang="el-GR" baseline="0" dirty="0" smtClean="0"/>
                        <a:t>, </a:t>
                      </a:r>
                      <a:r>
                        <a:rPr lang="el-GR" baseline="0" dirty="0" err="1" smtClean="0"/>
                        <a:t>φερυδρίτης</a:t>
                      </a:r>
                      <a:r>
                        <a:rPr lang="el-GR" baseline="0" dirty="0" smtClean="0"/>
                        <a:t>, φάσεις τύπου </a:t>
                      </a:r>
                      <a:r>
                        <a:rPr lang="en-US" baseline="0" dirty="0" smtClean="0"/>
                        <a:t>MnO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, </a:t>
                      </a:r>
                      <a:r>
                        <a:rPr lang="el-GR" baseline="0" dirty="0" smtClean="0"/>
                        <a:t>ελάχιστη οργανικής ύλη</a:t>
                      </a:r>
                      <a:endParaRPr lang="en-GB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Ανοξικό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&lt;</a:t>
                      </a:r>
                      <a:r>
                        <a:rPr lang="el-GR" baseline="0" dirty="0" smtClean="0"/>
                        <a:t> 1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Σιδηροπυρίτης,μαρκασίτης,ροδοχρωσίτης,</a:t>
                      </a:r>
                      <a:r>
                        <a:rPr lang="el-GR" baseline="0" dirty="0" smtClean="0"/>
                        <a:t>οργανική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ύλη</a:t>
                      </a:r>
                      <a:endParaRPr lang="en-GB" dirty="0"/>
                    </a:p>
                  </a:txBody>
                  <a:tcPr/>
                </a:tc>
              </a:tr>
              <a:tr h="384016">
                <a:tc>
                  <a:txBody>
                    <a:bodyPr/>
                    <a:lstStyle/>
                    <a:p>
                      <a:r>
                        <a:rPr lang="el-GR" dirty="0" smtClean="0"/>
                        <a:t>  Σουλφιδικό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 </a:t>
                      </a:r>
                      <a:r>
                        <a:rPr lang="el-GR" baseline="0" dirty="0" smtClean="0">
                          <a:latin typeface="Arial"/>
                          <a:cs typeface="Arial"/>
                        </a:rPr>
                        <a:t>≥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l-GR" dirty="0" smtClean="0"/>
                        <a:t>  Μη σουλφιδικό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 &lt;1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58376">
                <a:tc>
                  <a:txBody>
                    <a:bodyPr/>
                    <a:lstStyle/>
                    <a:p>
                      <a:r>
                        <a:rPr lang="el-GR" dirty="0" smtClean="0"/>
                        <a:t>  Μετα- οξικό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Χαμηλής θερμοκρασίας σιδηρούχα πυριτικά, σιδηρίτης, </a:t>
                      </a:r>
                      <a:r>
                        <a:rPr lang="el-GR" dirty="0" err="1" smtClean="0"/>
                        <a:t>βιβιανίτης</a:t>
                      </a:r>
                      <a:r>
                        <a:rPr lang="el-GR" dirty="0" smtClean="0"/>
                        <a:t>, </a:t>
                      </a:r>
                      <a:r>
                        <a:rPr lang="el-GR" dirty="0" err="1" smtClean="0"/>
                        <a:t>ροδοχρωσίτης</a:t>
                      </a:r>
                      <a:r>
                        <a:rPr lang="el-GR" dirty="0" smtClean="0"/>
                        <a:t>, απουσία θειούχων, ελάχιστη οργανική ύλη</a:t>
                      </a:r>
                      <a:endParaRPr lang="en-GB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Μεθανικό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Σιδηρίτης, </a:t>
                      </a:r>
                      <a:r>
                        <a:rPr lang="el-GR" dirty="0" err="1" smtClean="0"/>
                        <a:t>βιβιανίτης</a:t>
                      </a:r>
                      <a:r>
                        <a:rPr lang="el-GR" dirty="0" smtClean="0"/>
                        <a:t>, </a:t>
                      </a:r>
                      <a:r>
                        <a:rPr lang="el-GR" dirty="0" err="1" smtClean="0"/>
                        <a:t>ροδοχρωσίτης</a:t>
                      </a:r>
                      <a:r>
                        <a:rPr lang="el-GR" dirty="0" smtClean="0"/>
                        <a:t>, θειούχες φάσεις, οργανική ύλη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  <a:r>
              <a:rPr lang="el-GR" sz="2000" dirty="0" smtClean="0"/>
              <a:t>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Αργυράκη 2014. Αριάδνη Αργυράκη . «Περιβαλλοντική Γεωχημεία. Εισαγωγή». Έκδοση: 1.0. Αθήνα 2014. Διαθέσιμο από τη δικτυακή διεύθυνση: </a:t>
            </a:r>
            <a:r>
              <a:rPr lang="en-US" sz="2000" dirty="0"/>
              <a:t>http://opencourses.uoa.gr/courses/GEOL1/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Διπολικά μόρια. </a:t>
            </a:r>
            <a:r>
              <a:rPr lang="en-US" sz="2000" dirty="0"/>
              <a:t>Copyright </a:t>
            </a:r>
            <a:r>
              <a:rPr lang="en-GB" sz="2000" dirty="0">
                <a:sym typeface="Wingdings" pitchFamily="2" charset="2"/>
              </a:rPr>
              <a:t>E</a:t>
            </a:r>
            <a:r>
              <a:rPr lang="en-US" sz="2000" dirty="0">
                <a:sym typeface="Wingdings" pitchFamily="2" charset="2"/>
              </a:rPr>
              <a:t>BY</a:t>
            </a:r>
            <a:r>
              <a:rPr lang="en-GB" sz="2000" dirty="0">
                <a:sym typeface="Wingdings" pitchFamily="2" charset="2"/>
              </a:rPr>
              <a:t>, </a:t>
            </a:r>
            <a:r>
              <a:rPr lang="el-GR" sz="2000" dirty="0">
                <a:sym typeface="Wingdings" pitchFamily="2" charset="2"/>
              </a:rPr>
              <a:t>σελ. 23-25</a:t>
            </a:r>
            <a:r>
              <a:rPr lang="en-US" sz="2000" dirty="0">
                <a:sym typeface="Wingdings" pitchFamily="2" charset="2"/>
              </a:rPr>
              <a:t>.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2</a:t>
            </a:r>
            <a:r>
              <a:rPr lang="el-GR" sz="2000" dirty="0"/>
              <a:t>: Δεσμοί στο μόριο του νερού. </a:t>
            </a:r>
            <a:r>
              <a:rPr lang="en-US" sz="2000" dirty="0"/>
              <a:t>Copyright </a:t>
            </a:r>
            <a:r>
              <a:rPr lang="en-GB" sz="2000" dirty="0">
                <a:sym typeface="Wingdings" pitchFamily="2" charset="2"/>
              </a:rPr>
              <a:t>EBY, </a:t>
            </a:r>
            <a:r>
              <a:rPr lang="el-GR" sz="2000" dirty="0">
                <a:sym typeface="Wingdings" pitchFamily="2" charset="2"/>
              </a:rPr>
              <a:t>σελ. 23-25</a:t>
            </a:r>
            <a:r>
              <a:rPr lang="en-US" sz="2000" dirty="0">
                <a:sym typeface="Wingdings" pitchFamily="2" charset="2"/>
              </a:rPr>
              <a:t>.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Εικόνα 3: </a:t>
            </a:r>
            <a:r>
              <a:rPr lang="en-US" sz="2000" dirty="0"/>
              <a:t>The Physical states of water</a:t>
            </a:r>
            <a:r>
              <a:rPr lang="el-GR" sz="2000" dirty="0"/>
              <a:t>. </a:t>
            </a:r>
            <a:r>
              <a:rPr lang="en-US" sz="2000" dirty="0"/>
              <a:t>Copyright 2010 Encyclopedia Britannica Inc. </a:t>
            </a:r>
            <a:r>
              <a:rPr lang="el-GR" sz="2000" dirty="0"/>
              <a:t>Σύνδεσμος:</a:t>
            </a:r>
            <a:r>
              <a:rPr lang="en-US" sz="2000" dirty="0"/>
              <a:t>http://kids.britannica.com/comptons/art-54121/The-physical-states-of-liquid-water-are-determined-by-the. </a:t>
            </a:r>
            <a:r>
              <a:rPr lang="el-GR" sz="2000" dirty="0"/>
              <a:t>Πηγή:</a:t>
            </a:r>
            <a:r>
              <a:rPr lang="en-US" sz="2000" dirty="0"/>
              <a:t>http://kids.britannica.com/.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4: </a:t>
            </a:r>
            <a:r>
              <a:rPr lang="en-US" sz="2000" dirty="0"/>
              <a:t>Hydrogen bond. Copyright </a:t>
            </a:r>
            <a:r>
              <a:rPr lang="en-US" sz="2000" dirty="0" err="1"/>
              <a:t>Goalfinder</a:t>
            </a:r>
            <a:r>
              <a:rPr lang="en-US" sz="2000" dirty="0"/>
              <a:t>. </a:t>
            </a:r>
            <a:r>
              <a:rPr lang="el-GR" sz="2000" dirty="0"/>
              <a:t>Σύνδεσμος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http://www.goalfinder.com/blog/default.asp</a:t>
            </a:r>
            <a:r>
              <a:rPr lang="el-GR" sz="2000" dirty="0"/>
              <a:t>. Πηγή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http://www.goalfinder.com/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457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ΕΝΝΟΙΕΣ</a:t>
            </a:r>
            <a:endParaRPr lang="el-GR" dirty="0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1042988" y="20605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48194" y="5767387"/>
            <a:ext cx="8569325" cy="46672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/>
              <a:t>ΛΙΘΟΣΦΑΙΡΑ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03800" y="4003675"/>
            <a:ext cx="2592388" cy="46672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/>
              <a:t>ΒΙΟΣΦΑΙΡΑ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3850" y="3429000"/>
            <a:ext cx="2952750" cy="46672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/>
              <a:t>ΥΔΡΟΣΦΑΙΡΑ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11152" y="1128646"/>
            <a:ext cx="8353425" cy="46672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FF66"/>
                </a:solidFill>
              </a:rPr>
              <a:t>ΑΤΜΟΣΦΑΙΡΑ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908175" y="2779713"/>
            <a:ext cx="13668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Εξάτμιση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38668" y="1602633"/>
            <a:ext cx="1800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Βροχόπτωση</a:t>
            </a: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V="1">
            <a:off x="2548556" y="1562100"/>
            <a:ext cx="7219" cy="1218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37" name="Picture 12" descr="MMj02346690000[1]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211513"/>
            <a:ext cx="790575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042988" y="4084638"/>
            <a:ext cx="20161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Χημική ιζηματογένεση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051050" y="5229225"/>
            <a:ext cx="20161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Αποσάθρωση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932363" y="2060575"/>
            <a:ext cx="20161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Αναπνοή / Φωτοσύνθεση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219700" y="4940300"/>
            <a:ext cx="23034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Βιοορυκτογένεση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708400" y="3284538"/>
            <a:ext cx="1008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Τροφή</a:t>
            </a: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1835150" y="479583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V="1">
            <a:off x="3203575" y="39322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611188" y="40767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V="1">
            <a:off x="5364163" y="1595370"/>
            <a:ext cx="0" cy="4652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5364163" y="285115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V="1">
            <a:off x="8675687" y="1602632"/>
            <a:ext cx="1587" cy="3985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6948488" y="2860675"/>
            <a:ext cx="1716089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Ηφαιστειακές Εκρήξεις</a:t>
            </a:r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5148263" y="46529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>
            <a:off x="3419475" y="3644900"/>
            <a:ext cx="15128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-36513" y="5084763"/>
            <a:ext cx="201612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Υδροθερμική Δραστηριότητα</a:t>
            </a:r>
          </a:p>
        </p:txBody>
      </p:sp>
      <p:sp>
        <p:nvSpPr>
          <p:cNvPr id="53" name="Oval 28"/>
          <p:cNvSpPr>
            <a:spLocks noChangeArrowheads="1"/>
          </p:cNvSpPr>
          <p:nvPr/>
        </p:nvSpPr>
        <p:spPr bwMode="auto">
          <a:xfrm>
            <a:off x="295026" y="1810345"/>
            <a:ext cx="4033837" cy="3816350"/>
          </a:xfrm>
          <a:prstGeom prst="ellipse">
            <a:avLst/>
          </a:prstGeom>
          <a:solidFill>
            <a:schemeClr val="tx2">
              <a:alpha val="4196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4473326" y="1819274"/>
            <a:ext cx="3913438" cy="3775409"/>
          </a:xfrm>
          <a:prstGeom prst="ellipse">
            <a:avLst/>
          </a:prstGeom>
          <a:solidFill>
            <a:schemeClr val="tx2">
              <a:alpha val="4196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/>
              <a:t>Πίνακας 1: Ιδιότητες του νερού. </a:t>
            </a:r>
            <a:r>
              <a:rPr lang="en-US" sz="2000" dirty="0"/>
              <a:t>Copyright EBY, 2004, </a:t>
            </a:r>
            <a:r>
              <a:rPr lang="el-GR" sz="2000" dirty="0"/>
              <a:t>σελ. 23</a:t>
            </a:r>
            <a:r>
              <a:rPr lang="en-US" sz="2000" dirty="0"/>
              <a:t>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Πίνακας </a:t>
            </a:r>
            <a:r>
              <a:rPr lang="en-US" sz="2000" dirty="0"/>
              <a:t>2</a:t>
            </a:r>
            <a:r>
              <a:rPr lang="el-GR" sz="2000" dirty="0"/>
              <a:t>: </a:t>
            </a:r>
            <a:r>
              <a:rPr lang="el-GR" sz="2000" dirty="0"/>
              <a:t>Ιδιότητες του νερού. </a:t>
            </a:r>
            <a:r>
              <a:rPr lang="en-US" sz="2000" dirty="0"/>
              <a:t>Copyright EBY, 2004, </a:t>
            </a:r>
            <a:r>
              <a:rPr lang="el-GR" sz="2000" dirty="0"/>
              <a:t>σελ. 23</a:t>
            </a:r>
            <a:r>
              <a:rPr lang="en-US" sz="2000" dirty="0"/>
              <a:t>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322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ΒΑΣΙΚΕΣ ΕΝΝΟΙΕΣ – ΙΔΙΟΤΗΤΕΣ ΤΟΥ ΝΕΡΟΥ</a:t>
            </a:r>
            <a:endParaRPr lang="el-GR" sz="3600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34161" y="1417638"/>
            <a:ext cx="4152639" cy="4387626"/>
            <a:chOff x="2562" y="1026"/>
            <a:chExt cx="2949" cy="3008"/>
          </a:xfrm>
        </p:grpSpPr>
        <p:pic>
          <p:nvPicPr>
            <p:cNvPr id="4" name="Picture 8" descr="hydro_bonds"/>
            <p:cNvPicPr>
              <a:picLocks noChangeAspect="1" noChangeArrowheads="1"/>
            </p:cNvPicPr>
            <p:nvPr/>
          </p:nvPicPr>
          <p:blipFill>
            <a:blip r:embed="rId3" cstate="print"/>
            <a:srcRect l="4079" r="7469" b="18323"/>
            <a:stretch>
              <a:fillRect/>
            </a:stretch>
          </p:blipFill>
          <p:spPr bwMode="auto">
            <a:xfrm>
              <a:off x="2562" y="1026"/>
              <a:ext cx="2949" cy="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560" y="1434"/>
              <a:ext cx="998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chemeClr val="bg2"/>
                  </a:solidFill>
                </a:rPr>
                <a:t>Δεσμοί υδρογόνου</a:t>
              </a: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560" y="3067"/>
              <a:ext cx="998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solidFill>
                    <a:schemeClr val="bg2"/>
                  </a:solidFill>
                </a:rPr>
                <a:t>Ομοιοπολικοί δεσμοί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83568" y="1417638"/>
            <a:ext cx="2953395" cy="3009900"/>
            <a:chOff x="204" y="1162"/>
            <a:chExt cx="2087" cy="1990"/>
          </a:xfrm>
        </p:grpSpPr>
        <p:pic>
          <p:nvPicPr>
            <p:cNvPr id="9" name="Picture 7" descr="H2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162"/>
              <a:ext cx="2087" cy="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67" y="256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i="1">
                  <a:solidFill>
                    <a:schemeClr val="bg2"/>
                  </a:solidFill>
                </a:rPr>
                <a:t>δ</a:t>
              </a:r>
              <a:r>
                <a:rPr lang="el-GR" sz="2400" i="1" baseline="30000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29" y="1192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i="1">
                  <a:solidFill>
                    <a:schemeClr val="bg2"/>
                  </a:solidFill>
                </a:rPr>
                <a:t>δ</a:t>
              </a:r>
              <a:r>
                <a:rPr lang="el-GR" sz="2400" i="1" baseline="30000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837" y="247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i="1">
                  <a:solidFill>
                    <a:schemeClr val="bg2"/>
                  </a:solidFill>
                </a:rPr>
                <a:t>δ</a:t>
              </a:r>
              <a:r>
                <a:rPr lang="el-GR" sz="2400" i="1" baseline="30000">
                  <a:solidFill>
                    <a:schemeClr val="bg2"/>
                  </a:solidFill>
                </a:rPr>
                <a:t>+</a:t>
              </a:r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61089" y="4510311"/>
            <a:ext cx="39243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/>
              <a:t>Διαφορά </a:t>
            </a:r>
            <a:r>
              <a:rPr lang="el-GR" sz="2200" dirty="0" err="1"/>
              <a:t>ηλεκτραρνητικότητας</a:t>
            </a:r>
            <a:r>
              <a:rPr lang="el-GR" sz="2200" dirty="0"/>
              <a:t> </a:t>
            </a:r>
            <a:r>
              <a:rPr lang="en-US" sz="2200" dirty="0"/>
              <a:t>H &amp; O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l-GR" sz="2200" dirty="0"/>
              <a:t>Διπολικά μόρια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l-GR" sz="2200" dirty="0">
                <a:sym typeface="Wingdings" pitchFamily="2" charset="2"/>
              </a:rPr>
              <a:t>Δεσμοί υδρογόνου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l-GR" sz="2200" dirty="0">
                <a:sym typeface="Wingdings" pitchFamily="2" charset="2"/>
              </a:rPr>
              <a:t>Διαλυτική ικανότητα </a:t>
            </a:r>
            <a:r>
              <a:rPr lang="el-GR" sz="2200" dirty="0" smtClean="0">
                <a:sym typeface="Wingdings" pitchFamily="2" charset="2"/>
              </a:rPr>
              <a:t>νερού</a:t>
            </a:r>
            <a:endParaRPr lang="en-GB" sz="2200" dirty="0" smtClean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GB" sz="1200" dirty="0" err="1" smtClean="0">
                <a:sym typeface="Wingdings" pitchFamily="2" charset="2"/>
              </a:rPr>
              <a:t>Eby</a:t>
            </a:r>
            <a:r>
              <a:rPr lang="en-GB" sz="1200" dirty="0" smtClean="0">
                <a:sym typeface="Wingdings" pitchFamily="2" charset="2"/>
              </a:rPr>
              <a:t>, </a:t>
            </a:r>
            <a:r>
              <a:rPr lang="el-GR" sz="1200" dirty="0" smtClean="0">
                <a:sym typeface="Wingdings" pitchFamily="2" charset="2"/>
              </a:rPr>
              <a:t>σελ. 23-25</a:t>
            </a:r>
            <a:endParaRPr lang="el-GR" sz="1200" dirty="0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 rot="2453981">
            <a:off x="4500563" y="3433763"/>
            <a:ext cx="1608137" cy="2593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4716463" y="3717925"/>
            <a:ext cx="1428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356100" y="3357563"/>
            <a:ext cx="115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 baseline="30000">
                <a:solidFill>
                  <a:srgbClr val="FF0000"/>
                </a:solidFill>
              </a:rPr>
              <a:t>+</a:t>
            </a:r>
            <a:endParaRPr lang="el-GR" baseline="30000">
              <a:solidFill>
                <a:srgbClr val="FF0000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90175" y="4036635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endParaRPr lang="en-US" sz="2000" dirty="0" smtClean="0">
              <a:latin typeface="+mn-lt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958704" y="5705868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2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9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ΒΑΣΙΚΕΣ ΕΝΝΟΙΕΣ – ΙΔΙΟΤΗΤΕΣ ΤΟΥ ΝΕΡΟΥ</a:t>
            </a:r>
            <a:endParaRPr lang="el-GR" sz="3600" dirty="0"/>
          </a:p>
        </p:txBody>
      </p:sp>
      <p:pic>
        <p:nvPicPr>
          <p:cNvPr id="17" name="Picture 4" descr="http://media.web.britannica.com/eb-media/90/62690-004-1FB5CC40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87624" y="1156210"/>
            <a:ext cx="6264696" cy="2667148"/>
          </a:xfrm>
          <a:prstGeom prst="rect">
            <a:avLst/>
          </a:prstGeom>
        </p:spPr>
      </p:pic>
      <p:pic>
        <p:nvPicPr>
          <p:cNvPr id="18" name="Picture 6" descr="http://www.goalfinder.com/images/articles/water%20expands%20when%20cooled%20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09353"/>
            <a:ext cx="3556303" cy="255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8 - TextBox"/>
          <p:cNvSpPr txBox="1">
            <a:spLocks noChangeArrowheads="1"/>
          </p:cNvSpPr>
          <p:nvPr/>
        </p:nvSpPr>
        <p:spPr bwMode="auto">
          <a:xfrm>
            <a:off x="827584" y="3920441"/>
            <a:ext cx="35254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/>
              <a:t>Ελάττωση πυκνότητας </a:t>
            </a:r>
          </a:p>
          <a:p>
            <a:r>
              <a:rPr lang="el-GR" sz="2000" dirty="0"/>
              <a:t>νερού με στερεοποίηση</a:t>
            </a:r>
          </a:p>
          <a:p>
            <a:r>
              <a:rPr lang="el-GR" sz="2000" dirty="0"/>
              <a:t>σε </a:t>
            </a:r>
            <a:r>
              <a:rPr lang="el-GR" sz="2000" dirty="0" smtClean="0"/>
              <a:t>πάγο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Πάγος</a:t>
            </a:r>
            <a:r>
              <a:rPr lang="en-GB" sz="2000" dirty="0" smtClean="0"/>
              <a:t>:</a:t>
            </a:r>
            <a:r>
              <a:rPr lang="en-US" sz="2000" dirty="0" smtClean="0"/>
              <a:t> 24 </a:t>
            </a:r>
            <a:r>
              <a:rPr lang="el-GR" sz="2000" dirty="0" smtClean="0"/>
              <a:t>μόρια νερού</a:t>
            </a:r>
          </a:p>
          <a:p>
            <a:r>
              <a:rPr lang="el-GR" sz="2000" dirty="0" smtClean="0"/>
              <a:t>Υγρό νερό</a:t>
            </a:r>
            <a:r>
              <a:rPr lang="en-US" sz="2000" dirty="0" smtClean="0"/>
              <a:t>: </a:t>
            </a:r>
            <a:r>
              <a:rPr lang="el-GR" sz="2000" dirty="0" smtClean="0"/>
              <a:t>27 μόρια νερού</a:t>
            </a:r>
          </a:p>
          <a:p>
            <a:r>
              <a:rPr lang="el-GR" sz="2000" dirty="0" smtClean="0"/>
              <a:t>Καταλαμβάνουν τον ίδιο όγκο</a:t>
            </a:r>
            <a:endParaRPr lang="el-GR" sz="2000" dirty="0"/>
          </a:p>
        </p:txBody>
      </p:sp>
      <p:sp>
        <p:nvSpPr>
          <p:cNvPr id="6" name="TextBox 1"/>
          <p:cNvSpPr txBox="1"/>
          <p:nvPr/>
        </p:nvSpPr>
        <p:spPr>
          <a:xfrm>
            <a:off x="955322" y="3199009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>
                <a:latin typeface="+mn-lt"/>
              </a:rPr>
              <a:t>3</a:t>
            </a:r>
            <a:endParaRPr lang="en-US" sz="2000" dirty="0" smtClean="0">
              <a:latin typeface="+mn-lt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353036" y="5756866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>
                <a:latin typeface="+mn-lt"/>
              </a:rPr>
              <a:t>4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1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ΙΔΙΟΤΗΤΕΣ ΤΟΥ ΝΕΡΟΥ</a:t>
            </a:r>
            <a:endParaRPr lang="el-GR" dirty="0"/>
          </a:p>
        </p:txBody>
      </p:sp>
      <p:graphicFrame>
        <p:nvGraphicFramePr>
          <p:cNvPr id="6" name="4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480"/>
              </p:ext>
            </p:extLst>
          </p:nvPr>
        </p:nvGraphicFramePr>
        <p:xfrm>
          <a:off x="430596" y="1374616"/>
          <a:ext cx="8256204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316"/>
                <a:gridCol w="4906888"/>
              </a:tblGrid>
              <a:tr h="389773">
                <a:tc>
                  <a:txBody>
                    <a:bodyPr/>
                    <a:lstStyle/>
                    <a:p>
                      <a:r>
                        <a:rPr lang="el-GR" sz="2800" b="1" dirty="0" smtClean="0"/>
                        <a:t>Ιδιότητα</a:t>
                      </a:r>
                      <a:endParaRPr lang="el-G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Σύγκριση με άλλες ουσίες</a:t>
                      </a:r>
                      <a:endParaRPr lang="el-G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0342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Θερμοχωρητικότητα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υψηλότερη από όλα τα κοινά υγρά (εκτός αμμωνίας) και στερεά – 1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cal/g oC</a:t>
                      </a:r>
                      <a:endParaRPr lang="el-G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0342">
                <a:tc>
                  <a:txBody>
                    <a:bodyPr/>
                    <a:lstStyle/>
                    <a:p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Λανθάνουσα θερμότητα τήξης</a:t>
                      </a:r>
                      <a:endParaRPr lang="el-G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υψηλότερη από όλα τα κοινά υγρά (εκτός αμμωνίας) και στερεά</a:t>
                      </a:r>
                    </a:p>
                  </a:txBody>
                  <a:tcPr/>
                </a:tc>
              </a:tr>
              <a:tr h="6403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Λανθάνουσα θερμότητα εξάτμισης</a:t>
                      </a:r>
                      <a:endParaRPr lang="el-G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υψηλότερη από όλες τις κοινές ουσίες</a:t>
                      </a:r>
                      <a:endParaRPr lang="el-G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187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Διαλυτική ικανότητα</a:t>
                      </a:r>
                      <a:endParaRPr lang="el-G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Διαλύει τις περισσότερες ουσίες (ιδιαίτερα τις ιοντικές ενώσεις) σε μεγαλύτερη ποσότητα από κάθε άλλο κοινό υγρό</a:t>
                      </a:r>
                      <a:endParaRPr lang="el-G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5 - TextBox"/>
          <p:cNvSpPr txBox="1">
            <a:spLocks noChangeArrowheads="1"/>
          </p:cNvSpPr>
          <p:nvPr/>
        </p:nvSpPr>
        <p:spPr bwMode="auto">
          <a:xfrm>
            <a:off x="6372200" y="5733256"/>
            <a:ext cx="2133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EBY, </a:t>
            </a:r>
            <a:r>
              <a:rPr lang="en-US" i="1" dirty="0" smtClean="0"/>
              <a:t>2004, </a:t>
            </a:r>
            <a:r>
              <a:rPr lang="el-GR" i="1" dirty="0" smtClean="0"/>
              <a:t>σελ. 23</a:t>
            </a:r>
            <a:endParaRPr lang="el-GR" i="1" dirty="0"/>
          </a:p>
        </p:txBody>
      </p:sp>
      <p:sp>
        <p:nvSpPr>
          <p:cNvPr id="5" name="TextBox 1"/>
          <p:cNvSpPr txBox="1"/>
          <p:nvPr/>
        </p:nvSpPr>
        <p:spPr>
          <a:xfrm>
            <a:off x="5724128" y="5733256"/>
            <a:ext cx="576064" cy="3898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[Π1]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2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ΙΔΙΟΤΗΤΕΣ ΤΟΥ ΝΕΡΟΥ</a:t>
            </a:r>
            <a:endParaRPr lang="el-GR" dirty="0"/>
          </a:p>
        </p:txBody>
      </p:sp>
      <p:graphicFrame>
        <p:nvGraphicFramePr>
          <p:cNvPr id="6" name="4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415271"/>
              </p:ext>
            </p:extLst>
          </p:nvPr>
        </p:nvGraphicFramePr>
        <p:xfrm>
          <a:off x="457200" y="1417638"/>
          <a:ext cx="825620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316"/>
                <a:gridCol w="4906888"/>
              </a:tblGrid>
              <a:tr h="389773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Ιδιότητα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Σύγκριση με άλλες ουσίες</a:t>
                      </a:r>
                      <a:endParaRPr lang="el-G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Διαφάνεια</a:t>
                      </a:r>
                      <a:endParaRPr lang="el-G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Υψηλή για το ορατό φως</a:t>
                      </a:r>
                      <a:endParaRPr lang="el-G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03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Φυσική κατάσταση</a:t>
                      </a:r>
                      <a:endParaRPr lang="el-G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μόνη ουσία που απαντά και στις 3 φάσεις σε επιφανειακές συνθήκες</a:t>
                      </a:r>
                      <a:endParaRPr lang="el-G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Επιφανειακή τάση</a:t>
                      </a:r>
                      <a:endParaRPr lang="el-G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υψηλότερη από όλα τα κοινά υγρά</a:t>
                      </a:r>
                      <a:endParaRPr lang="el-G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Θερμική αγωγιμότητα</a:t>
                      </a:r>
                      <a:endParaRPr lang="el-G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υψηλότερη από όλα τα κοινά υγρά</a:t>
                      </a:r>
                      <a:endParaRPr lang="el-G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Ιξώδες</a:t>
                      </a:r>
                      <a:endParaRPr lang="el-G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Σχετικά χαμηλό</a:t>
                      </a:r>
                      <a:endParaRPr lang="el-G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5 - TextBox"/>
          <p:cNvSpPr txBox="1">
            <a:spLocks noChangeArrowheads="1"/>
          </p:cNvSpPr>
          <p:nvPr/>
        </p:nvSpPr>
        <p:spPr bwMode="auto">
          <a:xfrm>
            <a:off x="6444208" y="5589240"/>
            <a:ext cx="2133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EBY, </a:t>
            </a:r>
            <a:r>
              <a:rPr lang="en-US" i="1" dirty="0" smtClean="0"/>
              <a:t>2004, </a:t>
            </a:r>
            <a:r>
              <a:rPr lang="el-GR" i="1" dirty="0" smtClean="0"/>
              <a:t>σελ. 23</a:t>
            </a:r>
            <a:endParaRPr lang="el-GR" i="1" dirty="0"/>
          </a:p>
        </p:txBody>
      </p:sp>
      <p:sp>
        <p:nvSpPr>
          <p:cNvPr id="5" name="TextBox 1"/>
          <p:cNvSpPr txBox="1"/>
          <p:nvPr/>
        </p:nvSpPr>
        <p:spPr>
          <a:xfrm>
            <a:off x="5724128" y="5589240"/>
            <a:ext cx="576064" cy="3898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[Π2]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8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ΒΑΣΙΚΕΣ ΕΝΝΟΙΕΣ - </a:t>
            </a:r>
            <a:r>
              <a:rPr lang="el-GR" dirty="0" smtClean="0"/>
              <a:t>ΟΞΕΑ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/>
              <a:t> Ουσίες που περιέχουν Η το οποίο μπορούν να 	αποβάλουν ως Η</a:t>
            </a:r>
            <a:r>
              <a:rPr lang="el-GR" sz="2400" baseline="30000" dirty="0"/>
              <a:t>+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/>
              <a:t> «Πρωτονιοδότες» κατά </a:t>
            </a:r>
            <a:r>
              <a:rPr lang="en-US" sz="2400" dirty="0" err="1"/>
              <a:t>Bronsted</a:t>
            </a:r>
            <a:r>
              <a:rPr lang="en-US" sz="2400" dirty="0"/>
              <a:t>-Lowry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l-GR" sz="2400" dirty="0"/>
              <a:t>«Ηλεκτρονιοδέκτες» κατά </a:t>
            </a:r>
            <a:r>
              <a:rPr lang="en-US" sz="2400" dirty="0"/>
              <a:t> Lewis</a:t>
            </a:r>
            <a:endParaRPr lang="el-GR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/>
              <a:t> π.χ. </a:t>
            </a:r>
            <a:r>
              <a:rPr lang="en-US" sz="2400" dirty="0" err="1"/>
              <a:t>HCl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n-US" sz="2400" dirty="0">
                <a:sym typeface="Wingdings" pitchFamily="2" charset="2"/>
              </a:rPr>
              <a:t> H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 + Cl</a:t>
            </a:r>
            <a:r>
              <a:rPr lang="en-US" sz="2400" baseline="30000" dirty="0">
                <a:sym typeface="Wingdings" pitchFamily="2" charset="2"/>
              </a:rPr>
              <a:t>-</a:t>
            </a:r>
            <a:endParaRPr lang="el-GR" sz="2400" baseline="30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/>
              <a:t> Εύκολη αποβολή Η</a:t>
            </a:r>
            <a:r>
              <a:rPr lang="el-GR" sz="2400" baseline="30000" dirty="0"/>
              <a:t>+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l-GR" sz="2400" dirty="0">
                <a:sym typeface="Wingdings" pitchFamily="2" charset="2"/>
              </a:rPr>
              <a:t> Ισχυρό οξύ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dirty="0">
                <a:sym typeface="Wingdings" pitchFamily="2" charset="2"/>
              </a:rPr>
              <a:t> Δύσκολη αποβολή Η</a:t>
            </a:r>
            <a:r>
              <a:rPr lang="el-GR" sz="2400" baseline="30000" dirty="0">
                <a:sym typeface="Wingdings" pitchFamily="2" charset="2"/>
              </a:rPr>
              <a:t>+</a:t>
            </a:r>
            <a:r>
              <a:rPr lang="el-GR" sz="24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l-GR" sz="2400" dirty="0">
                <a:sym typeface="Wingdings" pitchFamily="2" charset="2"/>
              </a:rPr>
              <a:t> Ασθενές οξύ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456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1961</Words>
  <Application>Microsoft Office PowerPoint</Application>
  <PresentationFormat>On-screen Show (4:3)</PresentationFormat>
  <Paragraphs>500</Paragraphs>
  <Slides>40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Θέμα του Office</vt:lpstr>
      <vt:lpstr>Equation</vt:lpstr>
      <vt:lpstr>Εξίσωση</vt:lpstr>
      <vt:lpstr>Denklem</vt:lpstr>
      <vt:lpstr>Περιβαλλοντική Γεωχημεία</vt:lpstr>
      <vt:lpstr>Βασικές αρχές και γνώσεις υποβάθρου</vt:lpstr>
      <vt:lpstr>Περιεχόμενα ενότητας</vt:lpstr>
      <vt:lpstr>ΒΑΣΙΚΕΣ ΕΝΝΟΙΕΣ</vt:lpstr>
      <vt:lpstr>ΒΑΣΙΚΕΣ ΕΝΝΟΙΕΣ – ΙΔΙΟΤΗΤΕΣ ΤΟΥ ΝΕΡΟΥ</vt:lpstr>
      <vt:lpstr>ΒΑΣΙΚΕΣ ΕΝΝΟΙΕΣ – ΙΔΙΟΤΗΤΕΣ ΤΟΥ ΝΕΡΟΥ</vt:lpstr>
      <vt:lpstr>ΙΔΙΟΤΗΤΕΣ ΤΟΥ ΝΕΡΟΥ</vt:lpstr>
      <vt:lpstr>ΙΔΙΟΤΗΤΕΣ ΤΟΥ ΝΕΡΟΥ</vt:lpstr>
      <vt:lpstr>ΒΑΣΙΚΕΣ ΕΝΝΟΙΕΣ - ΟΞΕΑ</vt:lpstr>
      <vt:lpstr>ΒΑΣΙΚΕΣ ΕΝΝΟΙΕΣ - ΒΑΣΕΙΣ</vt:lpstr>
      <vt:lpstr>ΒΑΣΙΚΕΣ ΕΝΝΟΙΕΣ - ΣΤΑΘΕΡΑ ΙΣΟΡΡΟΠΙΑΣ ΧΗΜΙΚΗΣ ΑΝΤΙΔΡΑΣΗΣ</vt:lpstr>
      <vt:lpstr>ΒΑΣΙΚΕΣ ΕΝΝΟΙΕΣ - ΣΤΑΘΕΡΑ ΔΙΑΣΤΑΣΗΣ ΟΞΕΟΣ</vt:lpstr>
      <vt:lpstr>pKα ΟΞΕΩΝ ΠΕΡΙΒΑΛΛΟΝΤΙΚΗΣ ΣΗΜΑΣΙΑΣ</vt:lpstr>
      <vt:lpstr>ΒΑΣΙΚΕΣ ΕΝΝΟΙΕΣ – pH</vt:lpstr>
      <vt:lpstr>pH ΦΥΣΙΚΩΝ ΝΕΡΩΝ</vt:lpstr>
      <vt:lpstr>ΠΑΡΑΔΕΙΓΜΑ ΔΙΑΣΤΑΣΗΣ ΑΣΘΕΝΟΥΣ ΟΞΕΟΣ</vt:lpstr>
      <vt:lpstr>ΒΑΣΙΚΕΣ ΕΝΝΟΙΕΣ – Γινόμενο διαλυτότητας</vt:lpstr>
      <vt:lpstr>pKsp επιλεγμένων ορυκτών ενώσεων στους 25°C</vt:lpstr>
      <vt:lpstr>ΤΟ ΣΥΣΤΗΜΑ ΤΟΥ ΑΝΘΡΑΚΙΚΟΥ ΟΞΕΟΣ</vt:lpstr>
      <vt:lpstr>Σχετική αφθονία (ενεργότητες) ανόργανων ειδών του C ως συνάρτηση του pH</vt:lpstr>
      <vt:lpstr>ΟΞΥΤΗΤΑ ΚΑΙ ΑΛΚΑΛΙΚΟΤΗΤΑ</vt:lpstr>
      <vt:lpstr>ΟΞΥΤΗΤΑ ΚΑΙ ΑΛΚΑΛΙΚΟΤΗΤΑ</vt:lpstr>
      <vt:lpstr>ΠΑΡΑΓΟΝΤΕΣ ΕΛΕΓΧΟΥ ΔΙΑΛΥΤΟΤΗΤΑΣ</vt:lpstr>
      <vt:lpstr>ΠΑΡΑΓΟΝΤΕΣ ΕΛΕΓΧΟΥ ΔΙΑΛΥΤΟΤΗΤΑΣ</vt:lpstr>
      <vt:lpstr>ΠΑΡΑΓΟΝΤΕΣ ΕΛΕΓΧΟΥ ΔΙΑΛΥΤΟΤΗΤΑΣ</vt:lpstr>
      <vt:lpstr>ΛΑΥΡΙΟ: ΟΞΙΝΗ ΑΠΟΡΡΟΗ ΣΕ ΚΑΝΑΛΙ ΔΙΟΧΕΤΕΥΣΗΣ</vt:lpstr>
      <vt:lpstr>ΠΡΟΣΡΟΦΗΣΗ ΚΑΤΙΟΝΤΩΝ ΜΕΤΑΛΛΩΝ ΩΣ ΣΥΝΑΡΤΗΣΗ ΤΟΥ pH</vt:lpstr>
      <vt:lpstr>ΜΟΡΦΗ ΕΜΦΑΝΙΣΗΣ ΣΤΟΙΧΕΙΩΝ ΣΕ ΥΔΑΤΙΚΑ ΔΙΑΛΥΜΑΤΑ</vt:lpstr>
      <vt:lpstr>ΔΥΝΑΜΙΚΟ ΟΞΕΙΔΟΑΝΑΓΩΓΗΣ Eh</vt:lpstr>
      <vt:lpstr>ΣΧΕΣΗ Eh- Kc</vt:lpstr>
      <vt:lpstr>ΟΞΕΙΔΟΑΝΑΓΩΓΙΚΗ ΡΥΘΜΙΣΗ ΣΤΑ ΦΥΣΙΚΑ ΝΕΡΑ</vt:lpstr>
      <vt:lpstr>ΟΞΕΙΔΟΑΝΑΓΩΓΙΚΗ ΚΑΤΑΤΑΞΗ ΦΥΣΙΚΩΝ ΠΕΡΙΒΑΛΛΟΝΤΩΝ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239</cp:revision>
  <dcterms:created xsi:type="dcterms:W3CDTF">2012-09-06T09:03:05Z</dcterms:created>
  <dcterms:modified xsi:type="dcterms:W3CDTF">2014-12-20T13:03:07Z</dcterms:modified>
</cp:coreProperties>
</file>