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17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18" r:id="rId11"/>
    <p:sldId id="290" r:id="rId12"/>
    <p:sldId id="295" r:id="rId13"/>
    <p:sldId id="299" r:id="rId14"/>
    <p:sldId id="292" r:id="rId15"/>
    <p:sldId id="291" r:id="rId16"/>
    <p:sldId id="294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17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18"/>
            <p14:sldId id="290"/>
            <p14:sldId id="295"/>
            <p14:sldId id="299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 varScale="1">
        <p:scale>
          <a:sx n="122" d="100"/>
          <a:sy n="122" d="100"/>
        </p:scale>
        <p:origin x="14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600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1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2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10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1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9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8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10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  <a:sym typeface="Helvetica" charset="0"/>
              </a:rPr>
              <a:t>Μονοφυσιτισμός</a:t>
            </a:r>
            <a:r>
              <a:rPr lang="el-GR" sz="1000" kern="1200" dirty="0" smtClean="0">
                <a:solidFill>
                  <a:srgbClr val="5075BC"/>
                </a:solidFill>
                <a:latin typeface="+mn-lt"/>
                <a:ea typeface="+mn-ea"/>
                <a:cs typeface="+mn-cs"/>
              </a:rPr>
              <a:t> </a:t>
            </a:r>
            <a:endParaRPr lang="en-US" sz="1000" kern="1200" dirty="0" smtClean="0">
              <a:solidFill>
                <a:srgbClr val="5075BC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1" name="Picture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uoa.gr/courses/THEOL112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 err="1"/>
              <a:t>Γενικὴ</a:t>
            </a:r>
            <a:r>
              <a:rPr lang="el-GR" dirty="0"/>
              <a:t> </a:t>
            </a:r>
            <a:r>
              <a:rPr lang="el-GR" dirty="0" err="1"/>
              <a:t>Ἐκκλησιαστικὴ</a:t>
            </a:r>
            <a:r>
              <a:rPr lang="el-GR" dirty="0"/>
              <a:t> </a:t>
            </a:r>
            <a:r>
              <a:rPr lang="el-GR" dirty="0" err="1"/>
              <a:t>Ἱστορία</a:t>
            </a:r>
            <a:r>
              <a:rPr lang="el-GR" dirty="0"/>
              <a:t> Α´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196305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9: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 smtClean="0">
                <a:cs typeface="Helvetica" charset="0"/>
                <a:sym typeface="Helvetica" charset="0"/>
              </a:rPr>
              <a:t>Μονοφυσιτισμός</a:t>
            </a:r>
          </a:p>
          <a:p>
            <a:endParaRPr lang="en-US" sz="2800" dirty="0"/>
          </a:p>
          <a:p>
            <a:r>
              <a:rPr lang="en-US" sz="2800" dirty="0" err="1">
                <a:sym typeface="Helvetica" pitchFamily="2" charset="0"/>
              </a:rPr>
              <a:t>Δρ</a:t>
            </a:r>
            <a:r>
              <a:rPr lang="en-US" sz="2800" dirty="0">
                <a:sym typeface="Helvetica" pitchFamily="2" charset="0"/>
              </a:rPr>
              <a:t>. </a:t>
            </a:r>
            <a:r>
              <a:rPr lang="en-US" sz="2800" dirty="0" err="1">
                <a:sym typeface="Helvetica" pitchFamily="2" charset="0"/>
              </a:rPr>
              <a:t>Ἰωάννης</a:t>
            </a:r>
            <a:r>
              <a:rPr lang="en-US" sz="2800" dirty="0">
                <a:sym typeface="Helvetica" pitchFamily="2" charset="0"/>
              </a:rPr>
              <a:t> </a:t>
            </a:r>
            <a:r>
              <a:rPr lang="en-US" sz="2800" dirty="0" err="1">
                <a:sym typeface="Helvetica" pitchFamily="2" charset="0"/>
              </a:rPr>
              <a:t>Ἀντ</a:t>
            </a:r>
            <a:r>
              <a:rPr lang="en-US" sz="2800" dirty="0">
                <a:sym typeface="Helvetica" pitchFamily="2" charset="0"/>
              </a:rPr>
              <a:t>. Πανα</a:t>
            </a:r>
            <a:r>
              <a:rPr lang="en-US" sz="2800" dirty="0" err="1">
                <a:sym typeface="Helvetica" pitchFamily="2" charset="0"/>
              </a:rPr>
              <a:t>γιωτό</a:t>
            </a:r>
            <a:r>
              <a:rPr lang="en-US" sz="2800" dirty="0">
                <a:sym typeface="Helvetica" pitchFamily="2" charset="0"/>
              </a:rPr>
              <a:t>πουλος</a:t>
            </a:r>
            <a:endParaRPr lang="el-GR" sz="2800" dirty="0">
              <a:sym typeface="Helvetica" pitchFamily="2" charset="0"/>
            </a:endParaRPr>
          </a:p>
          <a:p>
            <a:r>
              <a:rPr lang="en-US" sz="2400" dirty="0" err="1">
                <a:sym typeface="Helvetica" pitchFamily="2" charset="0"/>
              </a:rPr>
              <a:t>Λέκτορ</a:t>
            </a:r>
            <a:r>
              <a:rPr lang="en-US" sz="2400" dirty="0">
                <a:sym typeface="Helvetica" pitchFamily="2" charset="0"/>
              </a:rPr>
              <a:t>ας Γενικῆς Ἐκκλησιαστικῆς Ἱστορίας</a:t>
            </a:r>
          </a:p>
          <a:p>
            <a:r>
              <a:rPr lang="en-US" sz="2800" dirty="0" err="1">
                <a:sym typeface="Helvetica" pitchFamily="2" charset="0"/>
              </a:rPr>
              <a:t>Ἐθνικὸ</a:t>
            </a:r>
            <a:r>
              <a:rPr lang="en-US" sz="2800" dirty="0">
                <a:sym typeface="Helvetica" pitchFamily="2" charset="0"/>
              </a:rPr>
              <a:t> καὶ Καπ</a:t>
            </a:r>
            <a:r>
              <a:rPr lang="en-US" sz="2800" dirty="0" err="1">
                <a:sym typeface="Helvetica" pitchFamily="2" charset="0"/>
              </a:rPr>
              <a:t>οδιστρι</a:t>
            </a:r>
            <a:r>
              <a:rPr lang="en-US" sz="2800" dirty="0">
                <a:sym typeface="Helvetica" pitchFamily="2" charset="0"/>
              </a:rPr>
              <a:t>ακὸ Πανεπιστήμιο Ἀθηνῶν</a:t>
            </a:r>
          </a:p>
          <a:p>
            <a:r>
              <a:rPr lang="en-US" sz="2800" dirty="0" err="1">
                <a:sym typeface="Helvetica" pitchFamily="2" charset="0"/>
              </a:rPr>
              <a:t>Τμῆμ</a:t>
            </a:r>
            <a:r>
              <a:rPr lang="en-US" sz="2800" dirty="0">
                <a:sym typeface="Helvetica" pitchFamily="2" charset="0"/>
              </a:rPr>
              <a:t>α Θεολογίας - Θεολογικὴ </a:t>
            </a:r>
            <a:r>
              <a:rPr lang="en-US" sz="2800" dirty="0" smtClean="0">
                <a:sym typeface="Helvetica" pitchFamily="2" charset="0"/>
              </a:rPr>
              <a:t>Σχολή</a:t>
            </a:r>
            <a:endParaRPr lang="en-US" sz="2800" dirty="0">
              <a:sym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2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4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n-US" sz="2000" dirty="0" smtClean="0"/>
              <a:t>1.0.</a:t>
            </a:r>
            <a:r>
              <a:rPr lang="el-GR" sz="2000" dirty="0" smtClean="0"/>
              <a:t>  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605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Πανεπιστήμιον Αθηνών</a:t>
            </a:r>
            <a:r>
              <a:rPr lang="en-US" sz="2000" dirty="0" err="1" smtClean="0">
                <a:sym typeface="Helvetica" pitchFamily="2" charset="0"/>
              </a:rPr>
              <a:t>Δρ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Ἰωάννης</a:t>
            </a:r>
            <a:r>
              <a:rPr lang="en-US" sz="2000" dirty="0" smtClean="0">
                <a:sym typeface="Helvetica" pitchFamily="2" charset="0"/>
              </a:rPr>
              <a:t> </a:t>
            </a:r>
            <a:r>
              <a:rPr lang="en-US" sz="2000" dirty="0" err="1" smtClean="0">
                <a:sym typeface="Helvetica" pitchFamily="2" charset="0"/>
              </a:rPr>
              <a:t>Ἀντ</a:t>
            </a:r>
            <a:r>
              <a:rPr lang="en-US" sz="2000" dirty="0" smtClean="0">
                <a:sym typeface="Helvetica" pitchFamily="2" charset="0"/>
              </a:rPr>
              <a:t>. </a:t>
            </a:r>
            <a:r>
              <a:rPr lang="en-US" sz="2000" dirty="0" err="1" smtClean="0">
                <a:sym typeface="Helvetica" pitchFamily="2" charset="0"/>
              </a:rPr>
              <a:t>Παναγιωτόπουλος</a:t>
            </a:r>
            <a:r>
              <a:rPr lang="el-GR" sz="2000" dirty="0" smtClean="0"/>
              <a:t>. «</a:t>
            </a:r>
            <a:r>
              <a:rPr lang="el-GR" sz="2000" dirty="0" err="1" smtClean="0"/>
              <a:t>Γενικὴ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Ἐκκλησιαστικὴ</a:t>
            </a:r>
            <a:r>
              <a:rPr lang="el-GR" sz="2000" dirty="0" smtClean="0"/>
              <a:t> </a:t>
            </a:r>
            <a:r>
              <a:rPr lang="el-GR" sz="2000" dirty="0" err="1" smtClean="0"/>
              <a:t>Ἱστορία</a:t>
            </a:r>
            <a:r>
              <a:rPr lang="el-GR" sz="2000" dirty="0" smtClean="0"/>
              <a:t> Α</a:t>
            </a:r>
            <a:r>
              <a:rPr lang="el-GR" sz="2000" dirty="0" smtClean="0"/>
              <a:t>´. </a:t>
            </a:r>
            <a:r>
              <a:rPr lang="el-GR" sz="2000" dirty="0" smtClean="0">
                <a:cs typeface="Helvetica" charset="0"/>
                <a:sym typeface="Helvetica" charset="0"/>
              </a:rPr>
              <a:t>Μονοφυσιτισμός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</a:t>
            </a:r>
            <a:r>
              <a:rPr lang="en-US" sz="2000" dirty="0" smtClean="0"/>
              <a:t>5</a:t>
            </a:r>
            <a:r>
              <a:rPr lang="el-GR" sz="2000" dirty="0" smtClean="0"/>
              <a:t>. Διαθέσιμο από τη δικτυακή διεύθυνση: 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eclass.uoa.gr/courses/THEOL112/ </a:t>
            </a:r>
            <a:endParaRPr lang="el-GR" sz="2000" dirty="0" smtClean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39824"/>
            <a:ext cx="8229600" cy="1515805"/>
          </a:xfrm>
          <a:ln/>
        </p:spPr>
        <p:txBody>
          <a:bodyPr/>
          <a:lstStyle/>
          <a:p>
            <a:r>
              <a:rPr lang="el-GR" sz="3900" b="1" dirty="0">
                <a:cs typeface="Helvetica" charset="0"/>
                <a:sym typeface="Helvetica" charset="0"/>
              </a:rPr>
              <a:t>Μονοφυσιτισμός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184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433: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Ὅρος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Δι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λλ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γῶν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Ἀντιοχει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νοί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: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ἐ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ιφυλάξεις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γιὰ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δίκη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Νεστορίου</a:t>
            </a:r>
            <a:endParaRPr lang="en-US" b="1" dirty="0">
              <a:solidFill>
                <a:srgbClr val="9B2C01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Ἀλεξ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νδρινοί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: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ἐ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ιφυλάξεις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γιὰ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ἀ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οφυγὴ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ἀν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φορᾶς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στὴ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i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«</a:t>
            </a:r>
            <a:r>
              <a:rPr lang="en-US" b="1" i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μί</a:t>
            </a:r>
            <a:r>
              <a:rPr lang="en-US" b="1" i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ν</a:t>
            </a:r>
            <a:r>
              <a:rPr lang="en-US" b="1" i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φύσιν</a:t>
            </a:r>
            <a:r>
              <a:rPr lang="en-US" b="1" i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»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μετὰ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ἕνωση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6E0500"/>
                </a:solidFill>
                <a:latin typeface="+mn-lt"/>
                <a:cs typeface="Helvetica" charset="0"/>
                <a:sym typeface="Helvetica" charset="0"/>
              </a:rPr>
              <a:t>Συγκρούσεις</a:t>
            </a:r>
            <a:r>
              <a:rPr lang="en-US" b="1" dirty="0">
                <a:solidFill>
                  <a:srgbClr val="6E0500"/>
                </a:solidFill>
                <a:latin typeface="+mn-lt"/>
                <a:cs typeface="Helvetica" charset="0"/>
                <a:sym typeface="Helvetica" charset="0"/>
              </a:rPr>
              <a:t>:</a:t>
            </a:r>
            <a:endParaRPr lang="en-US" b="1" dirty="0">
              <a:solidFill>
                <a:srgbClr val="6E0500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  <a:cs typeface="Helvetica" charset="0"/>
                <a:sym typeface="Helvetica" charset="0"/>
              </a:rPr>
              <a:t>-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Ρ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αβ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ουλᾶ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ὶ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Ἴ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βα (436-459)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Ἐδέσσης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  <a:cs typeface="Helvetica" charset="0"/>
                <a:sym typeface="Helvetica" charset="0"/>
              </a:rPr>
              <a:t>-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Ἀρμενίων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-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Πρόκλος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(434-446)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  <a:cs typeface="Helvetica" charset="0"/>
                <a:sym typeface="Helvetica" charset="0"/>
              </a:rPr>
              <a:t>- «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συνουσίωσις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» = 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μί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οὐσί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α</a:t>
            </a:r>
            <a:endParaRPr lang="en-US" b="1" i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033229"/>
      </p:ext>
    </p:extLst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 vert="horz" lIns="0" tIns="0" rIns="0" bIns="0" rtlCol="0"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«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μί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φύσις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Θεοῦ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Λόγου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σεσ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ρκωμένη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»</a:t>
            </a:r>
            <a:endParaRPr lang="en-US" b="1" dirty="0">
              <a:solidFill>
                <a:srgbClr val="2B4714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sz="1300" b="1" dirty="0">
                <a:cs typeface="Helvetica" charset="0"/>
                <a:sym typeface="Helvetica" charset="0"/>
              </a:rPr>
              <a:t>                                                                                               </a:t>
            </a:r>
            <a:r>
              <a:rPr lang="en-US" sz="1600" b="1" dirty="0" err="1">
                <a:cs typeface="Helvetica" charset="0"/>
                <a:sym typeface="Helvetica" charset="0"/>
              </a:rPr>
              <a:t>Ἀλεξ</a:t>
            </a:r>
            <a:r>
              <a:rPr lang="en-US" sz="1600" b="1" dirty="0">
                <a:cs typeface="Helvetica" charset="0"/>
                <a:sym typeface="Helvetica" charset="0"/>
              </a:rPr>
              <a:t>α</a:t>
            </a:r>
            <a:r>
              <a:rPr lang="en-US" sz="1600" b="1" dirty="0" err="1">
                <a:cs typeface="Helvetica" charset="0"/>
                <a:sym typeface="Helvetica" charset="0"/>
              </a:rPr>
              <a:t>νδρεί</a:t>
            </a:r>
            <a:r>
              <a:rPr lang="en-US" sz="1600" b="1" dirty="0">
                <a:cs typeface="Helvetica" charset="0"/>
                <a:sym typeface="Helvetica" charset="0"/>
              </a:rPr>
              <a:t>α</a:t>
            </a:r>
            <a:r>
              <a:rPr lang="en-US" sz="1600" b="1" dirty="0" err="1">
                <a:cs typeface="Helvetica" charset="0"/>
                <a:sym typeface="Helvetica" charset="0"/>
              </a:rPr>
              <a:t>ς</a:t>
            </a:r>
            <a:r>
              <a:rPr lang="en-US" sz="1600" b="1" dirty="0">
                <a:cs typeface="Helvetica" charset="0"/>
                <a:sym typeface="Helvetica" charset="0"/>
              </a:rPr>
              <a:t> </a:t>
            </a:r>
            <a:r>
              <a:rPr lang="en-US" sz="1600" b="1" dirty="0" err="1">
                <a:cs typeface="Helvetica" charset="0"/>
                <a:sym typeface="Helvetica" charset="0"/>
              </a:rPr>
              <a:t>Κύριλλος</a:t>
            </a:r>
            <a:r>
              <a:rPr lang="en-US" b="1" dirty="0">
                <a:solidFill>
                  <a:srgbClr val="2B4714"/>
                </a:solidFill>
                <a:latin typeface="+mn-lt"/>
                <a:cs typeface="Helvetica" charset="0"/>
                <a:sym typeface="Helvetica" charset="0"/>
              </a:rPr>
              <a:t> 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Πρωτ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γωνιστές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: 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όλεως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Φλ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αβ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ι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νός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(446-449)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Διόσκορος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(444-451)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Ἀντιοχεί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Δόμνος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(443-450)</a:t>
            </a:r>
            <a:endParaRPr lang="en-US" b="1" dirty="0">
              <a:solidFill>
                <a:srgbClr val="9B2C01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b="1" dirty="0">
              <a:solidFill>
                <a:srgbClr val="9B2C01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Σύγκρουση</a:t>
            </a: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: 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Κύρου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Θεοδωρήτου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-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Διοσκόρου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ρο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β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ολὴ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τῆς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i="1" u="sng" dirty="0" err="1">
                <a:latin typeface="+mn-lt"/>
                <a:cs typeface="Helvetica" charset="0"/>
                <a:sym typeface="Helvetica" charset="0"/>
              </a:rPr>
              <a:t>ἀ</a:t>
            </a:r>
            <a:r>
              <a:rPr lang="en-US" b="1" i="1" u="sng" dirty="0"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i="1" u="sng" dirty="0" err="1">
                <a:latin typeface="+mn-lt"/>
                <a:cs typeface="Helvetica" charset="0"/>
                <a:sym typeface="Helvetica" charset="0"/>
              </a:rPr>
              <a:t>οστολικότητ</a:t>
            </a:r>
            <a:r>
              <a:rPr lang="en-US" b="1" i="1" u="sng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i="1" u="sng" dirty="0" err="1"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τῆς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Ἀλεξ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νδρεί</a:t>
            </a:r>
            <a:r>
              <a:rPr lang="en-US" b="1" i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i="1" dirty="0" err="1"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16845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Ἀρχιμ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νδρίτης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Εὐτυχής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: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sz="2000" b="1" i="1" dirty="0" err="1">
                <a:solidFill>
                  <a:srgbClr val="6E0500"/>
                </a:solidFill>
                <a:cs typeface="Helvetica" charset="0"/>
                <a:sym typeface="Helvetica" charset="0"/>
              </a:rPr>
              <a:t>Εὐτυχι</a:t>
            </a:r>
            <a:r>
              <a:rPr lang="en-US" sz="2000" b="1" i="1" dirty="0">
                <a:solidFill>
                  <a:srgbClr val="6E0500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i="1" dirty="0" err="1">
                <a:solidFill>
                  <a:srgbClr val="6E0500"/>
                </a:solidFill>
                <a:cs typeface="Helvetica" charset="0"/>
                <a:sym typeface="Helvetica" charset="0"/>
              </a:rPr>
              <a:t>νισμὸς</a:t>
            </a:r>
            <a:r>
              <a:rPr lang="en-US" sz="2000" b="1" i="1" dirty="0">
                <a:solidFill>
                  <a:srgbClr val="6E0500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6E0500"/>
                </a:solidFill>
                <a:cs typeface="Helvetica" charset="0"/>
                <a:sym typeface="Helvetica" charset="0"/>
              </a:rPr>
              <a:t>ἢ</a:t>
            </a:r>
            <a:r>
              <a:rPr lang="en-US" sz="2000" b="1" i="1" dirty="0">
                <a:solidFill>
                  <a:srgbClr val="6E0500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6E0500"/>
                </a:solidFill>
                <a:cs typeface="Helvetica" charset="0"/>
                <a:sym typeface="Helvetica" charset="0"/>
              </a:rPr>
              <a:t>μονοφυσιτισμός</a:t>
            </a:r>
            <a:endParaRPr lang="en-US" b="1" i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567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ικριτές</a:t>
            </a:r>
            <a:r>
              <a:rPr lang="en-US" sz="2000" b="1" dirty="0">
                <a:cs typeface="Helvetica" charset="0"/>
                <a:sym typeface="Helvetica" charset="0"/>
              </a:rPr>
              <a:t>: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392"/>
              </a:spcBef>
              <a:buNone/>
            </a:pP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Ἀντιοχεί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ς</a:t>
            </a:r>
            <a:r>
              <a:rPr lang="en-US" sz="2000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Δόμνος</a:t>
            </a:r>
            <a:endParaRPr lang="en-US" sz="2000" b="1" dirty="0">
              <a:solidFill>
                <a:srgbClr val="14004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392"/>
              </a:spcBef>
              <a:buNone/>
            </a:pP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Δορυλ</a:t>
            </a:r>
            <a:r>
              <a:rPr lang="en-US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ίου</a:t>
            </a:r>
            <a:r>
              <a:rPr lang="en-US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Εὐσέ</a:t>
            </a:r>
            <a:r>
              <a:rPr lang="en-US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β</a:t>
            </a: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ιος</a:t>
            </a:r>
            <a:endParaRPr lang="en-US" b="1" dirty="0">
              <a:solidFill>
                <a:srgbClr val="14004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368152" lvl="4" indent="0">
              <a:spcBef>
                <a:spcPts val="392"/>
              </a:spcBef>
              <a:buNone/>
            </a:pP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Ρώμης</a:t>
            </a:r>
            <a:r>
              <a:rPr lang="en-US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Λέων</a:t>
            </a:r>
            <a:r>
              <a:rPr lang="en-US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140041"/>
                </a:solidFill>
                <a:cs typeface="Helvetica" charset="0"/>
                <a:sym typeface="Helvetica" charset="0"/>
              </a:rPr>
              <a:t>Α</a:t>
            </a:r>
            <a:r>
              <a:rPr lang="en-US" b="1" dirty="0">
                <a:solidFill>
                  <a:srgbClr val="140041"/>
                </a:solidFill>
                <a:cs typeface="Helvetica" charset="0"/>
                <a:sym typeface="Helvetica" charset="0"/>
              </a:rPr>
              <a:t>´ (440-461)</a:t>
            </a:r>
            <a:endParaRPr lang="en-US" b="1" dirty="0">
              <a:solidFill>
                <a:srgbClr val="14004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448: </a:t>
            </a:r>
            <a:r>
              <a:rPr lang="en-US" sz="2000" b="1" dirty="0" err="1">
                <a:cs typeface="Helvetica" charset="0"/>
                <a:sym typeface="Helvetica" charset="0"/>
              </a:rPr>
              <a:t>Ἐνδημούσ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Κωνστ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ντινου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όλεως</a:t>
            </a:r>
            <a:r>
              <a:rPr lang="en-US" sz="2000" b="1" dirty="0">
                <a:cs typeface="Helvetica" charset="0"/>
                <a:sym typeface="Helvetica" charset="0"/>
              </a:rPr>
              <a:t> : </a:t>
            </a: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δίκη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Εὐτυχοῦς</a:t>
            </a:r>
            <a:endParaRPr lang="en-US" sz="2000" b="1" dirty="0">
              <a:solidFill>
                <a:srgbClr val="290082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959"/>
              </a:spcBef>
              <a:buNone/>
            </a:pPr>
            <a:r>
              <a:rPr lang="en-US" sz="2000" b="1" dirty="0">
                <a:solidFill>
                  <a:srgbClr val="290082"/>
                </a:solidFill>
                <a:cs typeface="Zapf Dingbats" charset="0"/>
                <a:sym typeface="Helvetica" charset="0"/>
              </a:rPr>
              <a:t>➼ </a:t>
            </a:r>
            <a:r>
              <a:rPr lang="en-US" sz="2000" b="1" i="1" dirty="0" err="1">
                <a:solidFill>
                  <a:srgbClr val="290082"/>
                </a:solidFill>
                <a:cs typeface="Helvetica" charset="0"/>
                <a:sym typeface="Helvetica" charset="0"/>
              </a:rPr>
              <a:t>Τόμος</a:t>
            </a:r>
            <a:r>
              <a:rPr lang="en-US" sz="2000" b="1" i="1" dirty="0">
                <a:solidFill>
                  <a:srgbClr val="290082"/>
                </a:solidFill>
                <a:cs typeface="Helvetica" charset="0"/>
                <a:sym typeface="Helvetica" charset="0"/>
              </a:rPr>
              <a:t> </a:t>
            </a:r>
            <a:r>
              <a:rPr lang="en-US" sz="2000" b="1" i="1" dirty="0" err="1">
                <a:solidFill>
                  <a:srgbClr val="290082"/>
                </a:solidFill>
                <a:cs typeface="Helvetica" charset="0"/>
                <a:sym typeface="Helvetica" charset="0"/>
              </a:rPr>
              <a:t>Λέοντος</a:t>
            </a:r>
            <a:r>
              <a:rPr lang="en-US" sz="2000" b="1" i="1" dirty="0">
                <a:solidFill>
                  <a:srgbClr val="290082"/>
                </a:solidFill>
                <a:cs typeface="Helvetica" charset="0"/>
                <a:sym typeface="Helvetica" charset="0"/>
              </a:rPr>
              <a:t> </a:t>
            </a:r>
            <a:endParaRPr lang="en-US" sz="2000" b="1" i="1" dirty="0">
              <a:solidFill>
                <a:srgbClr val="290082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1959"/>
              </a:spcBef>
              <a:buNone/>
            </a:pPr>
            <a:r>
              <a:rPr lang="en-US" sz="2000" b="1" dirty="0">
                <a:solidFill>
                  <a:srgbClr val="9B2C01"/>
                </a:solidFill>
                <a:cs typeface="Helvetica" charset="0"/>
                <a:sym typeface="Helvetica" charset="0"/>
              </a:rPr>
              <a:t>449: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Σύνοδος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Ἐφέσου</a:t>
            </a:r>
            <a:r>
              <a:rPr lang="en-US" sz="2000" b="1" dirty="0">
                <a:cs typeface="Helvetica" charset="0"/>
                <a:sym typeface="Helvetica" charset="0"/>
              </a:rPr>
              <a:t> (</a:t>
            </a:r>
            <a:r>
              <a:rPr lang="en-US" sz="2000" b="1" dirty="0" err="1">
                <a:cs typeface="Helvetica" charset="0"/>
                <a:sym typeface="Helvetica" charset="0"/>
              </a:rPr>
              <a:t>Ληστρική</a:t>
            </a:r>
            <a:r>
              <a:rPr lang="en-US" sz="2000" b="1" dirty="0">
                <a:cs typeface="Helvetica" charset="0"/>
                <a:sym typeface="Helvetica" charset="0"/>
              </a:rPr>
              <a:t>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180898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939824"/>
            <a:ext cx="8229600" cy="1515805"/>
          </a:xfrm>
          <a:ln/>
        </p:spPr>
        <p:txBody>
          <a:bodyPr/>
          <a:lstStyle/>
          <a:p>
            <a:r>
              <a:rPr lang="el-GR" sz="3900" b="1" dirty="0">
                <a:cs typeface="Helvetica" charset="0"/>
                <a:sym typeface="Helvetica" charset="0"/>
              </a:rPr>
              <a:t>Δ´ Οἰκουμενικὴ Σύνοδος (451)</a:t>
            </a:r>
            <a:endParaRPr lang="en-US" sz="39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481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450: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Σύνοδος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Ρώμης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: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κ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δίκη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Διοσκόρου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2350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450: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Σύνοδος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Ἀλεξ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νδρεί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: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κ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δίκη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Λέοντος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2350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450: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Θάν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τος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Θεοδοσίου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Β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´ (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Μικροῦ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) 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2350"/>
              </a:spcBef>
              <a:buNone/>
            </a:pPr>
            <a:r>
              <a:rPr lang="en-US" sz="2000" b="1" dirty="0">
                <a:cs typeface="Zapf Dingbats" charset="0"/>
                <a:sym typeface="Helvetica" charset="0"/>
              </a:rPr>
              <a:t>➢ </a:t>
            </a:r>
            <a:r>
              <a:rPr lang="en-US" sz="2000" b="1" dirty="0" err="1">
                <a:cs typeface="Zapf Dingbats" charset="0"/>
                <a:sym typeface="Helvetica" charset="0"/>
              </a:rPr>
              <a:t>Κωνστ</a:t>
            </a:r>
            <a:r>
              <a:rPr lang="en-US" sz="2000" b="1" dirty="0"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cs typeface="Zapf Dingbats" charset="0"/>
                <a:sym typeface="Helvetica" charset="0"/>
              </a:rPr>
              <a:t>ντινου</a:t>
            </a:r>
            <a:r>
              <a:rPr lang="en-US" sz="2000" b="1" dirty="0">
                <a:cs typeface="Zapf Dingbats" charset="0"/>
                <a:sym typeface="Helvetica" charset="0"/>
              </a:rPr>
              <a:t>π</a:t>
            </a:r>
            <a:r>
              <a:rPr lang="en-US" sz="2000" b="1" dirty="0" err="1">
                <a:cs typeface="Zapf Dingbats" charset="0"/>
                <a:sym typeface="Helvetica" charset="0"/>
              </a:rPr>
              <a:t>όλεως</a:t>
            </a:r>
            <a:r>
              <a:rPr lang="en-US" sz="2000" b="1" dirty="0">
                <a:cs typeface="Zapf Dingbats" charset="0"/>
                <a:sym typeface="Helvetica" charset="0"/>
              </a:rPr>
              <a:t> </a:t>
            </a:r>
            <a:r>
              <a:rPr lang="en-US" sz="2000" b="1" dirty="0" err="1">
                <a:cs typeface="Zapf Dingbats" charset="0"/>
                <a:sym typeface="Helvetica" charset="0"/>
              </a:rPr>
              <a:t>Ἀν</a:t>
            </a:r>
            <a:r>
              <a:rPr lang="en-US" sz="2000" b="1" dirty="0">
                <a:cs typeface="Zapf Dingbats" charset="0"/>
                <a:sym typeface="Helvetica" charset="0"/>
              </a:rPr>
              <a:t>α</a:t>
            </a:r>
            <a:r>
              <a:rPr lang="en-US" sz="2000" b="1" dirty="0" err="1">
                <a:cs typeface="Zapf Dingbats" charset="0"/>
                <a:sym typeface="Helvetica" charset="0"/>
              </a:rPr>
              <a:t>τόλιος</a:t>
            </a:r>
            <a:r>
              <a:rPr lang="en-US" sz="2000" b="1" dirty="0">
                <a:cs typeface="Zapf Dingbats" charset="0"/>
                <a:sym typeface="Helvetica" charset="0"/>
              </a:rPr>
              <a:t> (449-458)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2350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450: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Ἐνδημούσ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Κωνστ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ντινου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όλεως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2350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2350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Helvetica" charset="0"/>
                <a:sym typeface="Helvetica" charset="0"/>
              </a:rPr>
              <a:t>451: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Σύγκληση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Οἰκουμενικῆς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Συνόδου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: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Χ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λκηδόν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522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231106"/>
      </p:ext>
    </p:extLst>
  </p:cSld>
  <p:clrMapOvr>
    <a:masterClrMapping/>
  </p:clrMapOvr>
  <p:transition spd="slow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40"/>
            <a:ext cx="8706445" cy="5171777"/>
          </a:xfrm>
          <a:ln/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Ἐργ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σίες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Χ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λκηδόν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ς</a:t>
            </a: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497510" lvl="1" indent="0">
              <a:spcBef>
                <a:spcPts val="522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- 600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ίσκο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οι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787724" lvl="2" indent="0">
              <a:spcBef>
                <a:spcPts val="522"/>
              </a:spcBef>
              <a:buNone/>
            </a:pPr>
            <a:r>
              <a:rPr lang="en-US" sz="2000" b="1" dirty="0">
                <a:cs typeface="Helvetica" charset="0"/>
                <a:sym typeface="Helvetica" charset="0"/>
              </a:rPr>
              <a:t>- π</a:t>
            </a:r>
            <a:r>
              <a:rPr lang="en-US" sz="2000" b="1" dirty="0" err="1">
                <a:cs typeface="Helvetica" charset="0"/>
                <a:sym typeface="Helvetica" charset="0"/>
              </a:rPr>
              <a:t>ρόεδρος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1077938" lvl="3" indent="0">
              <a:spcBef>
                <a:spcPts val="522"/>
              </a:spcBef>
              <a:buNone/>
            </a:pPr>
            <a:r>
              <a:rPr lang="en-US" b="1" dirty="0">
                <a:cs typeface="Helvetica" charset="0"/>
                <a:sym typeface="Helvetica" charset="0"/>
              </a:rPr>
              <a:t>- </a:t>
            </a:r>
            <a:r>
              <a:rPr lang="en-US" b="1" dirty="0" err="1">
                <a:cs typeface="Helvetica" charset="0"/>
                <a:sym typeface="Helvetica" charset="0"/>
              </a:rPr>
              <a:t>θέση</a:t>
            </a:r>
            <a:r>
              <a:rPr lang="en-US" b="1" dirty="0"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cs typeface="Helvetica" charset="0"/>
                <a:sym typeface="Helvetica" charset="0"/>
              </a:rPr>
              <a:t>Διοσκόρου</a:t>
            </a:r>
            <a:endParaRPr lang="en-US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522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ἡ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Σύνοδος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λειτούργησε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ὡς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ἀνώτερο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συνοδικὸ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δικ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στήριο</a:t>
            </a: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 </a:t>
            </a:r>
            <a:endParaRPr lang="en-US" b="1" dirty="0">
              <a:solidFill>
                <a:srgbClr val="9B2C01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➢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Ὁ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Διόσκορος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δεχότ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ὡς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ὀρθὴ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ὁρολογί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 «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ἐκ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φύσεων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»,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ἀλλὰ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δὲν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δεχότ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ὁρολογί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 «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φύσεις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»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μετὰ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ἕνωση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(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«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οὐ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δέχομ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ι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»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).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θεωροῦσε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ἀντίθετη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ρὸς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τὴ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διδ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σκ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λί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latin typeface="+mn-lt"/>
                <a:cs typeface="Helvetica" charset="0"/>
                <a:sym typeface="Helvetica" charset="0"/>
              </a:rPr>
              <a:t>Κυρίλλου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,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ἀφοῦ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μετὰ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τὴν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ἕνωση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δὲν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ὑ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άρχουν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π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λέον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«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δύο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φύσεις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»,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ἀλλὰ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«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μί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α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φύσις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τοῦ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Θεοῦ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Λόγου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σεσ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α</a:t>
            </a:r>
            <a:r>
              <a:rPr lang="en-US" b="1" dirty="0" err="1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ρκωμένη</a:t>
            </a:r>
            <a:r>
              <a:rPr lang="en-US" b="1" dirty="0">
                <a:solidFill>
                  <a:srgbClr val="A40800"/>
                </a:solidFill>
                <a:latin typeface="+mn-lt"/>
                <a:cs typeface="Helvetica" charset="0"/>
                <a:sym typeface="Helvetica" charset="0"/>
              </a:rPr>
              <a:t>»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sz="1600" b="1" dirty="0">
                <a:cs typeface="Helvetica" charset="0"/>
                <a:sym typeface="Helvetica" charset="0"/>
              </a:rPr>
              <a:t>(β</a:t>
            </a:r>
            <a:r>
              <a:rPr lang="en-US" sz="1600" b="1" dirty="0" err="1">
                <a:cs typeface="Helvetica" charset="0"/>
                <a:sym typeface="Helvetica" charset="0"/>
              </a:rPr>
              <a:t>λ</a:t>
            </a:r>
            <a:r>
              <a:rPr lang="en-US" sz="1600" b="1" dirty="0">
                <a:cs typeface="Helvetica" charset="0"/>
                <a:sym typeface="Helvetica" charset="0"/>
              </a:rPr>
              <a:t>. </a:t>
            </a:r>
            <a:r>
              <a:rPr lang="en-US" sz="1600" b="1" dirty="0" err="1">
                <a:cs typeface="Helvetica" charset="0"/>
                <a:sym typeface="Helvetica" charset="0"/>
              </a:rPr>
              <a:t>Mansi</a:t>
            </a:r>
            <a:r>
              <a:rPr lang="en-US" sz="1600" b="1" dirty="0">
                <a:cs typeface="Helvetica" charset="0"/>
                <a:sym typeface="Helvetica" charset="0"/>
              </a:rPr>
              <a:t> 4, 678-690)</a:t>
            </a:r>
            <a:r>
              <a:rPr lang="en-US" b="1" dirty="0">
                <a:latin typeface="+mn-lt"/>
                <a:cs typeface="Helvetica" charset="0"/>
                <a:sym typeface="Helvetica" charset="0"/>
              </a:rPr>
              <a:t>. </a:t>
            </a:r>
            <a:endParaRPr lang="en-US" b="1" dirty="0"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>
                <a:solidFill>
                  <a:srgbClr val="9B2C01"/>
                </a:solidFill>
                <a:latin typeface="+mn-lt"/>
                <a:cs typeface="Zapf Dingbats" charset="0"/>
                <a:sym typeface="Helvetica" charset="0"/>
              </a:rPr>
              <a:t>➢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κ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νονικὴ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ἀρχὴ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τῆς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 «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τ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υτο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πα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θεί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29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ς</a:t>
            </a:r>
            <a:r>
              <a:rPr lang="en-US" sz="29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»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007097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232173" y="884039"/>
            <a:ext cx="8706445" cy="4658320"/>
          </a:xfrm>
          <a:ln/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3η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Συνεδρί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α: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522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κ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τ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δίκη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τοῦ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Διoσκόρου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ἐ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ειδὴ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δὲν</a:t>
            </a:r>
            <a:r>
              <a:rPr lang="en-US" sz="2000" b="1" dirty="0">
                <a:cs typeface="Helvetica" charset="0"/>
                <a:sym typeface="Helvetica" charset="0"/>
              </a:rPr>
              <a:t> π</a:t>
            </a:r>
            <a:r>
              <a:rPr lang="en-US" sz="2000" b="1" dirty="0" err="1">
                <a:cs typeface="Helvetica" charset="0"/>
                <a:sym typeface="Helvetica" charset="0"/>
              </a:rPr>
              <a:t>ροσῆλθε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στὴ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Σύνοδο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522"/>
              </a:spcBef>
              <a:buNone/>
            </a:pP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4η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Συνεδρί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α: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B2C01"/>
              </a:solidFill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522"/>
              </a:spcBef>
              <a:buNone/>
            </a:pPr>
            <a:r>
              <a:rPr lang="en-US" sz="2000" b="1" dirty="0" err="1">
                <a:cs typeface="Helvetica" charset="0"/>
                <a:sym typeface="Helvetica" charset="0"/>
              </a:rPr>
              <a:t>ὑ</a:t>
            </a:r>
            <a:r>
              <a:rPr lang="en-US" sz="2000" b="1" dirty="0">
                <a:cs typeface="Helvetica" charset="0"/>
                <a:sym typeface="Helvetica" charset="0"/>
              </a:rPr>
              <a:t>π</a:t>
            </a:r>
            <a:r>
              <a:rPr lang="en-US" sz="2000" b="1" dirty="0" err="1">
                <a:cs typeface="Helvetica" charset="0"/>
                <a:sym typeface="Helvetica" charset="0"/>
              </a:rPr>
              <a:t>ογρ</a:t>
            </a:r>
            <a:r>
              <a:rPr lang="en-US" sz="2000" b="1" dirty="0">
                <a:cs typeface="Helvetica" charset="0"/>
                <a:sym typeface="Helvetica" charset="0"/>
              </a:rPr>
              <a:t>α</a:t>
            </a:r>
            <a:r>
              <a:rPr lang="en-US" sz="2000" b="1" dirty="0" err="1">
                <a:cs typeface="Helvetica" charset="0"/>
                <a:sym typeface="Helvetica" charset="0"/>
              </a:rPr>
              <a:t>φὴ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Τόμου</a:t>
            </a:r>
            <a:r>
              <a:rPr lang="en-US" sz="2000" b="1" dirty="0">
                <a:cs typeface="Helvetica" charset="0"/>
                <a:sym typeface="Helvetica" charset="0"/>
              </a:rPr>
              <a:t> </a:t>
            </a:r>
            <a:r>
              <a:rPr lang="en-US" sz="2000" b="1" dirty="0" err="1">
                <a:cs typeface="Helvetica" charset="0"/>
                <a:sym typeface="Helvetica" charset="0"/>
              </a:rPr>
              <a:t>Λέοντος</a:t>
            </a: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b="1" dirty="0">
              <a:solidFill>
                <a:srgbClr val="290082"/>
              </a:solidFill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Ὅρος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τῆς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Συνόδου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: </a:t>
            </a:r>
            <a:r>
              <a:rPr lang="en-US" b="1" dirty="0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... </a:t>
            </a:r>
            <a:r>
              <a:rPr lang="en-US" sz="2900" b="1" dirty="0" err="1">
                <a:solidFill>
                  <a:srgbClr val="921911"/>
                </a:solidFill>
                <a:cs typeface="Helvetica" charset="0"/>
                <a:sym typeface="Helvetica" charset="0"/>
              </a:rPr>
              <a:t>ἀσυγχύτως</a:t>
            </a:r>
            <a:r>
              <a:rPr lang="en-US" sz="2900" b="1" dirty="0">
                <a:solidFill>
                  <a:srgbClr val="921911"/>
                </a:solidFill>
                <a:cs typeface="Helvetica" charset="0"/>
                <a:sym typeface="Helvetica" charset="0"/>
              </a:rPr>
              <a:t>,</a:t>
            </a:r>
            <a:r>
              <a:rPr lang="en-US" b="1" dirty="0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sz="3000" b="1" dirty="0" err="1">
                <a:solidFill>
                  <a:srgbClr val="CE3B00"/>
                </a:solidFill>
                <a:cs typeface="Helvetica" charset="0"/>
                <a:sym typeface="Helvetica" charset="0"/>
              </a:rPr>
              <a:t>ἀτρέ</a:t>
            </a:r>
            <a:r>
              <a:rPr lang="en-US" sz="3000" b="1" dirty="0">
                <a:solidFill>
                  <a:srgbClr val="CE3B00"/>
                </a:solidFill>
                <a:cs typeface="Helvetica" charset="0"/>
                <a:sym typeface="Helvetica" charset="0"/>
              </a:rPr>
              <a:t>π</a:t>
            </a:r>
            <a:r>
              <a:rPr lang="en-US" sz="3000" b="1" dirty="0" err="1">
                <a:solidFill>
                  <a:srgbClr val="CE3B00"/>
                </a:solidFill>
                <a:cs typeface="Helvetica" charset="0"/>
                <a:sym typeface="Helvetica" charset="0"/>
              </a:rPr>
              <a:t>τως</a:t>
            </a:r>
            <a:r>
              <a:rPr lang="en-US" sz="3000" b="1" dirty="0">
                <a:solidFill>
                  <a:srgbClr val="CE3B00"/>
                </a:solidFill>
                <a:cs typeface="Helvetica" charset="0"/>
                <a:sym typeface="Helvetica" charset="0"/>
              </a:rPr>
              <a:t>,</a:t>
            </a:r>
            <a:r>
              <a:rPr lang="en-US" b="1" dirty="0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sz="31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ἀδι</a:t>
            </a:r>
            <a:r>
              <a:rPr lang="en-US" sz="31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α</a:t>
            </a:r>
            <a:r>
              <a:rPr lang="en-US" sz="3100" b="1" dirty="0" err="1">
                <a:solidFill>
                  <a:srgbClr val="2B4714"/>
                </a:solidFill>
                <a:cs typeface="Helvetica" charset="0"/>
                <a:sym typeface="Helvetica" charset="0"/>
              </a:rPr>
              <a:t>ιρέτως</a:t>
            </a:r>
            <a:r>
              <a:rPr lang="en-US" sz="3100" b="1" dirty="0">
                <a:solidFill>
                  <a:srgbClr val="2B4714"/>
                </a:solidFill>
                <a:cs typeface="Helvetica" charset="0"/>
                <a:sym typeface="Helvetica" charset="0"/>
              </a:rPr>
              <a:t>,</a:t>
            </a:r>
            <a:r>
              <a:rPr lang="en-US" b="1" dirty="0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sz="3300" b="1" dirty="0" err="1">
                <a:solidFill>
                  <a:srgbClr val="AE00F0"/>
                </a:solidFill>
                <a:cs typeface="Helvetica" charset="0"/>
                <a:sym typeface="Helvetica" charset="0"/>
              </a:rPr>
              <a:t>ἀχωρίστως</a:t>
            </a:r>
            <a:r>
              <a:rPr lang="en-US" b="1" dirty="0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γνωριζόμενον</a:t>
            </a:r>
            <a:r>
              <a:rPr lang="en-US" b="1" dirty="0">
                <a:solidFill>
                  <a:srgbClr val="921911"/>
                </a:solidFill>
                <a:latin typeface="+mn-lt"/>
                <a:cs typeface="Helvetica" charset="0"/>
                <a:sym typeface="Helvetica" charset="0"/>
              </a:rPr>
              <a:t> ...</a:t>
            </a:r>
            <a:endParaRPr lang="en-US" b="1" dirty="0">
              <a:solidFill>
                <a:srgbClr val="92191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b="1" dirty="0">
              <a:solidFill>
                <a:srgbClr val="92191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+mn-lt"/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Οἱ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συνέ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ειες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τῶν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ἀ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π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οφάσεων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τῆς</a:t>
            </a:r>
            <a:r>
              <a:rPr lang="en-US" b="1" dirty="0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b="1" dirty="0" err="1">
                <a:solidFill>
                  <a:srgbClr val="290082"/>
                </a:solidFill>
                <a:latin typeface="+mn-lt"/>
                <a:cs typeface="Helvetica" charset="0"/>
                <a:sym typeface="Helvetica" charset="0"/>
              </a:rPr>
              <a:t>Συνόδου</a:t>
            </a:r>
            <a:r>
              <a:rPr lang="en-US" b="1" dirty="0">
                <a:solidFill>
                  <a:srgbClr val="92191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+mn-lt"/>
                <a:cs typeface="Helvetica" charset="0"/>
                <a:sym typeface="Helvetica" charset="0"/>
              </a:rPr>
              <a:t> </a:t>
            </a:r>
            <a:r>
              <a:rPr lang="en-US" sz="1600" b="1" dirty="0">
                <a:solidFill>
                  <a:srgbClr val="92191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Helvetica" charset="0"/>
                <a:sym typeface="Helvetica" charset="0"/>
              </a:rPr>
              <a:t> </a:t>
            </a:r>
            <a:endParaRPr lang="en-US" sz="2000" b="1" dirty="0">
              <a:solidFill>
                <a:srgbClr val="921911"/>
              </a:solidFill>
              <a:effectLst>
                <a:outerShdw blurRad="38100" dist="38100" dir="2700000" algn="tl">
                  <a:srgbClr val="DDDDDD"/>
                </a:outerShdw>
              </a:effectLst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sz="2000" b="1" dirty="0">
              <a:ea typeface="ヒラギノ角ゴ ProN W6" charset="0"/>
              <a:cs typeface="ヒラギノ角ゴ ProN W6" charset="0"/>
              <a:sym typeface="Helvetica" charset="0"/>
            </a:endParaRPr>
          </a:p>
          <a:p>
            <a:pPr marL="0" indent="0">
              <a:spcBef>
                <a:spcPts val="392"/>
              </a:spcBef>
              <a:buNone/>
            </a:pPr>
            <a:endParaRPr lang="en-US" sz="1600" b="1" dirty="0">
              <a:ea typeface="ヒラギノ角ゴ ProN W6" charset="0"/>
              <a:cs typeface="ヒラギノ角ゴ ProN W6" charset="0"/>
              <a:sym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233674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2893</TotalTime>
  <Words>610</Words>
  <Application>Microsoft Office PowerPoint</Application>
  <PresentationFormat>Προβολή στην οθόνη (4:3)</PresentationFormat>
  <Paragraphs>93</Paragraphs>
  <Slides>16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3" baseType="lpstr">
      <vt:lpstr>Arial</vt:lpstr>
      <vt:lpstr>Calibri</vt:lpstr>
      <vt:lpstr>Helvetica</vt:lpstr>
      <vt:lpstr>Wingdings</vt:lpstr>
      <vt:lpstr>Zapf Dingbats</vt:lpstr>
      <vt:lpstr>ヒラギノ角ゴ ProN W6</vt:lpstr>
      <vt:lpstr>Θέμα του Office</vt:lpstr>
      <vt:lpstr>Γενικὴ Ἐκκλησιαστικὴ Ἱστορία Α´</vt:lpstr>
      <vt:lpstr>Μονοφυσιτισμός</vt:lpstr>
      <vt:lpstr>Παρουσίαση του PowerPoint</vt:lpstr>
      <vt:lpstr>Παρουσίαση του PowerPoint</vt:lpstr>
      <vt:lpstr>Παρουσίαση του PowerPoint</vt:lpstr>
      <vt:lpstr>Δ´ Οἰκουμενικὴ Σύνοδος (451)</vt:lpstr>
      <vt:lpstr>Παρουσίαση του PowerPoint</vt:lpstr>
      <vt:lpstr>Παρουσίαση του PowerPoint</vt:lpstr>
      <vt:lpstr>Παρουσίαση του PowerPoint</vt:lpstr>
      <vt:lpstr>Τέλος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Ανθούλα</cp:lastModifiedBy>
  <cp:revision>215</cp:revision>
  <dcterms:created xsi:type="dcterms:W3CDTF">2012-09-06T09:03:05Z</dcterms:created>
  <dcterms:modified xsi:type="dcterms:W3CDTF">2015-06-08T08:10:33Z</dcterms:modified>
</cp:coreProperties>
</file>