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7"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18" r:id="rId21"/>
    <p:sldId id="290" r:id="rId22"/>
    <p:sldId id="295" r:id="rId23"/>
    <p:sldId id="299" r:id="rId24"/>
    <p:sldId id="292" r:id="rId25"/>
    <p:sldId id="291" r:id="rId26"/>
    <p:sldId id="294" r:id="rId27"/>
    <p:sldId id="293" r:id="rId28"/>
    <p:sldId id="320"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17"/>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18"/>
            <p14:sldId id="290"/>
            <p14:sldId id="295"/>
            <p14:sldId id="299"/>
            <p14:sldId id="292"/>
            <p14:sldId id="291"/>
            <p14:sldId id="294"/>
          </p14:sldIdLst>
        </p14:section>
        <p14:section name="Untitled Section" id="{0F1CB131-A6BD-43D0-B8D4-1F27CEF7A05E}">
          <p14:sldIdLst>
            <p14:sldId id="293"/>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5" d="100"/>
          <a:sy n="115" d="100"/>
        </p:scale>
        <p:origin x="114"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79560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68835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l-GR" smtClean="0"/>
              <a:t>Click to edit Master title style</a:t>
            </a:r>
            <a:endParaRPr lang="en-US" dirty="0"/>
          </a:p>
        </p:txBody>
      </p:sp>
      <p:sp>
        <p:nvSpPr>
          <p:cNvPr id="3" name="Content Placeholder 2"/>
          <p:cNvSpPr>
            <a:spLocks noGrp="1"/>
          </p:cNvSpPr>
          <p:nvPr>
            <p:ph idx="1"/>
          </p:nvPr>
        </p:nvSpPr>
        <p:spPr>
          <a:xfrm>
            <a:off x="719139"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a:off x="5907089"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a:off x="6363349" y="6356352"/>
            <a:ext cx="2085975" cy="365125"/>
          </a:xfrm>
          <a:prstGeom prst="rect">
            <a:avLst/>
          </a:prstGeom>
        </p:spPr>
        <p:txBody>
          <a:bodyPr/>
          <a:lstStyle/>
          <a:p>
            <a:fld id="{D728701E-CAF4-4159-9B3E-41C86DFFA30D}" type="datetimeFigureOut">
              <a:rPr lang="en-US" smtClean="0"/>
              <a:t>6/7/2015</a:t>
            </a:fld>
            <a:endParaRPr lang="en-US"/>
          </a:p>
        </p:txBody>
      </p:sp>
      <p:sp>
        <p:nvSpPr>
          <p:cNvPr id="6" name="Footer Placeholder 5"/>
          <p:cNvSpPr>
            <a:spLocks noGrp="1"/>
          </p:cNvSpPr>
          <p:nvPr>
            <p:ph type="ftr" sz="quarter" idx="11"/>
          </p:nvPr>
        </p:nvSpPr>
        <p:spPr>
          <a:xfrm>
            <a:off x="659167" y="6356352"/>
            <a:ext cx="28479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43280" y="6356352"/>
            <a:ext cx="561975" cy="365125"/>
          </a:xfrm>
          <a:prstGeom prst="rect">
            <a:avLst/>
          </a:prstGeom>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27735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10"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0"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1"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12"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8"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3"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4"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9"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11"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kern="1200" dirty="0" smtClean="0">
                <a:solidFill>
                  <a:srgbClr val="5075BC"/>
                </a:solidFill>
                <a:latin typeface="+mn-lt"/>
                <a:ea typeface="+mn-ea"/>
                <a:cs typeface="+mn-cs"/>
                <a:sym typeface="Helvetica" charset="0"/>
              </a:rPr>
              <a:t>Ὁ </a:t>
            </a:r>
            <a:r>
              <a:rPr lang="el-GR" sz="1000" kern="1200" dirty="0" err="1" smtClean="0">
                <a:solidFill>
                  <a:srgbClr val="5075BC"/>
                </a:solidFill>
                <a:latin typeface="+mn-lt"/>
                <a:ea typeface="+mn-ea"/>
                <a:cs typeface="+mn-cs"/>
                <a:sym typeface="Helvetica" charset="0"/>
              </a:rPr>
              <a:t>Ἀρειανισμὸς</a:t>
            </a:r>
            <a:r>
              <a:rPr lang="el-GR" sz="1000" kern="1200" dirty="0" smtClean="0">
                <a:solidFill>
                  <a:srgbClr val="5075BC"/>
                </a:solidFill>
                <a:latin typeface="+mn-lt"/>
                <a:ea typeface="+mn-ea"/>
                <a:cs typeface="+mn-cs"/>
                <a:sym typeface="Helvetica" charset="0"/>
              </a:rPr>
              <a:t> </a:t>
            </a:r>
            <a:r>
              <a:rPr lang="el-GR" sz="1000" kern="1200" dirty="0" err="1" smtClean="0">
                <a:solidFill>
                  <a:srgbClr val="5075BC"/>
                </a:solidFill>
                <a:latin typeface="+mn-lt"/>
                <a:ea typeface="+mn-ea"/>
                <a:cs typeface="+mn-cs"/>
                <a:sym typeface="Helvetica" charset="0"/>
              </a:rPr>
              <a:t>καὶ</a:t>
            </a:r>
            <a:r>
              <a:rPr lang="el-GR" sz="1000" kern="1200" dirty="0" smtClean="0">
                <a:solidFill>
                  <a:srgbClr val="5075BC"/>
                </a:solidFill>
                <a:latin typeface="+mn-lt"/>
                <a:ea typeface="+mn-ea"/>
                <a:cs typeface="+mn-cs"/>
                <a:sym typeface="Helvetica" charset="0"/>
              </a:rPr>
              <a:t> ἡ Α´ </a:t>
            </a:r>
            <a:r>
              <a:rPr lang="el-GR" sz="1000" kern="1200" dirty="0" err="1" smtClean="0">
                <a:solidFill>
                  <a:srgbClr val="5075BC"/>
                </a:solidFill>
                <a:latin typeface="+mn-lt"/>
                <a:ea typeface="+mn-ea"/>
                <a:cs typeface="+mn-cs"/>
                <a:sym typeface="Helvetica" charset="0"/>
              </a:rPr>
              <a:t>Οἰκουμενικὴ</a:t>
            </a:r>
            <a:r>
              <a:rPr lang="el-GR" sz="1000" kern="1200" dirty="0" smtClean="0">
                <a:solidFill>
                  <a:srgbClr val="5075BC"/>
                </a:solidFill>
                <a:latin typeface="+mn-lt"/>
                <a:ea typeface="+mn-ea"/>
                <a:cs typeface="+mn-cs"/>
                <a:sym typeface="Helvetica" charset="0"/>
              </a:rPr>
              <a:t> Σύνοδος (325)</a:t>
            </a:r>
            <a:endParaRPr lang="en-US" sz="1000" kern="1200" dirty="0" smtClean="0">
              <a:solidFill>
                <a:srgbClr val="5075BC"/>
              </a:solidFill>
              <a:latin typeface="+mn-lt"/>
              <a:ea typeface="+mn-ea"/>
              <a:cs typeface="+mn-cs"/>
              <a:sym typeface="Helvetica" charset="0"/>
            </a:endParaRPr>
          </a:p>
        </p:txBody>
      </p:sp>
      <p:pic>
        <p:nvPicPr>
          <p:cNvPr id="11" name="Picture 5"/>
          <p:cNvPicPr>
            <a:picLocks noChangeAspect="1"/>
          </p:cNvPicPr>
          <p:nvPr userDrawn="1"/>
        </p:nvPicPr>
        <p:blipFill>
          <a:blip r:embed="rId2" cstate="print"/>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class.uoa.gr/courses/THEOL11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uk.wikipedia.org/wiki/%D0%90%D1%80%D1%96%D0%B9#/media/File:Arius.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n.wikipedia.org/wiki/List_of_Coptic_Orthodox_Popes_of_Alexandria#/media/File:Veljusa_Monastery_St._Alexander_of_Alexandria.jpg" TargetMode="External"/><Relationship Id="rId4" Type="http://schemas.openxmlformats.org/officeDocument/2006/relationships/hyperlink" Target="http://movv.org/2006/08/23/quids-s2-40-sob-que-imperador-e-que-o-imperio-romano-atingiu-esta-extensa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e.wikipedia.org/wiki/Arius" TargetMode="External"/><Relationship Id="rId7" Type="http://schemas.openxmlformats.org/officeDocument/2006/relationships/hyperlink" Target="http://ebooks.edu.gr/modules/ebook/show.php/DSDIM-E105/157/1111,404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books.edu.gr/" TargetMode="External"/><Relationship Id="rId5" Type="http://schemas.openxmlformats.org/officeDocument/2006/relationships/hyperlink" Target="http://www.apostoliki-diakonia.gr/gr_main/catehism/theologia_zoi/images/syn.jpg" TargetMode="External"/><Relationship Id="rId4" Type="http://schemas.openxmlformats.org/officeDocument/2006/relationships/hyperlink" Target="http://vi.wikipedia.org/wiki/Dacia_thu%E1%BB%99c_La_M%C3%A3#/media/File:Constantine_multiple_CdM_Beistegui_233.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err="1"/>
              <a:t>Γενικὴ</a:t>
            </a:r>
            <a:r>
              <a:rPr lang="el-GR" dirty="0"/>
              <a:t> </a:t>
            </a:r>
            <a:r>
              <a:rPr lang="el-GR" dirty="0" err="1"/>
              <a:t>Ἐκκλησιαστικὴ</a:t>
            </a:r>
            <a:r>
              <a:rPr lang="el-GR" dirty="0"/>
              <a:t> </a:t>
            </a:r>
            <a:r>
              <a:rPr lang="el-GR" dirty="0" err="1"/>
              <a:t>Ἱστορία</a:t>
            </a:r>
            <a:r>
              <a:rPr lang="el-GR" dirty="0"/>
              <a:t> Α´</a:t>
            </a:r>
            <a:endParaRPr lang="el-GR" dirty="0">
              <a:solidFill>
                <a:srgbClr val="5075BC"/>
              </a:solidFill>
            </a:endParaRPr>
          </a:p>
        </p:txBody>
      </p:sp>
      <p:sp>
        <p:nvSpPr>
          <p:cNvPr id="3" name="Υπότιτλος 2"/>
          <p:cNvSpPr>
            <a:spLocks noGrp="1"/>
          </p:cNvSpPr>
          <p:nvPr>
            <p:ph type="subTitle" idx="1"/>
          </p:nvPr>
        </p:nvSpPr>
        <p:spPr>
          <a:xfrm>
            <a:off x="683568" y="3384823"/>
            <a:ext cx="7776864" cy="1196305"/>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6</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sym typeface="Helvetica" charset="0"/>
              </a:rPr>
              <a:t>Ὁ </a:t>
            </a:r>
            <a:r>
              <a:rPr lang="el-GR" sz="2800" dirty="0" err="1">
                <a:sym typeface="Helvetica" charset="0"/>
              </a:rPr>
              <a:t>Ἀρειανισμὸς</a:t>
            </a:r>
            <a:r>
              <a:rPr lang="el-GR" sz="2800" dirty="0">
                <a:sym typeface="Helvetica" charset="0"/>
              </a:rPr>
              <a:t> </a:t>
            </a:r>
            <a:r>
              <a:rPr lang="el-GR" sz="2800" dirty="0" err="1">
                <a:sym typeface="Helvetica" charset="0"/>
              </a:rPr>
              <a:t>καὶ</a:t>
            </a:r>
            <a:r>
              <a:rPr lang="el-GR" sz="2800" dirty="0">
                <a:sym typeface="Helvetica" charset="0"/>
              </a:rPr>
              <a:t> ἡ </a:t>
            </a:r>
            <a:r>
              <a:rPr lang="el-GR" sz="2800" dirty="0" smtClean="0">
                <a:sym typeface="Helvetica" charset="0"/>
              </a:rPr>
              <a:t>Α</a:t>
            </a:r>
            <a:r>
              <a:rPr lang="el-GR" sz="2800" dirty="0">
                <a:sym typeface="Helvetica" charset="0"/>
              </a:rPr>
              <a:t>´ </a:t>
            </a:r>
            <a:r>
              <a:rPr lang="el-GR" sz="2800" dirty="0" err="1">
                <a:sym typeface="Helvetica" charset="0"/>
              </a:rPr>
              <a:t>Οἰκουμενικὴ</a:t>
            </a:r>
            <a:r>
              <a:rPr lang="el-GR" sz="2800" dirty="0">
                <a:sym typeface="Helvetica" charset="0"/>
              </a:rPr>
              <a:t> Σύνοδος (325</a:t>
            </a:r>
            <a:r>
              <a:rPr lang="el-GR" sz="2800" dirty="0">
                <a:sym typeface="Helvetica" charset="0"/>
              </a:rPr>
              <a:t>)</a:t>
            </a:r>
            <a:endParaRPr lang="en-US" sz="2800" dirty="0">
              <a:sym typeface="Helvetica" charset="0"/>
            </a:endParaRPr>
          </a:p>
          <a:p>
            <a:endParaRPr lang="en-US" sz="2800" dirty="0"/>
          </a:p>
          <a:p>
            <a:r>
              <a:rPr lang="en-US" sz="2800" dirty="0" err="1">
                <a:sym typeface="Helvetica" pitchFamily="2" charset="0"/>
              </a:rPr>
              <a:t>Δρ</a:t>
            </a:r>
            <a:r>
              <a:rPr lang="en-US" sz="2800" dirty="0">
                <a:sym typeface="Helvetica" pitchFamily="2" charset="0"/>
              </a:rPr>
              <a:t>. </a:t>
            </a:r>
            <a:r>
              <a:rPr lang="en-US" sz="2800" dirty="0" err="1">
                <a:sym typeface="Helvetica" pitchFamily="2" charset="0"/>
              </a:rPr>
              <a:t>Ἰωάννης</a:t>
            </a:r>
            <a:r>
              <a:rPr lang="en-US" sz="2800" dirty="0">
                <a:sym typeface="Helvetica" pitchFamily="2" charset="0"/>
              </a:rPr>
              <a:t> </a:t>
            </a:r>
            <a:r>
              <a:rPr lang="en-US" sz="2800" dirty="0" err="1">
                <a:sym typeface="Helvetica" pitchFamily="2" charset="0"/>
              </a:rPr>
              <a:t>Ἀντ</a:t>
            </a:r>
            <a:r>
              <a:rPr lang="en-US" sz="2800" dirty="0">
                <a:sym typeface="Helvetica" pitchFamily="2" charset="0"/>
              </a:rPr>
              <a:t>. Πανα</a:t>
            </a:r>
            <a:r>
              <a:rPr lang="en-US" sz="2800" dirty="0" err="1">
                <a:sym typeface="Helvetica" pitchFamily="2" charset="0"/>
              </a:rPr>
              <a:t>γιωτό</a:t>
            </a:r>
            <a:r>
              <a:rPr lang="en-US" sz="2800" dirty="0">
                <a:sym typeface="Helvetica" pitchFamily="2" charset="0"/>
              </a:rPr>
              <a:t>πουλος</a:t>
            </a:r>
            <a:endParaRPr lang="el-GR" sz="2800" dirty="0">
              <a:sym typeface="Helvetica" pitchFamily="2" charset="0"/>
            </a:endParaRPr>
          </a:p>
          <a:p>
            <a:r>
              <a:rPr lang="en-US" sz="2400" dirty="0" err="1">
                <a:sym typeface="Helvetica" pitchFamily="2" charset="0"/>
              </a:rPr>
              <a:t>Λέκτορ</a:t>
            </a:r>
            <a:r>
              <a:rPr lang="en-US" sz="2400" dirty="0">
                <a:sym typeface="Helvetica" pitchFamily="2" charset="0"/>
              </a:rPr>
              <a:t>ας Γενικῆς Ἐκκλησιαστικῆς Ἱστορίας</a:t>
            </a:r>
          </a:p>
          <a:p>
            <a:r>
              <a:rPr lang="en-US" sz="2800" dirty="0" err="1">
                <a:sym typeface="Helvetica" pitchFamily="2" charset="0"/>
              </a:rPr>
              <a:t>Ἐθνικὸ</a:t>
            </a:r>
            <a:r>
              <a:rPr lang="en-US" sz="2800" dirty="0">
                <a:sym typeface="Helvetica" pitchFamily="2" charset="0"/>
              </a:rPr>
              <a:t> καὶ Καπ</a:t>
            </a:r>
            <a:r>
              <a:rPr lang="en-US" sz="2800" dirty="0" err="1">
                <a:sym typeface="Helvetica" pitchFamily="2" charset="0"/>
              </a:rPr>
              <a:t>οδιστρι</a:t>
            </a:r>
            <a:r>
              <a:rPr lang="en-US" sz="2800" dirty="0">
                <a:sym typeface="Helvetica" pitchFamily="2" charset="0"/>
              </a:rPr>
              <a:t>ακὸ Πανεπιστήμιο Ἀθηνῶν</a:t>
            </a:r>
          </a:p>
          <a:p>
            <a:r>
              <a:rPr lang="en-US" sz="2800" dirty="0" err="1">
                <a:sym typeface="Helvetica" pitchFamily="2" charset="0"/>
              </a:rPr>
              <a:t>Τμῆμ</a:t>
            </a:r>
            <a:r>
              <a:rPr lang="en-US" sz="2800" dirty="0">
                <a:sym typeface="Helvetica" pitchFamily="2" charset="0"/>
              </a:rPr>
              <a:t>α Θεολογίας - Θεολογικὴ </a:t>
            </a:r>
            <a:r>
              <a:rPr lang="en-US" sz="2800" dirty="0" smtClean="0">
                <a:sym typeface="Helvetica" pitchFamily="2" charset="0"/>
              </a:rPr>
              <a:t>Σχολή</a:t>
            </a:r>
            <a:endParaRPr lang="en-US" sz="2800" dirty="0">
              <a:sym typeface="Helvetica" pitchFamily="2" charset="0"/>
            </a:endParaRPr>
          </a:p>
        </p:txBody>
      </p:sp>
    </p:spTree>
    <p:extLst>
      <p:ext uri="{BB962C8B-B14F-4D97-AF65-F5344CB8AC3E}">
        <p14:creationId xmlns:p14="http://schemas.microsoft.com/office/powerpoint/2010/main" val="367825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Χάρτης του Ρωμαϊκού κόσμ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7" y="549176"/>
            <a:ext cx="9005590" cy="5737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530" name="Rectangle 2"/>
          <p:cNvSpPr>
            <a:spLocks/>
          </p:cNvSpPr>
          <p:nvPr/>
        </p:nvSpPr>
        <p:spPr bwMode="auto">
          <a:xfrm>
            <a:off x="1547664" y="5661248"/>
            <a:ext cx="2866430" cy="312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r>
              <a:rPr lang="el-GR" b="1" i="1" dirty="0" smtClean="0">
                <a:solidFill>
                  <a:srgbClr val="A40800"/>
                </a:solidFill>
                <a:ea typeface="ＭＳ Ｐゴシック" charset="0"/>
                <a:cs typeface="Helvetica" charset="0"/>
                <a:sym typeface="Helvetica" charset="0"/>
              </a:rPr>
              <a:t>Εικόνα 2: </a:t>
            </a:r>
            <a:r>
              <a:rPr lang="en-US" b="1" i="1" dirty="0" smtClean="0">
                <a:solidFill>
                  <a:srgbClr val="A40800"/>
                </a:solidFill>
                <a:ea typeface="ＭＳ Ｐゴシック" charset="0"/>
                <a:cs typeface="Helvetica" charset="0"/>
                <a:sym typeface="Helvetica" charset="0"/>
              </a:rPr>
              <a:t>Ὁ </a:t>
            </a:r>
            <a:r>
              <a:rPr lang="en-US" b="1" i="1" dirty="0" err="1">
                <a:solidFill>
                  <a:srgbClr val="A40800"/>
                </a:solidFill>
                <a:ea typeface="ＭＳ Ｐゴシック" charset="0"/>
                <a:cs typeface="Helvetica" charset="0"/>
                <a:sym typeface="Helvetica" charset="0"/>
              </a:rPr>
              <a:t>Ρωμ</a:t>
            </a:r>
            <a:r>
              <a:rPr lang="en-US" b="1" i="1" dirty="0">
                <a:solidFill>
                  <a:srgbClr val="A40800"/>
                </a:solidFill>
                <a:ea typeface="ＭＳ Ｐゴシック" charset="0"/>
                <a:cs typeface="Helvetica" charset="0"/>
                <a:sym typeface="Helvetica" charset="0"/>
              </a:rPr>
              <a:t>αϊκὸς κόσμος</a:t>
            </a:r>
          </a:p>
        </p:txBody>
      </p:sp>
    </p:spTree>
    <p:extLst>
      <p:ext uri="{BB962C8B-B14F-4D97-AF65-F5344CB8AC3E}">
        <p14:creationId xmlns:p14="http://schemas.microsoft.com/office/powerpoint/2010/main" val="370287706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Ἡ ἐκκλησιαστικὴ ἀντιμετώπιση τοῦ Ἀρειανισμοῦ</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descr="Εικόνα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633" y="404664"/>
            <a:ext cx="2284080" cy="23745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796136" y="2603575"/>
            <a:ext cx="774537" cy="239378"/>
          </a:xfrm>
          <a:prstGeom prst="rect">
            <a:avLst/>
          </a:prstGeom>
        </p:spPr>
        <p:txBody>
          <a:bodyPr vert="horz" wrap="square" lIns="91440" tIns="45720" rIns="91440" bIns="45720" rtlCol="0" anchor="ctr">
            <a:normAutofit fontScale="62500" lnSpcReduction="20000"/>
          </a:bodyPr>
          <a:lstStyle/>
          <a:p>
            <a:r>
              <a:rPr lang="el-GR" dirty="0" smtClean="0"/>
              <a:t>Εικόνα 3</a:t>
            </a:r>
            <a:endParaRPr lang="el-GR" dirty="0" smtClean="0"/>
          </a:p>
        </p:txBody>
      </p:sp>
    </p:spTree>
    <p:extLst>
      <p:ext uri="{BB962C8B-B14F-4D97-AF65-F5344CB8AC3E}">
        <p14:creationId xmlns:p14="http://schemas.microsoft.com/office/powerpoint/2010/main" val="2702114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a:xfrm>
            <a:off x="232173" y="884039"/>
            <a:ext cx="8706445" cy="4658320"/>
          </a:xfrm>
          <a:ln/>
        </p:spPr>
        <p:txBody>
          <a:bodyPr/>
          <a:lstStyle/>
          <a:p>
            <a:pPr marL="0" indent="0">
              <a:buNone/>
            </a:pPr>
            <a:r>
              <a:rPr lang="en-US" b="1" dirty="0" err="1">
                <a:solidFill>
                  <a:srgbClr val="290082"/>
                </a:solidFill>
                <a:latin typeface="+mn-lt"/>
                <a:cs typeface="Helvetica" charset="0"/>
                <a:sym typeface="Helvetica" charset="0"/>
              </a:rPr>
              <a:t>Ἀλεξ</a:t>
            </a:r>
            <a:r>
              <a:rPr lang="en-US" b="1" dirty="0">
                <a:solidFill>
                  <a:srgbClr val="290082"/>
                </a:solidFill>
                <a:latin typeface="+mn-lt"/>
                <a:cs typeface="Helvetica" charset="0"/>
                <a:sym typeface="Helvetica" charset="0"/>
              </a:rPr>
              <a:t>α</a:t>
            </a:r>
            <a:r>
              <a:rPr lang="en-US" b="1" dirty="0" err="1">
                <a:solidFill>
                  <a:srgbClr val="290082"/>
                </a:solidFill>
                <a:latin typeface="+mn-lt"/>
                <a:cs typeface="Helvetica" charset="0"/>
                <a:sym typeface="Helvetica" charset="0"/>
              </a:rPr>
              <a:t>νδρεί</a:t>
            </a:r>
            <a:r>
              <a:rPr lang="en-US" b="1" dirty="0">
                <a:solidFill>
                  <a:srgbClr val="290082"/>
                </a:solidFill>
                <a:latin typeface="+mn-lt"/>
                <a:cs typeface="Helvetica" charset="0"/>
                <a:sym typeface="Helvetica" charset="0"/>
              </a:rPr>
              <a:t>α</a:t>
            </a:r>
            <a:r>
              <a:rPr lang="en-US" b="1" dirty="0" err="1">
                <a:solidFill>
                  <a:srgbClr val="290082"/>
                </a:solidFill>
                <a:latin typeface="+mn-lt"/>
                <a:cs typeface="Helvetica" charset="0"/>
                <a:sym typeface="Helvetica" charset="0"/>
              </a:rPr>
              <a:t>ς</a:t>
            </a:r>
            <a:r>
              <a:rPr lang="en-US" b="1" dirty="0">
                <a:solidFill>
                  <a:srgbClr val="290082"/>
                </a:solidFill>
                <a:latin typeface="+mn-lt"/>
                <a:cs typeface="Helvetica" charset="0"/>
                <a:sym typeface="Helvetica" charset="0"/>
              </a:rPr>
              <a:t> </a:t>
            </a:r>
            <a:r>
              <a:rPr lang="en-US" b="1" dirty="0" err="1">
                <a:solidFill>
                  <a:srgbClr val="290082"/>
                </a:solidFill>
                <a:latin typeface="+mn-lt"/>
                <a:cs typeface="Helvetica" charset="0"/>
                <a:sym typeface="Helvetica" charset="0"/>
              </a:rPr>
              <a:t>Ἀλέξ</a:t>
            </a:r>
            <a:r>
              <a:rPr lang="en-US" b="1" dirty="0">
                <a:solidFill>
                  <a:srgbClr val="290082"/>
                </a:solidFill>
                <a:latin typeface="+mn-lt"/>
                <a:cs typeface="Helvetica" charset="0"/>
                <a:sym typeface="Helvetica" charset="0"/>
              </a:rPr>
              <a:t>α</a:t>
            </a:r>
            <a:r>
              <a:rPr lang="en-US" b="1" dirty="0" err="1">
                <a:solidFill>
                  <a:srgbClr val="290082"/>
                </a:solidFill>
                <a:latin typeface="+mn-lt"/>
                <a:cs typeface="Helvetica" charset="0"/>
                <a:sym typeface="Helvetica" charset="0"/>
              </a:rPr>
              <a:t>νδρος</a:t>
            </a:r>
            <a:r>
              <a:rPr lang="en-US" sz="2000" b="1" dirty="0">
                <a:cs typeface="Helvetica" charset="0"/>
                <a:sym typeface="Helvetica" charset="0"/>
              </a:rPr>
              <a:t> (313-328)</a:t>
            </a:r>
            <a:endParaRPr lang="en-US" b="1" dirty="0">
              <a:solidFill>
                <a:srgbClr val="9B2C01"/>
              </a:solidFill>
              <a:latin typeface="+mn-lt"/>
              <a:ea typeface="ヒラギノ角ゴ ProN W6" charset="0"/>
              <a:cs typeface="ヒラギノ角ゴ ProN W6" charset="0"/>
              <a:sym typeface="Helvetica" charset="0"/>
            </a:endParaRPr>
          </a:p>
          <a:p>
            <a:pPr marL="0" indent="0">
              <a:buNone/>
            </a:pPr>
            <a:r>
              <a:rPr lang="en-US" sz="1800" b="1" dirty="0">
                <a:solidFill>
                  <a:srgbClr val="9B2C01"/>
                </a:solidFill>
                <a:cs typeface="Zapf Dingbats" charset="0"/>
                <a:sym typeface="Helvetica" charset="0"/>
              </a:rPr>
              <a:t>➢ </a:t>
            </a:r>
            <a:r>
              <a:rPr lang="en-US" sz="1800" b="1" i="1" dirty="0">
                <a:solidFill>
                  <a:srgbClr val="3F691E"/>
                </a:solidFill>
                <a:cs typeface="Helvetica" charset="0"/>
                <a:sym typeface="Helvetica" charset="0"/>
              </a:rPr>
              <a:t>π</a:t>
            </a:r>
            <a:r>
              <a:rPr lang="en-US" sz="1800" b="1" i="1" dirty="0" err="1">
                <a:solidFill>
                  <a:srgbClr val="3F691E"/>
                </a:solidFill>
                <a:cs typeface="Helvetica" charset="0"/>
                <a:sym typeface="Helvetica" charset="0"/>
              </a:rPr>
              <a:t>οιμ</a:t>
            </a:r>
            <a:r>
              <a:rPr lang="en-US" sz="1800" b="1" i="1" dirty="0">
                <a:solidFill>
                  <a:srgbClr val="3F691E"/>
                </a:solidFill>
                <a:cs typeface="Helvetica" charset="0"/>
                <a:sym typeface="Helvetica" charset="0"/>
              </a:rPr>
              <a:t>α</a:t>
            </a:r>
            <a:r>
              <a:rPr lang="en-US" sz="1800" b="1" i="1" dirty="0" err="1">
                <a:solidFill>
                  <a:srgbClr val="3F691E"/>
                </a:solidFill>
                <a:cs typeface="Helvetica" charset="0"/>
                <a:sym typeface="Helvetica" charset="0"/>
              </a:rPr>
              <a:t>ντική</a:t>
            </a:r>
            <a:r>
              <a:rPr lang="en-US" sz="1800" b="1" i="1" dirty="0">
                <a:solidFill>
                  <a:srgbClr val="3F691E"/>
                </a:solidFill>
                <a:cs typeface="Helvetica" charset="0"/>
                <a:sym typeface="Helvetica" charset="0"/>
              </a:rPr>
              <a:t> </a:t>
            </a:r>
            <a:r>
              <a:rPr lang="en-US" sz="1800" b="1" i="1" dirty="0" err="1">
                <a:solidFill>
                  <a:srgbClr val="3F691E"/>
                </a:solidFill>
                <a:cs typeface="Helvetica" charset="0"/>
                <a:sym typeface="Helvetica" charset="0"/>
              </a:rPr>
              <a:t>δι</a:t>
            </a:r>
            <a:r>
              <a:rPr lang="en-US" sz="1800" b="1" i="1" dirty="0">
                <a:solidFill>
                  <a:srgbClr val="3F691E"/>
                </a:solidFill>
                <a:cs typeface="Helvetica" charset="0"/>
                <a:sym typeface="Helvetica" charset="0"/>
              </a:rPr>
              <a:t>α</a:t>
            </a:r>
            <a:r>
              <a:rPr lang="en-US" sz="1800" b="1" i="1" dirty="0" err="1">
                <a:solidFill>
                  <a:srgbClr val="3F691E"/>
                </a:solidFill>
                <a:cs typeface="Helvetica" charset="0"/>
                <a:sym typeface="Helvetica" charset="0"/>
              </a:rPr>
              <a:t>χείριση</a:t>
            </a:r>
            <a:r>
              <a:rPr lang="en-US" sz="1800" b="1" i="1" dirty="0">
                <a:solidFill>
                  <a:srgbClr val="3F691E"/>
                </a:solidFill>
                <a:cs typeface="Helvetica" charset="0"/>
                <a:sym typeface="Helvetica" charset="0"/>
              </a:rPr>
              <a:t> </a:t>
            </a:r>
            <a:r>
              <a:rPr lang="en-US" sz="1800" b="1" i="1" dirty="0" err="1">
                <a:solidFill>
                  <a:srgbClr val="3F691E"/>
                </a:solidFill>
                <a:cs typeface="Helvetica" charset="0"/>
                <a:sym typeface="Helvetica" charset="0"/>
              </a:rPr>
              <a:t>τῆς</a:t>
            </a:r>
            <a:r>
              <a:rPr lang="en-US" sz="1800" b="1" i="1" dirty="0">
                <a:solidFill>
                  <a:srgbClr val="3F691E"/>
                </a:solidFill>
                <a:cs typeface="Helvetica" charset="0"/>
                <a:sym typeface="Helvetica" charset="0"/>
              </a:rPr>
              <a:t> </a:t>
            </a:r>
            <a:r>
              <a:rPr lang="en-US" sz="1800" b="1" i="1" dirty="0" err="1">
                <a:solidFill>
                  <a:srgbClr val="3F691E"/>
                </a:solidFill>
                <a:cs typeface="Helvetica" charset="0"/>
                <a:sym typeface="Helvetica" charset="0"/>
              </a:rPr>
              <a:t>κρίσης</a:t>
            </a:r>
            <a:r>
              <a:rPr lang="en-US" sz="1800" b="1" i="1" dirty="0">
                <a:solidFill>
                  <a:srgbClr val="3F691E"/>
                </a:solidFill>
                <a:cs typeface="Helvetica" charset="0"/>
                <a:sym typeface="Helvetica" charset="0"/>
              </a:rPr>
              <a:t> </a:t>
            </a:r>
            <a:r>
              <a:rPr lang="en-US" sz="1800" b="1" dirty="0">
                <a:solidFill>
                  <a:srgbClr val="3F691E"/>
                </a:solidFill>
                <a:cs typeface="Helvetica" charset="0"/>
                <a:sym typeface="Helvetica" charset="0"/>
              </a:rPr>
              <a:t>: </a:t>
            </a:r>
            <a:r>
              <a:rPr lang="en-US" sz="1800" b="1" dirty="0">
                <a:cs typeface="Helvetica" charset="0"/>
                <a:sym typeface="Helvetica" charset="0"/>
              </a:rPr>
              <a:t>«</a:t>
            </a:r>
            <a:r>
              <a:rPr lang="en-US" sz="1800" b="1" dirty="0" err="1">
                <a:cs typeface="Helvetica" charset="0"/>
                <a:sym typeface="Helvetica" charset="0"/>
              </a:rPr>
              <a:t>σιω</a:t>
            </a:r>
            <a:r>
              <a:rPr lang="en-US" sz="1800" b="1" dirty="0">
                <a:cs typeface="Helvetica" charset="0"/>
                <a:sym typeface="Helvetica" charset="0"/>
              </a:rPr>
              <a:t>π</a:t>
            </a:r>
            <a:r>
              <a:rPr lang="en-US" sz="1800" b="1" dirty="0" err="1">
                <a:cs typeface="Helvetica" charset="0"/>
                <a:sym typeface="Helvetica" charset="0"/>
              </a:rPr>
              <a:t>ῇ</a:t>
            </a:r>
            <a:r>
              <a:rPr lang="en-US" sz="1800" b="1" dirty="0">
                <a:cs typeface="Helvetica" charset="0"/>
                <a:sym typeface="Helvetica" charset="0"/>
              </a:rPr>
              <a:t> πα</a:t>
            </a:r>
            <a:r>
              <a:rPr lang="en-US" sz="1800" b="1" dirty="0" err="1">
                <a:cs typeface="Helvetica" charset="0"/>
                <a:sym typeface="Helvetica" charset="0"/>
              </a:rPr>
              <a:t>ρ</a:t>
            </a:r>
            <a:r>
              <a:rPr lang="en-US" sz="1800" b="1" dirty="0">
                <a:cs typeface="Helvetica" charset="0"/>
                <a:sym typeface="Helvetica" charset="0"/>
              </a:rPr>
              <a:t>α</a:t>
            </a:r>
            <a:r>
              <a:rPr lang="en-US" sz="1800" b="1" dirty="0" err="1">
                <a:cs typeface="Helvetica" charset="0"/>
                <a:sym typeface="Helvetica" charset="0"/>
              </a:rPr>
              <a:t>δοῦν</a:t>
            </a:r>
            <a:r>
              <a:rPr lang="en-US" sz="1800" b="1" dirty="0">
                <a:cs typeface="Helvetica" charset="0"/>
                <a:sym typeface="Helvetica" charset="0"/>
              </a:rPr>
              <a:t>α</a:t>
            </a:r>
            <a:r>
              <a:rPr lang="en-US" sz="1800" b="1" dirty="0" err="1">
                <a:cs typeface="Helvetica" charset="0"/>
                <a:sym typeface="Helvetica" charset="0"/>
              </a:rPr>
              <a:t>ι</a:t>
            </a:r>
            <a:r>
              <a:rPr lang="en-US" sz="1800" b="1" dirty="0">
                <a:cs typeface="Helvetica" charset="0"/>
                <a:sym typeface="Helvetica" charset="0"/>
              </a:rPr>
              <a:t> </a:t>
            </a:r>
            <a:r>
              <a:rPr lang="en-US" sz="1800" b="1" dirty="0" err="1">
                <a:cs typeface="Helvetica" charset="0"/>
                <a:sym typeface="Helvetica" charset="0"/>
              </a:rPr>
              <a:t>τὸ</a:t>
            </a:r>
            <a:r>
              <a:rPr lang="en-US" sz="1800" b="1" dirty="0">
                <a:cs typeface="Helvetica" charset="0"/>
                <a:sym typeface="Helvetica" charset="0"/>
              </a:rPr>
              <a:t> </a:t>
            </a:r>
            <a:r>
              <a:rPr lang="en-US" sz="1800" b="1" dirty="0" err="1">
                <a:cs typeface="Helvetica" charset="0"/>
                <a:sym typeface="Helvetica" charset="0"/>
              </a:rPr>
              <a:t>τοιοῦτον</a:t>
            </a:r>
            <a:r>
              <a:rPr lang="en-US" sz="1800" b="1" dirty="0">
                <a:cs typeface="Helvetica" charset="0"/>
                <a:sym typeface="Helvetica" charset="0"/>
              </a:rPr>
              <a:t>, </a:t>
            </a:r>
            <a:r>
              <a:rPr lang="en-US" sz="1800" b="1" dirty="0" err="1">
                <a:cs typeface="Helvetica" charset="0"/>
                <a:sym typeface="Helvetica" charset="0"/>
              </a:rPr>
              <a:t>ἵν</a:t>
            </a:r>
            <a:r>
              <a:rPr lang="en-US" sz="1800" b="1" dirty="0">
                <a:cs typeface="Helvetica" charset="0"/>
                <a:sym typeface="Helvetica" charset="0"/>
              </a:rPr>
              <a:t>᾽ </a:t>
            </a:r>
            <a:r>
              <a:rPr lang="en-US" sz="1800" b="1" dirty="0" err="1">
                <a:cs typeface="Helvetica" charset="0"/>
                <a:sym typeface="Helvetica" charset="0"/>
              </a:rPr>
              <a:t>ἴσως</a:t>
            </a:r>
            <a:r>
              <a:rPr lang="en-US" sz="1800" b="1" dirty="0">
                <a:cs typeface="Helvetica" charset="0"/>
                <a:sym typeface="Helvetica" charset="0"/>
              </a:rPr>
              <a:t> </a:t>
            </a:r>
            <a:r>
              <a:rPr lang="en-US" sz="1800" b="1" dirty="0" err="1">
                <a:cs typeface="Helvetica" charset="0"/>
                <a:sym typeface="Helvetica" charset="0"/>
              </a:rPr>
              <a:t>ἐν</a:t>
            </a:r>
            <a:r>
              <a:rPr lang="en-US" sz="1800" b="1" dirty="0">
                <a:cs typeface="Helvetica" charset="0"/>
                <a:sym typeface="Helvetica" charset="0"/>
              </a:rPr>
              <a:t> </a:t>
            </a:r>
            <a:r>
              <a:rPr lang="en-US" sz="1800" b="1" dirty="0" err="1">
                <a:cs typeface="Helvetica" charset="0"/>
                <a:sym typeface="Helvetica" charset="0"/>
              </a:rPr>
              <a:t>τοῖς</a:t>
            </a:r>
            <a:r>
              <a:rPr lang="en-US" sz="1800" b="1" dirty="0">
                <a:cs typeface="Helvetica" charset="0"/>
                <a:sym typeface="Helvetica" charset="0"/>
              </a:rPr>
              <a:t> </a:t>
            </a:r>
            <a:r>
              <a:rPr lang="en-US" sz="1800" b="1" dirty="0" err="1">
                <a:cs typeface="Helvetica" charset="0"/>
                <a:sym typeface="Helvetica" charset="0"/>
              </a:rPr>
              <a:t>ἀ</a:t>
            </a:r>
            <a:r>
              <a:rPr lang="en-US" sz="1800" b="1" dirty="0">
                <a:cs typeface="Helvetica" charset="0"/>
                <a:sym typeface="Helvetica" charset="0"/>
              </a:rPr>
              <a:t>π</a:t>
            </a:r>
            <a:r>
              <a:rPr lang="en-US" sz="1800" b="1" dirty="0" err="1">
                <a:cs typeface="Helvetica" charset="0"/>
                <a:sym typeface="Helvetica" charset="0"/>
              </a:rPr>
              <a:t>οστάτ</a:t>
            </a:r>
            <a:r>
              <a:rPr lang="en-US" sz="1800" b="1" dirty="0">
                <a:cs typeface="Helvetica" charset="0"/>
                <a:sym typeface="Helvetica" charset="0"/>
              </a:rPr>
              <a:t>α</a:t>
            </a:r>
            <a:r>
              <a:rPr lang="en-US" sz="1800" b="1" dirty="0" err="1">
                <a:cs typeface="Helvetica" charset="0"/>
                <a:sym typeface="Helvetica" charset="0"/>
              </a:rPr>
              <a:t>ις</a:t>
            </a:r>
            <a:r>
              <a:rPr lang="en-US" sz="1800" b="1" dirty="0">
                <a:cs typeface="Helvetica" charset="0"/>
                <a:sym typeface="Helvetica" charset="0"/>
              </a:rPr>
              <a:t> </a:t>
            </a:r>
            <a:r>
              <a:rPr lang="en-US" sz="1800" b="1" dirty="0" err="1">
                <a:cs typeface="Helvetica" charset="0"/>
                <a:sym typeface="Helvetica" charset="0"/>
              </a:rPr>
              <a:t>μόνοις</a:t>
            </a:r>
            <a:r>
              <a:rPr lang="en-US" sz="1800" b="1" dirty="0">
                <a:cs typeface="Helvetica" charset="0"/>
                <a:sym typeface="Helvetica" charset="0"/>
              </a:rPr>
              <a:t> </a:t>
            </a:r>
            <a:r>
              <a:rPr lang="en-US" sz="1800" b="1" dirty="0" err="1">
                <a:cs typeface="Helvetica" charset="0"/>
                <a:sym typeface="Helvetica" charset="0"/>
              </a:rPr>
              <a:t>ἀν</a:t>
            </a:r>
            <a:r>
              <a:rPr lang="en-US" sz="1800" b="1" dirty="0">
                <a:cs typeface="Helvetica" charset="0"/>
                <a:sym typeface="Helvetica" charset="0"/>
              </a:rPr>
              <a:t>α</a:t>
            </a:r>
            <a:r>
              <a:rPr lang="en-US" sz="1800" b="1" dirty="0" err="1">
                <a:cs typeface="Helvetica" charset="0"/>
                <a:sym typeface="Helvetica" charset="0"/>
              </a:rPr>
              <a:t>λωθῇ</a:t>
            </a:r>
            <a:r>
              <a:rPr lang="en-US" sz="1800" b="1" dirty="0">
                <a:cs typeface="Helvetica" charset="0"/>
                <a:sym typeface="Helvetica" charset="0"/>
              </a:rPr>
              <a:t> </a:t>
            </a:r>
            <a:r>
              <a:rPr lang="en-US" sz="1800" b="1" dirty="0" err="1">
                <a:cs typeface="Helvetica" charset="0"/>
                <a:sym typeface="Helvetica" charset="0"/>
              </a:rPr>
              <a:t>τὸ</a:t>
            </a:r>
            <a:r>
              <a:rPr lang="en-US" sz="1800" b="1" dirty="0">
                <a:cs typeface="Helvetica" charset="0"/>
                <a:sym typeface="Helvetica" charset="0"/>
              </a:rPr>
              <a:t> </a:t>
            </a:r>
            <a:r>
              <a:rPr lang="en-US" sz="1800" b="1" dirty="0" err="1">
                <a:cs typeface="Helvetica" charset="0"/>
                <a:sym typeface="Helvetica" charset="0"/>
              </a:rPr>
              <a:t>κ</a:t>
            </a:r>
            <a:r>
              <a:rPr lang="en-US" sz="1800" b="1" dirty="0">
                <a:cs typeface="Helvetica" charset="0"/>
                <a:sym typeface="Helvetica" charset="0"/>
              </a:rPr>
              <a:t>α</a:t>
            </a:r>
            <a:r>
              <a:rPr lang="en-US" sz="1800" b="1" dirty="0" err="1">
                <a:cs typeface="Helvetica" charset="0"/>
                <a:sym typeface="Helvetica" charset="0"/>
              </a:rPr>
              <a:t>κὸν</a:t>
            </a:r>
            <a:r>
              <a:rPr lang="en-US" sz="1800" b="1" dirty="0">
                <a:cs typeface="Helvetica" charset="0"/>
                <a:sym typeface="Helvetica" charset="0"/>
              </a:rPr>
              <a:t> </a:t>
            </a:r>
            <a:r>
              <a:rPr lang="en-US" sz="1800" b="1" dirty="0" err="1">
                <a:cs typeface="Helvetica" charset="0"/>
                <a:sym typeface="Helvetica" charset="0"/>
              </a:rPr>
              <a:t>κ</a:t>
            </a:r>
            <a:r>
              <a:rPr lang="en-US" sz="1800" b="1" dirty="0">
                <a:cs typeface="Helvetica" charset="0"/>
                <a:sym typeface="Helvetica" charset="0"/>
              </a:rPr>
              <a:t>α</a:t>
            </a:r>
            <a:r>
              <a:rPr lang="en-US" sz="1800" b="1" dirty="0" err="1">
                <a:cs typeface="Helvetica" charset="0"/>
                <a:sym typeface="Helvetica" charset="0"/>
              </a:rPr>
              <a:t>ὶ</a:t>
            </a:r>
            <a:r>
              <a:rPr lang="en-US" sz="1800" b="1" dirty="0">
                <a:cs typeface="Helvetica" charset="0"/>
                <a:sym typeface="Helvetica" charset="0"/>
              </a:rPr>
              <a:t> </a:t>
            </a:r>
            <a:r>
              <a:rPr lang="en-US" sz="1800" b="1" dirty="0" err="1">
                <a:cs typeface="Helvetica" charset="0"/>
                <a:sym typeface="Helvetica" charset="0"/>
              </a:rPr>
              <a:t>μὴ</a:t>
            </a:r>
            <a:r>
              <a:rPr lang="en-US" sz="1800" b="1" dirty="0">
                <a:cs typeface="Helvetica" charset="0"/>
                <a:sym typeface="Helvetica" charset="0"/>
              </a:rPr>
              <a:t> </a:t>
            </a:r>
            <a:r>
              <a:rPr lang="en-US" sz="1800" b="1" dirty="0" err="1">
                <a:cs typeface="Helvetica" charset="0"/>
                <a:sym typeface="Helvetica" charset="0"/>
              </a:rPr>
              <a:t>εἰς</a:t>
            </a:r>
            <a:r>
              <a:rPr lang="en-US" sz="1800" b="1" dirty="0">
                <a:cs typeface="Helvetica" charset="0"/>
                <a:sym typeface="Helvetica" charset="0"/>
              </a:rPr>
              <a:t> </a:t>
            </a:r>
            <a:r>
              <a:rPr lang="en-US" sz="1800" b="1" dirty="0" err="1">
                <a:cs typeface="Helvetica" charset="0"/>
                <a:sym typeface="Helvetica" charset="0"/>
              </a:rPr>
              <a:t>ἑτέρους</a:t>
            </a:r>
            <a:r>
              <a:rPr lang="en-US" sz="1800" b="1" dirty="0">
                <a:cs typeface="Helvetica" charset="0"/>
                <a:sym typeface="Helvetica" charset="0"/>
              </a:rPr>
              <a:t> </a:t>
            </a:r>
            <a:r>
              <a:rPr lang="en-US" sz="1800" b="1" dirty="0" err="1">
                <a:cs typeface="Helvetica" charset="0"/>
                <a:sym typeface="Helvetica" charset="0"/>
              </a:rPr>
              <a:t>τό</a:t>
            </a:r>
            <a:r>
              <a:rPr lang="en-US" sz="1800" b="1" dirty="0">
                <a:cs typeface="Helvetica" charset="0"/>
                <a:sym typeface="Helvetica" charset="0"/>
              </a:rPr>
              <a:t>π</a:t>
            </a:r>
            <a:r>
              <a:rPr lang="en-US" sz="1800" b="1" dirty="0" err="1">
                <a:cs typeface="Helvetica" charset="0"/>
                <a:sym typeface="Helvetica" charset="0"/>
              </a:rPr>
              <a:t>ους</a:t>
            </a:r>
            <a:r>
              <a:rPr lang="en-US" sz="1800" b="1" dirty="0">
                <a:cs typeface="Helvetica" charset="0"/>
                <a:sym typeface="Helvetica" charset="0"/>
              </a:rPr>
              <a:t> </a:t>
            </a:r>
            <a:r>
              <a:rPr lang="en-US" sz="1800" b="1" dirty="0" err="1">
                <a:cs typeface="Helvetica" charset="0"/>
                <a:sym typeface="Helvetica" charset="0"/>
              </a:rPr>
              <a:t>δι</a:t>
            </a:r>
            <a:r>
              <a:rPr lang="en-US" sz="1800" b="1" dirty="0">
                <a:cs typeface="Helvetica" charset="0"/>
                <a:sym typeface="Helvetica" charset="0"/>
              </a:rPr>
              <a:t>αβ</a:t>
            </a:r>
            <a:r>
              <a:rPr lang="en-US" sz="1800" b="1" dirty="0" err="1">
                <a:cs typeface="Helvetica" charset="0"/>
                <a:sym typeface="Helvetica" charset="0"/>
              </a:rPr>
              <a:t>ὰν</a:t>
            </a:r>
            <a:r>
              <a:rPr lang="en-US" sz="1800" b="1" dirty="0">
                <a:cs typeface="Helvetica" charset="0"/>
                <a:sym typeface="Helvetica" charset="0"/>
              </a:rPr>
              <a:t> </a:t>
            </a:r>
            <a:r>
              <a:rPr lang="en-US" sz="1800" b="1" dirty="0" err="1">
                <a:cs typeface="Helvetica" charset="0"/>
                <a:sym typeface="Helvetica" charset="0"/>
              </a:rPr>
              <a:t>ρυ</a:t>
            </a:r>
            <a:r>
              <a:rPr lang="en-US" sz="1800" b="1" dirty="0">
                <a:cs typeface="Helvetica" charset="0"/>
                <a:sym typeface="Helvetica" charset="0"/>
              </a:rPr>
              <a:t>π</a:t>
            </a:r>
            <a:r>
              <a:rPr lang="en-US" sz="1800" b="1" dirty="0" err="1">
                <a:cs typeface="Helvetica" charset="0"/>
                <a:sym typeface="Helvetica" charset="0"/>
              </a:rPr>
              <a:t>ώσῃ</a:t>
            </a:r>
            <a:r>
              <a:rPr lang="en-US" sz="1800" b="1" dirty="0">
                <a:cs typeface="Helvetica" charset="0"/>
                <a:sym typeface="Helvetica" charset="0"/>
              </a:rPr>
              <a:t> </a:t>
            </a:r>
            <a:r>
              <a:rPr lang="en-US" sz="1800" b="1" dirty="0" err="1">
                <a:cs typeface="Helvetica" charset="0"/>
                <a:sym typeface="Helvetica" charset="0"/>
              </a:rPr>
              <a:t>τινῶν</a:t>
            </a:r>
            <a:r>
              <a:rPr lang="en-US" sz="1800" b="1" dirty="0">
                <a:cs typeface="Helvetica" charset="0"/>
                <a:sym typeface="Helvetica" charset="0"/>
              </a:rPr>
              <a:t> </a:t>
            </a:r>
            <a:r>
              <a:rPr lang="en-US" sz="1800" b="1" dirty="0" err="1">
                <a:cs typeface="Helvetica" charset="0"/>
                <a:sym typeface="Helvetica" charset="0"/>
              </a:rPr>
              <a:t>ἀκερ</a:t>
            </a:r>
            <a:r>
              <a:rPr lang="en-US" sz="1800" b="1" dirty="0">
                <a:cs typeface="Helvetica" charset="0"/>
                <a:sym typeface="Helvetica" charset="0"/>
              </a:rPr>
              <a:t>α</a:t>
            </a:r>
            <a:r>
              <a:rPr lang="en-US" sz="1800" b="1" dirty="0" err="1">
                <a:cs typeface="Helvetica" charset="0"/>
                <a:sym typeface="Helvetica" charset="0"/>
              </a:rPr>
              <a:t>ίων</a:t>
            </a:r>
            <a:r>
              <a:rPr lang="en-US" sz="1800" b="1" dirty="0">
                <a:cs typeface="Helvetica" charset="0"/>
                <a:sym typeface="Helvetica" charset="0"/>
              </a:rPr>
              <a:t> </a:t>
            </a:r>
            <a:r>
              <a:rPr lang="en-US" sz="1800" b="1" dirty="0" err="1">
                <a:cs typeface="Helvetica" charset="0"/>
                <a:sym typeface="Helvetica" charset="0"/>
              </a:rPr>
              <a:t>τὰς</a:t>
            </a:r>
            <a:r>
              <a:rPr lang="en-US" sz="1800" b="1" dirty="0">
                <a:cs typeface="Helvetica" charset="0"/>
                <a:sym typeface="Helvetica" charset="0"/>
              </a:rPr>
              <a:t> </a:t>
            </a:r>
            <a:r>
              <a:rPr lang="en-US" sz="1800" b="1" dirty="0" err="1">
                <a:cs typeface="Helvetica" charset="0"/>
                <a:sym typeface="Helvetica" charset="0"/>
              </a:rPr>
              <a:t>ἀκοάς</a:t>
            </a:r>
            <a:r>
              <a:rPr lang="en-US" sz="1800" b="1" dirty="0">
                <a:cs typeface="Helvetica" charset="0"/>
                <a:sym typeface="Helvetica" charset="0"/>
              </a:rPr>
              <a:t>» (</a:t>
            </a:r>
            <a:r>
              <a:rPr lang="en-US" sz="1800" b="1" dirty="0" err="1">
                <a:cs typeface="Helvetica" charset="0"/>
                <a:sym typeface="Helvetica" charset="0"/>
              </a:rPr>
              <a:t>Σωκράτης</a:t>
            </a:r>
            <a:r>
              <a:rPr lang="en-US" sz="1800" b="1" dirty="0">
                <a:cs typeface="Helvetica" charset="0"/>
                <a:sym typeface="Helvetica" charset="0"/>
              </a:rPr>
              <a:t>, </a:t>
            </a:r>
            <a:r>
              <a:rPr lang="en-US" sz="1800" b="1" i="1" dirty="0" err="1">
                <a:cs typeface="Helvetica" charset="0"/>
                <a:sym typeface="Helvetica" charset="0"/>
              </a:rPr>
              <a:t>Ἐκκλ</a:t>
            </a:r>
            <a:r>
              <a:rPr lang="en-US" sz="1800" b="1" i="1" dirty="0">
                <a:cs typeface="Helvetica" charset="0"/>
                <a:sym typeface="Helvetica" charset="0"/>
              </a:rPr>
              <a:t>. </a:t>
            </a:r>
            <a:r>
              <a:rPr lang="en-US" sz="1800" b="1" i="1" dirty="0" err="1">
                <a:cs typeface="Helvetica" charset="0"/>
                <a:sym typeface="Helvetica" charset="0"/>
              </a:rPr>
              <a:t>Ἱστορί</a:t>
            </a:r>
            <a:r>
              <a:rPr lang="en-US" sz="1800" b="1" i="1" dirty="0">
                <a:cs typeface="Helvetica" charset="0"/>
                <a:sym typeface="Helvetica" charset="0"/>
              </a:rPr>
              <a:t>α </a:t>
            </a:r>
            <a:r>
              <a:rPr lang="en-US" sz="1800" b="1" dirty="0">
                <a:cs typeface="Helvetica" charset="0"/>
                <a:sym typeface="Helvetica" charset="0"/>
              </a:rPr>
              <a:t>1, 6).</a:t>
            </a:r>
            <a:endParaRPr lang="en-US" sz="1800" b="1" dirty="0">
              <a:ea typeface="ヒラギノ角ゴ ProN W6" charset="0"/>
              <a:cs typeface="ヒラギノ角ゴ ProN W6" charset="0"/>
              <a:sym typeface="Helvetica" charset="0"/>
            </a:endParaRPr>
          </a:p>
          <a:p>
            <a:pPr>
              <a:buFont typeface="Zapf Dingbats" charset="0"/>
              <a:buChar char="➢"/>
            </a:pPr>
            <a:r>
              <a:rPr lang="en-US" sz="1800" b="1" dirty="0">
                <a:solidFill>
                  <a:srgbClr val="9B2C01"/>
                </a:solidFill>
                <a:cs typeface="Helvetica" charset="0"/>
                <a:sym typeface="Helvetica" charset="0"/>
              </a:rPr>
              <a:t>«</a:t>
            </a:r>
            <a:r>
              <a:rPr lang="en-US" sz="1800" b="1" dirty="0" err="1">
                <a:solidFill>
                  <a:srgbClr val="9B2C01"/>
                </a:solidFill>
                <a:cs typeface="Helvetica" charset="0"/>
                <a:sym typeface="Helvetica" charset="0"/>
              </a:rPr>
              <a:t>Τόμος</a:t>
            </a:r>
            <a:r>
              <a:rPr lang="en-US" sz="1800" b="1" dirty="0">
                <a:solidFill>
                  <a:srgbClr val="9B2C01"/>
                </a:solidFill>
                <a:cs typeface="Helvetica" charset="0"/>
                <a:sym typeface="Helvetica" charset="0"/>
              </a:rPr>
              <a:t>» </a:t>
            </a:r>
            <a:r>
              <a:rPr lang="en-US" sz="1800" b="1" dirty="0" err="1">
                <a:solidFill>
                  <a:srgbClr val="9B2C01"/>
                </a:solidFill>
                <a:cs typeface="Helvetica" charset="0"/>
                <a:sym typeface="Helvetica" charset="0"/>
              </a:rPr>
              <a:t>κ</a:t>
            </a:r>
            <a:r>
              <a:rPr lang="en-US" sz="1800" b="1" dirty="0">
                <a:solidFill>
                  <a:srgbClr val="9B2C01"/>
                </a:solidFill>
                <a:cs typeface="Helvetica" charset="0"/>
                <a:sym typeface="Helvetica" charset="0"/>
              </a:rPr>
              <a:t>α</a:t>
            </a:r>
            <a:r>
              <a:rPr lang="en-US" sz="1800" b="1" dirty="0" err="1">
                <a:solidFill>
                  <a:srgbClr val="9B2C01"/>
                </a:solidFill>
                <a:cs typeface="Helvetica" charset="0"/>
                <a:sym typeface="Helvetica" charset="0"/>
              </a:rPr>
              <a:t>θ</a:t>
            </a:r>
            <a:r>
              <a:rPr lang="en-US" sz="1800" b="1" dirty="0">
                <a:solidFill>
                  <a:srgbClr val="9B2C01"/>
                </a:solidFill>
                <a:cs typeface="Helvetica" charset="0"/>
                <a:sym typeface="Helvetica" charset="0"/>
              </a:rPr>
              <a:t>α</a:t>
            </a:r>
            <a:r>
              <a:rPr lang="en-US" sz="1800" b="1" dirty="0" err="1">
                <a:solidFill>
                  <a:srgbClr val="9B2C01"/>
                </a:solidFill>
                <a:cs typeface="Helvetica" charset="0"/>
                <a:sym typeface="Helvetica" charset="0"/>
              </a:rPr>
              <a:t>ίρεσης</a:t>
            </a:r>
            <a:r>
              <a:rPr lang="en-US" sz="1800" b="1" dirty="0">
                <a:solidFill>
                  <a:srgbClr val="9B2C01"/>
                </a:solidFill>
                <a:cs typeface="Helvetica" charset="0"/>
                <a:sym typeface="Helvetica" charset="0"/>
              </a:rPr>
              <a:t> </a:t>
            </a:r>
            <a:r>
              <a:rPr lang="en-US" sz="1800" b="1" dirty="0" err="1">
                <a:solidFill>
                  <a:srgbClr val="9B2C01"/>
                </a:solidFill>
                <a:cs typeface="Helvetica" charset="0"/>
                <a:sym typeface="Helvetica" charset="0"/>
              </a:rPr>
              <a:t>τοῦ</a:t>
            </a:r>
            <a:r>
              <a:rPr lang="en-US" sz="1800" b="1" dirty="0">
                <a:solidFill>
                  <a:srgbClr val="9B2C01"/>
                </a:solidFill>
                <a:cs typeface="Helvetica" charset="0"/>
                <a:sym typeface="Helvetica" charset="0"/>
              </a:rPr>
              <a:t> </a:t>
            </a:r>
            <a:r>
              <a:rPr lang="en-US" sz="1800" b="1" dirty="0" err="1">
                <a:solidFill>
                  <a:srgbClr val="9B2C01"/>
                </a:solidFill>
                <a:cs typeface="Helvetica" charset="0"/>
                <a:sym typeface="Helvetica" charset="0"/>
              </a:rPr>
              <a:t>Ἀρείου</a:t>
            </a:r>
            <a:r>
              <a:rPr lang="en-US" sz="1800" b="1" dirty="0">
                <a:solidFill>
                  <a:srgbClr val="9B2C01"/>
                </a:solidFill>
                <a:cs typeface="Helvetica" charset="0"/>
                <a:sym typeface="Helvetica" charset="0"/>
              </a:rPr>
              <a:t> VS </a:t>
            </a:r>
            <a:r>
              <a:rPr lang="en-US" sz="1800" b="1" dirty="0" err="1">
                <a:solidFill>
                  <a:srgbClr val="3B00A4"/>
                </a:solidFill>
                <a:cs typeface="Helvetica" charset="0"/>
                <a:sym typeface="Helvetica" charset="0"/>
              </a:rPr>
              <a:t>σύνοδοι</a:t>
            </a:r>
            <a:r>
              <a:rPr lang="en-US" sz="1800" b="1" dirty="0">
                <a:solidFill>
                  <a:srgbClr val="3B00A4"/>
                </a:solidFill>
                <a:cs typeface="Helvetica" charset="0"/>
                <a:sym typeface="Helvetica" charset="0"/>
              </a:rPr>
              <a:t> </a:t>
            </a:r>
            <a:r>
              <a:rPr lang="en-US" sz="1800" b="1" dirty="0" err="1">
                <a:solidFill>
                  <a:srgbClr val="3B00A4"/>
                </a:solidFill>
                <a:cs typeface="Helvetica" charset="0"/>
                <a:sym typeface="Helvetica" charset="0"/>
              </a:rPr>
              <a:t>Βιθυνί</a:t>
            </a:r>
            <a:r>
              <a:rPr lang="en-US" sz="1800" b="1" dirty="0">
                <a:solidFill>
                  <a:srgbClr val="3B00A4"/>
                </a:solidFill>
                <a:cs typeface="Helvetica" charset="0"/>
                <a:sym typeface="Helvetica" charset="0"/>
              </a:rPr>
              <a:t>α</a:t>
            </a:r>
            <a:r>
              <a:rPr lang="en-US" sz="1800" b="1" dirty="0" err="1">
                <a:solidFill>
                  <a:srgbClr val="3B00A4"/>
                </a:solidFill>
                <a:cs typeface="Helvetica" charset="0"/>
                <a:sym typeface="Helvetica" charset="0"/>
              </a:rPr>
              <a:t>ς</a:t>
            </a:r>
            <a:r>
              <a:rPr lang="en-US" sz="1800" b="1" dirty="0">
                <a:solidFill>
                  <a:srgbClr val="3B00A4"/>
                </a:solidFill>
                <a:cs typeface="Helvetica" charset="0"/>
                <a:sym typeface="Helvetica" charset="0"/>
              </a:rPr>
              <a:t> </a:t>
            </a:r>
            <a:r>
              <a:rPr lang="en-US" sz="1800" b="1" dirty="0" err="1">
                <a:solidFill>
                  <a:srgbClr val="3B00A4"/>
                </a:solidFill>
                <a:cs typeface="Helvetica" charset="0"/>
                <a:sym typeface="Helvetica" charset="0"/>
              </a:rPr>
              <a:t>κ</a:t>
            </a:r>
            <a:r>
              <a:rPr lang="en-US" sz="1800" b="1" dirty="0">
                <a:solidFill>
                  <a:srgbClr val="3B00A4"/>
                </a:solidFill>
                <a:cs typeface="Helvetica" charset="0"/>
                <a:sym typeface="Helvetica" charset="0"/>
              </a:rPr>
              <a:t>α</a:t>
            </a:r>
            <a:r>
              <a:rPr lang="en-US" sz="1800" b="1" dirty="0" err="1">
                <a:solidFill>
                  <a:srgbClr val="3B00A4"/>
                </a:solidFill>
                <a:cs typeface="Helvetica" charset="0"/>
                <a:sym typeface="Helvetica" charset="0"/>
              </a:rPr>
              <a:t>ὶ</a:t>
            </a:r>
            <a:r>
              <a:rPr lang="en-US" sz="1800" b="1" dirty="0">
                <a:solidFill>
                  <a:srgbClr val="3B00A4"/>
                </a:solidFill>
                <a:cs typeface="Helvetica" charset="0"/>
                <a:sym typeface="Helvetica" charset="0"/>
              </a:rPr>
              <a:t> </a:t>
            </a:r>
            <a:r>
              <a:rPr lang="en-US" sz="1800" b="1" dirty="0" err="1">
                <a:solidFill>
                  <a:srgbClr val="3B00A4"/>
                </a:solidFill>
                <a:cs typeface="Helvetica" charset="0"/>
                <a:sym typeface="Helvetica" charset="0"/>
              </a:rPr>
              <a:t>Π</a:t>
            </a:r>
            <a:r>
              <a:rPr lang="en-US" sz="1800" b="1" dirty="0">
                <a:solidFill>
                  <a:srgbClr val="3B00A4"/>
                </a:solidFill>
                <a:cs typeface="Helvetica" charset="0"/>
                <a:sym typeface="Helvetica" charset="0"/>
              </a:rPr>
              <a:t>α</a:t>
            </a:r>
            <a:r>
              <a:rPr lang="en-US" sz="1800" b="1" dirty="0" err="1">
                <a:solidFill>
                  <a:srgbClr val="3B00A4"/>
                </a:solidFill>
                <a:cs typeface="Helvetica" charset="0"/>
                <a:sym typeface="Helvetica" charset="0"/>
              </a:rPr>
              <a:t>λ</a:t>
            </a:r>
            <a:r>
              <a:rPr lang="en-US" sz="1800" b="1" dirty="0">
                <a:solidFill>
                  <a:srgbClr val="3B00A4"/>
                </a:solidFill>
                <a:cs typeface="Helvetica" charset="0"/>
                <a:sym typeface="Helvetica" charset="0"/>
              </a:rPr>
              <a:t>α</a:t>
            </a:r>
            <a:r>
              <a:rPr lang="en-US" sz="1800" b="1" dirty="0" err="1">
                <a:solidFill>
                  <a:srgbClr val="3B00A4"/>
                </a:solidFill>
                <a:cs typeface="Helvetica" charset="0"/>
                <a:sym typeface="Helvetica" charset="0"/>
              </a:rPr>
              <a:t>ιστίνης</a:t>
            </a:r>
            <a:r>
              <a:rPr lang="en-US" sz="1800" b="1" dirty="0">
                <a:solidFill>
                  <a:srgbClr val="9B2C01"/>
                </a:solidFill>
                <a:cs typeface="Helvetica" charset="0"/>
                <a:sym typeface="Helvetica" charset="0"/>
              </a:rPr>
              <a:t>.</a:t>
            </a:r>
          </a:p>
          <a:p>
            <a:pPr>
              <a:buFont typeface="Zapf Dingbats" charset="0"/>
              <a:buChar char="➢"/>
            </a:pPr>
            <a:r>
              <a:rPr lang="el-GR" sz="1800" b="1" dirty="0">
                <a:solidFill>
                  <a:srgbClr val="9B2C01"/>
                </a:solidFill>
                <a:ea typeface="ヒラギノ角ゴ ProN W6" charset="0"/>
                <a:cs typeface="Helvetica" charset="0"/>
                <a:sym typeface="Helvetica" charset="0"/>
              </a:rPr>
              <a:t> </a:t>
            </a:r>
            <a:r>
              <a:rPr lang="en-US" sz="1800" b="1" dirty="0" err="1">
                <a:solidFill>
                  <a:srgbClr val="9B2C01"/>
                </a:solidFill>
                <a:ea typeface="ヒラギノ角ゴ ProN W6" charset="0"/>
                <a:cs typeface="Helvetica" charset="0"/>
                <a:sym typeface="Helvetica" charset="0"/>
              </a:rPr>
              <a:t>Ἀ</a:t>
            </a:r>
            <a:r>
              <a:rPr lang="el-GR" sz="1800" b="1" dirty="0">
                <a:solidFill>
                  <a:srgbClr val="9B2C01"/>
                </a:solidFill>
                <a:ea typeface="ヒラギノ角ゴ ProN W6" charset="0"/>
                <a:cs typeface="Helvetica" charset="0"/>
                <a:sym typeface="Helvetica" charset="0"/>
              </a:rPr>
              <a:t>κολούθησαν τὸν Ἄρειο μικρὴ ὁμάδα κληρικῶν καὶ 700 παρθενεύουσες (</a:t>
            </a:r>
            <a:r>
              <a:rPr lang="el-GR" sz="1800" b="1" i="1" dirty="0">
                <a:solidFill>
                  <a:srgbClr val="9B2C01"/>
                </a:solidFill>
                <a:ea typeface="ヒラギノ角ゴ ProN W6" charset="0"/>
                <a:cs typeface="Helvetica" charset="0"/>
                <a:sym typeface="Helvetica" charset="0"/>
              </a:rPr>
              <a:t>μόνους σοφοὺς καὶ ἀκτήμονας)</a:t>
            </a:r>
            <a:r>
              <a:rPr lang="el-GR" sz="1800" b="1" dirty="0">
                <a:solidFill>
                  <a:srgbClr val="9B2C01"/>
                </a:solidFill>
                <a:ea typeface="ヒラギノ角ゴ ProN W6" charset="0"/>
                <a:cs typeface="Helvetica" charset="0"/>
                <a:sym typeface="Helvetica" charset="0"/>
              </a:rPr>
              <a:t>  </a:t>
            </a:r>
            <a:endParaRPr lang="en-US" sz="1800" b="1" dirty="0">
              <a:solidFill>
                <a:srgbClr val="9B2C01"/>
              </a:solidFill>
              <a:ea typeface="ヒラギノ角ゴ ProN W6" charset="0"/>
              <a:cs typeface="ヒラギノ角ゴ ProN W6" charset="0"/>
              <a:sym typeface="Helvetica" charset="0"/>
            </a:endParaRPr>
          </a:p>
          <a:p>
            <a:pPr marL="0" indent="0">
              <a:buNone/>
            </a:pP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Σύνοδος</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Ἀλεξ</a:t>
            </a:r>
            <a:r>
              <a:rPr lang="en-US" b="1" dirty="0">
                <a:solidFill>
                  <a:srgbClr val="9B2C01"/>
                </a:solidFill>
                <a:latin typeface="+mn-lt"/>
                <a:cs typeface="Zapf Dingbats" charset="0"/>
                <a:sym typeface="Helvetica" charset="0"/>
              </a:rPr>
              <a:t>α</a:t>
            </a:r>
            <a:r>
              <a:rPr lang="en-US" b="1" dirty="0" err="1">
                <a:solidFill>
                  <a:srgbClr val="9B2C01"/>
                </a:solidFill>
                <a:latin typeface="+mn-lt"/>
                <a:cs typeface="Zapf Dingbats" charset="0"/>
                <a:sym typeface="Helvetica" charset="0"/>
              </a:rPr>
              <a:t>νδρεί</a:t>
            </a:r>
            <a:r>
              <a:rPr lang="en-US" b="1" dirty="0">
                <a:solidFill>
                  <a:srgbClr val="9B2C01"/>
                </a:solidFill>
                <a:latin typeface="+mn-lt"/>
                <a:cs typeface="Zapf Dingbats" charset="0"/>
                <a:sym typeface="Helvetica" charset="0"/>
              </a:rPr>
              <a:t>α</a:t>
            </a:r>
            <a:r>
              <a:rPr lang="en-US" b="1" dirty="0" err="1">
                <a:solidFill>
                  <a:srgbClr val="9B2C01"/>
                </a:solidFill>
                <a:latin typeface="+mn-lt"/>
                <a:cs typeface="Zapf Dingbats" charset="0"/>
                <a:sym typeface="Helvetica" charset="0"/>
              </a:rPr>
              <a:t>ς</a:t>
            </a:r>
            <a:r>
              <a:rPr lang="en-US" b="1" dirty="0">
                <a:solidFill>
                  <a:srgbClr val="9B2C01"/>
                </a:solidFill>
                <a:latin typeface="+mn-lt"/>
                <a:cs typeface="Zapf Dingbats" charset="0"/>
                <a:sym typeface="Helvetica" charset="0"/>
              </a:rPr>
              <a:t> (320) </a:t>
            </a:r>
            <a:r>
              <a:rPr lang="en-US" b="1" dirty="0" err="1">
                <a:solidFill>
                  <a:srgbClr val="9B2C01"/>
                </a:solidFill>
                <a:latin typeface="+mn-lt"/>
                <a:cs typeface="Zapf Dingbats" charset="0"/>
                <a:sym typeface="Helvetica" charset="0"/>
              </a:rPr>
              <a:t>ἐ</a:t>
            </a:r>
            <a:r>
              <a:rPr lang="en-US" b="1" dirty="0">
                <a:solidFill>
                  <a:srgbClr val="9B2C01"/>
                </a:solidFill>
                <a:latin typeface="+mn-lt"/>
                <a:cs typeface="Zapf Dingbats" charset="0"/>
                <a:sym typeface="Helvetica" charset="0"/>
              </a:rPr>
              <a:t>π</a:t>
            </a:r>
            <a:r>
              <a:rPr lang="en-US" b="1" dirty="0" err="1">
                <a:solidFill>
                  <a:srgbClr val="9B2C01"/>
                </a:solidFill>
                <a:latin typeface="+mn-lt"/>
                <a:cs typeface="Zapf Dingbats" charset="0"/>
                <a:sym typeface="Helvetica" charset="0"/>
              </a:rPr>
              <a:t>ισκό</a:t>
            </a:r>
            <a:r>
              <a:rPr lang="en-US" b="1" dirty="0">
                <a:solidFill>
                  <a:srgbClr val="9B2C01"/>
                </a:solidFill>
                <a:latin typeface="+mn-lt"/>
                <a:cs typeface="Zapf Dingbats" charset="0"/>
                <a:sym typeface="Helvetica" charset="0"/>
              </a:rPr>
              <a:t>π</a:t>
            </a:r>
            <a:r>
              <a:rPr lang="en-US" b="1" dirty="0" err="1">
                <a:solidFill>
                  <a:srgbClr val="9B2C01"/>
                </a:solidFill>
                <a:latin typeface="+mn-lt"/>
                <a:cs typeface="Zapf Dingbats" charset="0"/>
                <a:sym typeface="Helvetica" charset="0"/>
              </a:rPr>
              <a:t>ων</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Αἰγύ</a:t>
            </a:r>
            <a:r>
              <a:rPr lang="en-US" b="1" dirty="0">
                <a:solidFill>
                  <a:srgbClr val="9B2C01"/>
                </a:solidFill>
                <a:latin typeface="+mn-lt"/>
                <a:cs typeface="Zapf Dingbats" charset="0"/>
                <a:sym typeface="Helvetica" charset="0"/>
              </a:rPr>
              <a:t>π</a:t>
            </a:r>
            <a:r>
              <a:rPr lang="en-US" b="1" dirty="0" err="1">
                <a:solidFill>
                  <a:srgbClr val="9B2C01"/>
                </a:solidFill>
                <a:latin typeface="+mn-lt"/>
                <a:cs typeface="Zapf Dingbats" charset="0"/>
                <a:sym typeface="Helvetica" charset="0"/>
              </a:rPr>
              <a:t>του</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Λι</a:t>
            </a:r>
            <a:r>
              <a:rPr lang="en-US" b="1" dirty="0">
                <a:solidFill>
                  <a:srgbClr val="9B2C01"/>
                </a:solidFill>
                <a:latin typeface="+mn-lt"/>
                <a:cs typeface="Zapf Dingbats" charset="0"/>
                <a:sym typeface="Helvetica" charset="0"/>
              </a:rPr>
              <a:t>β</a:t>
            </a:r>
            <a:r>
              <a:rPr lang="en-US" b="1" dirty="0" err="1">
                <a:solidFill>
                  <a:srgbClr val="9B2C01"/>
                </a:solidFill>
                <a:latin typeface="+mn-lt"/>
                <a:cs typeface="Zapf Dingbats" charset="0"/>
                <a:sym typeface="Helvetica" charset="0"/>
              </a:rPr>
              <a:t>ύης</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κ</a:t>
            </a:r>
            <a:r>
              <a:rPr lang="en-US" b="1" dirty="0">
                <a:solidFill>
                  <a:srgbClr val="9B2C01"/>
                </a:solidFill>
                <a:latin typeface="+mn-lt"/>
                <a:cs typeface="Zapf Dingbats" charset="0"/>
                <a:sym typeface="Helvetica" charset="0"/>
              </a:rPr>
              <a:t>α</a:t>
            </a:r>
            <a:r>
              <a:rPr lang="en-US" b="1" dirty="0" err="1">
                <a:solidFill>
                  <a:srgbClr val="9B2C01"/>
                </a:solidFill>
                <a:latin typeface="+mn-lt"/>
                <a:cs typeface="Zapf Dingbats" charset="0"/>
                <a:sym typeface="Helvetica" charset="0"/>
              </a:rPr>
              <a:t>ὶ</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Πεντ</a:t>
            </a:r>
            <a:r>
              <a:rPr lang="en-US" b="1" dirty="0">
                <a:solidFill>
                  <a:srgbClr val="9B2C01"/>
                </a:solidFill>
                <a:latin typeface="+mn-lt"/>
                <a:cs typeface="Zapf Dingbats" charset="0"/>
                <a:sym typeface="Helvetica" charset="0"/>
              </a:rPr>
              <a:t>απ</a:t>
            </a:r>
            <a:r>
              <a:rPr lang="en-US" b="1" dirty="0" err="1">
                <a:solidFill>
                  <a:srgbClr val="9B2C01"/>
                </a:solidFill>
                <a:latin typeface="+mn-lt"/>
                <a:cs typeface="Zapf Dingbats" charset="0"/>
                <a:sym typeface="Helvetica" charset="0"/>
              </a:rPr>
              <a:t>όλεως</a:t>
            </a:r>
            <a:endParaRPr lang="en-US" b="1" dirty="0">
              <a:solidFill>
                <a:srgbClr val="9B2C01"/>
              </a:solidFill>
              <a:latin typeface="+mn-lt"/>
              <a:ea typeface="ヒラギノ角ゴ ProN W6" charset="0"/>
              <a:cs typeface="ヒラギノ角ゴ ProN W6" charset="0"/>
              <a:sym typeface="Helvetica" charset="0"/>
            </a:endParaRPr>
          </a:p>
          <a:p>
            <a:pPr marL="0" indent="0">
              <a:buNone/>
            </a:pPr>
            <a:endParaRPr lang="en-US" sz="1600" b="1" dirty="0">
              <a:ea typeface="ヒラギノ角ゴ ProN W6" charset="0"/>
              <a:cs typeface="ヒラギノ角ゴ ProN W6" charset="0"/>
              <a:sym typeface="Helvetica" charset="0"/>
            </a:endParaRPr>
          </a:p>
          <a:p>
            <a:pPr marL="0" indent="0">
              <a:spcBef>
                <a:spcPts val="522"/>
              </a:spcBef>
              <a:buNone/>
            </a:pPr>
            <a:endParaRPr lang="en-US" sz="2000" b="1" dirty="0">
              <a:ea typeface="ヒラギノ角ゴ ProN W6" charset="0"/>
              <a:cs typeface="ヒラギノ角ゴ ProN W6" charset="0"/>
              <a:sym typeface="Helvetica" charset="0"/>
            </a:endParaRPr>
          </a:p>
          <a:p>
            <a:pPr marL="0" indent="0">
              <a:buNone/>
            </a:pPr>
            <a:endParaRPr lang="en-US" sz="2000" b="1" dirty="0">
              <a:ea typeface="ヒラギノ角ゴ ProN W6" charset="0"/>
              <a:cs typeface="ヒラギノ角ゴ ProN W6" charset="0"/>
              <a:sym typeface="Helvetica" charset="0"/>
            </a:endParaRPr>
          </a:p>
        </p:txBody>
      </p:sp>
    </p:spTree>
    <p:extLst>
      <p:ext uri="{BB962C8B-B14F-4D97-AF65-F5344CB8AC3E}">
        <p14:creationId xmlns:p14="http://schemas.microsoft.com/office/powerpoint/2010/main" val="1673828551"/>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just"/>
            <a:r>
              <a:rPr lang="el-GR" sz="3200" i="1" dirty="0"/>
              <a:t>Ταῦτα διδάσκομεν, ταῦτα κηρύττομεν, ταῦτα τῆς Ἐκκλησίας τὰ ἀποστολικὰ δόγματα, ὑπὲρ ὧν καὶ ἀποθνήσκομεν, τῶν ἐξόμνυσθαι αὐτὰ βιαζομένων ἧττον πεφροντικότες, εἰ καὶ διὰ βασάνων ἀναγκάζουσιν, τὴν ἐν αὐτοῖς ἐλπίδας μὴ ἀποστρεφόμενοι.</a:t>
            </a:r>
            <a:endParaRPr lang="en-US" sz="3200" i="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7186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892970" y="653355"/>
            <a:ext cx="7358063" cy="2232422"/>
          </a:xfrm>
          <a:ln/>
        </p:spPr>
        <p:txBody>
          <a:bodyPr/>
          <a:lstStyle/>
          <a:p>
            <a:r>
              <a:rPr lang="en-US" sz="3900" b="1">
                <a:latin typeface="Helvetica" charset="0"/>
                <a:cs typeface="Helvetica" charset="0"/>
                <a:sym typeface="Helvetica" charset="0"/>
              </a:rPr>
              <a:t>Α´ Οἰκουμενικὴ Σύνοδος (325)</a:t>
            </a:r>
            <a:endParaRPr lang="en-US" sz="3900" b="1">
              <a:latin typeface="Helvetica" charset="0"/>
              <a:ea typeface="ヒラギノ角ゴ ProN W6" charset="0"/>
              <a:cs typeface="ヒラギノ角ゴ ProN W6" charset="0"/>
              <a:sym typeface="Helvetica" charset="0"/>
            </a:endParaRPr>
          </a:p>
        </p:txBody>
      </p:sp>
      <p:pic>
        <p:nvPicPr>
          <p:cNvPr id="19458" name="Picture 2" descr="Εικόνα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686" y="2984194"/>
            <a:ext cx="5558778" cy="2981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extBox 1"/>
          <p:cNvSpPr txBox="1"/>
          <p:nvPr/>
        </p:nvSpPr>
        <p:spPr>
          <a:xfrm>
            <a:off x="6876256" y="5805264"/>
            <a:ext cx="864096" cy="258476"/>
          </a:xfrm>
          <a:prstGeom prst="rect">
            <a:avLst/>
          </a:prstGeom>
        </p:spPr>
        <p:txBody>
          <a:bodyPr vert="horz" wrap="square" lIns="91440" tIns="45720" rIns="91440" bIns="45720" rtlCol="0" anchor="ctr">
            <a:normAutofit fontScale="70000" lnSpcReduction="20000"/>
          </a:bodyPr>
          <a:lstStyle/>
          <a:p>
            <a:r>
              <a:rPr lang="el-GR" dirty="0" smtClean="0"/>
              <a:t>Εικόνα 4</a:t>
            </a:r>
            <a:endParaRPr lang="el-GR" dirty="0" smtClean="0"/>
          </a:p>
        </p:txBody>
      </p:sp>
    </p:spTree>
    <p:extLst>
      <p:ext uri="{BB962C8B-B14F-4D97-AF65-F5344CB8AC3E}">
        <p14:creationId xmlns:p14="http://schemas.microsoft.com/office/powerpoint/2010/main" val="233991518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Εικόνα 5, αρχαίο νόμισμ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673" y="493778"/>
            <a:ext cx="1625203" cy="1370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0482" name="Rectangle 2"/>
          <p:cNvSpPr>
            <a:spLocks noGrp="1" noChangeArrowheads="1"/>
          </p:cNvSpPr>
          <p:nvPr>
            <p:ph type="body" idx="1"/>
          </p:nvPr>
        </p:nvSpPr>
        <p:spPr>
          <a:xfrm>
            <a:off x="232173" y="2283952"/>
            <a:ext cx="8706445" cy="3258406"/>
          </a:xfrm>
          <a:ln/>
        </p:spPr>
        <p:txBody>
          <a:bodyPr>
            <a:normAutofit fontScale="92500" lnSpcReduction="10000"/>
          </a:bodyPr>
          <a:lstStyle/>
          <a:p>
            <a:pPr marL="0" indent="0">
              <a:buNone/>
            </a:pP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Πρωτο</a:t>
            </a:r>
            <a:r>
              <a:rPr lang="en-US" b="1" dirty="0">
                <a:solidFill>
                  <a:srgbClr val="9B2C01"/>
                </a:solidFill>
                <a:latin typeface="Helvetica" charset="0"/>
                <a:cs typeface="Zapf Dingbats" charset="0"/>
                <a:sym typeface="Helvetica" charset="0"/>
              </a:rPr>
              <a:t>β</a:t>
            </a:r>
            <a:r>
              <a:rPr lang="en-US" b="1" dirty="0" err="1">
                <a:solidFill>
                  <a:srgbClr val="9B2C01"/>
                </a:solidFill>
                <a:latin typeface="Helvetica" charset="0"/>
                <a:cs typeface="Zapf Dingbats" charset="0"/>
                <a:sym typeface="Helvetica" charset="0"/>
              </a:rPr>
              <a:t>ουλί</a:t>
            </a:r>
            <a:r>
              <a:rPr lang="en-US" b="1" dirty="0">
                <a:solidFill>
                  <a:srgbClr val="9B2C01"/>
                </a:solidFill>
                <a:latin typeface="Helvetica" charset="0"/>
                <a:cs typeface="Zapf Dingbats" charset="0"/>
                <a:sym typeface="Helvetica" charset="0"/>
              </a:rPr>
              <a:t>α </a:t>
            </a:r>
            <a:r>
              <a:rPr lang="en-US" b="1" dirty="0" err="1">
                <a:solidFill>
                  <a:srgbClr val="9B2C01"/>
                </a:solidFill>
                <a:latin typeface="Helvetica" charset="0"/>
                <a:cs typeface="Zapf Dingbats" charset="0"/>
                <a:sym typeface="Helvetica" charset="0"/>
              </a:rPr>
              <a:t>Μεγάλου</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Κωνστ</a:t>
            </a:r>
            <a:r>
              <a:rPr lang="en-US" b="1" dirty="0">
                <a:solidFill>
                  <a:srgbClr val="9B2C01"/>
                </a:solidFill>
                <a:latin typeface="Helvetica" charset="0"/>
                <a:cs typeface="Zapf Dingbats" charset="0"/>
                <a:sym typeface="Helvetica" charset="0"/>
              </a:rPr>
              <a:t>α</a:t>
            </a:r>
            <a:r>
              <a:rPr lang="en-US" b="1" dirty="0" err="1">
                <a:solidFill>
                  <a:srgbClr val="9B2C01"/>
                </a:solidFill>
                <a:latin typeface="Helvetica" charset="0"/>
                <a:cs typeface="Zapf Dingbats" charset="0"/>
                <a:sym typeface="Helvetica" charset="0"/>
              </a:rPr>
              <a:t>ντίνου</a:t>
            </a:r>
            <a:r>
              <a:rPr lang="en-US" b="1" dirty="0">
                <a:solidFill>
                  <a:srgbClr val="9B2C01"/>
                </a:solidFill>
                <a:latin typeface="Helvetica" charset="0"/>
                <a:cs typeface="Zapf Dingbats" charset="0"/>
                <a:sym typeface="Helvetica" charset="0"/>
              </a:rPr>
              <a:t> (324)</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Σύνοδος</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Ἀλεξ</a:t>
            </a:r>
            <a:r>
              <a:rPr lang="en-US" b="1" dirty="0">
                <a:solidFill>
                  <a:srgbClr val="9B2C01"/>
                </a:solidFill>
                <a:latin typeface="Helvetica" charset="0"/>
                <a:cs typeface="Zapf Dingbats" charset="0"/>
                <a:sym typeface="Helvetica" charset="0"/>
              </a:rPr>
              <a:t>α</a:t>
            </a:r>
            <a:r>
              <a:rPr lang="en-US" b="1" dirty="0" err="1">
                <a:solidFill>
                  <a:srgbClr val="9B2C01"/>
                </a:solidFill>
                <a:latin typeface="Helvetica" charset="0"/>
                <a:cs typeface="Zapf Dingbats" charset="0"/>
                <a:sym typeface="Helvetica" charset="0"/>
              </a:rPr>
              <a:t>νδρεί</a:t>
            </a:r>
            <a:r>
              <a:rPr lang="en-US" b="1" dirty="0">
                <a:solidFill>
                  <a:srgbClr val="9B2C01"/>
                </a:solidFill>
                <a:latin typeface="Helvetica" charset="0"/>
                <a:cs typeface="Zapf Dingbats" charset="0"/>
                <a:sym typeface="Helvetica" charset="0"/>
              </a:rPr>
              <a:t>α</a:t>
            </a:r>
            <a:r>
              <a:rPr lang="en-US" b="1" dirty="0" err="1">
                <a:solidFill>
                  <a:srgbClr val="9B2C01"/>
                </a:solidFill>
                <a:latin typeface="Helvetica" charset="0"/>
                <a:cs typeface="Zapf Dingbats" charset="0"/>
                <a:sym typeface="Helvetica" charset="0"/>
              </a:rPr>
              <a:t>ς</a:t>
            </a:r>
            <a:r>
              <a:rPr lang="en-US" b="1" dirty="0">
                <a:solidFill>
                  <a:srgbClr val="9B2C01"/>
                </a:solidFill>
                <a:latin typeface="Helvetica" charset="0"/>
                <a:cs typeface="Zapf Dingbats" charset="0"/>
                <a:sym typeface="Helvetica" charset="0"/>
              </a:rPr>
              <a:t> (324): </a:t>
            </a:r>
            <a:r>
              <a:rPr lang="en-US" sz="2000" b="1" dirty="0" err="1">
                <a:latin typeface="Helvetica" charset="0"/>
                <a:cs typeface="Helvetica" charset="0"/>
                <a:sym typeface="Helvetica" charset="0"/>
              </a:rPr>
              <a:t>λύση</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τοῦ</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Κολλουθι</a:t>
            </a:r>
            <a:r>
              <a:rPr lang="en-US" sz="2000" b="1" dirty="0">
                <a:latin typeface="Helvetica" charset="0"/>
                <a:cs typeface="Helvetica" charset="0"/>
                <a:sym typeface="Helvetica" charset="0"/>
              </a:rPr>
              <a:t>α</a:t>
            </a:r>
            <a:r>
              <a:rPr lang="en-US" sz="2000" b="1" dirty="0" err="1">
                <a:latin typeface="Helvetica" charset="0"/>
                <a:cs typeface="Helvetica" charset="0"/>
                <a:sym typeface="Helvetica" charset="0"/>
              </a:rPr>
              <a:t>νοῦ</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σχίσμ</a:t>
            </a:r>
            <a:r>
              <a:rPr lang="en-US" sz="2000" b="1" dirty="0">
                <a:latin typeface="Helvetica" charset="0"/>
                <a:cs typeface="Helvetica" charset="0"/>
                <a:sym typeface="Helvetica" charset="0"/>
              </a:rPr>
              <a:t>α</a:t>
            </a:r>
            <a:r>
              <a:rPr lang="en-US" sz="2000" b="1" dirty="0" err="1">
                <a:latin typeface="Helvetica" charset="0"/>
                <a:cs typeface="Helvetica" charset="0"/>
                <a:sym typeface="Helvetica" charset="0"/>
              </a:rPr>
              <a:t>τος</a:t>
            </a:r>
            <a:r>
              <a:rPr lang="en-US" sz="2000" b="1" dirty="0">
                <a:latin typeface="Helvetica" charset="0"/>
                <a:cs typeface="Helvetica" charset="0"/>
                <a:sym typeface="Helvetica" charset="0"/>
              </a:rPr>
              <a:t>.</a:t>
            </a:r>
            <a:r>
              <a:rPr lang="en-US" sz="2000" b="1" dirty="0">
                <a:solidFill>
                  <a:srgbClr val="9B2C01"/>
                </a:solidFill>
                <a:latin typeface="Helvetica" charset="0"/>
                <a:cs typeface="Helvetica" charset="0"/>
                <a:sym typeface="Helvetica" charset="0"/>
              </a:rPr>
              <a:t> </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Σύνοδος</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Ἀντιοχεί</a:t>
            </a:r>
            <a:r>
              <a:rPr lang="en-US" b="1" dirty="0">
                <a:solidFill>
                  <a:srgbClr val="9B2C01"/>
                </a:solidFill>
                <a:latin typeface="Helvetica" charset="0"/>
                <a:cs typeface="Zapf Dingbats" charset="0"/>
                <a:sym typeface="Helvetica" charset="0"/>
              </a:rPr>
              <a:t>α</a:t>
            </a:r>
            <a:r>
              <a:rPr lang="en-US" b="1" dirty="0" err="1">
                <a:solidFill>
                  <a:srgbClr val="9B2C01"/>
                </a:solidFill>
                <a:latin typeface="Helvetica" charset="0"/>
                <a:cs typeface="Zapf Dingbats" charset="0"/>
                <a:sym typeface="Helvetica" charset="0"/>
              </a:rPr>
              <a:t>ς</a:t>
            </a:r>
            <a:r>
              <a:rPr lang="en-US" b="1" dirty="0">
                <a:solidFill>
                  <a:srgbClr val="9B2C01"/>
                </a:solidFill>
                <a:latin typeface="Helvetica" charset="0"/>
                <a:cs typeface="Zapf Dingbats" charset="0"/>
                <a:sym typeface="Helvetica" charset="0"/>
              </a:rPr>
              <a:t> (325): </a:t>
            </a:r>
            <a:r>
              <a:rPr lang="en-US" sz="2000" b="1" dirty="0" err="1">
                <a:latin typeface="Helvetica" charset="0"/>
                <a:cs typeface="Helvetica" charset="0"/>
                <a:sym typeface="Helvetica" charset="0"/>
              </a:rPr>
              <a:t>νέος</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ἐ</a:t>
            </a:r>
            <a:r>
              <a:rPr lang="en-US" sz="2000" b="1" dirty="0">
                <a:latin typeface="Helvetica" charset="0"/>
                <a:cs typeface="Helvetica" charset="0"/>
                <a:sym typeface="Helvetica" charset="0"/>
              </a:rPr>
              <a:t>π</a:t>
            </a:r>
            <a:r>
              <a:rPr lang="en-US" sz="2000" b="1" dirty="0" err="1">
                <a:latin typeface="Helvetica" charset="0"/>
                <a:cs typeface="Helvetica" charset="0"/>
                <a:sym typeface="Helvetica" charset="0"/>
              </a:rPr>
              <a:t>ίσκο</a:t>
            </a:r>
            <a:r>
              <a:rPr lang="en-US" sz="2000" b="1" dirty="0">
                <a:latin typeface="Helvetica" charset="0"/>
                <a:cs typeface="Helvetica" charset="0"/>
                <a:sym typeface="Helvetica" charset="0"/>
              </a:rPr>
              <a:t>π</a:t>
            </a:r>
            <a:r>
              <a:rPr lang="en-US" sz="2000" b="1" dirty="0" err="1">
                <a:latin typeface="Helvetica" charset="0"/>
                <a:cs typeface="Helvetica" charset="0"/>
                <a:sym typeface="Helvetica" charset="0"/>
              </a:rPr>
              <a:t>ος</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τῆς</a:t>
            </a:r>
            <a:r>
              <a:rPr lang="en-US" sz="2000" b="1" dirty="0">
                <a:latin typeface="Helvetica" charset="0"/>
                <a:cs typeface="Helvetica" charset="0"/>
                <a:sym typeface="Helvetica" charset="0"/>
              </a:rPr>
              <a:t> π</a:t>
            </a:r>
            <a:r>
              <a:rPr lang="en-US" sz="2000" b="1" dirty="0" err="1">
                <a:latin typeface="Helvetica" charset="0"/>
                <a:cs typeface="Helvetica" charset="0"/>
                <a:sym typeface="Helvetica" charset="0"/>
              </a:rPr>
              <a:t>όλης</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ὁ</a:t>
            </a:r>
            <a:r>
              <a:rPr lang="en-US" sz="2000" b="1" dirty="0">
                <a:latin typeface="Helvetica" charset="0"/>
                <a:cs typeface="Helvetica" charset="0"/>
                <a:sym typeface="Helvetica" charset="0"/>
              </a:rPr>
              <a:t> </a:t>
            </a:r>
            <a:r>
              <a:rPr lang="en-US" sz="2000" b="1" dirty="0" err="1">
                <a:latin typeface="Helvetica" charset="0"/>
                <a:cs typeface="Helvetica" charset="0"/>
                <a:sym typeface="Helvetica" charset="0"/>
              </a:rPr>
              <a:t>Εὐστάθιος</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Σύγκληση</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μεγάλης</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Συνόδου</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στὴ</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Νίκ</a:t>
            </a:r>
            <a:r>
              <a:rPr lang="en-US" b="1" dirty="0">
                <a:solidFill>
                  <a:srgbClr val="9B2C01"/>
                </a:solidFill>
                <a:latin typeface="Helvetica" charset="0"/>
                <a:cs typeface="Zapf Dingbats" charset="0"/>
                <a:sym typeface="Helvetica" charset="0"/>
              </a:rPr>
              <a:t>α</a:t>
            </a:r>
            <a:r>
              <a:rPr lang="en-US" b="1" dirty="0" err="1">
                <a:solidFill>
                  <a:srgbClr val="9B2C01"/>
                </a:solidFill>
                <a:latin typeface="Helvetica" charset="0"/>
                <a:cs typeface="Zapf Dingbats" charset="0"/>
                <a:sym typeface="Helvetica" charset="0"/>
              </a:rPr>
              <a:t>ι</a:t>
            </a:r>
            <a:r>
              <a:rPr lang="en-US" b="1" dirty="0">
                <a:solidFill>
                  <a:srgbClr val="9B2C01"/>
                </a:solidFill>
                <a:latin typeface="Helvetica" charset="0"/>
                <a:cs typeface="Zapf Dingbats" charset="0"/>
                <a:sym typeface="Helvetica" charset="0"/>
              </a:rPr>
              <a:t>α </a:t>
            </a:r>
            <a:r>
              <a:rPr lang="en-US" b="1" dirty="0" err="1">
                <a:solidFill>
                  <a:srgbClr val="9B2C01"/>
                </a:solidFill>
                <a:latin typeface="Helvetica" charset="0"/>
                <a:cs typeface="Zapf Dingbats" charset="0"/>
                <a:sym typeface="Helvetica" charset="0"/>
              </a:rPr>
              <a:t>τῆς</a:t>
            </a:r>
            <a:r>
              <a:rPr lang="en-US" b="1" dirty="0">
                <a:solidFill>
                  <a:srgbClr val="9B2C01"/>
                </a:solidFill>
                <a:latin typeface="Helvetica" charset="0"/>
                <a:cs typeface="Zapf Dingbats" charset="0"/>
                <a:sym typeface="Helvetica" charset="0"/>
              </a:rPr>
              <a:t> </a:t>
            </a:r>
            <a:r>
              <a:rPr lang="en-US" b="1" dirty="0" err="1">
                <a:solidFill>
                  <a:srgbClr val="9B2C01"/>
                </a:solidFill>
                <a:latin typeface="Helvetica" charset="0"/>
                <a:cs typeface="Zapf Dingbats" charset="0"/>
                <a:sym typeface="Helvetica" charset="0"/>
              </a:rPr>
              <a:t>Βιθυνί</a:t>
            </a:r>
            <a:r>
              <a:rPr lang="en-US" b="1" dirty="0">
                <a:solidFill>
                  <a:srgbClr val="9B2C01"/>
                </a:solidFill>
                <a:latin typeface="Helvetica" charset="0"/>
                <a:cs typeface="Zapf Dingbats" charset="0"/>
                <a:sym typeface="Helvetica" charset="0"/>
              </a:rPr>
              <a:t>α</a:t>
            </a:r>
            <a:r>
              <a:rPr lang="en-US" b="1" dirty="0" err="1">
                <a:solidFill>
                  <a:srgbClr val="9B2C01"/>
                </a:solidFill>
                <a:latin typeface="Helvetica" charset="0"/>
                <a:cs typeface="Zapf Dingbats" charset="0"/>
                <a:sym typeface="Helvetica" charset="0"/>
              </a:rPr>
              <a:t>ς</a:t>
            </a:r>
            <a:r>
              <a:rPr lang="en-US" b="1" dirty="0">
                <a:solidFill>
                  <a:srgbClr val="9B2C01"/>
                </a:solidFill>
                <a:latin typeface="Helvetica" charset="0"/>
                <a:cs typeface="Zapf Dingbats" charset="0"/>
                <a:sym typeface="Helvetica" charset="0"/>
              </a:rPr>
              <a:t> (325)</a:t>
            </a:r>
            <a:endParaRPr lang="en-US" b="1" dirty="0">
              <a:solidFill>
                <a:srgbClr val="9B2C01"/>
              </a:solidFill>
              <a:latin typeface="Helvetica" charset="0"/>
              <a:ea typeface="ヒラギノ角ゴ ProN W6" charset="0"/>
              <a:cs typeface="ヒラギノ角ゴ ProN W6" charset="0"/>
              <a:sym typeface="Helvetica" charset="0"/>
            </a:endParaRPr>
          </a:p>
        </p:txBody>
      </p:sp>
      <p:sp>
        <p:nvSpPr>
          <p:cNvPr id="4" name="TextBox 3"/>
          <p:cNvSpPr txBox="1"/>
          <p:nvPr/>
        </p:nvSpPr>
        <p:spPr>
          <a:xfrm>
            <a:off x="7380312" y="1944701"/>
            <a:ext cx="864096" cy="258476"/>
          </a:xfrm>
          <a:prstGeom prst="rect">
            <a:avLst/>
          </a:prstGeom>
        </p:spPr>
        <p:txBody>
          <a:bodyPr vert="horz" wrap="square" lIns="91440" tIns="45720" rIns="91440" bIns="45720" rtlCol="0" anchor="ctr">
            <a:normAutofit fontScale="70000" lnSpcReduction="20000"/>
          </a:bodyPr>
          <a:lstStyle/>
          <a:p>
            <a:r>
              <a:rPr lang="el-GR" dirty="0" smtClean="0"/>
              <a:t>Εικόνα 5</a:t>
            </a:r>
            <a:endParaRPr lang="el-GR" dirty="0" smtClean="0"/>
          </a:p>
        </p:txBody>
      </p:sp>
    </p:spTree>
    <p:extLst>
      <p:ext uri="{BB962C8B-B14F-4D97-AF65-F5344CB8AC3E}">
        <p14:creationId xmlns:p14="http://schemas.microsoft.com/office/powerpoint/2010/main" val="4068114165"/>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body" idx="1"/>
          </p:nvPr>
        </p:nvSpPr>
        <p:spPr>
          <a:xfrm>
            <a:off x="232173" y="884039"/>
            <a:ext cx="8706445" cy="4658320"/>
          </a:xfrm>
          <a:ln/>
        </p:spPr>
        <p:txBody>
          <a:bodyPr/>
          <a:lstStyle/>
          <a:p>
            <a:pPr marL="0" indent="0">
              <a:buNone/>
            </a:pPr>
            <a:r>
              <a:rPr lang="en-US" b="1" dirty="0" err="1">
                <a:solidFill>
                  <a:srgbClr val="9B2C01"/>
                </a:solidFill>
                <a:latin typeface="Helvetica" charset="0"/>
                <a:cs typeface="Helvetica" charset="0"/>
                <a:sym typeface="Helvetica" charset="0"/>
              </a:rPr>
              <a:t>Ἡ</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Μεγάλη</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Σύνοδος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τῆς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Νικ</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ί</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ς</a:t>
            </a:r>
            <a:r>
              <a:rPr lang="en-US" b="1" dirty="0">
                <a:solidFill>
                  <a:srgbClr val="9B2C01"/>
                </a:solidFill>
                <a:latin typeface="Helvetica" charset="0"/>
                <a:cs typeface="Helvetica" charset="0"/>
                <a:sym typeface="Helvetica" charset="0"/>
              </a:rPr>
              <a:t> </a:t>
            </a:r>
            <a:endParaRPr lang="en-US" b="1" dirty="0">
              <a:solidFill>
                <a:srgbClr val="9B2C01"/>
              </a:solidFill>
              <a:latin typeface="Helvetica" charset="0"/>
              <a:ea typeface="ヒラギノ角ゴ ProN W6" charset="0"/>
              <a:cs typeface="ヒラギノ角ゴ ProN W6" charset="0"/>
              <a:sym typeface="Helvetica" charset="0"/>
            </a:endParaRPr>
          </a:p>
          <a:p>
            <a:pPr marL="0" indent="0">
              <a:spcBef>
                <a:spcPts val="392"/>
              </a:spcBef>
              <a:buNone/>
            </a:pPr>
            <a:r>
              <a:rPr lang="en-US" sz="2000" b="1" i="1" dirty="0">
                <a:latin typeface="Helvetica" charset="0"/>
                <a:cs typeface="Helvetica" charset="0"/>
                <a:sym typeface="Helvetica" charset="0"/>
              </a:rPr>
              <a:t>20 Μα</a:t>
            </a:r>
            <a:r>
              <a:rPr lang="en-US" sz="2000" b="1" i="1" dirty="0" err="1">
                <a:latin typeface="Helvetica" charset="0"/>
                <a:cs typeface="Helvetica" charset="0"/>
                <a:sym typeface="Helvetica" charset="0"/>
              </a:rPr>
              <a:t>ΐου</a:t>
            </a:r>
            <a:r>
              <a:rPr lang="en-US" sz="2000" b="1" i="1" dirty="0">
                <a:latin typeface="Helvetica" charset="0"/>
                <a:cs typeface="Helvetica" charset="0"/>
                <a:sym typeface="Helvetica" charset="0"/>
              </a:rPr>
              <a:t> - 25 </a:t>
            </a:r>
            <a:r>
              <a:rPr lang="en-US" sz="2000" b="1" i="1" dirty="0" err="1">
                <a:latin typeface="Helvetica" charset="0"/>
                <a:cs typeface="Helvetica" charset="0"/>
                <a:sym typeface="Helvetica" charset="0"/>
              </a:rPr>
              <a:t>Αὐγούστου</a:t>
            </a:r>
            <a:r>
              <a:rPr lang="en-US" sz="2000" b="1" i="1" dirty="0">
                <a:latin typeface="Helvetica" charset="0"/>
                <a:cs typeface="Helvetica" charset="0"/>
                <a:sym typeface="Helvetica" charset="0"/>
              </a:rPr>
              <a:t> 325</a:t>
            </a:r>
            <a:r>
              <a:rPr lang="en-US" b="1" dirty="0">
                <a:solidFill>
                  <a:srgbClr val="9B2C01"/>
                </a:solidFill>
                <a:latin typeface="Helvetica" charset="0"/>
                <a:cs typeface="Helvetica" charset="0"/>
                <a:sym typeface="Helvetica" charset="0"/>
              </a:rPr>
              <a:t> </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Τὰ</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Πρ</a:t>
            </a:r>
            <a:r>
              <a:rPr lang="en-US" sz="2000" b="1" dirty="0">
                <a:solidFill>
                  <a:srgbClr val="200063"/>
                </a:solidFill>
                <a:latin typeface="Helvetica" charset="0"/>
                <a:cs typeface="Helvetica" charset="0"/>
                <a:sym typeface="Helvetica" charset="0"/>
              </a:rPr>
              <a:t>α</a:t>
            </a:r>
            <a:r>
              <a:rPr lang="en-US" sz="2000" b="1" dirty="0" err="1">
                <a:solidFill>
                  <a:srgbClr val="200063"/>
                </a:solidFill>
                <a:latin typeface="Helvetica" charset="0"/>
                <a:cs typeface="Helvetica" charset="0"/>
                <a:sym typeface="Helvetica" charset="0"/>
              </a:rPr>
              <a:t>κτικὰ</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τῆς</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Συνόδου</a:t>
            </a:r>
            <a:endParaRPr lang="en-US" sz="2000" b="1" dirty="0">
              <a:solidFill>
                <a:srgbClr val="200063"/>
              </a:solidFill>
              <a:latin typeface="Helvetica" charset="0"/>
              <a:ea typeface="ヒラギノ角ゴ ProN W6" charset="0"/>
              <a:cs typeface="ヒラギノ角ゴ ProN W6" charset="0"/>
              <a:sym typeface="Helvetica" charset="0"/>
            </a:endParaRPr>
          </a:p>
          <a:p>
            <a:pPr marL="0" indent="0">
              <a:buNone/>
            </a:pP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Ἡ</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το</a:t>
            </a:r>
            <a:r>
              <a:rPr lang="en-US" sz="2000" b="1" dirty="0">
                <a:solidFill>
                  <a:srgbClr val="9B2C01"/>
                </a:solidFill>
                <a:latin typeface="Helvetica" charset="0"/>
                <a:cs typeface="Helvetica" charset="0"/>
                <a:sym typeface="Helvetica" charset="0"/>
              </a:rPr>
              <a:t>π</a:t>
            </a:r>
            <a:r>
              <a:rPr lang="en-US" sz="2000" b="1" dirty="0" err="1">
                <a:solidFill>
                  <a:srgbClr val="9B2C01"/>
                </a:solidFill>
                <a:latin typeface="Helvetica" charset="0"/>
                <a:cs typeface="Helvetica" charset="0"/>
                <a:sym typeface="Helvetica" charset="0"/>
              </a:rPr>
              <a:t>οθέτηση</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τῶν</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συμμετεχόντων</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σὲ</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τάγμ</a:t>
            </a:r>
            <a:r>
              <a:rPr lang="en-US" sz="2000" b="1" dirty="0">
                <a:solidFill>
                  <a:srgbClr val="9B2C01"/>
                </a:solidFill>
                <a:latin typeface="Helvetica" charset="0"/>
                <a:cs typeface="Helvetica" charset="0"/>
                <a:sym typeface="Helvetica" charset="0"/>
              </a:rPr>
              <a:t>α</a:t>
            </a:r>
            <a:r>
              <a:rPr lang="en-US" sz="2000" b="1" dirty="0" err="1">
                <a:solidFill>
                  <a:srgbClr val="9B2C01"/>
                </a:solidFill>
                <a:latin typeface="Helvetica" charset="0"/>
                <a:cs typeface="Helvetica" charset="0"/>
                <a:sym typeface="Helvetica" charset="0"/>
              </a:rPr>
              <a:t>τ</a:t>
            </a:r>
            <a:r>
              <a:rPr lang="en-US" sz="2000" b="1" dirty="0">
                <a:solidFill>
                  <a:srgbClr val="9B2C01"/>
                </a:solidFill>
                <a:latin typeface="Helvetica" charset="0"/>
                <a:cs typeface="Helvetica" charset="0"/>
                <a:sym typeface="Helvetica" charset="0"/>
              </a:rPr>
              <a:t>α»</a:t>
            </a:r>
            <a:endParaRPr lang="en-US" sz="2000"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Ἡ</a:t>
            </a:r>
            <a:r>
              <a:rPr lang="en-US" sz="2000" b="1" dirty="0">
                <a:solidFill>
                  <a:srgbClr val="3F691E"/>
                </a:solidFill>
                <a:latin typeface="Helvetica" charset="0"/>
                <a:cs typeface="Helvetica" charset="0"/>
                <a:sym typeface="Helvetica" charset="0"/>
              </a:rPr>
              <a:t> π</a:t>
            </a:r>
            <a:r>
              <a:rPr lang="en-US" sz="2000" b="1" dirty="0" err="1">
                <a:solidFill>
                  <a:srgbClr val="3F691E"/>
                </a:solidFill>
                <a:latin typeface="Helvetica" charset="0"/>
                <a:cs typeface="Helvetica" charset="0"/>
                <a:sym typeface="Helvetica" charset="0"/>
              </a:rPr>
              <a:t>ροεδρί</a:t>
            </a:r>
            <a:r>
              <a:rPr lang="en-US" sz="2000" b="1" dirty="0">
                <a:solidFill>
                  <a:srgbClr val="3F691E"/>
                </a:solidFill>
                <a:latin typeface="Helvetica" charset="0"/>
                <a:cs typeface="Helvetica" charset="0"/>
                <a:sym typeface="Helvetica" charset="0"/>
              </a:rPr>
              <a:t>α </a:t>
            </a:r>
            <a:r>
              <a:rPr lang="en-US" sz="2000" b="1" dirty="0" err="1">
                <a:solidFill>
                  <a:srgbClr val="3F691E"/>
                </a:solidFill>
                <a:latin typeface="Helvetica" charset="0"/>
                <a:cs typeface="Helvetica" charset="0"/>
                <a:sym typeface="Helvetica" charset="0"/>
              </a:rPr>
              <a:t>τῆς</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Συνόδου</a:t>
            </a:r>
            <a:endParaRPr lang="en-US" sz="2000" b="1" dirty="0">
              <a:solidFill>
                <a:srgbClr val="3F691E"/>
              </a:solidFill>
              <a:latin typeface="Helvetica" charset="0"/>
              <a:ea typeface="ヒラギノ角ゴ ProN W6" charset="0"/>
              <a:cs typeface="ヒラギノ角ゴ ProN W6" charset="0"/>
              <a:sym typeface="Helvetica" charset="0"/>
            </a:endParaRPr>
          </a:p>
        </p:txBody>
      </p:sp>
      <p:pic>
        <p:nvPicPr>
          <p:cNvPr id="21506" name="Picture 2" descr="Εικόνα 6, αγιογραφία συνόδ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623591"/>
            <a:ext cx="2080617" cy="171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 name="TextBox 3"/>
          <p:cNvSpPr txBox="1"/>
          <p:nvPr/>
        </p:nvSpPr>
        <p:spPr>
          <a:xfrm>
            <a:off x="7466261" y="2473766"/>
            <a:ext cx="864096" cy="258476"/>
          </a:xfrm>
          <a:prstGeom prst="rect">
            <a:avLst/>
          </a:prstGeom>
        </p:spPr>
        <p:txBody>
          <a:bodyPr vert="horz" wrap="square" lIns="91440" tIns="45720" rIns="91440" bIns="45720" rtlCol="0" anchor="ctr">
            <a:normAutofit fontScale="70000" lnSpcReduction="20000"/>
          </a:bodyPr>
          <a:lstStyle/>
          <a:p>
            <a:r>
              <a:rPr lang="el-GR" dirty="0" smtClean="0"/>
              <a:t>Εικόνα 6</a:t>
            </a:r>
            <a:endParaRPr lang="el-GR" dirty="0" smtClean="0"/>
          </a:p>
        </p:txBody>
      </p:sp>
    </p:spTree>
    <p:extLst>
      <p:ext uri="{BB962C8B-B14F-4D97-AF65-F5344CB8AC3E}">
        <p14:creationId xmlns:p14="http://schemas.microsoft.com/office/powerpoint/2010/main" val="1790034554"/>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xfrm>
            <a:off x="232173" y="884039"/>
            <a:ext cx="8706445" cy="5164336"/>
          </a:xfrm>
          <a:ln/>
        </p:spPr>
        <p:txBody>
          <a:bodyPr>
            <a:normAutofit fontScale="85000" lnSpcReduction="20000"/>
          </a:bodyPr>
          <a:lstStyle/>
          <a:p>
            <a:pPr marL="0" indent="0">
              <a:buNone/>
            </a:pPr>
            <a:r>
              <a:rPr lang="en-US" b="1" dirty="0" err="1">
                <a:solidFill>
                  <a:srgbClr val="9B2C01"/>
                </a:solidFill>
                <a:latin typeface="Helvetica" charset="0"/>
                <a:cs typeface="Helvetica" charset="0"/>
                <a:sym typeface="Helvetica" charset="0"/>
              </a:rPr>
              <a:t>Ἡ</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Μεγάλη</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Σύνοδος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τῆς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Νικ</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ί</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ς</a:t>
            </a:r>
            <a:r>
              <a:rPr lang="en-US" b="1" dirty="0">
                <a:solidFill>
                  <a:srgbClr val="9B2C01"/>
                </a:solidFill>
                <a:latin typeface="Helvetica" charset="0"/>
                <a:cs typeface="Helvetica" charset="0"/>
                <a:sym typeface="Helvetica" charset="0"/>
              </a:rPr>
              <a:t> </a:t>
            </a:r>
            <a:endParaRPr lang="en-US" b="1" dirty="0">
              <a:solidFill>
                <a:srgbClr val="9B2C01"/>
              </a:solidFill>
              <a:latin typeface="Helvetica" charset="0"/>
              <a:ea typeface="ヒラギノ角ゴ ProN W6" charset="0"/>
              <a:cs typeface="ヒラギノ角ゴ ProN W6" charset="0"/>
              <a:sym typeface="Helvetica" charset="0"/>
            </a:endParaRPr>
          </a:p>
          <a:p>
            <a:pPr marL="0" indent="0">
              <a:spcBef>
                <a:spcPts val="392"/>
              </a:spcBef>
              <a:buNone/>
            </a:pPr>
            <a:r>
              <a:rPr lang="en-US" sz="2000" b="1" i="1" dirty="0">
                <a:latin typeface="Helvetica" charset="0"/>
                <a:cs typeface="Helvetica" charset="0"/>
                <a:sym typeface="Helvetica" charset="0"/>
              </a:rPr>
              <a:t>20 Μα</a:t>
            </a:r>
            <a:r>
              <a:rPr lang="en-US" sz="2000" b="1" i="1" dirty="0" err="1">
                <a:latin typeface="Helvetica" charset="0"/>
                <a:cs typeface="Helvetica" charset="0"/>
                <a:sym typeface="Helvetica" charset="0"/>
              </a:rPr>
              <a:t>ΐου</a:t>
            </a:r>
            <a:r>
              <a:rPr lang="en-US" sz="2000" b="1" i="1" dirty="0">
                <a:latin typeface="Helvetica" charset="0"/>
                <a:cs typeface="Helvetica" charset="0"/>
                <a:sym typeface="Helvetica" charset="0"/>
              </a:rPr>
              <a:t> - 25 </a:t>
            </a:r>
            <a:r>
              <a:rPr lang="en-US" sz="2000" b="1" i="1" dirty="0" err="1">
                <a:latin typeface="Helvetica" charset="0"/>
                <a:cs typeface="Helvetica" charset="0"/>
                <a:sym typeface="Helvetica" charset="0"/>
              </a:rPr>
              <a:t>Αὐγούστου</a:t>
            </a:r>
            <a:r>
              <a:rPr lang="en-US" sz="2000" b="1" i="1" dirty="0">
                <a:latin typeface="Helvetica" charset="0"/>
                <a:cs typeface="Helvetica" charset="0"/>
                <a:sym typeface="Helvetica" charset="0"/>
              </a:rPr>
              <a:t> 325</a:t>
            </a:r>
            <a:r>
              <a:rPr lang="en-US" b="1" dirty="0">
                <a:solidFill>
                  <a:srgbClr val="9B2C01"/>
                </a:solidFill>
                <a:latin typeface="Helvetica" charset="0"/>
                <a:cs typeface="Helvetica" charset="0"/>
                <a:sym typeface="Helvetica" charset="0"/>
              </a:rPr>
              <a:t> </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Τὰ</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μέλη</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τῆς</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Συνόδου</a:t>
            </a:r>
            <a:endParaRPr lang="en-US" sz="2000" b="1" dirty="0">
              <a:solidFill>
                <a:srgbClr val="200063"/>
              </a:solidFill>
              <a:latin typeface="Helvetica" charset="0"/>
              <a:ea typeface="ヒラギノ角ゴ ProN W6" charset="0"/>
              <a:cs typeface="ヒラギノ角ゴ ProN W6" charset="0"/>
              <a:sym typeface="Helvetica" charset="0"/>
            </a:endParaRPr>
          </a:p>
          <a:p>
            <a:pPr marL="0" indent="0">
              <a:spcBef>
                <a:spcPts val="653"/>
              </a:spcBef>
              <a:buNone/>
            </a:pP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Ἡ</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θέση</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τῶν</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ἀρει</a:t>
            </a:r>
            <a:r>
              <a:rPr lang="en-US" sz="2000" b="1" dirty="0">
                <a:solidFill>
                  <a:srgbClr val="9B2C01"/>
                </a:solidFill>
                <a:latin typeface="Helvetica" charset="0"/>
                <a:cs typeface="Helvetica" charset="0"/>
                <a:sym typeface="Helvetica" charset="0"/>
              </a:rPr>
              <a:t>α</a:t>
            </a:r>
            <a:r>
              <a:rPr lang="en-US" sz="2000" b="1" dirty="0" err="1">
                <a:solidFill>
                  <a:srgbClr val="9B2C01"/>
                </a:solidFill>
                <a:latin typeface="Helvetica" charset="0"/>
                <a:cs typeface="Helvetica" charset="0"/>
                <a:sym typeface="Helvetica" charset="0"/>
              </a:rPr>
              <a:t>νοφρόνων</a:t>
            </a:r>
            <a:endParaRPr lang="en-US" sz="2000" b="1" dirty="0">
              <a:solidFill>
                <a:srgbClr val="9B2C01"/>
              </a:solidFill>
              <a:latin typeface="Helvetica" charset="0"/>
              <a:ea typeface="ヒラギノ角ゴ ProN W6" charset="0"/>
              <a:cs typeface="ヒラギノ角ゴ ProN W6" charset="0"/>
              <a:sym typeface="Helvetica" charset="0"/>
            </a:endParaRPr>
          </a:p>
          <a:p>
            <a:pPr marL="0" indent="0">
              <a:spcBef>
                <a:spcPts val="392"/>
              </a:spcBef>
              <a:buNone/>
            </a:pPr>
            <a:r>
              <a:rPr lang="en-US" sz="900" b="1" dirty="0" err="1">
                <a:solidFill>
                  <a:srgbClr val="9B2C01"/>
                </a:solidFill>
                <a:latin typeface="Helvetica" charset="0"/>
                <a:cs typeface="Helvetica" charset="0"/>
                <a:sym typeface="Helvetica" charset="0"/>
              </a:rPr>
              <a:t>Κ</a:t>
            </a:r>
            <a:r>
              <a:rPr lang="en-US" sz="900" b="1" dirty="0">
                <a:solidFill>
                  <a:srgbClr val="9B2C01"/>
                </a:solidFill>
                <a:latin typeface="Helvetica" charset="0"/>
                <a:cs typeface="Helvetica" charset="0"/>
                <a:sym typeface="Helvetica" charset="0"/>
              </a:rPr>
              <a:t>α</a:t>
            </a:r>
            <a:r>
              <a:rPr lang="en-US" sz="900" b="1" dirty="0" err="1">
                <a:solidFill>
                  <a:srgbClr val="9B2C01"/>
                </a:solidFill>
                <a:latin typeface="Helvetica" charset="0"/>
                <a:cs typeface="Helvetica" charset="0"/>
                <a:sym typeface="Helvetica" charset="0"/>
              </a:rPr>
              <a:t>θηρημένοι</a:t>
            </a:r>
            <a:r>
              <a:rPr lang="en-US" sz="900" b="1" dirty="0">
                <a:solidFill>
                  <a:srgbClr val="9B2C01"/>
                </a:solidFill>
                <a:latin typeface="Helvetica" charset="0"/>
                <a:cs typeface="Helvetica" charset="0"/>
                <a:sym typeface="Helvetica" charset="0"/>
              </a:rPr>
              <a:t>:</a:t>
            </a:r>
            <a:r>
              <a:rPr lang="en-US" sz="2000" b="1" dirty="0">
                <a:solidFill>
                  <a:srgbClr val="9B2C01"/>
                </a:solidFill>
                <a:latin typeface="Helvetica" charset="0"/>
                <a:cs typeface="Helvetica" charset="0"/>
                <a:sym typeface="Helvetica" charset="0"/>
              </a:rPr>
              <a:t>   </a:t>
            </a:r>
            <a:endParaRPr lang="en-US" sz="2000"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2000" b="1" dirty="0" err="1">
                <a:solidFill>
                  <a:srgbClr val="9B2C01"/>
                </a:solidFill>
                <a:latin typeface="Helvetica" charset="0"/>
                <a:cs typeface="Helvetica" charset="0"/>
                <a:sym typeface="Helvetica" charset="0"/>
              </a:rPr>
              <a:t>Σεκοῦνδος</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Πτολεμ</a:t>
            </a:r>
            <a:r>
              <a:rPr lang="en-US" sz="2000" b="1" dirty="0">
                <a:solidFill>
                  <a:srgbClr val="9B2C01"/>
                </a:solidFill>
                <a:latin typeface="Helvetica" charset="0"/>
                <a:cs typeface="Helvetica" charset="0"/>
                <a:sym typeface="Helvetica" charset="0"/>
              </a:rPr>
              <a:t>α</a:t>
            </a:r>
            <a:r>
              <a:rPr lang="en-US" sz="2000" b="1" dirty="0" err="1">
                <a:solidFill>
                  <a:srgbClr val="9B2C01"/>
                </a:solidFill>
                <a:latin typeface="Helvetica" charset="0"/>
                <a:cs typeface="Helvetica" charset="0"/>
                <a:sym typeface="Helvetica" charset="0"/>
              </a:rPr>
              <a:t>ΐδος</a:t>
            </a:r>
            <a:r>
              <a:rPr lang="en-US" sz="2000" b="1" dirty="0">
                <a:solidFill>
                  <a:srgbClr val="9B2C01"/>
                </a:solidFill>
                <a:latin typeface="Helvetica" charset="0"/>
                <a:cs typeface="Helvetica" charset="0"/>
                <a:sym typeface="Helvetica" charset="0"/>
              </a:rPr>
              <a:t> </a:t>
            </a:r>
            <a:endParaRPr lang="en-US" sz="2000" b="1" dirty="0">
              <a:solidFill>
                <a:srgbClr val="9B2C01"/>
              </a:solidFill>
              <a:latin typeface="Helvetica" charset="0"/>
              <a:ea typeface="ヒラギノ角ゴ ProN W6" charset="0"/>
              <a:cs typeface="ヒラギノ角ゴ ProN W6" charset="0"/>
              <a:sym typeface="Helvetica" charset="0"/>
            </a:endParaRPr>
          </a:p>
          <a:p>
            <a:pPr marL="1109032" lvl="4" indent="0">
              <a:buNone/>
            </a:pPr>
            <a:r>
              <a:rPr lang="en-US" b="1" dirty="0" err="1">
                <a:solidFill>
                  <a:srgbClr val="9B2C01"/>
                </a:solidFill>
                <a:latin typeface="Helvetica" charset="0"/>
                <a:cs typeface="Helvetica" charset="0"/>
                <a:sym typeface="Helvetica" charset="0"/>
              </a:rPr>
              <a:t>Θεωνᾶς</a:t>
            </a:r>
            <a:r>
              <a:rPr lang="en-US" b="1" dirty="0">
                <a:solidFill>
                  <a:srgbClr val="9B2C01"/>
                </a:solidFill>
                <a:latin typeface="Helvetica" charset="0"/>
                <a:cs typeface="Helvetica" charset="0"/>
                <a:sym typeface="Helvetica" charset="0"/>
              </a:rPr>
              <a:t> Μα</a:t>
            </a:r>
            <a:r>
              <a:rPr lang="en-US" b="1" dirty="0" err="1">
                <a:solidFill>
                  <a:srgbClr val="9B2C01"/>
                </a:solidFill>
                <a:latin typeface="Helvetica" charset="0"/>
                <a:cs typeface="Helvetica" charset="0"/>
                <a:sym typeface="Helvetica" charset="0"/>
              </a:rPr>
              <a:t>ρμ</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ρικῆς</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900" b="1" dirty="0" err="1">
                <a:solidFill>
                  <a:srgbClr val="9B2C01"/>
                </a:solidFill>
                <a:latin typeface="Helvetica" charset="0"/>
                <a:cs typeface="Helvetica" charset="0"/>
                <a:sym typeface="Helvetica" charset="0"/>
              </a:rPr>
              <a:t>κ</a:t>
            </a:r>
            <a:r>
              <a:rPr lang="en-US" sz="900" b="1" dirty="0">
                <a:solidFill>
                  <a:srgbClr val="9B2C01"/>
                </a:solidFill>
                <a:latin typeface="Helvetica" charset="0"/>
                <a:cs typeface="Helvetica" charset="0"/>
                <a:sym typeface="Helvetica" charset="0"/>
              </a:rPr>
              <a:t>α</a:t>
            </a:r>
            <a:r>
              <a:rPr lang="en-US" sz="900" b="1" dirty="0" err="1">
                <a:solidFill>
                  <a:srgbClr val="9B2C01"/>
                </a:solidFill>
                <a:latin typeface="Helvetica" charset="0"/>
                <a:cs typeface="Helvetica" charset="0"/>
                <a:sym typeface="Helvetica" charset="0"/>
              </a:rPr>
              <a:t>τ</a:t>
            </a:r>
            <a:r>
              <a:rPr lang="en-US" sz="900" b="1" dirty="0">
                <a:solidFill>
                  <a:srgbClr val="9B2C01"/>
                </a:solidFill>
                <a:latin typeface="Helvetica" charset="0"/>
                <a:cs typeface="Helvetica" charset="0"/>
                <a:sym typeface="Helvetica" charset="0"/>
              </a:rPr>
              <a:t>α</a:t>
            </a:r>
            <a:r>
              <a:rPr lang="en-US" sz="900" b="1" dirty="0" err="1">
                <a:solidFill>
                  <a:srgbClr val="9B2C01"/>
                </a:solidFill>
                <a:latin typeface="Helvetica" charset="0"/>
                <a:cs typeface="Helvetica" charset="0"/>
                <a:sym typeface="Helvetica" charset="0"/>
              </a:rPr>
              <a:t>δικ</a:t>
            </a:r>
            <a:r>
              <a:rPr lang="en-US" sz="900" b="1" dirty="0">
                <a:solidFill>
                  <a:srgbClr val="9B2C01"/>
                </a:solidFill>
                <a:latin typeface="Helvetica" charset="0"/>
                <a:cs typeface="Helvetica" charset="0"/>
                <a:sym typeface="Helvetica" charset="0"/>
              </a:rPr>
              <a:t>α</a:t>
            </a:r>
            <a:r>
              <a:rPr lang="en-US" sz="900" b="1" dirty="0" err="1">
                <a:solidFill>
                  <a:srgbClr val="9B2C01"/>
                </a:solidFill>
                <a:latin typeface="Helvetica" charset="0"/>
                <a:cs typeface="Helvetica" charset="0"/>
                <a:sym typeface="Helvetica" charset="0"/>
              </a:rPr>
              <a:t>σμένοι</a:t>
            </a:r>
            <a:r>
              <a:rPr lang="en-US" sz="900" b="1" dirty="0">
                <a:solidFill>
                  <a:srgbClr val="9B2C01"/>
                </a:solidFill>
                <a:latin typeface="Helvetica" charset="0"/>
                <a:cs typeface="Helvetica" charset="0"/>
                <a:sym typeface="Helvetica" charset="0"/>
              </a:rPr>
              <a:t> </a:t>
            </a:r>
            <a:r>
              <a:rPr lang="en-US" sz="900" b="1" dirty="0" err="1">
                <a:solidFill>
                  <a:srgbClr val="9B2C01"/>
                </a:solidFill>
                <a:latin typeface="Helvetica" charset="0"/>
                <a:cs typeface="Helvetica" charset="0"/>
                <a:sym typeface="Helvetica" charset="0"/>
              </a:rPr>
              <a:t>σὲ</a:t>
            </a:r>
            <a:r>
              <a:rPr lang="en-US" sz="900" b="1" dirty="0">
                <a:solidFill>
                  <a:srgbClr val="9B2C01"/>
                </a:solidFill>
                <a:latin typeface="Helvetica" charset="0"/>
                <a:cs typeface="Helvetica" charset="0"/>
                <a:sym typeface="Helvetica" charset="0"/>
              </a:rPr>
              <a:t> </a:t>
            </a:r>
            <a:r>
              <a:rPr lang="en-US" sz="900" b="1" dirty="0" err="1">
                <a:solidFill>
                  <a:srgbClr val="9B2C01"/>
                </a:solidFill>
                <a:latin typeface="Helvetica" charset="0"/>
                <a:cs typeface="Helvetica" charset="0"/>
                <a:sym typeface="Helvetica" charset="0"/>
              </a:rPr>
              <a:t>ἀκοινωνησί</a:t>
            </a:r>
            <a:r>
              <a:rPr lang="en-US" sz="900" b="1" dirty="0">
                <a:solidFill>
                  <a:srgbClr val="9B2C01"/>
                </a:solidFill>
                <a:latin typeface="Helvetica" charset="0"/>
                <a:cs typeface="Helvetica" charset="0"/>
                <a:sym typeface="Helvetica" charset="0"/>
              </a:rPr>
              <a:t>α:</a:t>
            </a:r>
            <a:r>
              <a:rPr lang="en-US" sz="2000" b="1" dirty="0">
                <a:solidFill>
                  <a:srgbClr val="9B2C01"/>
                </a:solidFill>
                <a:latin typeface="Helvetica" charset="0"/>
                <a:cs typeface="Helvetica" charset="0"/>
                <a:sym typeface="Helvetica" charset="0"/>
              </a:rPr>
              <a:t>   </a:t>
            </a:r>
            <a:endParaRPr lang="en-US" sz="2000" b="1" dirty="0">
              <a:solidFill>
                <a:srgbClr val="9B2C01"/>
              </a:solidFill>
              <a:latin typeface="Helvetica" charset="0"/>
              <a:ea typeface="ヒラギノ角ゴ ProN W6" charset="0"/>
              <a:cs typeface="ヒラギノ角ゴ ProN W6" charset="0"/>
              <a:sym typeface="Helvetica" charset="0"/>
            </a:endParaRPr>
          </a:p>
          <a:p>
            <a:pPr marL="1109032" lvl="4" indent="0">
              <a:buNone/>
            </a:pPr>
            <a:r>
              <a:rPr lang="en-US" b="1" dirty="0" err="1">
                <a:solidFill>
                  <a:srgbClr val="9B2C01"/>
                </a:solidFill>
                <a:latin typeface="Helvetica" charset="0"/>
                <a:cs typeface="Helvetica" charset="0"/>
                <a:sym typeface="Helvetica" charset="0"/>
              </a:rPr>
              <a:t>Εὐσέ</a:t>
            </a:r>
            <a:r>
              <a:rPr lang="en-US" b="1" dirty="0">
                <a:solidFill>
                  <a:srgbClr val="9B2C01"/>
                </a:solidFill>
                <a:latin typeface="Helvetica" charset="0"/>
                <a:cs typeface="Helvetica" charset="0"/>
                <a:sym typeface="Helvetica" charset="0"/>
              </a:rPr>
              <a:t>β</a:t>
            </a:r>
            <a:r>
              <a:rPr lang="en-US" b="1" dirty="0" err="1">
                <a:solidFill>
                  <a:srgbClr val="9B2C01"/>
                </a:solidFill>
                <a:latin typeface="Helvetica" charset="0"/>
                <a:cs typeface="Helvetica" charset="0"/>
                <a:sym typeface="Helvetica" charset="0"/>
              </a:rPr>
              <a:t>ιος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Κ</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ισ</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ρεί</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ς</a:t>
            </a:r>
            <a:endParaRPr lang="en-US" b="1" dirty="0">
              <a:solidFill>
                <a:srgbClr val="9B2C01"/>
              </a:solidFill>
              <a:latin typeface="Helvetica" charset="0"/>
              <a:ea typeface="ヒラギノ角ゴ ProN W6" charset="0"/>
              <a:cs typeface="ヒラギノ角ゴ ProN W6" charset="0"/>
              <a:sym typeface="Helvetica" charset="0"/>
            </a:endParaRPr>
          </a:p>
          <a:p>
            <a:pPr marL="1109032" lvl="4" indent="0">
              <a:buNone/>
            </a:pPr>
            <a:r>
              <a:rPr lang="en-US" b="1" dirty="0" err="1">
                <a:solidFill>
                  <a:srgbClr val="9B2C01"/>
                </a:solidFill>
                <a:latin typeface="Helvetica" charset="0"/>
                <a:cs typeface="Helvetica" charset="0"/>
                <a:sym typeface="Helvetica" charset="0"/>
              </a:rPr>
              <a:t>Νάρκισσος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Νερωνιάδος</a:t>
            </a:r>
            <a:endParaRPr lang="en-US" b="1" dirty="0">
              <a:solidFill>
                <a:srgbClr val="9B2C01"/>
              </a:solidFill>
              <a:latin typeface="Helvetica" charset="0"/>
              <a:ea typeface="ヒラギノ角ゴ ProN W6" charset="0"/>
              <a:cs typeface="ヒラギノ角ゴ ProN W6" charset="0"/>
              <a:sym typeface="Helvetica" charset="0"/>
            </a:endParaRPr>
          </a:p>
          <a:p>
            <a:pPr marL="1109032" lvl="4" indent="0">
              <a:buNone/>
            </a:pPr>
            <a:r>
              <a:rPr lang="en-US" b="1" dirty="0" err="1">
                <a:solidFill>
                  <a:srgbClr val="9B2C01"/>
                </a:solidFill>
                <a:latin typeface="Helvetica" charset="0"/>
                <a:cs typeface="Helvetica" charset="0"/>
                <a:sym typeface="Helvetica" charset="0"/>
              </a:rPr>
              <a:t>Θεόδοτος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Λ</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οδικεί</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ς</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900" b="1" dirty="0" err="1">
                <a:solidFill>
                  <a:srgbClr val="9B2C01"/>
                </a:solidFill>
                <a:latin typeface="Helvetica" charset="0"/>
                <a:cs typeface="Helvetica" charset="0"/>
                <a:sym typeface="Helvetica" charset="0"/>
              </a:rPr>
              <a:t>ἀκοινώνητοι</a:t>
            </a:r>
            <a:r>
              <a:rPr lang="en-US" sz="900" b="1" dirty="0">
                <a:solidFill>
                  <a:srgbClr val="9B2C01"/>
                </a:solidFill>
                <a:latin typeface="Helvetica" charset="0"/>
                <a:cs typeface="Helvetica" charset="0"/>
                <a:sym typeface="Helvetica" charset="0"/>
              </a:rPr>
              <a:t>:</a:t>
            </a:r>
            <a:r>
              <a:rPr lang="en-US" sz="2000" b="1" dirty="0">
                <a:solidFill>
                  <a:srgbClr val="9B2C01"/>
                </a:solidFill>
                <a:latin typeface="Helvetica" charset="0"/>
                <a:cs typeface="Helvetica" charset="0"/>
                <a:sym typeface="Helvetica" charset="0"/>
              </a:rPr>
              <a:t>   </a:t>
            </a:r>
            <a:endParaRPr lang="en-US" sz="2000" b="1" dirty="0">
              <a:solidFill>
                <a:srgbClr val="9B2C01"/>
              </a:solidFill>
              <a:latin typeface="Helvetica" charset="0"/>
              <a:ea typeface="ヒラギノ角ゴ ProN W6" charset="0"/>
              <a:cs typeface="ヒラギノ角ゴ ProN W6" charset="0"/>
              <a:sym typeface="Helvetica" charset="0"/>
            </a:endParaRPr>
          </a:p>
          <a:p>
            <a:pPr marL="1109032" lvl="4" indent="0">
              <a:buNone/>
            </a:pPr>
            <a:r>
              <a:rPr lang="en-US" b="1" dirty="0" err="1">
                <a:solidFill>
                  <a:srgbClr val="9B2C01"/>
                </a:solidFill>
                <a:latin typeface="Helvetica" charset="0"/>
                <a:cs typeface="Helvetica" charset="0"/>
                <a:sym typeface="Helvetica" charset="0"/>
              </a:rPr>
              <a:t>Εὐσέ</a:t>
            </a:r>
            <a:r>
              <a:rPr lang="en-US" b="1" dirty="0">
                <a:solidFill>
                  <a:srgbClr val="9B2C01"/>
                </a:solidFill>
                <a:latin typeface="Helvetica" charset="0"/>
                <a:cs typeface="Helvetica" charset="0"/>
                <a:sym typeface="Helvetica" charset="0"/>
              </a:rPr>
              <a:t>β</a:t>
            </a:r>
            <a:r>
              <a:rPr lang="en-US" b="1" dirty="0" err="1">
                <a:solidFill>
                  <a:srgbClr val="9B2C01"/>
                </a:solidFill>
                <a:latin typeface="Helvetica" charset="0"/>
                <a:cs typeface="Helvetica" charset="0"/>
                <a:sym typeface="Helvetica" charset="0"/>
              </a:rPr>
              <a:t>ιος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Νικομηδεί</a:t>
            </a:r>
            <a:r>
              <a:rPr lang="en-US" b="1" dirty="0">
                <a:solidFill>
                  <a:srgbClr val="9B2C01"/>
                </a:solidFill>
                <a:latin typeface="Helvetica" charset="0"/>
                <a:cs typeface="Helvetica" charset="0"/>
                <a:sym typeface="Helvetica" charset="0"/>
              </a:rPr>
              <a:t>α</a:t>
            </a:r>
            <a:r>
              <a:rPr lang="en-US" b="1" dirty="0" err="1">
                <a:solidFill>
                  <a:srgbClr val="9B2C01"/>
                </a:solidFill>
                <a:latin typeface="Helvetica" charset="0"/>
                <a:cs typeface="Helvetica" charset="0"/>
                <a:sym typeface="Helvetica" charset="0"/>
              </a:rPr>
              <a:t>ς</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κ.ἀ</a:t>
            </a:r>
            <a:r>
              <a:rPr lang="en-US" b="1" dirty="0">
                <a:solidFill>
                  <a:srgbClr val="9B2C01"/>
                </a:solidFill>
                <a:latin typeface="Helvetica" charset="0"/>
                <a:cs typeface="Helvetica" charset="0"/>
                <a:sym typeface="Helvetica" charset="0"/>
              </a:rPr>
              <a:t>.</a:t>
            </a:r>
            <a:endParaRPr lang="en-US" b="1" dirty="0">
              <a:solidFill>
                <a:srgbClr val="9B2C01"/>
              </a:solidFill>
              <a:latin typeface="Helvetica" charset="0"/>
              <a:ea typeface="ヒラギノ角ゴ ProN W6" charset="0"/>
              <a:cs typeface="ヒラギノ角ゴ ProN W6" charset="0"/>
              <a:sym typeface="Helvetica" charset="0"/>
            </a:endParaRPr>
          </a:p>
          <a:p>
            <a:pPr marL="0" indent="0">
              <a:spcBef>
                <a:spcPts val="653"/>
              </a:spcBef>
              <a:buNone/>
            </a:pP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Ὁ</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ρόλος</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τῶν</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συμ</a:t>
            </a:r>
            <a:r>
              <a:rPr lang="en-US" sz="2000" b="1" dirty="0">
                <a:solidFill>
                  <a:srgbClr val="3F691E"/>
                </a:solidFill>
                <a:latin typeface="Helvetica" charset="0"/>
                <a:cs typeface="Helvetica" charset="0"/>
                <a:sym typeface="Helvetica" charset="0"/>
              </a:rPr>
              <a:t>β</a:t>
            </a:r>
            <a:r>
              <a:rPr lang="en-US" sz="2000" b="1" dirty="0" err="1">
                <a:solidFill>
                  <a:srgbClr val="3F691E"/>
                </a:solidFill>
                <a:latin typeface="Helvetica" charset="0"/>
                <a:cs typeface="Helvetica" charset="0"/>
                <a:sym typeface="Helvetica" charset="0"/>
              </a:rPr>
              <a:t>ούλων</a:t>
            </a:r>
            <a:endParaRPr lang="en-US" sz="2000" b="1" dirty="0">
              <a:solidFill>
                <a:srgbClr val="9B2C01"/>
              </a:solidFill>
              <a:latin typeface="Helvetica" charset="0"/>
              <a:ea typeface="ヒラギノ角ゴ ProN W6" charset="0"/>
              <a:cs typeface="ヒラギノ角ゴ ProN W6" charset="0"/>
              <a:sym typeface="Helvetica" charset="0"/>
            </a:endParaRPr>
          </a:p>
          <a:p>
            <a:pPr marL="1109032" lvl="4" indent="0">
              <a:spcBef>
                <a:spcPts val="392"/>
              </a:spcBef>
              <a:buNone/>
            </a:pPr>
            <a:endParaRPr lang="en-US" b="1" dirty="0">
              <a:solidFill>
                <a:srgbClr val="9B2C01"/>
              </a:solidFill>
              <a:latin typeface="Helvetica" charset="0"/>
              <a:ea typeface="ヒラギノ角ゴ ProN W6" charset="0"/>
              <a:cs typeface="ヒラギノ角ゴ ProN W6" charset="0"/>
              <a:sym typeface="Helvetica" charset="0"/>
            </a:endParaRPr>
          </a:p>
          <a:p>
            <a:pPr marL="1109032" lvl="4" indent="0">
              <a:buNone/>
            </a:pPr>
            <a:endParaRPr lang="en-US" sz="1200" b="1" dirty="0">
              <a:latin typeface="Helvetica" charset="0"/>
              <a:ea typeface="ヒラギノ角ゴ ProN W6" charset="0"/>
              <a:cs typeface="ヒラギノ角ゴ ProN W6" charset="0"/>
              <a:sym typeface="Helvetica" charset="0"/>
            </a:endParaRPr>
          </a:p>
        </p:txBody>
      </p:sp>
      <p:pic>
        <p:nvPicPr>
          <p:cNvPr id="22530" name="Picture 2" descr="Εικόνα 6, αγιογραφία συνόδ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623591"/>
            <a:ext cx="2080617" cy="171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 name="TextBox 3"/>
          <p:cNvSpPr txBox="1"/>
          <p:nvPr/>
        </p:nvSpPr>
        <p:spPr>
          <a:xfrm>
            <a:off x="7466261" y="2473766"/>
            <a:ext cx="864096" cy="258476"/>
          </a:xfrm>
          <a:prstGeom prst="rect">
            <a:avLst/>
          </a:prstGeom>
        </p:spPr>
        <p:txBody>
          <a:bodyPr vert="horz" wrap="square" lIns="91440" tIns="45720" rIns="91440" bIns="45720" rtlCol="0" anchor="ctr">
            <a:normAutofit fontScale="70000" lnSpcReduction="20000"/>
          </a:bodyPr>
          <a:lstStyle/>
          <a:p>
            <a:r>
              <a:rPr lang="el-GR" dirty="0" smtClean="0"/>
              <a:t>Εικόνα 6</a:t>
            </a:r>
            <a:endParaRPr lang="el-GR" dirty="0" smtClean="0"/>
          </a:p>
        </p:txBody>
      </p:sp>
    </p:spTree>
    <p:extLst>
      <p:ext uri="{BB962C8B-B14F-4D97-AF65-F5344CB8AC3E}">
        <p14:creationId xmlns:p14="http://schemas.microsoft.com/office/powerpoint/2010/main" val="1210229798"/>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a:xfrm>
            <a:off x="232173" y="884039"/>
            <a:ext cx="8706445" cy="5164336"/>
          </a:xfrm>
          <a:ln/>
        </p:spPr>
        <p:txBody>
          <a:bodyPr/>
          <a:lstStyle/>
          <a:p>
            <a:pPr marL="0" indent="0">
              <a:buNone/>
            </a:pPr>
            <a:r>
              <a:rPr lang="en-US" b="1" dirty="0" err="1">
                <a:solidFill>
                  <a:srgbClr val="9B2C01"/>
                </a:solidFill>
                <a:latin typeface="Helvetica" charset="0"/>
                <a:cs typeface="Helvetica" charset="0"/>
                <a:sym typeface="Helvetica" charset="0"/>
              </a:rPr>
              <a:t>Ἡ</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Α</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Οἰκουμενικὴ</a:t>
            </a:r>
            <a:r>
              <a:rPr lang="en-US" b="1" dirty="0">
                <a:solidFill>
                  <a:srgbClr val="9B2C01"/>
                </a:solidFill>
                <a:latin typeface="Helvetica" charset="0"/>
                <a:cs typeface="Helvetica" charset="0"/>
                <a:sym typeface="Helvetica" charset="0"/>
              </a:rPr>
              <a:t> </a:t>
            </a:r>
            <a:r>
              <a:rPr lang="en-US" b="1" dirty="0" err="1">
                <a:solidFill>
                  <a:srgbClr val="9B2C01"/>
                </a:solidFill>
                <a:latin typeface="Helvetica" charset="0"/>
                <a:cs typeface="Helvetica" charset="0"/>
                <a:sym typeface="Helvetica" charset="0"/>
              </a:rPr>
              <a:t>Σύνοδος</a:t>
            </a:r>
            <a:r>
              <a:rPr lang="en-US" b="1" dirty="0">
                <a:solidFill>
                  <a:srgbClr val="9B2C01"/>
                </a:solidFill>
                <a:latin typeface="Helvetica" charset="0"/>
                <a:cs typeface="Helvetica" charset="0"/>
                <a:sym typeface="Helvetica" charset="0"/>
              </a:rPr>
              <a:t> (325) </a:t>
            </a:r>
            <a:endParaRPr lang="en-US" b="1" dirty="0">
              <a:solidFill>
                <a:srgbClr val="9B2C01"/>
              </a:solidFill>
              <a:latin typeface="Helvetica" charset="0"/>
              <a:ea typeface="ヒラギノ角ゴ ProN W6" charset="0"/>
              <a:cs typeface="ヒラギノ角ゴ ProN W6" charset="0"/>
              <a:sym typeface="Helvetica" charset="0"/>
            </a:endParaRPr>
          </a:p>
          <a:p>
            <a:pPr marL="0" indent="0">
              <a:spcBef>
                <a:spcPts val="392"/>
              </a:spcBef>
              <a:buNone/>
            </a:pPr>
            <a:r>
              <a:rPr lang="en-US" sz="2000" b="1" i="1" dirty="0" err="1">
                <a:latin typeface="Helvetica" charset="0"/>
                <a:cs typeface="Helvetica" charset="0"/>
                <a:sym typeface="Helvetica" charset="0"/>
              </a:rPr>
              <a:t>Ἀ</a:t>
            </a:r>
            <a:r>
              <a:rPr lang="en-US" sz="2000" b="1" i="1" dirty="0">
                <a:latin typeface="Helvetica" charset="0"/>
                <a:cs typeface="Helvetica" charset="0"/>
                <a:sym typeface="Helvetica" charset="0"/>
              </a:rPr>
              <a:t>π</a:t>
            </a:r>
            <a:r>
              <a:rPr lang="en-US" sz="2000" b="1" i="1" dirty="0" err="1">
                <a:latin typeface="Helvetica" charset="0"/>
                <a:cs typeface="Helvetica" charset="0"/>
                <a:sym typeface="Helvetica" charset="0"/>
              </a:rPr>
              <a:t>οφάσεις</a:t>
            </a:r>
            <a:r>
              <a:rPr lang="en-US" sz="2000" b="1" i="1" dirty="0">
                <a:latin typeface="Helvetica" charset="0"/>
                <a:cs typeface="Helvetica" charset="0"/>
                <a:sym typeface="Helvetica" charset="0"/>
              </a:rPr>
              <a:t> </a:t>
            </a:r>
            <a:r>
              <a:rPr lang="en-US" sz="2000" b="1" i="1" dirty="0" err="1">
                <a:latin typeface="Helvetica" charset="0"/>
                <a:cs typeface="Helvetica" charset="0"/>
                <a:sym typeface="Helvetica" charset="0"/>
              </a:rPr>
              <a:t>κ</a:t>
            </a:r>
            <a:r>
              <a:rPr lang="en-US" sz="2000" b="1" i="1" dirty="0">
                <a:latin typeface="Helvetica" charset="0"/>
                <a:cs typeface="Helvetica" charset="0"/>
                <a:sym typeface="Helvetica" charset="0"/>
              </a:rPr>
              <a:t>α</a:t>
            </a:r>
            <a:r>
              <a:rPr lang="en-US" sz="2000" b="1" i="1" dirty="0" err="1">
                <a:latin typeface="Helvetica" charset="0"/>
                <a:cs typeface="Helvetica" charset="0"/>
                <a:sym typeface="Helvetica" charset="0"/>
              </a:rPr>
              <a:t>ὶ</a:t>
            </a:r>
            <a:r>
              <a:rPr lang="en-US" sz="2000" b="1" i="1" dirty="0">
                <a:latin typeface="Helvetica" charset="0"/>
                <a:cs typeface="Helvetica" charset="0"/>
                <a:sym typeface="Helvetica" charset="0"/>
              </a:rPr>
              <a:t> </a:t>
            </a:r>
            <a:r>
              <a:rPr lang="en-US" sz="2000" b="1" i="1" dirty="0" err="1">
                <a:latin typeface="Helvetica" charset="0"/>
                <a:cs typeface="Helvetica" charset="0"/>
                <a:sym typeface="Helvetica" charset="0"/>
              </a:rPr>
              <a:t>τὸ</a:t>
            </a:r>
            <a:r>
              <a:rPr lang="en-US" sz="2000" b="1" i="1" dirty="0">
                <a:latin typeface="Helvetica" charset="0"/>
                <a:cs typeface="Helvetica" charset="0"/>
                <a:sym typeface="Helvetica" charset="0"/>
              </a:rPr>
              <a:t> </a:t>
            </a:r>
            <a:r>
              <a:rPr lang="en-US" sz="2000" b="1" i="1" dirty="0" err="1">
                <a:latin typeface="Helvetica" charset="0"/>
                <a:cs typeface="Helvetica" charset="0"/>
                <a:sym typeface="Helvetica" charset="0"/>
              </a:rPr>
              <a:t>Σύμ</a:t>
            </a:r>
            <a:r>
              <a:rPr lang="en-US" sz="2000" b="1" i="1" dirty="0">
                <a:latin typeface="Helvetica" charset="0"/>
                <a:cs typeface="Helvetica" charset="0"/>
                <a:sym typeface="Helvetica" charset="0"/>
              </a:rPr>
              <a:t>β</a:t>
            </a:r>
            <a:r>
              <a:rPr lang="en-US" sz="2000" b="1" i="1" dirty="0" err="1">
                <a:latin typeface="Helvetica" charset="0"/>
                <a:cs typeface="Helvetica" charset="0"/>
                <a:sym typeface="Helvetica" charset="0"/>
              </a:rPr>
              <a:t>ολο</a:t>
            </a:r>
            <a:r>
              <a:rPr lang="en-US" sz="2000" b="1" i="1" dirty="0">
                <a:latin typeface="Helvetica" charset="0"/>
                <a:cs typeface="Helvetica" charset="0"/>
                <a:sym typeface="Helvetica" charset="0"/>
              </a:rPr>
              <a:t> π</a:t>
            </a:r>
            <a:r>
              <a:rPr lang="en-US" sz="2000" b="1" i="1" dirty="0" err="1">
                <a:latin typeface="Helvetica" charset="0"/>
                <a:cs typeface="Helvetica" charset="0"/>
                <a:sym typeface="Helvetica" charset="0"/>
              </a:rPr>
              <a:t>ίστεως</a:t>
            </a:r>
            <a:r>
              <a:rPr lang="en-US" b="1" dirty="0">
                <a:solidFill>
                  <a:srgbClr val="9B2C01"/>
                </a:solidFill>
                <a:latin typeface="Helvetica" charset="0"/>
                <a:cs typeface="Helvetica" charset="0"/>
                <a:sym typeface="Helvetica" charset="0"/>
              </a:rPr>
              <a:t> </a:t>
            </a:r>
            <a:endParaRPr lang="en-US" b="1" dirty="0">
              <a:solidFill>
                <a:srgbClr val="9B2C01"/>
              </a:solidFill>
              <a:latin typeface="Helvetica" charset="0"/>
              <a:ea typeface="ヒラギノ角ゴ ProN W6" charset="0"/>
              <a:cs typeface="ヒラギノ角ゴ ProN W6" charset="0"/>
              <a:sym typeface="Helvetica" charset="0"/>
            </a:endParaRPr>
          </a:p>
          <a:p>
            <a:pPr marL="0" indent="0">
              <a:buNone/>
            </a:pP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Κ</a:t>
            </a:r>
            <a:r>
              <a:rPr lang="en-US" sz="2000" b="1" dirty="0">
                <a:solidFill>
                  <a:srgbClr val="200063"/>
                </a:solidFill>
                <a:latin typeface="Helvetica" charset="0"/>
                <a:cs typeface="Helvetica" charset="0"/>
                <a:sym typeface="Helvetica" charset="0"/>
              </a:rPr>
              <a:t>α</a:t>
            </a:r>
            <a:r>
              <a:rPr lang="en-US" sz="2000" b="1" dirty="0" err="1">
                <a:solidFill>
                  <a:srgbClr val="200063"/>
                </a:solidFill>
                <a:latin typeface="Helvetica" charset="0"/>
                <a:cs typeface="Helvetica" charset="0"/>
                <a:sym typeface="Helvetica" charset="0"/>
              </a:rPr>
              <a:t>νονικὲς</a:t>
            </a:r>
            <a:r>
              <a:rPr lang="en-US" sz="2000" b="1" dirty="0">
                <a:solidFill>
                  <a:srgbClr val="200063"/>
                </a:solidFill>
                <a:latin typeface="Helvetica" charset="0"/>
                <a:cs typeface="Helvetica" charset="0"/>
                <a:sym typeface="Helvetica" charset="0"/>
              </a:rPr>
              <a:t> </a:t>
            </a:r>
            <a:r>
              <a:rPr lang="en-US" sz="2000" b="1" dirty="0" err="1">
                <a:solidFill>
                  <a:srgbClr val="200063"/>
                </a:solidFill>
                <a:latin typeface="Helvetica" charset="0"/>
                <a:cs typeface="Helvetica" charset="0"/>
                <a:sym typeface="Helvetica" charset="0"/>
              </a:rPr>
              <a:t>ἀ</a:t>
            </a:r>
            <a:r>
              <a:rPr lang="en-US" sz="2000" b="1" dirty="0">
                <a:solidFill>
                  <a:srgbClr val="200063"/>
                </a:solidFill>
                <a:latin typeface="Helvetica" charset="0"/>
                <a:cs typeface="Helvetica" charset="0"/>
                <a:sym typeface="Helvetica" charset="0"/>
              </a:rPr>
              <a:t>π</a:t>
            </a:r>
            <a:r>
              <a:rPr lang="en-US" sz="2000" b="1" dirty="0" err="1">
                <a:solidFill>
                  <a:srgbClr val="200063"/>
                </a:solidFill>
                <a:latin typeface="Helvetica" charset="0"/>
                <a:cs typeface="Helvetica" charset="0"/>
                <a:sym typeface="Helvetica" charset="0"/>
              </a:rPr>
              <a:t>οφάσεις</a:t>
            </a:r>
            <a:endParaRPr lang="en-US" sz="2000" b="1" dirty="0">
              <a:solidFill>
                <a:srgbClr val="200063"/>
              </a:solidFill>
              <a:latin typeface="Helvetica" charset="0"/>
              <a:ea typeface="ヒラギノ角ゴ ProN W6" charset="0"/>
              <a:cs typeface="ヒラギノ角ゴ ProN W6" charset="0"/>
              <a:sym typeface="Helvetica" charset="0"/>
            </a:endParaRPr>
          </a:p>
          <a:p>
            <a:pPr marL="0" indent="0">
              <a:spcBef>
                <a:spcPts val="653"/>
              </a:spcBef>
              <a:buNone/>
            </a:pP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Ὁριστικὴ</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διευθέτηση</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τοῦ</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ἑορτ</a:t>
            </a:r>
            <a:r>
              <a:rPr lang="en-US" sz="2000" b="1" dirty="0">
                <a:solidFill>
                  <a:srgbClr val="9B2C01"/>
                </a:solidFill>
                <a:latin typeface="Helvetica" charset="0"/>
                <a:cs typeface="Helvetica" charset="0"/>
                <a:sym typeface="Helvetica" charset="0"/>
              </a:rPr>
              <a:t>α</a:t>
            </a:r>
            <a:r>
              <a:rPr lang="en-US" sz="2000" b="1" dirty="0" err="1">
                <a:solidFill>
                  <a:srgbClr val="9B2C01"/>
                </a:solidFill>
                <a:latin typeface="Helvetica" charset="0"/>
                <a:cs typeface="Helvetica" charset="0"/>
                <a:sym typeface="Helvetica" charset="0"/>
              </a:rPr>
              <a:t>σμοῦ</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τοῦ</a:t>
            </a:r>
            <a:r>
              <a:rPr lang="en-US" sz="2000" b="1" dirty="0">
                <a:solidFill>
                  <a:srgbClr val="9B2C01"/>
                </a:solidFill>
                <a:latin typeface="Helvetica" charset="0"/>
                <a:cs typeface="Helvetica" charset="0"/>
                <a:sym typeface="Helvetica" charset="0"/>
              </a:rPr>
              <a:t> </a:t>
            </a:r>
            <a:r>
              <a:rPr lang="en-US" sz="2000" b="1" dirty="0" err="1">
                <a:solidFill>
                  <a:srgbClr val="9B2C01"/>
                </a:solidFill>
                <a:latin typeface="Helvetica" charset="0"/>
                <a:cs typeface="Helvetica" charset="0"/>
                <a:sym typeface="Helvetica" charset="0"/>
              </a:rPr>
              <a:t>Πάσχ</a:t>
            </a:r>
            <a:r>
              <a:rPr lang="en-US" sz="2000" b="1" dirty="0">
                <a:solidFill>
                  <a:srgbClr val="9B2C01"/>
                </a:solidFill>
                <a:latin typeface="Helvetica" charset="0"/>
                <a:cs typeface="Helvetica" charset="0"/>
                <a:sym typeface="Helvetica" charset="0"/>
              </a:rPr>
              <a:t>α</a:t>
            </a:r>
            <a:endParaRPr lang="en-US" sz="2000" b="1" dirty="0">
              <a:solidFill>
                <a:srgbClr val="9B2C01"/>
              </a:solidFill>
              <a:latin typeface="Helvetica" charset="0"/>
              <a:ea typeface="ヒラギノ角ゴ ProN W6" charset="0"/>
              <a:cs typeface="ヒラギノ角ゴ ProN W6" charset="0"/>
              <a:sym typeface="Helvetica" charset="0"/>
            </a:endParaRPr>
          </a:p>
          <a:p>
            <a:pPr marL="0" indent="0">
              <a:spcBef>
                <a:spcPts val="653"/>
              </a:spcBef>
              <a:buNone/>
            </a:pP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Τὸ</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Σύμ</a:t>
            </a:r>
            <a:r>
              <a:rPr lang="en-US" sz="2000" b="1" dirty="0">
                <a:solidFill>
                  <a:srgbClr val="3F691E"/>
                </a:solidFill>
                <a:latin typeface="Helvetica" charset="0"/>
                <a:cs typeface="Helvetica" charset="0"/>
                <a:sym typeface="Helvetica" charset="0"/>
              </a:rPr>
              <a:t>β</a:t>
            </a:r>
            <a:r>
              <a:rPr lang="en-US" sz="2000" b="1" dirty="0" err="1">
                <a:solidFill>
                  <a:srgbClr val="3F691E"/>
                </a:solidFill>
                <a:latin typeface="Helvetica" charset="0"/>
                <a:cs typeface="Helvetica" charset="0"/>
                <a:sym typeface="Helvetica" charset="0"/>
              </a:rPr>
              <a:t>ολο</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τῆς</a:t>
            </a:r>
            <a:r>
              <a:rPr lang="en-US" sz="2000" b="1" dirty="0">
                <a:solidFill>
                  <a:srgbClr val="3F691E"/>
                </a:solidFill>
                <a:latin typeface="Helvetica" charset="0"/>
                <a:cs typeface="Helvetica" charset="0"/>
                <a:sym typeface="Helvetica" charset="0"/>
              </a:rPr>
              <a:t> </a:t>
            </a:r>
            <a:r>
              <a:rPr lang="en-US" sz="2000" b="1" dirty="0" err="1">
                <a:solidFill>
                  <a:srgbClr val="3F691E"/>
                </a:solidFill>
                <a:latin typeface="Helvetica" charset="0"/>
                <a:cs typeface="Helvetica" charset="0"/>
                <a:sym typeface="Helvetica" charset="0"/>
              </a:rPr>
              <a:t>Νικ</a:t>
            </a:r>
            <a:r>
              <a:rPr lang="en-US" sz="2000" b="1" dirty="0">
                <a:solidFill>
                  <a:srgbClr val="3F691E"/>
                </a:solidFill>
                <a:latin typeface="Helvetica" charset="0"/>
                <a:cs typeface="Helvetica" charset="0"/>
                <a:sym typeface="Helvetica" charset="0"/>
              </a:rPr>
              <a:t>α</a:t>
            </a:r>
            <a:r>
              <a:rPr lang="en-US" sz="2000" b="1" dirty="0" err="1">
                <a:solidFill>
                  <a:srgbClr val="3F691E"/>
                </a:solidFill>
                <a:latin typeface="Helvetica" charset="0"/>
                <a:cs typeface="Helvetica" charset="0"/>
                <a:sym typeface="Helvetica" charset="0"/>
              </a:rPr>
              <a:t>ί</a:t>
            </a:r>
            <a:r>
              <a:rPr lang="en-US" sz="2000" b="1" dirty="0">
                <a:solidFill>
                  <a:srgbClr val="3F691E"/>
                </a:solidFill>
                <a:latin typeface="Helvetica" charset="0"/>
                <a:cs typeface="Helvetica" charset="0"/>
                <a:sym typeface="Helvetica" charset="0"/>
              </a:rPr>
              <a:t>α</a:t>
            </a:r>
            <a:r>
              <a:rPr lang="en-US" sz="2000" b="1" dirty="0" err="1">
                <a:solidFill>
                  <a:srgbClr val="3F691E"/>
                </a:solidFill>
                <a:latin typeface="Helvetica" charset="0"/>
                <a:cs typeface="Helvetica" charset="0"/>
                <a:sym typeface="Helvetica" charset="0"/>
              </a:rPr>
              <a:t>ς</a:t>
            </a:r>
            <a:endParaRPr lang="en-US" sz="2000" b="1" dirty="0">
              <a:solidFill>
                <a:srgbClr val="9B2C01"/>
              </a:solidFill>
              <a:latin typeface="Helvetica" charset="0"/>
              <a:ea typeface="ヒラギノ角ゴ ProN W6" charset="0"/>
              <a:cs typeface="ヒラギノ角ゴ ProN W6" charset="0"/>
              <a:sym typeface="Helvetica" charset="0"/>
            </a:endParaRPr>
          </a:p>
          <a:p>
            <a:pPr marL="1109032" lvl="4" indent="0">
              <a:spcBef>
                <a:spcPts val="392"/>
              </a:spcBef>
              <a:buNone/>
            </a:pPr>
            <a:endParaRPr lang="en-US" b="1" dirty="0">
              <a:solidFill>
                <a:srgbClr val="9B2C01"/>
              </a:solidFill>
              <a:latin typeface="Helvetica" charset="0"/>
              <a:ea typeface="ヒラギノ角ゴ ProN W6" charset="0"/>
              <a:cs typeface="ヒラギノ角ゴ ProN W6" charset="0"/>
              <a:sym typeface="Helvetica" charset="0"/>
            </a:endParaRPr>
          </a:p>
          <a:p>
            <a:pPr marL="1109032" lvl="4" indent="0">
              <a:buNone/>
            </a:pPr>
            <a:endParaRPr lang="en-US" sz="1200" b="1" dirty="0">
              <a:latin typeface="Helvetica" charset="0"/>
              <a:ea typeface="ヒラギノ角ゴ ProN W6" charset="0"/>
              <a:cs typeface="ヒラギノ角ゴ ProN W6" charset="0"/>
              <a:sym typeface="Helvetica" charset="0"/>
            </a:endParaRPr>
          </a:p>
        </p:txBody>
      </p:sp>
      <p:pic>
        <p:nvPicPr>
          <p:cNvPr id="23554" name="Picture 2" descr="Εικόνα 6, αγιογραφία συνόδ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623591"/>
            <a:ext cx="2080617" cy="171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 name="TextBox 4"/>
          <p:cNvSpPr txBox="1"/>
          <p:nvPr/>
        </p:nvSpPr>
        <p:spPr>
          <a:xfrm>
            <a:off x="7466261" y="2473766"/>
            <a:ext cx="864096" cy="258476"/>
          </a:xfrm>
          <a:prstGeom prst="rect">
            <a:avLst/>
          </a:prstGeom>
        </p:spPr>
        <p:txBody>
          <a:bodyPr vert="horz" wrap="square" lIns="91440" tIns="45720" rIns="91440" bIns="45720" rtlCol="0" anchor="ctr">
            <a:normAutofit fontScale="70000" lnSpcReduction="20000"/>
          </a:bodyPr>
          <a:lstStyle/>
          <a:p>
            <a:r>
              <a:rPr lang="el-GR" dirty="0" smtClean="0"/>
              <a:t>Εικόνα 6</a:t>
            </a:r>
            <a:endParaRPr lang="el-GR" dirty="0" smtClean="0"/>
          </a:p>
        </p:txBody>
      </p:sp>
    </p:spTree>
    <p:extLst>
      <p:ext uri="{BB962C8B-B14F-4D97-AF65-F5344CB8AC3E}">
        <p14:creationId xmlns:p14="http://schemas.microsoft.com/office/powerpoint/2010/main" val="1842461846"/>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642936" y="5650261"/>
            <a:ext cx="3497015" cy="312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r>
              <a:rPr lang="el-GR" b="1" i="1" dirty="0" smtClean="0">
                <a:solidFill>
                  <a:srgbClr val="A40800"/>
                </a:solidFill>
                <a:latin typeface="Helvetica" charset="0"/>
                <a:ea typeface="ＭＳ Ｐゴシック" charset="0"/>
                <a:cs typeface="Helvetica" charset="0"/>
                <a:sym typeface="Helvetica" charset="0"/>
              </a:rPr>
              <a:t>Εικόνα 7: </a:t>
            </a:r>
            <a:r>
              <a:rPr lang="en-US" b="1" i="1" dirty="0" smtClean="0">
                <a:solidFill>
                  <a:srgbClr val="A40800"/>
                </a:solidFill>
                <a:latin typeface="Helvetica" charset="0"/>
                <a:ea typeface="ＭＳ Ｐゴシック" charset="0"/>
                <a:cs typeface="Helvetica" charset="0"/>
                <a:sym typeface="Helvetica" charset="0"/>
              </a:rPr>
              <a:t>Ὁ </a:t>
            </a:r>
            <a:r>
              <a:rPr lang="en-US" b="1" i="1" dirty="0" err="1">
                <a:solidFill>
                  <a:srgbClr val="A40800"/>
                </a:solidFill>
                <a:latin typeface="Helvetica" charset="0"/>
                <a:ea typeface="ＭＳ Ｐゴシック" charset="0"/>
                <a:cs typeface="Helvetica" charset="0"/>
                <a:sym typeface="Helvetica" charset="0"/>
              </a:rPr>
              <a:t>Ρωμ</a:t>
            </a:r>
            <a:r>
              <a:rPr lang="en-US" b="1" i="1" dirty="0">
                <a:solidFill>
                  <a:srgbClr val="A40800"/>
                </a:solidFill>
                <a:latin typeface="Helvetica" charset="0"/>
                <a:ea typeface="ＭＳ Ｐゴシック" charset="0"/>
                <a:cs typeface="Helvetica" charset="0"/>
                <a:sym typeface="Helvetica" charset="0"/>
              </a:rPr>
              <a:t>αϊκὸς κόσμος</a:t>
            </a:r>
          </a:p>
        </p:txBody>
      </p:sp>
      <p:pic>
        <p:nvPicPr>
          <p:cNvPr id="24578" name="Picture 2" descr="Χάρτης του Ρωμαϊκού κόσμ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8" y="586384"/>
            <a:ext cx="9366126" cy="5128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275854994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1939824"/>
            <a:ext cx="8229600" cy="1515805"/>
          </a:xfrm>
          <a:ln/>
        </p:spPr>
        <p:txBody>
          <a:bodyPr/>
          <a:lstStyle/>
          <a:p>
            <a:r>
              <a:rPr lang="el-GR" sz="3900" b="1" dirty="0">
                <a:cs typeface="Helvetica" charset="0"/>
                <a:sym typeface="Helvetica" charset="0"/>
              </a:rPr>
              <a:t>Ὁ Ἀρειανισμὸς καὶ ἡ </a:t>
            </a:r>
            <a:br>
              <a:rPr lang="el-GR" sz="3900" b="1" dirty="0">
                <a:cs typeface="Helvetica" charset="0"/>
                <a:sym typeface="Helvetica" charset="0"/>
              </a:rPr>
            </a:br>
            <a:r>
              <a:rPr lang="el-GR" sz="3900" b="1" dirty="0">
                <a:cs typeface="Helvetica" charset="0"/>
                <a:sym typeface="Helvetica" charset="0"/>
              </a:rPr>
              <a:t>Α´ Οἰκουμενικὴ Σύνοδος (325)</a:t>
            </a:r>
            <a:endParaRPr lang="en-US" sz="3900" b="1" dirty="0">
              <a:ea typeface="ヒラギノ角ゴ ProN W6" charset="0"/>
              <a:cs typeface="ヒラギノ角ゴ ProN W6" charset="0"/>
              <a:sym typeface="Helvetica" charset="0"/>
            </a:endParaRPr>
          </a:p>
        </p:txBody>
      </p:sp>
    </p:spTree>
    <p:extLst>
      <p:ext uri="{BB962C8B-B14F-4D97-AF65-F5344CB8AC3E}">
        <p14:creationId xmlns:p14="http://schemas.microsoft.com/office/powerpoint/2010/main" val="19662533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684903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r>
              <a:rPr lang="el-GR" sz="2000" dirty="0" smtClean="0"/>
              <a:t>  </a:t>
            </a:r>
            <a:endParaRPr lang="el-GR" sz="2000" dirty="0"/>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err="1" smtClean="0">
                <a:sym typeface="Helvetica" pitchFamily="2" charset="0"/>
              </a:rPr>
              <a:t>Δρ</a:t>
            </a:r>
            <a:r>
              <a:rPr lang="en-US" sz="2000" dirty="0" smtClean="0">
                <a:sym typeface="Helvetica" pitchFamily="2" charset="0"/>
              </a:rPr>
              <a:t>. </a:t>
            </a:r>
            <a:r>
              <a:rPr lang="en-US" sz="2000" dirty="0" err="1" smtClean="0">
                <a:sym typeface="Helvetica" pitchFamily="2" charset="0"/>
              </a:rPr>
              <a:t>Ἰωάννης</a:t>
            </a:r>
            <a:r>
              <a:rPr lang="en-US" sz="2000" dirty="0" smtClean="0">
                <a:sym typeface="Helvetica" pitchFamily="2" charset="0"/>
              </a:rPr>
              <a:t> </a:t>
            </a:r>
            <a:r>
              <a:rPr lang="en-US" sz="2000" dirty="0" err="1" smtClean="0">
                <a:sym typeface="Helvetica" pitchFamily="2" charset="0"/>
              </a:rPr>
              <a:t>Ἀντ</a:t>
            </a:r>
            <a:r>
              <a:rPr lang="en-US" sz="2000" dirty="0" smtClean="0">
                <a:sym typeface="Helvetica" pitchFamily="2" charset="0"/>
              </a:rPr>
              <a:t>. </a:t>
            </a:r>
            <a:r>
              <a:rPr lang="en-US" sz="2000" dirty="0" err="1" smtClean="0">
                <a:sym typeface="Helvetica" pitchFamily="2" charset="0"/>
              </a:rPr>
              <a:t>Παναγιωτόπουλος</a:t>
            </a:r>
            <a:r>
              <a:rPr lang="el-GR" sz="2000" dirty="0" smtClean="0"/>
              <a:t>. «</a:t>
            </a:r>
            <a:r>
              <a:rPr lang="el-GR" sz="2000" dirty="0" err="1" smtClean="0"/>
              <a:t>Γενικὴ</a:t>
            </a:r>
            <a:r>
              <a:rPr lang="el-GR" sz="2000" dirty="0" smtClean="0"/>
              <a:t> </a:t>
            </a:r>
            <a:r>
              <a:rPr lang="el-GR" sz="2000" dirty="0" err="1" smtClean="0"/>
              <a:t>Ἐκκλησιαστικὴ</a:t>
            </a:r>
            <a:r>
              <a:rPr lang="el-GR" sz="2000" dirty="0" smtClean="0"/>
              <a:t> </a:t>
            </a:r>
            <a:r>
              <a:rPr lang="el-GR" sz="2000" dirty="0" err="1" smtClean="0"/>
              <a:t>Ἱστορία</a:t>
            </a:r>
            <a:r>
              <a:rPr lang="el-GR" sz="2000" dirty="0" smtClean="0"/>
              <a:t> Α´. </a:t>
            </a:r>
            <a:r>
              <a:rPr lang="el-GR" sz="2000" dirty="0">
                <a:sym typeface="Helvetica" charset="0"/>
              </a:rPr>
              <a:t>Ὁ </a:t>
            </a:r>
            <a:r>
              <a:rPr lang="el-GR" sz="2000" dirty="0" err="1">
                <a:sym typeface="Helvetica" charset="0"/>
              </a:rPr>
              <a:t>Ἀρειανισμὸς</a:t>
            </a:r>
            <a:r>
              <a:rPr lang="el-GR" sz="2000" dirty="0">
                <a:sym typeface="Helvetica" charset="0"/>
              </a:rPr>
              <a:t> </a:t>
            </a:r>
            <a:r>
              <a:rPr lang="el-GR" sz="2000" dirty="0" err="1">
                <a:sym typeface="Helvetica" charset="0"/>
              </a:rPr>
              <a:t>καὶ</a:t>
            </a:r>
            <a:r>
              <a:rPr lang="el-GR" sz="2000" dirty="0">
                <a:sym typeface="Helvetica" charset="0"/>
              </a:rPr>
              <a:t> ἡ Α´ </a:t>
            </a:r>
            <a:r>
              <a:rPr lang="el-GR" sz="2000" dirty="0" err="1">
                <a:sym typeface="Helvetica" charset="0"/>
              </a:rPr>
              <a:t>Οἰκουμενικὴ</a:t>
            </a:r>
            <a:r>
              <a:rPr lang="el-GR" sz="2000" dirty="0">
                <a:sym typeface="Helvetica" charset="0"/>
              </a:rPr>
              <a:t> Σύνοδος (325</a:t>
            </a:r>
            <a:r>
              <a:rPr lang="el-GR" sz="2000" dirty="0" smtClean="0">
                <a:sym typeface="Helvetica" charset="0"/>
              </a:rPr>
              <a:t>)</a:t>
            </a:r>
            <a:r>
              <a:rPr lang="el-GR" sz="2000" dirty="0" smtClean="0"/>
              <a:t>». </a:t>
            </a:r>
            <a:r>
              <a:rPr lang="el-GR" sz="2000" dirty="0" smtClean="0"/>
              <a:t>Έκδοση: 1.0. Αθήνα 201</a:t>
            </a:r>
            <a:r>
              <a:rPr lang="en-US" sz="2000" dirty="0" smtClean="0"/>
              <a:t>5</a:t>
            </a:r>
            <a:r>
              <a:rPr lang="el-GR" sz="2000" dirty="0" smtClean="0"/>
              <a:t>. Διαθέσιμο από τη δικτυακή διεύθυνση: </a:t>
            </a:r>
            <a:r>
              <a:rPr lang="en-US" sz="2000" dirty="0" smtClean="0">
                <a:solidFill>
                  <a:srgbClr val="FF0000"/>
                </a:solidFill>
                <a:hlinkClick r:id="rId3"/>
              </a:rPr>
              <a:t>eclass.uoa.gr/courses/THEOL112/ </a:t>
            </a:r>
            <a:endParaRPr lang="el-GR" sz="2000" dirty="0" smtClean="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 </a:t>
            </a:r>
            <a:r>
              <a:rPr lang="en-US" sz="2000" dirty="0" err="1"/>
              <a:t>wikipedia</a:t>
            </a:r>
            <a:r>
              <a:rPr lang="en-US" sz="2000" dirty="0"/>
              <a:t>, </a:t>
            </a:r>
            <a:r>
              <a:rPr lang="en-US" sz="2000" dirty="0" smtClean="0">
                <a:hlinkClick r:id="rId3"/>
              </a:rPr>
              <a:t>uk.wikipedia.org/wiki/%D0%90%D1%80%D1%96%D0%B9#/</a:t>
            </a:r>
            <a:br>
              <a:rPr lang="en-US" sz="2000" dirty="0" smtClean="0">
                <a:hlinkClick r:id="rId3"/>
              </a:rPr>
            </a:br>
            <a:r>
              <a:rPr lang="en-US" sz="2000" dirty="0" smtClean="0">
                <a:hlinkClick r:id="rId3"/>
              </a:rPr>
              <a:t>media/</a:t>
            </a:r>
            <a:r>
              <a:rPr lang="en-US" sz="2000" dirty="0" err="1" smtClean="0">
                <a:hlinkClick r:id="rId3"/>
              </a:rPr>
              <a:t>File:Arius.png</a:t>
            </a:r>
            <a:r>
              <a:rPr lang="el-GR" sz="2000" dirty="0" smtClean="0"/>
              <a:t>, </a:t>
            </a:r>
            <a:r>
              <a:rPr lang="en-US" sz="2000" dirty="0" smtClean="0"/>
              <a:t>Creative </a:t>
            </a:r>
            <a:r>
              <a:rPr lang="en-US" sz="2000" dirty="0"/>
              <a:t>Commons Attribution-</a:t>
            </a:r>
            <a:r>
              <a:rPr lang="en-US" sz="2000" dirty="0" err="1"/>
              <a:t>ShareAlike</a:t>
            </a:r>
            <a:r>
              <a:rPr lang="en-US" sz="2000" dirty="0"/>
              <a:t> License.</a:t>
            </a:r>
            <a:endParaRPr lang="el-GR" sz="2000" dirty="0" smtClean="0"/>
          </a:p>
          <a:p>
            <a:pPr marL="0" indent="0">
              <a:buNone/>
            </a:pPr>
            <a:r>
              <a:rPr lang="el-GR" sz="2000" dirty="0" smtClean="0"/>
              <a:t>Εικόνα </a:t>
            </a:r>
            <a:r>
              <a:rPr lang="el-GR" sz="2000" dirty="0" smtClean="0"/>
              <a:t>2: </a:t>
            </a:r>
            <a:r>
              <a:rPr lang="en-US" sz="2000" dirty="0"/>
              <a:t>Quintus, </a:t>
            </a:r>
            <a:r>
              <a:rPr lang="en-US" sz="2000" dirty="0">
                <a:hlinkClick r:id="rId4"/>
              </a:rPr>
              <a:t>movv.org/2006/08/23/quids-s2-40-sob-que-imperador-e-que-o-imperio-romano-atingiu-esta-extensao/</a:t>
            </a:r>
            <a:r>
              <a:rPr lang="en-US" sz="2000" dirty="0"/>
              <a:t>, Creative Commons Attribution-Noncommercial-No Derivative Works 2.5 Portugal License</a:t>
            </a:r>
            <a:r>
              <a:rPr lang="en-US" sz="2000" dirty="0" smtClean="0"/>
              <a:t>.</a:t>
            </a:r>
            <a:endParaRPr lang="el-GR" sz="2000" dirty="0" smtClean="0"/>
          </a:p>
          <a:p>
            <a:pPr marL="0" indent="0">
              <a:buNone/>
            </a:pPr>
            <a:r>
              <a:rPr lang="el-GR" sz="2000" dirty="0" smtClean="0"/>
              <a:t>Εικόνα </a:t>
            </a:r>
            <a:r>
              <a:rPr lang="el-GR" sz="2000" dirty="0" smtClean="0"/>
              <a:t>3: </a:t>
            </a:r>
            <a:r>
              <a:rPr lang="en-US" sz="2000" dirty="0" err="1"/>
              <a:t>wikipedia</a:t>
            </a:r>
            <a:r>
              <a:rPr lang="en-US" sz="2000" dirty="0"/>
              <a:t>, </a:t>
            </a:r>
            <a:r>
              <a:rPr lang="en-US" sz="2000" dirty="0" smtClean="0">
                <a:hlinkClick r:id="rId5"/>
              </a:rPr>
              <a:t>en.wikipedia.org/wiki/</a:t>
            </a:r>
            <a:r>
              <a:rPr lang="en-US" sz="2000" dirty="0" err="1" smtClean="0">
                <a:hlinkClick r:id="rId5"/>
              </a:rPr>
              <a:t>List_of_Coptic_Orthodox_Popes_of_Alexandria</a:t>
            </a:r>
            <a:r>
              <a:rPr lang="en-US" sz="2000" dirty="0" smtClean="0">
                <a:hlinkClick r:id="rId5"/>
              </a:rPr>
              <a:t>#/media/</a:t>
            </a:r>
            <a:r>
              <a:rPr lang="en-US" sz="2000" dirty="0" err="1" smtClean="0">
                <a:hlinkClick r:id="rId5"/>
              </a:rPr>
              <a:t>File:Veljusa_Monastery_St._Alexander_of_Alexandria.jpg</a:t>
            </a:r>
            <a:r>
              <a:rPr lang="el-GR" sz="2000" dirty="0" smtClean="0"/>
              <a:t>, </a:t>
            </a:r>
            <a:r>
              <a:rPr lang="en-US" sz="2000" dirty="0"/>
              <a:t>Creative Commons Attribution-</a:t>
            </a:r>
            <a:r>
              <a:rPr lang="en-US" sz="2000" dirty="0" err="1"/>
              <a:t>ShareAlike</a:t>
            </a:r>
            <a:r>
              <a:rPr lang="en-US" sz="2000" dirty="0"/>
              <a:t> License</a:t>
            </a:r>
            <a:r>
              <a:rPr lang="en-US"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n-US" dirty="0" smtClean="0"/>
              <a:t>2/2)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a:t>
            </a:r>
            <a:r>
              <a:rPr lang="el-GR" sz="2000" dirty="0" smtClean="0"/>
              <a:t>4</a:t>
            </a:r>
            <a:r>
              <a:rPr lang="el-GR" sz="2000" dirty="0"/>
              <a:t>:  </a:t>
            </a:r>
            <a:r>
              <a:rPr lang="en-US" sz="2000" dirty="0" err="1"/>
              <a:t>wikipedia</a:t>
            </a:r>
            <a:r>
              <a:rPr lang="en-US" sz="2000" dirty="0"/>
              <a:t>, </a:t>
            </a:r>
            <a:r>
              <a:rPr lang="en-US" sz="2000" dirty="0" smtClean="0">
                <a:hlinkClick r:id="rId3"/>
              </a:rPr>
              <a:t>de.wikipedia.org/wiki/Arius</a:t>
            </a:r>
            <a:r>
              <a:rPr lang="el-GR" sz="2000" dirty="0" smtClean="0"/>
              <a:t>, </a:t>
            </a:r>
            <a:r>
              <a:rPr lang="en-US" sz="2000" dirty="0"/>
              <a:t>Creative Commons Attribution-</a:t>
            </a:r>
            <a:r>
              <a:rPr lang="en-US" sz="2000" dirty="0" err="1"/>
              <a:t>ShareAlike</a:t>
            </a:r>
            <a:r>
              <a:rPr lang="en-US" sz="2000" dirty="0"/>
              <a:t> License</a:t>
            </a:r>
            <a:r>
              <a:rPr lang="en-US" sz="2000" dirty="0" smtClean="0"/>
              <a:t>.</a:t>
            </a:r>
            <a:r>
              <a:rPr lang="el-GR" sz="2000" dirty="0" smtClean="0"/>
              <a:t> </a:t>
            </a:r>
            <a:endParaRPr lang="el-GR" sz="2000" dirty="0" smtClean="0"/>
          </a:p>
          <a:p>
            <a:pPr marL="0" indent="0">
              <a:buNone/>
            </a:pPr>
            <a:r>
              <a:rPr lang="el-GR" sz="2000" dirty="0" smtClean="0"/>
              <a:t>Εικόνα 5: </a:t>
            </a:r>
            <a:r>
              <a:rPr lang="en-US" sz="2000" dirty="0" err="1"/>
              <a:t>wikipedia</a:t>
            </a:r>
            <a:r>
              <a:rPr lang="en-US" sz="2000" dirty="0"/>
              <a:t>, </a:t>
            </a:r>
            <a:r>
              <a:rPr lang="en-US" sz="2000" dirty="0" smtClean="0">
                <a:hlinkClick r:id="rId4"/>
              </a:rPr>
              <a:t>vi.wikipedia.org/wiki/Dacia_thu%E1%BB%99c_La_</a:t>
            </a:r>
            <a:br>
              <a:rPr lang="en-US" sz="2000" dirty="0" smtClean="0">
                <a:hlinkClick r:id="rId4"/>
              </a:rPr>
            </a:br>
            <a:r>
              <a:rPr lang="en-US" sz="2000" dirty="0" smtClean="0">
                <a:hlinkClick r:id="rId4"/>
              </a:rPr>
              <a:t>M%C3%A3#/media/File:Constantine_multiple_CdM_Beistegui_233.jpg</a:t>
            </a:r>
            <a:r>
              <a:rPr lang="el-GR" sz="2000" dirty="0" smtClean="0"/>
              <a:t>, </a:t>
            </a:r>
            <a:r>
              <a:rPr lang="en-US" sz="2000" dirty="0"/>
              <a:t>Creative Commons Attribution-</a:t>
            </a:r>
            <a:r>
              <a:rPr lang="en-US" sz="2000" dirty="0" err="1"/>
              <a:t>ShareAlike</a:t>
            </a:r>
            <a:r>
              <a:rPr lang="en-US" sz="2000" dirty="0"/>
              <a:t> License.</a:t>
            </a:r>
            <a:r>
              <a:rPr lang="el-GR" sz="2000" dirty="0"/>
              <a:t> </a:t>
            </a:r>
            <a:endParaRPr lang="el-GR" sz="2000" dirty="0" smtClean="0"/>
          </a:p>
          <a:p>
            <a:pPr marL="0" indent="0">
              <a:buNone/>
            </a:pPr>
            <a:r>
              <a:rPr lang="el-GR" sz="2000" dirty="0" smtClean="0"/>
              <a:t>Εικόνα 6: Αποστολική Διακονία της Εκκλησίας της Ελλάδος, </a:t>
            </a:r>
            <a:r>
              <a:rPr lang="en-US" sz="2000" dirty="0" smtClean="0">
                <a:hlinkClick r:id="rId5"/>
              </a:rPr>
              <a:t>www.apostoliki-diakonia.gr/gr_main/catehism/theologia_zoi/images/syn.jpg</a:t>
            </a:r>
            <a:r>
              <a:rPr lang="el-GR" sz="2000" dirty="0" smtClean="0"/>
              <a:t>,</a:t>
            </a:r>
            <a:r>
              <a:rPr lang="en-US" sz="2000" dirty="0" smtClean="0"/>
              <a:t> Copyrighted.</a:t>
            </a:r>
            <a:r>
              <a:rPr lang="el-GR" sz="2000" dirty="0" smtClean="0"/>
              <a:t> </a:t>
            </a:r>
            <a:endParaRPr lang="el-GR" sz="2000" dirty="0" smtClean="0"/>
          </a:p>
          <a:p>
            <a:pPr marL="0" indent="0">
              <a:buNone/>
            </a:pPr>
            <a:r>
              <a:rPr lang="el-GR" sz="2000" dirty="0" smtClean="0"/>
              <a:t>Εικόνα 7:</a:t>
            </a:r>
            <a:r>
              <a:rPr lang="en-US" sz="2000" dirty="0" smtClean="0"/>
              <a:t> </a:t>
            </a:r>
            <a:r>
              <a:rPr lang="el-GR" sz="2000" dirty="0" smtClean="0"/>
              <a:t>Ψηφιακό σχολείο (</a:t>
            </a:r>
            <a:r>
              <a:rPr lang="en-US" sz="2000" dirty="0" smtClean="0">
                <a:hlinkClick r:id="rId6"/>
              </a:rPr>
              <a:t>ebooks.edu.gr</a:t>
            </a:r>
            <a:r>
              <a:rPr lang="en-US" sz="2000" dirty="0" smtClean="0"/>
              <a:t>) </a:t>
            </a:r>
            <a:r>
              <a:rPr lang="el-GR" sz="2000" dirty="0" smtClean="0"/>
              <a:t>, </a:t>
            </a:r>
            <a:r>
              <a:rPr lang="en-US" sz="2000" dirty="0" smtClean="0">
                <a:hlinkClick r:id="rId7"/>
              </a:rPr>
              <a:t>http</a:t>
            </a:r>
            <a:r>
              <a:rPr lang="en-US" sz="2000" dirty="0">
                <a:hlinkClick r:id="rId7"/>
              </a:rPr>
              <a:t>://</a:t>
            </a:r>
            <a:r>
              <a:rPr lang="en-US" sz="2000" dirty="0" smtClean="0">
                <a:hlinkClick r:id="rId7"/>
              </a:rPr>
              <a:t>ebooks.edu.gr/modules/</a:t>
            </a:r>
            <a:br>
              <a:rPr lang="en-US" sz="2000" dirty="0" smtClean="0">
                <a:hlinkClick r:id="rId7"/>
              </a:rPr>
            </a:br>
            <a:r>
              <a:rPr lang="en-US" sz="2000" dirty="0" err="1" smtClean="0">
                <a:hlinkClick r:id="rId7"/>
              </a:rPr>
              <a:t>ebook</a:t>
            </a:r>
            <a:r>
              <a:rPr lang="en-US" sz="2000" dirty="0" smtClean="0">
                <a:hlinkClick r:id="rId7"/>
              </a:rPr>
              <a:t>/</a:t>
            </a:r>
            <a:r>
              <a:rPr lang="en-US" sz="2000" dirty="0" err="1" smtClean="0">
                <a:hlinkClick r:id="rId7"/>
              </a:rPr>
              <a:t>show.php</a:t>
            </a:r>
            <a:r>
              <a:rPr lang="en-US" sz="2000" dirty="0" smtClean="0">
                <a:hlinkClick r:id="rId7"/>
              </a:rPr>
              <a:t>/DSDIM-E105/157/1111,4048/</a:t>
            </a:r>
            <a:r>
              <a:rPr lang="el-GR" sz="2000" dirty="0" smtClean="0"/>
              <a:t>, </a:t>
            </a:r>
            <a:r>
              <a:rPr lang="en-US" sz="2000" dirty="0" smtClean="0"/>
              <a:t> Copyrighted.</a:t>
            </a:r>
            <a:endParaRPr lang="el-GR" sz="2000" dirty="0"/>
          </a:p>
        </p:txBody>
      </p:sp>
    </p:spTree>
    <p:extLst>
      <p:ext uri="{BB962C8B-B14F-4D97-AF65-F5344CB8AC3E}">
        <p14:creationId xmlns:p14="http://schemas.microsoft.com/office/powerpoint/2010/main" val="350292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459991" y="692696"/>
            <a:ext cx="8229600" cy="1143000"/>
          </a:xfrm>
        </p:spPr>
        <p:txBody>
          <a:bodyPr>
            <a:normAutofit fontScale="90000"/>
          </a:bodyPr>
          <a:lstStyle/>
          <a:p>
            <a:pPr marL="5183" lvl="1" indent="0">
              <a:buNone/>
              <a:tabLst>
                <a:tab pos="5183" algn="l"/>
              </a:tabLst>
            </a:pPr>
            <a:r>
              <a:rPr lang="en-US" sz="2000" b="1" dirty="0" err="1" smtClean="0">
                <a:solidFill>
                  <a:srgbClr val="86133E"/>
                </a:solidFill>
                <a:cs typeface="Helvetica" charset="0"/>
                <a:sym typeface="Helvetica" charset="0"/>
              </a:rPr>
              <a:t>Πρόσω</a:t>
            </a:r>
            <a:r>
              <a:rPr lang="en-US" sz="2000" b="1" dirty="0" smtClean="0">
                <a:solidFill>
                  <a:srgbClr val="86133E"/>
                </a:solidFill>
                <a:cs typeface="Helvetica" charset="0"/>
                <a:sym typeface="Helvetica" charset="0"/>
              </a:rPr>
              <a:t>πα τῆς ἁγίας Τριάδος:        </a:t>
            </a:r>
            <a:r>
              <a:rPr lang="en-US" sz="2000" b="1" i="1" dirty="0" smtClean="0">
                <a:cs typeface="Helvetica" charset="0"/>
                <a:sym typeface="Helvetica" charset="0"/>
              </a:rPr>
              <a:t>συναϊδιότητα</a:t>
            </a:r>
            <a:r>
              <a:rPr lang="el-GR" sz="2000" b="1" i="1" dirty="0" smtClean="0">
                <a:cs typeface="Helvetica" charset="0"/>
                <a:sym typeface="Helvetica" charset="0"/>
              </a:rPr>
              <a:t/>
            </a:r>
            <a:br>
              <a:rPr lang="el-GR" sz="2000" b="1" i="1" dirty="0" smtClean="0">
                <a:cs typeface="Helvetica" charset="0"/>
                <a:sym typeface="Helvetica" charset="0"/>
              </a:rPr>
            </a:br>
            <a:r>
              <a:rPr lang="en-US" sz="2000" b="1" dirty="0" smtClean="0">
                <a:solidFill>
                  <a:srgbClr val="86133E"/>
                </a:solidFill>
                <a:ea typeface="ヒラギノ角ゴ ProN W6" charset="0"/>
                <a:cs typeface="ヒラギノ角ゴ ProN W6" charset="0"/>
                <a:sym typeface="Helvetica" charset="0"/>
              </a:rPr>
              <a:t/>
            </a:r>
            <a:br>
              <a:rPr lang="en-US" sz="2000" b="1" dirty="0" smtClean="0">
                <a:solidFill>
                  <a:srgbClr val="86133E"/>
                </a:solidFill>
                <a:ea typeface="ヒラギノ角ゴ ProN W6" charset="0"/>
                <a:cs typeface="ヒラギノ角ゴ ProN W6" charset="0"/>
                <a:sym typeface="Helvetica" charset="0"/>
              </a:rPr>
            </a:br>
            <a:r>
              <a:rPr lang="en-US" sz="2000" b="1" dirty="0" smtClean="0">
                <a:solidFill>
                  <a:srgbClr val="86133E"/>
                </a:solidFill>
                <a:cs typeface="Helvetica" charset="0"/>
                <a:sym typeface="Helvetica" charset="0"/>
              </a:rPr>
              <a:t>                                                         </a:t>
            </a:r>
            <a:r>
              <a:rPr lang="en-US" sz="2000" b="1" i="1" dirty="0" smtClean="0">
                <a:cs typeface="Helvetica" charset="0"/>
                <a:sym typeface="Helvetica" charset="0"/>
              </a:rPr>
              <a:t>φυσική θεότητα</a:t>
            </a:r>
            <a:r>
              <a:rPr lang="en-US" sz="2000" b="1" dirty="0" smtClean="0">
                <a:solidFill>
                  <a:srgbClr val="86133E"/>
                </a:solidFill>
                <a:cs typeface="Helvetica" charset="0"/>
                <a:sym typeface="Helvetica" charset="0"/>
              </a:rPr>
              <a:t>                      </a:t>
            </a:r>
            <a:r>
              <a:rPr lang="en-US" sz="2000" b="1" dirty="0" smtClean="0">
                <a:solidFill>
                  <a:srgbClr val="86133E"/>
                </a:solidFill>
                <a:ea typeface="ヒラギノ角ゴ ProN W6" charset="0"/>
                <a:cs typeface="ヒラギノ角ゴ ProN W6" charset="0"/>
                <a:sym typeface="Helvetica" charset="0"/>
              </a:rPr>
              <a:t/>
            </a:r>
            <a:br>
              <a:rPr lang="en-US" sz="2000" b="1" dirty="0" smtClean="0">
                <a:solidFill>
                  <a:srgbClr val="86133E"/>
                </a:solidFill>
                <a:ea typeface="ヒラギノ角ゴ ProN W6" charset="0"/>
                <a:cs typeface="ヒラギノ角ゴ ProN W6" charset="0"/>
                <a:sym typeface="Helvetica" charset="0"/>
              </a:rPr>
            </a:br>
            <a:endParaRPr lang="el-GR" dirty="0"/>
          </a:p>
        </p:txBody>
      </p:sp>
      <p:sp>
        <p:nvSpPr>
          <p:cNvPr id="16386" name="Rectangle 2"/>
          <p:cNvSpPr>
            <a:spLocks/>
          </p:cNvSpPr>
          <p:nvPr/>
        </p:nvSpPr>
        <p:spPr bwMode="auto">
          <a:xfrm>
            <a:off x="241103" y="2906661"/>
            <a:ext cx="8706445" cy="303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spcBef>
                <a:spcPts val="2481"/>
              </a:spcBef>
              <a:tabLst>
                <a:tab pos="5183" algn="l"/>
                <a:tab pos="5183" algn="l"/>
                <a:tab pos="5183" algn="l"/>
                <a:tab pos="5183" algn="l"/>
              </a:tabLst>
            </a:pPr>
            <a:r>
              <a:rPr lang="en-US" sz="2000" b="1" dirty="0" err="1">
                <a:solidFill>
                  <a:srgbClr val="86133E"/>
                </a:solidFill>
                <a:ea typeface="ＭＳ Ｐゴシック" charset="0"/>
                <a:cs typeface="Helvetica" charset="0"/>
                <a:sym typeface="Helvetica" charset="0"/>
              </a:rPr>
              <a:t>Ἀντιγνωστικὴ</a:t>
            </a:r>
            <a:r>
              <a:rPr lang="en-US" sz="2000" b="1" dirty="0">
                <a:solidFill>
                  <a:srgbClr val="86133E"/>
                </a:solidFill>
                <a:ea typeface="ＭＳ Ｐゴシック" charset="0"/>
                <a:cs typeface="Helvetica" charset="0"/>
                <a:sym typeface="Helvetica" charset="0"/>
              </a:rPr>
              <a:t> </a:t>
            </a:r>
            <a:r>
              <a:rPr lang="en-US" sz="2000" b="1" dirty="0" err="1">
                <a:solidFill>
                  <a:srgbClr val="86133E"/>
                </a:solidFill>
                <a:ea typeface="ＭＳ Ｐゴシック" charset="0"/>
                <a:cs typeface="Helvetica" charset="0"/>
                <a:sym typeface="Helvetica" charset="0"/>
              </a:rPr>
              <a:t>Γρ</a:t>
            </a:r>
            <a:r>
              <a:rPr lang="en-US" sz="2000" b="1" dirty="0">
                <a:solidFill>
                  <a:srgbClr val="86133E"/>
                </a:solidFill>
                <a:ea typeface="ＭＳ Ｐゴシック" charset="0"/>
                <a:cs typeface="Helvetica" charset="0"/>
                <a:sym typeface="Helvetica" charset="0"/>
              </a:rPr>
              <a:t>α</a:t>
            </a:r>
            <a:r>
              <a:rPr lang="en-US" sz="2000" b="1" dirty="0" err="1">
                <a:solidFill>
                  <a:srgbClr val="86133E"/>
                </a:solidFill>
                <a:ea typeface="ＭＳ Ｐゴシック" charset="0"/>
                <a:cs typeface="Helvetica" charset="0"/>
                <a:sym typeface="Helvetica" charset="0"/>
              </a:rPr>
              <a:t>μμ</a:t>
            </a:r>
            <a:r>
              <a:rPr lang="en-US" sz="2000" b="1" dirty="0">
                <a:solidFill>
                  <a:srgbClr val="86133E"/>
                </a:solidFill>
                <a:ea typeface="ＭＳ Ｐゴシック" charset="0"/>
                <a:cs typeface="Helvetica" charset="0"/>
                <a:sym typeface="Helvetica" charset="0"/>
              </a:rPr>
              <a:t>α</a:t>
            </a:r>
            <a:r>
              <a:rPr lang="en-US" sz="2000" b="1" dirty="0" err="1">
                <a:solidFill>
                  <a:srgbClr val="86133E"/>
                </a:solidFill>
                <a:ea typeface="ＭＳ Ｐゴシック" charset="0"/>
                <a:cs typeface="Helvetica" charset="0"/>
                <a:sym typeface="Helvetica" charset="0"/>
              </a:rPr>
              <a:t>τεί</a:t>
            </a:r>
            <a:r>
              <a:rPr lang="en-US" sz="2000" b="1" dirty="0">
                <a:solidFill>
                  <a:srgbClr val="86133E"/>
                </a:solidFill>
                <a:ea typeface="ＭＳ Ｐゴシック" charset="0"/>
                <a:cs typeface="Helvetica" charset="0"/>
                <a:sym typeface="Helvetica" charset="0"/>
              </a:rPr>
              <a:t>α: </a:t>
            </a:r>
            <a:r>
              <a:rPr lang="en-US" sz="2000" b="1" i="1" dirty="0">
                <a:ea typeface="ＭＳ Ｐゴシック" charset="0"/>
                <a:cs typeface="Helvetica" charset="0"/>
                <a:sym typeface="Helvetica" charset="0"/>
              </a:rPr>
              <a:t>π</a:t>
            </a:r>
            <a:r>
              <a:rPr lang="en-US" sz="2000" b="1" i="1" dirty="0" err="1">
                <a:ea typeface="ＭＳ Ｐゴシック" charset="0"/>
                <a:cs typeface="Helvetica" charset="0"/>
                <a:sym typeface="Helvetica" charset="0"/>
              </a:rPr>
              <a:t>ρο</a:t>
            </a:r>
            <a:r>
              <a:rPr lang="en-US" sz="2000" b="1" i="1" dirty="0">
                <a:ea typeface="ＭＳ Ｐゴシック" charset="0"/>
                <a:cs typeface="Helvetica" charset="0"/>
                <a:sym typeface="Helvetica" charset="0"/>
              </a:rPr>
              <a:t>β</a:t>
            </a:r>
            <a:r>
              <a:rPr lang="en-US" sz="2000" b="1" i="1" dirty="0" err="1">
                <a:ea typeface="ＭＳ Ｐゴシック" charset="0"/>
                <a:cs typeface="Helvetica" charset="0"/>
                <a:sym typeface="Helvetica" charset="0"/>
              </a:rPr>
              <a:t>ολὴ</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τῆς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ὑ</a:t>
            </a:r>
            <a:r>
              <a:rPr lang="en-US" sz="2000" b="1" i="1" dirty="0">
                <a:ea typeface="ＭＳ Ｐゴシック" charset="0"/>
                <a:cs typeface="Helvetica" charset="0"/>
                <a:sym typeface="Helvetica" charset="0"/>
              </a:rPr>
              <a:t>π</a:t>
            </a:r>
            <a:r>
              <a:rPr lang="en-US" sz="2000" b="1" i="1" dirty="0" err="1">
                <a:ea typeface="ＭＳ Ｐゴシック" charset="0"/>
                <a:cs typeface="Helvetica" charset="0"/>
                <a:sym typeface="Helvetica" charset="0"/>
              </a:rPr>
              <a:t>εροχῆς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Π</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τρὸς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ἔν</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ντι</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Υἱοῦ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ἢ</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ὑ</a:t>
            </a:r>
            <a:r>
              <a:rPr lang="en-US" sz="2000" b="1" i="1" dirty="0">
                <a:ea typeface="ＭＳ Ｐゴシック" charset="0"/>
                <a:cs typeface="Helvetica" charset="0"/>
                <a:sym typeface="Helvetica" charset="0"/>
              </a:rPr>
              <a:t>π</a:t>
            </a:r>
            <a:r>
              <a:rPr lang="en-US" sz="2000" b="1" i="1" dirty="0" err="1">
                <a:ea typeface="ＭＳ Ｐゴシック" charset="0"/>
                <a:cs typeface="Helvetica" charset="0"/>
                <a:sym typeface="Helvetica" charset="0"/>
              </a:rPr>
              <a:t>οτ</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γὴ</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Υἱοῦ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στὸν</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Π</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τέρ</a:t>
            </a:r>
            <a:r>
              <a:rPr lang="en-US" sz="2000" b="1" i="1" dirty="0">
                <a:ea typeface="ＭＳ Ｐゴシック" charset="0"/>
                <a:cs typeface="Helvetica" charset="0"/>
                <a:sym typeface="Helvetica" charset="0"/>
              </a:rPr>
              <a:t>α (</a:t>
            </a:r>
            <a:r>
              <a:rPr lang="en-US" sz="2000" b="1" i="1" dirty="0" err="1">
                <a:ea typeface="ＭＳ Ｐゴシック" charset="0"/>
                <a:cs typeface="Helvetica" charset="0"/>
                <a:sym typeface="Helvetica" charset="0"/>
              </a:rPr>
              <a:t>subordianismus</a:t>
            </a:r>
            <a:r>
              <a:rPr lang="en-US" sz="2000" b="1" i="1" dirty="0">
                <a:ea typeface="ＭＳ Ｐゴシック" charset="0"/>
                <a:cs typeface="Helvetica" charset="0"/>
                <a:sym typeface="Helvetica" charset="0"/>
              </a:rPr>
              <a:t>)</a:t>
            </a:r>
          </a:p>
          <a:p>
            <a:pPr>
              <a:spcBef>
                <a:spcPts val="2481"/>
              </a:spcBef>
              <a:tabLst>
                <a:tab pos="5183" algn="l"/>
                <a:tab pos="5183" algn="l"/>
                <a:tab pos="5183" algn="l"/>
                <a:tab pos="5183" algn="l"/>
              </a:tabLst>
            </a:pPr>
            <a:r>
              <a:rPr lang="en-US" sz="2800" b="1" dirty="0" err="1">
                <a:solidFill>
                  <a:srgbClr val="86133E"/>
                </a:solidFill>
                <a:ea typeface="ＭＳ Ｐゴシック" charset="0"/>
                <a:cs typeface="Helvetica" charset="0"/>
                <a:sym typeface="Helvetica" charset="0"/>
              </a:rPr>
              <a:t>Δυν</a:t>
            </a:r>
            <a:r>
              <a:rPr lang="en-US" sz="2800" b="1" dirty="0">
                <a:solidFill>
                  <a:srgbClr val="86133E"/>
                </a:solidFill>
                <a:ea typeface="ＭＳ Ｐゴシック" charset="0"/>
                <a:cs typeface="Helvetica" charset="0"/>
                <a:sym typeface="Helvetica" charset="0"/>
              </a:rPr>
              <a:t>α</a:t>
            </a:r>
            <a:r>
              <a:rPr lang="en-US" sz="2800" b="1" dirty="0" err="1">
                <a:solidFill>
                  <a:srgbClr val="86133E"/>
                </a:solidFill>
                <a:ea typeface="ＭＳ Ｐゴシック" charset="0"/>
                <a:cs typeface="Helvetica" charset="0"/>
                <a:sym typeface="Helvetica" charset="0"/>
              </a:rPr>
              <a:t>μικὸς</a:t>
            </a:r>
            <a:r>
              <a:rPr lang="en-US" sz="2800" b="1" dirty="0">
                <a:solidFill>
                  <a:srgbClr val="86133E"/>
                </a:solidFill>
                <a:ea typeface="ＭＳ Ｐゴシック" charset="0"/>
                <a:cs typeface="Helvetica" charset="0"/>
                <a:sym typeface="Helvetica" charset="0"/>
              </a:rPr>
              <a:t> </a:t>
            </a:r>
            <a:r>
              <a:rPr lang="en-US" sz="2800" b="1" dirty="0" err="1">
                <a:solidFill>
                  <a:srgbClr val="86133E"/>
                </a:solidFill>
                <a:ea typeface="ＭＳ Ｐゴシック" charset="0"/>
                <a:cs typeface="Helvetica" charset="0"/>
                <a:sym typeface="Helvetica" charset="0"/>
              </a:rPr>
              <a:t>Μον</a:t>
            </a:r>
            <a:r>
              <a:rPr lang="en-US" sz="2800" b="1" dirty="0">
                <a:solidFill>
                  <a:srgbClr val="86133E"/>
                </a:solidFill>
                <a:ea typeface="ＭＳ Ｐゴシック" charset="0"/>
                <a:cs typeface="Helvetica" charset="0"/>
                <a:sym typeface="Helvetica" charset="0"/>
              </a:rPr>
              <a:t>α</a:t>
            </a:r>
            <a:r>
              <a:rPr lang="en-US" sz="2800" b="1" dirty="0" err="1">
                <a:solidFill>
                  <a:srgbClr val="86133E"/>
                </a:solidFill>
                <a:ea typeface="ＭＳ Ｐゴシック" charset="0"/>
                <a:cs typeface="Helvetica" charset="0"/>
                <a:sym typeface="Helvetica" charset="0"/>
              </a:rPr>
              <a:t>ρχι</a:t>
            </a:r>
            <a:r>
              <a:rPr lang="en-US" sz="2800" b="1" dirty="0">
                <a:solidFill>
                  <a:srgbClr val="86133E"/>
                </a:solidFill>
                <a:ea typeface="ＭＳ Ｐゴシック" charset="0"/>
                <a:cs typeface="Helvetica" charset="0"/>
                <a:sym typeface="Helvetica" charset="0"/>
              </a:rPr>
              <a:t>α</a:t>
            </a:r>
            <a:r>
              <a:rPr lang="en-US" sz="2800" b="1" dirty="0" err="1">
                <a:solidFill>
                  <a:srgbClr val="86133E"/>
                </a:solidFill>
                <a:ea typeface="ＭＳ Ｐゴシック" charset="0"/>
                <a:cs typeface="Helvetica" charset="0"/>
                <a:sym typeface="Helvetica" charset="0"/>
              </a:rPr>
              <a:t>νισμὸς</a:t>
            </a:r>
            <a:r>
              <a:rPr lang="en-US" sz="2800" b="1" dirty="0">
                <a:solidFill>
                  <a:srgbClr val="86133E"/>
                </a:solidFill>
                <a:ea typeface="ＭＳ Ｐゴシック" charset="0"/>
                <a:cs typeface="Helvetica" charset="0"/>
                <a:sym typeface="Helvetica" charset="0"/>
              </a:rPr>
              <a:t> </a:t>
            </a:r>
            <a:r>
              <a:rPr lang="en-US" sz="2800" b="1" dirty="0" err="1">
                <a:solidFill>
                  <a:srgbClr val="86133E"/>
                </a:solidFill>
                <a:ea typeface="ＭＳ Ｐゴシック" charset="0"/>
                <a:cs typeface="Helvetica" charset="0"/>
                <a:sym typeface="Helvetica" charset="0"/>
              </a:rPr>
              <a:t>ἢ</a:t>
            </a:r>
            <a:r>
              <a:rPr lang="en-US" sz="2800" b="1" dirty="0">
                <a:solidFill>
                  <a:srgbClr val="86133E"/>
                </a:solidFill>
                <a:ea typeface="ＭＳ Ｐゴシック" charset="0"/>
                <a:cs typeface="Helvetica" charset="0"/>
                <a:sym typeface="Helvetica" charset="0"/>
              </a:rPr>
              <a:t> </a:t>
            </a:r>
            <a:r>
              <a:rPr lang="en-US" sz="2800" b="1" dirty="0" err="1">
                <a:solidFill>
                  <a:srgbClr val="86133E"/>
                </a:solidFill>
                <a:ea typeface="ＭＳ Ｐゴシック" charset="0"/>
                <a:cs typeface="Helvetica" charset="0"/>
                <a:sym typeface="Helvetica" charset="0"/>
              </a:rPr>
              <a:t>Υἱοθετισμός</a:t>
            </a:r>
            <a:r>
              <a:rPr lang="en-US" sz="2800" b="1" dirty="0">
                <a:solidFill>
                  <a:srgbClr val="86133E"/>
                </a:solidFill>
                <a:ea typeface="ＭＳ Ｐゴシック" charset="0"/>
                <a:cs typeface="Helvetica" charset="0"/>
                <a:sym typeface="Helvetica" charset="0"/>
              </a:rPr>
              <a:t>: </a:t>
            </a:r>
            <a:r>
              <a:rPr lang="en-US" sz="2000" b="1" i="1" dirty="0" err="1">
                <a:ea typeface="ＭＳ Ｐゴシック" charset="0"/>
                <a:cs typeface="Helvetica" charset="0"/>
                <a:sym typeface="Helvetica" charset="0"/>
              </a:rPr>
              <a:t>ἄρνηση</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τῆς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φυσικῆς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θεότητ</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Υἱοῦ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κ</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ὶ</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Λόγου</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Θεοῦ</a:t>
            </a:r>
            <a:endParaRPr lang="en-US" sz="2000" b="1" i="1" dirty="0">
              <a:ea typeface="ＭＳ Ｐゴシック" charset="0"/>
              <a:cs typeface="Helvetica" charset="0"/>
              <a:sym typeface="Helvetica" charset="0"/>
            </a:endParaRPr>
          </a:p>
          <a:p>
            <a:pPr>
              <a:spcBef>
                <a:spcPts val="2481"/>
              </a:spcBef>
              <a:tabLst>
                <a:tab pos="5183" algn="l"/>
                <a:tab pos="5183" algn="l"/>
                <a:tab pos="5183" algn="l"/>
                <a:tab pos="5183" algn="l"/>
              </a:tabLst>
            </a:pPr>
            <a:r>
              <a:rPr lang="en-US" sz="2800" b="1" dirty="0" err="1">
                <a:solidFill>
                  <a:srgbClr val="86133E"/>
                </a:solidFill>
                <a:ea typeface="ＭＳ Ｐゴシック" charset="0"/>
                <a:cs typeface="Helvetica" charset="0"/>
                <a:sym typeface="Helvetica" charset="0"/>
              </a:rPr>
              <a:t>Τρο</a:t>
            </a:r>
            <a:r>
              <a:rPr lang="en-US" sz="2800" b="1" dirty="0">
                <a:solidFill>
                  <a:srgbClr val="86133E"/>
                </a:solidFill>
                <a:ea typeface="ＭＳ Ｐゴシック" charset="0"/>
                <a:cs typeface="Helvetica" charset="0"/>
                <a:sym typeface="Helvetica" charset="0"/>
              </a:rPr>
              <a:t>π</a:t>
            </a:r>
            <a:r>
              <a:rPr lang="en-US" sz="2800" b="1" dirty="0" err="1">
                <a:solidFill>
                  <a:srgbClr val="86133E"/>
                </a:solidFill>
                <a:ea typeface="ＭＳ Ｐゴシック" charset="0"/>
                <a:cs typeface="Helvetica" charset="0"/>
                <a:sym typeface="Helvetica" charset="0"/>
              </a:rPr>
              <a:t>ικὸς</a:t>
            </a:r>
            <a:r>
              <a:rPr lang="en-US" sz="2800" b="1" dirty="0">
                <a:solidFill>
                  <a:srgbClr val="86133E"/>
                </a:solidFill>
                <a:ea typeface="ＭＳ Ｐゴシック" charset="0"/>
                <a:cs typeface="Helvetica" charset="0"/>
                <a:sym typeface="Helvetica" charset="0"/>
              </a:rPr>
              <a:t> </a:t>
            </a:r>
            <a:r>
              <a:rPr lang="en-US" sz="2800" b="1" dirty="0" err="1">
                <a:solidFill>
                  <a:srgbClr val="86133E"/>
                </a:solidFill>
                <a:ea typeface="ＭＳ Ｐゴシック" charset="0"/>
                <a:cs typeface="Helvetica" charset="0"/>
                <a:sym typeface="Helvetica" charset="0"/>
              </a:rPr>
              <a:t>Μον</a:t>
            </a:r>
            <a:r>
              <a:rPr lang="en-US" sz="2800" b="1" dirty="0">
                <a:solidFill>
                  <a:srgbClr val="86133E"/>
                </a:solidFill>
                <a:ea typeface="ＭＳ Ｐゴシック" charset="0"/>
                <a:cs typeface="Helvetica" charset="0"/>
                <a:sym typeface="Helvetica" charset="0"/>
              </a:rPr>
              <a:t>α</a:t>
            </a:r>
            <a:r>
              <a:rPr lang="en-US" sz="2800" b="1" dirty="0" err="1">
                <a:solidFill>
                  <a:srgbClr val="86133E"/>
                </a:solidFill>
                <a:ea typeface="ＭＳ Ｐゴシック" charset="0"/>
                <a:cs typeface="Helvetica" charset="0"/>
                <a:sym typeface="Helvetica" charset="0"/>
              </a:rPr>
              <a:t>ρχι</a:t>
            </a:r>
            <a:r>
              <a:rPr lang="en-US" sz="2800" b="1" dirty="0">
                <a:solidFill>
                  <a:srgbClr val="86133E"/>
                </a:solidFill>
                <a:ea typeface="ＭＳ Ｐゴシック" charset="0"/>
                <a:cs typeface="Helvetica" charset="0"/>
                <a:sym typeface="Helvetica" charset="0"/>
              </a:rPr>
              <a:t>α</a:t>
            </a:r>
            <a:r>
              <a:rPr lang="en-US" sz="2800" b="1" dirty="0" err="1">
                <a:solidFill>
                  <a:srgbClr val="86133E"/>
                </a:solidFill>
                <a:ea typeface="ＭＳ Ｐゴシック" charset="0"/>
                <a:cs typeface="Helvetica" charset="0"/>
                <a:sym typeface="Helvetica" charset="0"/>
              </a:rPr>
              <a:t>νισμὸς</a:t>
            </a:r>
            <a:r>
              <a:rPr lang="en-US" sz="2800" b="1" dirty="0">
                <a:solidFill>
                  <a:srgbClr val="86133E"/>
                </a:solidFill>
                <a:ea typeface="ＭＳ Ｐゴシック" charset="0"/>
                <a:cs typeface="Helvetica" charset="0"/>
                <a:sym typeface="Helvetica" charset="0"/>
              </a:rPr>
              <a:t> </a:t>
            </a:r>
            <a:r>
              <a:rPr lang="en-US" sz="2800" b="1" dirty="0" err="1">
                <a:solidFill>
                  <a:srgbClr val="86133E"/>
                </a:solidFill>
                <a:ea typeface="ＭＳ Ｐゴシック" charset="0"/>
                <a:cs typeface="Helvetica" charset="0"/>
                <a:sym typeface="Helvetica" charset="0"/>
              </a:rPr>
              <a:t>ἢ</a:t>
            </a:r>
            <a:r>
              <a:rPr lang="en-US" sz="2800" b="1" dirty="0">
                <a:solidFill>
                  <a:srgbClr val="86133E"/>
                </a:solidFill>
                <a:ea typeface="ＭＳ Ｐゴシック" charset="0"/>
                <a:cs typeface="Helvetica" charset="0"/>
                <a:sym typeface="Helvetica" charset="0"/>
              </a:rPr>
              <a:t> </a:t>
            </a:r>
            <a:r>
              <a:rPr lang="en-US" sz="2800" b="1" dirty="0" err="1">
                <a:solidFill>
                  <a:srgbClr val="86133E"/>
                </a:solidFill>
                <a:ea typeface="ＭＳ Ｐゴシック" charset="0"/>
                <a:cs typeface="Helvetica" charset="0"/>
                <a:sym typeface="Helvetica" charset="0"/>
              </a:rPr>
              <a:t>Σ</a:t>
            </a:r>
            <a:r>
              <a:rPr lang="en-US" sz="2800" b="1" dirty="0">
                <a:solidFill>
                  <a:srgbClr val="86133E"/>
                </a:solidFill>
                <a:ea typeface="ＭＳ Ｐゴシック" charset="0"/>
                <a:cs typeface="Helvetica" charset="0"/>
                <a:sym typeface="Helvetica" charset="0"/>
              </a:rPr>
              <a:t>αβ</a:t>
            </a:r>
            <a:r>
              <a:rPr lang="en-US" sz="2800" b="1" dirty="0" err="1">
                <a:solidFill>
                  <a:srgbClr val="86133E"/>
                </a:solidFill>
                <a:ea typeface="ＭＳ Ｐゴシック" charset="0"/>
                <a:cs typeface="Helvetica" charset="0"/>
                <a:sym typeface="Helvetica" charset="0"/>
              </a:rPr>
              <a:t>ελλι</a:t>
            </a:r>
            <a:r>
              <a:rPr lang="en-US" sz="2800" b="1" dirty="0">
                <a:solidFill>
                  <a:srgbClr val="86133E"/>
                </a:solidFill>
                <a:ea typeface="ＭＳ Ｐゴシック" charset="0"/>
                <a:cs typeface="Helvetica" charset="0"/>
                <a:sym typeface="Helvetica" charset="0"/>
              </a:rPr>
              <a:t>α</a:t>
            </a:r>
            <a:r>
              <a:rPr lang="en-US" sz="2800" b="1" dirty="0" err="1">
                <a:solidFill>
                  <a:srgbClr val="86133E"/>
                </a:solidFill>
                <a:ea typeface="ＭＳ Ｐゴシック" charset="0"/>
                <a:cs typeface="Helvetica" charset="0"/>
                <a:sym typeface="Helvetica" charset="0"/>
              </a:rPr>
              <a:t>νισμός</a:t>
            </a:r>
            <a:r>
              <a:rPr lang="en-US" sz="2000" b="1" dirty="0">
                <a:solidFill>
                  <a:srgbClr val="86133E"/>
                </a:solidFill>
                <a:ea typeface="ＭＳ Ｐゴシック" charset="0"/>
                <a:cs typeface="Helvetica" charset="0"/>
                <a:sym typeface="Helvetica" charset="0"/>
              </a:rPr>
              <a:t>: </a:t>
            </a:r>
            <a:r>
              <a:rPr lang="en-US" sz="2000" b="1" i="1" dirty="0" err="1">
                <a:ea typeface="ＭＳ Ｐゴシック" charset="0"/>
                <a:cs typeface="Helvetica" charset="0"/>
                <a:sym typeface="Helvetica" charset="0"/>
              </a:rPr>
              <a:t>ἄρνηση</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τῆς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ὑ</a:t>
            </a:r>
            <a:r>
              <a:rPr lang="en-US" sz="2000" b="1" i="1" dirty="0">
                <a:ea typeface="ＭＳ Ｐゴシック" charset="0"/>
                <a:cs typeface="Helvetica" charset="0"/>
                <a:sym typeface="Helvetica" charset="0"/>
              </a:rPr>
              <a:t>π</a:t>
            </a:r>
            <a:r>
              <a:rPr lang="en-US" sz="2000" b="1" i="1" dirty="0" err="1">
                <a:ea typeface="ＭＳ Ｐゴシック" charset="0"/>
                <a:cs typeface="Helvetica" charset="0"/>
                <a:sym typeface="Helvetica" charset="0"/>
              </a:rPr>
              <a:t>οστ</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τικῆς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δι</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κρίσεώς</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Υἱοῦ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κ</a:t>
            </a:r>
            <a:r>
              <a:rPr lang="en-US" sz="2000" b="1" i="1" dirty="0">
                <a:ea typeface="ＭＳ Ｐゴシック" charset="0"/>
                <a:cs typeface="Helvetica" charset="0"/>
                <a:sym typeface="Helvetica" charset="0"/>
              </a:rPr>
              <a:t>α</a:t>
            </a:r>
            <a:r>
              <a:rPr lang="en-US" sz="2000" b="1" i="1" dirty="0" err="1">
                <a:ea typeface="ＭＳ Ｐゴシック" charset="0"/>
                <a:cs typeface="Helvetica" charset="0"/>
                <a:sym typeface="Helvetica" charset="0"/>
              </a:rPr>
              <a:t>ὶ</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Λόγου</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τοῦ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Θεοῦ</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στὴν</a:t>
            </a:r>
            <a:r>
              <a:rPr lang="en-US" sz="2000" b="1" i="1" dirty="0">
                <a:ea typeface="ＭＳ Ｐゴシック" charset="0"/>
                <a:cs typeface="Helvetica" charset="0"/>
                <a:sym typeface="Helvetica" charset="0"/>
              </a:rPr>
              <a:t> </a:t>
            </a:r>
            <a:r>
              <a:rPr lang="en-US" sz="2000" b="1" i="1" dirty="0" err="1">
                <a:ea typeface="ＭＳ Ｐゴシック" charset="0"/>
                <a:cs typeface="Helvetica" charset="0"/>
                <a:sym typeface="Helvetica" charset="0"/>
              </a:rPr>
              <a:t>ἁγί</a:t>
            </a:r>
            <a:r>
              <a:rPr lang="en-US" sz="2000" b="1" i="1" dirty="0">
                <a:ea typeface="ＭＳ Ｐゴシック" charset="0"/>
                <a:cs typeface="Helvetica" charset="0"/>
                <a:sym typeface="Helvetica" charset="0"/>
              </a:rPr>
              <a:t>α </a:t>
            </a:r>
            <a:r>
              <a:rPr lang="en-US" sz="2000" b="1" i="1" dirty="0" err="1">
                <a:ea typeface="ＭＳ Ｐゴシック" charset="0"/>
                <a:cs typeface="Helvetica" charset="0"/>
                <a:sym typeface="Helvetica" charset="0"/>
              </a:rPr>
              <a:t>Τριάδ</a:t>
            </a:r>
            <a:r>
              <a:rPr lang="en-US" sz="2000" b="1" i="1" dirty="0">
                <a:ea typeface="ＭＳ Ｐゴシック" charset="0"/>
                <a:cs typeface="Helvetica" charset="0"/>
                <a:sym typeface="Helvetica" charset="0"/>
              </a:rPr>
              <a:t>α</a:t>
            </a:r>
          </a:p>
          <a:p>
            <a:pPr>
              <a:spcBef>
                <a:spcPts val="2481"/>
              </a:spcBef>
              <a:tabLst>
                <a:tab pos="5183" algn="l"/>
                <a:tab pos="5183" algn="l"/>
                <a:tab pos="5183" algn="l"/>
                <a:tab pos="5183" algn="l"/>
              </a:tabLst>
            </a:pPr>
            <a:r>
              <a:rPr lang="en-US" sz="2000" b="1" i="1" dirty="0">
                <a:ea typeface="ＭＳ Ｐゴシック" charset="0"/>
                <a:cs typeface="Helvetica" charset="0"/>
                <a:sym typeface="Helvetica" charset="0"/>
              </a:rPr>
              <a:t> </a:t>
            </a:r>
            <a:r>
              <a:rPr lang="en-US" sz="2000" b="1" dirty="0">
                <a:solidFill>
                  <a:srgbClr val="86133E"/>
                </a:solidFill>
                <a:ea typeface="ＭＳ Ｐゴシック" charset="0"/>
                <a:cs typeface="Helvetica" charset="0"/>
                <a:sym typeface="Helvetica" charset="0"/>
              </a:rPr>
              <a:t>                      </a:t>
            </a:r>
          </a:p>
        </p:txBody>
      </p:sp>
      <p:sp>
        <p:nvSpPr>
          <p:cNvPr id="16387" name="Line 3" descr="Μπλε γραμμή."/>
          <p:cNvSpPr>
            <a:spLocks noChangeShapeType="1"/>
          </p:cNvSpPr>
          <p:nvPr/>
        </p:nvSpPr>
        <p:spPr bwMode="auto">
          <a:xfrm>
            <a:off x="158502" y="2476500"/>
            <a:ext cx="8832578" cy="0"/>
          </a:xfrm>
          <a:prstGeom prst="line">
            <a:avLst/>
          </a:prstGeom>
          <a:noFill/>
          <a:ln w="63500" cap="flat">
            <a:solidFill>
              <a:srgbClr val="0000D5"/>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4256617394"/>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just"/>
            <a:r>
              <a:rPr lang="en-US" sz="2800" dirty="0" err="1"/>
              <a:t>Ἡ</a:t>
            </a:r>
            <a:r>
              <a:rPr lang="el-GR" sz="2800" dirty="0"/>
              <a:t> Ἐκκλησία μὲ τὴν ἐφαρμογὴ τοῦ κριτηρίου τῆς ἐμπειρικῆς βιώσεως τοῦ περιεχομένου τῆς Ἀποστολικῆς Παραδόσεως διέκρινε χωρίς δυσχέρειες τὴν ἑτεροδοξία καὶ ἐνεργοποιοῦσε ὑπὸ ἐξαιρετικὰ ἐπαχθεῖς συνθῆκες ὁλόκληρο τὸ ἐκκλησιαστικὸ σῶμα γιὰ τὴν ἐξουδετέρωση τῆς αἱρετικῆς ἀπειλῆς. </a:t>
            </a:r>
            <a:endParaRPr lang="en-US" sz="28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352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2622" y="1857887"/>
            <a:ext cx="8229600" cy="1333500"/>
          </a:xfrm>
        </p:spPr>
        <p:txBody>
          <a:bodyPr>
            <a:normAutofit fontScale="90000"/>
          </a:bodyPr>
          <a:lstStyle/>
          <a:p>
            <a:r>
              <a:rPr lang="el-GR" dirty="0" smtClean="0"/>
              <a:t>ἡ σημασία τοῦ ἀμφισβητούμενου στοιχείου τῆς πίστεως</a:t>
            </a:r>
            <a:endParaRPr lang="en-US" dirty="0"/>
          </a:p>
        </p:txBody>
      </p:sp>
    </p:spTree>
    <p:extLst>
      <p:ext uri="{BB962C8B-B14F-4D97-AF65-F5344CB8AC3E}">
        <p14:creationId xmlns:p14="http://schemas.microsoft.com/office/powerpoint/2010/main" val="1894690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a:bodyPr>
          <a:lstStyle/>
          <a:p>
            <a:pPr marL="0" indent="0">
              <a:buNone/>
            </a:pPr>
            <a:endParaRPr lang="en-US" sz="4800" b="1" dirty="0"/>
          </a:p>
          <a:p>
            <a:pPr marL="0" indent="0">
              <a:buNone/>
            </a:pPr>
            <a:r>
              <a:rPr lang="el-GR" sz="4800" b="1" dirty="0"/>
              <a:t>Ὁ Ἄρειος καὶ ἡ διδασκαλία του</a:t>
            </a:r>
            <a:endParaRPr lang="en-US" sz="4800" b="1" dirty="0"/>
          </a:p>
        </p:txBody>
      </p:sp>
      <p:sp>
        <p:nvSpPr>
          <p:cNvPr id="5" name="Text Placeholder 4"/>
          <p:cNvSpPr>
            <a:spLocks noGrp="1"/>
          </p:cNvSpPr>
          <p:nvPr>
            <p:ph type="body" sz="half" idx="2"/>
          </p:nvPr>
        </p:nvSpPr>
        <p:spPr>
          <a:xfrm>
            <a:off x="5907089" y="5805264"/>
            <a:ext cx="3008313" cy="320899"/>
          </a:xfrm>
        </p:spPr>
        <p:txBody>
          <a:bodyPr>
            <a:normAutofit fontScale="85000" lnSpcReduction="20000"/>
          </a:bodyPr>
          <a:lstStyle/>
          <a:p>
            <a:r>
              <a:rPr lang="el-GR" dirty="0" smtClean="0"/>
              <a:t>Εικόνα 1</a:t>
            </a:r>
            <a:endParaRPr lang="en-US" dirty="0"/>
          </a:p>
        </p:txBody>
      </p:sp>
      <p:pic>
        <p:nvPicPr>
          <p:cNvPr id="6" name="Picture 2" descr="Εικόνα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517" y="3424148"/>
            <a:ext cx="1938606" cy="2110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417284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xfrm>
            <a:off x="232173" y="884039"/>
            <a:ext cx="8706445" cy="4658320"/>
          </a:xfrm>
          <a:ln/>
        </p:spPr>
        <p:txBody>
          <a:bodyPr/>
          <a:lstStyle/>
          <a:p>
            <a:pPr marL="0" indent="0">
              <a:buNone/>
            </a:pPr>
            <a:r>
              <a:rPr lang="en-US" b="1" dirty="0" err="1">
                <a:solidFill>
                  <a:srgbClr val="9B2C01"/>
                </a:solidFill>
                <a:latin typeface="+mn-lt"/>
                <a:cs typeface="Helvetica" charset="0"/>
                <a:sym typeface="Helvetica" charset="0"/>
              </a:rPr>
              <a:t>Ἄρειος</a:t>
            </a:r>
            <a:r>
              <a:rPr lang="en-US" b="1" dirty="0">
                <a:solidFill>
                  <a:srgbClr val="9B2C01"/>
                </a:solidFill>
                <a:latin typeface="+mn-lt"/>
                <a:cs typeface="Helvetica" charset="0"/>
                <a:sym typeface="Helvetica" charset="0"/>
              </a:rPr>
              <a:t> </a:t>
            </a:r>
            <a:r>
              <a:rPr lang="en-US" b="1" dirty="0">
                <a:latin typeface="+mn-lt"/>
                <a:cs typeface="Helvetica" charset="0"/>
                <a:sym typeface="Helvetica" charset="0"/>
              </a:rPr>
              <a:t>(π</a:t>
            </a:r>
            <a:r>
              <a:rPr lang="en-US" b="1" dirty="0" err="1">
                <a:latin typeface="+mn-lt"/>
                <a:cs typeface="Helvetica" charset="0"/>
                <a:sym typeface="Helvetica" charset="0"/>
              </a:rPr>
              <a:t>ρεσ</a:t>
            </a:r>
            <a:r>
              <a:rPr lang="en-US" b="1" dirty="0">
                <a:latin typeface="+mn-lt"/>
                <a:cs typeface="Helvetica" charset="0"/>
                <a:sym typeface="Helvetica" charset="0"/>
              </a:rPr>
              <a:t>β</a:t>
            </a:r>
            <a:r>
              <a:rPr lang="en-US" b="1" dirty="0" err="1">
                <a:latin typeface="+mn-lt"/>
                <a:cs typeface="Helvetica" charset="0"/>
                <a:sym typeface="Helvetica" charset="0"/>
              </a:rPr>
              <a:t>ύτερος</a:t>
            </a:r>
            <a:r>
              <a:rPr lang="en-US" b="1" dirty="0">
                <a:latin typeface="+mn-lt"/>
                <a:cs typeface="Helvetica" charset="0"/>
                <a:sym typeface="Helvetica" charset="0"/>
              </a:rPr>
              <a:t> </a:t>
            </a:r>
            <a:r>
              <a:rPr lang="en-US" b="1" dirty="0" err="1">
                <a:latin typeface="+mn-lt"/>
                <a:cs typeface="Helvetica" charset="0"/>
                <a:sym typeface="Helvetica" charset="0"/>
              </a:rPr>
              <a:t>ἐνορί</a:t>
            </a:r>
            <a:r>
              <a:rPr lang="en-US" b="1" dirty="0">
                <a:latin typeface="+mn-lt"/>
                <a:cs typeface="Helvetica" charset="0"/>
                <a:sym typeface="Helvetica" charset="0"/>
              </a:rPr>
              <a:t>α</a:t>
            </a:r>
            <a:r>
              <a:rPr lang="en-US" b="1" dirty="0" err="1">
                <a:latin typeface="+mn-lt"/>
                <a:cs typeface="Helvetica" charset="0"/>
                <a:sym typeface="Helvetica" charset="0"/>
              </a:rPr>
              <a:t>ς</a:t>
            </a:r>
            <a:r>
              <a:rPr lang="en-US" b="1" dirty="0">
                <a:latin typeface="+mn-lt"/>
                <a:cs typeface="Helvetica" charset="0"/>
                <a:sym typeface="Helvetica" charset="0"/>
              </a:rPr>
              <a:t> </a:t>
            </a:r>
            <a:r>
              <a:rPr lang="en-US" b="1" dirty="0" err="1">
                <a:latin typeface="+mn-lt"/>
                <a:cs typeface="Helvetica" charset="0"/>
                <a:sym typeface="Helvetica" charset="0"/>
              </a:rPr>
              <a:t>Β</a:t>
            </a:r>
            <a:r>
              <a:rPr lang="en-US" b="1" dirty="0">
                <a:latin typeface="+mn-lt"/>
                <a:cs typeface="Helvetica" charset="0"/>
                <a:sym typeface="Helvetica" charset="0"/>
              </a:rPr>
              <a:t>α</a:t>
            </a:r>
            <a:r>
              <a:rPr lang="en-US" b="1" dirty="0" err="1">
                <a:latin typeface="+mn-lt"/>
                <a:cs typeface="Helvetica" charset="0"/>
                <a:sym typeface="Helvetica" charset="0"/>
              </a:rPr>
              <a:t>υκάλεως</a:t>
            </a:r>
            <a:r>
              <a:rPr lang="en-US" b="1" dirty="0">
                <a:latin typeface="+mn-lt"/>
                <a:cs typeface="Helvetica" charset="0"/>
                <a:sym typeface="Helvetica" charset="0"/>
              </a:rPr>
              <a:t>)</a:t>
            </a:r>
            <a:endParaRPr lang="en-US" b="1" dirty="0">
              <a:solidFill>
                <a:srgbClr val="9B2C01"/>
              </a:solidFill>
              <a:latin typeface="+mn-lt"/>
              <a:ea typeface="ヒラギノ角ゴ ProN W6" charset="0"/>
              <a:cs typeface="ヒラギノ角ゴ ProN W6" charset="0"/>
              <a:sym typeface="Helvetica" charset="0"/>
            </a:endParaRPr>
          </a:p>
          <a:p>
            <a:pPr marL="0" indent="0">
              <a:buNone/>
            </a:pPr>
            <a:r>
              <a:rPr lang="en-US" b="1" dirty="0">
                <a:solidFill>
                  <a:srgbClr val="9B2C01"/>
                </a:solidFill>
                <a:latin typeface="+mn-lt"/>
                <a:cs typeface="Helvetica" charset="0"/>
                <a:sym typeface="Helvetica" charset="0"/>
              </a:rPr>
              <a:t>260: </a:t>
            </a:r>
            <a:r>
              <a:rPr lang="en-US" b="1" dirty="0" err="1">
                <a:solidFill>
                  <a:srgbClr val="9B2C01"/>
                </a:solidFill>
                <a:latin typeface="+mn-lt"/>
                <a:cs typeface="Helvetica" charset="0"/>
                <a:sym typeface="Helvetica" charset="0"/>
              </a:rPr>
              <a:t>Λι</a:t>
            </a:r>
            <a:r>
              <a:rPr lang="en-US" b="1" dirty="0">
                <a:solidFill>
                  <a:srgbClr val="9B2C01"/>
                </a:solidFill>
                <a:latin typeface="+mn-lt"/>
                <a:cs typeface="Helvetica" charset="0"/>
                <a:sym typeface="Helvetica" charset="0"/>
              </a:rPr>
              <a:t>β</a:t>
            </a:r>
            <a:r>
              <a:rPr lang="en-US" b="1" dirty="0" err="1">
                <a:solidFill>
                  <a:srgbClr val="9B2C01"/>
                </a:solidFill>
                <a:latin typeface="+mn-lt"/>
                <a:cs typeface="Helvetica" charset="0"/>
                <a:sym typeface="Helvetica" charset="0"/>
              </a:rPr>
              <a:t>ύη</a:t>
            </a:r>
            <a:r>
              <a:rPr lang="en-US" sz="1600" b="1" dirty="0">
                <a:cs typeface="Helvetica" charset="0"/>
                <a:sym typeface="Helvetica" charset="0"/>
              </a:rPr>
              <a:t> </a:t>
            </a:r>
            <a:endParaRPr lang="en-US" sz="1600" b="1" dirty="0">
              <a:ea typeface="ヒラギノ角ゴ ProN W6" charset="0"/>
              <a:cs typeface="ヒラギノ角ゴ ProN W6" charset="0"/>
              <a:sym typeface="Helvetica" charset="0"/>
            </a:endParaRPr>
          </a:p>
          <a:p>
            <a:pPr marL="0" indent="0">
              <a:spcBef>
                <a:spcPts val="522"/>
              </a:spcBef>
              <a:buNone/>
            </a:pPr>
            <a:r>
              <a:rPr lang="en-US" sz="2000" b="1" dirty="0" err="1">
                <a:cs typeface="Helvetica" charset="0"/>
                <a:sym typeface="Helvetica" charset="0"/>
              </a:rPr>
              <a:t>Σχολὴ</a:t>
            </a:r>
            <a:r>
              <a:rPr lang="en-US" sz="2000" b="1" dirty="0">
                <a:cs typeface="Helvetica" charset="0"/>
                <a:sym typeface="Helvetica" charset="0"/>
              </a:rPr>
              <a:t> </a:t>
            </a:r>
            <a:r>
              <a:rPr lang="en-US" sz="2000" b="1" dirty="0" err="1">
                <a:cs typeface="Helvetica" charset="0"/>
                <a:sym typeface="Helvetica" charset="0"/>
              </a:rPr>
              <a:t>Ἀλεξ</a:t>
            </a:r>
            <a:r>
              <a:rPr lang="en-US" sz="2000" b="1" dirty="0">
                <a:cs typeface="Helvetica" charset="0"/>
                <a:sym typeface="Helvetica" charset="0"/>
              </a:rPr>
              <a:t>α</a:t>
            </a:r>
            <a:r>
              <a:rPr lang="en-US" sz="2000" b="1" dirty="0" err="1">
                <a:cs typeface="Helvetica" charset="0"/>
                <a:sym typeface="Helvetica" charset="0"/>
              </a:rPr>
              <a:t>νδρεί</a:t>
            </a:r>
            <a:r>
              <a:rPr lang="en-US" sz="2000" b="1" dirty="0">
                <a:cs typeface="Helvetica" charset="0"/>
                <a:sym typeface="Helvetica" charset="0"/>
              </a:rPr>
              <a:t>α</a:t>
            </a:r>
            <a:r>
              <a:rPr lang="en-US" sz="2000" b="1" dirty="0" err="1">
                <a:cs typeface="Helvetica" charset="0"/>
                <a:sym typeface="Helvetica" charset="0"/>
              </a:rPr>
              <a:t>ς</a:t>
            </a:r>
            <a:endParaRPr lang="en-US" sz="2000" b="1" dirty="0">
              <a:ea typeface="ヒラギノ角ゴ ProN W6" charset="0"/>
              <a:cs typeface="ヒラギノ角ゴ ProN W6" charset="0"/>
              <a:sym typeface="Helvetica" charset="0"/>
            </a:endParaRPr>
          </a:p>
          <a:p>
            <a:pPr marL="0" indent="0">
              <a:buNone/>
            </a:pPr>
            <a:r>
              <a:rPr lang="en-US" b="1" dirty="0">
                <a:solidFill>
                  <a:srgbClr val="9B2C01"/>
                </a:solidFill>
                <a:latin typeface="+mn-lt"/>
                <a:cs typeface="Helvetica" charset="0"/>
                <a:sym typeface="Helvetica" charset="0"/>
              </a:rPr>
              <a:t>306: </a:t>
            </a:r>
            <a:r>
              <a:rPr lang="en-US" b="1" dirty="0" err="1">
                <a:solidFill>
                  <a:srgbClr val="9B2C01"/>
                </a:solidFill>
                <a:latin typeface="+mn-lt"/>
                <a:cs typeface="Helvetica" charset="0"/>
                <a:sym typeface="Helvetica" charset="0"/>
              </a:rPr>
              <a:t>Μελιτι</a:t>
            </a:r>
            <a:r>
              <a:rPr lang="en-US" b="1" dirty="0">
                <a:solidFill>
                  <a:srgbClr val="9B2C01"/>
                </a:solidFill>
                <a:latin typeface="+mn-lt"/>
                <a:cs typeface="Helvetica" charset="0"/>
                <a:sym typeface="Helvetica" charset="0"/>
              </a:rPr>
              <a:t>α</a:t>
            </a:r>
            <a:r>
              <a:rPr lang="en-US" b="1" dirty="0" err="1">
                <a:solidFill>
                  <a:srgbClr val="9B2C01"/>
                </a:solidFill>
                <a:latin typeface="+mn-lt"/>
                <a:cs typeface="Helvetica" charset="0"/>
                <a:sym typeface="Helvetica" charset="0"/>
              </a:rPr>
              <a:t>νὸ</a:t>
            </a:r>
            <a:r>
              <a:rPr lang="en-US" b="1" dirty="0">
                <a:solidFill>
                  <a:srgbClr val="9B2C01"/>
                </a:solidFill>
                <a:latin typeface="+mn-lt"/>
                <a:cs typeface="Helvetica" charset="0"/>
                <a:sym typeface="Helvetica" charset="0"/>
              </a:rPr>
              <a:t> </a:t>
            </a:r>
            <a:r>
              <a:rPr lang="en-US" b="1" dirty="0" err="1">
                <a:solidFill>
                  <a:srgbClr val="9B2C01"/>
                </a:solidFill>
                <a:latin typeface="+mn-lt"/>
                <a:cs typeface="Helvetica" charset="0"/>
                <a:sym typeface="Helvetica" charset="0"/>
              </a:rPr>
              <a:t>Σχίσμ</a:t>
            </a:r>
            <a:r>
              <a:rPr lang="en-US" b="1" dirty="0">
                <a:solidFill>
                  <a:srgbClr val="9B2C01"/>
                </a:solidFill>
                <a:latin typeface="+mn-lt"/>
                <a:cs typeface="Helvetica" charset="0"/>
                <a:sym typeface="Helvetica" charset="0"/>
              </a:rPr>
              <a:t>α</a:t>
            </a:r>
            <a:endParaRPr lang="en-US" sz="1600" b="1" dirty="0">
              <a:ea typeface="ヒラギノ角ゴ ProN W6" charset="0"/>
              <a:cs typeface="ヒラギノ角ゴ ProN W6" charset="0"/>
              <a:sym typeface="Helvetica" charset="0"/>
            </a:endParaRPr>
          </a:p>
          <a:p>
            <a:pPr marL="0" indent="0">
              <a:spcBef>
                <a:spcPts val="522"/>
              </a:spcBef>
              <a:buNone/>
            </a:pPr>
            <a:r>
              <a:rPr lang="en-US" sz="2000" b="1" dirty="0">
                <a:cs typeface="Helvetica" charset="0"/>
                <a:sym typeface="Helvetica" charset="0"/>
              </a:rPr>
              <a:t>308: </a:t>
            </a:r>
            <a:r>
              <a:rPr lang="en-US" sz="2000" b="1" dirty="0" err="1">
                <a:cs typeface="Helvetica" charset="0"/>
                <a:sym typeface="Helvetica" charset="0"/>
              </a:rPr>
              <a:t>Διάκονος</a:t>
            </a:r>
            <a:r>
              <a:rPr lang="en-US" sz="2000" b="1" dirty="0">
                <a:cs typeface="Helvetica" charset="0"/>
                <a:sym typeface="Helvetica" charset="0"/>
              </a:rPr>
              <a:t> </a:t>
            </a:r>
            <a:r>
              <a:rPr lang="en-US" sz="2000" b="1" dirty="0" err="1">
                <a:cs typeface="Helvetica" charset="0"/>
                <a:sym typeface="Helvetica" charset="0"/>
              </a:rPr>
              <a:t>ἀ</a:t>
            </a:r>
            <a:r>
              <a:rPr lang="en-US" sz="2000" b="1" dirty="0">
                <a:cs typeface="Helvetica" charset="0"/>
                <a:sym typeface="Helvetica" charset="0"/>
              </a:rPr>
              <a:t>π</a:t>
            </a:r>
            <a:r>
              <a:rPr lang="en-US" sz="2000" b="1" dirty="0" err="1">
                <a:cs typeface="Helvetica" charset="0"/>
                <a:sym typeface="Helvetica" charset="0"/>
              </a:rPr>
              <a:t>ὸ</a:t>
            </a:r>
            <a:r>
              <a:rPr lang="en-US" sz="2000" b="1" dirty="0">
                <a:cs typeface="Helvetica" charset="0"/>
                <a:sym typeface="Helvetica" charset="0"/>
              </a:rPr>
              <a:t> </a:t>
            </a:r>
            <a:r>
              <a:rPr lang="en-US" sz="2000" b="1" dirty="0" err="1">
                <a:cs typeface="Helvetica" charset="0"/>
                <a:sym typeface="Helvetica" charset="0"/>
              </a:rPr>
              <a:t>τὸν</a:t>
            </a:r>
            <a:r>
              <a:rPr lang="en-US" sz="2000" b="1" dirty="0">
                <a:cs typeface="Helvetica" charset="0"/>
                <a:sym typeface="Helvetica" charset="0"/>
              </a:rPr>
              <a:t> </a:t>
            </a:r>
            <a:r>
              <a:rPr lang="en-US" sz="2000" b="1" dirty="0" err="1">
                <a:cs typeface="Helvetica" charset="0"/>
                <a:sym typeface="Helvetica" charset="0"/>
              </a:rPr>
              <a:t>Ἀλεξ</a:t>
            </a:r>
            <a:r>
              <a:rPr lang="en-US" sz="2000" b="1" dirty="0">
                <a:cs typeface="Helvetica" charset="0"/>
                <a:sym typeface="Helvetica" charset="0"/>
              </a:rPr>
              <a:t>α</a:t>
            </a:r>
            <a:r>
              <a:rPr lang="en-US" sz="2000" b="1" dirty="0" err="1">
                <a:cs typeface="Helvetica" charset="0"/>
                <a:sym typeface="Helvetica" charset="0"/>
              </a:rPr>
              <a:t>νδρεί</a:t>
            </a:r>
            <a:r>
              <a:rPr lang="en-US" sz="2000" b="1" dirty="0">
                <a:cs typeface="Helvetica" charset="0"/>
                <a:sym typeface="Helvetica" charset="0"/>
              </a:rPr>
              <a:t>α</a:t>
            </a:r>
            <a:r>
              <a:rPr lang="en-US" sz="2000" b="1" dirty="0" err="1">
                <a:cs typeface="Helvetica" charset="0"/>
                <a:sym typeface="Helvetica" charset="0"/>
              </a:rPr>
              <a:t>ς</a:t>
            </a:r>
            <a:r>
              <a:rPr lang="en-US" sz="2000" b="1" dirty="0">
                <a:cs typeface="Helvetica" charset="0"/>
                <a:sym typeface="Helvetica" charset="0"/>
              </a:rPr>
              <a:t> </a:t>
            </a:r>
            <a:r>
              <a:rPr lang="en-US" sz="2000" b="1" dirty="0" err="1">
                <a:cs typeface="Helvetica" charset="0"/>
                <a:sym typeface="Helvetica" charset="0"/>
              </a:rPr>
              <a:t>Πέτρο</a:t>
            </a:r>
            <a:r>
              <a:rPr lang="en-US" sz="2000" b="1" dirty="0">
                <a:cs typeface="Helvetica" charset="0"/>
                <a:sym typeface="Helvetica" charset="0"/>
              </a:rPr>
              <a:t> </a:t>
            </a:r>
            <a:r>
              <a:rPr lang="en-US" sz="2000" b="1" dirty="0" err="1">
                <a:cs typeface="Helvetica" charset="0"/>
                <a:sym typeface="Helvetica" charset="0"/>
              </a:rPr>
              <a:t>Α</a:t>
            </a:r>
            <a:r>
              <a:rPr lang="en-US" sz="2000" b="1" dirty="0">
                <a:cs typeface="Helvetica" charset="0"/>
                <a:sym typeface="Helvetica" charset="0"/>
              </a:rPr>
              <a:t>´ (300-311)</a:t>
            </a:r>
            <a:endParaRPr lang="en-US" sz="2000" b="1" dirty="0">
              <a:ea typeface="ヒラギノ角ゴ ProN W6" charset="0"/>
              <a:cs typeface="ヒラギノ角ゴ ProN W6" charset="0"/>
              <a:sym typeface="Helvetica" charset="0"/>
            </a:endParaRPr>
          </a:p>
          <a:p>
            <a:pPr marL="0" indent="0">
              <a:spcBef>
                <a:spcPts val="522"/>
              </a:spcBef>
              <a:buNone/>
            </a:pPr>
            <a:r>
              <a:rPr lang="en-US" sz="2000" b="1" dirty="0">
                <a:cs typeface="Helvetica" charset="0"/>
                <a:sym typeface="Helvetica" charset="0"/>
              </a:rPr>
              <a:t>π</a:t>
            </a:r>
            <a:r>
              <a:rPr lang="en-US" sz="2000" b="1" dirty="0" err="1">
                <a:cs typeface="Helvetica" charset="0"/>
                <a:sym typeface="Helvetica" charset="0"/>
              </a:rPr>
              <a:t>ρὸ</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311: </a:t>
            </a:r>
            <a:r>
              <a:rPr lang="en-US" sz="2000" b="1" dirty="0" err="1">
                <a:cs typeface="Helvetica" charset="0"/>
                <a:sym typeface="Helvetica" charset="0"/>
              </a:rPr>
              <a:t>ἀ</a:t>
            </a:r>
            <a:r>
              <a:rPr lang="en-US" sz="2000" b="1" dirty="0">
                <a:cs typeface="Helvetica" charset="0"/>
                <a:sym typeface="Helvetica" charset="0"/>
              </a:rPr>
              <a:t>π</a:t>
            </a:r>
            <a:r>
              <a:rPr lang="en-US" sz="2000" b="1" dirty="0" err="1">
                <a:cs typeface="Helvetica" charset="0"/>
                <a:sym typeface="Helvetica" charset="0"/>
              </a:rPr>
              <a:t>οκό</a:t>
            </a:r>
            <a:r>
              <a:rPr lang="en-US" sz="2000" b="1" dirty="0">
                <a:cs typeface="Helvetica" charset="0"/>
                <a:sym typeface="Helvetica" charset="0"/>
              </a:rPr>
              <a:t>π</a:t>
            </a:r>
            <a:r>
              <a:rPr lang="en-US" sz="2000" b="1" dirty="0" err="1">
                <a:cs typeface="Helvetica" charset="0"/>
                <a:sym typeface="Helvetica" charset="0"/>
              </a:rPr>
              <a:t>ηκε</a:t>
            </a:r>
            <a:endParaRPr lang="en-US" sz="2000" b="1" dirty="0">
              <a:ea typeface="ヒラギノ角ゴ ProN W6" charset="0"/>
              <a:cs typeface="ヒラギノ角ゴ ProN W6" charset="0"/>
              <a:sym typeface="Helvetica" charset="0"/>
            </a:endParaRPr>
          </a:p>
          <a:p>
            <a:pPr marL="0" indent="0">
              <a:spcBef>
                <a:spcPts val="522"/>
              </a:spcBef>
              <a:buNone/>
            </a:pPr>
            <a:r>
              <a:rPr lang="en-US" sz="2000" b="1" dirty="0">
                <a:cs typeface="Helvetica" charset="0"/>
                <a:sym typeface="Helvetica" charset="0"/>
              </a:rPr>
              <a:t>311-313: </a:t>
            </a:r>
            <a:r>
              <a:rPr lang="en-US" sz="2000" b="1" dirty="0" err="1">
                <a:cs typeface="Helvetica" charset="0"/>
                <a:sym typeface="Helvetica" charset="0"/>
              </a:rPr>
              <a:t>ἐ</a:t>
            </a:r>
            <a:r>
              <a:rPr lang="en-US" sz="2000" b="1" dirty="0">
                <a:cs typeface="Helvetica" charset="0"/>
                <a:sym typeface="Helvetica" charset="0"/>
              </a:rPr>
              <a:t>π</a:t>
            </a:r>
            <a:r>
              <a:rPr lang="en-US" sz="2000" b="1" dirty="0" err="1">
                <a:cs typeface="Helvetica" charset="0"/>
                <a:sym typeface="Helvetica" charset="0"/>
              </a:rPr>
              <a:t>ιστροφὴ</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χειροτονί</a:t>
            </a:r>
            <a:r>
              <a:rPr lang="en-US" sz="2000" b="1" dirty="0">
                <a:cs typeface="Helvetica" charset="0"/>
                <a:sym typeface="Helvetica" charset="0"/>
              </a:rPr>
              <a:t>α </a:t>
            </a:r>
            <a:r>
              <a:rPr lang="en-US" sz="2000" b="1" dirty="0" err="1">
                <a:cs typeface="Helvetica" charset="0"/>
                <a:sym typeface="Helvetica" charset="0"/>
              </a:rPr>
              <a:t>σὲ</a:t>
            </a:r>
            <a:r>
              <a:rPr lang="en-US" sz="2000" b="1" dirty="0">
                <a:cs typeface="Helvetica" charset="0"/>
                <a:sym typeface="Helvetica" charset="0"/>
              </a:rPr>
              <a:t> π</a:t>
            </a:r>
            <a:r>
              <a:rPr lang="en-US" sz="2000" b="1" dirty="0" err="1">
                <a:cs typeface="Helvetica" charset="0"/>
                <a:sym typeface="Helvetica" charset="0"/>
              </a:rPr>
              <a:t>ρεσ</a:t>
            </a:r>
            <a:r>
              <a:rPr lang="en-US" sz="2000" b="1" dirty="0">
                <a:cs typeface="Helvetica" charset="0"/>
                <a:sym typeface="Helvetica" charset="0"/>
              </a:rPr>
              <a:t>β</a:t>
            </a:r>
            <a:r>
              <a:rPr lang="en-US" sz="2000" b="1" dirty="0" err="1">
                <a:cs typeface="Helvetica" charset="0"/>
                <a:sym typeface="Helvetica" charset="0"/>
              </a:rPr>
              <a:t>υτέρο</a:t>
            </a:r>
            <a:r>
              <a:rPr lang="en-US" sz="2000" b="1" dirty="0">
                <a:cs typeface="Helvetica" charset="0"/>
                <a:sym typeface="Helvetica" charset="0"/>
              </a:rPr>
              <a:t> (</a:t>
            </a:r>
            <a:r>
              <a:rPr lang="en-US" sz="2000" b="1" dirty="0" err="1">
                <a:cs typeface="Helvetica" charset="0"/>
                <a:sym typeface="Helvetica" charset="0"/>
              </a:rPr>
              <a:t>Ἀλεξ</a:t>
            </a:r>
            <a:r>
              <a:rPr lang="en-US" sz="2000" b="1" dirty="0">
                <a:cs typeface="Helvetica" charset="0"/>
                <a:sym typeface="Helvetica" charset="0"/>
              </a:rPr>
              <a:t>α</a:t>
            </a:r>
            <a:r>
              <a:rPr lang="en-US" sz="2000" b="1" dirty="0" err="1">
                <a:cs typeface="Helvetica" charset="0"/>
                <a:sym typeface="Helvetica" charset="0"/>
              </a:rPr>
              <a:t>νδρεί</a:t>
            </a:r>
            <a:r>
              <a:rPr lang="en-US" sz="2000" b="1" dirty="0">
                <a:cs typeface="Helvetica" charset="0"/>
                <a:sym typeface="Helvetica" charset="0"/>
              </a:rPr>
              <a:t>α</a:t>
            </a:r>
            <a:r>
              <a:rPr lang="en-US" sz="2000" b="1" dirty="0" err="1">
                <a:cs typeface="Helvetica" charset="0"/>
                <a:sym typeface="Helvetica" charset="0"/>
              </a:rPr>
              <a:t>ς</a:t>
            </a:r>
            <a:r>
              <a:rPr lang="en-US" sz="2000" b="1" dirty="0">
                <a:cs typeface="Helvetica" charset="0"/>
                <a:sym typeface="Helvetica" charset="0"/>
              </a:rPr>
              <a:t> </a:t>
            </a:r>
            <a:r>
              <a:rPr lang="en-US" sz="2000" b="1" dirty="0" err="1">
                <a:cs typeface="Helvetica" charset="0"/>
                <a:sym typeface="Helvetica" charset="0"/>
              </a:rPr>
              <a:t>Ἀχιλλᾶς</a:t>
            </a:r>
            <a:r>
              <a:rPr lang="en-US" sz="2000" b="1" dirty="0">
                <a:cs typeface="Helvetica" charset="0"/>
                <a:sym typeface="Helvetica" charset="0"/>
              </a:rPr>
              <a:t>, 311-313). </a:t>
            </a:r>
            <a:endParaRPr lang="en-US" sz="2000" b="1" dirty="0">
              <a:ea typeface="ヒラギノ角ゴ ProN W6" charset="0"/>
              <a:cs typeface="ヒラギノ角ゴ ProN W6" charset="0"/>
              <a:sym typeface="Helvetica" charset="0"/>
            </a:endParaRPr>
          </a:p>
          <a:p>
            <a:pPr marL="0" indent="0">
              <a:spcBef>
                <a:spcPts val="522"/>
              </a:spcBef>
              <a:buNone/>
            </a:pPr>
            <a:r>
              <a:rPr lang="en-US" sz="2000" b="1" dirty="0">
                <a:cs typeface="Helvetica" charset="0"/>
                <a:sym typeface="Helvetica" charset="0"/>
              </a:rPr>
              <a:t>313: </a:t>
            </a:r>
            <a:r>
              <a:rPr lang="en-US" b="1" dirty="0" err="1">
                <a:solidFill>
                  <a:srgbClr val="290082"/>
                </a:solidFill>
                <a:latin typeface="+mn-lt"/>
                <a:cs typeface="Helvetica" charset="0"/>
                <a:sym typeface="Helvetica" charset="0"/>
              </a:rPr>
              <a:t>Ἀλεξ</a:t>
            </a:r>
            <a:r>
              <a:rPr lang="en-US" b="1" dirty="0">
                <a:solidFill>
                  <a:srgbClr val="290082"/>
                </a:solidFill>
                <a:latin typeface="+mn-lt"/>
                <a:cs typeface="Helvetica" charset="0"/>
                <a:sym typeface="Helvetica" charset="0"/>
              </a:rPr>
              <a:t>α</a:t>
            </a:r>
            <a:r>
              <a:rPr lang="en-US" b="1" dirty="0" err="1">
                <a:solidFill>
                  <a:srgbClr val="290082"/>
                </a:solidFill>
                <a:latin typeface="+mn-lt"/>
                <a:cs typeface="Helvetica" charset="0"/>
                <a:sym typeface="Helvetica" charset="0"/>
              </a:rPr>
              <a:t>νδρεί</a:t>
            </a:r>
            <a:r>
              <a:rPr lang="en-US" b="1" dirty="0">
                <a:solidFill>
                  <a:srgbClr val="290082"/>
                </a:solidFill>
                <a:latin typeface="+mn-lt"/>
                <a:cs typeface="Helvetica" charset="0"/>
                <a:sym typeface="Helvetica" charset="0"/>
              </a:rPr>
              <a:t>α</a:t>
            </a:r>
            <a:r>
              <a:rPr lang="en-US" b="1" dirty="0" err="1">
                <a:solidFill>
                  <a:srgbClr val="290082"/>
                </a:solidFill>
                <a:latin typeface="+mn-lt"/>
                <a:cs typeface="Helvetica" charset="0"/>
                <a:sym typeface="Helvetica" charset="0"/>
              </a:rPr>
              <a:t>ς</a:t>
            </a:r>
            <a:r>
              <a:rPr lang="en-US" b="1" dirty="0">
                <a:solidFill>
                  <a:srgbClr val="290082"/>
                </a:solidFill>
                <a:latin typeface="+mn-lt"/>
                <a:cs typeface="Helvetica" charset="0"/>
                <a:sym typeface="Helvetica" charset="0"/>
              </a:rPr>
              <a:t> </a:t>
            </a:r>
            <a:r>
              <a:rPr lang="en-US" b="1" dirty="0" err="1">
                <a:solidFill>
                  <a:srgbClr val="290082"/>
                </a:solidFill>
                <a:latin typeface="+mn-lt"/>
                <a:cs typeface="Helvetica" charset="0"/>
                <a:sym typeface="Helvetica" charset="0"/>
              </a:rPr>
              <a:t>Ἀλέξ</a:t>
            </a:r>
            <a:r>
              <a:rPr lang="en-US" b="1" dirty="0">
                <a:solidFill>
                  <a:srgbClr val="290082"/>
                </a:solidFill>
                <a:latin typeface="+mn-lt"/>
                <a:cs typeface="Helvetica" charset="0"/>
                <a:sym typeface="Helvetica" charset="0"/>
              </a:rPr>
              <a:t>α</a:t>
            </a:r>
            <a:r>
              <a:rPr lang="en-US" b="1" dirty="0" err="1">
                <a:solidFill>
                  <a:srgbClr val="290082"/>
                </a:solidFill>
                <a:latin typeface="+mn-lt"/>
                <a:cs typeface="Helvetica" charset="0"/>
                <a:sym typeface="Helvetica" charset="0"/>
              </a:rPr>
              <a:t>νδρος</a:t>
            </a:r>
            <a:r>
              <a:rPr lang="en-US" sz="2000" b="1" dirty="0">
                <a:cs typeface="Helvetica" charset="0"/>
                <a:sym typeface="Helvetica" charset="0"/>
              </a:rPr>
              <a:t> (313-328)</a:t>
            </a:r>
            <a:endParaRPr lang="en-US" sz="2000" b="1" dirty="0">
              <a:ea typeface="ヒラギノ角ゴ ProN W6" charset="0"/>
              <a:cs typeface="ヒラギノ角ゴ ProN W6" charset="0"/>
              <a:sym typeface="Helvetica" charset="0"/>
            </a:endParaRPr>
          </a:p>
          <a:p>
            <a:pPr marL="0" indent="0">
              <a:spcBef>
                <a:spcPts val="522"/>
              </a:spcBef>
              <a:buNone/>
            </a:pPr>
            <a:r>
              <a:rPr lang="en-US" sz="2000" b="1" dirty="0">
                <a:cs typeface="Helvetica" charset="0"/>
                <a:sym typeface="Helvetica" charset="0"/>
              </a:rPr>
              <a:t>318-320: </a:t>
            </a:r>
            <a:r>
              <a:rPr lang="en-US" sz="2000" b="1" dirty="0" err="1">
                <a:cs typeface="Helvetica" charset="0"/>
                <a:sym typeface="Helvetica" charset="0"/>
              </a:rPr>
              <a:t>ἔριδ</a:t>
            </a:r>
            <a:r>
              <a:rPr lang="en-US" sz="2000" b="1" dirty="0">
                <a:cs typeface="Helvetica" charset="0"/>
                <a:sym typeface="Helvetica" charset="0"/>
              </a:rPr>
              <a:t>α π</a:t>
            </a:r>
            <a:r>
              <a:rPr lang="en-US" sz="2000" b="1" dirty="0" err="1">
                <a:cs typeface="Helvetica" charset="0"/>
                <a:sym typeface="Helvetica" charset="0"/>
              </a:rPr>
              <a:t>ρεσ</a:t>
            </a:r>
            <a:r>
              <a:rPr lang="en-US" sz="2000" b="1" dirty="0">
                <a:cs typeface="Helvetica" charset="0"/>
                <a:sym typeface="Helvetica" charset="0"/>
              </a:rPr>
              <a:t>β</a:t>
            </a:r>
            <a:r>
              <a:rPr lang="en-US" sz="2000" b="1" dirty="0" err="1">
                <a:cs typeface="Helvetica" charset="0"/>
                <a:sym typeface="Helvetica" charset="0"/>
              </a:rPr>
              <a:t>υτέρων</a:t>
            </a:r>
            <a:r>
              <a:rPr lang="en-US" sz="2000" b="1" dirty="0">
                <a:cs typeface="Helvetica" charset="0"/>
                <a:sym typeface="Helvetica" charset="0"/>
              </a:rPr>
              <a:t> </a:t>
            </a:r>
            <a:r>
              <a:rPr lang="en-US" sz="2000" b="1" dirty="0" err="1">
                <a:cs typeface="Helvetica" charset="0"/>
                <a:sym typeface="Helvetica" charset="0"/>
              </a:rPr>
              <a:t>Ἀλεξ</a:t>
            </a:r>
            <a:r>
              <a:rPr lang="en-US" sz="2000" b="1" dirty="0">
                <a:cs typeface="Helvetica" charset="0"/>
                <a:sym typeface="Helvetica" charset="0"/>
              </a:rPr>
              <a:t>α</a:t>
            </a:r>
            <a:r>
              <a:rPr lang="en-US" sz="2000" b="1" dirty="0" err="1">
                <a:cs typeface="Helvetica" charset="0"/>
                <a:sym typeface="Helvetica" charset="0"/>
              </a:rPr>
              <a:t>νδρεί</a:t>
            </a:r>
            <a:r>
              <a:rPr lang="en-US" sz="2000" b="1" dirty="0">
                <a:cs typeface="Helvetica" charset="0"/>
                <a:sym typeface="Helvetica" charset="0"/>
              </a:rPr>
              <a:t>α</a:t>
            </a:r>
            <a:r>
              <a:rPr lang="en-US" sz="2000" b="1" dirty="0" err="1">
                <a:cs typeface="Helvetica" charset="0"/>
                <a:sym typeface="Helvetica" charset="0"/>
              </a:rPr>
              <a:t>ς</a:t>
            </a:r>
            <a:r>
              <a:rPr lang="en-US" sz="2000" b="1" dirty="0">
                <a:cs typeface="Helvetica" charset="0"/>
                <a:sym typeface="Helvetica" charset="0"/>
              </a:rPr>
              <a:t> (</a:t>
            </a:r>
            <a:r>
              <a:rPr lang="el-GR" sz="2000" b="1" dirty="0">
                <a:cs typeface="Helvetica" charset="0"/>
                <a:sym typeface="Helvetica" charset="0"/>
              </a:rPr>
              <a:t>Παρ. </a:t>
            </a:r>
            <a:r>
              <a:rPr lang="el-GR" sz="2000" b="1" dirty="0">
                <a:cs typeface="Helvetica" charset="0"/>
                <a:sym typeface="Helvetica" charset="0"/>
              </a:rPr>
              <a:t>8</a:t>
            </a:r>
            <a:r>
              <a:rPr lang="el-GR" sz="2000" b="1" dirty="0">
                <a:cs typeface="Helvetica" charset="0"/>
                <a:sym typeface="Helvetica" charset="0"/>
              </a:rPr>
              <a:t>, 22)</a:t>
            </a:r>
            <a:r>
              <a:rPr lang="en-US" sz="2000" b="1" dirty="0">
                <a:cs typeface="Helvetica" charset="0"/>
                <a:sym typeface="Helvetica" charset="0"/>
              </a:rPr>
              <a:t>   </a:t>
            </a:r>
            <a:endParaRPr lang="en-US" sz="2000" b="1" dirty="0">
              <a:ea typeface="ヒラギノ角ゴ ProN W6" charset="0"/>
              <a:cs typeface="ヒラギノ角ゴ ProN W6" charset="0"/>
              <a:sym typeface="Helvetica" charset="0"/>
            </a:endParaRPr>
          </a:p>
          <a:p>
            <a:pPr>
              <a:spcBef>
                <a:spcPts val="522"/>
              </a:spcBef>
            </a:pPr>
            <a:endParaRPr lang="en-US" sz="2000" b="1" dirty="0">
              <a:ea typeface="ヒラギノ角ゴ ProN W6" charset="0"/>
              <a:cs typeface="ヒラギノ角ゴ ProN W6" charset="0"/>
              <a:sym typeface="Helvetica" charset="0"/>
            </a:endParaRPr>
          </a:p>
          <a:p>
            <a:endParaRPr lang="en-US" sz="2000" b="1" dirty="0">
              <a:ea typeface="ヒラギノ角ゴ ProN W6" charset="0"/>
              <a:cs typeface="ヒラギノ角ゴ ProN W6" charset="0"/>
              <a:sym typeface="Helvetica" charset="0"/>
            </a:endParaRPr>
          </a:p>
        </p:txBody>
      </p:sp>
    </p:spTree>
    <p:extLst>
      <p:ext uri="{BB962C8B-B14F-4D97-AF65-F5344CB8AC3E}">
        <p14:creationId xmlns:p14="http://schemas.microsoft.com/office/powerpoint/2010/main" val="3401447661"/>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a:xfrm>
            <a:off x="232173" y="631031"/>
            <a:ext cx="8706445" cy="5536406"/>
          </a:xfrm>
          <a:ln/>
        </p:spPr>
        <p:txBody>
          <a:bodyPr>
            <a:normAutofit lnSpcReduction="10000"/>
          </a:bodyPr>
          <a:lstStyle/>
          <a:p>
            <a:pPr marL="0" indent="0">
              <a:buNone/>
            </a:pPr>
            <a:r>
              <a:rPr lang="en-US" b="1" dirty="0">
                <a:solidFill>
                  <a:srgbClr val="9B2C01"/>
                </a:solidFill>
                <a:latin typeface="+mn-lt"/>
                <a:cs typeface="Zapf Dingbats" charset="0"/>
                <a:sym typeface="Helvetica" charset="0"/>
              </a:rPr>
              <a:t>318 ➟ 324: </a:t>
            </a:r>
            <a:r>
              <a:rPr lang="en-US" b="1" dirty="0" err="1">
                <a:solidFill>
                  <a:srgbClr val="9B2C01"/>
                </a:solidFill>
                <a:latin typeface="+mn-lt"/>
                <a:cs typeface="Zapf Dingbats" charset="0"/>
                <a:sym typeface="Helvetica" charset="0"/>
              </a:rPr>
              <a:t>ἐξέλιξη</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θεολογί</a:t>
            </a:r>
            <a:r>
              <a:rPr lang="en-US" b="1" dirty="0">
                <a:solidFill>
                  <a:srgbClr val="9B2C01"/>
                </a:solidFill>
                <a:latin typeface="+mn-lt"/>
                <a:cs typeface="Zapf Dingbats" charset="0"/>
                <a:sym typeface="Helvetica" charset="0"/>
              </a:rPr>
              <a:t>α</a:t>
            </a:r>
            <a:r>
              <a:rPr lang="en-US" b="1" dirty="0" err="1">
                <a:solidFill>
                  <a:srgbClr val="9B2C01"/>
                </a:solidFill>
                <a:latin typeface="+mn-lt"/>
                <a:cs typeface="Zapf Dingbats" charset="0"/>
                <a:sym typeface="Helvetica" charset="0"/>
              </a:rPr>
              <a:t>ς</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τοῦ</a:t>
            </a:r>
            <a:r>
              <a:rPr lang="en-US" b="1" dirty="0">
                <a:solidFill>
                  <a:srgbClr val="9B2C01"/>
                </a:solidFill>
                <a:latin typeface="+mn-lt"/>
                <a:cs typeface="Zapf Dingbats" charset="0"/>
                <a:sym typeface="Helvetica" charset="0"/>
              </a:rPr>
              <a:t> </a:t>
            </a:r>
            <a:r>
              <a:rPr lang="en-US" b="1" dirty="0" err="1">
                <a:solidFill>
                  <a:srgbClr val="9B2C01"/>
                </a:solidFill>
                <a:latin typeface="+mn-lt"/>
                <a:cs typeface="Zapf Dingbats" charset="0"/>
                <a:sym typeface="Helvetica" charset="0"/>
              </a:rPr>
              <a:t>Ἀρείου</a:t>
            </a:r>
            <a:endParaRPr lang="en-US" sz="1600" b="1" dirty="0">
              <a:ea typeface="ヒラギノ角ゴ ProN W6" charset="0"/>
              <a:cs typeface="ヒラギノ角ゴ ProN W6" charset="0"/>
              <a:sym typeface="Helvetica" charset="0"/>
            </a:endParaRPr>
          </a:p>
          <a:p>
            <a:pPr marL="0" indent="0">
              <a:buNone/>
            </a:pPr>
            <a:endParaRPr lang="en-US" sz="1600" b="1" dirty="0">
              <a:ea typeface="ヒラギノ角ゴ ProN W6" charset="0"/>
              <a:cs typeface="ヒラギノ角ゴ ProN W6" charset="0"/>
              <a:sym typeface="Helvetica" charset="0"/>
            </a:endParaRPr>
          </a:p>
          <a:p>
            <a:pPr marL="0" indent="0">
              <a:spcBef>
                <a:spcPts val="392"/>
              </a:spcBef>
              <a:buNone/>
            </a:pPr>
            <a:r>
              <a:rPr lang="en-US" sz="2000" b="1" dirty="0">
                <a:cs typeface="Helvetica" charset="0"/>
                <a:sym typeface="Helvetica" charset="0"/>
              </a:rPr>
              <a:t>α) </a:t>
            </a:r>
            <a:r>
              <a:rPr lang="en-US" sz="2000" b="1" dirty="0" err="1">
                <a:cs typeface="Helvetica" charset="0"/>
                <a:sym typeface="Helvetica" charset="0"/>
              </a:rPr>
              <a:t>ὁ</a:t>
            </a:r>
            <a:r>
              <a:rPr lang="en-US" sz="2000" b="1" dirty="0">
                <a:cs typeface="Helvetica" charset="0"/>
                <a:sym typeface="Helvetica" charset="0"/>
              </a:rPr>
              <a:t> </a:t>
            </a:r>
            <a:r>
              <a:rPr lang="en-US" sz="2000" b="1" dirty="0" err="1">
                <a:solidFill>
                  <a:srgbClr val="6E0500"/>
                </a:solidFill>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δὲν</a:t>
            </a:r>
            <a:r>
              <a:rPr lang="en-US" sz="2000" b="1" dirty="0">
                <a:cs typeface="Helvetica" charset="0"/>
                <a:sym typeface="Helvetica" charset="0"/>
              </a:rPr>
              <a:t> </a:t>
            </a:r>
            <a:r>
              <a:rPr lang="en-US" sz="2000" b="1" dirty="0" err="1">
                <a:cs typeface="Helvetica" charset="0"/>
                <a:sym typeface="Helvetica" charset="0"/>
              </a:rPr>
              <a:t>εἶν</a:t>
            </a:r>
            <a:r>
              <a:rPr lang="en-US" sz="2000" b="1" dirty="0">
                <a:cs typeface="Helvetica" charset="0"/>
                <a:sym typeface="Helvetica" charset="0"/>
              </a:rPr>
              <a:t>α</a:t>
            </a:r>
            <a:r>
              <a:rPr lang="en-US" sz="2000" b="1" dirty="0" err="1">
                <a:cs typeface="Helvetica" charset="0"/>
                <a:sym typeface="Helvetica" charset="0"/>
              </a:rPr>
              <a:t>ι</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τὰ</a:t>
            </a:r>
            <a:r>
              <a:rPr lang="en-US" sz="2000" b="1" dirty="0">
                <a:cs typeface="Helvetica" charset="0"/>
                <a:sym typeface="Helvetica" charset="0"/>
              </a:rPr>
              <a:t> </a:t>
            </a:r>
            <a:r>
              <a:rPr lang="en-US" sz="2000" b="1" dirty="0" err="1">
                <a:cs typeface="Helvetica" charset="0"/>
                <a:sym typeface="Helvetica" charset="0"/>
              </a:rPr>
              <a:t>φύση</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τ</a:t>
            </a:r>
            <a:r>
              <a:rPr lang="en-US" sz="2000" b="1" dirty="0">
                <a:cs typeface="Helvetica" charset="0"/>
                <a:sym typeface="Helvetica" charset="0"/>
              </a:rPr>
              <a:t>᾽ </a:t>
            </a:r>
            <a:r>
              <a:rPr lang="en-US" sz="2000" b="1" dirty="0" err="1">
                <a:cs typeface="Helvetica" charset="0"/>
                <a:sym typeface="Helvetica" charset="0"/>
              </a:rPr>
              <a:t>οὐσί</a:t>
            </a:r>
            <a:r>
              <a:rPr lang="en-US" sz="2000" b="1" dirty="0">
                <a:cs typeface="Helvetica" charset="0"/>
                <a:sym typeface="Helvetica" charset="0"/>
              </a:rPr>
              <a:t>α</a:t>
            </a:r>
            <a:r>
              <a:rPr lang="en-US" sz="2000" b="1" dirty="0" err="1">
                <a:cs typeface="Helvetica" charset="0"/>
                <a:sym typeface="Helvetica" charset="0"/>
              </a:rPr>
              <a:t>ν</a:t>
            </a:r>
            <a:r>
              <a:rPr lang="en-US" sz="2000" b="1" dirty="0">
                <a:cs typeface="Helvetica" charset="0"/>
                <a:sym typeface="Helvetica" charset="0"/>
              </a:rPr>
              <a:t> </a:t>
            </a:r>
            <a:r>
              <a:rPr lang="en-US" sz="2000" b="1" dirty="0" err="1">
                <a:cs typeface="Helvetica" charset="0"/>
                <a:sym typeface="Helvetica" charset="0"/>
              </a:rPr>
              <a:t>ἀληθινὸς</a:t>
            </a:r>
            <a:r>
              <a:rPr lang="en-US" sz="2000" b="1" dirty="0">
                <a:cs typeface="Helvetica" charset="0"/>
                <a:sym typeface="Helvetica" charset="0"/>
              </a:rPr>
              <a:t> </a:t>
            </a:r>
            <a:r>
              <a:rPr lang="en-US" sz="2000" b="1" dirty="0" err="1">
                <a:cs typeface="Helvetica" charset="0"/>
                <a:sym typeface="Helvetica" charset="0"/>
              </a:rPr>
              <a:t>Θεός</a:t>
            </a:r>
            <a:r>
              <a:rPr lang="en-US" sz="2000" b="1" dirty="0">
                <a:cs typeface="Helvetica" charset="0"/>
                <a:sym typeface="Helvetica" charset="0"/>
              </a:rPr>
              <a:t>: </a:t>
            </a:r>
            <a:r>
              <a:rPr lang="en-US" sz="2000" b="1" dirty="0">
                <a:solidFill>
                  <a:srgbClr val="200063"/>
                </a:solidFill>
                <a:cs typeface="Helvetica" charset="0"/>
                <a:sym typeface="Helvetica" charset="0"/>
              </a:rPr>
              <a:t>«</a:t>
            </a:r>
            <a:r>
              <a:rPr lang="en-US" sz="2000" b="1" dirty="0" err="1">
                <a:solidFill>
                  <a:srgbClr val="200063"/>
                </a:solidFill>
                <a:cs typeface="Helvetica" charset="0"/>
                <a:sym typeface="Helvetica" charset="0"/>
              </a:rPr>
              <a:t>ἐν</a:t>
            </a:r>
            <a:r>
              <a:rPr lang="en-US" sz="2000" b="1" dirty="0">
                <a:solidFill>
                  <a:srgbClr val="200063"/>
                </a:solidFill>
                <a:cs typeface="Helvetica" charset="0"/>
                <a:sym typeface="Helvetica" charset="0"/>
              </a:rPr>
              <a:t> </a:t>
            </a:r>
            <a:r>
              <a:rPr lang="en-US" sz="2000" b="1" dirty="0" err="1">
                <a:solidFill>
                  <a:srgbClr val="200063"/>
                </a:solidFill>
                <a:cs typeface="Helvetica" charset="0"/>
                <a:sym typeface="Helvetica" charset="0"/>
              </a:rPr>
              <a:t>χρόνῳ</a:t>
            </a:r>
            <a:r>
              <a:rPr lang="en-US" sz="2000" b="1" dirty="0">
                <a:solidFill>
                  <a:srgbClr val="200063"/>
                </a:solidFill>
                <a:cs typeface="Helvetica" charset="0"/>
                <a:sym typeface="Helvetica" charset="0"/>
              </a:rPr>
              <a:t>»</a:t>
            </a:r>
            <a:r>
              <a:rPr lang="en-US" sz="2000" b="1" dirty="0">
                <a:cs typeface="Helvetica" charset="0"/>
                <a:sym typeface="Helvetica" charset="0"/>
              </a:rPr>
              <a:t> </a:t>
            </a:r>
            <a:r>
              <a:rPr lang="en-US" sz="2000" b="1" dirty="0" err="1">
                <a:cs typeface="Helvetica" charset="0"/>
                <a:sym typeface="Helvetica" charset="0"/>
              </a:rPr>
              <a:t>δημιούργημ</a:t>
            </a:r>
            <a:r>
              <a:rPr lang="en-US" sz="2000" b="1" dirty="0">
                <a:cs typeface="Helvetica" charset="0"/>
                <a:sym typeface="Helvetica" charset="0"/>
              </a:rPr>
              <a:t>α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dirty="0">
                <a:solidFill>
                  <a:srgbClr val="200063"/>
                </a:solidFill>
                <a:cs typeface="Helvetica" charset="0"/>
                <a:sym typeface="Helvetica" charset="0"/>
              </a:rPr>
              <a:t>«</a:t>
            </a:r>
            <a:r>
              <a:rPr lang="en-US" sz="2000" b="1" dirty="0" err="1">
                <a:solidFill>
                  <a:srgbClr val="200063"/>
                </a:solidFill>
                <a:cs typeface="Helvetica" charset="0"/>
                <a:sym typeface="Helvetica" charset="0"/>
              </a:rPr>
              <a:t>ἐξ</a:t>
            </a:r>
            <a:r>
              <a:rPr lang="en-US" sz="2000" b="1" dirty="0">
                <a:solidFill>
                  <a:srgbClr val="200063"/>
                </a:solidFill>
                <a:cs typeface="Helvetica" charset="0"/>
                <a:sym typeface="Helvetica" charset="0"/>
              </a:rPr>
              <a:t> </a:t>
            </a:r>
            <a:r>
              <a:rPr lang="en-US" sz="2000" b="1" dirty="0" err="1">
                <a:solidFill>
                  <a:srgbClr val="200063"/>
                </a:solidFill>
                <a:cs typeface="Helvetica" charset="0"/>
                <a:sym typeface="Helvetica" charset="0"/>
              </a:rPr>
              <a:t>οὐκ</a:t>
            </a:r>
            <a:r>
              <a:rPr lang="en-US" sz="2000" b="1" dirty="0">
                <a:solidFill>
                  <a:srgbClr val="200063"/>
                </a:solidFill>
                <a:cs typeface="Helvetica" charset="0"/>
                <a:sym typeface="Helvetica" charset="0"/>
              </a:rPr>
              <a:t> </a:t>
            </a:r>
            <a:r>
              <a:rPr lang="en-US" sz="2000" b="1" dirty="0" err="1">
                <a:solidFill>
                  <a:srgbClr val="200063"/>
                </a:solidFill>
                <a:cs typeface="Helvetica" charset="0"/>
                <a:sym typeface="Helvetica" charset="0"/>
              </a:rPr>
              <a:t>ὄντων</a:t>
            </a:r>
            <a:r>
              <a:rPr lang="en-US" sz="2000" b="1" dirty="0">
                <a:solidFill>
                  <a:srgbClr val="200063"/>
                </a:solidFill>
                <a:cs typeface="Helvetica" charset="0"/>
                <a:sym typeface="Helvetica" charset="0"/>
              </a:rPr>
              <a:t>»</a:t>
            </a:r>
            <a:r>
              <a:rPr lang="en-US" sz="2000" b="1" dirty="0">
                <a:cs typeface="Helvetica" charset="0"/>
                <a:sym typeface="Helvetica" charset="0"/>
              </a:rPr>
              <a:t>.</a:t>
            </a:r>
            <a:endParaRPr lang="en-US" sz="2000" b="1" dirty="0">
              <a:ea typeface="ヒラギノ角ゴ ProN W6" charset="0"/>
              <a:cs typeface="ヒラギノ角ゴ ProN W6" charset="0"/>
              <a:sym typeface="Helvetica" charset="0"/>
            </a:endParaRPr>
          </a:p>
          <a:p>
            <a:pPr marL="0" indent="0">
              <a:spcBef>
                <a:spcPts val="261"/>
              </a:spcBef>
              <a:buNone/>
            </a:pPr>
            <a:r>
              <a:rPr lang="en-US" sz="2000" b="1" dirty="0">
                <a:cs typeface="Helvetica" charset="0"/>
                <a:sym typeface="Helvetica" charset="0"/>
              </a:rPr>
              <a:t>β) </a:t>
            </a:r>
            <a:r>
              <a:rPr lang="en-US" sz="2000" b="1" dirty="0" err="1">
                <a:cs typeface="Helvetica" charset="0"/>
                <a:sym typeface="Helvetica" charset="0"/>
              </a:rPr>
              <a:t>ὁ</a:t>
            </a:r>
            <a:r>
              <a:rPr lang="en-US" sz="2000" b="1" dirty="0">
                <a:cs typeface="Helvetica" charset="0"/>
                <a:sym typeface="Helvetica" charset="0"/>
              </a:rPr>
              <a:t> </a:t>
            </a:r>
            <a:r>
              <a:rPr lang="en-US" sz="2000" b="1" dirty="0" err="1">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Λόγος</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u="sng" dirty="0" err="1">
                <a:cs typeface="Helvetica" charset="0"/>
                <a:sym typeface="Helvetica" charset="0"/>
              </a:rPr>
              <a:t>δὲν</a:t>
            </a:r>
            <a:r>
              <a:rPr lang="en-US" sz="2000" b="1" dirty="0">
                <a:cs typeface="Helvetica" charset="0"/>
                <a:sym typeface="Helvetica" charset="0"/>
              </a:rPr>
              <a:t> </a:t>
            </a:r>
            <a:r>
              <a:rPr lang="en-US" sz="2000" b="1" dirty="0" err="1">
                <a:cs typeface="Helvetica" charset="0"/>
                <a:sym typeface="Helvetica" charset="0"/>
              </a:rPr>
              <a:t>εἶν</a:t>
            </a:r>
            <a:r>
              <a:rPr lang="en-US" sz="2000" b="1" dirty="0">
                <a:cs typeface="Helvetica" charset="0"/>
                <a:sym typeface="Helvetica" charset="0"/>
              </a:rPr>
              <a:t>α</a:t>
            </a:r>
            <a:r>
              <a:rPr lang="en-US" sz="2000" b="1" dirty="0" err="1">
                <a:cs typeface="Helvetica" charset="0"/>
                <a:sym typeface="Helvetica" charset="0"/>
              </a:rPr>
              <a:t>ι</a:t>
            </a:r>
            <a:r>
              <a:rPr lang="en-US" sz="2000" b="1" dirty="0">
                <a:cs typeface="Helvetica" charset="0"/>
                <a:sym typeface="Helvetica" charset="0"/>
              </a:rPr>
              <a:t> </a:t>
            </a:r>
            <a:r>
              <a:rPr lang="en-US" sz="2200" b="1" i="1" dirty="0" err="1">
                <a:solidFill>
                  <a:srgbClr val="200063"/>
                </a:solidFill>
                <a:cs typeface="Helvetica" charset="0"/>
                <a:sym typeface="Helvetica" charset="0"/>
              </a:rPr>
              <a:t>συνάν</a:t>
            </a:r>
            <a:r>
              <a:rPr lang="en-US" sz="2200" b="1" i="1" dirty="0">
                <a:solidFill>
                  <a:srgbClr val="200063"/>
                </a:solidFill>
                <a:cs typeface="Helvetica" charset="0"/>
                <a:sym typeface="Helvetica" charset="0"/>
              </a:rPr>
              <a:t>α</a:t>
            </a:r>
            <a:r>
              <a:rPr lang="en-US" sz="2200" b="1" i="1" dirty="0" err="1">
                <a:solidFill>
                  <a:srgbClr val="200063"/>
                </a:solidFill>
                <a:cs typeface="Helvetica" charset="0"/>
                <a:sym typeface="Helvetica" charset="0"/>
              </a:rPr>
              <a:t>ρχος</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200" b="1" i="1" dirty="0" err="1">
                <a:solidFill>
                  <a:srgbClr val="200063"/>
                </a:solidFill>
                <a:cs typeface="Helvetica" charset="0"/>
                <a:sym typeface="Helvetica" charset="0"/>
              </a:rPr>
              <a:t>συν</a:t>
            </a:r>
            <a:r>
              <a:rPr lang="en-US" sz="2200" b="1" i="1" dirty="0">
                <a:solidFill>
                  <a:srgbClr val="200063"/>
                </a:solidFill>
                <a:cs typeface="Helvetica" charset="0"/>
                <a:sym typeface="Helvetica" charset="0"/>
              </a:rPr>
              <a:t>α</a:t>
            </a:r>
            <a:r>
              <a:rPr lang="en-US" sz="2200" b="1" i="1" dirty="0" err="1">
                <a:solidFill>
                  <a:srgbClr val="200063"/>
                </a:solidFill>
                <a:cs typeface="Helvetica" charset="0"/>
                <a:sym typeface="Helvetica" charset="0"/>
              </a:rPr>
              <a:t>ΐδιος</a:t>
            </a:r>
            <a:r>
              <a:rPr lang="en-US" sz="2000" b="1" dirty="0">
                <a:cs typeface="Helvetica" charset="0"/>
                <a:sym typeface="Helvetica" charset="0"/>
              </a:rPr>
              <a:t> π</a:t>
            </a:r>
            <a:r>
              <a:rPr lang="en-US" sz="2000" b="1" dirty="0" err="1">
                <a:cs typeface="Helvetica" charset="0"/>
                <a:sym typeface="Helvetica" charset="0"/>
              </a:rPr>
              <a:t>ρὸς</a:t>
            </a:r>
            <a:r>
              <a:rPr lang="en-US" sz="2000" b="1" dirty="0">
                <a:cs typeface="Helvetica" charset="0"/>
                <a:sym typeface="Helvetica" charset="0"/>
              </a:rPr>
              <a:t> </a:t>
            </a:r>
            <a:r>
              <a:rPr lang="en-US" sz="2000" b="1" dirty="0" err="1">
                <a:cs typeface="Helvetica" charset="0"/>
                <a:sym typeface="Helvetica" charset="0"/>
              </a:rPr>
              <a:t>τὸν</a:t>
            </a:r>
            <a:r>
              <a:rPr lang="en-US" sz="2000" b="1" dirty="0">
                <a:cs typeface="Helvetica" charset="0"/>
                <a:sym typeface="Helvetica" charset="0"/>
              </a:rPr>
              <a:t> </a:t>
            </a:r>
            <a:r>
              <a:rPr lang="en-US" sz="2000" b="1" dirty="0" err="1">
                <a:cs typeface="Helvetica" charset="0"/>
                <a:sym typeface="Helvetica" charset="0"/>
              </a:rPr>
              <a:t>Π</a:t>
            </a:r>
            <a:r>
              <a:rPr lang="en-US" sz="2000" b="1" dirty="0">
                <a:cs typeface="Helvetica" charset="0"/>
                <a:sym typeface="Helvetica" charset="0"/>
              </a:rPr>
              <a:t>α</a:t>
            </a:r>
            <a:r>
              <a:rPr lang="en-US" sz="2000" b="1" dirty="0" err="1">
                <a:cs typeface="Helvetica" charset="0"/>
                <a:sym typeface="Helvetica" charset="0"/>
              </a:rPr>
              <a:t>τέρ</a:t>
            </a:r>
            <a:r>
              <a:rPr lang="en-US" sz="2000" b="1" dirty="0">
                <a:cs typeface="Helvetica" charset="0"/>
                <a:sym typeface="Helvetica" charset="0"/>
              </a:rPr>
              <a:t>α.</a:t>
            </a:r>
            <a:endParaRPr lang="en-US" sz="2000" b="1" dirty="0">
              <a:ea typeface="ヒラギノ角ゴ ProN W6" charset="0"/>
              <a:cs typeface="ヒラギノ角ゴ ProN W6" charset="0"/>
              <a:sym typeface="Helvetica" charset="0"/>
            </a:endParaRPr>
          </a:p>
          <a:p>
            <a:pPr marL="0" indent="0">
              <a:spcBef>
                <a:spcPts val="261"/>
              </a:spcBef>
              <a:buNone/>
            </a:pPr>
            <a:r>
              <a:rPr lang="en-US" sz="2000" b="1" dirty="0" err="1">
                <a:cs typeface="Helvetica" charset="0"/>
                <a:sym typeface="Helvetica" charset="0"/>
              </a:rPr>
              <a:t>γ</a:t>
            </a:r>
            <a:r>
              <a:rPr lang="en-US" sz="2000" b="1" dirty="0">
                <a:cs typeface="Helvetica" charset="0"/>
                <a:sym typeface="Helvetica" charset="0"/>
              </a:rPr>
              <a:t>) </a:t>
            </a:r>
            <a:r>
              <a:rPr lang="en-US" sz="2000" b="1" dirty="0" err="1">
                <a:cs typeface="Helvetica" charset="0"/>
                <a:sym typeface="Helvetica" charset="0"/>
              </a:rPr>
              <a:t>ὁ</a:t>
            </a:r>
            <a:r>
              <a:rPr lang="en-US" sz="2000" b="1" dirty="0">
                <a:cs typeface="Helvetica" charset="0"/>
                <a:sym typeface="Helvetica" charset="0"/>
              </a:rPr>
              <a:t> </a:t>
            </a:r>
            <a:r>
              <a:rPr lang="en-US" sz="2000" b="1" dirty="0" err="1">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dirty="0" err="1">
                <a:cs typeface="Helvetica" charset="0"/>
                <a:sym typeface="Helvetica" charset="0"/>
              </a:rPr>
              <a:t>εἶν</a:t>
            </a:r>
            <a:r>
              <a:rPr lang="en-US" sz="2000" b="1" dirty="0">
                <a:cs typeface="Helvetica" charset="0"/>
                <a:sym typeface="Helvetica" charset="0"/>
              </a:rPr>
              <a:t>α</a:t>
            </a:r>
            <a:r>
              <a:rPr lang="en-US" sz="2000" b="1" dirty="0" err="1">
                <a:cs typeface="Helvetica" charset="0"/>
                <a:sym typeface="Helvetica" charset="0"/>
              </a:rPr>
              <a:t>ι</a:t>
            </a:r>
            <a:r>
              <a:rPr lang="en-US" sz="2000" b="1" dirty="0">
                <a:cs typeface="Helvetica" charset="0"/>
                <a:sym typeface="Helvetica" charset="0"/>
              </a:rPr>
              <a:t> </a:t>
            </a:r>
            <a:r>
              <a:rPr lang="en-US" sz="2000" b="1" dirty="0">
                <a:solidFill>
                  <a:srgbClr val="200063"/>
                </a:solidFill>
                <a:cs typeface="Helvetica" charset="0"/>
                <a:sym typeface="Helvetica" charset="0"/>
              </a:rPr>
              <a:t>«</a:t>
            </a:r>
            <a:r>
              <a:rPr lang="en-US" sz="2000" b="1" dirty="0" err="1">
                <a:solidFill>
                  <a:srgbClr val="200063"/>
                </a:solidFill>
                <a:cs typeface="Helvetica" charset="0"/>
                <a:sym typeface="Helvetica" charset="0"/>
              </a:rPr>
              <a:t>κτίσμ</a:t>
            </a:r>
            <a:r>
              <a:rPr lang="en-US" sz="2000" b="1" dirty="0">
                <a:solidFill>
                  <a:srgbClr val="200063"/>
                </a:solidFill>
                <a:cs typeface="Helvetica" charset="0"/>
                <a:sym typeface="Helvetica" charset="0"/>
              </a:rPr>
              <a:t>α </a:t>
            </a:r>
            <a:r>
              <a:rPr lang="en-US" sz="2000" b="1" dirty="0" err="1">
                <a:solidFill>
                  <a:srgbClr val="200063"/>
                </a:solidFill>
                <a:cs typeface="Helvetica" charset="0"/>
                <a:sym typeface="Helvetica" charset="0"/>
              </a:rPr>
              <a:t>Θεοῦ</a:t>
            </a:r>
            <a:r>
              <a:rPr lang="en-US" sz="2000" b="1" dirty="0">
                <a:solidFill>
                  <a:srgbClr val="200063"/>
                </a:solidFill>
                <a:cs typeface="Helvetica" charset="0"/>
                <a:sym typeface="Helvetica" charset="0"/>
              </a:rPr>
              <a:t> </a:t>
            </a:r>
            <a:r>
              <a:rPr lang="en-US" sz="2000" b="1" dirty="0" err="1">
                <a:solidFill>
                  <a:srgbClr val="200063"/>
                </a:solidFill>
                <a:cs typeface="Helvetica" charset="0"/>
                <a:sym typeface="Helvetica" charset="0"/>
              </a:rPr>
              <a:t>τέλειον</a:t>
            </a:r>
            <a:r>
              <a:rPr lang="en-US" sz="2000" b="1" dirty="0">
                <a:solidFill>
                  <a:srgbClr val="200063"/>
                </a:solidFill>
                <a:cs typeface="Helvetica" charset="0"/>
                <a:sym typeface="Helvetica" charset="0"/>
              </a:rPr>
              <a:t> ...»</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ἀν</a:t>
            </a:r>
            <a:r>
              <a:rPr lang="en-US" sz="2000" b="1" dirty="0">
                <a:cs typeface="Helvetica" charset="0"/>
                <a:sym typeface="Helvetica" charset="0"/>
              </a:rPr>
              <a:t>α</a:t>
            </a:r>
            <a:r>
              <a:rPr lang="en-US" sz="2000" b="1" dirty="0" err="1">
                <a:cs typeface="Helvetica" charset="0"/>
                <a:sym typeface="Helvetica" charset="0"/>
              </a:rPr>
              <a:t>γνωρίζει</a:t>
            </a:r>
            <a:r>
              <a:rPr lang="en-US" sz="2000" b="1" dirty="0">
                <a:cs typeface="Helvetica" charset="0"/>
                <a:sym typeface="Helvetica" charset="0"/>
              </a:rPr>
              <a:t> </a:t>
            </a:r>
            <a:r>
              <a:rPr lang="en-US" sz="2000" b="1" i="1" dirty="0" err="1">
                <a:cs typeface="Helvetica" charset="0"/>
                <a:sym typeface="Helvetica" charset="0"/>
              </a:rPr>
              <a:t>ἠθικὴ</a:t>
            </a:r>
            <a:r>
              <a:rPr lang="en-US" sz="2000" b="1" i="1" dirty="0">
                <a:cs typeface="Helvetica" charset="0"/>
                <a:sym typeface="Helvetica" charset="0"/>
              </a:rPr>
              <a:t> </a:t>
            </a:r>
            <a:r>
              <a:rPr lang="en-US" sz="2000" b="1" i="1" dirty="0" err="1">
                <a:cs typeface="Helvetica" charset="0"/>
                <a:sym typeface="Helvetica" charset="0"/>
              </a:rPr>
              <a:t>ἢ</a:t>
            </a:r>
            <a:r>
              <a:rPr lang="en-US" sz="2000" b="1" i="1" dirty="0">
                <a:cs typeface="Helvetica" charset="0"/>
                <a:sym typeface="Helvetica" charset="0"/>
              </a:rPr>
              <a:t> </a:t>
            </a:r>
            <a:r>
              <a:rPr lang="en-US" sz="2000" b="1" i="1" dirty="0" err="1">
                <a:cs typeface="Helvetica" charset="0"/>
                <a:sym typeface="Helvetica" charset="0"/>
              </a:rPr>
              <a:t>κ</a:t>
            </a:r>
            <a:r>
              <a:rPr lang="en-US" sz="2000" b="1" i="1" dirty="0">
                <a:cs typeface="Helvetica" charset="0"/>
                <a:sym typeface="Helvetica" charset="0"/>
              </a:rPr>
              <a:t>α</a:t>
            </a:r>
            <a:r>
              <a:rPr lang="en-US" sz="2000" b="1" i="1" dirty="0" err="1">
                <a:cs typeface="Helvetica" charset="0"/>
                <a:sym typeface="Helvetica" charset="0"/>
              </a:rPr>
              <a:t>τ</a:t>
            </a:r>
            <a:r>
              <a:rPr lang="en-US" sz="2000" b="1" i="1" dirty="0">
                <a:cs typeface="Helvetica" charset="0"/>
                <a:sym typeface="Helvetica" charset="0"/>
              </a:rPr>
              <a:t>᾽ </a:t>
            </a:r>
            <a:r>
              <a:rPr lang="en-US" sz="2000" b="1" i="1" dirty="0" err="1">
                <a:cs typeface="Helvetica" charset="0"/>
                <a:sym typeface="Helvetica" charset="0"/>
              </a:rPr>
              <a:t>ὄνομ</a:t>
            </a:r>
            <a:r>
              <a:rPr lang="en-US" sz="2000" b="1" i="1" dirty="0">
                <a:cs typeface="Helvetica" charset="0"/>
                <a:sym typeface="Helvetica" charset="0"/>
              </a:rPr>
              <a:t>α </a:t>
            </a:r>
            <a:r>
              <a:rPr lang="en-US" sz="2000" b="1" dirty="0" err="1">
                <a:cs typeface="Helvetica" charset="0"/>
                <a:sym typeface="Helvetica" charset="0"/>
              </a:rPr>
              <a:t>θεότητ</a:t>
            </a:r>
            <a:r>
              <a:rPr lang="en-US" sz="2000" b="1" dirty="0">
                <a:cs typeface="Helvetica" charset="0"/>
                <a:sym typeface="Helvetica" charset="0"/>
              </a:rPr>
              <a:t>α.</a:t>
            </a:r>
            <a:endParaRPr lang="en-US" sz="2000" b="1" dirty="0">
              <a:ea typeface="ヒラギノ角ゴ ProN W6" charset="0"/>
              <a:cs typeface="ヒラギノ角ゴ ProN W6" charset="0"/>
              <a:sym typeface="Helvetica" charset="0"/>
            </a:endParaRPr>
          </a:p>
          <a:p>
            <a:pPr marL="0" indent="0">
              <a:spcBef>
                <a:spcPts val="261"/>
              </a:spcBef>
              <a:buNone/>
            </a:pPr>
            <a:r>
              <a:rPr lang="en-US" sz="2000" b="1" dirty="0" err="1">
                <a:cs typeface="Helvetica" charset="0"/>
                <a:sym typeface="Helvetica" charset="0"/>
              </a:rPr>
              <a:t>δ</a:t>
            </a:r>
            <a:r>
              <a:rPr lang="en-US" sz="2000" b="1" dirty="0">
                <a:cs typeface="Helvetica" charset="0"/>
                <a:sym typeface="Helvetica" charset="0"/>
              </a:rPr>
              <a:t>) </a:t>
            </a:r>
            <a:r>
              <a:rPr lang="en-US" sz="2000" b="1" dirty="0" err="1">
                <a:cs typeface="Helvetica" charset="0"/>
                <a:sym typeface="Helvetica" charset="0"/>
              </a:rPr>
              <a:t>ὁ</a:t>
            </a:r>
            <a:r>
              <a:rPr lang="en-US" sz="2000" b="1" dirty="0">
                <a:cs typeface="Helvetica" charset="0"/>
                <a:sym typeface="Helvetica" charset="0"/>
              </a:rPr>
              <a:t> </a:t>
            </a:r>
            <a:r>
              <a:rPr lang="en-US" sz="2000" b="1" dirty="0" err="1">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Λόγος</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dirty="0" err="1">
                <a:cs typeface="Helvetica" charset="0"/>
                <a:sym typeface="Helvetica" charset="0"/>
              </a:rPr>
              <a:t>ἦτ</a:t>
            </a:r>
            <a:r>
              <a:rPr lang="en-US" sz="2000" b="1" dirty="0">
                <a:cs typeface="Helvetica" charset="0"/>
                <a:sym typeface="Helvetica" charset="0"/>
              </a:rPr>
              <a:t>α</a:t>
            </a:r>
            <a:r>
              <a:rPr lang="en-US" sz="2000" b="1" dirty="0" err="1">
                <a:cs typeface="Helvetica" charset="0"/>
                <a:sym typeface="Helvetica" charset="0"/>
              </a:rPr>
              <a:t>ν</a:t>
            </a:r>
            <a:r>
              <a:rPr lang="en-US" sz="2000" b="1" dirty="0">
                <a:cs typeface="Helvetica" charset="0"/>
                <a:sym typeface="Helvetica" charset="0"/>
              </a:rPr>
              <a:t> </a:t>
            </a:r>
            <a:r>
              <a:rPr lang="en-US" sz="2000" b="1" dirty="0">
                <a:solidFill>
                  <a:srgbClr val="200063"/>
                </a:solidFill>
                <a:cs typeface="Helvetica" charset="0"/>
                <a:sym typeface="Helvetica" charset="0"/>
              </a:rPr>
              <a:t>«</a:t>
            </a:r>
            <a:r>
              <a:rPr lang="en-US" sz="2000" b="1" dirty="0" err="1">
                <a:solidFill>
                  <a:srgbClr val="200063"/>
                </a:solidFill>
                <a:cs typeface="Helvetica" charset="0"/>
                <a:sym typeface="Helvetica" charset="0"/>
              </a:rPr>
              <a:t>τρε</a:t>
            </a:r>
            <a:r>
              <a:rPr lang="en-US" sz="2000" b="1" dirty="0">
                <a:solidFill>
                  <a:srgbClr val="200063"/>
                </a:solidFill>
                <a:cs typeface="Helvetica" charset="0"/>
                <a:sym typeface="Helvetica" charset="0"/>
              </a:rPr>
              <a:t>π</a:t>
            </a:r>
            <a:r>
              <a:rPr lang="en-US" sz="2000" b="1" dirty="0" err="1">
                <a:solidFill>
                  <a:srgbClr val="200063"/>
                </a:solidFill>
                <a:cs typeface="Helvetica" charset="0"/>
                <a:sym typeface="Helvetica" charset="0"/>
              </a:rPr>
              <a:t>τὸς</a:t>
            </a:r>
            <a:r>
              <a:rPr lang="en-US" sz="2000" b="1" dirty="0">
                <a:solidFill>
                  <a:srgbClr val="200063"/>
                </a:solidFill>
                <a:cs typeface="Helvetica" charset="0"/>
                <a:sym typeface="Helvetica" charset="0"/>
              </a:rPr>
              <a:t>»</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a:solidFill>
                  <a:srgbClr val="200063"/>
                </a:solidFill>
                <a:cs typeface="Helvetica" charset="0"/>
                <a:sym typeface="Helvetica" charset="0"/>
              </a:rPr>
              <a:t>«</a:t>
            </a:r>
            <a:r>
              <a:rPr lang="en-US" sz="2000" b="1" dirty="0" err="1">
                <a:solidFill>
                  <a:srgbClr val="200063"/>
                </a:solidFill>
                <a:cs typeface="Helvetica" charset="0"/>
                <a:sym typeface="Helvetica" charset="0"/>
              </a:rPr>
              <a:t>ἀλλοιωτὸς</a:t>
            </a:r>
            <a:r>
              <a:rPr lang="en-US" sz="2000" b="1" dirty="0">
                <a:solidFill>
                  <a:srgbClr val="200063"/>
                </a:solidFill>
                <a:cs typeface="Helvetica" charset="0"/>
                <a:sym typeface="Helvetica" charset="0"/>
              </a:rPr>
              <a:t>»</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τὰ</a:t>
            </a:r>
            <a:r>
              <a:rPr lang="en-US" sz="2000" b="1" dirty="0">
                <a:cs typeface="Helvetica" charset="0"/>
                <a:sym typeface="Helvetica" charset="0"/>
              </a:rPr>
              <a:t> </a:t>
            </a:r>
            <a:r>
              <a:rPr lang="en-US" sz="2000" b="1" dirty="0" err="1">
                <a:cs typeface="Helvetica" charset="0"/>
                <a:sym typeface="Helvetica" charset="0"/>
              </a:rPr>
              <a:t>τὴ</a:t>
            </a:r>
            <a:r>
              <a:rPr lang="en-US" sz="2000" b="1" dirty="0">
                <a:cs typeface="Helvetica" charset="0"/>
                <a:sym typeface="Helvetica" charset="0"/>
              </a:rPr>
              <a:t> </a:t>
            </a:r>
            <a:r>
              <a:rPr lang="en-US" sz="2000" b="1" dirty="0" err="1">
                <a:cs typeface="Helvetica" charset="0"/>
                <a:sym typeface="Helvetica" charset="0"/>
              </a:rPr>
              <a:t>φύση</a:t>
            </a:r>
            <a:r>
              <a:rPr lang="en-US" sz="2000" b="1" dirty="0">
                <a:cs typeface="Helvetica" charset="0"/>
                <a:sym typeface="Helvetica" charset="0"/>
              </a:rPr>
              <a:t> </a:t>
            </a:r>
            <a:r>
              <a:rPr lang="en-US" sz="2000" b="1" dirty="0" err="1">
                <a:cs typeface="Helvetica" charset="0"/>
                <a:sym typeface="Helvetica" charset="0"/>
              </a:rPr>
              <a:t>του</a:t>
            </a:r>
            <a:r>
              <a:rPr lang="en-US" sz="2000" b="1" dirty="0">
                <a:cs typeface="Helvetica" charset="0"/>
                <a:sym typeface="Helvetica" charset="0"/>
              </a:rPr>
              <a:t>, </a:t>
            </a:r>
            <a:r>
              <a:rPr lang="en-US" sz="2000" b="1" dirty="0" err="1">
                <a:cs typeface="Helvetica" charset="0"/>
                <a:sym typeface="Helvetica" charset="0"/>
              </a:rPr>
              <a:t>ἀλλὰ</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τέστη</a:t>
            </a:r>
            <a:r>
              <a:rPr lang="en-US" sz="2000" b="1" dirty="0">
                <a:cs typeface="Helvetica" charset="0"/>
                <a:sym typeface="Helvetica" charset="0"/>
              </a:rPr>
              <a:t> </a:t>
            </a:r>
            <a:r>
              <a:rPr lang="en-US" sz="2000" b="1" i="1" dirty="0" err="1">
                <a:cs typeface="Helvetica" charset="0"/>
                <a:sym typeface="Helvetica" charset="0"/>
              </a:rPr>
              <a:t>ἄτρε</a:t>
            </a:r>
            <a:r>
              <a:rPr lang="en-US" sz="2000" b="1" i="1" dirty="0">
                <a:cs typeface="Helvetica" charset="0"/>
                <a:sym typeface="Helvetica" charset="0"/>
              </a:rPr>
              <a:t>π</a:t>
            </a:r>
            <a:r>
              <a:rPr lang="en-US" sz="2000" b="1" i="1" dirty="0" err="1">
                <a:cs typeface="Helvetica" charset="0"/>
                <a:sym typeface="Helvetica" charset="0"/>
              </a:rPr>
              <a:t>τος</a:t>
            </a:r>
            <a:r>
              <a:rPr lang="en-US" sz="2000" b="1" i="1" dirty="0">
                <a:cs typeface="Helvetica" charset="0"/>
                <a:sym typeface="Helvetica" charset="0"/>
              </a:rPr>
              <a:t> </a:t>
            </a:r>
            <a:r>
              <a:rPr lang="en-US" sz="2000" b="1" i="1" dirty="0" err="1">
                <a:cs typeface="Helvetica" charset="0"/>
                <a:sym typeface="Helvetica" charset="0"/>
              </a:rPr>
              <a:t>κ</a:t>
            </a:r>
            <a:r>
              <a:rPr lang="en-US" sz="2000" b="1" i="1" dirty="0">
                <a:cs typeface="Helvetica" charset="0"/>
                <a:sym typeface="Helvetica" charset="0"/>
              </a:rPr>
              <a:t>α</a:t>
            </a:r>
            <a:r>
              <a:rPr lang="en-US" sz="2000" b="1" i="1" dirty="0" err="1">
                <a:cs typeface="Helvetica" charset="0"/>
                <a:sym typeface="Helvetica" charset="0"/>
              </a:rPr>
              <a:t>ὶ</a:t>
            </a:r>
            <a:r>
              <a:rPr lang="en-US" sz="2000" b="1" i="1" dirty="0">
                <a:cs typeface="Helvetica" charset="0"/>
                <a:sym typeface="Helvetica" charset="0"/>
              </a:rPr>
              <a:t> </a:t>
            </a:r>
            <a:r>
              <a:rPr lang="en-US" sz="2000" b="1" i="1" dirty="0" err="1">
                <a:cs typeface="Helvetica" charset="0"/>
                <a:sym typeface="Helvetica" charset="0"/>
              </a:rPr>
              <a:t>ἀν</a:t>
            </a:r>
            <a:r>
              <a:rPr lang="en-US" sz="2000" b="1" i="1" dirty="0">
                <a:cs typeface="Helvetica" charset="0"/>
                <a:sym typeface="Helvetica" charset="0"/>
              </a:rPr>
              <a:t>α</a:t>
            </a:r>
            <a:r>
              <a:rPr lang="en-US" sz="2000" b="1" i="1" dirty="0" err="1">
                <a:cs typeface="Helvetica" charset="0"/>
                <a:sym typeface="Helvetica" charset="0"/>
              </a:rPr>
              <a:t>λοίωτος</a:t>
            </a:r>
            <a:r>
              <a:rPr lang="en-US" sz="2000" b="1" i="1" dirty="0">
                <a:cs typeface="Helvetica" charset="0"/>
                <a:sym typeface="Helvetica" charset="0"/>
              </a:rPr>
              <a:t> </a:t>
            </a:r>
            <a:r>
              <a:rPr lang="en-US" sz="2000" b="1" dirty="0">
                <a:solidFill>
                  <a:srgbClr val="200063"/>
                </a:solidFill>
                <a:cs typeface="Helvetica" charset="0"/>
                <a:sym typeface="Helvetica" charset="0"/>
              </a:rPr>
              <a:t>«</a:t>
            </a:r>
            <a:r>
              <a:rPr lang="en-US" sz="2000" b="1" dirty="0" err="1">
                <a:solidFill>
                  <a:srgbClr val="200063"/>
                </a:solidFill>
                <a:cs typeface="Helvetica" charset="0"/>
                <a:sym typeface="Helvetica" charset="0"/>
              </a:rPr>
              <a:t>θελήσει</a:t>
            </a:r>
            <a:r>
              <a:rPr lang="en-US" sz="2000" b="1" dirty="0">
                <a:solidFill>
                  <a:srgbClr val="200063"/>
                </a:solidFill>
                <a:cs typeface="Helvetica" charset="0"/>
                <a:sym typeface="Helvetica" charset="0"/>
              </a:rPr>
              <a:t>»</a:t>
            </a:r>
            <a:r>
              <a:rPr lang="en-US" sz="2000" b="1" dirty="0">
                <a:cs typeface="Helvetica" charset="0"/>
                <a:sym typeface="Helvetica" charset="0"/>
              </a:rPr>
              <a:t> ...</a:t>
            </a:r>
            <a:endParaRPr lang="en-US" sz="2000" b="1" dirty="0">
              <a:ea typeface="ヒラギノ角ゴ ProN W6" charset="0"/>
              <a:cs typeface="ヒラギノ角ゴ ProN W6" charset="0"/>
              <a:sym typeface="Helvetica" charset="0"/>
            </a:endParaRPr>
          </a:p>
          <a:p>
            <a:pPr marL="0" indent="0">
              <a:spcBef>
                <a:spcPts val="261"/>
              </a:spcBef>
              <a:buNone/>
            </a:pPr>
            <a:r>
              <a:rPr lang="en-US" sz="2000" b="1" dirty="0" err="1">
                <a:cs typeface="Helvetica" charset="0"/>
                <a:sym typeface="Helvetica" charset="0"/>
              </a:rPr>
              <a:t>ε</a:t>
            </a:r>
            <a:r>
              <a:rPr lang="en-US" sz="2000" b="1" dirty="0">
                <a:cs typeface="Helvetica" charset="0"/>
                <a:sym typeface="Helvetica" charset="0"/>
              </a:rPr>
              <a:t>) </a:t>
            </a:r>
            <a:r>
              <a:rPr lang="en-US" sz="2000" b="1" dirty="0" err="1">
                <a:cs typeface="Helvetica" charset="0"/>
                <a:sym typeface="Helvetica" charset="0"/>
              </a:rPr>
              <a:t>ὁ</a:t>
            </a:r>
            <a:r>
              <a:rPr lang="en-US" sz="2000" b="1" dirty="0">
                <a:cs typeface="Helvetica" charset="0"/>
                <a:sym typeface="Helvetica" charset="0"/>
              </a:rPr>
              <a:t> </a:t>
            </a:r>
            <a:r>
              <a:rPr lang="en-US" sz="2000" b="1" dirty="0" err="1">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Λόγος</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dirty="0" err="1">
                <a:cs typeface="Helvetica" charset="0"/>
                <a:sym typeface="Helvetica" charset="0"/>
              </a:rPr>
              <a:t>συνδέθηκε</a:t>
            </a:r>
            <a:r>
              <a:rPr lang="en-US" sz="2000" b="1" dirty="0">
                <a:cs typeface="Helvetica" charset="0"/>
                <a:sym typeface="Helvetica" charset="0"/>
              </a:rPr>
              <a:t> </a:t>
            </a:r>
            <a:r>
              <a:rPr lang="en-US" sz="2000" b="1" dirty="0" err="1">
                <a:cs typeface="Helvetica" charset="0"/>
                <a:sym typeface="Helvetica" charset="0"/>
              </a:rPr>
              <a:t>μὲ</a:t>
            </a:r>
            <a:r>
              <a:rPr lang="en-US" sz="2000" b="1" dirty="0">
                <a:cs typeface="Helvetica" charset="0"/>
                <a:sym typeface="Helvetica" charset="0"/>
              </a:rPr>
              <a:t> </a:t>
            </a:r>
            <a:r>
              <a:rPr lang="en-US" sz="2000" b="1" dirty="0" err="1">
                <a:cs typeface="Helvetica" charset="0"/>
                <a:sym typeface="Helvetica" charset="0"/>
              </a:rPr>
              <a:t>τὴ</a:t>
            </a:r>
            <a:r>
              <a:rPr lang="en-US" sz="2000" b="1" dirty="0">
                <a:cs typeface="Helvetica" charset="0"/>
                <a:sym typeface="Helvetica" charset="0"/>
              </a:rPr>
              <a:t> </a:t>
            </a:r>
            <a:r>
              <a:rPr lang="en-US" sz="2000" b="1" dirty="0" err="1">
                <a:cs typeface="Helvetica" charset="0"/>
                <a:sym typeface="Helvetica" charset="0"/>
              </a:rPr>
              <a:t>δημιουργικὴ</a:t>
            </a:r>
            <a:r>
              <a:rPr lang="en-US" sz="2000" b="1" dirty="0">
                <a:cs typeface="Helvetica" charset="0"/>
                <a:sym typeface="Helvetica" charset="0"/>
              </a:rPr>
              <a:t> </a:t>
            </a:r>
            <a:r>
              <a:rPr lang="en-US" sz="2000" b="1" dirty="0" err="1">
                <a:cs typeface="Helvetica" charset="0"/>
                <a:sym typeface="Helvetica" charset="0"/>
              </a:rPr>
              <a:t>ἐνέργει</a:t>
            </a:r>
            <a:r>
              <a:rPr lang="en-US" sz="2000" b="1" dirty="0">
                <a:cs typeface="Helvetica" charset="0"/>
                <a:sym typeface="Helvetica" charset="0"/>
              </a:rPr>
              <a:t>α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Θεοῦ-Π</a:t>
            </a:r>
            <a:r>
              <a:rPr lang="en-US" sz="2000" b="1" dirty="0">
                <a:cs typeface="Helvetica" charset="0"/>
                <a:sym typeface="Helvetica" charset="0"/>
              </a:rPr>
              <a:t>α</a:t>
            </a:r>
            <a:r>
              <a:rPr lang="en-US" sz="2000" b="1" dirty="0" err="1">
                <a:cs typeface="Helvetica" charset="0"/>
                <a:sym typeface="Helvetica" charset="0"/>
              </a:rPr>
              <a:t>τρὸς</a:t>
            </a:r>
            <a:r>
              <a:rPr lang="en-US" sz="2000" b="1" dirty="0">
                <a:cs typeface="Helvetica" charset="0"/>
                <a:sym typeface="Helvetica" charset="0"/>
              </a:rPr>
              <a:t> </a:t>
            </a:r>
            <a:r>
              <a:rPr lang="en-US" sz="2000" b="1" dirty="0" err="1">
                <a:cs typeface="Helvetica" charset="0"/>
                <a:sym typeface="Helvetica" charset="0"/>
              </a:rPr>
              <a:t>γιὰ</a:t>
            </a:r>
            <a:r>
              <a:rPr lang="en-US" sz="2000" b="1" dirty="0">
                <a:cs typeface="Helvetica" charset="0"/>
                <a:sym typeface="Helvetica" charset="0"/>
              </a:rPr>
              <a:t> </a:t>
            </a:r>
            <a:r>
              <a:rPr lang="en-US" sz="2000" b="1" dirty="0" err="1">
                <a:cs typeface="Helvetica" charset="0"/>
                <a:sym typeface="Helvetica" charset="0"/>
              </a:rPr>
              <a:t>τὴ</a:t>
            </a:r>
            <a:r>
              <a:rPr lang="en-US" sz="2000" b="1" dirty="0">
                <a:cs typeface="Helvetica" charset="0"/>
                <a:sym typeface="Helvetica" charset="0"/>
              </a:rPr>
              <a:t> </a:t>
            </a:r>
            <a:r>
              <a:rPr lang="en-US" sz="2000" b="1" dirty="0" err="1">
                <a:cs typeface="Helvetica" charset="0"/>
                <a:sym typeface="Helvetica" charset="0"/>
              </a:rPr>
              <a:t>δημιουργί</a:t>
            </a:r>
            <a:r>
              <a:rPr lang="en-US" sz="2000" b="1" dirty="0">
                <a:cs typeface="Helvetica" charset="0"/>
                <a:sym typeface="Helvetica" charset="0"/>
              </a:rPr>
              <a:t>α </a:t>
            </a:r>
            <a:r>
              <a:rPr lang="en-US" sz="2000" b="1" dirty="0" err="1">
                <a:cs typeface="Helvetica" charset="0"/>
                <a:sym typeface="Helvetica" charset="0"/>
              </a:rPr>
              <a:t>τῶν</a:t>
            </a:r>
            <a:r>
              <a:rPr lang="en-US" sz="2000" b="1" dirty="0">
                <a:cs typeface="Helvetica" charset="0"/>
                <a:sym typeface="Helvetica" charset="0"/>
              </a:rPr>
              <a:t> π</a:t>
            </a:r>
            <a:r>
              <a:rPr lang="en-US" sz="2000" b="1" dirty="0" err="1">
                <a:cs typeface="Helvetica" charset="0"/>
                <a:sym typeface="Helvetica" charset="0"/>
              </a:rPr>
              <a:t>άντων</a:t>
            </a:r>
            <a:r>
              <a:rPr lang="en-US" sz="2000" b="1" dirty="0">
                <a:cs typeface="Helvetica" charset="0"/>
                <a:sym typeface="Helvetica" charset="0"/>
              </a:rPr>
              <a:t> </a:t>
            </a:r>
            <a:r>
              <a:rPr lang="en-US" sz="2000" b="1" dirty="0" err="1">
                <a:cs typeface="Helvetica" charset="0"/>
                <a:sym typeface="Helvetica" charset="0"/>
              </a:rPr>
              <a:t>δι</a:t>
            </a:r>
            <a:r>
              <a:rPr lang="en-US" sz="2000" b="1" dirty="0">
                <a:cs typeface="Helvetica" charset="0"/>
                <a:sym typeface="Helvetica" charset="0"/>
              </a:rPr>
              <a:t>᾽ α</a:t>
            </a:r>
            <a:r>
              <a:rPr lang="en-US" sz="2000" b="1" dirty="0" err="1">
                <a:cs typeface="Helvetica" charset="0"/>
                <a:sym typeface="Helvetica" charset="0"/>
              </a:rPr>
              <a:t>ὐτοῦ</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ἁγίου</a:t>
            </a:r>
            <a:r>
              <a:rPr lang="en-US" sz="2000" b="1" dirty="0">
                <a:cs typeface="Helvetica" charset="0"/>
                <a:sym typeface="Helvetica" charset="0"/>
              </a:rPr>
              <a:t> </a:t>
            </a:r>
            <a:r>
              <a:rPr lang="en-US" sz="2000" b="1" dirty="0" err="1">
                <a:cs typeface="Helvetica" charset="0"/>
                <a:sym typeface="Helvetica" charset="0"/>
              </a:rPr>
              <a:t>Πνεύμ</a:t>
            </a:r>
            <a:r>
              <a:rPr lang="en-US" sz="2000" b="1" dirty="0">
                <a:cs typeface="Helvetica" charset="0"/>
                <a:sym typeface="Helvetica" charset="0"/>
              </a:rPr>
              <a:t>α</a:t>
            </a:r>
            <a:r>
              <a:rPr lang="en-US" sz="2000" b="1" dirty="0" err="1">
                <a:cs typeface="Helvetica" charset="0"/>
                <a:sym typeface="Helvetica" charset="0"/>
              </a:rPr>
              <a:t>τος</a:t>
            </a:r>
            <a:r>
              <a:rPr lang="en-US" sz="2000" b="1" dirty="0">
                <a:cs typeface="Helvetica" charset="0"/>
                <a:sym typeface="Helvetica" charset="0"/>
              </a:rPr>
              <a:t>)</a:t>
            </a:r>
            <a:endParaRPr lang="en-US" sz="2000" b="1" dirty="0">
              <a:ea typeface="ヒラギノ角ゴ ProN W6" charset="0"/>
              <a:cs typeface="ヒラギノ角ゴ ProN W6" charset="0"/>
              <a:sym typeface="Helvetica" charset="0"/>
            </a:endParaRPr>
          </a:p>
          <a:p>
            <a:pPr marL="0" indent="0">
              <a:spcBef>
                <a:spcPts val="261"/>
              </a:spcBef>
              <a:buNone/>
            </a:pPr>
            <a:r>
              <a:rPr lang="en-US" sz="2000" b="1" dirty="0" err="1">
                <a:cs typeface="Helvetica" charset="0"/>
                <a:sym typeface="Helvetica" charset="0"/>
              </a:rPr>
              <a:t>στ</a:t>
            </a:r>
            <a:r>
              <a:rPr lang="en-US" sz="2000" b="1" dirty="0">
                <a:cs typeface="Helvetica" charset="0"/>
                <a:sym typeface="Helvetica" charset="0"/>
              </a:rPr>
              <a:t>) </a:t>
            </a:r>
            <a:r>
              <a:rPr lang="en-US" sz="2000" b="1" dirty="0" err="1">
                <a:cs typeface="Helvetica" charset="0"/>
                <a:sym typeface="Helvetica" charset="0"/>
              </a:rPr>
              <a:t>ὁ</a:t>
            </a:r>
            <a:r>
              <a:rPr lang="en-US" sz="2000" b="1" dirty="0">
                <a:cs typeface="Helvetica" charset="0"/>
                <a:sym typeface="Helvetica" charset="0"/>
              </a:rPr>
              <a:t> </a:t>
            </a:r>
            <a:r>
              <a:rPr lang="en-US" sz="2000" b="1" dirty="0" err="1">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Λόγος</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dirty="0" err="1">
                <a:cs typeface="Helvetica" charset="0"/>
                <a:sym typeface="Helvetica" charset="0"/>
              </a:rPr>
              <a:t>εἶν</a:t>
            </a:r>
            <a:r>
              <a:rPr lang="en-US" sz="2000" b="1" dirty="0">
                <a:cs typeface="Helvetica" charset="0"/>
                <a:sym typeface="Helvetica" charset="0"/>
              </a:rPr>
              <a:t>α</a:t>
            </a:r>
            <a:r>
              <a:rPr lang="en-US" sz="2000" b="1" dirty="0" err="1">
                <a:cs typeface="Helvetica" charset="0"/>
                <a:sym typeface="Helvetica" charset="0"/>
              </a:rPr>
              <a:t>ι</a:t>
            </a:r>
            <a:r>
              <a:rPr lang="en-US" sz="2000" b="1" dirty="0">
                <a:cs typeface="Helvetica" charset="0"/>
                <a:sym typeface="Helvetica" charset="0"/>
              </a:rPr>
              <a:t> </a:t>
            </a:r>
            <a:r>
              <a:rPr lang="en-US" sz="2000" b="1" dirty="0" err="1">
                <a:cs typeface="Helvetica" charset="0"/>
                <a:sym typeface="Helvetica" charset="0"/>
              </a:rPr>
              <a:t>μι</a:t>
            </a:r>
            <a:r>
              <a:rPr lang="el-GR" sz="2000" b="1" dirty="0">
                <a:cs typeface="Helvetica" charset="0"/>
                <a:sym typeface="Helvetica" charset="0"/>
              </a:rPr>
              <a:t>ὰ μέση </a:t>
            </a:r>
            <a:r>
              <a:rPr lang="en-US" sz="2000" b="1" dirty="0" err="1">
                <a:cs typeface="Helvetica" charset="0"/>
                <a:sym typeface="Helvetica" charset="0"/>
              </a:rPr>
              <a:t>ὕ</a:t>
            </a:r>
            <a:r>
              <a:rPr lang="en-US" sz="2000" b="1" dirty="0">
                <a:cs typeface="Helvetica" charset="0"/>
                <a:sym typeface="Helvetica" charset="0"/>
              </a:rPr>
              <a:t>πα</a:t>
            </a:r>
            <a:r>
              <a:rPr lang="en-US" sz="2000" b="1" dirty="0" err="1">
                <a:cs typeface="Helvetica" charset="0"/>
                <a:sym typeface="Helvetica" charset="0"/>
              </a:rPr>
              <a:t>ρξη</a:t>
            </a:r>
            <a:r>
              <a:rPr lang="en-US" sz="2000" b="1" dirty="0">
                <a:cs typeface="Helvetica" charset="0"/>
                <a:sym typeface="Helvetica" charset="0"/>
              </a:rPr>
              <a:t> </a:t>
            </a:r>
            <a:r>
              <a:rPr lang="en-US" sz="2000" b="1" dirty="0" err="1">
                <a:cs typeface="Helvetica" charset="0"/>
                <a:sym typeface="Helvetica" charset="0"/>
              </a:rPr>
              <a:t>μετ</a:t>
            </a:r>
            <a:r>
              <a:rPr lang="en-US" sz="2000" b="1" dirty="0">
                <a:cs typeface="Helvetica" charset="0"/>
                <a:sym typeface="Helvetica" charset="0"/>
              </a:rPr>
              <a:t>α</a:t>
            </a:r>
            <a:r>
              <a:rPr lang="en-US" sz="2000" b="1" dirty="0" err="1">
                <a:cs typeface="Helvetica" charset="0"/>
                <a:sym typeface="Helvetica" charset="0"/>
              </a:rPr>
              <a:t>ξὺ</a:t>
            </a:r>
            <a:r>
              <a:rPr lang="en-US" sz="2000" b="1" dirty="0">
                <a:cs typeface="Helvetica" charset="0"/>
                <a:sym typeface="Helvetica" charset="0"/>
              </a:rPr>
              <a:t> </a:t>
            </a:r>
            <a:r>
              <a:rPr lang="en-US" sz="2000" b="1" dirty="0" err="1">
                <a:cs typeface="Helvetica" charset="0"/>
                <a:sym typeface="Helvetica" charset="0"/>
              </a:rPr>
              <a:t>ἄν</a:t>
            </a:r>
            <a:r>
              <a:rPr lang="en-US" sz="2000" b="1" dirty="0">
                <a:cs typeface="Helvetica" charset="0"/>
                <a:sym typeface="Helvetica" charset="0"/>
              </a:rPr>
              <a:t>α</a:t>
            </a:r>
            <a:r>
              <a:rPr lang="en-US" sz="2000" b="1" dirty="0" err="1">
                <a:cs typeface="Helvetica" charset="0"/>
                <a:sym typeface="Helvetica" charset="0"/>
              </a:rPr>
              <a:t>ρχου</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κόσμου</a:t>
            </a:r>
            <a:r>
              <a:rPr lang="en-US" sz="2000" b="1" dirty="0">
                <a:cs typeface="Helvetica" charset="0"/>
                <a:sym typeface="Helvetica" charset="0"/>
              </a:rPr>
              <a:t>.</a:t>
            </a:r>
            <a:endParaRPr lang="en-US" sz="2000" b="1" dirty="0">
              <a:ea typeface="ヒラギノ角ゴ ProN W6" charset="0"/>
              <a:cs typeface="ヒラギノ角ゴ ProN W6" charset="0"/>
              <a:sym typeface="Helvetica" charset="0"/>
            </a:endParaRPr>
          </a:p>
          <a:p>
            <a:pPr marL="0" indent="0">
              <a:spcBef>
                <a:spcPts val="261"/>
              </a:spcBef>
              <a:buNone/>
            </a:pPr>
            <a:r>
              <a:rPr lang="en-US" sz="2000" b="1" dirty="0" err="1">
                <a:cs typeface="Helvetica" charset="0"/>
                <a:sym typeface="Helvetica" charset="0"/>
              </a:rPr>
              <a:t>ζ</a:t>
            </a:r>
            <a:r>
              <a:rPr lang="en-US" sz="2000" b="1" dirty="0">
                <a:cs typeface="Helvetica" charset="0"/>
                <a:sym typeface="Helvetica" charset="0"/>
              </a:rPr>
              <a:t>) </a:t>
            </a:r>
            <a:r>
              <a:rPr lang="en-US" sz="2000" b="1" dirty="0" err="1">
                <a:cs typeface="Helvetica" charset="0"/>
                <a:sym typeface="Helvetica" charset="0"/>
              </a:rPr>
              <a:t>ὁ</a:t>
            </a:r>
            <a:r>
              <a:rPr lang="en-US" sz="2000" b="1" dirty="0">
                <a:cs typeface="Helvetica" charset="0"/>
                <a:sym typeface="Helvetica" charset="0"/>
              </a:rPr>
              <a:t> </a:t>
            </a:r>
            <a:r>
              <a:rPr lang="en-US" sz="2000" b="1" dirty="0" err="1">
                <a:cs typeface="Helvetica" charset="0"/>
                <a:sym typeface="Helvetica" charset="0"/>
              </a:rPr>
              <a:t>κτιστὸς</a:t>
            </a:r>
            <a:r>
              <a:rPr lang="en-US" sz="2000" b="1" dirty="0">
                <a:cs typeface="Helvetica" charset="0"/>
                <a:sym typeface="Helvetica" charset="0"/>
              </a:rPr>
              <a:t> </a:t>
            </a:r>
            <a:r>
              <a:rPr lang="en-US" sz="2000" b="1" dirty="0" err="1">
                <a:cs typeface="Helvetica" charset="0"/>
                <a:sym typeface="Helvetica" charset="0"/>
              </a:rPr>
              <a:t>Υἱὸς</a:t>
            </a:r>
            <a:r>
              <a:rPr lang="en-US" sz="2000" b="1" dirty="0">
                <a:cs typeface="Helvetica" charset="0"/>
                <a:sym typeface="Helvetica" charset="0"/>
              </a:rPr>
              <a:t> </a:t>
            </a:r>
            <a:r>
              <a:rPr lang="en-US" sz="2000" b="1" dirty="0" err="1">
                <a:cs typeface="Helvetica" charset="0"/>
                <a:sym typeface="Helvetica" charset="0"/>
              </a:rPr>
              <a:t>κ</a:t>
            </a:r>
            <a:r>
              <a:rPr lang="en-US" sz="2000" b="1" dirty="0">
                <a:cs typeface="Helvetica" charset="0"/>
                <a:sym typeface="Helvetica" charset="0"/>
              </a:rPr>
              <a:t>α</a:t>
            </a:r>
            <a:r>
              <a:rPr lang="en-US" sz="2000" b="1" dirty="0" err="1">
                <a:cs typeface="Helvetica" charset="0"/>
                <a:sym typeface="Helvetica" charset="0"/>
              </a:rPr>
              <a:t>ὶ</a:t>
            </a:r>
            <a:r>
              <a:rPr lang="en-US" sz="2000" b="1" dirty="0">
                <a:cs typeface="Helvetica" charset="0"/>
                <a:sym typeface="Helvetica" charset="0"/>
              </a:rPr>
              <a:t> </a:t>
            </a:r>
            <a:r>
              <a:rPr lang="en-US" sz="2000" b="1" dirty="0" err="1">
                <a:cs typeface="Helvetica" charset="0"/>
                <a:sym typeface="Helvetica" charset="0"/>
              </a:rPr>
              <a:t>Λόγος</a:t>
            </a:r>
            <a:r>
              <a:rPr lang="en-US" sz="2000" b="1" dirty="0">
                <a:cs typeface="Helvetica" charset="0"/>
                <a:sym typeface="Helvetica" charset="0"/>
              </a:rPr>
              <a:t> </a:t>
            </a:r>
            <a:r>
              <a:rPr lang="en-US" sz="2000" b="1" dirty="0" err="1">
                <a:cs typeface="Helvetica" charset="0"/>
                <a:sym typeface="Helvetica" charset="0"/>
              </a:rPr>
              <a:t>τοῦ</a:t>
            </a:r>
            <a:r>
              <a:rPr lang="en-US" sz="2000" b="1" dirty="0">
                <a:cs typeface="Helvetica" charset="0"/>
                <a:sym typeface="Helvetica" charset="0"/>
              </a:rPr>
              <a:t> </a:t>
            </a:r>
            <a:r>
              <a:rPr lang="en-US" sz="2000" b="1" dirty="0" err="1">
                <a:cs typeface="Helvetica" charset="0"/>
                <a:sym typeface="Helvetica" charset="0"/>
              </a:rPr>
              <a:t>Θεοῦ</a:t>
            </a:r>
            <a:r>
              <a:rPr lang="en-US" sz="2000" b="1" dirty="0">
                <a:cs typeface="Helvetica" charset="0"/>
                <a:sym typeface="Helvetica" charset="0"/>
              </a:rPr>
              <a:t> π</a:t>
            </a:r>
            <a:r>
              <a:rPr lang="en-US" sz="2000" b="1" dirty="0" err="1">
                <a:cs typeface="Helvetica" charset="0"/>
                <a:sym typeface="Helvetica" charset="0"/>
              </a:rPr>
              <a:t>ροσέλ</a:t>
            </a:r>
            <a:r>
              <a:rPr lang="en-US" sz="2000" b="1" dirty="0">
                <a:cs typeface="Helvetica" charset="0"/>
                <a:sym typeface="Helvetica" charset="0"/>
              </a:rPr>
              <a:t>αβ</a:t>
            </a:r>
            <a:r>
              <a:rPr lang="en-US" sz="2000" b="1" dirty="0" err="1">
                <a:cs typeface="Helvetica" charset="0"/>
                <a:sym typeface="Helvetica" charset="0"/>
              </a:rPr>
              <a:t>ε</a:t>
            </a:r>
            <a:r>
              <a:rPr lang="en-US" sz="2000" b="1" dirty="0">
                <a:cs typeface="Helvetica" charset="0"/>
                <a:sym typeface="Helvetica" charset="0"/>
              </a:rPr>
              <a:t> </a:t>
            </a:r>
            <a:r>
              <a:rPr lang="en-US" sz="2000" b="1" dirty="0" err="1">
                <a:cs typeface="Helvetica" charset="0"/>
                <a:sym typeface="Helvetica" charset="0"/>
              </a:rPr>
              <a:t>ὡς</a:t>
            </a:r>
            <a:r>
              <a:rPr lang="en-US" sz="2000" b="1" dirty="0">
                <a:cs typeface="Helvetica" charset="0"/>
                <a:sym typeface="Helvetica" charset="0"/>
              </a:rPr>
              <a:t> </a:t>
            </a:r>
            <a:r>
              <a:rPr lang="en-US" sz="2000" b="1" dirty="0" err="1">
                <a:cs typeface="Helvetica" charset="0"/>
                <a:sym typeface="Helvetica" charset="0"/>
              </a:rPr>
              <a:t>Χριστὸς</a:t>
            </a:r>
            <a:r>
              <a:rPr lang="en-US" sz="2000" b="1" dirty="0">
                <a:cs typeface="Helvetica" charset="0"/>
                <a:sym typeface="Helvetica" charset="0"/>
              </a:rPr>
              <a:t> «</a:t>
            </a:r>
            <a:r>
              <a:rPr lang="en-US" sz="2000" b="1" dirty="0" err="1">
                <a:cs typeface="Helvetica" charset="0"/>
                <a:sym typeface="Helvetica" charset="0"/>
              </a:rPr>
              <a:t>ἐν</a:t>
            </a:r>
            <a:r>
              <a:rPr lang="en-US" sz="2000" b="1" dirty="0">
                <a:cs typeface="Helvetica" charset="0"/>
                <a:sym typeface="Helvetica" charset="0"/>
              </a:rPr>
              <a:t> </a:t>
            </a:r>
            <a:r>
              <a:rPr lang="en-US" sz="2000" b="1" dirty="0" err="1">
                <a:cs typeface="Helvetica" charset="0"/>
                <a:sym typeface="Helvetica" charset="0"/>
              </a:rPr>
              <a:t>χρόνῳ</a:t>
            </a:r>
            <a:r>
              <a:rPr lang="en-US" sz="2000" b="1" dirty="0">
                <a:cs typeface="Helvetica" charset="0"/>
                <a:sym typeface="Helvetica" charset="0"/>
              </a:rPr>
              <a:t>», </a:t>
            </a:r>
            <a:r>
              <a:rPr lang="en-US" sz="2000" b="1" dirty="0" err="1">
                <a:cs typeface="Helvetica" charset="0"/>
                <a:sym typeface="Helvetica" charset="0"/>
              </a:rPr>
              <a:t>μόνο</a:t>
            </a:r>
            <a:r>
              <a:rPr lang="en-US" sz="2000" b="1" dirty="0">
                <a:cs typeface="Helvetica" charset="0"/>
                <a:sym typeface="Helvetica" charset="0"/>
              </a:rPr>
              <a:t> </a:t>
            </a:r>
            <a:r>
              <a:rPr lang="en-US" sz="2000" b="1" dirty="0" err="1">
                <a:cs typeface="Helvetica" charset="0"/>
                <a:sym typeface="Helvetica" charset="0"/>
              </a:rPr>
              <a:t>ἀνθρώ</a:t>
            </a:r>
            <a:r>
              <a:rPr lang="en-US" sz="2000" b="1" dirty="0">
                <a:cs typeface="Helvetica" charset="0"/>
                <a:sym typeface="Helvetica" charset="0"/>
              </a:rPr>
              <a:t>π</a:t>
            </a:r>
            <a:r>
              <a:rPr lang="en-US" sz="2000" b="1" dirty="0" err="1">
                <a:cs typeface="Helvetica" charset="0"/>
                <a:sym typeface="Helvetica" charset="0"/>
              </a:rPr>
              <a:t>ινο</a:t>
            </a:r>
            <a:r>
              <a:rPr lang="en-US" sz="2000" b="1" dirty="0">
                <a:cs typeface="Helvetica" charset="0"/>
                <a:sym typeface="Helvetica" charset="0"/>
              </a:rPr>
              <a:t> </a:t>
            </a:r>
            <a:r>
              <a:rPr lang="en-US" sz="2000" b="1" dirty="0" err="1">
                <a:cs typeface="Helvetica" charset="0"/>
                <a:sym typeface="Helvetica" charset="0"/>
              </a:rPr>
              <a:t>σῶμ</a:t>
            </a:r>
            <a:r>
              <a:rPr lang="en-US" sz="2000" b="1" dirty="0">
                <a:cs typeface="Helvetica" charset="0"/>
                <a:sym typeface="Helvetica" charset="0"/>
              </a:rPr>
              <a:t>α </a:t>
            </a:r>
            <a:r>
              <a:rPr lang="en-US" sz="2000" b="1" dirty="0" err="1">
                <a:cs typeface="Helvetica" charset="0"/>
                <a:sym typeface="Helvetica" charset="0"/>
              </a:rPr>
              <a:t>χωρὶς</a:t>
            </a:r>
            <a:r>
              <a:rPr lang="en-US" sz="2000" b="1" dirty="0">
                <a:cs typeface="Helvetica" charset="0"/>
                <a:sym typeface="Helvetica" charset="0"/>
              </a:rPr>
              <a:t> </a:t>
            </a:r>
            <a:r>
              <a:rPr lang="en-US" sz="2000" b="1" dirty="0" err="1">
                <a:cs typeface="Helvetica" charset="0"/>
                <a:sym typeface="Helvetica" charset="0"/>
              </a:rPr>
              <a:t>ψυχή</a:t>
            </a:r>
            <a:r>
              <a:rPr lang="en-US" sz="2000" b="1" dirty="0">
                <a:cs typeface="Helvetica" charset="0"/>
                <a:sym typeface="Helvetica" charset="0"/>
              </a:rPr>
              <a:t>!  </a:t>
            </a:r>
            <a:endParaRPr lang="en-US" sz="2000" b="1" dirty="0">
              <a:ea typeface="ヒラギノ角ゴ ProN W6" charset="0"/>
              <a:cs typeface="ヒラギノ角ゴ ProN W6" charset="0"/>
              <a:sym typeface="Helvetica" charset="0"/>
            </a:endParaRPr>
          </a:p>
          <a:p>
            <a:pPr>
              <a:spcBef>
                <a:spcPts val="522"/>
              </a:spcBef>
            </a:pPr>
            <a:endParaRPr lang="en-US" sz="2000" b="1" dirty="0">
              <a:ea typeface="ヒラギノ角ゴ ProN W6" charset="0"/>
              <a:cs typeface="ヒラギノ角ゴ ProN W6" charset="0"/>
              <a:sym typeface="Helvetica" charset="0"/>
            </a:endParaRPr>
          </a:p>
          <a:p>
            <a:endParaRPr lang="en-US" sz="2000" b="1" dirty="0">
              <a:ea typeface="ヒラギノ角ゴ ProN W6" charset="0"/>
              <a:cs typeface="ヒラギノ角ゴ ProN W6" charset="0"/>
              <a:sym typeface="Helvetica" charset="0"/>
            </a:endParaRPr>
          </a:p>
        </p:txBody>
      </p:sp>
    </p:spTree>
    <p:extLst>
      <p:ext uri="{BB962C8B-B14F-4D97-AF65-F5344CB8AC3E}">
        <p14:creationId xmlns:p14="http://schemas.microsoft.com/office/powerpoint/2010/main" val="307258485"/>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232173" y="884039"/>
            <a:ext cx="8706445" cy="4658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spcBef>
                <a:spcPts val="2481"/>
              </a:spcBef>
            </a:pPr>
            <a:r>
              <a:rPr lang="en-US" sz="2400" b="1" dirty="0" err="1">
                <a:solidFill>
                  <a:srgbClr val="9B2C01"/>
                </a:solidFill>
                <a:latin typeface="+mj-lt"/>
                <a:ea typeface="ＭＳ Ｐゴシック" charset="0"/>
                <a:cs typeface="Helvetica" charset="0"/>
                <a:sym typeface="Helvetica" charset="0"/>
              </a:rPr>
              <a:t>Πηγὲς</a:t>
            </a:r>
            <a:r>
              <a:rPr lang="en-US" sz="2400" b="1" dirty="0">
                <a:solidFill>
                  <a:srgbClr val="9B2C01"/>
                </a:solidFill>
                <a:latin typeface="+mj-lt"/>
                <a:ea typeface="ＭＳ Ｐゴシック" charset="0"/>
                <a:cs typeface="Helvetica" charset="0"/>
                <a:sym typeface="Helvetica" charset="0"/>
              </a:rPr>
              <a:t> </a:t>
            </a:r>
            <a:r>
              <a:rPr lang="en-US" sz="2400" b="1" dirty="0" err="1">
                <a:solidFill>
                  <a:srgbClr val="9B2C01"/>
                </a:solidFill>
                <a:latin typeface="+mj-lt"/>
                <a:ea typeface="ＭＳ Ｐゴシック" charset="0"/>
                <a:cs typeface="Helvetica" charset="0"/>
                <a:sym typeface="Helvetica" charset="0"/>
              </a:rPr>
              <a:t>τῆς</a:t>
            </a:r>
            <a:r>
              <a:rPr lang="en-US" sz="2400" b="1" dirty="0">
                <a:solidFill>
                  <a:srgbClr val="9B2C01"/>
                </a:solidFill>
                <a:latin typeface="+mj-lt"/>
                <a:ea typeface="ＭＳ Ｐゴシック" charset="0"/>
                <a:cs typeface="Helvetica" charset="0"/>
                <a:sym typeface="Helvetica" charset="0"/>
              </a:rPr>
              <a:t> </a:t>
            </a:r>
            <a:r>
              <a:rPr lang="en-US" sz="2400" b="1" dirty="0" err="1">
                <a:solidFill>
                  <a:srgbClr val="9B2C01"/>
                </a:solidFill>
                <a:latin typeface="+mj-lt"/>
                <a:ea typeface="ＭＳ Ｐゴシック" charset="0"/>
                <a:cs typeface="Helvetica" charset="0"/>
                <a:sym typeface="Helvetica" charset="0"/>
              </a:rPr>
              <a:t>διδ</a:t>
            </a:r>
            <a:r>
              <a:rPr lang="en-US" sz="2400" b="1" dirty="0">
                <a:solidFill>
                  <a:srgbClr val="9B2C01"/>
                </a:solidFill>
                <a:latin typeface="+mj-lt"/>
                <a:ea typeface="ＭＳ Ｐゴシック" charset="0"/>
                <a:cs typeface="Helvetica" charset="0"/>
                <a:sym typeface="Helvetica" charset="0"/>
              </a:rPr>
              <a:t>α</a:t>
            </a:r>
            <a:r>
              <a:rPr lang="en-US" sz="2400" b="1" dirty="0" err="1">
                <a:solidFill>
                  <a:srgbClr val="9B2C01"/>
                </a:solidFill>
                <a:latin typeface="+mj-lt"/>
                <a:ea typeface="ＭＳ Ｐゴシック" charset="0"/>
                <a:cs typeface="Helvetica" charset="0"/>
                <a:sym typeface="Helvetica" charset="0"/>
              </a:rPr>
              <a:t>σκ</a:t>
            </a:r>
            <a:r>
              <a:rPr lang="en-US" sz="2400" b="1" dirty="0">
                <a:solidFill>
                  <a:srgbClr val="9B2C01"/>
                </a:solidFill>
                <a:latin typeface="+mj-lt"/>
                <a:ea typeface="ＭＳ Ｐゴシック" charset="0"/>
                <a:cs typeface="Helvetica" charset="0"/>
                <a:sym typeface="Helvetica" charset="0"/>
              </a:rPr>
              <a:t>α</a:t>
            </a:r>
            <a:r>
              <a:rPr lang="en-US" sz="2400" b="1" dirty="0" err="1">
                <a:solidFill>
                  <a:srgbClr val="9B2C01"/>
                </a:solidFill>
                <a:latin typeface="+mj-lt"/>
                <a:ea typeface="ＭＳ Ｐゴシック" charset="0"/>
                <a:cs typeface="Helvetica" charset="0"/>
                <a:sym typeface="Helvetica" charset="0"/>
              </a:rPr>
              <a:t>λί</a:t>
            </a:r>
            <a:r>
              <a:rPr lang="en-US" sz="2400" b="1" dirty="0">
                <a:solidFill>
                  <a:srgbClr val="9B2C01"/>
                </a:solidFill>
                <a:latin typeface="+mj-lt"/>
                <a:ea typeface="ＭＳ Ｐゴシック" charset="0"/>
                <a:cs typeface="Helvetica" charset="0"/>
                <a:sym typeface="Helvetica" charset="0"/>
              </a:rPr>
              <a:t>α</a:t>
            </a:r>
            <a:r>
              <a:rPr lang="en-US" sz="2400" b="1" dirty="0" err="1">
                <a:solidFill>
                  <a:srgbClr val="9B2C01"/>
                </a:solidFill>
                <a:latin typeface="+mj-lt"/>
                <a:ea typeface="ＭＳ Ｐゴシック" charset="0"/>
                <a:cs typeface="Helvetica" charset="0"/>
                <a:sym typeface="Helvetica" charset="0"/>
              </a:rPr>
              <a:t>ς</a:t>
            </a:r>
            <a:r>
              <a:rPr lang="en-US" sz="2400" b="1" dirty="0">
                <a:solidFill>
                  <a:srgbClr val="9B2C01"/>
                </a:solidFill>
                <a:latin typeface="+mj-lt"/>
                <a:ea typeface="ＭＳ Ｐゴシック" charset="0"/>
                <a:cs typeface="Helvetica" charset="0"/>
                <a:sym typeface="Helvetica" charset="0"/>
              </a:rPr>
              <a:t> </a:t>
            </a:r>
            <a:r>
              <a:rPr lang="en-US" sz="2400" b="1" dirty="0" err="1">
                <a:solidFill>
                  <a:srgbClr val="9B2C01"/>
                </a:solidFill>
                <a:latin typeface="+mj-lt"/>
                <a:ea typeface="ＭＳ Ｐゴシック" charset="0"/>
                <a:cs typeface="Helvetica" charset="0"/>
                <a:sym typeface="Helvetica" charset="0"/>
              </a:rPr>
              <a:t>τοῦ</a:t>
            </a:r>
            <a:r>
              <a:rPr lang="en-US" sz="2400" b="1" dirty="0">
                <a:solidFill>
                  <a:srgbClr val="9B2C01"/>
                </a:solidFill>
                <a:latin typeface="+mj-lt"/>
                <a:ea typeface="ＭＳ Ｐゴシック" charset="0"/>
                <a:cs typeface="Helvetica" charset="0"/>
                <a:sym typeface="Helvetica" charset="0"/>
              </a:rPr>
              <a:t> </a:t>
            </a:r>
            <a:r>
              <a:rPr lang="en-US" sz="2400" b="1" dirty="0" err="1">
                <a:solidFill>
                  <a:srgbClr val="9B2C01"/>
                </a:solidFill>
                <a:latin typeface="+mj-lt"/>
                <a:ea typeface="ＭＳ Ｐゴシック" charset="0"/>
                <a:cs typeface="Helvetica" charset="0"/>
                <a:sym typeface="Helvetica" charset="0"/>
              </a:rPr>
              <a:t>Ἀρείου</a:t>
            </a:r>
            <a:r>
              <a:rPr lang="en-US" sz="2400" b="1" dirty="0">
                <a:solidFill>
                  <a:srgbClr val="9B2C01"/>
                </a:solidFill>
                <a:latin typeface="+mj-lt"/>
                <a:ea typeface="ＭＳ Ｐゴシック" charset="0"/>
                <a:cs typeface="Helvetica" charset="0"/>
                <a:sym typeface="Helvetica" charset="0"/>
              </a:rPr>
              <a:t>:</a:t>
            </a:r>
            <a:endParaRPr lang="en-US" sz="1600" b="1" dirty="0">
              <a:latin typeface="+mj-lt"/>
              <a:ea typeface="ＭＳ Ｐゴシック" charset="0"/>
              <a:cs typeface="Helvetica" charset="0"/>
              <a:sym typeface="Helvetica" charset="0"/>
            </a:endParaRPr>
          </a:p>
          <a:p>
            <a:pPr>
              <a:spcBef>
                <a:spcPts val="522"/>
              </a:spcBef>
            </a:pPr>
            <a:r>
              <a:rPr lang="en-US" sz="2000" b="1" dirty="0" err="1">
                <a:latin typeface="+mj-lt"/>
                <a:ea typeface="ＭＳ Ｐゴシック" charset="0"/>
                <a:cs typeface="Helvetica" charset="0"/>
                <a:sym typeface="Helvetica" charset="0"/>
              </a:rPr>
              <a:t>Ἀλεξ</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νδρινή</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τ</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ύτιση</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Λόγου</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κ</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ὶ</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Υἱοῦ</a:t>
            </a:r>
            <a:r>
              <a:rPr lang="en-US" sz="2000" b="1" dirty="0">
                <a:latin typeface="+mj-lt"/>
                <a:ea typeface="ＭＳ Ｐゴシック" charset="0"/>
                <a:cs typeface="Helvetica" charset="0"/>
                <a:sym typeface="Helvetica" charset="0"/>
              </a:rPr>
              <a:t> : </a:t>
            </a:r>
            <a:r>
              <a:rPr lang="en-US" sz="2000" b="1" dirty="0" err="1">
                <a:latin typeface="+mj-lt"/>
                <a:ea typeface="ＭＳ Ｐゴシック" charset="0"/>
                <a:cs typeface="Helvetica" charset="0"/>
                <a:sym typeface="Helvetica" charset="0"/>
              </a:rPr>
              <a:t>ὑ</a:t>
            </a:r>
            <a:r>
              <a:rPr lang="en-US" sz="2000" b="1" dirty="0">
                <a:latin typeface="+mj-lt"/>
                <a:ea typeface="ＭＳ Ｐゴシック" charset="0"/>
                <a:cs typeface="Helvetica" charset="0"/>
                <a:sym typeface="Helvetica" charset="0"/>
              </a:rPr>
              <a:t>π</a:t>
            </a:r>
            <a:r>
              <a:rPr lang="en-US" sz="2000" b="1" dirty="0" err="1">
                <a:latin typeface="+mj-lt"/>
                <a:ea typeface="ＭＳ Ｐゴシック" charset="0"/>
                <a:cs typeface="Helvetica" charset="0"/>
                <a:sym typeface="Helvetica" charset="0"/>
              </a:rPr>
              <a:t>οτ</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γή</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subordinatio</a:t>
            </a:r>
            <a:r>
              <a:rPr lang="en-US" sz="2000" b="1" dirty="0">
                <a:latin typeface="+mj-lt"/>
                <a:ea typeface="ＭＳ Ｐゴシック" charset="0"/>
                <a:cs typeface="Helvetica" charset="0"/>
                <a:sym typeface="Helvetica" charset="0"/>
              </a:rPr>
              <a:t>)</a:t>
            </a:r>
          </a:p>
          <a:p>
            <a:pPr>
              <a:spcBef>
                <a:spcPts val="522"/>
              </a:spcBef>
            </a:pPr>
            <a:r>
              <a:rPr lang="en-US" sz="2000" b="1" dirty="0" err="1">
                <a:latin typeface="+mj-lt"/>
                <a:ea typeface="ＭＳ Ｐゴシック" charset="0"/>
                <a:cs typeface="Helvetica" charset="0"/>
                <a:sym typeface="Helvetica" charset="0"/>
              </a:rPr>
              <a:t>Ἀντιοχει</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νή</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διάκριση</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Υἱοῦ</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ἀ</a:t>
            </a:r>
            <a:r>
              <a:rPr lang="en-US" sz="2000" b="1" dirty="0">
                <a:latin typeface="+mj-lt"/>
                <a:ea typeface="ＭＳ Ｐゴシック" charset="0"/>
                <a:cs typeface="Helvetica" charset="0"/>
                <a:sym typeface="Helvetica" charset="0"/>
              </a:rPr>
              <a:t>π</a:t>
            </a:r>
            <a:r>
              <a:rPr lang="en-US" sz="2000" b="1" dirty="0" err="1">
                <a:latin typeface="+mj-lt"/>
                <a:ea typeface="ＭＳ Ｐゴシック" charset="0"/>
                <a:cs typeface="Helvetica" charset="0"/>
                <a:sym typeface="Helvetica" charset="0"/>
              </a:rPr>
              <a:t>ὸ</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τὸν</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Λόγο</a:t>
            </a:r>
            <a:r>
              <a:rPr lang="en-US" sz="2000" b="1" dirty="0">
                <a:latin typeface="+mj-lt"/>
                <a:ea typeface="ＭＳ Ｐゴシック" charset="0"/>
                <a:cs typeface="Helvetica" charset="0"/>
                <a:sym typeface="Helvetica" charset="0"/>
              </a:rPr>
              <a:t>. </a:t>
            </a:r>
          </a:p>
          <a:p>
            <a:pPr>
              <a:spcBef>
                <a:spcPts val="522"/>
              </a:spcBef>
            </a:pPr>
            <a:r>
              <a:rPr lang="en-US" sz="3100" b="1" i="1" dirty="0" err="1">
                <a:solidFill>
                  <a:srgbClr val="290082"/>
                </a:solidFill>
                <a:latin typeface="+mj-lt"/>
                <a:ea typeface="ＭＳ Ｐゴシック" charset="0"/>
                <a:cs typeface="Helvetica" charset="0"/>
                <a:sym typeface="Helvetica" charset="0"/>
              </a:rPr>
              <a:t>σύνθεση</a:t>
            </a:r>
            <a:r>
              <a:rPr lang="en-US" sz="2000" b="1" dirty="0">
                <a:latin typeface="+mj-lt"/>
                <a:ea typeface="ＭＳ Ｐゴシック" charset="0"/>
                <a:cs typeface="Helvetica" charset="0"/>
                <a:sym typeface="Helvetica" charset="0"/>
              </a:rPr>
              <a:t> </a:t>
            </a:r>
          </a:p>
          <a:p>
            <a:pPr>
              <a:spcBef>
                <a:spcPts val="2481"/>
              </a:spcBef>
            </a:pPr>
            <a:endParaRPr lang="en-US" sz="2400" b="1" i="1" dirty="0">
              <a:solidFill>
                <a:srgbClr val="9B2C01"/>
              </a:solidFill>
              <a:latin typeface="+mj-lt"/>
              <a:ea typeface="ＭＳ Ｐゴシック" charset="0"/>
              <a:cs typeface="Helvetica" charset="0"/>
              <a:sym typeface="Helvetica" charset="0"/>
            </a:endParaRPr>
          </a:p>
          <a:p>
            <a:pPr>
              <a:spcBef>
                <a:spcPts val="2481"/>
              </a:spcBef>
            </a:pPr>
            <a:r>
              <a:rPr lang="en-US" sz="2400" b="1" i="1" dirty="0" err="1">
                <a:solidFill>
                  <a:srgbClr val="9B2C01"/>
                </a:solidFill>
                <a:latin typeface="+mj-lt"/>
                <a:ea typeface="ＭＳ Ｐゴシック" charset="0"/>
                <a:cs typeface="Helvetica" charset="0"/>
                <a:sym typeface="Helvetica" charset="0"/>
              </a:rPr>
              <a:t>Ἑρμηνευτικὲς</a:t>
            </a:r>
            <a:r>
              <a:rPr lang="en-US" sz="2400" b="1" i="1" dirty="0">
                <a:solidFill>
                  <a:srgbClr val="9B2C01"/>
                </a:solidFill>
                <a:latin typeface="+mj-lt"/>
                <a:ea typeface="ＭＳ Ｐゴシック" charset="0"/>
                <a:cs typeface="Helvetica" charset="0"/>
                <a:sym typeface="Helvetica" charset="0"/>
              </a:rPr>
              <a:t> </a:t>
            </a:r>
            <a:r>
              <a:rPr lang="en-US" sz="2400" b="1" i="1" dirty="0" err="1">
                <a:solidFill>
                  <a:srgbClr val="9B2C01"/>
                </a:solidFill>
                <a:latin typeface="+mj-lt"/>
                <a:ea typeface="ＭＳ Ｐゴシック" charset="0"/>
                <a:cs typeface="Helvetica" charset="0"/>
                <a:sym typeface="Helvetica" charset="0"/>
              </a:rPr>
              <a:t>κ</a:t>
            </a:r>
            <a:r>
              <a:rPr lang="en-US" sz="2400" b="1" i="1" dirty="0">
                <a:solidFill>
                  <a:srgbClr val="9B2C01"/>
                </a:solidFill>
                <a:latin typeface="+mj-lt"/>
                <a:ea typeface="ＭＳ Ｐゴシック" charset="0"/>
                <a:cs typeface="Helvetica" charset="0"/>
                <a:sym typeface="Helvetica" charset="0"/>
              </a:rPr>
              <a:t>α</a:t>
            </a:r>
            <a:r>
              <a:rPr lang="en-US" sz="2400" b="1" i="1" dirty="0" err="1">
                <a:solidFill>
                  <a:srgbClr val="9B2C01"/>
                </a:solidFill>
                <a:latin typeface="+mj-lt"/>
                <a:ea typeface="ＭＳ Ｐゴシック" charset="0"/>
                <a:cs typeface="Helvetica" charset="0"/>
                <a:sym typeface="Helvetica" charset="0"/>
              </a:rPr>
              <a:t>ὶ</a:t>
            </a:r>
            <a:r>
              <a:rPr lang="en-US" sz="2400" b="1" i="1" dirty="0">
                <a:solidFill>
                  <a:srgbClr val="9B2C01"/>
                </a:solidFill>
                <a:latin typeface="+mj-lt"/>
                <a:ea typeface="ＭＳ Ｐゴシック" charset="0"/>
                <a:cs typeface="Helvetica" charset="0"/>
                <a:sym typeface="Helvetica" charset="0"/>
              </a:rPr>
              <a:t> </a:t>
            </a:r>
            <a:r>
              <a:rPr lang="en-US" sz="2400" b="1" i="1" dirty="0" err="1">
                <a:solidFill>
                  <a:srgbClr val="9B2C01"/>
                </a:solidFill>
                <a:latin typeface="+mj-lt"/>
                <a:ea typeface="ＭＳ Ｐゴシック" charset="0"/>
                <a:cs typeface="Helvetica" charset="0"/>
                <a:sym typeface="Helvetica" charset="0"/>
              </a:rPr>
              <a:t>φιλοσοφικὲς</a:t>
            </a:r>
            <a:r>
              <a:rPr lang="en-US" sz="2400" b="1" i="1" dirty="0">
                <a:solidFill>
                  <a:srgbClr val="9B2C01"/>
                </a:solidFill>
                <a:latin typeface="+mj-lt"/>
                <a:ea typeface="ＭＳ Ｐゴシック" charset="0"/>
                <a:cs typeface="Helvetica" charset="0"/>
                <a:sym typeface="Helvetica" charset="0"/>
              </a:rPr>
              <a:t> π</a:t>
            </a:r>
            <a:r>
              <a:rPr lang="en-US" sz="2400" b="1" i="1" dirty="0" err="1">
                <a:solidFill>
                  <a:srgbClr val="9B2C01"/>
                </a:solidFill>
                <a:latin typeface="+mj-lt"/>
                <a:ea typeface="ＭＳ Ｐゴシック" charset="0"/>
                <a:cs typeface="Helvetica" charset="0"/>
                <a:sym typeface="Helvetica" charset="0"/>
              </a:rPr>
              <a:t>ροϋ</a:t>
            </a:r>
            <a:r>
              <a:rPr lang="en-US" sz="2400" b="1" i="1" dirty="0">
                <a:solidFill>
                  <a:srgbClr val="9B2C01"/>
                </a:solidFill>
                <a:latin typeface="+mj-lt"/>
                <a:ea typeface="ＭＳ Ｐゴシック" charset="0"/>
                <a:cs typeface="Helvetica" charset="0"/>
                <a:sym typeface="Helvetica" charset="0"/>
              </a:rPr>
              <a:t>π</a:t>
            </a:r>
            <a:r>
              <a:rPr lang="en-US" sz="2400" b="1" i="1" dirty="0" err="1">
                <a:solidFill>
                  <a:srgbClr val="9B2C01"/>
                </a:solidFill>
                <a:latin typeface="+mj-lt"/>
                <a:ea typeface="ＭＳ Ｐゴシック" charset="0"/>
                <a:cs typeface="Helvetica" charset="0"/>
                <a:sym typeface="Helvetica" charset="0"/>
              </a:rPr>
              <a:t>οθέσεις</a:t>
            </a:r>
            <a:r>
              <a:rPr lang="en-US" sz="2400" b="1" i="1" dirty="0">
                <a:solidFill>
                  <a:srgbClr val="9B2C01"/>
                </a:solidFill>
                <a:latin typeface="+mj-lt"/>
                <a:ea typeface="ＭＳ Ｐゴシック" charset="0"/>
                <a:cs typeface="Helvetica" charset="0"/>
                <a:sym typeface="Helvetica" charset="0"/>
              </a:rPr>
              <a:t>:</a:t>
            </a:r>
            <a:endParaRPr lang="en-US" sz="1600" b="1" dirty="0">
              <a:latin typeface="+mj-lt"/>
              <a:ea typeface="ＭＳ Ｐゴシック" charset="0"/>
              <a:cs typeface="Helvetica" charset="0"/>
              <a:sym typeface="Helvetica" charset="0"/>
            </a:endParaRPr>
          </a:p>
          <a:p>
            <a:pPr>
              <a:spcBef>
                <a:spcPts val="522"/>
              </a:spcBef>
            </a:pP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ἱστορικογρ</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μμ</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τικὴ</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ἑρμηνευτική</a:t>
            </a:r>
            <a:endParaRPr lang="en-US" sz="2000" b="1" dirty="0">
              <a:latin typeface="+mj-lt"/>
              <a:ea typeface="ＭＳ Ｐゴシック" charset="0"/>
              <a:cs typeface="Helvetica" charset="0"/>
              <a:sym typeface="Helvetica" charset="0"/>
            </a:endParaRPr>
          </a:p>
          <a:p>
            <a:pPr>
              <a:spcBef>
                <a:spcPts val="522"/>
              </a:spcBef>
            </a:pP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ἀριστοτελικὲς</a:t>
            </a:r>
            <a:r>
              <a:rPr lang="en-US" sz="2000" b="1" dirty="0">
                <a:latin typeface="+mj-lt"/>
                <a:ea typeface="ＭＳ Ｐゴシック" charset="0"/>
                <a:cs typeface="Helvetica" charset="0"/>
                <a:sym typeface="Helvetica" charset="0"/>
              </a:rPr>
              <a:t> </a:t>
            </a:r>
            <a:r>
              <a:rPr lang="en-US" sz="2000" b="1" dirty="0" err="1">
                <a:latin typeface="+mj-lt"/>
                <a:ea typeface="ＭＳ Ｐゴシック" charset="0"/>
                <a:cs typeface="Helvetica" charset="0"/>
                <a:sym typeface="Helvetica" charset="0"/>
              </a:rPr>
              <a:t>κ</a:t>
            </a:r>
            <a:r>
              <a:rPr lang="en-US" sz="2000" b="1" dirty="0">
                <a:latin typeface="+mj-lt"/>
                <a:ea typeface="ＭＳ Ｐゴシック" charset="0"/>
                <a:cs typeface="Helvetica" charset="0"/>
                <a:sym typeface="Helvetica" charset="0"/>
              </a:rPr>
              <a:t>α</a:t>
            </a:r>
            <a:r>
              <a:rPr lang="en-US" sz="2000" b="1" dirty="0" err="1">
                <a:latin typeface="+mj-lt"/>
                <a:ea typeface="ＭＳ Ｐゴシック" charset="0"/>
                <a:cs typeface="Helvetica" charset="0"/>
                <a:sym typeface="Helvetica" charset="0"/>
              </a:rPr>
              <a:t>τηγορίες</a:t>
            </a:r>
            <a:endParaRPr lang="en-US" sz="2000" b="1" dirty="0">
              <a:latin typeface="+mj-lt"/>
              <a:ea typeface="ＭＳ Ｐゴシック" charset="0"/>
              <a:cs typeface="Helvetica" charset="0"/>
              <a:sym typeface="Helvetica" charset="0"/>
            </a:endParaRPr>
          </a:p>
        </p:txBody>
      </p:sp>
    </p:spTree>
    <p:extLst>
      <p:ext uri="{BB962C8B-B14F-4D97-AF65-F5344CB8AC3E}">
        <p14:creationId xmlns:p14="http://schemas.microsoft.com/office/powerpoint/2010/main" val="3602601263"/>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3524</TotalTime>
  <Words>1089</Words>
  <Application>Microsoft Office PowerPoint</Application>
  <PresentationFormat>Προβολή στην οθόνη (4:3)</PresentationFormat>
  <Paragraphs>138</Paragraphs>
  <Slides>28</Slides>
  <Notes>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28</vt:i4>
      </vt:variant>
    </vt:vector>
  </HeadingPairs>
  <TitlesOfParts>
    <vt:vector size="36" baseType="lpstr">
      <vt:lpstr>ＭＳ Ｐゴシック</vt:lpstr>
      <vt:lpstr>Arial</vt:lpstr>
      <vt:lpstr>Calibri</vt:lpstr>
      <vt:lpstr>Helvetica</vt:lpstr>
      <vt:lpstr>Wingdings</vt:lpstr>
      <vt:lpstr>Zapf Dingbats</vt:lpstr>
      <vt:lpstr>ヒラギノ角ゴ ProN W6</vt:lpstr>
      <vt:lpstr>Θέμα του Office</vt:lpstr>
      <vt:lpstr>Γενικὴ Ἐκκλησιαστικὴ Ἱστορία Α´</vt:lpstr>
      <vt:lpstr>Ὁ Ἀρειανισμὸς καὶ ἡ  Α´ Οἰκουμενικὴ Σύνοδος (325)</vt:lpstr>
      <vt:lpstr>Πρόσωπα τῆς ἁγίας Τριάδος:        συναϊδιότητα                                                           φυσική θεότητα                       </vt:lpstr>
      <vt:lpstr>Ἡ Ἐκκλησία μὲ τὴν ἐφαρμογὴ τοῦ κριτηρίου τῆς ἐμπειρικῆς βιώσεως τοῦ περιεχομένου τῆς Ἀποστολικῆς Παραδόσεως διέκρινε χωρίς δυσχέρειες τὴν ἑτεροδοξία καὶ ἐνεργοποιοῦσε ὑπὸ ἐξαιρετικὰ ἐπαχθεῖς συνθῆκες ὁλόκληρο τὸ ἐκκλησιαστικὸ σῶμα γιὰ τὴν ἐξουδετέρωση τῆς αἱρετικῆς ἀπειλῆς. </vt:lpstr>
      <vt:lpstr>ἡ σημασία τοῦ ἀμφισβητούμενου στοιχείου τῆς πίστεως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Ἡ ἐκκλησιαστικὴ ἀντιμετώπιση τοῦ Ἀρειανισμοῦ</vt:lpstr>
      <vt:lpstr>Παρουσίαση του PowerPoint</vt:lpstr>
      <vt:lpstr>Ταῦτα διδάσκομεν, ταῦτα κηρύττομεν, ταῦτα τῆς Ἐκκλησίας τὰ ἀποστολικὰ δόγματα, ὑπὲρ ὧν καὶ ἀποθνήσκομεν, τῶν ἐξόμνυσθαι αὐτὰ βιαζομένων ἧττον πεφροντικότες, εἰ καὶ διὰ βασάνων ἀναγκάζουσιν, τὴν ἐν αὐτοῖς ἐλπίδας μὴ ἀποστρεφόμενοι.</vt:lpstr>
      <vt:lpstr>Α´ Οἰκουμενικὴ Σύνοδος (325)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Ανθούλα</cp:lastModifiedBy>
  <cp:revision>222</cp:revision>
  <dcterms:created xsi:type="dcterms:W3CDTF">2012-09-06T09:03:05Z</dcterms:created>
  <dcterms:modified xsi:type="dcterms:W3CDTF">2015-06-08T07:21:30Z</dcterms:modified>
</cp:coreProperties>
</file>