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7"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8" r:id="rId18"/>
    <p:sldId id="290" r:id="rId19"/>
    <p:sldId id="295" r:id="rId20"/>
    <p:sldId id="299" r:id="rId21"/>
    <p:sldId id="292" r:id="rId22"/>
    <p:sldId id="291" r:id="rId23"/>
    <p:sldId id="294" r:id="rId24"/>
    <p:sldId id="293" r:id="rId25"/>
    <p:sldId id="320" r:id="rId26"/>
    <p:sldId id="321" r:id="rId27"/>
    <p:sldId id="319"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17"/>
            <p14:sldId id="302"/>
            <p14:sldId id="303"/>
            <p14:sldId id="304"/>
            <p14:sldId id="305"/>
            <p14:sldId id="306"/>
            <p14:sldId id="307"/>
            <p14:sldId id="308"/>
            <p14:sldId id="309"/>
            <p14:sldId id="310"/>
            <p14:sldId id="311"/>
            <p14:sldId id="312"/>
            <p14:sldId id="313"/>
            <p14:sldId id="314"/>
            <p14:sldId id="315"/>
            <p14:sldId id="316"/>
            <p14:sldId id="318"/>
            <p14:sldId id="290"/>
            <p14:sldId id="295"/>
            <p14:sldId id="299"/>
            <p14:sldId id="292"/>
            <p14:sldId id="291"/>
            <p14:sldId id="294"/>
          </p14:sldIdLst>
        </p14:section>
        <p14:section name="Untitled Section" id="{0F1CB131-A6BD-43D0-B8D4-1F27CEF7A05E}">
          <p14:sldIdLst>
            <p14:sldId id="293"/>
            <p14:sldId id="320"/>
            <p14:sldId id="321"/>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22" d="100"/>
          <a:sy n="122" d="100"/>
        </p:scale>
        <p:origin x="147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8/6/2015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79560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73766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68835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Η νομική θέση των Χριστιανών στη Ρωμαϊκή Αυτοκρατορία </a:t>
            </a:r>
            <a:endParaRPr lang="en-US" sz="1000" kern="1200" dirty="0" smtClean="0">
              <a:solidFill>
                <a:srgbClr val="5075BC"/>
              </a:solidFill>
              <a:latin typeface="+mn-lt"/>
              <a:ea typeface="+mn-ea"/>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class.uoa.gr/courses/THEOL11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rchaeological-center.com/en/monographs/m2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n.wikipedia.org/wiki/Nero#/media/File:Siemiradski_Fackeln.jpg" TargetMode="External"/><Relationship Id="rId4" Type="http://schemas.openxmlformats.org/officeDocument/2006/relationships/hyperlink" Target="http://www.athenaacademy.net/art_institut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sandrinegrenet/548825296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fr.wikipedia.org/wiki/Histoire_des_poisons#/media/File:Nero_Palatino_Inv618.jpg" TargetMode="External"/><Relationship Id="rId4" Type="http://schemas.openxmlformats.org/officeDocument/2006/relationships/hyperlink" Target="http://sr.wikipedia.org/wiki/Cupido_dominandi_cunctis_affectibus_flagrantior_est#/media/File:Gaius_Cornelius_Tacitus_mirror.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The_Twelve_Caesars#/media/File:Bust_Domitian_Musei_Capitolini_MC1156.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en.wikipedia.org/wiki/Late_Roman_army#/media/File:DiocletianusFollis-transparent.png" TargetMode="External"/><Relationship Id="rId4" Type="http://schemas.openxmlformats.org/officeDocument/2006/relationships/hyperlink" Target="http://en.wikipedia.org/wiki/File:Trajan_decius.jp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news247.gr/eidiseis/mixani-tou-xronou/mhxanh-toy-xronoy-megas-kwnstantinos-o-aimathros-emfulios-gia-thn-eksoysia.2800381.html?service=pri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err="1"/>
              <a:t>Γενικὴ</a:t>
            </a:r>
            <a:r>
              <a:rPr lang="el-GR" dirty="0"/>
              <a:t> </a:t>
            </a:r>
            <a:r>
              <a:rPr lang="el-GR" dirty="0" err="1"/>
              <a:t>Ἐκκλησιαστικὴ</a:t>
            </a:r>
            <a:r>
              <a:rPr lang="el-GR" dirty="0"/>
              <a:t> </a:t>
            </a:r>
            <a:r>
              <a:rPr lang="el-GR" dirty="0" err="1"/>
              <a:t>Ἱστορία</a:t>
            </a:r>
            <a:r>
              <a:rPr lang="el-GR" dirty="0"/>
              <a:t> Α´</a:t>
            </a:r>
            <a:endParaRPr lang="el-GR" dirty="0">
              <a:solidFill>
                <a:srgbClr val="5075BC"/>
              </a:solidFill>
            </a:endParaRPr>
          </a:p>
        </p:txBody>
      </p:sp>
      <p:sp>
        <p:nvSpPr>
          <p:cNvPr id="3" name="Υπότιτλος 2"/>
          <p:cNvSpPr>
            <a:spLocks noGrp="1"/>
          </p:cNvSpPr>
          <p:nvPr>
            <p:ph type="subTitle" idx="1"/>
          </p:nvPr>
        </p:nvSpPr>
        <p:spPr>
          <a:xfrm>
            <a:off x="683568" y="3384823"/>
            <a:ext cx="7776864" cy="1196305"/>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4</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Η νομική θέση των Χριστιανών στη Ρωμαϊκή Αυτοκρατορία </a:t>
            </a:r>
            <a:endParaRPr lang="en-US" sz="2800" dirty="0" smtClean="0"/>
          </a:p>
          <a:p>
            <a:endParaRPr lang="en-US" sz="2800" dirty="0"/>
          </a:p>
          <a:p>
            <a:r>
              <a:rPr lang="en-US" sz="2800" dirty="0" err="1">
                <a:sym typeface="Helvetica" pitchFamily="2" charset="0"/>
              </a:rPr>
              <a:t>Δρ</a:t>
            </a:r>
            <a:r>
              <a:rPr lang="en-US" sz="2800" dirty="0">
                <a:sym typeface="Helvetica" pitchFamily="2" charset="0"/>
              </a:rPr>
              <a:t>. </a:t>
            </a:r>
            <a:r>
              <a:rPr lang="en-US" sz="2800" dirty="0" err="1">
                <a:sym typeface="Helvetica" pitchFamily="2" charset="0"/>
              </a:rPr>
              <a:t>Ἰωάννης</a:t>
            </a:r>
            <a:r>
              <a:rPr lang="en-US" sz="2800" dirty="0">
                <a:sym typeface="Helvetica" pitchFamily="2" charset="0"/>
              </a:rPr>
              <a:t> </a:t>
            </a:r>
            <a:r>
              <a:rPr lang="en-US" sz="2800" dirty="0" err="1">
                <a:sym typeface="Helvetica" pitchFamily="2" charset="0"/>
              </a:rPr>
              <a:t>Ἀντ</a:t>
            </a:r>
            <a:r>
              <a:rPr lang="en-US" sz="2800" dirty="0">
                <a:sym typeface="Helvetica" pitchFamily="2" charset="0"/>
              </a:rPr>
              <a:t>. Πανα</a:t>
            </a:r>
            <a:r>
              <a:rPr lang="en-US" sz="2800" dirty="0" err="1">
                <a:sym typeface="Helvetica" pitchFamily="2" charset="0"/>
              </a:rPr>
              <a:t>γιωτό</a:t>
            </a:r>
            <a:r>
              <a:rPr lang="en-US" sz="2800" dirty="0">
                <a:sym typeface="Helvetica" pitchFamily="2" charset="0"/>
              </a:rPr>
              <a:t>πουλος</a:t>
            </a:r>
            <a:endParaRPr lang="el-GR" sz="2800" dirty="0">
              <a:sym typeface="Helvetica" pitchFamily="2" charset="0"/>
            </a:endParaRPr>
          </a:p>
          <a:p>
            <a:r>
              <a:rPr lang="en-US" sz="2400" dirty="0" err="1">
                <a:sym typeface="Helvetica" pitchFamily="2" charset="0"/>
              </a:rPr>
              <a:t>Λέκτορ</a:t>
            </a:r>
            <a:r>
              <a:rPr lang="en-US" sz="2400" dirty="0">
                <a:sym typeface="Helvetica" pitchFamily="2" charset="0"/>
              </a:rPr>
              <a:t>ας Γενικῆς Ἐκκλησιαστικῆς Ἱστορίας</a:t>
            </a:r>
          </a:p>
          <a:p>
            <a:r>
              <a:rPr lang="en-US" sz="2800" dirty="0" err="1">
                <a:sym typeface="Helvetica" pitchFamily="2" charset="0"/>
              </a:rPr>
              <a:t>Ἐθνικὸ</a:t>
            </a:r>
            <a:r>
              <a:rPr lang="en-US" sz="2800" dirty="0">
                <a:sym typeface="Helvetica" pitchFamily="2" charset="0"/>
              </a:rPr>
              <a:t> καὶ Καπ</a:t>
            </a:r>
            <a:r>
              <a:rPr lang="en-US" sz="2800" dirty="0" err="1">
                <a:sym typeface="Helvetica" pitchFamily="2" charset="0"/>
              </a:rPr>
              <a:t>οδιστρι</a:t>
            </a:r>
            <a:r>
              <a:rPr lang="en-US" sz="2800" dirty="0">
                <a:sym typeface="Helvetica" pitchFamily="2" charset="0"/>
              </a:rPr>
              <a:t>ακὸ Πανεπιστήμιο Ἀθηνῶν</a:t>
            </a:r>
          </a:p>
          <a:p>
            <a:r>
              <a:rPr lang="en-US" sz="2800" dirty="0" err="1">
                <a:sym typeface="Helvetica" pitchFamily="2" charset="0"/>
              </a:rPr>
              <a:t>Τμῆμ</a:t>
            </a:r>
            <a:r>
              <a:rPr lang="en-US" sz="2800" dirty="0">
                <a:sym typeface="Helvetica" pitchFamily="2" charset="0"/>
              </a:rPr>
              <a:t>α Θεολογίας - Θεολογικὴ </a:t>
            </a:r>
            <a:r>
              <a:rPr lang="en-US" sz="2800" dirty="0" smtClean="0">
                <a:sym typeface="Helvetica" pitchFamily="2" charset="0"/>
              </a:rPr>
              <a:t>Σχολή</a:t>
            </a:r>
            <a:endParaRPr lang="en-US" sz="2800" dirty="0">
              <a:sym typeface="Helvetica" pitchFamily="2" charset="0"/>
            </a:endParaRPr>
          </a:p>
        </p:txBody>
      </p:sp>
    </p:spTree>
    <p:extLst>
      <p:ext uri="{BB962C8B-B14F-4D97-AF65-F5344CB8AC3E}">
        <p14:creationId xmlns:p14="http://schemas.microsoft.com/office/powerpoint/2010/main" val="367825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494025"/>
            <a:ext cx="8096866" cy="1460500"/>
          </a:xfrm>
        </p:spPr>
        <p:txBody>
          <a:bodyPr>
            <a:normAutofit fontScale="90000"/>
          </a:bodyPr>
          <a:lstStyle/>
          <a:p>
            <a:pPr algn="r">
              <a:lnSpc>
                <a:spcPts val="2000"/>
              </a:lnSpc>
            </a:pPr>
            <a:r>
              <a:rPr lang="el-GR" sz="1600" dirty="0">
                <a:latin typeface="Palatino Linotype"/>
                <a:cs typeface="Palatino Linotype"/>
              </a:rPr>
              <a:t>Συνεπώς οι κατά του δύο πρώτους αιώνες διωγμοί κηρύσσονταν με συνδυασμένη εφαρμογή της Ρωμαϊκής νομοθεσίας περί απαγορευμένων </a:t>
            </a:r>
            <a:r>
              <a:rPr lang="el-GR" sz="1600" i="1" dirty="0">
                <a:latin typeface="Palatino Linotype"/>
                <a:cs typeface="Palatino Linotype"/>
              </a:rPr>
              <a:t>μυστικών εταιρειών</a:t>
            </a:r>
            <a:r>
              <a:rPr lang="el-GR" sz="1600" dirty="0">
                <a:latin typeface="Palatino Linotype"/>
                <a:cs typeface="Palatino Linotype"/>
              </a:rPr>
              <a:t> και της </a:t>
            </a:r>
            <a:r>
              <a:rPr lang="el-GR" sz="1600" i="1" dirty="0">
                <a:latin typeface="Palatino Linotype"/>
                <a:cs typeface="Palatino Linotype"/>
              </a:rPr>
              <a:t>ειδικής δικαιοδοσίας των </a:t>
            </a:r>
            <a:r>
              <a:rPr lang="el-GR" sz="1600" dirty="0">
                <a:latin typeface="Palatino Linotype"/>
                <a:cs typeface="Palatino Linotype"/>
              </a:rPr>
              <a:t>επάρχων, γι᾽ αυτό και οι διωγμοί φέρουν καθαρά τοπικό χαρακτήρα. Μόνο οι διωγμοί του Νέρωνα και του Δομιτιανού (81-96 μ.Χ.) είχαν κατά του δύο πρώτους αιώνες γενικότερη εφαρμογή. Οι άλλοι αναφέρονται στις πηγές ως διωγμοί που είχαν ευρύτερο ή στενότερο τοπικό χαρακτήρα, και δεν επεκτάθηκαν σε ολόκληρη την Αυτοκρατορία.</a:t>
            </a:r>
            <a:endParaRPr lang="en-US" sz="1600" b="1" dirty="0">
              <a:latin typeface="Palatino Linotype"/>
              <a:cs typeface="Palatino Linotype"/>
            </a:endParaRPr>
          </a:p>
        </p:txBody>
      </p:sp>
      <p:pic>
        <p:nvPicPr>
          <p:cNvPr id="13" name="Content Placeholder 9" descr="Εικόνα 8: Νέρων "/>
          <p:cNvPicPr>
            <a:picLocks noChangeAspect="1"/>
          </p:cNvPicPr>
          <p:nvPr/>
        </p:nvPicPr>
        <p:blipFill rotWithShape="1">
          <a:blip r:embed="rId2" cstate="print">
            <a:extLst>
              <a:ext uri="{28A0092B-C50C-407E-A947-70E740481C1C}">
                <a14:useLocalDpi xmlns:a14="http://schemas.microsoft.com/office/drawing/2010/main" val="0"/>
              </a:ext>
            </a:extLst>
          </a:blip>
          <a:srcRect l="561" t="6888" r="1428" b="9723"/>
          <a:stretch/>
        </p:blipFill>
        <p:spPr>
          <a:xfrm>
            <a:off x="457201" y="952501"/>
            <a:ext cx="2789363" cy="2652103"/>
          </a:xfrm>
          <a:prstGeom prst="ellipse">
            <a:avLst/>
          </a:prstGeom>
          <a:ln>
            <a:noFill/>
          </a:ln>
          <a:effectLst>
            <a:softEdge rad="112500"/>
          </a:effectLst>
        </p:spPr>
      </p:pic>
      <p:pic>
        <p:nvPicPr>
          <p:cNvPr id="15" name="Content Placeholder 14" descr="Εικόνα 9: Δομιτιανός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9185"/>
          <a:stretch/>
        </p:blipFill>
        <p:spPr>
          <a:xfrm>
            <a:off x="4116388" y="952500"/>
            <a:ext cx="2565400" cy="2652448"/>
          </a:xfrm>
          <a:prstGeom prst="ellipse">
            <a:avLst/>
          </a:prstGeom>
          <a:ln>
            <a:noFill/>
          </a:ln>
          <a:effectLst>
            <a:softEdge rad="112500"/>
          </a:effectLst>
        </p:spPr>
      </p:pic>
      <p:sp>
        <p:nvSpPr>
          <p:cNvPr id="16" name="TextBox 15"/>
          <p:cNvSpPr txBox="1"/>
          <p:nvPr/>
        </p:nvSpPr>
        <p:spPr>
          <a:xfrm>
            <a:off x="813833" y="3632154"/>
            <a:ext cx="2058248" cy="230832"/>
          </a:xfrm>
          <a:prstGeom prst="rect">
            <a:avLst/>
          </a:prstGeom>
          <a:noFill/>
        </p:spPr>
        <p:txBody>
          <a:bodyPr wrap="square" rtlCol="0">
            <a:spAutoFit/>
          </a:bodyPr>
          <a:lstStyle/>
          <a:p>
            <a:pPr algn="ctr"/>
            <a:r>
              <a:rPr lang="el-GR" sz="900" dirty="0" smtClean="0">
                <a:latin typeface="Helvetica"/>
                <a:cs typeface="Helvetica"/>
              </a:rPr>
              <a:t>Εικόνα 8: Νέρων </a:t>
            </a:r>
            <a:r>
              <a:rPr lang="el-GR" sz="900" dirty="0">
                <a:latin typeface="Helvetica"/>
                <a:cs typeface="Helvetica"/>
              </a:rPr>
              <a:t>(54-68)</a:t>
            </a:r>
            <a:endParaRPr lang="en-US" sz="900" dirty="0">
              <a:latin typeface="Helvetica"/>
              <a:cs typeface="Helvetica"/>
            </a:endParaRPr>
          </a:p>
        </p:txBody>
      </p:sp>
      <p:sp>
        <p:nvSpPr>
          <p:cNvPr id="17" name="TextBox 16"/>
          <p:cNvSpPr txBox="1"/>
          <p:nvPr/>
        </p:nvSpPr>
        <p:spPr>
          <a:xfrm>
            <a:off x="4368997" y="3669891"/>
            <a:ext cx="2058248" cy="230832"/>
          </a:xfrm>
          <a:prstGeom prst="rect">
            <a:avLst/>
          </a:prstGeom>
          <a:noFill/>
        </p:spPr>
        <p:txBody>
          <a:bodyPr wrap="square" rtlCol="0">
            <a:spAutoFit/>
          </a:bodyPr>
          <a:lstStyle/>
          <a:p>
            <a:pPr algn="ctr"/>
            <a:r>
              <a:rPr lang="el-GR" sz="900" dirty="0" smtClean="0">
                <a:latin typeface="Helvetica"/>
                <a:cs typeface="Helvetica"/>
              </a:rPr>
              <a:t>Εικόνα 9: </a:t>
            </a:r>
            <a:r>
              <a:rPr lang="el-GR" sz="900" dirty="0" err="1" smtClean="0">
                <a:latin typeface="Helvetica"/>
                <a:cs typeface="Helvetica"/>
              </a:rPr>
              <a:t>Δομιτιανός</a:t>
            </a:r>
            <a:r>
              <a:rPr lang="el-GR" sz="900" dirty="0" smtClean="0">
                <a:latin typeface="Helvetica"/>
                <a:cs typeface="Helvetica"/>
              </a:rPr>
              <a:t> </a:t>
            </a:r>
            <a:r>
              <a:rPr lang="el-GR" sz="900" dirty="0">
                <a:latin typeface="Helvetica"/>
                <a:cs typeface="Helvetica"/>
              </a:rPr>
              <a:t>(81-96)</a:t>
            </a:r>
            <a:endParaRPr lang="en-US" sz="900" dirty="0">
              <a:latin typeface="Helvetica"/>
              <a:cs typeface="Helvetica"/>
            </a:endParaRPr>
          </a:p>
        </p:txBody>
      </p:sp>
    </p:spTree>
    <p:extLst>
      <p:ext uri="{BB962C8B-B14F-4D97-AF65-F5344CB8AC3E}">
        <p14:creationId xmlns:p14="http://schemas.microsoft.com/office/powerpoint/2010/main" val="23997528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516" y="825500"/>
            <a:ext cx="3654323" cy="4851136"/>
          </a:xfrm>
        </p:spPr>
        <p:txBody>
          <a:bodyPr/>
          <a:lstStyle/>
          <a:p>
            <a:pPr algn="r">
              <a:lnSpc>
                <a:spcPts val="2000"/>
              </a:lnSpc>
            </a:pPr>
            <a:r>
              <a:rPr lang="el-GR" sz="1600" dirty="0">
                <a:latin typeface="Palatino Linotype"/>
                <a:cs typeface="Palatino Linotype"/>
              </a:rPr>
              <a:t>Με τον Δέκιο αρχίζει η </a:t>
            </a:r>
            <a:r>
              <a:rPr lang="el-GR" sz="1600" i="1" dirty="0">
                <a:latin typeface="Palatino Linotype"/>
                <a:cs typeface="Palatino Linotype"/>
              </a:rPr>
              <a:t>δεύτερη περίοδος των </a:t>
            </a:r>
            <a:r>
              <a:rPr lang="el-GR" sz="1600" dirty="0">
                <a:latin typeface="Palatino Linotype"/>
                <a:cs typeface="Palatino Linotype"/>
              </a:rPr>
              <a:t>διωγμών, αφού κατ᾽ αυτήν οι χριστιανοί διώκονταν επί τη βάσει επίσημης πλέον νομοθεσίας, η οποία συνίστατο από την κωδικοποίηση όλων των σχετικών Διαταγμάτων που είχαν εκδοθεί κατά τους προγενέστερους αιώνες από τους Ρωμαίους αυτοκράτορες.</a:t>
            </a:r>
            <a:endParaRPr lang="en-US" sz="1600" b="1" dirty="0">
              <a:latin typeface="Palatino Linotype"/>
              <a:cs typeface="Palatino Linotype"/>
            </a:endParaRPr>
          </a:p>
        </p:txBody>
      </p:sp>
      <p:pic>
        <p:nvPicPr>
          <p:cNvPr id="8" name="Content Placeholder 7" descr="Εικόνα 10: Δέκιος "/>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31" r="138"/>
          <a:stretch/>
        </p:blipFill>
        <p:spPr>
          <a:xfrm>
            <a:off x="457201" y="2413000"/>
            <a:ext cx="3870263" cy="3263636"/>
          </a:xfrm>
        </p:spPr>
      </p:pic>
      <p:sp>
        <p:nvSpPr>
          <p:cNvPr id="9" name="TextBox 8"/>
          <p:cNvSpPr txBox="1"/>
          <p:nvPr/>
        </p:nvSpPr>
        <p:spPr>
          <a:xfrm>
            <a:off x="4211960" y="5445804"/>
            <a:ext cx="2058248" cy="230832"/>
          </a:xfrm>
          <a:prstGeom prst="rect">
            <a:avLst/>
          </a:prstGeom>
          <a:noFill/>
        </p:spPr>
        <p:txBody>
          <a:bodyPr wrap="square" rtlCol="0">
            <a:spAutoFit/>
          </a:bodyPr>
          <a:lstStyle/>
          <a:p>
            <a:pPr algn="ctr"/>
            <a:r>
              <a:rPr lang="el-GR" sz="900" dirty="0" smtClean="0">
                <a:latin typeface="Helvetica"/>
                <a:cs typeface="Helvetica"/>
              </a:rPr>
              <a:t>Εικόνα 10: </a:t>
            </a:r>
            <a:r>
              <a:rPr lang="el-GR" sz="900" dirty="0" err="1" smtClean="0">
                <a:latin typeface="Helvetica"/>
                <a:cs typeface="Helvetica"/>
              </a:rPr>
              <a:t>Δέκιος</a:t>
            </a:r>
            <a:r>
              <a:rPr lang="el-GR" sz="900" dirty="0" smtClean="0">
                <a:latin typeface="Helvetica"/>
                <a:cs typeface="Helvetica"/>
              </a:rPr>
              <a:t> </a:t>
            </a:r>
            <a:r>
              <a:rPr lang="el-GR" sz="900" dirty="0">
                <a:latin typeface="Helvetica"/>
                <a:cs typeface="Helvetica"/>
              </a:rPr>
              <a:t>(249-253)</a:t>
            </a:r>
            <a:endParaRPr lang="en-US" sz="900" dirty="0">
              <a:latin typeface="Helvetica"/>
              <a:cs typeface="Helvetica"/>
            </a:endParaRPr>
          </a:p>
        </p:txBody>
      </p:sp>
    </p:spTree>
    <p:extLst>
      <p:ext uri="{BB962C8B-B14F-4D97-AF65-F5344CB8AC3E}">
        <p14:creationId xmlns:p14="http://schemas.microsoft.com/office/powerpoint/2010/main" val="25559439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2062" y="2960765"/>
            <a:ext cx="4150613" cy="345336"/>
          </a:xfrm>
        </p:spPr>
        <p:txBody>
          <a:bodyPr>
            <a:normAutofit fontScale="90000"/>
          </a:bodyPr>
          <a:lstStyle/>
          <a:p>
            <a:pPr algn="r">
              <a:lnSpc>
                <a:spcPts val="2000"/>
              </a:lnSpc>
            </a:pPr>
            <a:r>
              <a:rPr lang="el-GR" sz="1600" dirty="0">
                <a:latin typeface="Palatino Linotype"/>
                <a:cs typeface="Palatino Linotype"/>
              </a:rPr>
              <a:t>Η περίοδος της γαλήνης: 260 – 303 μ.Χ.</a:t>
            </a:r>
            <a:endParaRPr lang="en-US" sz="1600" b="1" dirty="0">
              <a:latin typeface="Palatino Linotype"/>
              <a:cs typeface="Palatino Linotype"/>
            </a:endParaRPr>
          </a:p>
        </p:txBody>
      </p:sp>
      <p:pic>
        <p:nvPicPr>
          <p:cNvPr id="8" name="Content Placeholder 7" descr="Εικόνα 11&#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29" r="635"/>
          <a:stretch/>
        </p:blipFill>
        <p:spPr>
          <a:xfrm>
            <a:off x="746444" y="825501"/>
            <a:ext cx="4085617" cy="4810801"/>
          </a:xfrm>
        </p:spPr>
      </p:pic>
      <p:sp>
        <p:nvSpPr>
          <p:cNvPr id="9" name="TextBox 8"/>
          <p:cNvSpPr txBox="1"/>
          <p:nvPr/>
        </p:nvSpPr>
        <p:spPr>
          <a:xfrm>
            <a:off x="4902754" y="4149080"/>
            <a:ext cx="4009228" cy="1754326"/>
          </a:xfrm>
          <a:prstGeom prst="rect">
            <a:avLst/>
          </a:prstGeom>
          <a:noFill/>
        </p:spPr>
        <p:txBody>
          <a:bodyPr wrap="square" rtlCol="0">
            <a:spAutoFit/>
          </a:bodyPr>
          <a:lstStyle/>
          <a:p>
            <a:r>
              <a:rPr lang="el-GR" sz="1400" i="1" dirty="0">
                <a:latin typeface="Helvetica"/>
                <a:cs typeface="Helvetica"/>
              </a:rPr>
              <a:t>καὶ εἶπεν αὐτοῖς ὁ Ἰησοῦς· δεῦτε ὀπίσω μου, καὶ ποιήσω ὑμᾶς γενέσθαι ἁλιεῖς ἀνθρώπων </a:t>
            </a:r>
            <a:r>
              <a:rPr lang="el-GR" sz="1400" dirty="0">
                <a:latin typeface="Helvetica"/>
                <a:cs typeface="Helvetica"/>
              </a:rPr>
              <a:t>(Μρκ. 1,17)</a:t>
            </a:r>
          </a:p>
          <a:p>
            <a:r>
              <a:rPr lang="el-GR" sz="1400" b="1" dirty="0">
                <a:latin typeface="Helvetica"/>
                <a:cs typeface="Helvetica"/>
              </a:rPr>
              <a:t>Σαρκοφάγος του Ιωνά, περ. 300 </a:t>
            </a:r>
            <a:r>
              <a:rPr lang="el-GR" sz="1400" b="1" dirty="0" err="1">
                <a:latin typeface="Helvetica"/>
                <a:cs typeface="Helvetica"/>
              </a:rPr>
              <a:t>μ.Χ</a:t>
            </a:r>
            <a:r>
              <a:rPr lang="el-GR" sz="1400" b="1" dirty="0" smtClean="0">
                <a:latin typeface="Helvetica"/>
                <a:cs typeface="Helvetica"/>
              </a:rPr>
              <a:t>.</a:t>
            </a:r>
            <a:endParaRPr lang="en-US" sz="1400" b="1" dirty="0" smtClean="0">
              <a:latin typeface="Helvetica"/>
              <a:cs typeface="Helvetica"/>
            </a:endParaRPr>
          </a:p>
          <a:p>
            <a:endParaRPr lang="el-GR" sz="1400" b="1" dirty="0" smtClean="0">
              <a:latin typeface="Helvetica"/>
              <a:cs typeface="Helvetica"/>
            </a:endParaRPr>
          </a:p>
          <a:p>
            <a:endParaRPr lang="en-US" sz="1400" b="1" dirty="0" smtClean="0">
              <a:latin typeface="Helvetica"/>
              <a:cs typeface="Helvetica"/>
            </a:endParaRPr>
          </a:p>
          <a:p>
            <a:r>
              <a:rPr lang="el-GR" sz="1000" dirty="0" smtClean="0">
                <a:latin typeface="Helvetica"/>
                <a:cs typeface="Helvetica"/>
              </a:rPr>
              <a:t>Εικόνα 11</a:t>
            </a:r>
            <a:endParaRPr lang="el-GR" sz="1000" dirty="0">
              <a:latin typeface="Helvetica"/>
              <a:cs typeface="Helvetica"/>
            </a:endParaRPr>
          </a:p>
          <a:p>
            <a:r>
              <a:rPr lang="el-GR" sz="1400" dirty="0">
                <a:latin typeface="Helvetica"/>
                <a:cs typeface="Helvetica"/>
              </a:rPr>
              <a:t>  </a:t>
            </a:r>
            <a:endParaRPr lang="en-US" sz="1400" dirty="0">
              <a:latin typeface="Helvetica"/>
              <a:cs typeface="Helvetica"/>
            </a:endParaRPr>
          </a:p>
        </p:txBody>
      </p:sp>
    </p:spTree>
    <p:extLst>
      <p:ext uri="{BB962C8B-B14F-4D97-AF65-F5344CB8AC3E}">
        <p14:creationId xmlns:p14="http://schemas.microsoft.com/office/powerpoint/2010/main" val="6478514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4258" y="2331376"/>
            <a:ext cx="4440903" cy="3150218"/>
          </a:xfrm>
        </p:spPr>
        <p:txBody>
          <a:bodyPr/>
          <a:lstStyle/>
          <a:p>
            <a:pPr algn="r">
              <a:lnSpc>
                <a:spcPts val="2000"/>
              </a:lnSpc>
            </a:pPr>
            <a:r>
              <a:rPr lang="el-GR" sz="1600" dirty="0">
                <a:latin typeface="Palatino Linotype"/>
                <a:cs typeface="Palatino Linotype"/>
              </a:rPr>
              <a:t>Ο Διοκλητιανός έθεσε ως σκοπό της βασιλείας του την αναδιοργάνωση της Ρωμαϊκής Αυτοκρατορίας και την επιβολή του κύρους της σε όλες τις επαρχίες, τόσο με τη διοικητική μεταρρύθμιση </a:t>
            </a:r>
            <a:r>
              <a:rPr lang="el-GR" sz="1600" i="1" dirty="0">
                <a:latin typeface="Palatino Linotype"/>
                <a:cs typeface="Palatino Linotype"/>
              </a:rPr>
              <a:t>(τετραρχία), </a:t>
            </a:r>
            <a:r>
              <a:rPr lang="el-GR" sz="1600" dirty="0">
                <a:latin typeface="Palatino Linotype"/>
                <a:cs typeface="Palatino Linotype"/>
              </a:rPr>
              <a:t>όσο και με την αναδιοργάνωση της πειθαρχίας του στρατεύματος. Την πολιτική αυτήν της ενότητας επιδίωξε να ενισχύσει και με την προβολή της επίσημης ρωμαϊκής θρησκείας.</a:t>
            </a:r>
            <a:endParaRPr lang="en-US" sz="1600" b="1" dirty="0">
              <a:latin typeface="Palatino Linotype"/>
              <a:cs typeface="Palatino Linotype"/>
            </a:endParaRPr>
          </a:p>
        </p:txBody>
      </p:sp>
      <p:pic>
        <p:nvPicPr>
          <p:cNvPr id="8" name="Content Placeholder 7" descr="Εικόνα 12: Διοκλητιανός "/>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22" t="4573" r="4225" b="2514"/>
          <a:stretch/>
        </p:blipFill>
        <p:spPr>
          <a:xfrm>
            <a:off x="607144" y="2331377"/>
            <a:ext cx="3507426" cy="3032321"/>
          </a:xfrm>
          <a:prstGeom prst="ellipse">
            <a:avLst/>
          </a:prstGeom>
          <a:ln>
            <a:noFill/>
          </a:ln>
          <a:effectLst>
            <a:softEdge rad="112500"/>
          </a:effectLst>
        </p:spPr>
      </p:pic>
      <p:sp>
        <p:nvSpPr>
          <p:cNvPr id="9" name="TextBox 8"/>
          <p:cNvSpPr txBox="1"/>
          <p:nvPr/>
        </p:nvSpPr>
        <p:spPr>
          <a:xfrm>
            <a:off x="746442" y="5481595"/>
            <a:ext cx="2889454" cy="276999"/>
          </a:xfrm>
          <a:prstGeom prst="rect">
            <a:avLst/>
          </a:prstGeom>
          <a:noFill/>
        </p:spPr>
        <p:txBody>
          <a:bodyPr wrap="square" rtlCol="0">
            <a:spAutoFit/>
          </a:bodyPr>
          <a:lstStyle/>
          <a:p>
            <a:pPr algn="ctr"/>
            <a:r>
              <a:rPr lang="el-GR" sz="1200" dirty="0" smtClean="0">
                <a:latin typeface="Helvetica"/>
                <a:cs typeface="Helvetica"/>
              </a:rPr>
              <a:t>Εικόνα 12: </a:t>
            </a:r>
            <a:r>
              <a:rPr lang="el-GR" sz="1200" dirty="0" err="1" smtClean="0">
                <a:latin typeface="Helvetica"/>
                <a:cs typeface="Helvetica"/>
              </a:rPr>
              <a:t>Διοκλητιανός</a:t>
            </a:r>
            <a:r>
              <a:rPr lang="el-GR" sz="1200" dirty="0" smtClean="0">
                <a:latin typeface="Helvetica"/>
                <a:cs typeface="Helvetica"/>
              </a:rPr>
              <a:t> </a:t>
            </a:r>
            <a:r>
              <a:rPr lang="el-GR" sz="1200" dirty="0">
                <a:latin typeface="Helvetica"/>
                <a:cs typeface="Helvetica"/>
              </a:rPr>
              <a:t>(284-305)</a:t>
            </a:r>
            <a:endParaRPr lang="en-US" sz="1200" dirty="0">
              <a:latin typeface="Helvetica"/>
              <a:cs typeface="Helvetica"/>
            </a:endParaRPr>
          </a:p>
        </p:txBody>
      </p:sp>
    </p:spTree>
    <p:extLst>
      <p:ext uri="{BB962C8B-B14F-4D97-AF65-F5344CB8AC3E}">
        <p14:creationId xmlns:p14="http://schemas.microsoft.com/office/powerpoint/2010/main" val="9944051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17101"/>
            <a:ext cx="8236156" cy="1761819"/>
          </a:xfrm>
        </p:spPr>
        <p:txBody>
          <a:bodyPr>
            <a:normAutofit fontScale="90000"/>
          </a:bodyPr>
          <a:lstStyle/>
          <a:p>
            <a:pPr algn="r">
              <a:lnSpc>
                <a:spcPts val="2000"/>
              </a:lnSpc>
            </a:pPr>
            <a:r>
              <a:rPr lang="el-GR" sz="1800" dirty="0">
                <a:latin typeface="Palatino Linotype"/>
                <a:cs typeface="Palatino Linotype"/>
              </a:rPr>
              <a:t>Ο Γαλέριος (305-311), μετά από υποδείξεις ή προτροπή του Λικινίου (307-324) έθεσε τέρμα στους διωγμούς με Διάταγμα, το όποιο εκδόθηκε την 30 Απριλίου 311 στη Νικομήδεια, επέτρεψε δε στους χριστιανούς να τελούν ακώλυτα τα της λατρείας τους και αναγνώρισε το δικαίωμά τους να «υπάρχουν» στην Αυτοκρατορία (υπό τον όρο ότι δεν θα επιχειρούσαν καμιά ανατρεπτική κατά της δημοσίας τάξης ενέργεια), και την αποτυχία της μέχρι τότε πολιτικής.</a:t>
            </a:r>
            <a:endParaRPr lang="en-US" sz="1800" b="1" dirty="0">
              <a:latin typeface="Palatino Linotype"/>
              <a:cs typeface="Palatino Linotype"/>
            </a:endParaRPr>
          </a:p>
        </p:txBody>
      </p:sp>
      <p:pic>
        <p:nvPicPr>
          <p:cNvPr id="8" name="Content Placeholder 7" descr="Εικόνα 13: Ο Χριστός "/>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034" t="17768" r="15508" b="21681"/>
          <a:stretch/>
        </p:blipFill>
        <p:spPr>
          <a:xfrm>
            <a:off x="565021" y="2658163"/>
            <a:ext cx="5089189" cy="2740584"/>
          </a:xfrm>
        </p:spPr>
      </p:pic>
      <p:sp>
        <p:nvSpPr>
          <p:cNvPr id="9" name="TextBox 8"/>
          <p:cNvSpPr txBox="1"/>
          <p:nvPr/>
        </p:nvSpPr>
        <p:spPr>
          <a:xfrm>
            <a:off x="565021" y="5446101"/>
            <a:ext cx="3790955" cy="253916"/>
          </a:xfrm>
          <a:prstGeom prst="rect">
            <a:avLst/>
          </a:prstGeom>
          <a:noFill/>
        </p:spPr>
        <p:txBody>
          <a:bodyPr wrap="square" rtlCol="0">
            <a:spAutoFit/>
          </a:bodyPr>
          <a:lstStyle/>
          <a:p>
            <a:pPr algn="ctr"/>
            <a:r>
              <a:rPr lang="el-GR" sz="1050" dirty="0" smtClean="0">
                <a:latin typeface="Helvetica"/>
                <a:cs typeface="Helvetica"/>
              </a:rPr>
              <a:t>Εικόνα 1</a:t>
            </a:r>
            <a:r>
              <a:rPr lang="en-US" sz="1050" dirty="0" smtClean="0">
                <a:latin typeface="Helvetica"/>
                <a:cs typeface="Helvetica"/>
              </a:rPr>
              <a:t>3</a:t>
            </a:r>
            <a:r>
              <a:rPr lang="el-GR" sz="1050" dirty="0" smtClean="0">
                <a:latin typeface="Helvetica"/>
                <a:cs typeface="Helvetica"/>
              </a:rPr>
              <a:t>: Ο </a:t>
            </a:r>
            <a:r>
              <a:rPr lang="el-GR" sz="1050" dirty="0">
                <a:latin typeface="Helvetica"/>
                <a:cs typeface="Helvetica"/>
              </a:rPr>
              <a:t>Χριστός (Μουσείο Κωνσταντινουπόλεως)</a:t>
            </a:r>
            <a:endParaRPr lang="en-US" sz="1050" dirty="0">
              <a:latin typeface="Helvetica"/>
              <a:cs typeface="Helvetica"/>
            </a:endParaRPr>
          </a:p>
        </p:txBody>
      </p:sp>
    </p:spTree>
    <p:extLst>
      <p:ext uri="{BB962C8B-B14F-4D97-AF65-F5344CB8AC3E}">
        <p14:creationId xmlns:p14="http://schemas.microsoft.com/office/powerpoint/2010/main" val="3374976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25500"/>
            <a:ext cx="8236156" cy="1460500"/>
          </a:xfrm>
        </p:spPr>
        <p:txBody>
          <a:bodyPr/>
          <a:lstStyle/>
          <a:p>
            <a:pPr algn="r">
              <a:lnSpc>
                <a:spcPts val="2000"/>
              </a:lnSpc>
            </a:pPr>
            <a:r>
              <a:rPr lang="el-GR" sz="1800" dirty="0">
                <a:latin typeface="Palatino Linotype"/>
                <a:cs typeface="Palatino Linotype"/>
              </a:rPr>
              <a:t>Στη Δύση μετά από συνεχείς νίκες και τον τραγικό θάνατο του Μαξεντίου κατά την ήμερα της ανόδου του στον θρόνο παρά τη Μιλβία γέφυρα της Ρώμης (28 Οκτωβρίου 312), ο Μ. Κωνσταντίνος εισήλθε θριαμβευτικά στην αιώνια πόλη, κατέστη μόνος κυρίαρχος στη Δύση και άνοιξε νέες προοπτικές.</a:t>
            </a:r>
            <a:endParaRPr lang="en-US" sz="1800" b="1" dirty="0">
              <a:latin typeface="Palatino Linotype"/>
              <a:cs typeface="Palatino Linotype"/>
            </a:endParaRPr>
          </a:p>
        </p:txBody>
      </p:sp>
      <p:pic>
        <p:nvPicPr>
          <p:cNvPr id="8" name="Content Placeholder 7" descr="Εικόνα 14&#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049" b="18604"/>
          <a:stretch/>
        </p:blipFill>
        <p:spPr>
          <a:xfrm>
            <a:off x="457200" y="2413000"/>
            <a:ext cx="6508750" cy="3263636"/>
          </a:xfrm>
        </p:spPr>
      </p:pic>
      <p:sp>
        <p:nvSpPr>
          <p:cNvPr id="4" name="TextBox 3"/>
          <p:cNvSpPr txBox="1"/>
          <p:nvPr/>
        </p:nvSpPr>
        <p:spPr>
          <a:xfrm>
            <a:off x="7164288" y="5373216"/>
            <a:ext cx="864096" cy="288032"/>
          </a:xfrm>
          <a:prstGeom prst="rect">
            <a:avLst/>
          </a:prstGeom>
        </p:spPr>
        <p:txBody>
          <a:bodyPr vert="horz" wrap="square" lIns="91440" tIns="45720" rIns="91440" bIns="45720" rtlCol="0" anchor="ctr">
            <a:normAutofit/>
          </a:bodyPr>
          <a:lstStyle/>
          <a:p>
            <a:r>
              <a:rPr lang="el-GR" sz="1100" dirty="0" smtClean="0"/>
              <a:t>Εικόνα 1</a:t>
            </a:r>
            <a:r>
              <a:rPr lang="en-US" sz="1100" dirty="0" smtClean="0"/>
              <a:t>4</a:t>
            </a:r>
            <a:endParaRPr lang="el-GR" sz="1100" dirty="0" smtClean="0"/>
          </a:p>
        </p:txBody>
      </p:sp>
    </p:spTree>
    <p:extLst>
      <p:ext uri="{BB962C8B-B14F-4D97-AF65-F5344CB8AC3E}">
        <p14:creationId xmlns:p14="http://schemas.microsoft.com/office/powerpoint/2010/main" val="9144362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Διάταγμα των Μεδιολάνων"/>
          <p:cNvSpPr>
            <a:spLocks noGrp="1"/>
          </p:cNvSpPr>
          <p:nvPr>
            <p:ph type="title"/>
          </p:nvPr>
        </p:nvSpPr>
        <p:spPr>
          <a:xfrm>
            <a:off x="5661523" y="2377867"/>
            <a:ext cx="3147199" cy="3273326"/>
          </a:xfrm>
        </p:spPr>
        <p:txBody>
          <a:bodyPr/>
          <a:lstStyle/>
          <a:p>
            <a:pPr algn="r">
              <a:lnSpc>
                <a:spcPts val="2000"/>
              </a:lnSpc>
            </a:pPr>
            <a:r>
              <a:rPr lang="el-GR" sz="2000" dirty="0">
                <a:latin typeface="Palatino Linotype"/>
                <a:cs typeface="Palatino Linotype"/>
              </a:rPr>
              <a:t>Το κείμενο της συμφωνίας, γνωστό και ως «Διάταγμα των Μεδιολάνων», συνιστά την πρώτη επίσημη νομοθετική πράξη αναγνώρισης της Εκκλησίας για ολόκληρη την Αυτοκρατορία και απετέλεσε την αφετηρία μιας νέας θρησκευτικής πολιτικής. </a:t>
            </a:r>
            <a:endParaRPr lang="en-US" sz="2000" b="1" dirty="0">
              <a:latin typeface="Palatino Linotype"/>
              <a:cs typeface="Palatino Linotype"/>
            </a:endParaRPr>
          </a:p>
        </p:txBody>
      </p:sp>
      <p:pic>
        <p:nvPicPr>
          <p:cNvPr id="8" name="Content Placeholder 7" descr="Εικόνα 15&#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1" r="83"/>
          <a:stretch/>
        </p:blipFill>
        <p:spPr>
          <a:xfrm>
            <a:off x="876624" y="825500"/>
            <a:ext cx="4753988" cy="4825693"/>
          </a:xfrm>
        </p:spPr>
      </p:pic>
      <p:sp>
        <p:nvSpPr>
          <p:cNvPr id="5" name="TextBox 4"/>
          <p:cNvSpPr txBox="1"/>
          <p:nvPr/>
        </p:nvSpPr>
        <p:spPr>
          <a:xfrm>
            <a:off x="2627784" y="5733256"/>
            <a:ext cx="864096" cy="288032"/>
          </a:xfrm>
          <a:prstGeom prst="rect">
            <a:avLst/>
          </a:prstGeom>
        </p:spPr>
        <p:txBody>
          <a:bodyPr vert="horz" wrap="square" lIns="91440" tIns="45720" rIns="91440" bIns="45720" rtlCol="0" anchor="ctr">
            <a:normAutofit/>
          </a:bodyPr>
          <a:lstStyle/>
          <a:p>
            <a:r>
              <a:rPr lang="el-GR" sz="1100" dirty="0" smtClean="0"/>
              <a:t>Εικόνα </a:t>
            </a:r>
            <a:r>
              <a:rPr lang="en-US" sz="1100" dirty="0" smtClean="0"/>
              <a:t>15</a:t>
            </a:r>
            <a:endParaRPr lang="el-GR" sz="1100" dirty="0" smtClean="0"/>
          </a:p>
        </p:txBody>
      </p:sp>
    </p:spTree>
    <p:extLst>
      <p:ext uri="{BB962C8B-B14F-4D97-AF65-F5344CB8AC3E}">
        <p14:creationId xmlns:p14="http://schemas.microsoft.com/office/powerpoint/2010/main" val="28231901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Τέλος</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684903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209346" y="2180060"/>
            <a:ext cx="8458200" cy="1470025"/>
          </a:xfrm>
        </p:spPr>
        <p:txBody>
          <a:bodyPr>
            <a:normAutofit fontScale="90000"/>
          </a:bodyPr>
          <a:lstStyle/>
          <a:p>
            <a:r>
              <a:rPr lang="el-GR" b="1" dirty="0">
                <a:solidFill>
                  <a:schemeClr val="tx2"/>
                </a:solidFill>
                <a:latin typeface="Palatino Linotype"/>
                <a:cs typeface="Palatino Linotype"/>
              </a:rPr>
              <a:t>Η νομική θέση των Χριστιανών στη Ρωμαϊκή Αυτοκρατορία </a:t>
            </a:r>
            <a:r>
              <a:rPr lang="en-US" b="1" dirty="0">
                <a:solidFill>
                  <a:schemeClr val="tx2"/>
                </a:solidFill>
                <a:latin typeface="Palatino Linotype"/>
                <a:cs typeface="Palatino Linotype"/>
              </a:rPr>
              <a:t/>
            </a:r>
            <a:br>
              <a:rPr lang="en-US" b="1" dirty="0">
                <a:solidFill>
                  <a:schemeClr val="tx2"/>
                </a:solidFill>
                <a:latin typeface="Palatino Linotype"/>
                <a:cs typeface="Palatino Linotype"/>
              </a:rPr>
            </a:br>
            <a:endParaRPr lang="el-GR" dirty="0"/>
          </a:p>
        </p:txBody>
      </p:sp>
      <p:sp>
        <p:nvSpPr>
          <p:cNvPr id="5" name="Υπότιτλος 4"/>
          <p:cNvSpPr>
            <a:spLocks noGrp="1"/>
          </p:cNvSpPr>
          <p:nvPr>
            <p:ph type="subTitle" idx="1"/>
          </p:nvPr>
        </p:nvSpPr>
        <p:spPr/>
        <p:txBody>
          <a:bodyPr/>
          <a:lstStyle/>
          <a:p>
            <a:r>
              <a:rPr lang="el-GR" i="1" dirty="0">
                <a:solidFill>
                  <a:srgbClr val="2F5897"/>
                </a:solidFill>
                <a:latin typeface="Palatino Linotype"/>
                <a:cs typeface="Palatino Linotype"/>
              </a:rPr>
              <a:t>από τον Νέρωνα στον Μέγα Κωνσταντίνο  </a:t>
            </a:r>
            <a:endParaRPr lang="en-US" i="1" dirty="0">
              <a:solidFill>
                <a:srgbClr val="2F5897"/>
              </a:solidFill>
              <a:latin typeface="Palatino Linotype"/>
              <a:cs typeface="Palatino Linotype"/>
            </a:endParaRPr>
          </a:p>
          <a:p>
            <a:endParaRPr lang="el-GR" dirty="0"/>
          </a:p>
        </p:txBody>
      </p:sp>
    </p:spTree>
    <p:extLst>
      <p:ext uri="{BB962C8B-B14F-4D97-AF65-F5344CB8AC3E}">
        <p14:creationId xmlns:p14="http://schemas.microsoft.com/office/powerpoint/2010/main" val="326286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r>
              <a:rPr lang="el-GR" sz="2000" dirty="0" smtClean="0"/>
              <a:t>  </a:t>
            </a:r>
            <a:endParaRPr lang="el-GR" sz="2000" dirty="0"/>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err="1" smtClean="0">
                <a:sym typeface="Helvetica" pitchFamily="2" charset="0"/>
              </a:rPr>
              <a:t>Δρ</a:t>
            </a:r>
            <a:r>
              <a:rPr lang="en-US" sz="2000" dirty="0" smtClean="0">
                <a:sym typeface="Helvetica" pitchFamily="2" charset="0"/>
              </a:rPr>
              <a:t>. </a:t>
            </a:r>
            <a:r>
              <a:rPr lang="en-US" sz="2000" dirty="0" err="1" smtClean="0">
                <a:sym typeface="Helvetica" pitchFamily="2" charset="0"/>
              </a:rPr>
              <a:t>Ἰωάννης</a:t>
            </a:r>
            <a:r>
              <a:rPr lang="en-US" sz="2000" dirty="0" smtClean="0">
                <a:sym typeface="Helvetica" pitchFamily="2" charset="0"/>
              </a:rPr>
              <a:t> </a:t>
            </a:r>
            <a:r>
              <a:rPr lang="en-US" sz="2000" dirty="0" err="1" smtClean="0">
                <a:sym typeface="Helvetica" pitchFamily="2" charset="0"/>
              </a:rPr>
              <a:t>Ἀντ</a:t>
            </a:r>
            <a:r>
              <a:rPr lang="en-US" sz="2000" dirty="0" smtClean="0">
                <a:sym typeface="Helvetica" pitchFamily="2" charset="0"/>
              </a:rPr>
              <a:t>. </a:t>
            </a:r>
            <a:r>
              <a:rPr lang="en-US" sz="2000" dirty="0" err="1" smtClean="0">
                <a:sym typeface="Helvetica" pitchFamily="2" charset="0"/>
              </a:rPr>
              <a:t>Παναγιωτόπουλος</a:t>
            </a:r>
            <a:r>
              <a:rPr lang="el-GR" sz="2000" dirty="0" smtClean="0"/>
              <a:t>. «</a:t>
            </a:r>
            <a:r>
              <a:rPr lang="el-GR" sz="2000" dirty="0" err="1" smtClean="0"/>
              <a:t>Γενικὴ</a:t>
            </a:r>
            <a:r>
              <a:rPr lang="el-GR" sz="2000" dirty="0" smtClean="0"/>
              <a:t> </a:t>
            </a:r>
            <a:r>
              <a:rPr lang="el-GR" sz="2000" dirty="0" err="1" smtClean="0"/>
              <a:t>Ἐκκλησιαστικὴ</a:t>
            </a:r>
            <a:r>
              <a:rPr lang="el-GR" sz="2000" dirty="0" smtClean="0"/>
              <a:t> </a:t>
            </a:r>
            <a:r>
              <a:rPr lang="el-GR" sz="2000" dirty="0" err="1" smtClean="0"/>
              <a:t>Ἱστορία</a:t>
            </a:r>
            <a:r>
              <a:rPr lang="el-GR" sz="2000" dirty="0" smtClean="0"/>
              <a:t> Α´. Η νομική θέση των Χριστιανών στη </a:t>
            </a:r>
            <a:r>
              <a:rPr lang="el-GR" sz="2000" smtClean="0"/>
              <a:t>Ρωμαϊκή </a:t>
            </a:r>
            <a:r>
              <a:rPr lang="el-GR" sz="2000" smtClean="0"/>
              <a:t>Αυτοκρατορία». </a:t>
            </a:r>
            <a:r>
              <a:rPr lang="el-GR" sz="2000" dirty="0" smtClean="0"/>
              <a:t>Έκδοση: 1.0. Αθήνα 201</a:t>
            </a:r>
            <a:r>
              <a:rPr lang="en-US" sz="2000" dirty="0" smtClean="0"/>
              <a:t>5</a:t>
            </a:r>
            <a:r>
              <a:rPr lang="el-GR" sz="2000" dirty="0" smtClean="0"/>
              <a:t>. Διαθέσιμο από τη δικτυακή διεύθυνση: </a:t>
            </a:r>
            <a:r>
              <a:rPr lang="en-US" sz="2000" dirty="0" smtClean="0">
                <a:solidFill>
                  <a:srgbClr val="FF0000"/>
                </a:solidFill>
                <a:hlinkClick r:id="rId3"/>
              </a:rPr>
              <a:t>eclass.uoa.gr/courses/THEOL112/ </a:t>
            </a:r>
            <a:endParaRPr lang="el-GR" sz="2000" dirty="0" smtClean="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(1/4)</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 </a:t>
            </a:r>
            <a:r>
              <a:rPr lang="en-US" sz="2000" dirty="0" smtClean="0"/>
              <a:t>Copyrighted</a:t>
            </a:r>
            <a:endParaRPr lang="el-GR" sz="2000" dirty="0" smtClean="0"/>
          </a:p>
          <a:p>
            <a:pPr marL="0" indent="0">
              <a:buNone/>
            </a:pPr>
            <a:r>
              <a:rPr lang="el-GR" sz="2000" dirty="0"/>
              <a:t>Εικόνα </a:t>
            </a:r>
            <a:r>
              <a:rPr lang="el-GR" sz="2000" dirty="0" smtClean="0"/>
              <a:t>2: </a:t>
            </a:r>
            <a:r>
              <a:rPr lang="en-US" sz="2000" dirty="0" smtClean="0"/>
              <a:t>Archeological Center, </a:t>
            </a:r>
            <a:r>
              <a:rPr lang="en-US" sz="2000" dirty="0" smtClean="0">
                <a:hlinkClick r:id="rId3"/>
              </a:rPr>
              <a:t>www.archaeological-center.com/en/monographs/m20/</a:t>
            </a:r>
            <a:r>
              <a:rPr lang="en-US" sz="2000" dirty="0" smtClean="0"/>
              <a:t>, Copyrighted.</a:t>
            </a:r>
            <a:endParaRPr lang="el-GR" sz="2000" dirty="0"/>
          </a:p>
          <a:p>
            <a:pPr marL="0" indent="0">
              <a:buNone/>
            </a:pPr>
            <a:r>
              <a:rPr lang="el-GR" sz="2000" dirty="0"/>
              <a:t>Εικόνα </a:t>
            </a:r>
            <a:r>
              <a:rPr lang="el-GR" sz="2000" dirty="0" smtClean="0"/>
              <a:t>3: </a:t>
            </a:r>
            <a:r>
              <a:rPr lang="en-US" sz="2000" dirty="0" smtClean="0"/>
              <a:t>Athena Tutorial Academy, </a:t>
            </a:r>
            <a:r>
              <a:rPr lang="en-US" sz="2000" dirty="0" smtClean="0">
                <a:hlinkClick r:id="rId4"/>
              </a:rPr>
              <a:t>www.athenaacademy.net/art_institute</a:t>
            </a:r>
            <a:r>
              <a:rPr lang="en-US" sz="2000" dirty="0" smtClean="0"/>
              <a:t>, Copyrighted. </a:t>
            </a:r>
            <a:endParaRPr lang="el-GR" sz="2000" dirty="0"/>
          </a:p>
          <a:p>
            <a:pPr marL="0" indent="0">
              <a:buNone/>
            </a:pPr>
            <a:r>
              <a:rPr lang="el-GR" sz="2000" dirty="0"/>
              <a:t>Εικόνα </a:t>
            </a:r>
            <a:r>
              <a:rPr lang="el-GR" sz="2000" dirty="0" smtClean="0"/>
              <a:t>4:</a:t>
            </a:r>
            <a:r>
              <a:rPr lang="en-US" sz="2000" dirty="0" smtClean="0"/>
              <a:t> wikipedia, </a:t>
            </a:r>
            <a:r>
              <a:rPr lang="el-GR" sz="2000" dirty="0" smtClean="0"/>
              <a:t> </a:t>
            </a:r>
            <a:r>
              <a:rPr lang="en-US" sz="2000" dirty="0" smtClean="0">
                <a:hlinkClick r:id="rId5"/>
              </a:rPr>
              <a:t>en.wikipedia.org/wiki/Nero#/media/</a:t>
            </a:r>
            <a:r>
              <a:rPr lang="en-US" sz="2000" dirty="0" err="1" smtClean="0">
                <a:hlinkClick r:id="rId5"/>
              </a:rPr>
              <a:t>File:Siemiradski_Fackeln.jpg</a:t>
            </a:r>
            <a:r>
              <a:rPr lang="en-US" sz="2000" dirty="0" smtClean="0"/>
              <a:t>, Creative Commons Attribution-</a:t>
            </a:r>
            <a:r>
              <a:rPr lang="en-US" sz="2000" dirty="0" err="1" smtClean="0"/>
              <a:t>ShareAlike</a:t>
            </a:r>
            <a:r>
              <a:rPr lang="en-US" sz="2000" dirty="0" smtClean="0"/>
              <a:t> License.</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(2/4)</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5: </a:t>
            </a:r>
            <a:r>
              <a:rPr lang="en-US" sz="2000" dirty="0" smtClean="0"/>
              <a:t>Copyrighted</a:t>
            </a:r>
            <a:endParaRPr lang="el-GR" sz="2000" dirty="0"/>
          </a:p>
          <a:p>
            <a:pPr marL="0" indent="0">
              <a:buNone/>
            </a:pPr>
            <a:r>
              <a:rPr lang="el-GR" sz="2000" dirty="0"/>
              <a:t>Εικόνα </a:t>
            </a:r>
            <a:r>
              <a:rPr lang="el-GR" sz="2000" dirty="0" smtClean="0"/>
              <a:t>6: </a:t>
            </a:r>
            <a:r>
              <a:rPr lang="en-US" sz="2000" dirty="0" smtClean="0">
                <a:hlinkClick r:id="rId3"/>
              </a:rPr>
              <a:t>www.flickr.com/photos/sandrinegrenet/5488252963</a:t>
            </a:r>
            <a:r>
              <a:rPr lang="en-US" sz="2000" dirty="0" smtClean="0"/>
              <a:t>, </a:t>
            </a:r>
            <a:r>
              <a:rPr lang="en-US" sz="2000" dirty="0"/>
              <a:t>Creative Commons Attribution-</a:t>
            </a:r>
            <a:r>
              <a:rPr lang="en-US" sz="2000" dirty="0" err="1"/>
              <a:t>ShareAlike</a:t>
            </a:r>
            <a:r>
              <a:rPr lang="en-US" sz="2000" dirty="0"/>
              <a:t> License</a:t>
            </a:r>
            <a:r>
              <a:rPr lang="el-GR" sz="2000" dirty="0" smtClean="0"/>
              <a:t>.</a:t>
            </a:r>
            <a:endParaRPr lang="en-US" sz="2000" dirty="0" smtClean="0"/>
          </a:p>
          <a:p>
            <a:pPr marL="0" indent="0">
              <a:buNone/>
            </a:pPr>
            <a:r>
              <a:rPr lang="el-GR" sz="2000" dirty="0" smtClean="0"/>
              <a:t>Εικόνα 7: </a:t>
            </a:r>
            <a:r>
              <a:rPr lang="en-US" sz="2000" dirty="0" err="1"/>
              <a:t>wikipedia</a:t>
            </a:r>
            <a:r>
              <a:rPr lang="en-US" sz="2000" dirty="0"/>
              <a:t>, </a:t>
            </a:r>
            <a:r>
              <a:rPr lang="en-US" sz="2000" dirty="0" smtClean="0">
                <a:hlinkClick r:id="rId4"/>
              </a:rPr>
              <a:t>sr.wikipedia.org/wiki/</a:t>
            </a:r>
            <a:r>
              <a:rPr lang="en-US" sz="2000" dirty="0" err="1" smtClean="0">
                <a:hlinkClick r:id="rId4"/>
              </a:rPr>
              <a:t>Cupido_dominandi_cunctis_affectibus_flagrantior_est</a:t>
            </a:r>
            <a:r>
              <a:rPr lang="en-US" sz="2000" dirty="0" smtClean="0">
                <a:hlinkClick r:id="rId4"/>
              </a:rPr>
              <a:t>#/media/</a:t>
            </a:r>
            <a:r>
              <a:rPr lang="en-US" sz="2000" dirty="0" err="1" smtClean="0">
                <a:hlinkClick r:id="rId4"/>
              </a:rPr>
              <a:t>File:Gaius_Cornelius_Tacitus_mirror.jpg</a:t>
            </a:r>
            <a:r>
              <a:rPr lang="en-US" sz="2000" dirty="0" smtClean="0"/>
              <a:t>, </a:t>
            </a:r>
            <a:r>
              <a:rPr lang="en-US" sz="2000" dirty="0"/>
              <a:t>Commons Attribution-</a:t>
            </a:r>
            <a:r>
              <a:rPr lang="en-US" sz="2000" dirty="0" err="1"/>
              <a:t>ShareAlike</a:t>
            </a:r>
            <a:r>
              <a:rPr lang="en-US" sz="2000" dirty="0"/>
              <a:t> License</a:t>
            </a:r>
            <a:r>
              <a:rPr lang="en-US" sz="2000" dirty="0" smtClean="0"/>
              <a:t>.</a:t>
            </a:r>
          </a:p>
          <a:p>
            <a:pPr marL="0" indent="0">
              <a:buNone/>
            </a:pPr>
            <a:r>
              <a:rPr lang="el-GR" sz="2000" dirty="0"/>
              <a:t>Εικόνα </a:t>
            </a:r>
            <a:r>
              <a:rPr lang="en-US" sz="2000" dirty="0" smtClean="0"/>
              <a:t>8</a:t>
            </a:r>
            <a:r>
              <a:rPr lang="el-GR" sz="2000" dirty="0" smtClean="0"/>
              <a:t>:</a:t>
            </a:r>
            <a:r>
              <a:rPr lang="en-US" sz="2000" dirty="0"/>
              <a:t> </a:t>
            </a:r>
            <a:r>
              <a:rPr lang="en-US" sz="2000" dirty="0" err="1"/>
              <a:t>wikipedia</a:t>
            </a:r>
            <a:r>
              <a:rPr lang="en-US" sz="2000" dirty="0"/>
              <a:t>, </a:t>
            </a:r>
            <a:r>
              <a:rPr lang="en-US" sz="2000" dirty="0" smtClean="0">
                <a:hlinkClick r:id="rId5"/>
              </a:rPr>
              <a:t>fr.wikipedia.org/wiki/</a:t>
            </a:r>
            <a:r>
              <a:rPr lang="en-US" sz="2000" dirty="0" err="1" smtClean="0">
                <a:hlinkClick r:id="rId5"/>
              </a:rPr>
              <a:t>Histoire_des_poisons</a:t>
            </a:r>
            <a:r>
              <a:rPr lang="en-US" sz="2000" dirty="0" smtClean="0">
                <a:hlinkClick r:id="rId5"/>
              </a:rPr>
              <a:t>#/media/File:Nero_Palatino_Inv618.jpg</a:t>
            </a:r>
            <a:r>
              <a:rPr lang="en-US" sz="2000" dirty="0" smtClean="0"/>
              <a:t>, </a:t>
            </a:r>
            <a:r>
              <a:rPr lang="en-US" sz="2000" dirty="0"/>
              <a:t>Commons Attribution-</a:t>
            </a:r>
            <a:r>
              <a:rPr lang="en-US" sz="2000" dirty="0" err="1"/>
              <a:t>ShareAlike</a:t>
            </a:r>
            <a:r>
              <a:rPr lang="en-US" sz="2000" dirty="0"/>
              <a:t> License.</a:t>
            </a:r>
            <a:endParaRPr lang="en-US" sz="2000" dirty="0" smtClean="0"/>
          </a:p>
          <a:p>
            <a:pPr marL="0" indent="0">
              <a:buNone/>
            </a:pPr>
            <a:endParaRPr lang="el-GR" sz="2000" dirty="0"/>
          </a:p>
        </p:txBody>
      </p:sp>
    </p:spTree>
    <p:extLst>
      <p:ext uri="{BB962C8B-B14F-4D97-AF65-F5344CB8AC3E}">
        <p14:creationId xmlns:p14="http://schemas.microsoft.com/office/powerpoint/2010/main" val="3502921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(3/4)</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a:t>
            </a:r>
            <a:r>
              <a:rPr lang="en-US" sz="2000" dirty="0" smtClean="0"/>
              <a:t>9</a:t>
            </a:r>
            <a:r>
              <a:rPr lang="el-GR" sz="2000" dirty="0" smtClean="0"/>
              <a:t>:</a:t>
            </a:r>
            <a:r>
              <a:rPr lang="en-US" sz="2000" dirty="0" smtClean="0"/>
              <a:t> </a:t>
            </a:r>
            <a:r>
              <a:rPr lang="en-US" sz="2000" dirty="0" err="1" smtClean="0"/>
              <a:t>wikipedia</a:t>
            </a:r>
            <a:r>
              <a:rPr lang="en-US" sz="2000" dirty="0"/>
              <a:t>, </a:t>
            </a:r>
            <a:r>
              <a:rPr lang="en-US" sz="2000" dirty="0" smtClean="0">
                <a:hlinkClick r:id="rId3"/>
              </a:rPr>
              <a:t>en.wikipedia.org/wiki/</a:t>
            </a:r>
            <a:r>
              <a:rPr lang="en-US" sz="2000" dirty="0" err="1" smtClean="0">
                <a:hlinkClick r:id="rId3"/>
              </a:rPr>
              <a:t>The_Twelve_Caesars</a:t>
            </a:r>
            <a:r>
              <a:rPr lang="en-US" sz="2000" dirty="0" smtClean="0">
                <a:hlinkClick r:id="rId3"/>
              </a:rPr>
              <a:t>#/media/File:Bust_Domitian_Musei_Capitolini_MC1156.jpg</a:t>
            </a:r>
            <a:r>
              <a:rPr lang="en-US" sz="2000" dirty="0" smtClean="0"/>
              <a:t>, </a:t>
            </a:r>
            <a:r>
              <a:rPr lang="en-US" sz="2000" dirty="0"/>
              <a:t>Commons Attribution-</a:t>
            </a:r>
            <a:r>
              <a:rPr lang="en-US" sz="2000" dirty="0" err="1"/>
              <a:t>ShareAlike</a:t>
            </a:r>
            <a:r>
              <a:rPr lang="en-US" sz="2000" dirty="0"/>
              <a:t> License</a:t>
            </a:r>
            <a:r>
              <a:rPr lang="en-US" sz="2000" dirty="0" smtClean="0"/>
              <a:t>.</a:t>
            </a:r>
            <a:endParaRPr lang="el-GR" sz="2000" dirty="0"/>
          </a:p>
          <a:p>
            <a:pPr marL="0" indent="0">
              <a:buNone/>
            </a:pPr>
            <a:r>
              <a:rPr lang="el-GR" sz="2000" dirty="0"/>
              <a:t>Εικόνα </a:t>
            </a:r>
            <a:r>
              <a:rPr lang="en-US" sz="2000" dirty="0" smtClean="0"/>
              <a:t>10</a:t>
            </a:r>
            <a:r>
              <a:rPr lang="el-GR" sz="2000" dirty="0" smtClean="0"/>
              <a:t>: </a:t>
            </a:r>
            <a:r>
              <a:rPr lang="en-US" sz="2000" dirty="0" err="1"/>
              <a:t>wikipedia</a:t>
            </a:r>
            <a:r>
              <a:rPr lang="en-US" sz="2000" dirty="0"/>
              <a:t>, </a:t>
            </a:r>
            <a:r>
              <a:rPr lang="en-US" sz="2000" dirty="0" smtClean="0">
                <a:hlinkClick r:id="rId4"/>
              </a:rPr>
              <a:t>en.wikipedia.org/wiki/</a:t>
            </a:r>
            <a:r>
              <a:rPr lang="en-US" sz="2000" dirty="0" err="1" smtClean="0">
                <a:hlinkClick r:id="rId4"/>
              </a:rPr>
              <a:t>File:Trajan_decius.jpg</a:t>
            </a:r>
            <a:r>
              <a:rPr lang="en-US" sz="2000" dirty="0" smtClean="0"/>
              <a:t>, </a:t>
            </a:r>
            <a:r>
              <a:rPr lang="en-US" sz="2000" dirty="0"/>
              <a:t>Commons Attribution-</a:t>
            </a:r>
            <a:r>
              <a:rPr lang="en-US" sz="2000" dirty="0" err="1"/>
              <a:t>ShareAlike</a:t>
            </a:r>
            <a:r>
              <a:rPr lang="en-US" sz="2000" dirty="0"/>
              <a:t> License</a:t>
            </a:r>
            <a:r>
              <a:rPr lang="en-US" sz="2000" dirty="0" smtClean="0"/>
              <a:t>.</a:t>
            </a:r>
          </a:p>
          <a:p>
            <a:pPr marL="0" indent="0">
              <a:buNone/>
            </a:pPr>
            <a:r>
              <a:rPr lang="el-GR" sz="2000" dirty="0"/>
              <a:t>Εικόνα </a:t>
            </a:r>
            <a:r>
              <a:rPr lang="en-US" sz="2000" dirty="0"/>
              <a:t>11</a:t>
            </a:r>
            <a:r>
              <a:rPr lang="el-GR" sz="2000" dirty="0" smtClean="0"/>
              <a:t>:</a:t>
            </a:r>
            <a:r>
              <a:rPr lang="en-US" sz="2000" dirty="0" smtClean="0"/>
              <a:t> Copyrighted</a:t>
            </a:r>
          </a:p>
          <a:p>
            <a:pPr marL="0" indent="0">
              <a:buNone/>
            </a:pPr>
            <a:r>
              <a:rPr lang="el-GR" sz="2000" dirty="0" smtClean="0"/>
              <a:t>Εικόνα </a:t>
            </a:r>
            <a:r>
              <a:rPr lang="en-US" sz="2000" dirty="0" smtClean="0"/>
              <a:t>12</a:t>
            </a:r>
            <a:r>
              <a:rPr lang="el-GR" sz="2000" dirty="0" smtClean="0"/>
              <a:t>:</a:t>
            </a:r>
            <a:r>
              <a:rPr lang="en-US" sz="2000" dirty="0" smtClean="0"/>
              <a:t> </a:t>
            </a:r>
            <a:r>
              <a:rPr lang="en-US" sz="2000" dirty="0" err="1"/>
              <a:t>wikipedia</a:t>
            </a:r>
            <a:r>
              <a:rPr lang="en-US" sz="2000" dirty="0"/>
              <a:t>, </a:t>
            </a:r>
            <a:r>
              <a:rPr lang="en-US" sz="2000" dirty="0" smtClean="0">
                <a:hlinkClick r:id="rId5"/>
              </a:rPr>
              <a:t>en.wikipedia.org/wiki/</a:t>
            </a:r>
            <a:r>
              <a:rPr lang="en-US" sz="2000" dirty="0" err="1" smtClean="0">
                <a:hlinkClick r:id="rId5"/>
              </a:rPr>
              <a:t>Late_Roman_army</a:t>
            </a:r>
            <a:r>
              <a:rPr lang="en-US" sz="2000" dirty="0" smtClean="0">
                <a:hlinkClick r:id="rId5"/>
              </a:rPr>
              <a:t>#/media/</a:t>
            </a:r>
            <a:r>
              <a:rPr lang="en-US" sz="2000" dirty="0" err="1" smtClean="0">
                <a:hlinkClick r:id="rId5"/>
              </a:rPr>
              <a:t>File:DiocletianusFollis-transparent.png</a:t>
            </a:r>
            <a:r>
              <a:rPr lang="en-US" sz="2000" dirty="0" smtClean="0"/>
              <a:t>, </a:t>
            </a:r>
            <a:r>
              <a:rPr lang="en-US" sz="2000" dirty="0"/>
              <a:t>Commons Attribution-</a:t>
            </a:r>
            <a:r>
              <a:rPr lang="en-US" sz="2000" dirty="0" err="1"/>
              <a:t>ShareAlike</a:t>
            </a:r>
            <a:r>
              <a:rPr lang="en-US" sz="2000" dirty="0"/>
              <a:t> License.</a:t>
            </a:r>
            <a:endParaRPr lang="el-GR"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1788230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(4/4)</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a:t>
            </a:r>
            <a:r>
              <a:rPr lang="en-US" sz="2000" dirty="0" smtClean="0"/>
              <a:t>13</a:t>
            </a:r>
            <a:r>
              <a:rPr lang="el-GR" sz="2000" dirty="0" smtClean="0"/>
              <a:t>:</a:t>
            </a:r>
            <a:r>
              <a:rPr lang="en-US" sz="2000" dirty="0"/>
              <a:t> </a:t>
            </a:r>
            <a:r>
              <a:rPr lang="en-US" sz="2000" dirty="0" smtClean="0"/>
              <a:t>Copyrighted</a:t>
            </a:r>
          </a:p>
          <a:p>
            <a:pPr marL="0" indent="0">
              <a:buNone/>
            </a:pPr>
            <a:r>
              <a:rPr lang="el-GR" sz="2000" dirty="0" smtClean="0"/>
              <a:t>Εικόνα </a:t>
            </a:r>
            <a:r>
              <a:rPr lang="en-US" sz="2000" dirty="0" smtClean="0"/>
              <a:t>14</a:t>
            </a:r>
            <a:r>
              <a:rPr lang="el-GR" sz="2000" dirty="0" smtClean="0"/>
              <a:t>:</a:t>
            </a:r>
            <a:r>
              <a:rPr lang="en-US" sz="2000" dirty="0" smtClean="0"/>
              <a:t>news247.gr, </a:t>
            </a:r>
            <a:r>
              <a:rPr lang="en-US" sz="2000" dirty="0" smtClean="0">
                <a:hlinkClick r:id="rId3"/>
              </a:rPr>
              <a:t>news247.gr/</a:t>
            </a:r>
            <a:r>
              <a:rPr lang="en-US" sz="2000" dirty="0" err="1" smtClean="0">
                <a:hlinkClick r:id="rId3"/>
              </a:rPr>
              <a:t>eidiseis</a:t>
            </a:r>
            <a:r>
              <a:rPr lang="en-US" sz="2000" dirty="0" smtClean="0">
                <a:hlinkClick r:id="rId3"/>
              </a:rPr>
              <a:t>/</a:t>
            </a:r>
            <a:r>
              <a:rPr lang="en-US" sz="2000" dirty="0" err="1" smtClean="0">
                <a:hlinkClick r:id="rId3"/>
              </a:rPr>
              <a:t>mixani-tou-xronou</a:t>
            </a:r>
            <a:r>
              <a:rPr lang="en-US" sz="2000" dirty="0" smtClean="0">
                <a:hlinkClick r:id="rId3"/>
              </a:rPr>
              <a:t>/mhxanh-toy-xronoy-megas-kwnstantinos-o-aimathros-emfulios-gia-thn-eksoysia.2800381.html?service=print</a:t>
            </a:r>
            <a:r>
              <a:rPr lang="en-US" sz="2000" dirty="0" smtClean="0"/>
              <a:t>, </a:t>
            </a:r>
            <a:r>
              <a:rPr lang="en-US" sz="2000" dirty="0"/>
              <a:t>Commons Attribution-</a:t>
            </a:r>
            <a:r>
              <a:rPr lang="en-US" sz="2000" dirty="0" err="1"/>
              <a:t>ShareAlike</a:t>
            </a:r>
            <a:r>
              <a:rPr lang="en-US" sz="2000" dirty="0"/>
              <a:t> License</a:t>
            </a:r>
            <a:r>
              <a:rPr lang="en-US" sz="2000" dirty="0" smtClean="0"/>
              <a:t>.</a:t>
            </a:r>
          </a:p>
          <a:p>
            <a:pPr marL="0" indent="0">
              <a:buNone/>
            </a:pPr>
            <a:r>
              <a:rPr lang="el-GR" sz="2000" dirty="0" smtClean="0"/>
              <a:t>Εικόνα </a:t>
            </a:r>
            <a:r>
              <a:rPr lang="en-US" sz="2000" dirty="0" smtClean="0"/>
              <a:t>15</a:t>
            </a:r>
            <a:r>
              <a:rPr lang="el-GR" sz="2000" dirty="0" smtClean="0"/>
              <a:t>:</a:t>
            </a:r>
            <a:r>
              <a:rPr lang="en-US" sz="2000" dirty="0" smtClean="0"/>
              <a:t> Copyrighted</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Εικόνα 1"/>
          <p:cNvSpPr>
            <a:spLocks noGrp="1"/>
          </p:cNvSpPr>
          <p:nvPr>
            <p:ph type="title"/>
          </p:nvPr>
        </p:nvSpPr>
        <p:spPr>
          <a:xfrm>
            <a:off x="457201" y="4369263"/>
            <a:ext cx="8073344" cy="1460500"/>
          </a:xfrm>
        </p:spPr>
        <p:txBody>
          <a:bodyPr>
            <a:noAutofit/>
          </a:bodyPr>
          <a:lstStyle/>
          <a:p>
            <a:pPr algn="r">
              <a:lnSpc>
                <a:spcPts val="2000"/>
              </a:lnSpc>
            </a:pPr>
            <a:r>
              <a:rPr lang="el-GR" sz="1600" dirty="0" smtClean="0">
                <a:latin typeface="Palatino Linotype"/>
                <a:cs typeface="Palatino Linotype"/>
              </a:rPr>
              <a:t>Εικόνα 1: Η </a:t>
            </a:r>
            <a:r>
              <a:rPr lang="el-GR" sz="1600" dirty="0">
                <a:latin typeface="Palatino Linotype"/>
                <a:cs typeface="Palatino Linotype"/>
              </a:rPr>
              <a:t>νομική θέση των χριστιανών στη ρωμαϊκή Αυτοκρατορία κατά του τρεις πρώτους αιώνες είναι ασαφής. Δεν υπήρχε μία ειδική νομοθεσία, η οποία να καθορίζει ένα συγκεκριμένο νομικό πλαίσιο, εν τούτοις, οι διωγμοί εναντίον των χριστιανών εγκαινιάσθηκαν ήδη από την αποστολική εποχή και συνεχίσθηκαν με κυμαινόμενη ένταση μέχρι και τις αρχές του Δ´ αιώνα.</a:t>
            </a:r>
            <a:endParaRPr lang="en-US" sz="1600" b="1" dirty="0">
              <a:latin typeface="Palatino Linotype"/>
              <a:cs typeface="Palatino Linotype"/>
            </a:endParaRPr>
          </a:p>
        </p:txBody>
      </p:sp>
      <p:pic>
        <p:nvPicPr>
          <p:cNvPr id="6" name="Content Placeholder 5" descr="Εικόνα 1"/>
          <p:cNvPicPr>
            <a:picLocks noGrp="1" noChangeAspect="1"/>
          </p:cNvPicPr>
          <p:nvPr>
            <p:ph idx="1"/>
          </p:nvPr>
        </p:nvPicPr>
        <p:blipFill>
          <a:blip r:embed="rId2" cstate="print">
            <a:extLst>
              <a:ext uri="{28A0092B-C50C-407E-A947-70E740481C1C}">
                <a14:useLocalDpi xmlns:a14="http://schemas.microsoft.com/office/drawing/2010/main" val="0"/>
              </a:ext>
            </a:extLst>
          </a:blip>
          <a:srcRect l="13134" r="13134"/>
          <a:stretch>
            <a:fillRect/>
          </a:stretch>
        </p:blipFill>
        <p:spPr>
          <a:xfrm>
            <a:off x="457200" y="782484"/>
            <a:ext cx="8073344" cy="3700024"/>
          </a:xfrm>
        </p:spPr>
      </p:pic>
    </p:spTree>
    <p:extLst>
      <p:ext uri="{BB962C8B-B14F-4D97-AF65-F5344CB8AC3E}">
        <p14:creationId xmlns:p14="http://schemas.microsoft.com/office/powerpoint/2010/main" val="30328716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378" y="2132856"/>
            <a:ext cx="4283342" cy="2738806"/>
          </a:xfrm>
        </p:spPr>
        <p:txBody>
          <a:bodyPr>
            <a:normAutofit/>
          </a:bodyPr>
          <a:lstStyle/>
          <a:p>
            <a:pPr algn="r">
              <a:lnSpc>
                <a:spcPts val="2000"/>
              </a:lnSpc>
            </a:pPr>
            <a:r>
              <a:rPr lang="el-GR" sz="2000" dirty="0">
                <a:latin typeface="Palatino Linotype"/>
                <a:cs typeface="Palatino Linotype"/>
              </a:rPr>
              <a:t>Οι χριστιανοί δεν υποχρεώθηκαν να αποδεχθούν την επίσημη Ρωμαϊκή θρησκεία, επειδή οι Εβραίοι είχαν απαλλαγεί από την υποχρέωση αυτή, υπό τον όρο ότι θα προσέφεραν θυσίες στο Ναό της Ιερουσαλήμ υπέρ του Ρωμαίου αυτοκράτορα και μεγίστου αρχιερέα (</a:t>
            </a:r>
            <a:r>
              <a:rPr lang="el-GR" sz="2000" i="1" dirty="0">
                <a:latin typeface="Palatino Linotype"/>
                <a:cs typeface="Palatino Linotype"/>
              </a:rPr>
              <a:t>pontifex maximus</a:t>
            </a:r>
            <a:r>
              <a:rPr lang="el-GR" sz="2000" dirty="0">
                <a:latin typeface="Palatino Linotype"/>
                <a:cs typeface="Palatino Linotype"/>
              </a:rPr>
              <a:t>) τη Ρωμαϊκής θρησκείας.</a:t>
            </a:r>
            <a:endParaRPr lang="en-US" sz="2000" b="1" dirty="0">
              <a:latin typeface="Palatino Linotype"/>
              <a:cs typeface="Palatino Linotype"/>
            </a:endParaRPr>
          </a:p>
        </p:txBody>
      </p:sp>
      <p:pic>
        <p:nvPicPr>
          <p:cNvPr id="9" name="Content Placeholder 8" descr="Εικόνα 2: Ρωμαϊκό νόμισμα "/>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01" r="255"/>
          <a:stretch/>
        </p:blipFill>
        <p:spPr>
          <a:xfrm>
            <a:off x="594642" y="2924944"/>
            <a:ext cx="3314149" cy="2751692"/>
          </a:xfrm>
        </p:spPr>
      </p:pic>
      <p:sp>
        <p:nvSpPr>
          <p:cNvPr id="11" name="TextBox 10"/>
          <p:cNvSpPr txBox="1"/>
          <p:nvPr/>
        </p:nvSpPr>
        <p:spPr>
          <a:xfrm>
            <a:off x="4434676" y="5168806"/>
            <a:ext cx="4374044" cy="1169551"/>
          </a:xfrm>
          <a:prstGeom prst="rect">
            <a:avLst/>
          </a:prstGeom>
          <a:noFill/>
        </p:spPr>
        <p:txBody>
          <a:bodyPr wrap="square" rtlCol="0">
            <a:spAutoFit/>
          </a:bodyPr>
          <a:lstStyle/>
          <a:p>
            <a:r>
              <a:rPr lang="el-GR" sz="1400" dirty="0" smtClean="0">
                <a:latin typeface="Helvetica"/>
                <a:cs typeface="Helvetica"/>
              </a:rPr>
              <a:t>Εικόνα 2: Ρωμαϊκό </a:t>
            </a:r>
            <a:r>
              <a:rPr lang="el-GR" sz="1400" dirty="0">
                <a:latin typeface="Helvetica"/>
                <a:cs typeface="Helvetica"/>
              </a:rPr>
              <a:t>νόμισμα με την επιγραφή: IVDAIA CAPTA, που συμβολίζει την αιχμαλωσία της Ιουδαίας από τους Ρωμαίους (διακρίνεται ένας θριαμβευτής Ρωμαίος στρατιώτης και μια Ιουδαία γυναίκα, η οποία θρηνεί).</a:t>
            </a:r>
            <a:endParaRPr lang="en-US" sz="1400" dirty="0">
              <a:latin typeface="Helvetica"/>
              <a:cs typeface="Helvetica"/>
            </a:endParaRPr>
          </a:p>
        </p:txBody>
      </p:sp>
    </p:spTree>
    <p:extLst>
      <p:ext uri="{BB962C8B-B14F-4D97-AF65-F5344CB8AC3E}">
        <p14:creationId xmlns:p14="http://schemas.microsoft.com/office/powerpoint/2010/main" val="27979727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291" y="3054145"/>
            <a:ext cx="3335431" cy="2622492"/>
          </a:xfrm>
        </p:spPr>
        <p:txBody>
          <a:bodyPr/>
          <a:lstStyle/>
          <a:p>
            <a:pPr algn="r">
              <a:lnSpc>
                <a:spcPts val="2000"/>
              </a:lnSpc>
            </a:pPr>
            <a:r>
              <a:rPr lang="el-GR" sz="2000" dirty="0">
                <a:latin typeface="Palatino Linotype"/>
                <a:cs typeface="Palatino Linotype"/>
              </a:rPr>
              <a:t>Απαραίτητη εκδήλωση νομοταγούς σεβασμού προς το κράτος ήταν η απονομή λατρείας προς του θεούς τη Ρώμης και προς τον «θεό Αυτοκράτορα», δηλαδή η συμμετοχή στην κρατική θρησκεία.</a:t>
            </a:r>
            <a:endParaRPr lang="en-US" sz="2000" b="1" dirty="0">
              <a:latin typeface="Palatino Linotype"/>
              <a:cs typeface="Palatino Linotype"/>
            </a:endParaRPr>
          </a:p>
        </p:txBody>
      </p:sp>
      <p:pic>
        <p:nvPicPr>
          <p:cNvPr id="8" name="Content Placeholder 7" descr="Εικόνα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0" r="250"/>
          <a:stretch/>
        </p:blipFill>
        <p:spPr>
          <a:xfrm>
            <a:off x="746442" y="736333"/>
            <a:ext cx="4424046" cy="4940305"/>
          </a:xfrm>
        </p:spPr>
      </p:pic>
      <p:sp>
        <p:nvSpPr>
          <p:cNvPr id="4" name="TextBox 3"/>
          <p:cNvSpPr txBox="1"/>
          <p:nvPr/>
        </p:nvSpPr>
        <p:spPr>
          <a:xfrm>
            <a:off x="755576" y="5805264"/>
            <a:ext cx="1584176" cy="288032"/>
          </a:xfrm>
          <a:prstGeom prst="rect">
            <a:avLst/>
          </a:prstGeom>
        </p:spPr>
        <p:txBody>
          <a:bodyPr vert="horz" wrap="square" lIns="91440" tIns="45720" rIns="91440" bIns="45720" rtlCol="0" anchor="ctr">
            <a:normAutofit fontScale="85000" lnSpcReduction="20000"/>
          </a:bodyPr>
          <a:lstStyle/>
          <a:p>
            <a:r>
              <a:rPr lang="el-GR" dirty="0" smtClean="0"/>
              <a:t>Εικόνα 3</a:t>
            </a:r>
          </a:p>
        </p:txBody>
      </p:sp>
    </p:spTree>
    <p:extLst>
      <p:ext uri="{BB962C8B-B14F-4D97-AF65-F5344CB8AC3E}">
        <p14:creationId xmlns:p14="http://schemas.microsoft.com/office/powerpoint/2010/main" val="22860030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1" cy="950452"/>
          </a:xfrm>
        </p:spPr>
        <p:txBody>
          <a:bodyPr/>
          <a:lstStyle/>
          <a:p>
            <a:pPr algn="r">
              <a:lnSpc>
                <a:spcPts val="2000"/>
              </a:lnSpc>
            </a:pPr>
            <a:r>
              <a:rPr lang="el-GR" sz="2000" dirty="0">
                <a:latin typeface="Palatino Linotype"/>
                <a:cs typeface="Palatino Linotype"/>
              </a:rPr>
              <a:t>Από την εποχή του Νέρωνα ήδη (54-68 μ.Χ.), άρχισε η μακρά περίοδος των διωγμών, η οποία σφραγίσθηκε με το αίμα των </a:t>
            </a:r>
            <a:r>
              <a:rPr lang="el-GR" sz="2000" b="1" i="1" dirty="0">
                <a:latin typeface="Palatino Linotype"/>
                <a:cs typeface="Palatino Linotype"/>
              </a:rPr>
              <a:t>μαρτύρων</a:t>
            </a:r>
            <a:r>
              <a:rPr lang="el-GR" sz="2000" dirty="0">
                <a:latin typeface="Palatino Linotype"/>
                <a:cs typeface="Palatino Linotype"/>
              </a:rPr>
              <a:t> τη Εκκλησίας.</a:t>
            </a:r>
            <a:endParaRPr lang="en-US" sz="2000" b="1" dirty="0">
              <a:latin typeface="Palatino Linotype"/>
              <a:cs typeface="Palatino Linotype"/>
            </a:endParaRPr>
          </a:p>
        </p:txBody>
      </p:sp>
      <p:pic>
        <p:nvPicPr>
          <p:cNvPr id="8" name="Content Placeholder 7" descr="Εικόνα 4"/>
          <p:cNvPicPr>
            <a:picLocks noGrp="1" noChangeAspect="1"/>
          </p:cNvPicPr>
          <p:nvPr>
            <p:ph idx="1"/>
          </p:nvPr>
        </p:nvPicPr>
        <p:blipFill>
          <a:blip r:embed="rId2" cstate="print">
            <a:extLst>
              <a:ext uri="{28A0092B-C50C-407E-A947-70E740481C1C}">
                <a14:useLocalDpi xmlns:a14="http://schemas.microsoft.com/office/drawing/2010/main" val="0"/>
              </a:ext>
            </a:extLst>
          </a:blip>
          <a:srcRect l="4704" r="4704"/>
          <a:stretch>
            <a:fillRect/>
          </a:stretch>
        </p:blipFill>
        <p:spPr>
          <a:xfrm>
            <a:off x="464156" y="1556792"/>
            <a:ext cx="8284308" cy="4556051"/>
          </a:xfrm>
        </p:spPr>
      </p:pic>
      <p:sp>
        <p:nvSpPr>
          <p:cNvPr id="5" name="TextBox 4"/>
          <p:cNvSpPr txBox="1"/>
          <p:nvPr/>
        </p:nvSpPr>
        <p:spPr>
          <a:xfrm>
            <a:off x="4067944" y="6093296"/>
            <a:ext cx="936104" cy="288032"/>
          </a:xfrm>
          <a:prstGeom prst="rect">
            <a:avLst/>
          </a:prstGeom>
        </p:spPr>
        <p:txBody>
          <a:bodyPr vert="horz" wrap="square" lIns="91440" tIns="45720" rIns="91440" bIns="45720" rtlCol="0" anchor="ctr">
            <a:normAutofit fontScale="85000" lnSpcReduction="20000"/>
          </a:bodyPr>
          <a:lstStyle/>
          <a:p>
            <a:r>
              <a:rPr lang="el-GR" dirty="0" smtClean="0"/>
              <a:t>Εικόνα 4</a:t>
            </a:r>
          </a:p>
        </p:txBody>
      </p:sp>
    </p:spTree>
    <p:extLst>
      <p:ext uri="{BB962C8B-B14F-4D97-AF65-F5344CB8AC3E}">
        <p14:creationId xmlns:p14="http://schemas.microsoft.com/office/powerpoint/2010/main" val="34524903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56" y="721523"/>
            <a:ext cx="8229601" cy="860323"/>
          </a:xfrm>
        </p:spPr>
        <p:txBody>
          <a:bodyPr/>
          <a:lstStyle/>
          <a:p>
            <a:pPr>
              <a:lnSpc>
                <a:spcPts val="2000"/>
              </a:lnSpc>
            </a:pPr>
            <a:r>
              <a:rPr lang="el-GR" sz="2000" dirty="0">
                <a:latin typeface="Palatino Linotype"/>
                <a:cs typeface="Palatino Linotype"/>
              </a:rPr>
              <a:t>Η έρευνα δεν διαπίστωσε μια συγκεκριμένη νομοθετική ρύθμιση, στην όποια να θεμελιωνόταν η δίωξη των χριστιανών.</a:t>
            </a:r>
            <a:endParaRPr lang="en-US" sz="2000" b="1" dirty="0">
              <a:latin typeface="Palatino Linotype"/>
              <a:cs typeface="Palatino Linotype"/>
            </a:endParaRPr>
          </a:p>
        </p:txBody>
      </p:sp>
      <p:sp>
        <p:nvSpPr>
          <p:cNvPr id="7" name="TextBox 6"/>
          <p:cNvSpPr txBox="1"/>
          <p:nvPr/>
        </p:nvSpPr>
        <p:spPr>
          <a:xfrm>
            <a:off x="746442" y="5829764"/>
            <a:ext cx="1971676" cy="200055"/>
          </a:xfrm>
          <a:prstGeom prst="rect">
            <a:avLst/>
          </a:prstGeom>
          <a:noFill/>
        </p:spPr>
        <p:txBody>
          <a:bodyPr wrap="square" rtlCol="0">
            <a:spAutoFit/>
          </a:bodyPr>
          <a:lstStyle/>
          <a:p>
            <a:pPr algn="ctr"/>
            <a:r>
              <a:rPr lang="el-GR" sz="700" dirty="0">
                <a:solidFill>
                  <a:schemeClr val="bg1">
                    <a:lumMod val="85000"/>
                  </a:schemeClr>
                </a:solidFill>
                <a:latin typeface="Helvetica"/>
                <a:cs typeface="Helvetica"/>
              </a:rPr>
              <a:t>Λέκτορας Ιω. Παναγιωτόπουλος, ΕΚΠΑ</a:t>
            </a:r>
            <a:endParaRPr lang="en-US" sz="700" dirty="0">
              <a:solidFill>
                <a:schemeClr val="bg1">
                  <a:lumMod val="85000"/>
                </a:schemeClr>
              </a:solidFill>
              <a:latin typeface="Helvetica"/>
              <a:cs typeface="Helvetica"/>
            </a:endParaRPr>
          </a:p>
        </p:txBody>
      </p:sp>
      <p:pic>
        <p:nvPicPr>
          <p:cNvPr id="8" name="Content Placeholder 7" descr="Εικόνα 5"/>
          <p:cNvPicPr>
            <a:picLocks noGrp="1" noChangeAspect="1"/>
          </p:cNvPicPr>
          <p:nvPr>
            <p:ph idx="1"/>
          </p:nvPr>
        </p:nvPicPr>
        <p:blipFill>
          <a:blip r:embed="rId2" cstate="print">
            <a:extLst>
              <a:ext uri="{28A0092B-C50C-407E-A947-70E740481C1C}">
                <a14:useLocalDpi xmlns:a14="http://schemas.microsoft.com/office/drawing/2010/main" val="0"/>
              </a:ext>
            </a:extLst>
          </a:blip>
          <a:srcRect l="3353" r="3353"/>
          <a:stretch>
            <a:fillRect/>
          </a:stretch>
        </p:blipFill>
        <p:spPr/>
      </p:pic>
      <p:sp>
        <p:nvSpPr>
          <p:cNvPr id="10" name="TextBox 9" descr="Εικόνα 5"/>
          <p:cNvSpPr txBox="1"/>
          <p:nvPr/>
        </p:nvSpPr>
        <p:spPr>
          <a:xfrm>
            <a:off x="2483768" y="6093296"/>
            <a:ext cx="5557265" cy="230832"/>
          </a:xfrm>
          <a:prstGeom prst="rect">
            <a:avLst/>
          </a:prstGeom>
          <a:noFill/>
        </p:spPr>
        <p:txBody>
          <a:bodyPr wrap="square" rtlCol="0">
            <a:spAutoFit/>
          </a:bodyPr>
          <a:lstStyle/>
          <a:p>
            <a:r>
              <a:rPr lang="el-GR" sz="900" dirty="0" smtClean="0">
                <a:latin typeface="Helvetica"/>
                <a:cs typeface="Helvetica"/>
              </a:rPr>
              <a:t>Εικόνα 5</a:t>
            </a:r>
            <a:r>
              <a:rPr lang="en-US" sz="900" dirty="0" smtClean="0">
                <a:latin typeface="Helvetica"/>
                <a:cs typeface="Helvetica"/>
              </a:rPr>
              <a:t>:  </a:t>
            </a:r>
            <a:r>
              <a:rPr lang="el-GR" sz="900" dirty="0" smtClean="0">
                <a:latin typeface="Helvetica"/>
                <a:cs typeface="Helvetica"/>
              </a:rPr>
              <a:t>Κατακόμβη </a:t>
            </a:r>
            <a:r>
              <a:rPr lang="el-GR" sz="900" dirty="0">
                <a:latin typeface="Helvetica"/>
                <a:cs typeface="Helvetica"/>
              </a:rPr>
              <a:t>της Πρίσκιλλας, Ρώμη</a:t>
            </a:r>
            <a:r>
              <a:rPr lang="en-US" sz="900" dirty="0">
                <a:latin typeface="Helvetica"/>
                <a:cs typeface="Helvetica"/>
              </a:rPr>
              <a:t>,</a:t>
            </a:r>
            <a:r>
              <a:rPr lang="el-GR" sz="900" dirty="0">
                <a:latin typeface="Helvetica"/>
                <a:cs typeface="Helvetica"/>
              </a:rPr>
              <a:t> </a:t>
            </a:r>
            <a:r>
              <a:rPr lang="en-US" sz="900" i="1" dirty="0" err="1">
                <a:latin typeface="Helvetica"/>
                <a:cs typeface="Helvetica"/>
              </a:rPr>
              <a:t>Velatio</a:t>
            </a:r>
            <a:r>
              <a:rPr lang="en-US" sz="900" i="1" dirty="0">
                <a:latin typeface="Helvetica"/>
                <a:cs typeface="Helvetica"/>
              </a:rPr>
              <a:t> cubiculum</a:t>
            </a:r>
          </a:p>
        </p:txBody>
      </p:sp>
    </p:spTree>
    <p:extLst>
      <p:ext uri="{BB962C8B-B14F-4D97-AF65-F5344CB8AC3E}">
        <p14:creationId xmlns:p14="http://schemas.microsoft.com/office/powerpoint/2010/main" val="19946407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5500"/>
            <a:ext cx="8229601" cy="1007806"/>
          </a:xfrm>
        </p:spPr>
        <p:txBody>
          <a:bodyPr>
            <a:normAutofit fontScale="90000"/>
          </a:bodyPr>
          <a:lstStyle/>
          <a:p>
            <a:pPr algn="r">
              <a:lnSpc>
                <a:spcPts val="2000"/>
              </a:lnSpc>
            </a:pPr>
            <a:r>
              <a:rPr lang="el-GR" sz="1600" dirty="0">
                <a:latin typeface="Palatino Linotype"/>
                <a:cs typeface="Palatino Linotype"/>
              </a:rPr>
              <a:t>Η εχθρική στάση της Ρωμαϊκής Πολιτείας δεν ήταν αναγκαίο να θεμελιωθεί με την έκδοση ενός ειδικού Διατάγματος εναντίον των χριστιανών, αφού μπορούσε να συνδεθεί έμμεσα με άλλες γενικές αρχές του ρωμαϊκού δικαίου ή και με σχετικά Διατάγματα.</a:t>
            </a:r>
            <a:endParaRPr lang="en-US" sz="1600" b="1" dirty="0">
              <a:latin typeface="Palatino Linotype"/>
              <a:cs typeface="Palatino Linotype"/>
            </a:endParaRPr>
          </a:p>
        </p:txBody>
      </p:sp>
      <p:sp>
        <p:nvSpPr>
          <p:cNvPr id="7" name="TextBox 6"/>
          <p:cNvSpPr txBox="1"/>
          <p:nvPr/>
        </p:nvSpPr>
        <p:spPr>
          <a:xfrm>
            <a:off x="746442" y="5829764"/>
            <a:ext cx="1971676" cy="200055"/>
          </a:xfrm>
          <a:prstGeom prst="rect">
            <a:avLst/>
          </a:prstGeom>
          <a:noFill/>
        </p:spPr>
        <p:txBody>
          <a:bodyPr wrap="square" rtlCol="0">
            <a:spAutoFit/>
          </a:bodyPr>
          <a:lstStyle/>
          <a:p>
            <a:pPr algn="ctr"/>
            <a:r>
              <a:rPr lang="el-GR" sz="700" dirty="0">
                <a:solidFill>
                  <a:schemeClr val="bg1">
                    <a:lumMod val="85000"/>
                  </a:schemeClr>
                </a:solidFill>
                <a:latin typeface="Helvetica"/>
                <a:cs typeface="Helvetica"/>
              </a:rPr>
              <a:t>Λέκτορας Ιω. Παναγιωτόπουλος, ΕΚΠΑ</a:t>
            </a:r>
            <a:endParaRPr lang="en-US" sz="700" dirty="0">
              <a:solidFill>
                <a:schemeClr val="bg1">
                  <a:lumMod val="85000"/>
                </a:schemeClr>
              </a:solidFill>
              <a:latin typeface="Helvetica"/>
              <a:cs typeface="Helvetica"/>
            </a:endParaRPr>
          </a:p>
        </p:txBody>
      </p:sp>
      <p:pic>
        <p:nvPicPr>
          <p:cNvPr id="8" name="Content Placeholder 7" descr="Εικόνα 6, το Κολοσσαίο της Ρώμης"/>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037" b="6039"/>
          <a:stretch/>
        </p:blipFill>
        <p:spPr/>
      </p:pic>
      <p:sp>
        <p:nvSpPr>
          <p:cNvPr id="6" name="TextBox 5"/>
          <p:cNvSpPr txBox="1"/>
          <p:nvPr/>
        </p:nvSpPr>
        <p:spPr>
          <a:xfrm>
            <a:off x="1619672" y="6182119"/>
            <a:ext cx="5112568" cy="288032"/>
          </a:xfrm>
          <a:prstGeom prst="rect">
            <a:avLst/>
          </a:prstGeom>
        </p:spPr>
        <p:txBody>
          <a:bodyPr vert="horz" wrap="square" lIns="91440" tIns="45720" rIns="91440" bIns="45720" rtlCol="0" anchor="ctr">
            <a:normAutofit fontScale="70000" lnSpcReduction="20000"/>
          </a:bodyPr>
          <a:lstStyle/>
          <a:p>
            <a:r>
              <a:rPr lang="el-GR" dirty="0" smtClean="0"/>
              <a:t>Εικόνα 6: </a:t>
            </a:r>
            <a:r>
              <a:rPr lang="el-GR" dirty="0" smtClean="0">
                <a:latin typeface="Helvetica"/>
                <a:cs typeface="Helvetica"/>
              </a:rPr>
              <a:t>Κολοσσαίο </a:t>
            </a:r>
            <a:r>
              <a:rPr lang="el-GR" dirty="0">
                <a:latin typeface="Helvetica"/>
                <a:cs typeface="Helvetica"/>
              </a:rPr>
              <a:t>της Ρώμης</a:t>
            </a:r>
            <a:r>
              <a:rPr lang="en-US" dirty="0">
                <a:latin typeface="Helvetica"/>
                <a:cs typeface="Helvetica"/>
              </a:rPr>
              <a:t>,</a:t>
            </a:r>
            <a:r>
              <a:rPr lang="el-GR" dirty="0">
                <a:latin typeface="Helvetica"/>
                <a:cs typeface="Helvetica"/>
              </a:rPr>
              <a:t> </a:t>
            </a:r>
            <a:r>
              <a:rPr lang="el-GR" i="1" dirty="0">
                <a:latin typeface="Helvetica"/>
                <a:cs typeface="Helvetica"/>
              </a:rPr>
              <a:t>τόπος μαρτυρίου των Χριστιανών</a:t>
            </a:r>
            <a:endParaRPr lang="en-US" i="1" dirty="0">
              <a:latin typeface="Helvetica"/>
              <a:cs typeface="Helvetica"/>
            </a:endParaRPr>
          </a:p>
          <a:p>
            <a:endParaRPr lang="el-GR" dirty="0" smtClean="0"/>
          </a:p>
        </p:txBody>
      </p:sp>
    </p:spTree>
    <p:extLst>
      <p:ext uri="{BB962C8B-B14F-4D97-AF65-F5344CB8AC3E}">
        <p14:creationId xmlns:p14="http://schemas.microsoft.com/office/powerpoint/2010/main" val="25317169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90" y="2964001"/>
            <a:ext cx="8045236" cy="2720122"/>
          </a:xfrm>
        </p:spPr>
        <p:txBody>
          <a:bodyPr/>
          <a:lstStyle/>
          <a:p>
            <a:pPr algn="r">
              <a:lnSpc>
                <a:spcPts val="2000"/>
              </a:lnSpc>
            </a:pPr>
            <a:r>
              <a:rPr lang="el-GR" sz="1600" i="1" dirty="0">
                <a:latin typeface="Palatino Linotype"/>
                <a:cs typeface="Palatino Linotype"/>
              </a:rPr>
              <a:t>O Νέρωνας για να διαψεύσει τις σχετικές διαδόσεις για την πυρκαϊά της Ρώμης προέβαλε ως υπευθύνους κάποιους απεχθείς για τα εγκλήματά τους (flagita), τους οποίους ο όχλος ονομάζει χριστιανούς. Το όνομά τους δόθηκε σε αυτούς από κάποιον Χριστό (Chrestos), ο όποιος καταδικάσθηκε σε θάνατο επί Τιβερίου από τον ανθύπατο Πόντιο Πιλάτο. Αφού υποχώρησε για λίγο η βδελυρή αυτή δεισιδαιμονία (superstitio), αναβίωσε και πάλι όχι μόνο στην Ιουδαία, πηγή της συμφοράς, άλλα και στην Ρώμη, όπου συρρέουν από παντού όλα τα φρικτά και επαίσχυντα. Στην αρχή συνελήφθησαν όσοι ομολογούσαν την πίστη τους, μετά δε και καθ᾽ υπόδειξή τους πλήθος άλλων, οι οποίοι κατηγορήθηκαν όχι τόσο ως εμπρηστές τη πόλης, όσο για το μίσος κατά του ανθρωπίνου γένους </a:t>
            </a:r>
            <a:r>
              <a:rPr lang="el-GR" sz="1600" dirty="0">
                <a:latin typeface="Palatino Linotype"/>
                <a:cs typeface="Palatino Linotype"/>
              </a:rPr>
              <a:t>(Τάκιτος, </a:t>
            </a:r>
            <a:r>
              <a:rPr lang="el-GR" sz="1600" i="1" dirty="0">
                <a:latin typeface="Palatino Linotype"/>
                <a:cs typeface="Palatino Linotype"/>
              </a:rPr>
              <a:t>Annales</a:t>
            </a:r>
            <a:r>
              <a:rPr lang="el-GR" sz="1600" dirty="0">
                <a:latin typeface="Palatino Linotype"/>
                <a:cs typeface="Palatino Linotype"/>
              </a:rPr>
              <a:t> XV, 44).</a:t>
            </a:r>
            <a:r>
              <a:rPr lang="el-GR" sz="1600" i="1" dirty="0">
                <a:latin typeface="Palatino Linotype"/>
                <a:cs typeface="Palatino Linotype"/>
              </a:rPr>
              <a:t> </a:t>
            </a:r>
            <a:endParaRPr lang="en-US" sz="1600" b="1" dirty="0">
              <a:latin typeface="Palatino Linotype"/>
              <a:cs typeface="Palatino Linotype"/>
            </a:endParaRPr>
          </a:p>
        </p:txBody>
      </p:sp>
      <p:pic>
        <p:nvPicPr>
          <p:cNvPr id="8" name="Content Placeholder 7" descr="Εικόνα 7: Γάιος Κορνήλιος Τάκιτος "/>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3" t="2513" r="687" b="17443"/>
          <a:stretch/>
        </p:blipFill>
        <p:spPr>
          <a:xfrm>
            <a:off x="557989" y="825501"/>
            <a:ext cx="2058248" cy="1772353"/>
          </a:xfrm>
          <a:prstGeom prst="ellipse">
            <a:avLst/>
          </a:prstGeom>
          <a:ln>
            <a:noFill/>
          </a:ln>
          <a:effectLst>
            <a:softEdge rad="112500"/>
          </a:effectLst>
        </p:spPr>
      </p:pic>
      <p:sp>
        <p:nvSpPr>
          <p:cNvPr id="9" name="TextBox 8"/>
          <p:cNvSpPr txBox="1"/>
          <p:nvPr/>
        </p:nvSpPr>
        <p:spPr>
          <a:xfrm>
            <a:off x="557988" y="2597853"/>
            <a:ext cx="2501843" cy="230832"/>
          </a:xfrm>
          <a:prstGeom prst="rect">
            <a:avLst/>
          </a:prstGeom>
          <a:noFill/>
        </p:spPr>
        <p:txBody>
          <a:bodyPr wrap="square" rtlCol="0">
            <a:spAutoFit/>
          </a:bodyPr>
          <a:lstStyle/>
          <a:p>
            <a:r>
              <a:rPr lang="el-GR" sz="900" dirty="0" smtClean="0">
                <a:latin typeface="Helvetica"/>
                <a:cs typeface="Helvetica"/>
              </a:rPr>
              <a:t>Εικόνα 7: Γάιος </a:t>
            </a:r>
            <a:r>
              <a:rPr lang="el-GR" sz="900" dirty="0">
                <a:latin typeface="Helvetica"/>
                <a:cs typeface="Helvetica"/>
              </a:rPr>
              <a:t>Κορνήλιος Τάκιτος (55-120)</a:t>
            </a:r>
            <a:endParaRPr lang="en-US" sz="900" dirty="0">
              <a:latin typeface="Helvetica"/>
              <a:cs typeface="Helvetica"/>
            </a:endParaRPr>
          </a:p>
        </p:txBody>
      </p:sp>
    </p:spTree>
    <p:extLst>
      <p:ext uri="{BB962C8B-B14F-4D97-AF65-F5344CB8AC3E}">
        <p14:creationId xmlns:p14="http://schemas.microsoft.com/office/powerpoint/2010/main" val="193821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2882</TotalTime>
  <Words>1430</Words>
  <Application>Microsoft Office PowerPoint</Application>
  <PresentationFormat>Προβολή στην οθόνη (4:3)</PresentationFormat>
  <Paragraphs>109</Paragraphs>
  <Slides>27</Slides>
  <Notes>11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ＭＳ Ｐゴシック</vt:lpstr>
      <vt:lpstr>Arial</vt:lpstr>
      <vt:lpstr>Calibri</vt:lpstr>
      <vt:lpstr>Helvetica</vt:lpstr>
      <vt:lpstr>Palatino Linotype</vt:lpstr>
      <vt:lpstr>Wingdings</vt:lpstr>
      <vt:lpstr>Θέμα του Office</vt:lpstr>
      <vt:lpstr>Γενικὴ Ἐκκλησιαστικὴ Ἱστορία Α´</vt:lpstr>
      <vt:lpstr>Η νομική θέση των Χριστιανών στη Ρωμαϊκή Αυτοκρατορία  </vt:lpstr>
      <vt:lpstr>Εικόνα 1: Η νομική θέση των χριστιανών στη ρωμαϊκή Αυτοκρατορία κατά του τρεις πρώτους αιώνες είναι ασαφής. Δεν υπήρχε μία ειδική νομοθεσία, η οποία να καθορίζει ένα συγκεκριμένο νομικό πλαίσιο, εν τούτοις, οι διωγμοί εναντίον των χριστιανών εγκαινιάσθηκαν ήδη από την αποστολική εποχή και συνεχίσθηκαν με κυμαινόμενη ένταση μέχρι και τις αρχές του Δ´ αιώνα.</vt:lpstr>
      <vt:lpstr>Οι χριστιανοί δεν υποχρεώθηκαν να αποδεχθούν την επίσημη Ρωμαϊκή θρησκεία, επειδή οι Εβραίοι είχαν απαλλαγεί από την υποχρέωση αυτή, υπό τον όρο ότι θα προσέφεραν θυσίες στο Ναό της Ιερουσαλήμ υπέρ του Ρωμαίου αυτοκράτορα και μεγίστου αρχιερέα (pontifex maximus) τη Ρωμαϊκής θρησκείας.</vt:lpstr>
      <vt:lpstr>Απαραίτητη εκδήλωση νομοταγούς σεβασμού προς το κράτος ήταν η απονομή λατρείας προς του θεούς τη Ρώμης και προς τον «θεό Αυτοκράτορα», δηλαδή η συμμετοχή στην κρατική θρησκεία.</vt:lpstr>
      <vt:lpstr>Από την εποχή του Νέρωνα ήδη (54-68 μ.Χ.), άρχισε η μακρά περίοδος των διωγμών, η οποία σφραγίσθηκε με το αίμα των μαρτύρων τη Εκκλησίας.</vt:lpstr>
      <vt:lpstr>Η έρευνα δεν διαπίστωσε μια συγκεκριμένη νομοθετική ρύθμιση, στην όποια να θεμελιωνόταν η δίωξη των χριστιανών.</vt:lpstr>
      <vt:lpstr>Η εχθρική στάση της Ρωμαϊκής Πολιτείας δεν ήταν αναγκαίο να θεμελιωθεί με την έκδοση ενός ειδικού Διατάγματος εναντίον των χριστιανών, αφού μπορούσε να συνδεθεί έμμεσα με άλλες γενικές αρχές του ρωμαϊκού δικαίου ή και με σχετικά Διατάγματα.</vt:lpstr>
      <vt:lpstr>O Νέρωνας για να διαψεύσει τις σχετικές διαδόσεις για την πυρκαϊά της Ρώμης προέβαλε ως υπευθύνους κάποιους απεχθείς για τα εγκλήματά τους (flagita), τους οποίους ο όχλος ονομάζει χριστιανούς. Το όνομά τους δόθηκε σε αυτούς από κάποιον Χριστό (Chrestos), ο όποιος καταδικάσθηκε σε θάνατο επί Τιβερίου από τον ανθύπατο Πόντιο Πιλάτο. Αφού υποχώρησε για λίγο η βδελυρή αυτή δεισιδαιμονία (superstitio), αναβίωσε και πάλι όχι μόνο στην Ιουδαία, πηγή της συμφοράς, άλλα και στην Ρώμη, όπου συρρέουν από παντού όλα τα φρικτά και επαίσχυντα. Στην αρχή συνελήφθησαν όσοι ομολογούσαν την πίστη τους, μετά δε και καθ᾽ υπόδειξή τους πλήθος άλλων, οι οποίοι κατηγορήθηκαν όχι τόσο ως εμπρηστές τη πόλης, όσο για το μίσος κατά του ανθρωπίνου γένους (Τάκιτος, Annales XV, 44). </vt:lpstr>
      <vt:lpstr>Συνεπώς οι κατά του δύο πρώτους αιώνες διωγμοί κηρύσσονταν με συνδυασμένη εφαρμογή της Ρωμαϊκής νομοθεσίας περί απαγορευμένων μυστικών εταιρειών και της ειδικής δικαιοδοσίας των επάρχων, γι᾽ αυτό και οι διωγμοί φέρουν καθαρά τοπικό χαρακτήρα. Μόνο οι διωγμοί του Νέρωνα και του Δομιτιανού (81-96 μ.Χ.) είχαν κατά του δύο πρώτους αιώνες γενικότερη εφαρμογή. Οι άλλοι αναφέρονται στις πηγές ως διωγμοί που είχαν ευρύτερο ή στενότερο τοπικό χαρακτήρα, και δεν επεκτάθηκαν σε ολόκληρη την Αυτοκρατορία.</vt:lpstr>
      <vt:lpstr>Με τον Δέκιο αρχίζει η δεύτερη περίοδος των διωγμών, αφού κατ᾽ αυτήν οι χριστιανοί διώκονταν επί τη βάσει επίσημης πλέον νομοθεσίας, η οποία συνίστατο από την κωδικοποίηση όλων των σχετικών Διαταγμάτων που είχαν εκδοθεί κατά τους προγενέστερους αιώνες από τους Ρωμαίους αυτοκράτορες.</vt:lpstr>
      <vt:lpstr>Η περίοδος της γαλήνης: 260 – 303 μ.Χ.</vt:lpstr>
      <vt:lpstr>Ο Διοκλητιανός έθεσε ως σκοπό της βασιλείας του την αναδιοργάνωση της Ρωμαϊκής Αυτοκρατορίας και την επιβολή του κύρους της σε όλες τις επαρχίες, τόσο με τη διοικητική μεταρρύθμιση (τετραρχία), όσο και με την αναδιοργάνωση της πειθαρχίας του στρατεύματος. Την πολιτική αυτήν της ενότητας επιδίωξε να ενισχύσει και με την προβολή της επίσημης ρωμαϊκής θρησκείας.</vt:lpstr>
      <vt:lpstr>Ο Γαλέριος (305-311), μετά από υποδείξεις ή προτροπή του Λικινίου (307-324) έθεσε τέρμα στους διωγμούς με Διάταγμα, το όποιο εκδόθηκε την 30 Απριλίου 311 στη Νικομήδεια, επέτρεψε δε στους χριστιανούς να τελούν ακώλυτα τα της λατρείας τους και αναγνώρισε το δικαίωμά τους να «υπάρχουν» στην Αυτοκρατορία (υπό τον όρο ότι δεν θα επιχειρούσαν καμιά ανατρεπτική κατά της δημοσίας τάξης ενέργεια), και την αποτυχία της μέχρι τότε πολιτικής.</vt:lpstr>
      <vt:lpstr>Στη Δύση μετά από συνεχείς νίκες και τον τραγικό θάνατο του Μαξεντίου κατά την ήμερα της ανόδου του στον θρόνο παρά τη Μιλβία γέφυρα της Ρώμης (28 Οκτωβρίου 312), ο Μ. Κωνσταντίνος εισήλθε θριαμβευτικά στην αιώνια πόλη, κατέστη μόνος κυρίαρχος στη Δύση και άνοιξε νέες προοπτικές.</vt:lpstr>
      <vt:lpstr>Το κείμενο της συμφωνίας, γνωστό και ως «Διάταγμα των Μεδιολάνων», συνιστά την πρώτη επίσημη νομοθετική πράξη αναγνώρισης της Εκκλησίας για ολόκληρη την Αυτοκρατορία και απετέλεσε την αφετηρία μιας νέας θρησκευτικής πολιτικής. </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Ανθούλα</cp:lastModifiedBy>
  <cp:revision>210</cp:revision>
  <dcterms:created xsi:type="dcterms:W3CDTF">2012-09-06T09:03:05Z</dcterms:created>
  <dcterms:modified xsi:type="dcterms:W3CDTF">2015-06-08T08:19:42Z</dcterms:modified>
</cp:coreProperties>
</file>