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2" r:id="rId2"/>
    <p:sldId id="30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11" r:id="rId12"/>
    <p:sldId id="321" r:id="rId13"/>
    <p:sldId id="290" r:id="rId14"/>
    <p:sldId id="295" r:id="rId15"/>
    <p:sldId id="299" r:id="rId16"/>
    <p:sldId id="292" r:id="rId17"/>
    <p:sldId id="291" r:id="rId18"/>
    <p:sldId id="294" r:id="rId19"/>
    <p:sldId id="293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2"/>
            <p14:sldId id="30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11"/>
            <p14:sldId id="321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22" d="100"/>
          <a:sy n="122" d="100"/>
        </p:scale>
        <p:origin x="7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Ἵδρυση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τῆς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Ἑκκλησί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ας καὶ διάδοση τῆς χριστιανικῆς πίστης κατὰ τὴν ἀποστολικὴ ἐποχή.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Ἵδρυση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τῆς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Ἑκκλησί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ας καὶ διάδοση τῆς χριστιανικῆς πίστης κατὰ τὴν ἀποστολικὴ ἐποχή.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Ἵδρυση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τῆς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Ἑκκλησί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ας καὶ διάδοση τῆς χριστιανικῆς πίστης κατὰ τὴν ἀποστολικὴ ἐποχή.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Ἵδρυση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τῆς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Ἑκκλησί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ας καὶ διάδοση τῆς χριστιανικῆς πίστης κατὰ τὴν ἀποστολικὴ ἐποχή.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Ἵδρυση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τῆς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Ἑκκλησί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ας καὶ διάδοση τῆς χριστιανικῆς πίστης κατὰ τὴν ἀποστολικὴ ἐποχή.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Ἵδρυση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τῆς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Ἑκκλησί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ας καὶ διάδοση τῆς χριστιανικῆς πίστης κατὰ τὴν ἀποστολικὴ ἐποχή.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Ἵδρυση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τῆς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Ἑκκλησί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ας καὶ διάδοση τῆς χριστιανικῆς πίστης κατὰ τὴν ἀποστολικὴ ἐποχή.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Ἵδρυση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τῆς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Ἑκκλησί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pitchFamily="2" charset="0"/>
              </a:rPr>
              <a:t>ας καὶ διάδοση τῆς χριστιανικῆς πίστης κατὰ τὴν ἀποστολικὴ ἐποχή.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class.uoa.gr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class.uoa.gr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class.uoa.gr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class.uoa.gr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class.uoa.gr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class.uoa.gr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sz="4000" b="1" dirty="0" err="1"/>
              <a:t>Γενι</a:t>
            </a:r>
            <a:r>
              <a:rPr lang="el-GR" b="1" dirty="0" err="1"/>
              <a:t>κὴ</a:t>
            </a:r>
            <a:r>
              <a:rPr lang="el-GR" b="1" dirty="0"/>
              <a:t> </a:t>
            </a:r>
            <a:r>
              <a:rPr lang="el-GR" b="1" dirty="0" err="1"/>
              <a:t>Ἐκκλησιαστικὴ</a:t>
            </a:r>
            <a:r>
              <a:rPr lang="el-GR" b="1" dirty="0"/>
              <a:t> </a:t>
            </a:r>
            <a:r>
              <a:rPr lang="el-GR" b="1" dirty="0" err="1"/>
              <a:t>Ἱστορία</a:t>
            </a:r>
            <a:r>
              <a:rPr lang="el-GR" b="1" dirty="0"/>
              <a:t> Α´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e-class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n-US" sz="2800" dirty="0" err="1">
                <a:sym typeface="Helvetica" pitchFamily="2" charset="0"/>
              </a:rPr>
              <a:t>Δρ</a:t>
            </a:r>
            <a:r>
              <a:rPr lang="en-US" sz="2800" dirty="0">
                <a:sym typeface="Helvetica" pitchFamily="2" charset="0"/>
              </a:rPr>
              <a:t>. </a:t>
            </a:r>
            <a:r>
              <a:rPr lang="en-US" sz="2800" dirty="0" err="1">
                <a:sym typeface="Helvetica" pitchFamily="2" charset="0"/>
              </a:rPr>
              <a:t>Ἰωάννης</a:t>
            </a:r>
            <a:r>
              <a:rPr lang="en-US" sz="2800" dirty="0">
                <a:sym typeface="Helvetica" pitchFamily="2" charset="0"/>
              </a:rPr>
              <a:t> </a:t>
            </a:r>
            <a:r>
              <a:rPr lang="en-US" sz="2800" dirty="0" err="1">
                <a:sym typeface="Helvetica" pitchFamily="2" charset="0"/>
              </a:rPr>
              <a:t>Ἀντ</a:t>
            </a:r>
            <a:r>
              <a:rPr lang="en-US" sz="2800" dirty="0">
                <a:sym typeface="Helvetica" pitchFamily="2" charset="0"/>
              </a:rPr>
              <a:t>. Πανα</a:t>
            </a:r>
            <a:r>
              <a:rPr lang="en-US" sz="2800" dirty="0" err="1">
                <a:sym typeface="Helvetica" pitchFamily="2" charset="0"/>
              </a:rPr>
              <a:t>γιωτό</a:t>
            </a:r>
            <a:r>
              <a:rPr lang="en-US" sz="2800" dirty="0">
                <a:sym typeface="Helvetica" pitchFamily="2" charset="0"/>
              </a:rPr>
              <a:t>πουλος</a:t>
            </a:r>
            <a:endParaRPr lang="el-GR" sz="2800" dirty="0">
              <a:sym typeface="Helvetica" pitchFamily="2" charset="0"/>
            </a:endParaRPr>
          </a:p>
          <a:p>
            <a:r>
              <a:rPr lang="en-US" sz="2400" dirty="0" err="1">
                <a:sym typeface="Helvetica" pitchFamily="2" charset="0"/>
              </a:rPr>
              <a:t>Λέκτορ</a:t>
            </a:r>
            <a:r>
              <a:rPr lang="en-US" sz="2400" dirty="0">
                <a:sym typeface="Helvetica" pitchFamily="2" charset="0"/>
              </a:rPr>
              <a:t>ας Γενικῆς Ἐκκλησιαστικῆς Ἱστορίας</a:t>
            </a:r>
          </a:p>
          <a:p>
            <a:r>
              <a:rPr lang="en-US" sz="2800" dirty="0" err="1">
                <a:sym typeface="Helvetica" pitchFamily="2" charset="0"/>
              </a:rPr>
              <a:t>Ἐθνικὸ</a:t>
            </a:r>
            <a:r>
              <a:rPr lang="en-US" sz="2800" dirty="0">
                <a:sym typeface="Helvetica" pitchFamily="2" charset="0"/>
              </a:rPr>
              <a:t> καὶ Καπ</a:t>
            </a:r>
            <a:r>
              <a:rPr lang="en-US" sz="2800" dirty="0" err="1">
                <a:sym typeface="Helvetica" pitchFamily="2" charset="0"/>
              </a:rPr>
              <a:t>οδιστρι</a:t>
            </a:r>
            <a:r>
              <a:rPr lang="en-US" sz="2800" dirty="0">
                <a:sym typeface="Helvetica" pitchFamily="2" charset="0"/>
              </a:rPr>
              <a:t>ακὸ Πανεπιστήμιο Ἀθηνῶν</a:t>
            </a:r>
          </a:p>
          <a:p>
            <a:r>
              <a:rPr lang="en-US" sz="2800" dirty="0" err="1">
                <a:sym typeface="Helvetica" pitchFamily="2" charset="0"/>
              </a:rPr>
              <a:t>Τμῆμ</a:t>
            </a:r>
            <a:r>
              <a:rPr lang="en-US" sz="2800" dirty="0">
                <a:sym typeface="Helvetica" pitchFamily="2" charset="0"/>
              </a:rPr>
              <a:t>α Θεολογίας - Θεολογικὴ Σχολή</a:t>
            </a: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8: </a:t>
            </a:r>
            <a:r>
              <a:rPr lang="en-US" dirty="0">
                <a:hlinkClick r:id="rId2"/>
              </a:rPr>
              <a:t>e-class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Helvetica" pitchFamily="2" charset="0"/>
              </a:rPr>
              <a:t>η-</a:t>
            </a:r>
            <a:r>
              <a:rPr lang="en-US" dirty="0" err="1">
                <a:sym typeface="Helvetica" pitchFamily="2" charset="0"/>
              </a:rPr>
              <a:t>Τάξη</a:t>
            </a:r>
            <a:r>
              <a:rPr lang="en-US" dirty="0">
                <a:sym typeface="Helvetica" pitchFamily="2" charset="0"/>
              </a:rPr>
              <a:t> / e-Class</a:t>
            </a:r>
            <a:r>
              <a:rPr lang="el-GR" dirty="0">
                <a:sym typeface="Helvetica" pitchFamily="2" charset="0"/>
              </a:rPr>
              <a:t> </a:t>
            </a:r>
            <a:r>
              <a:rPr lang="el-GR" dirty="0" smtClean="0">
                <a:sym typeface="Helvetica" pitchFamily="2" charset="0"/>
              </a:rPr>
              <a:t>(8/8)</a:t>
            </a:r>
            <a:endParaRPr lang="el-GR" dirty="0"/>
          </a:p>
        </p:txBody>
      </p:sp>
      <p:pic>
        <p:nvPicPr>
          <p:cNvPr id="6" name="Θέση εικόνας 5" descr="Screenshot του e-class.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3155"/>
            <a:ext cx="8623883" cy="445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8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>
                <a:sym typeface="Helvetica" pitchFamily="2" charset="0"/>
              </a:rPr>
              <a:t>17</a:t>
            </a:r>
            <a:r>
              <a:rPr lang="el-GR" dirty="0">
                <a:sym typeface="Helvetica" pitchFamily="2" charset="0"/>
              </a:rPr>
              <a:t>8</a:t>
            </a:r>
            <a:r>
              <a:rPr lang="en-US" dirty="0">
                <a:sym typeface="Helvetica" pitchFamily="2" charset="0"/>
              </a:rPr>
              <a:t> </a:t>
            </a:r>
            <a:r>
              <a:rPr lang="en-US" dirty="0" err="1">
                <a:sym typeface="Helvetica" pitchFamily="2" charset="0"/>
              </a:rPr>
              <a:t>Χρόνια</a:t>
            </a:r>
            <a:r>
              <a:rPr lang="en-US" dirty="0">
                <a:sym typeface="Helvetica" pitchFamily="2" charset="0"/>
              </a:rPr>
              <a:t> </a:t>
            </a:r>
            <a:r>
              <a:rPr lang="en-US" dirty="0" err="1">
                <a:sym typeface="Helvetica" pitchFamily="2" charset="0"/>
              </a:rPr>
              <a:t>Μάθημα</a:t>
            </a:r>
            <a:r>
              <a:rPr lang="en-US" dirty="0">
                <a:sym typeface="Helvetica" pitchFamily="2" charset="0"/>
              </a:rPr>
              <a:t>, </a:t>
            </a:r>
            <a:br>
              <a:rPr lang="en-US" dirty="0">
                <a:sym typeface="Helvetica" pitchFamily="2" charset="0"/>
              </a:rPr>
            </a:br>
            <a:r>
              <a:rPr lang="en-US" dirty="0" err="1">
                <a:sym typeface="Helvetica" pitchFamily="2" charset="0"/>
              </a:rPr>
              <a:t>καὶ</a:t>
            </a:r>
            <a:r>
              <a:rPr lang="en-US" dirty="0">
                <a:sym typeface="Helvetica" pitchFamily="2" charset="0"/>
              </a:rPr>
              <a:t> </a:t>
            </a:r>
            <a:r>
              <a:rPr lang="en-US" dirty="0" err="1">
                <a:sym typeface="Helvetica" pitchFamily="2" charset="0"/>
              </a:rPr>
              <a:t>συνεχίζουμε</a:t>
            </a:r>
            <a:r>
              <a:rPr lang="en-US" dirty="0">
                <a:sym typeface="Helvetica" pitchFamily="2" charset="0"/>
              </a:rPr>
              <a:t> ...</a:t>
            </a: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9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1.00.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n-US" sz="2000" dirty="0" err="1">
                <a:sym typeface="Helvetica" pitchFamily="2" charset="0"/>
              </a:rPr>
              <a:t>Δρ</a:t>
            </a:r>
            <a:r>
              <a:rPr lang="en-US" sz="2000" dirty="0">
                <a:sym typeface="Helvetica" pitchFamily="2" charset="0"/>
              </a:rPr>
              <a:t>. </a:t>
            </a:r>
            <a:r>
              <a:rPr lang="en-US" sz="2000" dirty="0" err="1">
                <a:sym typeface="Helvetica" pitchFamily="2" charset="0"/>
              </a:rPr>
              <a:t>Ἰωάννης</a:t>
            </a:r>
            <a:r>
              <a:rPr lang="en-US" sz="2000" dirty="0">
                <a:sym typeface="Helvetica" pitchFamily="2" charset="0"/>
              </a:rPr>
              <a:t> </a:t>
            </a:r>
            <a:r>
              <a:rPr lang="en-US" sz="2000" dirty="0" err="1">
                <a:sym typeface="Helvetica" pitchFamily="2" charset="0"/>
              </a:rPr>
              <a:t>Ἀντ</a:t>
            </a:r>
            <a:r>
              <a:rPr lang="en-US" sz="2000" dirty="0">
                <a:sym typeface="Helvetica" pitchFamily="2" charset="0"/>
              </a:rPr>
              <a:t>. </a:t>
            </a:r>
            <a:r>
              <a:rPr lang="en-US" sz="2000" dirty="0" smtClean="0">
                <a:sym typeface="Helvetica" pitchFamily="2" charset="0"/>
              </a:rPr>
              <a:t>Πανα</a:t>
            </a:r>
            <a:r>
              <a:rPr lang="en-US" sz="2000" dirty="0" err="1" smtClean="0">
                <a:sym typeface="Helvetica" pitchFamily="2" charset="0"/>
              </a:rPr>
              <a:t>γιωτό</a:t>
            </a:r>
            <a:r>
              <a:rPr lang="en-US" sz="2000" dirty="0" smtClean="0">
                <a:sym typeface="Helvetica" pitchFamily="2" charset="0"/>
              </a:rPr>
              <a:t>πουλος</a:t>
            </a:r>
            <a:r>
              <a:rPr lang="el-GR" sz="2000" dirty="0" smtClean="0"/>
              <a:t>. </a:t>
            </a:r>
            <a:r>
              <a:rPr lang="el-GR" sz="2000" dirty="0" smtClean="0"/>
              <a:t>«</a:t>
            </a:r>
            <a:r>
              <a:rPr lang="en-US" sz="2000" dirty="0" smtClean="0">
                <a:sym typeface="Helvetica" pitchFamily="2" charset="0"/>
              </a:rPr>
              <a:t>e-class</a:t>
            </a:r>
            <a:r>
              <a:rPr lang="en-US" sz="2000" dirty="0" smtClean="0">
                <a:sym typeface="Helvetica" pitchFamily="2" charset="0"/>
              </a:rPr>
              <a:t>.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http://opencourses.uoa.gr/courses/THEOL2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r>
              <a:rPr lang="en-US" dirty="0" smtClean="0"/>
              <a:t>,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</a:t>
            </a:r>
            <a:r>
              <a:rPr lang="el-GR" dirty="0" smtClean="0"/>
              <a:t>έργο</a:t>
            </a:r>
            <a:r>
              <a:rPr lang="en-US" dirty="0" smtClean="0"/>
              <a:t>,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r>
              <a:rPr lang="en-US" smtClean="0"/>
              <a:t>.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l-GR" sz="2000" dirty="0" err="1"/>
              <a:t>Δ</a:t>
            </a:r>
            <a:r>
              <a:rPr lang="en-US" sz="2000" dirty="0" err="1" smtClean="0"/>
              <a:t>ήλωση</a:t>
            </a:r>
            <a:r>
              <a:rPr lang="en-US" sz="2000" dirty="0" smtClean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Εικόνες 1-8: </a:t>
            </a:r>
            <a:r>
              <a:rPr lang="en-US" sz="2000" dirty="0" smtClean="0"/>
              <a:t>Screen shots of e-class, Copyrighted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 err="1" smtClean="0">
                <a:sym typeface="Helvetica" pitchFamily="2" charset="0"/>
              </a:rPr>
              <a:t>Τὸ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 err="1" smtClean="0">
                <a:sym typeface="Helvetica" pitchFamily="2" charset="0"/>
              </a:rPr>
              <a:t>Μάθημ</a:t>
            </a:r>
            <a:r>
              <a:rPr lang="en-US" dirty="0" smtClean="0">
                <a:sym typeface="Helvetica" pitchFamily="2" charset="0"/>
              </a:rPr>
              <a:t>α διατίθεται στὸ eclass.uoa.gr 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Screenshot του e-class.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5" y="1418400"/>
            <a:ext cx="8628361" cy="4443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835696" y="5949280"/>
            <a:ext cx="5486400" cy="33648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Helvetica" pitchFamily="2" charset="0"/>
              </a:rPr>
              <a:t>η-</a:t>
            </a:r>
            <a:r>
              <a:rPr lang="en-US" dirty="0" err="1">
                <a:sym typeface="Helvetica" pitchFamily="2" charset="0"/>
              </a:rPr>
              <a:t>Τάξη</a:t>
            </a:r>
            <a:r>
              <a:rPr lang="en-US" dirty="0">
                <a:sym typeface="Helvetica" pitchFamily="2" charset="0"/>
              </a:rPr>
              <a:t> / </a:t>
            </a:r>
            <a:r>
              <a:rPr lang="en-US" dirty="0" smtClean="0">
                <a:sym typeface="Helvetica" pitchFamily="2" charset="0"/>
              </a:rPr>
              <a:t>e-Class</a:t>
            </a:r>
            <a:r>
              <a:rPr lang="el-GR" dirty="0" smtClean="0">
                <a:sym typeface="Helvetica" pitchFamily="2" charset="0"/>
              </a:rPr>
              <a:t> (1/8)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71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Screenshot του e-class.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0" y="1418400"/>
            <a:ext cx="8150394" cy="43868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2: </a:t>
            </a:r>
            <a:r>
              <a:rPr lang="en-US" dirty="0">
                <a:hlinkClick r:id="rId3"/>
              </a:rPr>
              <a:t>e</a:t>
            </a:r>
            <a:r>
              <a:rPr lang="en-US" dirty="0" smtClean="0">
                <a:hlinkClick r:id="rId3"/>
              </a:rPr>
              <a:t>-class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Helvetica" pitchFamily="2" charset="0"/>
              </a:rPr>
              <a:t>η-</a:t>
            </a:r>
            <a:r>
              <a:rPr lang="en-US" dirty="0" err="1">
                <a:sym typeface="Helvetica" pitchFamily="2" charset="0"/>
              </a:rPr>
              <a:t>Τάξη</a:t>
            </a:r>
            <a:r>
              <a:rPr lang="en-US" dirty="0">
                <a:sym typeface="Helvetica" pitchFamily="2" charset="0"/>
              </a:rPr>
              <a:t> / e-Class</a:t>
            </a:r>
            <a:r>
              <a:rPr lang="el-GR" dirty="0">
                <a:sym typeface="Helvetica" pitchFamily="2" charset="0"/>
              </a:rPr>
              <a:t> </a:t>
            </a:r>
            <a:r>
              <a:rPr lang="el-GR" dirty="0" smtClean="0">
                <a:sym typeface="Helvetica" pitchFamily="2" charset="0"/>
              </a:rPr>
              <a:t>(2/8)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424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3: </a:t>
            </a:r>
            <a:r>
              <a:rPr lang="en-US" dirty="0" smtClean="0">
                <a:hlinkClick r:id="rId2"/>
              </a:rPr>
              <a:t>e-class 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Helvetica" pitchFamily="2" charset="0"/>
              </a:rPr>
              <a:t>η-</a:t>
            </a:r>
            <a:r>
              <a:rPr lang="en-US" dirty="0" err="1">
                <a:sym typeface="Helvetica" pitchFamily="2" charset="0"/>
              </a:rPr>
              <a:t>Τάξη</a:t>
            </a:r>
            <a:r>
              <a:rPr lang="en-US" dirty="0">
                <a:sym typeface="Helvetica" pitchFamily="2" charset="0"/>
              </a:rPr>
              <a:t> / e-Class</a:t>
            </a:r>
            <a:r>
              <a:rPr lang="el-GR" dirty="0">
                <a:sym typeface="Helvetica" pitchFamily="2" charset="0"/>
              </a:rPr>
              <a:t> </a:t>
            </a:r>
            <a:r>
              <a:rPr lang="el-GR" dirty="0" smtClean="0">
                <a:sym typeface="Helvetica" pitchFamily="2" charset="0"/>
              </a:rPr>
              <a:t>(3/8)</a:t>
            </a:r>
            <a:endParaRPr lang="el-GR" dirty="0"/>
          </a:p>
        </p:txBody>
      </p:sp>
      <p:pic>
        <p:nvPicPr>
          <p:cNvPr id="6" name="Θέση εικόνας 5" descr="Screenshot του e-class.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6" y="1556792"/>
            <a:ext cx="8631936" cy="370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7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4: </a:t>
            </a:r>
            <a:r>
              <a:rPr lang="en-US" dirty="0">
                <a:hlinkClick r:id="rId2"/>
              </a:rPr>
              <a:t>e-class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Helvetica" pitchFamily="2" charset="0"/>
              </a:rPr>
              <a:t>η-</a:t>
            </a:r>
            <a:r>
              <a:rPr lang="en-US" dirty="0" err="1">
                <a:sym typeface="Helvetica" pitchFamily="2" charset="0"/>
              </a:rPr>
              <a:t>Τάξη</a:t>
            </a:r>
            <a:r>
              <a:rPr lang="en-US" dirty="0">
                <a:sym typeface="Helvetica" pitchFamily="2" charset="0"/>
              </a:rPr>
              <a:t> / e-Class</a:t>
            </a:r>
            <a:r>
              <a:rPr lang="el-GR" dirty="0">
                <a:sym typeface="Helvetica" pitchFamily="2" charset="0"/>
              </a:rPr>
              <a:t> </a:t>
            </a:r>
            <a:r>
              <a:rPr lang="el-GR" dirty="0" smtClean="0">
                <a:sym typeface="Helvetica" pitchFamily="2" charset="0"/>
              </a:rPr>
              <a:t>(4/8)</a:t>
            </a:r>
            <a:endParaRPr lang="el-GR" dirty="0"/>
          </a:p>
        </p:txBody>
      </p:sp>
      <p:pic>
        <p:nvPicPr>
          <p:cNvPr id="5" name="Θέση εικόνας 4" descr="Screenshot του e-class.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1355184"/>
            <a:ext cx="8623883" cy="445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98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5: </a:t>
            </a:r>
            <a:r>
              <a:rPr lang="en-US" dirty="0">
                <a:hlinkClick r:id="rId2"/>
              </a:rPr>
              <a:t>e-class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Helvetica" pitchFamily="2" charset="0"/>
              </a:rPr>
              <a:t>η-</a:t>
            </a:r>
            <a:r>
              <a:rPr lang="en-US" dirty="0" err="1">
                <a:sym typeface="Helvetica" pitchFamily="2" charset="0"/>
              </a:rPr>
              <a:t>Τάξη</a:t>
            </a:r>
            <a:r>
              <a:rPr lang="en-US" dirty="0">
                <a:sym typeface="Helvetica" pitchFamily="2" charset="0"/>
              </a:rPr>
              <a:t> / e-Class</a:t>
            </a:r>
            <a:r>
              <a:rPr lang="el-GR" dirty="0">
                <a:sym typeface="Helvetica" pitchFamily="2" charset="0"/>
              </a:rPr>
              <a:t> </a:t>
            </a:r>
            <a:r>
              <a:rPr lang="el-GR" dirty="0" smtClean="0">
                <a:sym typeface="Helvetica" pitchFamily="2" charset="0"/>
              </a:rPr>
              <a:t>(5/8)</a:t>
            </a:r>
            <a:endParaRPr lang="el-GR" dirty="0"/>
          </a:p>
        </p:txBody>
      </p:sp>
      <p:pic>
        <p:nvPicPr>
          <p:cNvPr id="6" name="Θέση εικόνας 5" descr="Screenshot του e-class.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343176"/>
            <a:ext cx="8621486" cy="445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69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6: </a:t>
            </a:r>
            <a:r>
              <a:rPr lang="en-US" dirty="0">
                <a:hlinkClick r:id="rId2"/>
              </a:rPr>
              <a:t>e-class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Helvetica" pitchFamily="2" charset="0"/>
              </a:rPr>
              <a:t>η-</a:t>
            </a:r>
            <a:r>
              <a:rPr lang="en-US" dirty="0" err="1">
                <a:sym typeface="Helvetica" pitchFamily="2" charset="0"/>
              </a:rPr>
              <a:t>Τάξη</a:t>
            </a:r>
            <a:r>
              <a:rPr lang="en-US" dirty="0">
                <a:sym typeface="Helvetica" pitchFamily="2" charset="0"/>
              </a:rPr>
              <a:t> / e-Class</a:t>
            </a:r>
            <a:r>
              <a:rPr lang="el-GR" dirty="0">
                <a:sym typeface="Helvetica" pitchFamily="2" charset="0"/>
              </a:rPr>
              <a:t> </a:t>
            </a:r>
            <a:r>
              <a:rPr lang="el-GR" dirty="0" smtClean="0">
                <a:sym typeface="Helvetica" pitchFamily="2" charset="0"/>
              </a:rPr>
              <a:t>(6/8)</a:t>
            </a:r>
            <a:endParaRPr lang="el-GR" dirty="0"/>
          </a:p>
        </p:txBody>
      </p:sp>
      <p:pic>
        <p:nvPicPr>
          <p:cNvPr id="6" name="Θέση εικόνας 5" descr="Screenshot του e-class.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6" y="2219374"/>
            <a:ext cx="8623883" cy="280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9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7: </a:t>
            </a:r>
            <a:r>
              <a:rPr lang="en-US" dirty="0">
                <a:hlinkClick r:id="rId2"/>
              </a:rPr>
              <a:t>e-class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Helvetica" pitchFamily="2" charset="0"/>
              </a:rPr>
              <a:t>η-</a:t>
            </a:r>
            <a:r>
              <a:rPr lang="en-US" dirty="0" err="1">
                <a:sym typeface="Helvetica" pitchFamily="2" charset="0"/>
              </a:rPr>
              <a:t>Τάξη</a:t>
            </a:r>
            <a:r>
              <a:rPr lang="en-US" dirty="0">
                <a:sym typeface="Helvetica" pitchFamily="2" charset="0"/>
              </a:rPr>
              <a:t> / e-Class</a:t>
            </a:r>
            <a:r>
              <a:rPr lang="el-GR" dirty="0">
                <a:sym typeface="Helvetica" pitchFamily="2" charset="0"/>
              </a:rPr>
              <a:t> </a:t>
            </a:r>
            <a:r>
              <a:rPr lang="el-GR" dirty="0" smtClean="0">
                <a:sym typeface="Helvetica" pitchFamily="2" charset="0"/>
              </a:rPr>
              <a:t>(7/8)</a:t>
            </a:r>
            <a:endParaRPr lang="el-GR" dirty="0"/>
          </a:p>
        </p:txBody>
      </p:sp>
      <p:pic>
        <p:nvPicPr>
          <p:cNvPr id="6" name="Θέση εικόνας 5" descr="Screenshot του e-class.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3" y="1355184"/>
            <a:ext cx="8623883" cy="445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4740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414</Words>
  <Application>Microsoft Office PowerPoint</Application>
  <PresentationFormat>Προβολή στην οθόνη (4:3)</PresentationFormat>
  <Paragraphs>64</Paragraphs>
  <Slides>19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Helvetica</vt:lpstr>
      <vt:lpstr>Wingdings</vt:lpstr>
      <vt:lpstr>Θέμα του Office</vt:lpstr>
      <vt:lpstr>Γενικὴ Ἐκκλησιαστικὴ Ἱστορία Α´</vt:lpstr>
      <vt:lpstr>Τὸ Μάθημα διατίθεται στὸ eclass.uoa.gr </vt:lpstr>
      <vt:lpstr>η-Τάξη / e-Class (1/8)</vt:lpstr>
      <vt:lpstr>η-Τάξη / e-Class (2/8)</vt:lpstr>
      <vt:lpstr>η-Τάξη / e-Class (3/8)</vt:lpstr>
      <vt:lpstr>η-Τάξη / e-Class (4/8)</vt:lpstr>
      <vt:lpstr>η-Τάξη / e-Class (5/8)</vt:lpstr>
      <vt:lpstr>η-Τάξη / e-Class (6/8)</vt:lpstr>
      <vt:lpstr>η-Τάξη / e-Class (7/8)</vt:lpstr>
      <vt:lpstr>η-Τάξη / e-Class (8/8)</vt:lpstr>
      <vt:lpstr>178 Χρόνια Μάθημα,  καὶ συνεχίζουμε ...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Ανθούλα</cp:lastModifiedBy>
  <cp:revision>194</cp:revision>
  <dcterms:created xsi:type="dcterms:W3CDTF">2012-09-06T09:03:05Z</dcterms:created>
  <dcterms:modified xsi:type="dcterms:W3CDTF">2015-06-08T08:22:09Z</dcterms:modified>
</cp:coreProperties>
</file>