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59" r:id="rId2"/>
    <p:sldId id="331" r:id="rId3"/>
    <p:sldId id="332" r:id="rId4"/>
    <p:sldId id="333" r:id="rId5"/>
    <p:sldId id="335" r:id="rId6"/>
    <p:sldId id="336" r:id="rId7"/>
    <p:sldId id="337" r:id="rId8"/>
    <p:sldId id="338" r:id="rId9"/>
    <p:sldId id="339" r:id="rId10"/>
    <p:sldId id="341" r:id="rId11"/>
    <p:sldId id="340" r:id="rId12"/>
    <p:sldId id="342" r:id="rId13"/>
    <p:sldId id="343" r:id="rId14"/>
    <p:sldId id="345" r:id="rId15"/>
    <p:sldId id="346" r:id="rId16"/>
    <p:sldId id="347" r:id="rId17"/>
    <p:sldId id="348" r:id="rId18"/>
    <p:sldId id="349" r:id="rId19"/>
    <p:sldId id="351" r:id="rId20"/>
    <p:sldId id="352" r:id="rId21"/>
    <p:sldId id="353" r:id="rId22"/>
    <p:sldId id="354" r:id="rId23"/>
    <p:sldId id="356" r:id="rId24"/>
    <p:sldId id="355" r:id="rId25"/>
    <p:sldId id="357" r:id="rId26"/>
    <p:sldId id="358" r:id="rId27"/>
    <p:sldId id="362" r:id="rId28"/>
    <p:sldId id="290" r:id="rId29"/>
    <p:sldId id="295" r:id="rId30"/>
    <p:sldId id="299" r:id="rId31"/>
    <p:sldId id="292" r:id="rId32"/>
    <p:sldId id="291" r:id="rId33"/>
    <p:sldId id="294" r:id="rId34"/>
    <p:sldId id="293" r:id="rId35"/>
    <p:sldId id="360" r:id="rId36"/>
    <p:sldId id="361"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512F115-2FCC-49EE-8759-A71F26F5819E}">
          <p14:sldIdLst>
            <p14:sldId id="359"/>
            <p14:sldId id="331"/>
            <p14:sldId id="332"/>
            <p14:sldId id="333"/>
            <p14:sldId id="335"/>
            <p14:sldId id="336"/>
            <p14:sldId id="337"/>
            <p14:sldId id="338"/>
            <p14:sldId id="339"/>
            <p14:sldId id="341"/>
            <p14:sldId id="340"/>
            <p14:sldId id="342"/>
            <p14:sldId id="343"/>
            <p14:sldId id="345"/>
            <p14:sldId id="346"/>
            <p14:sldId id="347"/>
            <p14:sldId id="348"/>
            <p14:sldId id="349"/>
            <p14:sldId id="351"/>
            <p14:sldId id="352"/>
            <p14:sldId id="353"/>
            <p14:sldId id="354"/>
            <p14:sldId id="356"/>
            <p14:sldId id="355"/>
            <p14:sldId id="357"/>
            <p14:sldId id="358"/>
            <p14:sldId id="362"/>
            <p14:sldId id="290"/>
            <p14:sldId id="295"/>
            <p14:sldId id="299"/>
            <p14:sldId id="292"/>
            <p14:sldId id="291"/>
            <p14:sldId id="294"/>
          </p14:sldIdLst>
        </p14:section>
        <p14:section name="Untitled Section" id="{0F1CB131-A6BD-43D0-B8D4-1F27CEF7A05E}">
          <p14:sldIdLst>
            <p14:sldId id="293"/>
            <p14:sldId id="360"/>
            <p14:sldId id="36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75BC"/>
    <a:srgbClr val="4F81BD"/>
    <a:srgbClr val="50AB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9283" autoAdjust="0"/>
  </p:normalViewPr>
  <p:slideViewPr>
    <p:cSldViewPr>
      <p:cViewPr varScale="1">
        <p:scale>
          <a:sx n="69" d="100"/>
          <a:sy n="69" d="100"/>
        </p:scale>
        <p:origin x="-102" y="-144"/>
      </p:cViewPr>
      <p:guideLst>
        <p:guide orient="horz" pos="2160"/>
        <p:guide pos="2880"/>
      </p:guideLst>
    </p:cSldViewPr>
  </p:slideViewPr>
  <p:outlineViewPr>
    <p:cViewPr>
      <p:scale>
        <a:sx n="33" d="100"/>
        <a:sy n="33" d="100"/>
      </p:scale>
      <p:origin x="0" y="10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31/5/2015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286961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258928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40518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xmlns="" val="214512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xmlns="" val="3152019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xmlns="" val="122384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2171271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423709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116415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280994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246480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16191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55813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186429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Ενότητα</a:t>
            </a:r>
            <a:r>
              <a:rPr lang="en-US" sz="1000" baseline="0" dirty="0" smtClean="0">
                <a:solidFill>
                  <a:srgbClr val="5075BC"/>
                </a:solidFill>
              </a:rPr>
              <a:t> </a:t>
            </a:r>
            <a:r>
              <a:rPr lang="en-US" sz="1000" kern="1200" dirty="0" smtClean="0">
                <a:solidFill>
                  <a:srgbClr val="5075BC"/>
                </a:solidFill>
                <a:latin typeface="+mn-lt"/>
                <a:ea typeface="+mn-ea"/>
                <a:cs typeface="+mn-cs"/>
              </a:rPr>
              <a:t>1: </a:t>
            </a:r>
            <a:r>
              <a:rPr lang="en-US" sz="1000" kern="1200" dirty="0" smtClean="0">
                <a:solidFill>
                  <a:srgbClr val="5075BC"/>
                </a:solidFill>
                <a:latin typeface="+mn-lt"/>
                <a:ea typeface="+mn-ea"/>
                <a:cs typeface="+mn-cs"/>
                <a:sym typeface="Helvetica" pitchFamily="2" charset="0"/>
              </a:rPr>
              <a:t>Ἡ </a:t>
            </a:r>
            <a:r>
              <a:rPr lang="en-US" sz="1000" kern="1200" dirty="0" err="1" smtClean="0">
                <a:solidFill>
                  <a:srgbClr val="5075BC"/>
                </a:solidFill>
                <a:latin typeface="+mn-lt"/>
                <a:ea typeface="+mn-ea"/>
                <a:cs typeface="+mn-cs"/>
                <a:sym typeface="Helvetica" pitchFamily="2" charset="0"/>
              </a:rPr>
              <a:t>Ἐκκλησι</a:t>
            </a:r>
            <a:r>
              <a:rPr lang="en-US" sz="1000" kern="1200" dirty="0" smtClean="0">
                <a:solidFill>
                  <a:srgbClr val="5075BC"/>
                </a:solidFill>
                <a:latin typeface="+mn-lt"/>
                <a:ea typeface="+mn-ea"/>
                <a:cs typeface="+mn-cs"/>
                <a:sym typeface="Helvetica" pitchFamily="2" charset="0"/>
              </a:rPr>
              <a:t>αστικὴ Ἱστορία</a:t>
            </a:r>
            <a:endParaRPr lang="en-US" sz="1000" kern="1200" dirty="0" smtClean="0">
              <a:solidFill>
                <a:srgbClr val="5075BC"/>
              </a:solidFill>
              <a:latin typeface="+mn-lt"/>
              <a:ea typeface="+mn-ea"/>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Ενότητα</a:t>
            </a:r>
            <a:r>
              <a:rPr lang="en-US" sz="1000" baseline="0" dirty="0" smtClean="0">
                <a:solidFill>
                  <a:srgbClr val="5075BC"/>
                </a:solidFill>
              </a:rPr>
              <a:t> </a:t>
            </a:r>
            <a:r>
              <a:rPr lang="en-US" sz="1000" kern="1200" dirty="0" smtClean="0">
                <a:solidFill>
                  <a:srgbClr val="5075BC"/>
                </a:solidFill>
                <a:latin typeface="+mn-lt"/>
                <a:ea typeface="+mn-ea"/>
                <a:cs typeface="+mn-cs"/>
              </a:rPr>
              <a:t>1: </a:t>
            </a:r>
            <a:r>
              <a:rPr lang="en-US" sz="1000" kern="1200" dirty="0" smtClean="0">
                <a:solidFill>
                  <a:srgbClr val="5075BC"/>
                </a:solidFill>
                <a:latin typeface="+mn-lt"/>
                <a:ea typeface="+mn-ea"/>
                <a:cs typeface="+mn-cs"/>
                <a:sym typeface="Helvetica" pitchFamily="2" charset="0"/>
              </a:rPr>
              <a:t>Ἡ </a:t>
            </a:r>
            <a:r>
              <a:rPr lang="en-US" sz="1000" kern="1200" dirty="0" err="1" smtClean="0">
                <a:solidFill>
                  <a:srgbClr val="5075BC"/>
                </a:solidFill>
                <a:latin typeface="+mn-lt"/>
                <a:ea typeface="+mn-ea"/>
                <a:cs typeface="+mn-cs"/>
                <a:sym typeface="Helvetica" pitchFamily="2" charset="0"/>
              </a:rPr>
              <a:t>Ἐκκλησι</a:t>
            </a:r>
            <a:r>
              <a:rPr lang="en-US" sz="1000" kern="1200" dirty="0" smtClean="0">
                <a:solidFill>
                  <a:srgbClr val="5075BC"/>
                </a:solidFill>
                <a:latin typeface="+mn-lt"/>
                <a:ea typeface="+mn-ea"/>
                <a:cs typeface="+mn-cs"/>
                <a:sym typeface="Helvetica" pitchFamily="2" charset="0"/>
              </a:rPr>
              <a:t>αστικὴ Ἱστορία</a:t>
            </a:r>
            <a:endParaRPr lang="en-US" sz="1000" kern="1200" dirty="0" smtClean="0">
              <a:solidFill>
                <a:srgbClr val="5075BC"/>
              </a:solidFill>
              <a:latin typeface="+mn-lt"/>
              <a:ea typeface="+mn-ea"/>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Ενότητα</a:t>
            </a:r>
            <a:r>
              <a:rPr lang="en-US" sz="1000" baseline="0" dirty="0" smtClean="0">
                <a:solidFill>
                  <a:srgbClr val="5075BC"/>
                </a:solidFill>
              </a:rPr>
              <a:t> </a:t>
            </a:r>
            <a:r>
              <a:rPr lang="en-US" sz="1000" kern="1200" dirty="0" smtClean="0">
                <a:solidFill>
                  <a:srgbClr val="5075BC"/>
                </a:solidFill>
                <a:latin typeface="+mn-lt"/>
                <a:ea typeface="+mn-ea"/>
                <a:cs typeface="+mn-cs"/>
              </a:rPr>
              <a:t>1: </a:t>
            </a:r>
            <a:r>
              <a:rPr lang="en-US" sz="1000" kern="1200" dirty="0" smtClean="0">
                <a:solidFill>
                  <a:srgbClr val="5075BC"/>
                </a:solidFill>
                <a:latin typeface="+mn-lt"/>
                <a:ea typeface="+mn-ea"/>
                <a:cs typeface="+mn-cs"/>
                <a:sym typeface="Helvetica" pitchFamily="2" charset="0"/>
              </a:rPr>
              <a:t>Ἡ </a:t>
            </a:r>
            <a:r>
              <a:rPr lang="en-US" sz="1000" kern="1200" dirty="0" err="1" smtClean="0">
                <a:solidFill>
                  <a:srgbClr val="5075BC"/>
                </a:solidFill>
                <a:latin typeface="+mn-lt"/>
                <a:ea typeface="+mn-ea"/>
                <a:cs typeface="+mn-cs"/>
                <a:sym typeface="Helvetica" pitchFamily="2" charset="0"/>
              </a:rPr>
              <a:t>Ἐκκλησι</a:t>
            </a:r>
            <a:r>
              <a:rPr lang="en-US" sz="1000" kern="1200" dirty="0" smtClean="0">
                <a:solidFill>
                  <a:srgbClr val="5075BC"/>
                </a:solidFill>
                <a:latin typeface="+mn-lt"/>
                <a:ea typeface="+mn-ea"/>
                <a:cs typeface="+mn-cs"/>
                <a:sym typeface="Helvetica" pitchFamily="2" charset="0"/>
              </a:rPr>
              <a:t>αστικὴ Ἱστορία</a:t>
            </a:r>
            <a:endParaRPr lang="en-US" sz="1000" kern="1200" dirty="0" smtClean="0">
              <a:solidFill>
                <a:srgbClr val="5075BC"/>
              </a:solidFill>
              <a:latin typeface="+mn-lt"/>
              <a:ea typeface="+mn-ea"/>
              <a:cs typeface="+mn-cs"/>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Ενότητα</a:t>
            </a:r>
            <a:r>
              <a:rPr lang="en-US" sz="1000" baseline="0" dirty="0" smtClean="0">
                <a:solidFill>
                  <a:srgbClr val="5075BC"/>
                </a:solidFill>
              </a:rPr>
              <a:t> </a:t>
            </a:r>
            <a:r>
              <a:rPr lang="en-US" sz="1000" kern="1200" dirty="0" smtClean="0">
                <a:solidFill>
                  <a:srgbClr val="5075BC"/>
                </a:solidFill>
                <a:latin typeface="+mn-lt"/>
                <a:ea typeface="+mn-ea"/>
                <a:cs typeface="+mn-cs"/>
              </a:rPr>
              <a:t>1: </a:t>
            </a:r>
            <a:r>
              <a:rPr lang="en-US" sz="1000" kern="1200" dirty="0" smtClean="0">
                <a:solidFill>
                  <a:srgbClr val="5075BC"/>
                </a:solidFill>
                <a:latin typeface="+mn-lt"/>
                <a:ea typeface="+mn-ea"/>
                <a:cs typeface="+mn-cs"/>
                <a:sym typeface="Helvetica" pitchFamily="2" charset="0"/>
              </a:rPr>
              <a:t>Ἡ </a:t>
            </a:r>
            <a:r>
              <a:rPr lang="en-US" sz="1000" kern="1200" dirty="0" err="1" smtClean="0">
                <a:solidFill>
                  <a:srgbClr val="5075BC"/>
                </a:solidFill>
                <a:latin typeface="+mn-lt"/>
                <a:ea typeface="+mn-ea"/>
                <a:cs typeface="+mn-cs"/>
                <a:sym typeface="Helvetica" pitchFamily="2" charset="0"/>
              </a:rPr>
              <a:t>Ἐκκλησι</a:t>
            </a:r>
            <a:r>
              <a:rPr lang="en-US" sz="1000" kern="1200" dirty="0" smtClean="0">
                <a:solidFill>
                  <a:srgbClr val="5075BC"/>
                </a:solidFill>
                <a:latin typeface="+mn-lt"/>
                <a:ea typeface="+mn-ea"/>
                <a:cs typeface="+mn-cs"/>
                <a:sym typeface="Helvetica" pitchFamily="2" charset="0"/>
              </a:rPr>
              <a:t>αστικὴ Ἱστορία</a:t>
            </a:r>
            <a:endParaRPr lang="en-US" sz="1000" kern="1200" dirty="0" smtClean="0">
              <a:solidFill>
                <a:srgbClr val="5075BC"/>
              </a:solidFill>
              <a:latin typeface="+mn-lt"/>
              <a:ea typeface="+mn-ea"/>
              <a:cs typeface="+mn-cs"/>
            </a:endParaRPr>
          </a:p>
        </p:txBody>
      </p:sp>
      <p:pic>
        <p:nvPicPr>
          <p:cNvPr id="9" name="Picture 8"/>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Ενότητα</a:t>
            </a:r>
            <a:r>
              <a:rPr lang="en-US" sz="1000" baseline="0" dirty="0" smtClean="0">
                <a:solidFill>
                  <a:srgbClr val="5075BC"/>
                </a:solidFill>
              </a:rPr>
              <a:t> </a:t>
            </a:r>
            <a:r>
              <a:rPr lang="en-US" sz="1000" kern="1200" dirty="0" smtClean="0">
                <a:solidFill>
                  <a:srgbClr val="5075BC"/>
                </a:solidFill>
                <a:latin typeface="+mn-lt"/>
                <a:ea typeface="+mn-ea"/>
                <a:cs typeface="+mn-cs"/>
              </a:rPr>
              <a:t>1: </a:t>
            </a:r>
            <a:r>
              <a:rPr lang="en-US" sz="1000" kern="1200" dirty="0" smtClean="0">
                <a:solidFill>
                  <a:srgbClr val="5075BC"/>
                </a:solidFill>
                <a:latin typeface="+mn-lt"/>
                <a:ea typeface="+mn-ea"/>
                <a:cs typeface="+mn-cs"/>
                <a:sym typeface="Helvetica" pitchFamily="2" charset="0"/>
              </a:rPr>
              <a:t>Ἡ </a:t>
            </a:r>
            <a:r>
              <a:rPr lang="en-US" sz="1000" kern="1200" dirty="0" err="1" smtClean="0">
                <a:solidFill>
                  <a:srgbClr val="5075BC"/>
                </a:solidFill>
                <a:latin typeface="+mn-lt"/>
                <a:ea typeface="+mn-ea"/>
                <a:cs typeface="+mn-cs"/>
                <a:sym typeface="Helvetica" pitchFamily="2" charset="0"/>
              </a:rPr>
              <a:t>Ἐκκλησι</a:t>
            </a:r>
            <a:r>
              <a:rPr lang="en-US" sz="1000" kern="1200" dirty="0" smtClean="0">
                <a:solidFill>
                  <a:srgbClr val="5075BC"/>
                </a:solidFill>
                <a:latin typeface="+mn-lt"/>
                <a:ea typeface="+mn-ea"/>
                <a:cs typeface="+mn-cs"/>
                <a:sym typeface="Helvetica" pitchFamily="2" charset="0"/>
              </a:rPr>
              <a:t>αστικὴ Ἱστορία</a:t>
            </a:r>
            <a:endParaRPr lang="en-US" sz="1000" kern="1200" dirty="0" smtClean="0">
              <a:solidFill>
                <a:srgbClr val="5075BC"/>
              </a:solidFill>
              <a:latin typeface="+mn-lt"/>
              <a:ea typeface="+mn-ea"/>
              <a:cs typeface="+mn-cs"/>
            </a:endParaRPr>
          </a:p>
        </p:txBody>
      </p:sp>
      <p:pic>
        <p:nvPicPr>
          <p:cNvPr id="5" name="Picture 4"/>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Ενότητα</a:t>
            </a:r>
            <a:r>
              <a:rPr lang="en-US" sz="1000" baseline="0" dirty="0" smtClean="0">
                <a:solidFill>
                  <a:srgbClr val="5075BC"/>
                </a:solidFill>
              </a:rPr>
              <a:t> </a:t>
            </a:r>
            <a:r>
              <a:rPr lang="en-US" sz="1000" kern="1200" dirty="0" smtClean="0">
                <a:solidFill>
                  <a:srgbClr val="5075BC"/>
                </a:solidFill>
                <a:latin typeface="+mn-lt"/>
                <a:ea typeface="+mn-ea"/>
                <a:cs typeface="+mn-cs"/>
              </a:rPr>
              <a:t>1: </a:t>
            </a:r>
            <a:r>
              <a:rPr lang="en-US" sz="1000" kern="1200" dirty="0" smtClean="0">
                <a:solidFill>
                  <a:srgbClr val="5075BC"/>
                </a:solidFill>
                <a:latin typeface="+mn-lt"/>
                <a:ea typeface="+mn-ea"/>
                <a:cs typeface="+mn-cs"/>
                <a:sym typeface="Helvetica" pitchFamily="2" charset="0"/>
              </a:rPr>
              <a:t>Ἡ </a:t>
            </a:r>
            <a:r>
              <a:rPr lang="en-US" sz="1000" kern="1200" dirty="0" err="1" smtClean="0">
                <a:solidFill>
                  <a:srgbClr val="5075BC"/>
                </a:solidFill>
                <a:latin typeface="+mn-lt"/>
                <a:ea typeface="+mn-ea"/>
                <a:cs typeface="+mn-cs"/>
                <a:sym typeface="Helvetica" pitchFamily="2" charset="0"/>
              </a:rPr>
              <a:t>Ἐκκλησι</a:t>
            </a:r>
            <a:r>
              <a:rPr lang="en-US" sz="1000" kern="1200" dirty="0" smtClean="0">
                <a:solidFill>
                  <a:srgbClr val="5075BC"/>
                </a:solidFill>
                <a:latin typeface="+mn-lt"/>
                <a:ea typeface="+mn-ea"/>
                <a:cs typeface="+mn-cs"/>
                <a:sym typeface="Helvetica" pitchFamily="2" charset="0"/>
              </a:rPr>
              <a:t>αστικὴ Ἱστορία</a:t>
            </a:r>
            <a:endParaRPr lang="en-US" sz="1000" kern="1200" dirty="0" smtClean="0">
              <a:solidFill>
                <a:srgbClr val="5075BC"/>
              </a:solidFill>
              <a:latin typeface="+mn-lt"/>
              <a:ea typeface="+mn-ea"/>
              <a:cs typeface="+mn-cs"/>
            </a:endParaRPr>
          </a:p>
        </p:txBody>
      </p:sp>
      <p:pic>
        <p:nvPicPr>
          <p:cNvPr id="8" name="Picture 7"/>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Ενότητα</a:t>
            </a:r>
            <a:r>
              <a:rPr lang="en-US" sz="1000" baseline="0" dirty="0" smtClean="0">
                <a:solidFill>
                  <a:srgbClr val="5075BC"/>
                </a:solidFill>
              </a:rPr>
              <a:t> </a:t>
            </a:r>
            <a:r>
              <a:rPr lang="en-US" sz="1000" kern="1200" dirty="0" smtClean="0">
                <a:solidFill>
                  <a:srgbClr val="5075BC"/>
                </a:solidFill>
                <a:latin typeface="+mn-lt"/>
                <a:ea typeface="+mn-ea"/>
                <a:cs typeface="+mn-cs"/>
              </a:rPr>
              <a:t>1: </a:t>
            </a:r>
            <a:r>
              <a:rPr lang="en-US" sz="1000" kern="1200" dirty="0" smtClean="0">
                <a:solidFill>
                  <a:srgbClr val="5075BC"/>
                </a:solidFill>
                <a:latin typeface="+mn-lt"/>
                <a:ea typeface="+mn-ea"/>
                <a:cs typeface="+mn-cs"/>
                <a:sym typeface="Helvetica" pitchFamily="2" charset="0"/>
              </a:rPr>
              <a:t>Ἡ </a:t>
            </a:r>
            <a:r>
              <a:rPr lang="en-US" sz="1000" kern="1200" dirty="0" err="1" smtClean="0">
                <a:solidFill>
                  <a:srgbClr val="5075BC"/>
                </a:solidFill>
                <a:latin typeface="+mn-lt"/>
                <a:ea typeface="+mn-ea"/>
                <a:cs typeface="+mn-cs"/>
                <a:sym typeface="Helvetica" pitchFamily="2" charset="0"/>
              </a:rPr>
              <a:t>Ἐκκλησι</a:t>
            </a:r>
            <a:r>
              <a:rPr lang="en-US" sz="1000" kern="1200" dirty="0" smtClean="0">
                <a:solidFill>
                  <a:srgbClr val="5075BC"/>
                </a:solidFill>
                <a:latin typeface="+mn-lt"/>
                <a:ea typeface="+mn-ea"/>
                <a:cs typeface="+mn-cs"/>
                <a:sym typeface="Helvetica" pitchFamily="2" charset="0"/>
              </a:rPr>
              <a:t>αστικὴ Ἱστορία</a:t>
            </a:r>
            <a:endParaRPr lang="en-US" sz="1000" kern="1200" dirty="0" smtClean="0">
              <a:solidFill>
                <a:srgbClr val="5075BC"/>
              </a:solidFill>
              <a:latin typeface="+mn-lt"/>
              <a:ea typeface="+mn-ea"/>
              <a:cs typeface="+mn-cs"/>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eclass.uoa.gr/courses/THEOL11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opencourses.uoa.gr/courses/THEOL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andektis.ekt.gr/pandektis/handle/10442/6342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psifiakaarxeia.academyofathens.gr/rec.asp?id=99283" TargetMode="External"/><Relationship Id="rId4" Type="http://schemas.openxmlformats.org/officeDocument/2006/relationships/hyperlink" Target="http://pandektis.ekt.gr/pandektis/handle/10442/64233"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l.wikipedia.org/wiki/%CE%9A%CF%89%CE%BD%CF%83%CF%84%CE%B1%CE%BD%CF%84%CE%AF%CE%BD%CE%BF%CF%82_%CE%9A%CE%BF%CE%BD%CF%84%CE%BF%CE%B3%CF%8C%CE%BD%CE%B7%CF%8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pandektis.ekt.gr/pandektis/handle/10442/60204" TargetMode="External"/><Relationship Id="rId4" Type="http://schemas.openxmlformats.org/officeDocument/2006/relationships/hyperlink" Target="http://pandektis.ekt.gr/pandektis/handle/10442/65075"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pandektis.ekt.gr/pandektis/handle/10442/6923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628800"/>
            <a:ext cx="7772400" cy="1470025"/>
          </a:xfrm>
        </p:spPr>
        <p:txBody>
          <a:bodyPr/>
          <a:lstStyle/>
          <a:p>
            <a:r>
              <a:rPr lang="en-US" dirty="0" err="1">
                <a:solidFill>
                  <a:srgbClr val="5075BC"/>
                </a:solidFill>
                <a:sym typeface="Helvetica" pitchFamily="2" charset="0"/>
              </a:rPr>
              <a:t>Γενικὴ</a:t>
            </a:r>
            <a:r>
              <a:rPr lang="en-US" dirty="0">
                <a:solidFill>
                  <a:srgbClr val="5075BC"/>
                </a:solidFill>
                <a:sym typeface="Helvetica" pitchFamily="2" charset="0"/>
              </a:rPr>
              <a:t> </a:t>
            </a:r>
            <a:r>
              <a:rPr lang="en-US" dirty="0" err="1">
                <a:solidFill>
                  <a:srgbClr val="5075BC"/>
                </a:solidFill>
                <a:sym typeface="Helvetica" pitchFamily="2" charset="0"/>
              </a:rPr>
              <a:t>Ἐκκλησι</a:t>
            </a:r>
            <a:r>
              <a:rPr lang="en-US" dirty="0">
                <a:solidFill>
                  <a:srgbClr val="5075BC"/>
                </a:solidFill>
                <a:sym typeface="Helvetica" pitchFamily="2" charset="0"/>
              </a:rPr>
              <a:t>αστικὴ Ἱστορία Α´</a:t>
            </a:r>
            <a:endParaRPr lang="el-GR" dirty="0"/>
          </a:p>
        </p:txBody>
      </p:sp>
      <p:sp>
        <p:nvSpPr>
          <p:cNvPr id="3" name="Υπότιτλος 2"/>
          <p:cNvSpPr>
            <a:spLocks noGrp="1"/>
          </p:cNvSpPr>
          <p:nvPr>
            <p:ph type="subTitle" idx="1"/>
          </p:nvPr>
        </p:nvSpPr>
        <p:spPr>
          <a:xfrm>
            <a:off x="683568" y="3284984"/>
            <a:ext cx="7776864" cy="3024336"/>
          </a:xfrm>
        </p:spPr>
        <p:txBody>
          <a:bodyPr>
            <a:normAutofit fontScale="85000" lnSpcReduction="10000"/>
          </a:bodyPr>
          <a:lstStyle/>
          <a:p>
            <a:r>
              <a:rPr lang="el-GR" dirty="0">
                <a:solidFill>
                  <a:srgbClr val="5075BC"/>
                </a:solidFill>
              </a:rPr>
              <a:t>Ενότητα </a:t>
            </a:r>
            <a:r>
              <a:rPr lang="en-US" dirty="0">
                <a:solidFill>
                  <a:srgbClr val="5075BC"/>
                </a:solidFill>
              </a:rPr>
              <a:t>1</a:t>
            </a:r>
            <a:r>
              <a:rPr lang="el-GR" dirty="0">
                <a:solidFill>
                  <a:srgbClr val="5075BC"/>
                </a:solidFill>
              </a:rPr>
              <a:t>:</a:t>
            </a:r>
            <a:r>
              <a:rPr lang="en-US" dirty="0">
                <a:solidFill>
                  <a:srgbClr val="5075BC"/>
                </a:solidFill>
              </a:rPr>
              <a:t> </a:t>
            </a:r>
            <a:r>
              <a:rPr lang="en-US" dirty="0">
                <a:sym typeface="Helvetica" pitchFamily="2" charset="0"/>
              </a:rPr>
              <a:t>Ἡ </a:t>
            </a:r>
            <a:r>
              <a:rPr lang="en-US" dirty="0" err="1">
                <a:sym typeface="Helvetica" pitchFamily="2" charset="0"/>
              </a:rPr>
              <a:t>Ἐκκλησι</a:t>
            </a:r>
            <a:r>
              <a:rPr lang="en-US" dirty="0">
                <a:sym typeface="Helvetica" pitchFamily="2" charset="0"/>
              </a:rPr>
              <a:t>αστικὴ Ἱστορία</a:t>
            </a:r>
            <a:endParaRPr lang="en-US" dirty="0"/>
          </a:p>
          <a:p>
            <a:endParaRPr lang="en-US" dirty="0"/>
          </a:p>
          <a:p>
            <a:r>
              <a:rPr lang="en-US" dirty="0" err="1">
                <a:sym typeface="Helvetica" pitchFamily="2" charset="0"/>
              </a:rPr>
              <a:t>Δρ</a:t>
            </a:r>
            <a:r>
              <a:rPr lang="en-US" dirty="0">
                <a:sym typeface="Helvetica" pitchFamily="2" charset="0"/>
              </a:rPr>
              <a:t>. </a:t>
            </a:r>
            <a:r>
              <a:rPr lang="en-US" dirty="0" err="1">
                <a:sym typeface="Helvetica" pitchFamily="2" charset="0"/>
              </a:rPr>
              <a:t>Ἰωάννης</a:t>
            </a:r>
            <a:r>
              <a:rPr lang="en-US" dirty="0">
                <a:sym typeface="Helvetica" pitchFamily="2" charset="0"/>
              </a:rPr>
              <a:t> </a:t>
            </a:r>
            <a:r>
              <a:rPr lang="en-US" dirty="0" err="1">
                <a:sym typeface="Helvetica" pitchFamily="2" charset="0"/>
              </a:rPr>
              <a:t>Ἀντ</a:t>
            </a:r>
            <a:r>
              <a:rPr lang="en-US" dirty="0">
                <a:sym typeface="Helvetica" pitchFamily="2" charset="0"/>
              </a:rPr>
              <a:t>. Πανα</a:t>
            </a:r>
            <a:r>
              <a:rPr lang="en-US" dirty="0" err="1">
                <a:sym typeface="Helvetica" pitchFamily="2" charset="0"/>
              </a:rPr>
              <a:t>γιωτό</a:t>
            </a:r>
            <a:r>
              <a:rPr lang="en-US" dirty="0">
                <a:sym typeface="Helvetica" pitchFamily="2" charset="0"/>
              </a:rPr>
              <a:t>πουλος</a:t>
            </a:r>
            <a:endParaRPr lang="el-GR" dirty="0">
              <a:sym typeface="Helvetica" pitchFamily="2" charset="0"/>
            </a:endParaRPr>
          </a:p>
          <a:p>
            <a:r>
              <a:rPr lang="en-US" sz="2800" dirty="0" err="1">
                <a:sym typeface="Helvetica" pitchFamily="2" charset="0"/>
              </a:rPr>
              <a:t>Λέκτορ</a:t>
            </a:r>
            <a:r>
              <a:rPr lang="en-US" sz="2800" dirty="0">
                <a:sym typeface="Helvetica" pitchFamily="2" charset="0"/>
              </a:rPr>
              <a:t>ας Γενικῆς Ἐκκλησιαστικῆς Ἱστορίας</a:t>
            </a:r>
          </a:p>
          <a:p>
            <a:r>
              <a:rPr lang="en-US" dirty="0" err="1">
                <a:sym typeface="Helvetica" pitchFamily="2" charset="0"/>
              </a:rPr>
              <a:t>Ἐθνικὸ</a:t>
            </a:r>
            <a:r>
              <a:rPr lang="en-US" dirty="0">
                <a:sym typeface="Helvetica" pitchFamily="2" charset="0"/>
              </a:rPr>
              <a:t> καὶ Καπ</a:t>
            </a:r>
            <a:r>
              <a:rPr lang="en-US" dirty="0" err="1">
                <a:sym typeface="Helvetica" pitchFamily="2" charset="0"/>
              </a:rPr>
              <a:t>οδιστρι</a:t>
            </a:r>
            <a:r>
              <a:rPr lang="en-US" dirty="0">
                <a:sym typeface="Helvetica" pitchFamily="2" charset="0"/>
              </a:rPr>
              <a:t>ακὸ Πανεπιστήμιο Ἀθηνῶν</a:t>
            </a:r>
          </a:p>
          <a:p>
            <a:r>
              <a:rPr lang="en-US" dirty="0" err="1">
                <a:sym typeface="Helvetica" pitchFamily="2" charset="0"/>
              </a:rPr>
              <a:t>Τμῆμ</a:t>
            </a:r>
            <a:r>
              <a:rPr lang="en-US" dirty="0">
                <a:sym typeface="Helvetica" pitchFamily="2" charset="0"/>
              </a:rPr>
              <a:t>α Θεολογίας - Θεολογικὴ Σχολή</a:t>
            </a:r>
          </a:p>
          <a:p>
            <a:endParaRPr lang="el-GR" dirty="0"/>
          </a:p>
        </p:txBody>
      </p:sp>
      <p:pic>
        <p:nvPicPr>
          <p:cNvPr id="4" name="Picture 6" descr="Λογότυπο Εθνικόν και Καποδιστριακόν Πανεπιστήμιον Αθηνών"/>
          <p:cNvPicPr>
            <a:picLocks noChangeAspect="1"/>
          </p:cNvPicPr>
          <p:nvPr/>
        </p:nvPicPr>
        <p:blipFill>
          <a:blip r:embed="rId2" cstate="print"/>
          <a:stretch>
            <a:fillRect/>
          </a:stretch>
        </p:blipFill>
        <p:spPr>
          <a:xfrm>
            <a:off x="179512" y="404664"/>
            <a:ext cx="4147938" cy="817388"/>
          </a:xfrm>
          <a:prstGeom prst="rect">
            <a:avLst/>
          </a:prstGeom>
        </p:spPr>
      </p:pic>
    </p:spTree>
    <p:extLst>
      <p:ext uri="{BB962C8B-B14F-4D97-AF65-F5344CB8AC3E}">
        <p14:creationId xmlns:p14="http://schemas.microsoft.com/office/powerpoint/2010/main" xmlns="" val="3108404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79795" y="5778364"/>
            <a:ext cx="8126755" cy="432048"/>
          </a:xfrm>
        </p:spPr>
        <p:txBody>
          <a:bodyPr>
            <a:normAutofit/>
          </a:bodyPr>
          <a:lstStyle/>
          <a:p>
            <a:r>
              <a:rPr lang="el-GR" dirty="0" smtClean="0">
                <a:latin typeface="Helvetica" pitchFamily="2" charset="0"/>
                <a:sym typeface="Helvetica" pitchFamily="2" charset="0"/>
              </a:rPr>
              <a:t>Εικόνα 8: </a:t>
            </a:r>
            <a:r>
              <a:rPr lang="en-US" dirty="0" smtClean="0">
                <a:latin typeface="Helvetica" pitchFamily="2" charset="0"/>
                <a:sym typeface="Helvetica" pitchFamily="2" charset="0"/>
              </a:rPr>
              <a:t>Κα</a:t>
            </a:r>
            <a:r>
              <a:rPr lang="en-US" dirty="0" err="1" smtClean="0">
                <a:latin typeface="Helvetica" pitchFamily="2" charset="0"/>
                <a:sym typeface="Helvetica" pitchFamily="2" charset="0"/>
              </a:rPr>
              <a:t>θηγητὴς</a:t>
            </a:r>
            <a:r>
              <a:rPr lang="en-US" dirty="0" smtClean="0">
                <a:latin typeface="Helvetica" pitchFamily="2" charset="0"/>
                <a:sym typeface="Helvetica" pitchFamily="2" charset="0"/>
              </a:rPr>
              <a:t> </a:t>
            </a:r>
            <a:r>
              <a:rPr lang="en-US" dirty="0" err="1">
                <a:latin typeface="Helvetica" pitchFamily="2" charset="0"/>
                <a:sym typeface="Helvetica" pitchFamily="2" charset="0"/>
              </a:rPr>
              <a:t>τῆς</a:t>
            </a:r>
            <a:r>
              <a:rPr lang="en-US" dirty="0">
                <a:latin typeface="Helvetica" pitchFamily="2" charset="0"/>
                <a:sym typeface="Helvetica" pitchFamily="2" charset="0"/>
              </a:rPr>
              <a:t> </a:t>
            </a:r>
            <a:r>
              <a:rPr lang="en-US" dirty="0" err="1">
                <a:latin typeface="Helvetica" pitchFamily="2" charset="0"/>
                <a:sym typeface="Helvetica" pitchFamily="2" charset="0"/>
              </a:rPr>
              <a:t>Ἐκκλησι</a:t>
            </a:r>
            <a:r>
              <a:rPr lang="en-US" dirty="0">
                <a:latin typeface="Helvetica" pitchFamily="2" charset="0"/>
                <a:sym typeface="Helvetica" pitchFamily="2" charset="0"/>
              </a:rPr>
              <a:t>αστικῆς </a:t>
            </a:r>
            <a:r>
              <a:rPr lang="en-US" dirty="0" smtClean="0">
                <a:latin typeface="Helvetica" pitchFamily="2" charset="0"/>
                <a:sym typeface="Helvetica" pitchFamily="2" charset="0"/>
              </a:rPr>
              <a:t>Ἱστορίας.</a:t>
            </a:r>
            <a:endParaRPr lang="en-US" dirty="0">
              <a:latin typeface="Helvetica" pitchFamily="2" charset="0"/>
              <a:ea typeface="ヒラギノ角ゴ ProN W6" pitchFamily="2" charset="-128"/>
              <a:sym typeface="Helvetica" pitchFamily="2" charset="0"/>
            </a:endParaRPr>
          </a:p>
          <a:p>
            <a:endParaRPr lang="en-US" dirty="0">
              <a:latin typeface="Helvetica" pitchFamily="2" charset="0"/>
              <a:ea typeface="ヒラギノ角ゴ ProN W6" pitchFamily="2" charset="-128"/>
              <a:sym typeface="Helvetica" pitchFamily="2" charset="0"/>
            </a:endParaRPr>
          </a:p>
          <a:p>
            <a:endParaRPr lang="en-US" b="1" dirty="0">
              <a:latin typeface="Helvetica" pitchFamily="2" charset="0"/>
              <a:ea typeface="ヒラギノ角ゴ ProN W6" pitchFamily="2" charset="-128"/>
              <a:sym typeface="Helvetica" pitchFamily="2" charset="0"/>
            </a:endParaRPr>
          </a:p>
          <a:p>
            <a:endParaRPr lang="el-GR" dirty="0"/>
          </a:p>
        </p:txBody>
      </p:sp>
      <p:sp>
        <p:nvSpPr>
          <p:cNvPr id="4" name="Τίτλος 3"/>
          <p:cNvSpPr>
            <a:spLocks noGrp="1"/>
          </p:cNvSpPr>
          <p:nvPr>
            <p:ph type="title"/>
          </p:nvPr>
        </p:nvSpPr>
        <p:spPr>
          <a:xfrm>
            <a:off x="323528" y="273600"/>
            <a:ext cx="8383766" cy="1144800"/>
          </a:xfrm>
        </p:spPr>
        <p:txBody>
          <a:bodyPr>
            <a:noAutofit/>
          </a:bodyPr>
          <a:lstStyle/>
          <a:p>
            <a:r>
              <a:rPr lang="en-US" dirty="0" smtClean="0">
                <a:sym typeface="Helvetica" pitchFamily="2" charset="0"/>
              </a:rPr>
              <a:t>1924-1949: </a:t>
            </a:r>
            <a:r>
              <a:rPr lang="en-US" dirty="0" err="1">
                <a:sym typeface="Helvetica" pitchFamily="2" charset="0"/>
              </a:rPr>
              <a:t>Ἀρχιμ</a:t>
            </a:r>
            <a:r>
              <a:rPr lang="en-US" dirty="0">
                <a:sym typeface="Helvetica" pitchFamily="2" charset="0"/>
              </a:rPr>
              <a:t>ανδρίτης Βασίλειος Στεφανίδης (1878-1958)</a:t>
            </a:r>
            <a:endParaRPr lang="el-GR" dirty="0"/>
          </a:p>
        </p:txBody>
      </p:sp>
      <p:pic>
        <p:nvPicPr>
          <p:cNvPr id="6" name="Θέση περιεχομένου 5" descr="Απεικόνιση: Ἀρχιμανδρίτης Βασίλειος Στεφανίδης."/>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8738" b="25012"/>
          <a:stretch/>
        </p:blipFill>
        <p:spPr>
          <a:xfrm>
            <a:off x="2110393" y="1628800"/>
            <a:ext cx="4693855" cy="396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xmlns="" val="2875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39552" y="5877272"/>
            <a:ext cx="8229600" cy="504056"/>
          </a:xfrm>
        </p:spPr>
        <p:txBody>
          <a:bodyPr>
            <a:normAutofit/>
          </a:bodyPr>
          <a:lstStyle/>
          <a:p>
            <a:r>
              <a:rPr lang="el-GR" dirty="0" smtClean="0">
                <a:latin typeface="Helvetica" pitchFamily="2" charset="0"/>
                <a:sym typeface="Helvetica" pitchFamily="2" charset="0"/>
              </a:rPr>
              <a:t>Εικόνα 9: </a:t>
            </a:r>
            <a:r>
              <a:rPr lang="en-US" dirty="0" smtClean="0">
                <a:latin typeface="Helvetica" pitchFamily="2" charset="0"/>
                <a:sym typeface="Helvetica" pitchFamily="2" charset="0"/>
              </a:rPr>
              <a:t>Κα</a:t>
            </a:r>
            <a:r>
              <a:rPr lang="en-US" dirty="0" err="1" smtClean="0">
                <a:latin typeface="Helvetica" pitchFamily="2" charset="0"/>
                <a:sym typeface="Helvetica" pitchFamily="2" charset="0"/>
              </a:rPr>
              <a:t>θηγητὴς</a:t>
            </a:r>
            <a:r>
              <a:rPr lang="en-US" dirty="0" smtClean="0">
                <a:latin typeface="Helvetica" pitchFamily="2" charset="0"/>
                <a:sym typeface="Helvetica" pitchFamily="2" charset="0"/>
              </a:rPr>
              <a:t> </a:t>
            </a:r>
            <a:r>
              <a:rPr lang="en-US" dirty="0" err="1">
                <a:latin typeface="Helvetica" pitchFamily="2" charset="0"/>
                <a:sym typeface="Helvetica" pitchFamily="2" charset="0"/>
              </a:rPr>
              <a:t>τῆς</a:t>
            </a:r>
            <a:r>
              <a:rPr lang="el-GR" dirty="0">
                <a:latin typeface="Helvetica" pitchFamily="2" charset="0"/>
                <a:sym typeface="Helvetica" pitchFamily="2" charset="0"/>
              </a:rPr>
              <a:t> </a:t>
            </a:r>
            <a:r>
              <a:rPr lang="en-US" dirty="0" err="1">
                <a:latin typeface="Helvetica" pitchFamily="2" charset="0"/>
                <a:sym typeface="Helvetica" pitchFamily="2" charset="0"/>
              </a:rPr>
              <a:t>Γενικῆς</a:t>
            </a:r>
            <a:r>
              <a:rPr lang="en-US" dirty="0">
                <a:latin typeface="Helvetica" pitchFamily="2" charset="0"/>
                <a:sym typeface="Helvetica" pitchFamily="2" charset="0"/>
              </a:rPr>
              <a:t> </a:t>
            </a:r>
            <a:r>
              <a:rPr lang="en-US" dirty="0" err="1">
                <a:latin typeface="Helvetica" pitchFamily="2" charset="0"/>
                <a:sym typeface="Helvetica" pitchFamily="2" charset="0"/>
              </a:rPr>
              <a:t>Ἐκκλησι</a:t>
            </a:r>
            <a:r>
              <a:rPr lang="en-US" dirty="0">
                <a:latin typeface="Helvetica" pitchFamily="2" charset="0"/>
                <a:sym typeface="Helvetica" pitchFamily="2" charset="0"/>
              </a:rPr>
              <a:t>αστικῆς </a:t>
            </a:r>
            <a:r>
              <a:rPr lang="en-US" dirty="0" smtClean="0">
                <a:latin typeface="Helvetica" pitchFamily="2" charset="0"/>
                <a:sym typeface="Helvetica" pitchFamily="2" charset="0"/>
              </a:rPr>
              <a:t>Ἱστορίας</a:t>
            </a:r>
            <a:endParaRPr lang="en-US" dirty="0">
              <a:latin typeface="Helvetica" pitchFamily="2" charset="0"/>
              <a:ea typeface="ヒラギノ角ゴ ProN W6" pitchFamily="2" charset="-128"/>
              <a:sym typeface="Helvetica" pitchFamily="2" charset="0"/>
            </a:endParaRPr>
          </a:p>
          <a:p>
            <a:endParaRPr lang="en-US" b="1" dirty="0">
              <a:latin typeface="Helvetica" pitchFamily="2" charset="0"/>
              <a:ea typeface="ヒラギノ角ゴ ProN W6" pitchFamily="2" charset="-128"/>
              <a:sym typeface="Helvetica" pitchFamily="2" charset="0"/>
            </a:endParaRPr>
          </a:p>
          <a:p>
            <a:endParaRPr lang="el-GR" dirty="0"/>
          </a:p>
        </p:txBody>
      </p:sp>
      <p:sp>
        <p:nvSpPr>
          <p:cNvPr id="4" name="Τίτλος 3"/>
          <p:cNvSpPr>
            <a:spLocks noGrp="1"/>
          </p:cNvSpPr>
          <p:nvPr>
            <p:ph type="title"/>
          </p:nvPr>
        </p:nvSpPr>
        <p:spPr/>
        <p:txBody>
          <a:bodyPr>
            <a:noAutofit/>
          </a:bodyPr>
          <a:lstStyle/>
          <a:p>
            <a:r>
              <a:rPr lang="en-US" dirty="0" smtClean="0">
                <a:sym typeface="Helvetica" pitchFamily="2" charset="0"/>
              </a:rPr>
              <a:t>1951-1970: </a:t>
            </a:r>
            <a:r>
              <a:rPr lang="en-US" dirty="0">
                <a:sym typeface="Helvetica" pitchFamily="2" charset="0"/>
              </a:rPr>
              <a:t>Γεράσιμος </a:t>
            </a:r>
            <a:r>
              <a:rPr lang="en-US" dirty="0" err="1">
                <a:sym typeface="Helvetica" pitchFamily="2" charset="0"/>
              </a:rPr>
              <a:t>Κονιδάρης</a:t>
            </a:r>
            <a:r>
              <a:rPr lang="en-US" dirty="0">
                <a:sym typeface="Helvetica" pitchFamily="2" charset="0"/>
              </a:rPr>
              <a:t> </a:t>
            </a:r>
            <a:r>
              <a:rPr lang="el-GR" dirty="0" smtClean="0">
                <a:sym typeface="Helvetica" pitchFamily="2" charset="0"/>
              </a:rPr>
              <a:t/>
            </a:r>
            <a:br>
              <a:rPr lang="el-GR" dirty="0" smtClean="0">
                <a:sym typeface="Helvetica" pitchFamily="2" charset="0"/>
              </a:rPr>
            </a:br>
            <a:r>
              <a:rPr lang="en-US" dirty="0" smtClean="0">
                <a:sym typeface="Helvetica" pitchFamily="2" charset="0"/>
              </a:rPr>
              <a:t>(</a:t>
            </a:r>
            <a:r>
              <a:rPr lang="en-US" dirty="0">
                <a:sym typeface="Helvetica" pitchFamily="2" charset="0"/>
              </a:rPr>
              <a:t>1905-1987)</a:t>
            </a:r>
            <a:endParaRPr lang="el-GR" dirty="0"/>
          </a:p>
        </p:txBody>
      </p:sp>
      <p:pic>
        <p:nvPicPr>
          <p:cNvPr id="8" name="Θέση περιεχομένου 7" descr="Απεινόνιση του Γεράσιμου Κονιδάρη."/>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1521915"/>
            <a:ext cx="8233660" cy="4355357"/>
          </a:xfrm>
        </p:spPr>
      </p:pic>
    </p:spTree>
    <p:extLst>
      <p:ext uri="{BB962C8B-B14F-4D97-AF65-F5344CB8AC3E}">
        <p14:creationId xmlns:p14="http://schemas.microsoft.com/office/powerpoint/2010/main" xmlns="" val="233079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539552" y="5877272"/>
            <a:ext cx="8229600" cy="432048"/>
          </a:xfrm>
        </p:spPr>
        <p:txBody>
          <a:bodyPr>
            <a:normAutofit/>
          </a:bodyPr>
          <a:lstStyle/>
          <a:p>
            <a:r>
              <a:rPr lang="el-GR" dirty="0" smtClean="0">
                <a:latin typeface="Helvetica" pitchFamily="2" charset="0"/>
                <a:sym typeface="Helvetica" pitchFamily="2" charset="0"/>
              </a:rPr>
              <a:t>Εικόνα 10: </a:t>
            </a:r>
            <a:r>
              <a:rPr lang="en-US" dirty="0" smtClean="0">
                <a:latin typeface="Helvetica" pitchFamily="2" charset="0"/>
                <a:sym typeface="Helvetica" pitchFamily="2" charset="0"/>
              </a:rPr>
              <a:t>Κα</a:t>
            </a:r>
            <a:r>
              <a:rPr lang="en-US" dirty="0" err="1" smtClean="0">
                <a:latin typeface="Helvetica" pitchFamily="2" charset="0"/>
                <a:sym typeface="Helvetica" pitchFamily="2" charset="0"/>
              </a:rPr>
              <a:t>θηγητὴς</a:t>
            </a:r>
            <a:r>
              <a:rPr lang="en-US" dirty="0" smtClean="0">
                <a:latin typeface="Helvetica" pitchFamily="2" charset="0"/>
                <a:sym typeface="Helvetica" pitchFamily="2" charset="0"/>
              </a:rPr>
              <a:t> </a:t>
            </a:r>
            <a:r>
              <a:rPr lang="en-US" dirty="0" err="1">
                <a:latin typeface="Helvetica" pitchFamily="2" charset="0"/>
                <a:sym typeface="Helvetica" pitchFamily="2" charset="0"/>
              </a:rPr>
              <a:t>τῆς</a:t>
            </a:r>
            <a:r>
              <a:rPr lang="el-GR" dirty="0">
                <a:latin typeface="Helvetica" pitchFamily="2" charset="0"/>
                <a:sym typeface="Helvetica" pitchFamily="2" charset="0"/>
              </a:rPr>
              <a:t> </a:t>
            </a:r>
            <a:r>
              <a:rPr lang="en-US" dirty="0" err="1">
                <a:latin typeface="Helvetica" pitchFamily="2" charset="0"/>
                <a:sym typeface="Helvetica" pitchFamily="2" charset="0"/>
              </a:rPr>
              <a:t>Γενικῆς</a:t>
            </a:r>
            <a:r>
              <a:rPr lang="en-US" dirty="0">
                <a:latin typeface="Helvetica" pitchFamily="2" charset="0"/>
                <a:sym typeface="Helvetica" pitchFamily="2" charset="0"/>
              </a:rPr>
              <a:t> </a:t>
            </a:r>
            <a:r>
              <a:rPr lang="en-US" dirty="0" err="1">
                <a:latin typeface="Helvetica" pitchFamily="2" charset="0"/>
                <a:sym typeface="Helvetica" pitchFamily="2" charset="0"/>
              </a:rPr>
              <a:t>Ἐκκλησι</a:t>
            </a:r>
            <a:r>
              <a:rPr lang="en-US" dirty="0">
                <a:latin typeface="Helvetica" pitchFamily="2" charset="0"/>
                <a:sym typeface="Helvetica" pitchFamily="2" charset="0"/>
              </a:rPr>
              <a:t>αστικῆς </a:t>
            </a:r>
            <a:r>
              <a:rPr lang="en-US" dirty="0" smtClean="0">
                <a:latin typeface="Helvetica" pitchFamily="2" charset="0"/>
                <a:sym typeface="Helvetica" pitchFamily="2" charset="0"/>
              </a:rPr>
              <a:t>Ἱστορίας.</a:t>
            </a:r>
            <a:endParaRPr lang="en-US" dirty="0">
              <a:latin typeface="Helvetica" pitchFamily="2" charset="0"/>
              <a:ea typeface="ヒラギノ角ゴ ProN W6" pitchFamily="2" charset="-128"/>
              <a:sym typeface="Helvetica" pitchFamily="2" charset="0"/>
            </a:endParaRPr>
          </a:p>
          <a:p>
            <a:endParaRPr lang="en-US" dirty="0">
              <a:latin typeface="Helvetica" pitchFamily="2" charset="0"/>
              <a:ea typeface="ヒラギノ角ゴ ProN W6" pitchFamily="2" charset="-128"/>
              <a:sym typeface="Helvetica" pitchFamily="2" charset="0"/>
            </a:endParaRPr>
          </a:p>
          <a:p>
            <a:endParaRPr lang="en-US" b="1" dirty="0">
              <a:latin typeface="Helvetica" pitchFamily="2" charset="0"/>
              <a:ea typeface="ヒラギノ角ゴ ProN W6" pitchFamily="2" charset="-128"/>
              <a:sym typeface="Helvetica" pitchFamily="2" charset="0"/>
            </a:endParaRPr>
          </a:p>
          <a:p>
            <a:endParaRPr lang="el-GR" dirty="0"/>
          </a:p>
        </p:txBody>
      </p:sp>
      <p:sp>
        <p:nvSpPr>
          <p:cNvPr id="4" name="Τίτλος 3"/>
          <p:cNvSpPr>
            <a:spLocks noGrp="1"/>
          </p:cNvSpPr>
          <p:nvPr>
            <p:ph type="title"/>
          </p:nvPr>
        </p:nvSpPr>
        <p:spPr/>
        <p:txBody>
          <a:bodyPr>
            <a:noAutofit/>
          </a:bodyPr>
          <a:lstStyle/>
          <a:p>
            <a:r>
              <a:rPr lang="en-US" dirty="0" smtClean="0">
                <a:sym typeface="Helvetica" pitchFamily="2" charset="0"/>
              </a:rPr>
              <a:t>1970-2003: </a:t>
            </a:r>
            <a:r>
              <a:rPr lang="en-US" dirty="0" err="1">
                <a:sym typeface="Helvetica" pitchFamily="2" charset="0"/>
              </a:rPr>
              <a:t>Βλάσιος</a:t>
            </a:r>
            <a:r>
              <a:rPr lang="en-US" dirty="0">
                <a:sym typeface="Helvetica" pitchFamily="2" charset="0"/>
              </a:rPr>
              <a:t> </a:t>
            </a:r>
            <a:r>
              <a:rPr lang="en-US" dirty="0" err="1">
                <a:sym typeface="Helvetica" pitchFamily="2" charset="0"/>
              </a:rPr>
              <a:t>Φειδᾶς</a:t>
            </a:r>
            <a:r>
              <a:rPr lang="en-US" dirty="0">
                <a:sym typeface="Helvetica" pitchFamily="2" charset="0"/>
              </a:rPr>
              <a:t> (1936)</a:t>
            </a:r>
            <a:endParaRPr lang="el-GR" dirty="0"/>
          </a:p>
        </p:txBody>
      </p:sp>
      <p:pic>
        <p:nvPicPr>
          <p:cNvPr id="6" name="Θέση περιεχομένου 5" descr="Απεικόνιση του Βάσιου Φειδά."/>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5144" y="1451592"/>
            <a:ext cx="8303855" cy="4392488"/>
          </a:xfrm>
        </p:spPr>
      </p:pic>
    </p:spTree>
    <p:extLst>
      <p:ext uri="{BB962C8B-B14F-4D97-AF65-F5344CB8AC3E}">
        <p14:creationId xmlns:p14="http://schemas.microsoft.com/office/powerpoint/2010/main" xmlns="" val="248288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noAutofit/>
          </a:bodyPr>
          <a:lstStyle/>
          <a:p>
            <a:r>
              <a:rPr lang="en-US" dirty="0" err="1" smtClean="0">
                <a:solidFill>
                  <a:schemeClr val="accent1"/>
                </a:solidFill>
                <a:sym typeface="Helvetica" pitchFamily="2" charset="0"/>
              </a:rPr>
              <a:t>Τὸ</a:t>
            </a:r>
            <a:r>
              <a:rPr lang="en-US" dirty="0" smtClean="0">
                <a:solidFill>
                  <a:schemeClr val="accent1"/>
                </a:solidFill>
                <a:sym typeface="Helvetica" pitchFamily="2" charset="0"/>
              </a:rPr>
              <a:t> </a:t>
            </a:r>
            <a:r>
              <a:rPr lang="en-US" dirty="0" err="1">
                <a:solidFill>
                  <a:schemeClr val="accent1"/>
                </a:solidFill>
                <a:sym typeface="Helvetica" pitchFamily="2" charset="0"/>
              </a:rPr>
              <a:t>Μάθημ</a:t>
            </a:r>
            <a:r>
              <a:rPr lang="en-US" dirty="0">
                <a:solidFill>
                  <a:schemeClr val="accent1"/>
                </a:solidFill>
                <a:sym typeface="Helvetica" pitchFamily="2" charset="0"/>
              </a:rPr>
              <a:t>α τῆς </a:t>
            </a:r>
            <a:br>
              <a:rPr lang="en-US" dirty="0">
                <a:solidFill>
                  <a:schemeClr val="accent1"/>
                </a:solidFill>
                <a:sym typeface="Helvetica" pitchFamily="2" charset="0"/>
              </a:rPr>
            </a:br>
            <a:r>
              <a:rPr lang="en-US" dirty="0">
                <a:solidFill>
                  <a:schemeClr val="accent1"/>
                </a:solidFill>
                <a:sym typeface="Helvetica" pitchFamily="2" charset="0"/>
              </a:rPr>
              <a:t>Γενικῆς Ἐκκλησιαστικῆς Ἱστορίας Α´</a:t>
            </a:r>
            <a:endParaRPr lang="el-GR" dirty="0">
              <a:solidFill>
                <a:schemeClr val="accent1"/>
              </a:solidFill>
            </a:endParaRPr>
          </a:p>
        </p:txBody>
      </p:sp>
    </p:spTree>
    <p:extLst>
      <p:ext uri="{BB962C8B-B14F-4D97-AF65-F5344CB8AC3E}">
        <p14:creationId xmlns:p14="http://schemas.microsoft.com/office/powerpoint/2010/main" xmlns="" val="2291706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3960440"/>
          </a:xfrm>
        </p:spPr>
        <p:txBody>
          <a:bodyPr>
            <a:noAutofit/>
          </a:bodyPr>
          <a:lstStyle/>
          <a:p>
            <a:r>
              <a:rPr lang="en-US" sz="4000" dirty="0" err="1" smtClean="0">
                <a:solidFill>
                  <a:schemeClr val="accent1"/>
                </a:solidFill>
                <a:sym typeface="Helvetica" pitchFamily="2" charset="0"/>
              </a:rPr>
              <a:t>Τὸ</a:t>
            </a:r>
            <a:r>
              <a:rPr lang="en-US" sz="4000" dirty="0" smtClean="0">
                <a:solidFill>
                  <a:schemeClr val="accent1"/>
                </a:solidFill>
                <a:sym typeface="Helvetica" pitchFamily="2" charset="0"/>
              </a:rPr>
              <a:t> </a:t>
            </a:r>
            <a:r>
              <a:rPr lang="en-US" sz="4000" dirty="0" err="1">
                <a:solidFill>
                  <a:schemeClr val="accent1"/>
                </a:solidFill>
                <a:sym typeface="Helvetica" pitchFamily="2" charset="0"/>
              </a:rPr>
              <a:t>μάθημ</a:t>
            </a:r>
            <a:r>
              <a:rPr lang="en-US" sz="4000" dirty="0">
                <a:solidFill>
                  <a:schemeClr val="accent1"/>
                </a:solidFill>
                <a:sym typeface="Helvetica" pitchFamily="2" charset="0"/>
              </a:rPr>
              <a:t>α τῆς Γενικῆς Ἐκκλησιαστικῆς Ἱστορίας Α΄ καλύπτει τὴν Α΄ Περίοδο τῆς πορείας τῆς Ἐκκλησίας στὸν κόσμο, ἡ ὁποία ἀρχίζει ἀπὸ τὴν ἡμέρα τῆς Πεντηκοστῆς καὶ ὁλοκληρώνεται στὸ τέλος τῆς εἰκονομαχικῆς ἔριδας (Θ΄ αἰώνας</a:t>
            </a:r>
            <a:r>
              <a:rPr lang="en-US" sz="4000" dirty="0" smtClean="0">
                <a:solidFill>
                  <a:schemeClr val="accent1"/>
                </a:solidFill>
                <a:sym typeface="Helvetica" pitchFamily="2" charset="0"/>
              </a:rPr>
              <a:t>).</a:t>
            </a:r>
            <a:r>
              <a:rPr lang="el-GR" sz="4000" dirty="0" smtClean="0">
                <a:solidFill>
                  <a:schemeClr val="accent1"/>
                </a:solidFill>
                <a:sym typeface="Helvetica" pitchFamily="2" charset="0"/>
              </a:rPr>
              <a:t/>
            </a:r>
            <a:br>
              <a:rPr lang="el-GR" sz="4000" dirty="0" smtClean="0">
                <a:solidFill>
                  <a:schemeClr val="accent1"/>
                </a:solidFill>
                <a:sym typeface="Helvetica" pitchFamily="2" charset="0"/>
              </a:rPr>
            </a:br>
            <a:r>
              <a:rPr lang="el-GR" sz="4000" dirty="0">
                <a:solidFill>
                  <a:schemeClr val="accent1"/>
                </a:solidFill>
                <a:sym typeface="Helvetica" pitchFamily="2" charset="0"/>
              </a:rPr>
              <a:t/>
            </a:r>
            <a:br>
              <a:rPr lang="el-GR" sz="4000" dirty="0">
                <a:solidFill>
                  <a:schemeClr val="accent1"/>
                </a:solidFill>
                <a:sym typeface="Helvetica" pitchFamily="2" charset="0"/>
              </a:rPr>
            </a:br>
            <a:r>
              <a:rPr lang="en-US" sz="4000" b="1" i="1" dirty="0">
                <a:solidFill>
                  <a:schemeClr val="accent1"/>
                </a:solidFill>
                <a:sym typeface="Helvetica" pitchFamily="2" charset="0"/>
              </a:rPr>
              <a:t>17</a:t>
            </a:r>
            <a:r>
              <a:rPr lang="el-GR" sz="4000" b="1" i="1" dirty="0">
                <a:solidFill>
                  <a:schemeClr val="accent1"/>
                </a:solidFill>
                <a:sym typeface="Helvetica" pitchFamily="2" charset="0"/>
              </a:rPr>
              <a:t>8</a:t>
            </a:r>
            <a:r>
              <a:rPr lang="en-US" sz="4000" b="1" i="1" dirty="0">
                <a:solidFill>
                  <a:schemeClr val="accent1"/>
                </a:solidFill>
                <a:sym typeface="Helvetica" pitchFamily="2" charset="0"/>
              </a:rPr>
              <a:t> </a:t>
            </a:r>
            <a:r>
              <a:rPr lang="en-US" sz="4000" b="1" i="1" dirty="0" err="1">
                <a:solidFill>
                  <a:schemeClr val="accent1"/>
                </a:solidFill>
                <a:sym typeface="Helvetica" pitchFamily="2" charset="0"/>
              </a:rPr>
              <a:t>χρόνι</a:t>
            </a:r>
            <a:r>
              <a:rPr lang="en-US" sz="4000" b="1" i="1" dirty="0">
                <a:solidFill>
                  <a:schemeClr val="accent1"/>
                </a:solidFill>
                <a:sym typeface="Helvetica" pitchFamily="2" charset="0"/>
              </a:rPr>
              <a:t>α </a:t>
            </a:r>
            <a:r>
              <a:rPr lang="en-US" sz="4000" b="1" i="1" dirty="0" smtClean="0">
                <a:solidFill>
                  <a:schemeClr val="accent1"/>
                </a:solidFill>
                <a:sym typeface="Helvetica" pitchFamily="2" charset="0"/>
              </a:rPr>
              <a:t>Μάθημα</a:t>
            </a:r>
            <a:r>
              <a:rPr lang="el-GR" sz="4000" b="1" i="1" dirty="0" smtClean="0">
                <a:solidFill>
                  <a:schemeClr val="accent1"/>
                </a:solidFill>
                <a:sym typeface="Helvetica" pitchFamily="2" charset="0"/>
              </a:rPr>
              <a:t>.</a:t>
            </a:r>
            <a:r>
              <a:rPr lang="en-US" sz="4000" b="1" i="1" dirty="0">
                <a:solidFill>
                  <a:srgbClr val="4A71A9"/>
                </a:solidFill>
                <a:latin typeface="Helvetica" pitchFamily="2" charset="0"/>
                <a:ea typeface="MS PGothic" pitchFamily="34" charset="-128"/>
                <a:sym typeface="Helvetica" pitchFamily="2" charset="0"/>
              </a:rPr>
              <a:t/>
            </a:r>
            <a:br>
              <a:rPr lang="en-US" sz="4000" b="1" i="1" dirty="0">
                <a:solidFill>
                  <a:srgbClr val="4A71A9"/>
                </a:solidFill>
                <a:latin typeface="Helvetica" pitchFamily="2" charset="0"/>
                <a:ea typeface="MS PGothic" pitchFamily="34" charset="-128"/>
                <a:sym typeface="Helvetica" pitchFamily="2" charset="0"/>
              </a:rPr>
            </a:br>
            <a:endParaRPr lang="el-GR" sz="4000" dirty="0">
              <a:solidFill>
                <a:schemeClr val="accent1"/>
              </a:solidFill>
            </a:endParaRPr>
          </a:p>
        </p:txBody>
      </p:sp>
    </p:spTree>
    <p:extLst>
      <p:ext uri="{BB962C8B-B14F-4D97-AF65-F5344CB8AC3E}">
        <p14:creationId xmlns:p14="http://schemas.microsoft.com/office/powerpoint/2010/main" xmlns="" val="2351887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44824"/>
            <a:ext cx="8229600" cy="3600400"/>
          </a:xfrm>
        </p:spPr>
        <p:txBody>
          <a:bodyPr>
            <a:noAutofit/>
          </a:bodyPr>
          <a:lstStyle/>
          <a:p>
            <a:r>
              <a:rPr lang="en-US" sz="3200" dirty="0" err="1" smtClean="0">
                <a:solidFill>
                  <a:schemeClr val="accent1"/>
                </a:solidFill>
                <a:sym typeface="Helvetica" pitchFamily="2" charset="0"/>
              </a:rPr>
              <a:t>Μὲ</a:t>
            </a:r>
            <a:r>
              <a:rPr lang="en-US" sz="3200" dirty="0" smtClean="0">
                <a:solidFill>
                  <a:schemeClr val="accent1"/>
                </a:solidFill>
                <a:sym typeface="Helvetica" pitchFamily="2" charset="0"/>
              </a:rPr>
              <a:t> </a:t>
            </a:r>
            <a:r>
              <a:rPr lang="en-US" sz="3200" dirty="0">
                <a:solidFill>
                  <a:schemeClr val="accent1"/>
                </a:solidFill>
                <a:sym typeface="Helvetica" pitchFamily="2" charset="0"/>
              </a:rPr>
              <a:t>κα</a:t>
            </a:r>
            <a:r>
              <a:rPr lang="en-US" sz="3200" dirty="0" err="1">
                <a:solidFill>
                  <a:schemeClr val="accent1"/>
                </a:solidFill>
                <a:sym typeface="Helvetica" pitchFamily="2" charset="0"/>
              </a:rPr>
              <a:t>ίριο</a:t>
            </a:r>
            <a:r>
              <a:rPr lang="en-US" sz="3200" dirty="0">
                <a:solidFill>
                  <a:schemeClr val="accent1"/>
                </a:solidFill>
                <a:sym typeface="Helvetica" pitchFamily="2" charset="0"/>
              </a:rPr>
              <a:t> </a:t>
            </a:r>
            <a:r>
              <a:rPr lang="en-US" sz="3200" dirty="0" err="1">
                <a:solidFill>
                  <a:schemeClr val="accent1"/>
                </a:solidFill>
                <a:sym typeface="Helvetica" pitchFamily="2" charset="0"/>
              </a:rPr>
              <a:t>μεθοδολογικὸ</a:t>
            </a:r>
            <a:r>
              <a:rPr lang="en-US" sz="3200" dirty="0">
                <a:solidFill>
                  <a:schemeClr val="accent1"/>
                </a:solidFill>
                <a:sym typeface="Helvetica" pitchFamily="2" charset="0"/>
              </a:rPr>
              <a:t> </a:t>
            </a:r>
            <a:r>
              <a:rPr lang="en-US" sz="3200" dirty="0" err="1">
                <a:solidFill>
                  <a:schemeClr val="accent1"/>
                </a:solidFill>
                <a:sym typeface="Helvetica" pitchFamily="2" charset="0"/>
              </a:rPr>
              <a:t>κριτήριο</a:t>
            </a:r>
            <a:r>
              <a:rPr lang="en-US" sz="3200" dirty="0">
                <a:solidFill>
                  <a:schemeClr val="accent1"/>
                </a:solidFill>
                <a:sym typeface="Helvetica" pitchFamily="2" charset="0"/>
              </a:rPr>
              <a:t> </a:t>
            </a:r>
            <a:r>
              <a:rPr lang="en-US" sz="3200" dirty="0" err="1">
                <a:solidFill>
                  <a:schemeClr val="accent1"/>
                </a:solidFill>
                <a:sym typeface="Helvetica" pitchFamily="2" charset="0"/>
              </a:rPr>
              <a:t>τὴν</a:t>
            </a:r>
            <a:r>
              <a:rPr lang="en-US" sz="3200" dirty="0">
                <a:solidFill>
                  <a:schemeClr val="accent1"/>
                </a:solidFill>
                <a:sym typeface="Helvetica" pitchFamily="2" charset="0"/>
              </a:rPr>
              <a:t> κα</a:t>
            </a:r>
            <a:r>
              <a:rPr lang="en-US" sz="3200" dirty="0" err="1">
                <a:solidFill>
                  <a:schemeClr val="accent1"/>
                </a:solidFill>
                <a:sym typeface="Helvetica" pitchFamily="2" charset="0"/>
              </a:rPr>
              <a:t>νονικὴ</a:t>
            </a:r>
            <a:r>
              <a:rPr lang="en-US" sz="3200" dirty="0">
                <a:solidFill>
                  <a:schemeClr val="accent1"/>
                </a:solidFill>
                <a:sym typeface="Helvetica" pitchFamily="2" charset="0"/>
              </a:rPr>
              <a:t> </a:t>
            </a:r>
            <a:r>
              <a:rPr lang="en-US" sz="3200" dirty="0" err="1">
                <a:solidFill>
                  <a:schemeClr val="accent1"/>
                </a:solidFill>
                <a:sym typeface="Helvetica" pitchFamily="2" charset="0"/>
              </a:rPr>
              <a:t>συνείδηση</a:t>
            </a:r>
            <a:r>
              <a:rPr lang="en-US" sz="3200" dirty="0">
                <a:solidFill>
                  <a:schemeClr val="accent1"/>
                </a:solidFill>
                <a:sym typeface="Helvetica" pitchFamily="2" charset="0"/>
              </a:rPr>
              <a:t> </a:t>
            </a:r>
            <a:r>
              <a:rPr lang="en-US" sz="3200" dirty="0" err="1">
                <a:solidFill>
                  <a:schemeClr val="accent1"/>
                </a:solidFill>
                <a:sym typeface="Helvetica" pitchFamily="2" charset="0"/>
              </a:rPr>
              <a:t>τῶν</a:t>
            </a:r>
            <a:r>
              <a:rPr lang="en-US" sz="3200" dirty="0">
                <a:solidFill>
                  <a:schemeClr val="accent1"/>
                </a:solidFill>
                <a:sym typeface="Helvetica" pitchFamily="2" charset="0"/>
              </a:rPr>
              <a:t> ὑπ</a:t>
            </a:r>
            <a:r>
              <a:rPr lang="en-US" sz="3200" dirty="0" err="1">
                <a:solidFill>
                  <a:schemeClr val="accent1"/>
                </a:solidFill>
                <a:sym typeface="Helvetica" pitchFamily="2" charset="0"/>
              </a:rPr>
              <a:t>ευθύνων</a:t>
            </a:r>
            <a:r>
              <a:rPr lang="en-US" sz="3200" dirty="0">
                <a:solidFill>
                  <a:schemeClr val="accent1"/>
                </a:solidFill>
                <a:sym typeface="Helvetica" pitchFamily="2" charset="0"/>
              </a:rPr>
              <a:t> </a:t>
            </a:r>
            <a:r>
              <a:rPr lang="en-US" sz="3200" dirty="0" err="1">
                <a:solidFill>
                  <a:schemeClr val="accent1"/>
                </a:solidFill>
                <a:sym typeface="Helvetica" pitchFamily="2" charset="0"/>
              </a:rPr>
              <a:t>γιὰ</a:t>
            </a:r>
            <a:r>
              <a:rPr lang="en-US" sz="3200" dirty="0">
                <a:solidFill>
                  <a:schemeClr val="accent1"/>
                </a:solidFill>
                <a:sym typeface="Helvetica" pitchFamily="2" charset="0"/>
              </a:rPr>
              <a:t> </a:t>
            </a:r>
            <a:r>
              <a:rPr lang="en-US" sz="3200" dirty="0" err="1">
                <a:solidFill>
                  <a:schemeClr val="accent1"/>
                </a:solidFill>
                <a:sym typeface="Helvetica" pitchFamily="2" charset="0"/>
              </a:rPr>
              <a:t>τὴν</a:t>
            </a:r>
            <a:r>
              <a:rPr lang="en-US" sz="3200" dirty="0">
                <a:solidFill>
                  <a:schemeClr val="accent1"/>
                </a:solidFill>
                <a:sym typeface="Helvetica" pitchFamily="2" charset="0"/>
              </a:rPr>
              <a:t> </a:t>
            </a:r>
            <a:r>
              <a:rPr lang="en-US" sz="3200" dirty="0" err="1">
                <a:solidFill>
                  <a:schemeClr val="accent1"/>
                </a:solidFill>
                <a:sym typeface="Helvetica" pitchFamily="2" charset="0"/>
              </a:rPr>
              <a:t>ἀντιμετώ</a:t>
            </a:r>
            <a:r>
              <a:rPr lang="en-US" sz="3200" dirty="0">
                <a:solidFill>
                  <a:schemeClr val="accent1"/>
                </a:solidFill>
                <a:sym typeface="Helvetica" pitchFamily="2" charset="0"/>
              </a:rPr>
              <a:t>πιση τῶν κατὰ περιόδους ἐκκλησιαστικῶν κρίσεων, προβάλλεται ἡ ἵδρυση τῆς Ἐκκλησίας καὶ ἡ διάδοση τοῦ Εὐαγγελικοῦ λόγου, ἐξετάζεται τὸ Πολίτευμα τῆς Ἀρχαίας Ἐκκλησίας, ἀλλὰ καὶ οἱ διάφορες ἀπόπειρες ἀλλοίωσης τοῦ ἀποστολικοῦ κηρύγματος καὶ διάσπασης τῆς ἑνότητας.</a:t>
            </a:r>
            <a:r>
              <a:rPr lang="el-GR" sz="3600" dirty="0">
                <a:solidFill>
                  <a:schemeClr val="accent1"/>
                </a:solidFill>
                <a:sym typeface="Helvetica" pitchFamily="2" charset="0"/>
              </a:rPr>
              <a:t/>
            </a:r>
            <a:br>
              <a:rPr lang="el-GR" sz="3600" dirty="0">
                <a:solidFill>
                  <a:schemeClr val="accent1"/>
                </a:solidFill>
                <a:sym typeface="Helvetica" pitchFamily="2" charset="0"/>
              </a:rPr>
            </a:br>
            <a:r>
              <a:rPr lang="el-GR" sz="4000" dirty="0">
                <a:solidFill>
                  <a:schemeClr val="accent1"/>
                </a:solidFill>
                <a:sym typeface="Helvetica" pitchFamily="2" charset="0"/>
              </a:rPr>
              <a:t/>
            </a:r>
            <a:br>
              <a:rPr lang="el-GR" sz="4000" dirty="0">
                <a:solidFill>
                  <a:schemeClr val="accent1"/>
                </a:solidFill>
                <a:sym typeface="Helvetica" pitchFamily="2" charset="0"/>
              </a:rPr>
            </a:br>
            <a:r>
              <a:rPr lang="en-US" sz="4000" b="1" i="1" dirty="0">
                <a:solidFill>
                  <a:schemeClr val="accent1"/>
                </a:solidFill>
                <a:sym typeface="Helvetica" pitchFamily="2" charset="0"/>
              </a:rPr>
              <a:t>17</a:t>
            </a:r>
            <a:r>
              <a:rPr lang="el-GR" sz="4000" b="1" i="1" dirty="0">
                <a:solidFill>
                  <a:schemeClr val="accent1"/>
                </a:solidFill>
                <a:sym typeface="Helvetica" pitchFamily="2" charset="0"/>
              </a:rPr>
              <a:t>8</a:t>
            </a:r>
            <a:r>
              <a:rPr lang="en-US" sz="4000" b="1" i="1" dirty="0">
                <a:solidFill>
                  <a:schemeClr val="accent1"/>
                </a:solidFill>
                <a:sym typeface="Helvetica" pitchFamily="2" charset="0"/>
              </a:rPr>
              <a:t> </a:t>
            </a:r>
            <a:r>
              <a:rPr lang="en-US" sz="4000" b="1" i="1" dirty="0" err="1">
                <a:solidFill>
                  <a:schemeClr val="accent1"/>
                </a:solidFill>
                <a:sym typeface="Helvetica" pitchFamily="2" charset="0"/>
              </a:rPr>
              <a:t>χρόνι</a:t>
            </a:r>
            <a:r>
              <a:rPr lang="en-US" sz="4000" b="1" i="1" dirty="0">
                <a:solidFill>
                  <a:schemeClr val="accent1"/>
                </a:solidFill>
                <a:sym typeface="Helvetica" pitchFamily="2" charset="0"/>
              </a:rPr>
              <a:t>α </a:t>
            </a:r>
            <a:r>
              <a:rPr lang="en-US" sz="4000" b="1" i="1" dirty="0" smtClean="0">
                <a:solidFill>
                  <a:schemeClr val="accent1"/>
                </a:solidFill>
                <a:sym typeface="Helvetica" pitchFamily="2" charset="0"/>
              </a:rPr>
              <a:t>Μάθημα</a:t>
            </a:r>
            <a:r>
              <a:rPr lang="el-GR" sz="4000" b="1" i="1" dirty="0" smtClean="0">
                <a:solidFill>
                  <a:schemeClr val="accent1"/>
                </a:solidFill>
                <a:sym typeface="Helvetica" pitchFamily="2" charset="0"/>
              </a:rPr>
              <a:t>.</a:t>
            </a:r>
            <a:r>
              <a:rPr lang="en-US" sz="4000" b="1" i="1" dirty="0">
                <a:solidFill>
                  <a:srgbClr val="4A71A9"/>
                </a:solidFill>
                <a:latin typeface="Helvetica" pitchFamily="2" charset="0"/>
                <a:ea typeface="MS PGothic" pitchFamily="34" charset="-128"/>
                <a:sym typeface="Helvetica" pitchFamily="2" charset="0"/>
              </a:rPr>
              <a:t/>
            </a:r>
            <a:br>
              <a:rPr lang="en-US" sz="4000" b="1" i="1" dirty="0">
                <a:solidFill>
                  <a:srgbClr val="4A71A9"/>
                </a:solidFill>
                <a:latin typeface="Helvetica" pitchFamily="2" charset="0"/>
                <a:ea typeface="MS PGothic" pitchFamily="34" charset="-128"/>
                <a:sym typeface="Helvetica" pitchFamily="2" charset="0"/>
              </a:rPr>
            </a:br>
            <a:endParaRPr lang="el-GR" sz="4000" dirty="0">
              <a:solidFill>
                <a:schemeClr val="accent1"/>
              </a:solidFill>
            </a:endParaRPr>
          </a:p>
        </p:txBody>
      </p:sp>
    </p:spTree>
    <p:extLst>
      <p:ext uri="{BB962C8B-B14F-4D97-AF65-F5344CB8AC3E}">
        <p14:creationId xmlns:p14="http://schemas.microsoft.com/office/powerpoint/2010/main" xmlns="" val="691463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3960440"/>
          </a:xfrm>
        </p:spPr>
        <p:txBody>
          <a:bodyPr>
            <a:noAutofit/>
          </a:bodyPr>
          <a:lstStyle/>
          <a:p>
            <a:r>
              <a:rPr lang="el-GR" sz="4000" dirty="0" err="1">
                <a:solidFill>
                  <a:schemeClr val="accent1"/>
                </a:solidFill>
                <a:sym typeface="Helvetica" pitchFamily="2" charset="0"/>
              </a:rPr>
              <a:t>Κ</a:t>
            </a:r>
            <a:r>
              <a:rPr lang="en-US" sz="4000" dirty="0" err="1" smtClean="0">
                <a:solidFill>
                  <a:schemeClr val="accent1"/>
                </a:solidFill>
                <a:sym typeface="Helvetica" pitchFamily="2" charset="0"/>
              </a:rPr>
              <a:t>υρί</a:t>
            </a:r>
            <a:r>
              <a:rPr lang="en-US" sz="4000" dirty="0" smtClean="0">
                <a:solidFill>
                  <a:schemeClr val="accent1"/>
                </a:solidFill>
                <a:sym typeface="Helvetica" pitchFamily="2" charset="0"/>
              </a:rPr>
              <a:t>αρχη </a:t>
            </a:r>
            <a:r>
              <a:rPr lang="en-US" sz="4000" dirty="0">
                <a:solidFill>
                  <a:schemeClr val="accent1"/>
                </a:solidFill>
                <a:sym typeface="Helvetica" pitchFamily="2" charset="0"/>
              </a:rPr>
              <a:t>θέση κατέχουν οἱ ἑπτὰ Οἰκουμενικὲς Σύνοδοι, μέσω τῶν ὁποίων διατυπώθηκαν οἱ δογματικὲς ἀλήθειες καὶ δόθηκαν ἀπαντήσεις μὲ ἄμεση ἀναφορὰ στὴ ζωὴ καὶ τὴν ὀργάνωση τοῦ ἐκκλησιαστικοῦ σώματος</a:t>
            </a:r>
            <a:r>
              <a:rPr lang="en-US" sz="4000" dirty="0" smtClean="0">
                <a:solidFill>
                  <a:schemeClr val="accent1"/>
                </a:solidFill>
                <a:sym typeface="Helvetica" pitchFamily="2" charset="0"/>
              </a:rPr>
              <a:t>.</a:t>
            </a:r>
            <a:r>
              <a:rPr lang="el-GR" sz="4000" dirty="0">
                <a:solidFill>
                  <a:schemeClr val="accent1"/>
                </a:solidFill>
                <a:sym typeface="Helvetica" pitchFamily="2" charset="0"/>
              </a:rPr>
              <a:t/>
            </a:r>
            <a:br>
              <a:rPr lang="el-GR" sz="4000" dirty="0">
                <a:solidFill>
                  <a:schemeClr val="accent1"/>
                </a:solidFill>
                <a:sym typeface="Helvetica" pitchFamily="2" charset="0"/>
              </a:rPr>
            </a:br>
            <a:r>
              <a:rPr lang="el-GR" sz="4000" dirty="0">
                <a:solidFill>
                  <a:schemeClr val="accent1"/>
                </a:solidFill>
                <a:sym typeface="Helvetica" pitchFamily="2" charset="0"/>
              </a:rPr>
              <a:t/>
            </a:r>
            <a:br>
              <a:rPr lang="el-GR" sz="4000" dirty="0">
                <a:solidFill>
                  <a:schemeClr val="accent1"/>
                </a:solidFill>
                <a:sym typeface="Helvetica" pitchFamily="2" charset="0"/>
              </a:rPr>
            </a:br>
            <a:r>
              <a:rPr lang="en-US" sz="4000" b="1" i="1" dirty="0">
                <a:solidFill>
                  <a:schemeClr val="accent1"/>
                </a:solidFill>
                <a:sym typeface="Helvetica" pitchFamily="2" charset="0"/>
              </a:rPr>
              <a:t>17</a:t>
            </a:r>
            <a:r>
              <a:rPr lang="el-GR" sz="4000" b="1" i="1" dirty="0">
                <a:solidFill>
                  <a:schemeClr val="accent1"/>
                </a:solidFill>
                <a:sym typeface="Helvetica" pitchFamily="2" charset="0"/>
              </a:rPr>
              <a:t>8</a:t>
            </a:r>
            <a:r>
              <a:rPr lang="en-US" sz="4000" b="1" i="1" dirty="0">
                <a:solidFill>
                  <a:schemeClr val="accent1"/>
                </a:solidFill>
                <a:sym typeface="Helvetica" pitchFamily="2" charset="0"/>
              </a:rPr>
              <a:t> </a:t>
            </a:r>
            <a:r>
              <a:rPr lang="en-US" sz="4000" b="1" i="1" dirty="0" err="1">
                <a:solidFill>
                  <a:schemeClr val="accent1"/>
                </a:solidFill>
                <a:sym typeface="Helvetica" pitchFamily="2" charset="0"/>
              </a:rPr>
              <a:t>χρόνι</a:t>
            </a:r>
            <a:r>
              <a:rPr lang="en-US" sz="4000" b="1" i="1" dirty="0">
                <a:solidFill>
                  <a:schemeClr val="accent1"/>
                </a:solidFill>
                <a:sym typeface="Helvetica" pitchFamily="2" charset="0"/>
              </a:rPr>
              <a:t>α </a:t>
            </a:r>
            <a:r>
              <a:rPr lang="en-US" sz="4000" b="1" i="1" dirty="0" smtClean="0">
                <a:solidFill>
                  <a:schemeClr val="accent1"/>
                </a:solidFill>
                <a:sym typeface="Helvetica" pitchFamily="2" charset="0"/>
              </a:rPr>
              <a:t>Μάθημα</a:t>
            </a:r>
            <a:r>
              <a:rPr lang="el-GR" sz="4000" b="1" i="1" dirty="0" smtClean="0">
                <a:solidFill>
                  <a:schemeClr val="accent1"/>
                </a:solidFill>
                <a:sym typeface="Helvetica" pitchFamily="2" charset="0"/>
              </a:rPr>
              <a:t>.</a:t>
            </a:r>
            <a:r>
              <a:rPr lang="en-US" sz="4000" b="1" i="1" dirty="0">
                <a:solidFill>
                  <a:srgbClr val="4A71A9"/>
                </a:solidFill>
                <a:latin typeface="Helvetica" pitchFamily="2" charset="0"/>
                <a:ea typeface="MS PGothic" pitchFamily="34" charset="-128"/>
                <a:sym typeface="Helvetica" pitchFamily="2" charset="0"/>
              </a:rPr>
              <a:t/>
            </a:r>
            <a:br>
              <a:rPr lang="en-US" sz="4000" b="1" i="1" dirty="0">
                <a:solidFill>
                  <a:srgbClr val="4A71A9"/>
                </a:solidFill>
                <a:latin typeface="Helvetica" pitchFamily="2" charset="0"/>
                <a:ea typeface="MS PGothic" pitchFamily="34" charset="-128"/>
                <a:sym typeface="Helvetica" pitchFamily="2" charset="0"/>
              </a:rPr>
            </a:br>
            <a:endParaRPr lang="el-GR" sz="4000" dirty="0">
              <a:solidFill>
                <a:schemeClr val="accent1"/>
              </a:solidFill>
            </a:endParaRPr>
          </a:p>
        </p:txBody>
      </p:sp>
    </p:spTree>
    <p:extLst>
      <p:ext uri="{BB962C8B-B14F-4D97-AF65-F5344CB8AC3E}">
        <p14:creationId xmlns:p14="http://schemas.microsoft.com/office/powerpoint/2010/main" xmlns="" val="335641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3960440"/>
          </a:xfrm>
        </p:spPr>
        <p:txBody>
          <a:bodyPr>
            <a:noAutofit/>
          </a:bodyPr>
          <a:lstStyle/>
          <a:p>
            <a:r>
              <a:rPr lang="en-US" sz="4000" dirty="0" err="1" smtClean="0">
                <a:solidFill>
                  <a:schemeClr val="accent1"/>
                </a:solidFill>
                <a:sym typeface="Helvetica" pitchFamily="2" charset="0"/>
              </a:rPr>
              <a:t>Τὰ</a:t>
            </a:r>
            <a:r>
              <a:rPr lang="en-US" sz="4000" dirty="0" smtClean="0">
                <a:solidFill>
                  <a:schemeClr val="accent1"/>
                </a:solidFill>
                <a:sym typeface="Helvetica" pitchFamily="2" charset="0"/>
              </a:rPr>
              <a:t> </a:t>
            </a:r>
            <a:r>
              <a:rPr lang="en-US" sz="4000" dirty="0">
                <a:solidFill>
                  <a:schemeClr val="accent1"/>
                </a:solidFill>
                <a:sym typeface="Helvetica" pitchFamily="2" charset="0"/>
              </a:rPr>
              <a:t>ἐπιμέρους θέματα καλύπτουν ἕνα εὐρύτατο φάσμα ζητημάτων συνδεδεμένων μὲ τὸ συνολικὸ διάλογο ποὺ ἀναπτύσσεται στὰ πλαίσια τοῦ μαθήματος.</a:t>
            </a:r>
            <a:r>
              <a:rPr lang="el-GR" sz="4000" dirty="0" smtClean="0">
                <a:solidFill>
                  <a:schemeClr val="accent1"/>
                </a:solidFill>
                <a:sym typeface="Helvetica" pitchFamily="2" charset="0"/>
              </a:rPr>
              <a:t/>
            </a:r>
            <a:br>
              <a:rPr lang="el-GR" sz="4000" dirty="0" smtClean="0">
                <a:solidFill>
                  <a:schemeClr val="accent1"/>
                </a:solidFill>
                <a:sym typeface="Helvetica" pitchFamily="2" charset="0"/>
              </a:rPr>
            </a:br>
            <a:r>
              <a:rPr lang="el-GR" sz="4000" dirty="0">
                <a:solidFill>
                  <a:schemeClr val="accent1"/>
                </a:solidFill>
                <a:sym typeface="Helvetica" pitchFamily="2" charset="0"/>
              </a:rPr>
              <a:t/>
            </a:r>
            <a:br>
              <a:rPr lang="el-GR" sz="4000" dirty="0">
                <a:solidFill>
                  <a:schemeClr val="accent1"/>
                </a:solidFill>
                <a:sym typeface="Helvetica" pitchFamily="2" charset="0"/>
              </a:rPr>
            </a:br>
            <a:r>
              <a:rPr lang="en-US" sz="4000" b="1" i="1" dirty="0">
                <a:solidFill>
                  <a:schemeClr val="accent1"/>
                </a:solidFill>
                <a:sym typeface="Helvetica" pitchFamily="2" charset="0"/>
              </a:rPr>
              <a:t>17</a:t>
            </a:r>
            <a:r>
              <a:rPr lang="el-GR" sz="4000" b="1" i="1" dirty="0">
                <a:solidFill>
                  <a:schemeClr val="accent1"/>
                </a:solidFill>
                <a:sym typeface="Helvetica" pitchFamily="2" charset="0"/>
              </a:rPr>
              <a:t>8</a:t>
            </a:r>
            <a:r>
              <a:rPr lang="en-US" sz="4000" b="1" i="1" dirty="0">
                <a:solidFill>
                  <a:schemeClr val="accent1"/>
                </a:solidFill>
                <a:sym typeface="Helvetica" pitchFamily="2" charset="0"/>
              </a:rPr>
              <a:t> </a:t>
            </a:r>
            <a:r>
              <a:rPr lang="en-US" sz="4000" b="1" i="1" dirty="0" err="1">
                <a:solidFill>
                  <a:schemeClr val="accent1"/>
                </a:solidFill>
                <a:sym typeface="Helvetica" pitchFamily="2" charset="0"/>
              </a:rPr>
              <a:t>χρόνι</a:t>
            </a:r>
            <a:r>
              <a:rPr lang="en-US" sz="4000" b="1" i="1" dirty="0">
                <a:solidFill>
                  <a:schemeClr val="accent1"/>
                </a:solidFill>
                <a:sym typeface="Helvetica" pitchFamily="2" charset="0"/>
              </a:rPr>
              <a:t>α </a:t>
            </a:r>
            <a:r>
              <a:rPr lang="en-US" sz="4000" b="1" i="1" dirty="0" smtClean="0">
                <a:solidFill>
                  <a:schemeClr val="accent1"/>
                </a:solidFill>
                <a:sym typeface="Helvetica" pitchFamily="2" charset="0"/>
              </a:rPr>
              <a:t>Μάθημα</a:t>
            </a:r>
            <a:r>
              <a:rPr lang="el-GR" sz="4000" b="1" i="1" dirty="0" smtClean="0">
                <a:solidFill>
                  <a:schemeClr val="accent1"/>
                </a:solidFill>
                <a:sym typeface="Helvetica" pitchFamily="2" charset="0"/>
              </a:rPr>
              <a:t>.</a:t>
            </a:r>
            <a:r>
              <a:rPr lang="en-US" sz="4000" b="1" i="1" dirty="0">
                <a:solidFill>
                  <a:srgbClr val="4A71A9"/>
                </a:solidFill>
                <a:latin typeface="Helvetica" pitchFamily="2" charset="0"/>
                <a:ea typeface="MS PGothic" pitchFamily="34" charset="-128"/>
                <a:sym typeface="Helvetica" pitchFamily="2" charset="0"/>
              </a:rPr>
              <a:t/>
            </a:r>
            <a:br>
              <a:rPr lang="en-US" sz="4000" b="1" i="1" dirty="0">
                <a:solidFill>
                  <a:srgbClr val="4A71A9"/>
                </a:solidFill>
                <a:latin typeface="Helvetica" pitchFamily="2" charset="0"/>
                <a:ea typeface="MS PGothic" pitchFamily="34" charset="-128"/>
                <a:sym typeface="Helvetica" pitchFamily="2" charset="0"/>
              </a:rPr>
            </a:br>
            <a:endParaRPr lang="el-GR" sz="4000" dirty="0">
              <a:solidFill>
                <a:schemeClr val="accent1"/>
              </a:solidFill>
            </a:endParaRPr>
          </a:p>
        </p:txBody>
      </p:sp>
    </p:spTree>
    <p:extLst>
      <p:ext uri="{BB962C8B-B14F-4D97-AF65-F5344CB8AC3E}">
        <p14:creationId xmlns:p14="http://schemas.microsoft.com/office/powerpoint/2010/main" xmlns="" val="711438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3960440"/>
          </a:xfrm>
        </p:spPr>
        <p:txBody>
          <a:bodyPr>
            <a:noAutofit/>
          </a:bodyPr>
          <a:lstStyle/>
          <a:p>
            <a:r>
              <a:rPr lang="en-US" sz="4000" dirty="0" err="1" smtClean="0">
                <a:solidFill>
                  <a:schemeClr val="accent1"/>
                </a:solidFill>
                <a:sym typeface="Helvetica" pitchFamily="2" charset="0"/>
              </a:rPr>
              <a:t>Τὸ</a:t>
            </a:r>
            <a:r>
              <a:rPr lang="en-US" sz="4000" dirty="0" smtClean="0">
                <a:solidFill>
                  <a:schemeClr val="accent1"/>
                </a:solidFill>
                <a:sym typeface="Helvetica" pitchFamily="2" charset="0"/>
              </a:rPr>
              <a:t> </a:t>
            </a:r>
            <a:r>
              <a:rPr lang="en-US" sz="4000" dirty="0" err="1">
                <a:solidFill>
                  <a:schemeClr val="accent1"/>
                </a:solidFill>
                <a:sym typeface="Helvetica" pitchFamily="2" charset="0"/>
              </a:rPr>
              <a:t>μάθημ</a:t>
            </a:r>
            <a:r>
              <a:rPr lang="en-US" sz="4000" dirty="0">
                <a:solidFill>
                  <a:schemeClr val="accent1"/>
                </a:solidFill>
                <a:sym typeface="Helvetica" pitchFamily="2" charset="0"/>
              </a:rPr>
              <a:t>α </a:t>
            </a:r>
            <a:r>
              <a:rPr lang="en-US" sz="4000" dirty="0" smtClean="0">
                <a:solidFill>
                  <a:schemeClr val="accent1"/>
                </a:solidFill>
                <a:sym typeface="Helvetica" pitchFamily="2" charset="0"/>
              </a:rPr>
              <a:t>καλύπτει </a:t>
            </a:r>
            <a:r>
              <a:rPr lang="en-US" sz="4000" dirty="0">
                <a:solidFill>
                  <a:schemeClr val="accent1"/>
                </a:solidFill>
                <a:sym typeface="Helvetica" pitchFamily="2" charset="0"/>
              </a:rPr>
              <a:t>τὴν Α΄ Περίοδο τῆς πορείας τῆς Ἐκκλησίας στὸν κόσμο, ἡ ὁποία ἀρχίζει ἀπὸ τὴν ἡμέρα τῆς Πεντηκοστῆς καὶ ὁλοκληρώνεται στὸ τέλος τῆς εἰκονομαχικῆς ἔριδας (Θ΄ αἰώνας</a:t>
            </a:r>
            <a:r>
              <a:rPr lang="en-US" sz="4000" dirty="0" smtClean="0">
                <a:solidFill>
                  <a:schemeClr val="accent1"/>
                </a:solidFill>
                <a:sym typeface="Helvetica" pitchFamily="2" charset="0"/>
              </a:rPr>
              <a:t>).</a:t>
            </a:r>
            <a:r>
              <a:rPr lang="el-GR" sz="4000" dirty="0" smtClean="0">
                <a:solidFill>
                  <a:schemeClr val="accent1"/>
                </a:solidFill>
                <a:sym typeface="Helvetica" pitchFamily="2" charset="0"/>
              </a:rPr>
              <a:t/>
            </a:r>
            <a:br>
              <a:rPr lang="el-GR" sz="4000" dirty="0" smtClean="0">
                <a:solidFill>
                  <a:schemeClr val="accent1"/>
                </a:solidFill>
                <a:sym typeface="Helvetica" pitchFamily="2" charset="0"/>
              </a:rPr>
            </a:br>
            <a:r>
              <a:rPr lang="el-GR" sz="4000" dirty="0">
                <a:solidFill>
                  <a:schemeClr val="accent1"/>
                </a:solidFill>
                <a:sym typeface="Helvetica" pitchFamily="2" charset="0"/>
              </a:rPr>
              <a:t/>
            </a:r>
            <a:br>
              <a:rPr lang="el-GR" sz="4000" dirty="0">
                <a:solidFill>
                  <a:schemeClr val="accent1"/>
                </a:solidFill>
                <a:sym typeface="Helvetica" pitchFamily="2" charset="0"/>
              </a:rPr>
            </a:br>
            <a:r>
              <a:rPr lang="en-US" sz="4000" b="1" i="1" dirty="0">
                <a:solidFill>
                  <a:schemeClr val="accent1"/>
                </a:solidFill>
                <a:sym typeface="Helvetica" pitchFamily="2" charset="0"/>
              </a:rPr>
              <a:t>17</a:t>
            </a:r>
            <a:r>
              <a:rPr lang="el-GR" sz="4000" b="1" i="1" dirty="0">
                <a:solidFill>
                  <a:schemeClr val="accent1"/>
                </a:solidFill>
                <a:sym typeface="Helvetica" pitchFamily="2" charset="0"/>
              </a:rPr>
              <a:t>8</a:t>
            </a:r>
            <a:r>
              <a:rPr lang="en-US" sz="4000" b="1" i="1" dirty="0">
                <a:solidFill>
                  <a:schemeClr val="accent1"/>
                </a:solidFill>
                <a:sym typeface="Helvetica" pitchFamily="2" charset="0"/>
              </a:rPr>
              <a:t> </a:t>
            </a:r>
            <a:r>
              <a:rPr lang="en-US" sz="4000" b="1" i="1" dirty="0" err="1">
                <a:solidFill>
                  <a:schemeClr val="accent1"/>
                </a:solidFill>
                <a:sym typeface="Helvetica" pitchFamily="2" charset="0"/>
              </a:rPr>
              <a:t>χρόνι</a:t>
            </a:r>
            <a:r>
              <a:rPr lang="en-US" sz="4000" b="1" i="1" dirty="0">
                <a:solidFill>
                  <a:schemeClr val="accent1"/>
                </a:solidFill>
                <a:sym typeface="Helvetica" pitchFamily="2" charset="0"/>
              </a:rPr>
              <a:t>α </a:t>
            </a:r>
            <a:r>
              <a:rPr lang="en-US" sz="4000" b="1" i="1" dirty="0" smtClean="0">
                <a:solidFill>
                  <a:schemeClr val="accent1"/>
                </a:solidFill>
                <a:sym typeface="Helvetica" pitchFamily="2" charset="0"/>
              </a:rPr>
              <a:t>Μάθημα</a:t>
            </a:r>
            <a:r>
              <a:rPr lang="el-GR" sz="4000" b="1" i="1" dirty="0" smtClean="0">
                <a:solidFill>
                  <a:schemeClr val="accent1"/>
                </a:solidFill>
                <a:sym typeface="Helvetica" pitchFamily="2" charset="0"/>
              </a:rPr>
              <a:t>.</a:t>
            </a:r>
            <a:r>
              <a:rPr lang="en-US" sz="4000" b="1" i="1" dirty="0">
                <a:solidFill>
                  <a:srgbClr val="4A71A9"/>
                </a:solidFill>
                <a:latin typeface="Helvetica" pitchFamily="2" charset="0"/>
                <a:ea typeface="MS PGothic" pitchFamily="34" charset="-128"/>
                <a:sym typeface="Helvetica" pitchFamily="2" charset="0"/>
              </a:rPr>
              <a:t/>
            </a:r>
            <a:br>
              <a:rPr lang="en-US" sz="4000" b="1" i="1" dirty="0">
                <a:solidFill>
                  <a:srgbClr val="4A71A9"/>
                </a:solidFill>
                <a:latin typeface="Helvetica" pitchFamily="2" charset="0"/>
                <a:ea typeface="MS PGothic" pitchFamily="34" charset="-128"/>
                <a:sym typeface="Helvetica" pitchFamily="2" charset="0"/>
              </a:rPr>
            </a:br>
            <a:endParaRPr lang="el-GR" sz="4000" dirty="0">
              <a:solidFill>
                <a:schemeClr val="accent1"/>
              </a:solidFill>
            </a:endParaRPr>
          </a:p>
        </p:txBody>
      </p:sp>
    </p:spTree>
    <p:extLst>
      <p:ext uri="{BB962C8B-B14F-4D97-AF65-F5344CB8AC3E}">
        <p14:creationId xmlns:p14="http://schemas.microsoft.com/office/powerpoint/2010/main" xmlns="" val="3868608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noAutofit/>
          </a:bodyPr>
          <a:lstStyle/>
          <a:p>
            <a:r>
              <a:rPr lang="en-US" dirty="0" err="1" smtClean="0">
                <a:solidFill>
                  <a:schemeClr val="accent1"/>
                </a:solidFill>
                <a:sym typeface="Helvetica" pitchFamily="2" charset="0"/>
              </a:rPr>
              <a:t>Τὸ</a:t>
            </a:r>
            <a:r>
              <a:rPr lang="en-US" dirty="0" smtClean="0">
                <a:solidFill>
                  <a:schemeClr val="accent1"/>
                </a:solidFill>
                <a:sym typeface="Helvetica" pitchFamily="2" charset="0"/>
              </a:rPr>
              <a:t> </a:t>
            </a:r>
            <a:r>
              <a:rPr lang="en-US" dirty="0" err="1">
                <a:solidFill>
                  <a:schemeClr val="accent1"/>
                </a:solidFill>
                <a:sym typeface="Helvetica" pitchFamily="2" charset="0"/>
              </a:rPr>
              <a:t>γενικὸ</a:t>
            </a:r>
            <a:r>
              <a:rPr lang="en-US" dirty="0">
                <a:solidFill>
                  <a:schemeClr val="accent1"/>
                </a:solidFill>
                <a:sym typeface="Helvetica" pitchFamily="2" charset="0"/>
              </a:rPr>
              <a:t> π</a:t>
            </a:r>
            <a:r>
              <a:rPr lang="en-US" dirty="0" err="1">
                <a:solidFill>
                  <a:schemeClr val="accent1"/>
                </a:solidFill>
                <a:sym typeface="Helvetica" pitchFamily="2" charset="0"/>
              </a:rPr>
              <a:t>ερίγρ</a:t>
            </a:r>
            <a:r>
              <a:rPr lang="en-US" dirty="0">
                <a:solidFill>
                  <a:schemeClr val="accent1"/>
                </a:solidFill>
                <a:sym typeface="Helvetica" pitchFamily="2" charset="0"/>
              </a:rPr>
              <a:t>αμμα τοῦ Μαθήματος</a:t>
            </a:r>
            <a:endParaRPr lang="el-GR" dirty="0">
              <a:solidFill>
                <a:schemeClr val="accent1"/>
              </a:solidFill>
            </a:endParaRPr>
          </a:p>
        </p:txBody>
      </p:sp>
    </p:spTree>
    <p:extLst>
      <p:ext uri="{BB962C8B-B14F-4D97-AF65-F5344CB8AC3E}">
        <p14:creationId xmlns:p14="http://schemas.microsoft.com/office/powerpoint/2010/main" xmlns="" val="1378254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5373216"/>
            <a:ext cx="3690853" cy="792088"/>
          </a:xfrm>
        </p:spPr>
        <p:txBody>
          <a:bodyPr>
            <a:noAutofit/>
          </a:bodyPr>
          <a:lstStyle/>
          <a:p>
            <a:r>
              <a:rPr lang="el-GR" dirty="0">
                <a:sym typeface="Helvetica" pitchFamily="2" charset="0"/>
              </a:rPr>
              <a:t>Εικόνα 1: </a:t>
            </a:r>
            <a:r>
              <a:rPr lang="en-US" dirty="0">
                <a:sym typeface="Helvetica" pitchFamily="2" charset="0"/>
              </a:rPr>
              <a:t>ὁ </a:t>
            </a:r>
            <a:r>
              <a:rPr lang="en-US" dirty="0" err="1">
                <a:sym typeface="Helvetica" pitchFamily="2" charset="0"/>
              </a:rPr>
              <a:t>ἐθνομάρτυρ</a:t>
            </a:r>
            <a:r>
              <a:rPr lang="en-US" dirty="0">
                <a:sym typeface="Helvetica" pitchFamily="2" charset="0"/>
              </a:rPr>
              <a:t>ας πατριάρχης</a:t>
            </a:r>
            <a:r>
              <a:rPr lang="el-GR" dirty="0">
                <a:sym typeface="Helvetica" pitchFamily="2" charset="0"/>
              </a:rPr>
              <a:t>.</a:t>
            </a:r>
            <a:endParaRPr lang="en-US" dirty="0">
              <a:sym typeface="Helvetica" pitchFamily="2" charset="0"/>
            </a:endParaRPr>
          </a:p>
          <a:p>
            <a:endParaRPr lang="el-GR" b="1" dirty="0">
              <a:latin typeface="Helvetica" pitchFamily="2" charset="0"/>
            </a:endParaRPr>
          </a:p>
        </p:txBody>
      </p:sp>
      <p:sp>
        <p:nvSpPr>
          <p:cNvPr id="4" name="Τίτλος 3"/>
          <p:cNvSpPr>
            <a:spLocks noGrp="1"/>
          </p:cNvSpPr>
          <p:nvPr>
            <p:ph type="title"/>
          </p:nvPr>
        </p:nvSpPr>
        <p:spPr>
          <a:xfrm>
            <a:off x="465301" y="1412776"/>
            <a:ext cx="3682752" cy="3672408"/>
          </a:xfrm>
        </p:spPr>
        <p:txBody>
          <a:bodyPr>
            <a:noAutofit/>
          </a:bodyPr>
          <a:lstStyle/>
          <a:p>
            <a:r>
              <a:rPr lang="en-US" dirty="0" err="1">
                <a:sym typeface="Helvetica" pitchFamily="2" charset="0"/>
              </a:rPr>
              <a:t>Οἰκουμενικὸς</a:t>
            </a:r>
            <a:r>
              <a:rPr lang="en-US" dirty="0">
                <a:sym typeface="Helvetica" pitchFamily="2" charset="0"/>
              </a:rPr>
              <a:t> Πα</a:t>
            </a:r>
            <a:r>
              <a:rPr lang="en-US" dirty="0" err="1">
                <a:sym typeface="Helvetica" pitchFamily="2" charset="0"/>
              </a:rPr>
              <a:t>τριάρχης</a:t>
            </a:r>
            <a:r>
              <a:rPr lang="en-US" dirty="0">
                <a:sym typeface="Helvetica" pitchFamily="2" charset="0"/>
              </a:rPr>
              <a:t> </a:t>
            </a:r>
            <a:r>
              <a:rPr lang="en-US" dirty="0" err="1">
                <a:sym typeface="Helvetica" pitchFamily="2" charset="0"/>
              </a:rPr>
              <a:t>Κύριλλος</a:t>
            </a:r>
            <a:r>
              <a:rPr lang="en-US" dirty="0">
                <a:sym typeface="Helvetica" pitchFamily="2" charset="0"/>
              </a:rPr>
              <a:t> Α´ </a:t>
            </a:r>
            <a:r>
              <a:rPr lang="en-US" dirty="0" err="1">
                <a:sym typeface="Helvetica" pitchFamily="2" charset="0"/>
              </a:rPr>
              <a:t>Λούκ</a:t>
            </a:r>
            <a:r>
              <a:rPr lang="en-US" dirty="0">
                <a:sym typeface="Helvetica" pitchFamily="2" charset="0"/>
              </a:rPr>
              <a:t>αρις </a:t>
            </a:r>
            <a:r>
              <a:rPr lang="el-GR" dirty="0" smtClean="0">
                <a:sym typeface="Helvetica" pitchFamily="2" charset="0"/>
              </a:rPr>
              <a:t/>
            </a:r>
            <a:br>
              <a:rPr lang="el-GR" dirty="0" smtClean="0">
                <a:sym typeface="Helvetica" pitchFamily="2" charset="0"/>
              </a:rPr>
            </a:br>
            <a:r>
              <a:rPr lang="en-US" dirty="0" smtClean="0">
                <a:sym typeface="Helvetica" pitchFamily="2" charset="0"/>
              </a:rPr>
              <a:t>(</a:t>
            </a:r>
            <a:r>
              <a:rPr lang="en-US" dirty="0">
                <a:sym typeface="Helvetica" pitchFamily="2" charset="0"/>
              </a:rPr>
              <a:t>1620-1638)</a:t>
            </a:r>
            <a:endParaRPr lang="el-GR" dirty="0"/>
          </a:p>
        </p:txBody>
      </p:sp>
      <p:pic>
        <p:nvPicPr>
          <p:cNvPr id="7" name="Θέση περιεχομένου 6" descr="Απεικόνιση: Οἰκουμενικὸς Πατριάρχης Κύριλλος Α´ Λούκαρις."/>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65577" y="111367"/>
            <a:ext cx="4382887" cy="5976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589376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err="1">
                <a:solidFill>
                  <a:schemeClr val="accent1"/>
                </a:solidFill>
                <a:sym typeface="Helvetica" pitchFamily="2" charset="0"/>
              </a:rPr>
              <a:t>Μέρος</a:t>
            </a:r>
            <a:r>
              <a:rPr lang="en-US" dirty="0">
                <a:solidFill>
                  <a:schemeClr val="accent1"/>
                </a:solidFill>
                <a:sym typeface="Helvetica" pitchFamily="2" charset="0"/>
              </a:rPr>
              <a:t> Α´ </a:t>
            </a:r>
            <a:r>
              <a:rPr lang="en-US" dirty="0" smtClean="0">
                <a:solidFill>
                  <a:schemeClr val="accent1"/>
                </a:solidFill>
                <a:sym typeface="Helvetica" pitchFamily="2" charset="0"/>
              </a:rPr>
              <a:t>(</a:t>
            </a:r>
            <a:r>
              <a:rPr lang="el-GR" dirty="0" smtClean="0">
                <a:solidFill>
                  <a:schemeClr val="accent1"/>
                </a:solidFill>
                <a:sym typeface="Helvetica" pitchFamily="2" charset="0"/>
              </a:rPr>
              <a:t>1/2)</a:t>
            </a:r>
            <a:endParaRPr lang="el-GR" dirty="0">
              <a:solidFill>
                <a:schemeClr val="accent1"/>
              </a:solidFill>
            </a:endParaRPr>
          </a:p>
        </p:txBody>
      </p:sp>
      <p:sp>
        <p:nvSpPr>
          <p:cNvPr id="3" name="Θέση περιεχομένου 2"/>
          <p:cNvSpPr>
            <a:spLocks noGrp="1"/>
          </p:cNvSpPr>
          <p:nvPr>
            <p:ph idx="1"/>
          </p:nvPr>
        </p:nvSpPr>
        <p:spPr/>
        <p:txBody>
          <a:bodyPr>
            <a:normAutofit fontScale="92500"/>
          </a:bodyPr>
          <a:lstStyle/>
          <a:p>
            <a:pPr>
              <a:lnSpc>
                <a:spcPct val="110000"/>
              </a:lnSpc>
              <a:buFont typeface="Helvetica" pitchFamily="2" charset="0"/>
              <a:buChar char="•"/>
            </a:pPr>
            <a:r>
              <a:rPr lang="en-US" dirty="0">
                <a:sym typeface="Helvetica" pitchFamily="2" charset="0"/>
              </a:rPr>
              <a:t>Ἵδρυση </a:t>
            </a:r>
            <a:r>
              <a:rPr lang="en-US" dirty="0" err="1">
                <a:sym typeface="Helvetica" pitchFamily="2" charset="0"/>
              </a:rPr>
              <a:t>τῆς</a:t>
            </a:r>
            <a:r>
              <a:rPr lang="en-US" dirty="0">
                <a:sym typeface="Helvetica" pitchFamily="2" charset="0"/>
              </a:rPr>
              <a:t> </a:t>
            </a:r>
            <a:r>
              <a:rPr lang="en-US" dirty="0" err="1">
                <a:sym typeface="Helvetica" pitchFamily="2" charset="0"/>
              </a:rPr>
              <a:t>Ἑκκλησί</a:t>
            </a:r>
            <a:r>
              <a:rPr lang="en-US" dirty="0">
                <a:sym typeface="Helvetica" pitchFamily="2" charset="0"/>
              </a:rPr>
              <a:t>ας καὶ διάδοση τῆς χριστιανικῆς πίστης κατὰ τὴν ἀποστολικὴ ἐποχή.</a:t>
            </a:r>
            <a:endParaRPr lang="en-US" dirty="0">
              <a:ea typeface="ヒラギノ角ゴ ProN W3" pitchFamily="2" charset="-128"/>
              <a:sym typeface="Helvetica" pitchFamily="2" charset="0"/>
            </a:endParaRPr>
          </a:p>
          <a:p>
            <a:pPr>
              <a:lnSpc>
                <a:spcPct val="110000"/>
              </a:lnSpc>
              <a:spcBef>
                <a:spcPts val="1406"/>
              </a:spcBef>
              <a:buFont typeface="Helvetica" pitchFamily="2" charset="0"/>
              <a:buChar char="•"/>
            </a:pPr>
            <a:r>
              <a:rPr lang="en-US" dirty="0" err="1">
                <a:sym typeface="Helvetica" pitchFamily="2" charset="0"/>
              </a:rPr>
              <a:t>Τὸ</a:t>
            </a:r>
            <a:r>
              <a:rPr lang="en-US" dirty="0">
                <a:sym typeface="Helvetica" pitchFamily="2" charset="0"/>
              </a:rPr>
              <a:t> </a:t>
            </a:r>
            <a:r>
              <a:rPr lang="en-US" dirty="0" err="1">
                <a:sym typeface="Helvetica" pitchFamily="2" charset="0"/>
              </a:rPr>
              <a:t>Πολίτευμ</a:t>
            </a:r>
            <a:r>
              <a:rPr lang="en-US" dirty="0">
                <a:sym typeface="Helvetica" pitchFamily="2" charset="0"/>
              </a:rPr>
              <a:t>α τῆς Ἐκκλησίας καὶ ἡ τάξη τῶν Προφητῶν</a:t>
            </a:r>
            <a:endParaRPr lang="en-US" dirty="0">
              <a:ea typeface="ヒラギノ角ゴ ProN W3" pitchFamily="2" charset="-128"/>
              <a:sym typeface="Helvetica" pitchFamily="2" charset="0"/>
            </a:endParaRPr>
          </a:p>
          <a:p>
            <a:pPr>
              <a:lnSpc>
                <a:spcPct val="110000"/>
              </a:lnSpc>
              <a:spcBef>
                <a:spcPts val="1406"/>
              </a:spcBef>
              <a:buFont typeface="Helvetica" pitchFamily="2" charset="0"/>
              <a:buChar char="•"/>
            </a:pPr>
            <a:r>
              <a:rPr lang="en-US" dirty="0">
                <a:sym typeface="Helvetica" pitchFamily="2" charset="0"/>
              </a:rPr>
              <a:t>Ἡ </a:t>
            </a:r>
            <a:r>
              <a:rPr lang="en-US" dirty="0" err="1">
                <a:sym typeface="Helvetica" pitchFamily="2" charset="0"/>
              </a:rPr>
              <a:t>θέση</a:t>
            </a:r>
            <a:r>
              <a:rPr lang="en-US" dirty="0">
                <a:sym typeface="Helvetica" pitchFamily="2" charset="0"/>
              </a:rPr>
              <a:t> </a:t>
            </a:r>
            <a:r>
              <a:rPr lang="en-US" dirty="0" err="1">
                <a:sym typeface="Helvetica" pitchFamily="2" charset="0"/>
              </a:rPr>
              <a:t>τῶν</a:t>
            </a:r>
            <a:r>
              <a:rPr lang="en-US" dirty="0">
                <a:sym typeface="Helvetica" pitchFamily="2" charset="0"/>
              </a:rPr>
              <a:t> </a:t>
            </a:r>
            <a:r>
              <a:rPr lang="en-US" dirty="0" err="1">
                <a:sym typeface="Helvetica" pitchFamily="2" charset="0"/>
              </a:rPr>
              <a:t>χριστι</a:t>
            </a:r>
            <a:r>
              <a:rPr lang="en-US" dirty="0">
                <a:sym typeface="Helvetica" pitchFamily="2" charset="0"/>
              </a:rPr>
              <a:t>ανῶν στὴ Ρωμαϊκὴ Αὐτοκρατορία</a:t>
            </a:r>
            <a:endParaRPr lang="en-US" dirty="0">
              <a:ea typeface="ヒラギノ角ゴ ProN W3" pitchFamily="2" charset="-128"/>
              <a:sym typeface="Helvetica" pitchFamily="2" charset="0"/>
            </a:endParaRPr>
          </a:p>
          <a:p>
            <a:pPr>
              <a:lnSpc>
                <a:spcPct val="110000"/>
              </a:lnSpc>
              <a:spcBef>
                <a:spcPts val="1406"/>
              </a:spcBef>
              <a:buFont typeface="Helvetica" pitchFamily="2" charset="0"/>
              <a:buChar char="•"/>
            </a:pPr>
            <a:r>
              <a:rPr lang="en-US" dirty="0" err="1">
                <a:sym typeface="Helvetica" pitchFamily="2" charset="0"/>
              </a:rPr>
              <a:t>Τάσεις</a:t>
            </a:r>
            <a:r>
              <a:rPr lang="en-US" dirty="0">
                <a:sym typeface="Helvetica" pitchFamily="2" charset="0"/>
              </a:rPr>
              <a:t> </a:t>
            </a:r>
            <a:r>
              <a:rPr lang="en-US" dirty="0" err="1">
                <a:sym typeface="Helvetica" pitchFamily="2" charset="0"/>
              </a:rPr>
              <a:t>Νοθεύσεως</a:t>
            </a:r>
            <a:r>
              <a:rPr lang="en-US" dirty="0">
                <a:sym typeface="Helvetica" pitchFamily="2" charset="0"/>
              </a:rPr>
              <a:t> </a:t>
            </a:r>
            <a:endParaRPr lang="en-US" dirty="0">
              <a:ea typeface="ヒラギノ角ゴ ProN W3" pitchFamily="2" charset="-128"/>
              <a:sym typeface="Helvetica" pitchFamily="2" charset="0"/>
            </a:endParaRPr>
          </a:p>
          <a:p>
            <a:endParaRPr lang="el-GR" dirty="0"/>
          </a:p>
        </p:txBody>
      </p:sp>
    </p:spTree>
    <p:extLst>
      <p:ext uri="{BB962C8B-B14F-4D97-AF65-F5344CB8AC3E}">
        <p14:creationId xmlns:p14="http://schemas.microsoft.com/office/powerpoint/2010/main" xmlns="" val="1760049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err="1">
                <a:solidFill>
                  <a:schemeClr val="accent1"/>
                </a:solidFill>
                <a:sym typeface="Helvetica" pitchFamily="2" charset="0"/>
              </a:rPr>
              <a:t>Μέρος</a:t>
            </a:r>
            <a:r>
              <a:rPr lang="en-US" dirty="0">
                <a:solidFill>
                  <a:schemeClr val="accent1"/>
                </a:solidFill>
                <a:sym typeface="Helvetica" pitchFamily="2" charset="0"/>
              </a:rPr>
              <a:t> Α´ </a:t>
            </a:r>
            <a:r>
              <a:rPr lang="en-US" dirty="0" smtClean="0">
                <a:solidFill>
                  <a:schemeClr val="accent1"/>
                </a:solidFill>
                <a:sym typeface="Helvetica" pitchFamily="2" charset="0"/>
              </a:rPr>
              <a:t>(</a:t>
            </a:r>
            <a:r>
              <a:rPr lang="el-GR" dirty="0">
                <a:solidFill>
                  <a:schemeClr val="accent1"/>
                </a:solidFill>
                <a:sym typeface="Helvetica" pitchFamily="2" charset="0"/>
              </a:rPr>
              <a:t>2</a:t>
            </a:r>
            <a:r>
              <a:rPr lang="el-GR" dirty="0" smtClean="0">
                <a:solidFill>
                  <a:schemeClr val="accent1"/>
                </a:solidFill>
                <a:sym typeface="Helvetica" pitchFamily="2" charset="0"/>
              </a:rPr>
              <a:t>/2)</a:t>
            </a:r>
            <a:endParaRPr lang="el-GR" dirty="0">
              <a:solidFill>
                <a:schemeClr val="accent1"/>
              </a:solidFill>
            </a:endParaRPr>
          </a:p>
        </p:txBody>
      </p:sp>
      <p:sp>
        <p:nvSpPr>
          <p:cNvPr id="3" name="Θέση περιεχομένου 2"/>
          <p:cNvSpPr>
            <a:spLocks noGrp="1"/>
          </p:cNvSpPr>
          <p:nvPr>
            <p:ph idx="1"/>
          </p:nvPr>
        </p:nvSpPr>
        <p:spPr/>
        <p:txBody>
          <a:bodyPr>
            <a:normAutofit fontScale="92500" lnSpcReduction="20000"/>
          </a:bodyPr>
          <a:lstStyle/>
          <a:p>
            <a:pPr>
              <a:lnSpc>
                <a:spcPct val="110000"/>
              </a:lnSpc>
              <a:spcBef>
                <a:spcPts val="1406"/>
              </a:spcBef>
              <a:buFont typeface="Helvetica" pitchFamily="2" charset="0"/>
              <a:buChar char="•"/>
            </a:pPr>
            <a:r>
              <a:rPr lang="en-US" sz="3500" dirty="0" err="1">
                <a:sym typeface="Helvetica" pitchFamily="2" charset="0"/>
              </a:rPr>
              <a:t>Διάδοση</a:t>
            </a:r>
            <a:r>
              <a:rPr lang="en-US" sz="3500" dirty="0">
                <a:sym typeface="Helvetica" pitchFamily="2" charset="0"/>
              </a:rPr>
              <a:t> </a:t>
            </a:r>
            <a:r>
              <a:rPr lang="en-US" sz="3500" dirty="0" err="1">
                <a:sym typeface="Helvetica" pitchFamily="2" charset="0"/>
              </a:rPr>
              <a:t>τῆς</a:t>
            </a:r>
            <a:r>
              <a:rPr lang="en-US" sz="3500" dirty="0">
                <a:sym typeface="Helvetica" pitchFamily="2" charset="0"/>
              </a:rPr>
              <a:t> </a:t>
            </a:r>
            <a:r>
              <a:rPr lang="en-US" sz="3500" dirty="0" err="1">
                <a:sym typeface="Helvetica" pitchFamily="2" charset="0"/>
              </a:rPr>
              <a:t>χριστι</a:t>
            </a:r>
            <a:r>
              <a:rPr lang="en-US" sz="3500" dirty="0">
                <a:sym typeface="Helvetica" pitchFamily="2" charset="0"/>
              </a:rPr>
              <a:t>ανικῆς πίστης καὶ ἡ ἑνότητα τῆς Ἐκκλησίας</a:t>
            </a:r>
            <a:endParaRPr lang="en-US" sz="3500" dirty="0">
              <a:ea typeface="ヒラギノ角ゴ ProN W3" pitchFamily="2" charset="-128"/>
              <a:sym typeface="Helvetica" pitchFamily="2" charset="0"/>
            </a:endParaRPr>
          </a:p>
          <a:p>
            <a:pPr>
              <a:lnSpc>
                <a:spcPct val="110000"/>
              </a:lnSpc>
              <a:spcBef>
                <a:spcPts val="1406"/>
              </a:spcBef>
              <a:buFont typeface="Helvetica" pitchFamily="2" charset="0"/>
              <a:buChar char="•"/>
            </a:pPr>
            <a:r>
              <a:rPr lang="en-US" sz="3500" dirty="0">
                <a:sym typeface="Helvetica" pitchFamily="2" charset="0"/>
              </a:rPr>
              <a:t>Ἡ π</a:t>
            </a:r>
            <a:r>
              <a:rPr lang="en-US" sz="3500" dirty="0" err="1">
                <a:sym typeface="Helvetica" pitchFamily="2" charset="0"/>
              </a:rPr>
              <a:t>ερὶ</a:t>
            </a:r>
            <a:r>
              <a:rPr lang="en-US" sz="3500" dirty="0">
                <a:sym typeface="Helvetica" pitchFamily="2" charset="0"/>
              </a:rPr>
              <a:t> </a:t>
            </a:r>
            <a:r>
              <a:rPr lang="en-US" sz="3500" dirty="0" err="1">
                <a:sym typeface="Helvetica" pitchFamily="2" charset="0"/>
              </a:rPr>
              <a:t>λόγου</a:t>
            </a:r>
            <a:r>
              <a:rPr lang="en-US" sz="3500" dirty="0">
                <a:sym typeface="Helvetica" pitchFamily="2" charset="0"/>
              </a:rPr>
              <a:t> </a:t>
            </a:r>
            <a:r>
              <a:rPr lang="en-US" sz="3500" dirty="0" err="1">
                <a:sym typeface="Helvetica" pitchFamily="2" charset="0"/>
              </a:rPr>
              <a:t>διδ</a:t>
            </a:r>
            <a:r>
              <a:rPr lang="en-US" sz="3500" dirty="0">
                <a:sym typeface="Helvetica" pitchFamily="2" charset="0"/>
              </a:rPr>
              <a:t>ασκαλία τῆς Ἐκκλησίας μεταξὺ Ὀρθοδοξίας καὶ ἑτερότητας</a:t>
            </a:r>
            <a:endParaRPr lang="en-US" sz="3500" dirty="0">
              <a:ea typeface="ヒラギノ角ゴ ProN W3" pitchFamily="2" charset="-128"/>
              <a:sym typeface="Helvetica" pitchFamily="2" charset="0"/>
            </a:endParaRPr>
          </a:p>
          <a:p>
            <a:pPr>
              <a:lnSpc>
                <a:spcPct val="110000"/>
              </a:lnSpc>
              <a:spcBef>
                <a:spcPts val="1406"/>
              </a:spcBef>
              <a:buFont typeface="Helvetica" pitchFamily="2" charset="0"/>
              <a:buChar char="•"/>
            </a:pPr>
            <a:r>
              <a:rPr lang="en-US" sz="3500" dirty="0" err="1">
                <a:sym typeface="Helvetica" pitchFamily="2" charset="0"/>
              </a:rPr>
              <a:t>Θεί</a:t>
            </a:r>
            <a:r>
              <a:rPr lang="en-US" sz="3500" dirty="0">
                <a:sym typeface="Helvetica" pitchFamily="2" charset="0"/>
              </a:rPr>
              <a:t>α Λατρεία, Μυστήρια καὶ Πνευματικὸς Βίος</a:t>
            </a:r>
            <a:endParaRPr lang="en-US" sz="3500" dirty="0">
              <a:ea typeface="ヒラギノ角ゴ ProN W3" pitchFamily="2" charset="-128"/>
              <a:sym typeface="Helvetica" pitchFamily="2" charset="0"/>
            </a:endParaRPr>
          </a:p>
          <a:p>
            <a:pPr>
              <a:lnSpc>
                <a:spcPct val="110000"/>
              </a:lnSpc>
              <a:spcBef>
                <a:spcPts val="1406"/>
              </a:spcBef>
              <a:buFont typeface="Helvetica" pitchFamily="2" charset="0"/>
              <a:buChar char="•"/>
            </a:pPr>
            <a:r>
              <a:rPr lang="en-US" sz="3500" dirty="0" err="1">
                <a:sym typeface="Helvetica" pitchFamily="2" charset="0"/>
              </a:rPr>
              <a:t>Τὸ</a:t>
            </a:r>
            <a:r>
              <a:rPr lang="en-US" sz="3500" dirty="0">
                <a:sym typeface="Helvetica" pitchFamily="2" charset="0"/>
              </a:rPr>
              <a:t> </a:t>
            </a:r>
            <a:r>
              <a:rPr lang="en-US" sz="3500" dirty="0" err="1">
                <a:sym typeface="Helvetica" pitchFamily="2" charset="0"/>
              </a:rPr>
              <a:t>ζήτημ</a:t>
            </a:r>
            <a:r>
              <a:rPr lang="en-US" sz="3500" dirty="0">
                <a:sym typeface="Helvetica" pitchFamily="2" charset="0"/>
              </a:rPr>
              <a:t>α τῆς μετάνοιας καὶ ὁ πνευματικὸς βίος</a:t>
            </a:r>
            <a:endParaRPr lang="en-US" sz="3500" dirty="0">
              <a:ea typeface="ヒラギノ角ゴ ProN W3" pitchFamily="2" charset="-128"/>
              <a:sym typeface="Helvetica" pitchFamily="2" charset="0"/>
            </a:endParaRPr>
          </a:p>
          <a:p>
            <a:endParaRPr lang="el-GR" dirty="0"/>
          </a:p>
        </p:txBody>
      </p:sp>
    </p:spTree>
    <p:extLst>
      <p:ext uri="{BB962C8B-B14F-4D97-AF65-F5344CB8AC3E}">
        <p14:creationId xmlns:p14="http://schemas.microsoft.com/office/powerpoint/2010/main" xmlns="" val="3173573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err="1">
                <a:solidFill>
                  <a:schemeClr val="accent1"/>
                </a:solidFill>
                <a:sym typeface="Helvetica" pitchFamily="2" charset="0"/>
              </a:rPr>
              <a:t>Μέρος</a:t>
            </a:r>
            <a:r>
              <a:rPr lang="en-US" dirty="0">
                <a:solidFill>
                  <a:schemeClr val="accent1"/>
                </a:solidFill>
                <a:sym typeface="Helvetica" pitchFamily="2" charset="0"/>
              </a:rPr>
              <a:t> </a:t>
            </a:r>
            <a:r>
              <a:rPr lang="el-GR" dirty="0" smtClean="0">
                <a:solidFill>
                  <a:schemeClr val="accent1"/>
                </a:solidFill>
                <a:sym typeface="Helvetica" pitchFamily="2" charset="0"/>
              </a:rPr>
              <a:t>Β</a:t>
            </a:r>
            <a:r>
              <a:rPr lang="en-US" dirty="0" smtClean="0">
                <a:solidFill>
                  <a:schemeClr val="accent1"/>
                </a:solidFill>
                <a:sym typeface="Helvetica" pitchFamily="2" charset="0"/>
              </a:rPr>
              <a:t>´ (</a:t>
            </a:r>
            <a:r>
              <a:rPr lang="el-GR" dirty="0" smtClean="0">
                <a:solidFill>
                  <a:schemeClr val="accent1"/>
                </a:solidFill>
                <a:sym typeface="Helvetica" pitchFamily="2" charset="0"/>
              </a:rPr>
              <a:t>1/2)</a:t>
            </a:r>
            <a:endParaRPr lang="el-GR" dirty="0">
              <a:solidFill>
                <a:schemeClr val="accent1"/>
              </a:solidFill>
            </a:endParaRPr>
          </a:p>
        </p:txBody>
      </p:sp>
      <p:sp>
        <p:nvSpPr>
          <p:cNvPr id="3" name="Θέση περιεχομένου 2"/>
          <p:cNvSpPr>
            <a:spLocks noGrp="1"/>
          </p:cNvSpPr>
          <p:nvPr>
            <p:ph idx="1"/>
          </p:nvPr>
        </p:nvSpPr>
        <p:spPr/>
        <p:txBody>
          <a:bodyPr>
            <a:normAutofit/>
          </a:bodyPr>
          <a:lstStyle/>
          <a:p>
            <a:pPr>
              <a:buFont typeface="Helvetica" pitchFamily="2" charset="0"/>
              <a:buChar char="•"/>
            </a:pPr>
            <a:r>
              <a:rPr lang="en-US" sz="3600" dirty="0" err="1">
                <a:sym typeface="Helvetica" pitchFamily="2" charset="0"/>
              </a:rPr>
              <a:t>Σχέσεις</a:t>
            </a:r>
            <a:r>
              <a:rPr lang="en-US" sz="3600" dirty="0">
                <a:sym typeface="Helvetica" pitchFamily="2" charset="0"/>
              </a:rPr>
              <a:t> </a:t>
            </a:r>
            <a:r>
              <a:rPr lang="en-US" sz="3600" dirty="0" err="1">
                <a:sym typeface="Helvetica" pitchFamily="2" charset="0"/>
              </a:rPr>
              <a:t>Ἐκκλησί</a:t>
            </a:r>
            <a:r>
              <a:rPr lang="en-US" sz="3600" dirty="0">
                <a:sym typeface="Helvetica" pitchFamily="2" charset="0"/>
              </a:rPr>
              <a:t>ας καὶ Πολιτείας</a:t>
            </a:r>
            <a:endParaRPr lang="en-US" sz="3600" dirty="0">
              <a:ea typeface="ヒラギノ角ゴ ProN W3" pitchFamily="2" charset="-128"/>
              <a:sym typeface="Helvetica" pitchFamily="2" charset="0"/>
            </a:endParaRPr>
          </a:p>
          <a:p>
            <a:pPr>
              <a:spcBef>
                <a:spcPts val="1406"/>
              </a:spcBef>
              <a:buFont typeface="Helvetica" pitchFamily="2" charset="0"/>
              <a:buChar char="•"/>
            </a:pPr>
            <a:r>
              <a:rPr lang="en-US" sz="3600" dirty="0" err="1">
                <a:sym typeface="Helvetica" pitchFamily="2" charset="0"/>
              </a:rPr>
              <a:t>Ἀρει</a:t>
            </a:r>
            <a:r>
              <a:rPr lang="en-US" sz="3600" dirty="0">
                <a:sym typeface="Helvetica" pitchFamily="2" charset="0"/>
              </a:rPr>
              <a:t>ανισμὸς καὶ ἡ Α´ Οἰκουμενικὴ Σύνοδος</a:t>
            </a:r>
            <a:endParaRPr lang="en-US" sz="3600" dirty="0">
              <a:ea typeface="ヒラギノ角ゴ ProN W3" pitchFamily="2" charset="-128"/>
              <a:sym typeface="Helvetica" pitchFamily="2" charset="0"/>
            </a:endParaRPr>
          </a:p>
          <a:p>
            <a:pPr>
              <a:spcBef>
                <a:spcPts val="1406"/>
              </a:spcBef>
              <a:buFont typeface="Helvetica" pitchFamily="2" charset="0"/>
              <a:buChar char="•"/>
            </a:pPr>
            <a:r>
              <a:rPr lang="en-US" sz="3600" dirty="0" err="1">
                <a:sym typeface="Helvetica" pitchFamily="2" charset="0"/>
              </a:rPr>
              <a:t>Ἀρει</a:t>
            </a:r>
            <a:r>
              <a:rPr lang="en-US" sz="3600" dirty="0">
                <a:sym typeface="Helvetica" pitchFamily="2" charset="0"/>
              </a:rPr>
              <a:t>ανικὲς Ἔριδες καὶ ἡ Β´ Οἰκουμενικὴ </a:t>
            </a:r>
            <a:r>
              <a:rPr lang="en-US" sz="3600" dirty="0" smtClean="0">
                <a:sym typeface="Helvetica" pitchFamily="2" charset="0"/>
              </a:rPr>
              <a:t>Σύνοδος</a:t>
            </a:r>
            <a:endParaRPr lang="en-US" sz="3600" dirty="0">
              <a:ea typeface="ヒラギノ角ゴ ProN W3" pitchFamily="2" charset="-128"/>
              <a:sym typeface="Helvetica" pitchFamily="2" charset="0"/>
            </a:endParaRPr>
          </a:p>
        </p:txBody>
      </p:sp>
    </p:spTree>
    <p:extLst>
      <p:ext uri="{BB962C8B-B14F-4D97-AF65-F5344CB8AC3E}">
        <p14:creationId xmlns:p14="http://schemas.microsoft.com/office/powerpoint/2010/main" xmlns="" val="1267831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err="1">
                <a:solidFill>
                  <a:schemeClr val="accent1"/>
                </a:solidFill>
                <a:sym typeface="Helvetica" pitchFamily="2" charset="0"/>
              </a:rPr>
              <a:t>Μέρος</a:t>
            </a:r>
            <a:r>
              <a:rPr lang="en-US" dirty="0">
                <a:solidFill>
                  <a:schemeClr val="accent1"/>
                </a:solidFill>
                <a:sym typeface="Helvetica" pitchFamily="2" charset="0"/>
              </a:rPr>
              <a:t> </a:t>
            </a:r>
            <a:r>
              <a:rPr lang="el-GR" dirty="0" smtClean="0">
                <a:solidFill>
                  <a:schemeClr val="accent1"/>
                </a:solidFill>
                <a:sym typeface="Helvetica" pitchFamily="2" charset="0"/>
              </a:rPr>
              <a:t>Β</a:t>
            </a:r>
            <a:r>
              <a:rPr lang="en-US" dirty="0" smtClean="0">
                <a:solidFill>
                  <a:schemeClr val="accent1"/>
                </a:solidFill>
                <a:sym typeface="Helvetica" pitchFamily="2" charset="0"/>
              </a:rPr>
              <a:t>´ (</a:t>
            </a:r>
            <a:r>
              <a:rPr lang="el-GR" dirty="0">
                <a:solidFill>
                  <a:schemeClr val="accent1"/>
                </a:solidFill>
                <a:sym typeface="Helvetica" pitchFamily="2" charset="0"/>
              </a:rPr>
              <a:t>2</a:t>
            </a:r>
            <a:r>
              <a:rPr lang="el-GR" dirty="0" smtClean="0">
                <a:solidFill>
                  <a:schemeClr val="accent1"/>
                </a:solidFill>
                <a:sym typeface="Helvetica" pitchFamily="2" charset="0"/>
              </a:rPr>
              <a:t>/2)</a:t>
            </a:r>
            <a:endParaRPr lang="el-GR" dirty="0">
              <a:solidFill>
                <a:schemeClr val="accent1"/>
              </a:solidFill>
            </a:endParaRPr>
          </a:p>
        </p:txBody>
      </p:sp>
      <p:sp>
        <p:nvSpPr>
          <p:cNvPr id="3" name="Θέση περιεχομένου 2"/>
          <p:cNvSpPr>
            <a:spLocks noGrp="1"/>
          </p:cNvSpPr>
          <p:nvPr>
            <p:ph idx="1"/>
          </p:nvPr>
        </p:nvSpPr>
        <p:spPr/>
        <p:txBody>
          <a:bodyPr>
            <a:normAutofit/>
          </a:bodyPr>
          <a:lstStyle/>
          <a:p>
            <a:pPr>
              <a:lnSpc>
                <a:spcPct val="110000"/>
              </a:lnSpc>
              <a:spcBef>
                <a:spcPts val="1406"/>
              </a:spcBef>
              <a:buFont typeface="Helvetica" pitchFamily="2" charset="0"/>
              <a:buChar char="•"/>
            </a:pPr>
            <a:r>
              <a:rPr lang="en-US" sz="3600" dirty="0" err="1" smtClean="0">
                <a:sym typeface="Helvetica" pitchFamily="2" charset="0"/>
              </a:rPr>
              <a:t>Πελ</a:t>
            </a:r>
            <a:r>
              <a:rPr lang="en-US" sz="3600" dirty="0" smtClean="0">
                <a:sym typeface="Helvetica" pitchFamily="2" charset="0"/>
              </a:rPr>
              <a:t>αγιανισμός</a:t>
            </a:r>
            <a:r>
              <a:rPr lang="en-US" sz="3600" dirty="0">
                <a:sym typeface="Helvetica" pitchFamily="2" charset="0"/>
              </a:rPr>
              <a:t>, Αὐγουστινισμὸς καὶ τὸ περὶ θείας χάριτος καὶ σωτηρίας ζήτημα</a:t>
            </a:r>
          </a:p>
          <a:p>
            <a:pPr>
              <a:spcBef>
                <a:spcPts val="1406"/>
              </a:spcBef>
              <a:buFont typeface="Helvetica" pitchFamily="2" charset="0"/>
              <a:buChar char="•"/>
            </a:pPr>
            <a:r>
              <a:rPr lang="en-US" sz="3600" dirty="0">
                <a:sym typeface="Helvetica" pitchFamily="2" charset="0"/>
              </a:rPr>
              <a:t>Ἀπ</a:t>
            </a:r>
            <a:r>
              <a:rPr lang="en-US" sz="3600" dirty="0" err="1">
                <a:sym typeface="Helvetica" pitchFamily="2" charset="0"/>
              </a:rPr>
              <a:t>ολιν</a:t>
            </a:r>
            <a:r>
              <a:rPr lang="en-US" sz="3600" dirty="0">
                <a:sym typeface="Helvetica" pitchFamily="2" charset="0"/>
              </a:rPr>
              <a:t>αρισμός, Νεστοριανισμὸς καὶ ἡ Γ´ Οἰκουμενικὴ Σύνοδος</a:t>
            </a:r>
          </a:p>
          <a:p>
            <a:pPr>
              <a:spcBef>
                <a:spcPts val="1406"/>
              </a:spcBef>
              <a:buFont typeface="Helvetica" pitchFamily="2" charset="0"/>
              <a:buChar char="•"/>
            </a:pPr>
            <a:r>
              <a:rPr lang="en-US" sz="3600" dirty="0" err="1">
                <a:sym typeface="Helvetica" pitchFamily="2" charset="0"/>
              </a:rPr>
              <a:t>Μονοφυσιτισμὸς</a:t>
            </a:r>
            <a:r>
              <a:rPr lang="en-US" sz="3600" dirty="0">
                <a:sym typeface="Helvetica" pitchFamily="2" charset="0"/>
              </a:rPr>
              <a:t> καὶ ἡ Δ´ </a:t>
            </a:r>
            <a:r>
              <a:rPr lang="en-US" sz="3600" dirty="0" err="1">
                <a:sym typeface="Helvetica" pitchFamily="2" charset="0"/>
              </a:rPr>
              <a:t>Οἰκουμενικὴ</a:t>
            </a:r>
            <a:r>
              <a:rPr lang="en-US" sz="3600" dirty="0">
                <a:sym typeface="Helvetica" pitchFamily="2" charset="0"/>
              </a:rPr>
              <a:t> </a:t>
            </a:r>
            <a:r>
              <a:rPr lang="en-US" sz="3600" dirty="0" err="1">
                <a:sym typeface="Helvetica" pitchFamily="2" charset="0"/>
              </a:rPr>
              <a:t>Σύνοδος</a:t>
            </a:r>
            <a:r>
              <a:rPr lang="en-US" sz="3600" dirty="0">
                <a:sym typeface="Helvetica" pitchFamily="2" charset="0"/>
              </a:rPr>
              <a:t>  </a:t>
            </a:r>
          </a:p>
          <a:p>
            <a:pPr>
              <a:spcBef>
                <a:spcPts val="1406"/>
              </a:spcBef>
              <a:buFont typeface="Helvetica" pitchFamily="2" charset="0"/>
              <a:buChar char="•"/>
            </a:pPr>
            <a:endParaRPr lang="en-US" dirty="0" smtClean="0">
              <a:latin typeface="Helvetica" pitchFamily="2" charset="0"/>
              <a:ea typeface="ヒラギノ角ゴ ProN W3" pitchFamily="2" charset="-128"/>
              <a:sym typeface="Helvetica" pitchFamily="2" charset="0"/>
            </a:endParaRPr>
          </a:p>
          <a:p>
            <a:endParaRPr lang="el-GR" dirty="0"/>
          </a:p>
        </p:txBody>
      </p:sp>
    </p:spTree>
    <p:extLst>
      <p:ext uri="{BB962C8B-B14F-4D97-AF65-F5344CB8AC3E}">
        <p14:creationId xmlns:p14="http://schemas.microsoft.com/office/powerpoint/2010/main" xmlns="" val="981820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err="1">
                <a:solidFill>
                  <a:schemeClr val="accent1"/>
                </a:solidFill>
                <a:sym typeface="Helvetica" pitchFamily="2" charset="0"/>
              </a:rPr>
              <a:t>Μέρος</a:t>
            </a:r>
            <a:r>
              <a:rPr lang="en-US" dirty="0">
                <a:solidFill>
                  <a:schemeClr val="accent1"/>
                </a:solidFill>
                <a:sym typeface="Helvetica" pitchFamily="2" charset="0"/>
              </a:rPr>
              <a:t> </a:t>
            </a:r>
            <a:r>
              <a:rPr lang="el-GR" dirty="0" smtClean="0">
                <a:solidFill>
                  <a:schemeClr val="accent1"/>
                </a:solidFill>
                <a:sym typeface="Helvetica" pitchFamily="2" charset="0"/>
              </a:rPr>
              <a:t>Γ</a:t>
            </a:r>
            <a:r>
              <a:rPr lang="en-US" dirty="0" smtClean="0">
                <a:solidFill>
                  <a:schemeClr val="accent1"/>
                </a:solidFill>
                <a:sym typeface="Helvetica" pitchFamily="2" charset="0"/>
              </a:rPr>
              <a:t>´</a:t>
            </a:r>
            <a:endParaRPr lang="el-GR" dirty="0">
              <a:solidFill>
                <a:schemeClr val="accent1"/>
              </a:solidFill>
            </a:endParaRPr>
          </a:p>
        </p:txBody>
      </p:sp>
      <p:sp>
        <p:nvSpPr>
          <p:cNvPr id="3" name="Θέση περιεχομένου 2"/>
          <p:cNvSpPr>
            <a:spLocks noGrp="1"/>
          </p:cNvSpPr>
          <p:nvPr>
            <p:ph idx="1"/>
          </p:nvPr>
        </p:nvSpPr>
        <p:spPr/>
        <p:txBody>
          <a:bodyPr>
            <a:normAutofit fontScale="92500" lnSpcReduction="20000"/>
          </a:bodyPr>
          <a:lstStyle/>
          <a:p>
            <a:pPr>
              <a:lnSpc>
                <a:spcPct val="120000"/>
              </a:lnSpc>
              <a:buFont typeface="Helvetica" pitchFamily="2" charset="0"/>
              <a:buChar char="•"/>
            </a:pPr>
            <a:r>
              <a:rPr lang="en-US" dirty="0" err="1" smtClean="0">
                <a:sym typeface="Helvetica" pitchFamily="2" charset="0"/>
              </a:rPr>
              <a:t>Ἀντιχ</a:t>
            </a:r>
            <a:r>
              <a:rPr lang="en-US" dirty="0" smtClean="0">
                <a:sym typeface="Helvetica" pitchFamily="2" charset="0"/>
              </a:rPr>
              <a:t>αλκηδονισμός</a:t>
            </a:r>
            <a:r>
              <a:rPr lang="en-US" dirty="0">
                <a:sym typeface="Helvetica" pitchFamily="2" charset="0"/>
              </a:rPr>
              <a:t>, Νεοχαλκηδονισμὸς καὶ ἡ Ε´ Οἰκουμενικὴ </a:t>
            </a:r>
            <a:r>
              <a:rPr lang="en-US" dirty="0" smtClean="0">
                <a:sym typeface="Helvetica" pitchFamily="2" charset="0"/>
              </a:rPr>
              <a:t>Σύνοδος</a:t>
            </a:r>
            <a:r>
              <a:rPr lang="el-GR" dirty="0" smtClean="0">
                <a:sym typeface="Helvetica" pitchFamily="2" charset="0"/>
              </a:rPr>
              <a:t>.</a:t>
            </a:r>
            <a:endParaRPr lang="en-US" dirty="0">
              <a:ea typeface="ヒラギノ角ゴ ProN W3" pitchFamily="2" charset="-128"/>
              <a:sym typeface="Helvetica" pitchFamily="2" charset="0"/>
            </a:endParaRPr>
          </a:p>
          <a:p>
            <a:pPr>
              <a:lnSpc>
                <a:spcPct val="120000"/>
              </a:lnSpc>
              <a:spcBef>
                <a:spcPts val="1406"/>
              </a:spcBef>
              <a:buFont typeface="Helvetica" pitchFamily="2" charset="0"/>
              <a:buChar char="•"/>
            </a:pPr>
            <a:r>
              <a:rPr lang="en-US" dirty="0" err="1">
                <a:sym typeface="Helvetica" pitchFamily="2" charset="0"/>
              </a:rPr>
              <a:t>Μονοθελητισμός</a:t>
            </a:r>
            <a:r>
              <a:rPr lang="en-US" dirty="0">
                <a:sym typeface="Helvetica" pitchFamily="2" charset="0"/>
              </a:rPr>
              <a:t>, </a:t>
            </a:r>
            <a:r>
              <a:rPr lang="en-US" dirty="0" err="1">
                <a:sym typeface="Helvetica" pitchFamily="2" charset="0"/>
              </a:rPr>
              <a:t>Μονοενεργητισμὸς</a:t>
            </a:r>
            <a:r>
              <a:rPr lang="en-US" dirty="0">
                <a:sym typeface="Helvetica" pitchFamily="2" charset="0"/>
              </a:rPr>
              <a:t> καὶ ἡ ΣΤ´ </a:t>
            </a:r>
            <a:r>
              <a:rPr lang="en-US" dirty="0" err="1">
                <a:sym typeface="Helvetica" pitchFamily="2" charset="0"/>
              </a:rPr>
              <a:t>Οἰκουμενικὴ</a:t>
            </a:r>
            <a:r>
              <a:rPr lang="en-US" dirty="0">
                <a:sym typeface="Helvetica" pitchFamily="2" charset="0"/>
              </a:rPr>
              <a:t> </a:t>
            </a:r>
            <a:r>
              <a:rPr lang="en-US" dirty="0" err="1" smtClean="0">
                <a:sym typeface="Helvetica" pitchFamily="2" charset="0"/>
              </a:rPr>
              <a:t>Σύνοδος</a:t>
            </a:r>
            <a:r>
              <a:rPr lang="el-GR" dirty="0" smtClean="0">
                <a:sym typeface="Helvetica" pitchFamily="2" charset="0"/>
              </a:rPr>
              <a:t>.</a:t>
            </a:r>
            <a:endParaRPr lang="en-US" dirty="0">
              <a:ea typeface="ヒラギノ角ゴ ProN W3" pitchFamily="2" charset="-128"/>
              <a:sym typeface="Helvetica" pitchFamily="2" charset="0"/>
            </a:endParaRPr>
          </a:p>
          <a:p>
            <a:pPr>
              <a:lnSpc>
                <a:spcPct val="120000"/>
              </a:lnSpc>
              <a:spcBef>
                <a:spcPts val="1406"/>
              </a:spcBef>
              <a:buFont typeface="Helvetica" pitchFamily="2" charset="0"/>
              <a:buChar char="•"/>
            </a:pPr>
            <a:r>
              <a:rPr lang="en-US" dirty="0" err="1">
                <a:sym typeface="Helvetica" pitchFamily="2" charset="0"/>
              </a:rPr>
              <a:t>Εἰκονομ</a:t>
            </a:r>
            <a:r>
              <a:rPr lang="en-US" dirty="0">
                <a:sym typeface="Helvetica" pitchFamily="2" charset="0"/>
              </a:rPr>
              <a:t>αχία καὶ ἡ Ζ´ Οἰκουμενικὴ </a:t>
            </a:r>
            <a:r>
              <a:rPr lang="en-US" dirty="0" smtClean="0">
                <a:sym typeface="Helvetica" pitchFamily="2" charset="0"/>
              </a:rPr>
              <a:t>Σύνοδος</a:t>
            </a:r>
            <a:r>
              <a:rPr lang="el-GR" dirty="0" smtClean="0">
                <a:sym typeface="Helvetica" pitchFamily="2" charset="0"/>
              </a:rPr>
              <a:t>.</a:t>
            </a:r>
            <a:endParaRPr lang="en-US" dirty="0">
              <a:ea typeface="ヒラギノ角ゴ ProN W3" pitchFamily="2" charset="-128"/>
              <a:sym typeface="Helvetica" pitchFamily="2" charset="0"/>
            </a:endParaRPr>
          </a:p>
          <a:p>
            <a:pPr>
              <a:lnSpc>
                <a:spcPct val="120000"/>
              </a:lnSpc>
              <a:spcBef>
                <a:spcPts val="1406"/>
              </a:spcBef>
              <a:buFont typeface="Helvetica" pitchFamily="2" charset="0"/>
              <a:buChar char="•"/>
            </a:pPr>
            <a:r>
              <a:rPr lang="en-US" dirty="0" err="1">
                <a:sym typeface="Helvetica" pitchFamily="2" charset="0"/>
              </a:rPr>
              <a:t>Ὀργάνωση</a:t>
            </a:r>
            <a:r>
              <a:rPr lang="en-US" dirty="0">
                <a:sym typeface="Helvetica" pitchFamily="2" charset="0"/>
              </a:rPr>
              <a:t> καὶ </a:t>
            </a:r>
            <a:r>
              <a:rPr lang="en-US" dirty="0" err="1">
                <a:sym typeface="Helvetica" pitchFamily="2" charset="0"/>
              </a:rPr>
              <a:t>ἐξέλιξη</a:t>
            </a:r>
            <a:r>
              <a:rPr lang="en-US" dirty="0">
                <a:sym typeface="Helvetica" pitchFamily="2" charset="0"/>
              </a:rPr>
              <a:t> </a:t>
            </a:r>
            <a:r>
              <a:rPr lang="en-US" dirty="0" err="1">
                <a:sym typeface="Helvetica" pitchFamily="2" charset="0"/>
              </a:rPr>
              <a:t>τῆς</a:t>
            </a:r>
            <a:r>
              <a:rPr lang="en-US" dirty="0">
                <a:sym typeface="Helvetica" pitchFamily="2" charset="0"/>
              </a:rPr>
              <a:t> </a:t>
            </a:r>
            <a:r>
              <a:rPr lang="en-US" dirty="0" err="1">
                <a:sym typeface="Helvetica" pitchFamily="2" charset="0"/>
              </a:rPr>
              <a:t>ἐκκλησι</a:t>
            </a:r>
            <a:r>
              <a:rPr lang="en-US" dirty="0">
                <a:sym typeface="Helvetica" pitchFamily="2" charset="0"/>
              </a:rPr>
              <a:t>αστικῆς </a:t>
            </a:r>
            <a:r>
              <a:rPr lang="en-US" dirty="0" smtClean="0">
                <a:sym typeface="Helvetica" pitchFamily="2" charset="0"/>
              </a:rPr>
              <a:t>διοικήσεως</a:t>
            </a:r>
            <a:r>
              <a:rPr lang="el-GR" dirty="0" smtClean="0">
                <a:sym typeface="Helvetica" pitchFamily="2" charset="0"/>
              </a:rPr>
              <a:t>.</a:t>
            </a:r>
            <a:endParaRPr lang="en-US" dirty="0">
              <a:ea typeface="ヒラギノ角ゴ ProN W3" pitchFamily="2" charset="-128"/>
              <a:sym typeface="Helvetica" pitchFamily="2" charset="0"/>
            </a:endParaRPr>
          </a:p>
          <a:p>
            <a:pPr>
              <a:lnSpc>
                <a:spcPct val="120000"/>
              </a:lnSpc>
              <a:spcBef>
                <a:spcPts val="1406"/>
              </a:spcBef>
              <a:buFont typeface="Helvetica" pitchFamily="2" charset="0"/>
              <a:buChar char="•"/>
            </a:pPr>
            <a:r>
              <a:rPr lang="en-US" dirty="0" err="1">
                <a:sym typeface="Helvetica" pitchFamily="2" charset="0"/>
              </a:rPr>
              <a:t>Θεί</a:t>
            </a:r>
            <a:r>
              <a:rPr lang="en-US" dirty="0">
                <a:sym typeface="Helvetica" pitchFamily="2" charset="0"/>
              </a:rPr>
              <a:t>α Λατρεία, Ἄσκηση καὶ Πνευματικὸς </a:t>
            </a:r>
            <a:r>
              <a:rPr lang="en-US" dirty="0" smtClean="0">
                <a:sym typeface="Helvetica" pitchFamily="2" charset="0"/>
              </a:rPr>
              <a:t>Βίος</a:t>
            </a:r>
            <a:r>
              <a:rPr lang="el-GR" dirty="0" smtClean="0">
                <a:sym typeface="Helvetica" pitchFamily="2" charset="0"/>
              </a:rPr>
              <a:t>.</a:t>
            </a:r>
            <a:r>
              <a:rPr lang="en-US" dirty="0" smtClean="0">
                <a:sym typeface="Helvetica" pitchFamily="2" charset="0"/>
              </a:rPr>
              <a:t> </a:t>
            </a:r>
            <a:endParaRPr lang="en-US" dirty="0">
              <a:ea typeface="ヒラギノ角ゴ ProN W3" pitchFamily="2" charset="-128"/>
              <a:sym typeface="Helvetica" pitchFamily="2" charset="0"/>
            </a:endParaRPr>
          </a:p>
        </p:txBody>
      </p:sp>
    </p:spTree>
    <p:extLst>
      <p:ext uri="{BB962C8B-B14F-4D97-AF65-F5344CB8AC3E}">
        <p14:creationId xmlns:p14="http://schemas.microsoft.com/office/powerpoint/2010/main" xmlns="" val="1915232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noAutofit/>
          </a:bodyPr>
          <a:lstStyle/>
          <a:p>
            <a:r>
              <a:rPr lang="en-US" dirty="0" err="1" smtClean="0">
                <a:solidFill>
                  <a:schemeClr val="accent1"/>
                </a:solidFill>
                <a:sym typeface="Helvetica" pitchFamily="2" charset="0"/>
              </a:rPr>
              <a:t>Τὸ</a:t>
            </a:r>
            <a:r>
              <a:rPr lang="en-US" dirty="0" smtClean="0">
                <a:solidFill>
                  <a:schemeClr val="accent1"/>
                </a:solidFill>
                <a:sym typeface="Helvetica" pitchFamily="2" charset="0"/>
              </a:rPr>
              <a:t> </a:t>
            </a:r>
            <a:r>
              <a:rPr lang="en-US" dirty="0" err="1">
                <a:solidFill>
                  <a:schemeClr val="accent1"/>
                </a:solidFill>
                <a:sym typeface="Helvetica" pitchFamily="2" charset="0"/>
              </a:rPr>
              <a:t>Μάθημ</a:t>
            </a:r>
            <a:r>
              <a:rPr lang="en-US" dirty="0">
                <a:solidFill>
                  <a:schemeClr val="accent1"/>
                </a:solidFill>
                <a:sym typeface="Helvetica" pitchFamily="2" charset="0"/>
              </a:rPr>
              <a:t>α διατίθεται στὸ eclass.uoa.gr</a:t>
            </a:r>
            <a:endParaRPr lang="el-GR" dirty="0">
              <a:solidFill>
                <a:schemeClr val="accent1"/>
              </a:solidFill>
            </a:endParaRPr>
          </a:p>
        </p:txBody>
      </p:sp>
    </p:spTree>
    <p:extLst>
      <p:ext uri="{BB962C8B-B14F-4D97-AF65-F5344CB8AC3E}">
        <p14:creationId xmlns:p14="http://schemas.microsoft.com/office/powerpoint/2010/main" xmlns="" val="3356580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noAutofit/>
          </a:bodyPr>
          <a:lstStyle/>
          <a:p>
            <a:r>
              <a:rPr lang="en-US" dirty="0" smtClean="0">
                <a:solidFill>
                  <a:schemeClr val="accent1"/>
                </a:solidFill>
                <a:sym typeface="Helvetica" pitchFamily="2" charset="0"/>
              </a:rPr>
              <a:t>17</a:t>
            </a:r>
            <a:r>
              <a:rPr lang="el-GR" dirty="0">
                <a:solidFill>
                  <a:schemeClr val="accent1"/>
                </a:solidFill>
                <a:sym typeface="Helvetica" pitchFamily="2" charset="0"/>
              </a:rPr>
              <a:t>8</a:t>
            </a:r>
            <a:r>
              <a:rPr lang="en-US" dirty="0">
                <a:solidFill>
                  <a:schemeClr val="accent1"/>
                </a:solidFill>
                <a:sym typeface="Helvetica" pitchFamily="2" charset="0"/>
              </a:rPr>
              <a:t> </a:t>
            </a:r>
            <a:r>
              <a:rPr lang="en-US" dirty="0" err="1">
                <a:solidFill>
                  <a:schemeClr val="accent1"/>
                </a:solidFill>
                <a:sym typeface="Helvetica" pitchFamily="2" charset="0"/>
              </a:rPr>
              <a:t>Χρόνι</a:t>
            </a:r>
            <a:r>
              <a:rPr lang="en-US" dirty="0">
                <a:solidFill>
                  <a:schemeClr val="accent1"/>
                </a:solidFill>
                <a:sym typeface="Helvetica" pitchFamily="2" charset="0"/>
              </a:rPr>
              <a:t>α Μάθημα, </a:t>
            </a:r>
            <a:br>
              <a:rPr lang="en-US" dirty="0">
                <a:solidFill>
                  <a:schemeClr val="accent1"/>
                </a:solidFill>
                <a:sym typeface="Helvetica" pitchFamily="2" charset="0"/>
              </a:rPr>
            </a:br>
            <a:r>
              <a:rPr lang="en-US" dirty="0">
                <a:solidFill>
                  <a:schemeClr val="accent1"/>
                </a:solidFill>
                <a:sym typeface="Helvetica" pitchFamily="2" charset="0"/>
              </a:rPr>
              <a:t>καὶ </a:t>
            </a:r>
            <a:r>
              <a:rPr lang="en-US" dirty="0" smtClean="0">
                <a:solidFill>
                  <a:schemeClr val="accent1"/>
                </a:solidFill>
                <a:sym typeface="Helvetica" pitchFamily="2" charset="0"/>
              </a:rPr>
              <a:t>συνεχίζουμε...</a:t>
            </a:r>
            <a:endParaRPr lang="el-GR" dirty="0">
              <a:solidFill>
                <a:schemeClr val="accent1"/>
              </a:solidFill>
            </a:endParaRPr>
          </a:p>
        </p:txBody>
      </p:sp>
    </p:spTree>
    <p:extLst>
      <p:ext uri="{BB962C8B-B14F-4D97-AF65-F5344CB8AC3E}">
        <p14:creationId xmlns:p14="http://schemas.microsoft.com/office/powerpoint/2010/main" xmlns="" val="3537619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Τέλος</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2505053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224857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5373216"/>
            <a:ext cx="3826768" cy="792088"/>
          </a:xfrm>
        </p:spPr>
        <p:txBody>
          <a:bodyPr/>
          <a:lstStyle/>
          <a:p>
            <a:r>
              <a:rPr lang="el-GR" dirty="0" smtClean="0">
                <a:latin typeface="Helvetica" pitchFamily="2" charset="0"/>
                <a:sym typeface="Helvetica" pitchFamily="2" charset="0"/>
              </a:rPr>
              <a:t>Εικόνα 2: </a:t>
            </a:r>
            <a:r>
              <a:rPr lang="en-US" dirty="0" smtClean="0">
                <a:latin typeface="Helvetica" pitchFamily="2" charset="0"/>
                <a:sym typeface="Helvetica" pitchFamily="2" charset="0"/>
              </a:rPr>
              <a:t>ὁ </a:t>
            </a:r>
            <a:r>
              <a:rPr lang="en-US" dirty="0" err="1">
                <a:latin typeface="Helvetica" pitchFamily="2" charset="0"/>
                <a:sym typeface="Helvetica" pitchFamily="2" charset="0"/>
              </a:rPr>
              <a:t>ἀγωνιστὴς</a:t>
            </a:r>
            <a:r>
              <a:rPr lang="en-US" dirty="0">
                <a:latin typeface="Helvetica" pitchFamily="2" charset="0"/>
                <a:sym typeface="Helvetica" pitchFamily="2" charset="0"/>
              </a:rPr>
              <a:t> </a:t>
            </a:r>
            <a:r>
              <a:rPr lang="en-US" dirty="0" smtClean="0">
                <a:latin typeface="Helvetica" pitchFamily="2" charset="0"/>
                <a:sym typeface="Helvetica" pitchFamily="2" charset="0"/>
              </a:rPr>
              <a:t>πα</a:t>
            </a:r>
            <a:r>
              <a:rPr lang="en-US" dirty="0" err="1" smtClean="0">
                <a:latin typeface="Helvetica" pitchFamily="2" charset="0"/>
                <a:sym typeface="Helvetica" pitchFamily="2" charset="0"/>
              </a:rPr>
              <a:t>τριάρχης</a:t>
            </a:r>
            <a:r>
              <a:rPr lang="el-GR" dirty="0" smtClean="0">
                <a:latin typeface="Helvetica" pitchFamily="2" charset="0"/>
                <a:sym typeface="Helvetica" pitchFamily="2" charset="0"/>
              </a:rPr>
              <a:t>.</a:t>
            </a:r>
            <a:endParaRPr lang="el-GR" dirty="0"/>
          </a:p>
        </p:txBody>
      </p:sp>
      <p:sp>
        <p:nvSpPr>
          <p:cNvPr id="4" name="Τίτλος 3"/>
          <p:cNvSpPr>
            <a:spLocks noGrp="1"/>
          </p:cNvSpPr>
          <p:nvPr>
            <p:ph type="title"/>
          </p:nvPr>
        </p:nvSpPr>
        <p:spPr>
          <a:xfrm>
            <a:off x="457200" y="1052736"/>
            <a:ext cx="3682752" cy="1144800"/>
          </a:xfrm>
        </p:spPr>
        <p:txBody>
          <a:bodyPr>
            <a:noAutofit/>
          </a:bodyPr>
          <a:lstStyle/>
          <a:p>
            <a:r>
              <a:rPr lang="en-US" dirty="0" err="1" smtClean="0">
                <a:sym typeface="Helvetica" pitchFamily="2" charset="0"/>
              </a:rPr>
              <a:t>Ἱεροσολύμων</a:t>
            </a:r>
            <a:r>
              <a:rPr lang="en-US" dirty="0" smtClean="0">
                <a:sym typeface="Helvetica" pitchFamily="2" charset="0"/>
              </a:rPr>
              <a:t> </a:t>
            </a:r>
            <a:r>
              <a:rPr lang="en-US" dirty="0" err="1">
                <a:sym typeface="Helvetica" pitchFamily="2" charset="0"/>
              </a:rPr>
              <a:t>Δοσίθεος</a:t>
            </a:r>
            <a:r>
              <a:rPr lang="en-US" dirty="0">
                <a:sym typeface="Helvetica" pitchFamily="2" charset="0"/>
              </a:rPr>
              <a:t> </a:t>
            </a:r>
            <a:r>
              <a:rPr lang="en-US" dirty="0" err="1">
                <a:sym typeface="Helvetica" pitchFamily="2" charset="0"/>
              </a:rPr>
              <a:t>Νοτ</a:t>
            </a:r>
            <a:r>
              <a:rPr lang="en-US" dirty="0">
                <a:sym typeface="Helvetica" pitchFamily="2" charset="0"/>
              </a:rPr>
              <a:t>αρᾶς </a:t>
            </a:r>
            <a:r>
              <a:rPr lang="el-GR" dirty="0" smtClean="0">
                <a:sym typeface="Helvetica" pitchFamily="2" charset="0"/>
              </a:rPr>
              <a:t/>
            </a:r>
            <a:br>
              <a:rPr lang="el-GR" dirty="0" smtClean="0">
                <a:sym typeface="Helvetica" pitchFamily="2" charset="0"/>
              </a:rPr>
            </a:br>
            <a:r>
              <a:rPr lang="en-US" dirty="0" smtClean="0">
                <a:sym typeface="Helvetica" pitchFamily="2" charset="0"/>
              </a:rPr>
              <a:t>(</a:t>
            </a:r>
            <a:r>
              <a:rPr lang="en-US" dirty="0">
                <a:sym typeface="Helvetica" pitchFamily="2" charset="0"/>
              </a:rPr>
              <a:t>1669-1707)</a:t>
            </a:r>
            <a:endParaRPr lang="el-GR" dirty="0"/>
          </a:p>
        </p:txBody>
      </p:sp>
      <p:pic>
        <p:nvPicPr>
          <p:cNvPr id="6" name="Θέση περιεχομένου 5" descr="Απεικόνιση: Ἱεροσολύμων Δοσίθεος Νοταρᾶς."/>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43571" y="183425"/>
            <a:ext cx="3788869" cy="598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233098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p>
          <a:p>
            <a:pPr marL="0" indent="0">
              <a:buNone/>
            </a:pPr>
            <a:r>
              <a:rPr lang="el-GR" sz="2000" dirty="0"/>
              <a:t>Έχουν προηγηθεί οι κάτωθι εκδόσεις:</a:t>
            </a:r>
          </a:p>
          <a:p>
            <a:r>
              <a:rPr lang="el-GR" sz="2000" dirty="0" smtClean="0"/>
              <a:t>Διαθέσιμη </a:t>
            </a:r>
            <a:r>
              <a:rPr lang="el-GR" sz="2000" dirty="0"/>
              <a:t>εδώ. </a:t>
            </a:r>
            <a:r>
              <a:rPr lang="en-US" sz="2000" dirty="0">
                <a:solidFill>
                  <a:srgbClr val="92D050"/>
                </a:solidFill>
                <a:hlinkClick r:id="rId3"/>
              </a:rPr>
              <a:t>http://eclass.uoa.gr/courses/THEOL112</a:t>
            </a:r>
            <a:r>
              <a:rPr lang="en-US" sz="2000" dirty="0" smtClean="0">
                <a:solidFill>
                  <a:srgbClr val="92D050"/>
                </a:solidFill>
                <a:hlinkClick r:id="rId3"/>
              </a:rPr>
              <a:t>/</a:t>
            </a:r>
            <a:r>
              <a:rPr lang="el-GR" sz="2000" dirty="0" smtClean="0">
                <a:solidFill>
                  <a:srgbClr val="92D050"/>
                </a:solidFill>
              </a:rPr>
              <a:t> </a:t>
            </a:r>
            <a:endParaRPr lang="el-GR" sz="2000" dirty="0"/>
          </a:p>
        </p:txBody>
      </p:sp>
    </p:spTree>
    <p:extLst>
      <p:ext uri="{BB962C8B-B14F-4D97-AF65-F5344CB8AC3E}">
        <p14:creationId xmlns:p14="http://schemas.microsoft.com/office/powerpoint/2010/main" xmlns="" val="1160571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Ιωάννης Παναγιωτόπουλος. «</a:t>
            </a:r>
            <a:r>
              <a:rPr lang="en-US" sz="2000" dirty="0" err="1">
                <a:sym typeface="Helvetica" pitchFamily="2" charset="0"/>
              </a:rPr>
              <a:t>Γενικὴ</a:t>
            </a:r>
            <a:r>
              <a:rPr lang="en-US" sz="2000" dirty="0">
                <a:sym typeface="Helvetica" pitchFamily="2" charset="0"/>
              </a:rPr>
              <a:t> </a:t>
            </a:r>
            <a:r>
              <a:rPr lang="en-US" sz="2000" dirty="0" err="1">
                <a:sym typeface="Helvetica" pitchFamily="2" charset="0"/>
              </a:rPr>
              <a:t>Ἐκκλησι</a:t>
            </a:r>
            <a:r>
              <a:rPr lang="en-US" sz="2000" dirty="0">
                <a:sym typeface="Helvetica" pitchFamily="2" charset="0"/>
              </a:rPr>
              <a:t>αστικὴ Ἱστορία Α´</a:t>
            </a:r>
            <a:r>
              <a:rPr lang="el-GR" sz="2000" dirty="0" smtClean="0"/>
              <a:t>». </a:t>
            </a:r>
            <a:r>
              <a:rPr lang="el-GR" sz="2000" dirty="0"/>
              <a:t>Έκδοση: </a:t>
            </a:r>
            <a:r>
              <a:rPr lang="el-GR" sz="2000" dirty="0" smtClean="0"/>
              <a:t>1.0</a:t>
            </a:r>
            <a:r>
              <a:rPr lang="el-GR" sz="2000" dirty="0"/>
              <a:t>. </a:t>
            </a:r>
            <a:r>
              <a:rPr lang="el-GR" sz="2000"/>
              <a:t>Αθήνα </a:t>
            </a:r>
            <a:r>
              <a:rPr lang="el-GR" sz="2000" smtClean="0"/>
              <a:t>2014. </a:t>
            </a:r>
            <a:r>
              <a:rPr lang="el-GR" sz="2000" dirty="0"/>
              <a:t>Διαθέσιμο από τη δικτυακή </a:t>
            </a:r>
            <a:r>
              <a:rPr lang="el-GR" sz="2000" dirty="0" smtClean="0"/>
              <a:t>διεύθυνση: </a:t>
            </a:r>
            <a:r>
              <a:rPr lang="en-US" sz="2000" dirty="0">
                <a:solidFill>
                  <a:srgbClr val="FF0000"/>
                </a:solidFill>
                <a:hlinkClick r:id="rId3"/>
              </a:rPr>
              <a:t>http://opencourses.uoa.gr/courses/THEOL2</a:t>
            </a:r>
            <a:r>
              <a:rPr lang="en-US" sz="2000" dirty="0" smtClean="0">
                <a:solidFill>
                  <a:srgbClr val="FF0000"/>
                </a:solidFill>
                <a:hlinkClick r:id="rId3"/>
              </a:rPr>
              <a:t>/</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l-GR" sz="2000" dirty="0" smtClean="0"/>
              <a:t>Δ</a:t>
            </a:r>
            <a:r>
              <a:rPr lang="en-US" sz="2000" dirty="0" err="1" smtClean="0"/>
              <a:t>ήλωση</a:t>
            </a:r>
            <a:r>
              <a:rPr lang="en-US" sz="2000" dirty="0" smtClean="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24751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(1/3)</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a:t>
            </a:r>
            <a:r>
              <a:rPr lang="en-US" sz="2000" dirty="0" smtClean="0"/>
              <a:t> </a:t>
            </a:r>
            <a:r>
              <a:rPr lang="en-US" sz="2000" dirty="0" smtClean="0">
                <a:hlinkClick r:id="rId3"/>
              </a:rPr>
              <a:t>pandektis.ekt.gr/</a:t>
            </a:r>
            <a:r>
              <a:rPr lang="en-US" sz="2000" dirty="0" err="1" smtClean="0">
                <a:hlinkClick r:id="rId3"/>
              </a:rPr>
              <a:t>pandektis</a:t>
            </a:r>
            <a:r>
              <a:rPr lang="en-US" sz="2000" dirty="0" smtClean="0">
                <a:hlinkClick r:id="rId3"/>
              </a:rPr>
              <a:t>/handle/10442/63428</a:t>
            </a:r>
            <a:r>
              <a:rPr lang="el-GR" sz="2000" dirty="0" smtClean="0"/>
              <a:t>, </a:t>
            </a:r>
            <a:r>
              <a:rPr lang="el-GR" sz="2000" dirty="0"/>
              <a:t>Εθνικό Κέντρο Τεκμηρίωσης, ελεύθερη διάθεση.</a:t>
            </a:r>
            <a:endParaRPr lang="el-GR" sz="2000" dirty="0" smtClean="0"/>
          </a:p>
          <a:p>
            <a:pPr marL="0" indent="0">
              <a:buNone/>
            </a:pPr>
            <a:r>
              <a:rPr lang="el-GR" sz="2000" dirty="0" smtClean="0"/>
              <a:t>Εικόνα 2:</a:t>
            </a:r>
            <a:r>
              <a:rPr lang="en-US" sz="2000" dirty="0" smtClean="0"/>
              <a:t> </a:t>
            </a:r>
            <a:r>
              <a:rPr lang="en-US" sz="2000" dirty="0" smtClean="0">
                <a:hlinkClick r:id="rId4"/>
              </a:rPr>
              <a:t>pandektis.ekt.gr/</a:t>
            </a:r>
            <a:r>
              <a:rPr lang="en-US" sz="2000" dirty="0" err="1" smtClean="0">
                <a:hlinkClick r:id="rId4"/>
              </a:rPr>
              <a:t>pandektis</a:t>
            </a:r>
            <a:r>
              <a:rPr lang="en-US" sz="2000" dirty="0" smtClean="0">
                <a:hlinkClick r:id="rId4"/>
              </a:rPr>
              <a:t>/handle/10442/64233</a:t>
            </a:r>
            <a:r>
              <a:rPr lang="el-GR" sz="2000" dirty="0" smtClean="0"/>
              <a:t>, Εθνικό Κέντρο Τεκμηρίωσης, </a:t>
            </a:r>
            <a:r>
              <a:rPr lang="el-GR" sz="2000" dirty="0"/>
              <a:t>ελεύθερη </a:t>
            </a:r>
            <a:r>
              <a:rPr lang="el-GR" sz="2000" dirty="0" smtClean="0"/>
              <a:t>διάθεση.</a:t>
            </a:r>
          </a:p>
          <a:p>
            <a:pPr marL="0" indent="0">
              <a:buNone/>
            </a:pPr>
            <a:r>
              <a:rPr lang="el-GR" sz="2000" dirty="0" smtClean="0"/>
              <a:t>Εικόνα 3:</a:t>
            </a:r>
            <a:r>
              <a:rPr lang="en-US" sz="2000" dirty="0" smtClean="0"/>
              <a:t> </a:t>
            </a:r>
            <a:r>
              <a:rPr lang="en-US" sz="2000" dirty="0" smtClean="0">
                <a:hlinkClick r:id="rId5"/>
              </a:rPr>
              <a:t>psifiakaarxeia.academyofathens.gr/</a:t>
            </a:r>
            <a:r>
              <a:rPr lang="en-US" sz="2000" dirty="0" err="1" smtClean="0">
                <a:hlinkClick r:id="rId5"/>
              </a:rPr>
              <a:t>rec.asp?id</a:t>
            </a:r>
            <a:r>
              <a:rPr lang="en-US" sz="2000" dirty="0" smtClean="0">
                <a:hlinkClick r:id="rId5"/>
              </a:rPr>
              <a:t>=99283</a:t>
            </a:r>
            <a:r>
              <a:rPr lang="el-GR" sz="2000" dirty="0" smtClean="0"/>
              <a:t>, Ακαδημία Αθηνών,</a:t>
            </a:r>
            <a:r>
              <a:rPr lang="en-US" sz="2000" dirty="0" smtClean="0"/>
              <a:t> </a:t>
            </a:r>
            <a:r>
              <a:rPr lang="el-GR" sz="2000" dirty="0" smtClean="0"/>
              <a:t> Η </a:t>
            </a:r>
            <a:r>
              <a:rPr lang="el-GR" sz="2000" dirty="0"/>
              <a:t>χρήση επιτρέπεται μόνο για εκπαιδευτικούς ερευνητικούς σκοπούς. </a:t>
            </a:r>
            <a:endParaRPr lang="en-US" sz="2000" dirty="0" smtClean="0"/>
          </a:p>
          <a:p>
            <a:pPr marL="0" indent="0">
              <a:buNone/>
            </a:pPr>
            <a:r>
              <a:rPr lang="el-GR" sz="2000" dirty="0" smtClean="0"/>
              <a:t>Εικόνα 4: </a:t>
            </a:r>
            <a:r>
              <a:rPr lang="en-US" sz="2000" dirty="0" smtClean="0"/>
              <a:t>Copyrighted</a:t>
            </a:r>
            <a:endParaRPr lang="en-US" sz="2000" dirty="0" smtClean="0"/>
          </a:p>
          <a:p>
            <a:pPr marL="0" indent="0">
              <a:buNone/>
            </a:pPr>
            <a:endParaRPr lang="el-GR" sz="2000" dirty="0"/>
          </a:p>
          <a:p>
            <a:pPr marL="0" indent="0">
              <a:buNone/>
            </a:pPr>
            <a:endParaRPr lang="el-GR" sz="2000" b="1" dirty="0" smtClean="0"/>
          </a:p>
        </p:txBody>
      </p:sp>
    </p:spTree>
    <p:extLst>
      <p:ext uri="{BB962C8B-B14F-4D97-AF65-F5344CB8AC3E}">
        <p14:creationId xmlns:p14="http://schemas.microsoft.com/office/powerpoint/2010/main" xmlns="" val="2353045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n-US" dirty="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a:buNone/>
            </a:pPr>
            <a:r>
              <a:rPr lang="el-GR" sz="2000" dirty="0"/>
              <a:t>Εικόνα 5:</a:t>
            </a:r>
            <a:r>
              <a:rPr lang="en-US" sz="2000" dirty="0"/>
              <a:t> </a:t>
            </a:r>
            <a:r>
              <a:rPr lang="en-US" sz="2000" dirty="0">
                <a:hlinkClick r:id="rId3"/>
              </a:rPr>
              <a:t>el.wikipedia.org/wiki/%CE%9A%CF%89%CE%BD%CF%83%CF%84%CE%B1%CE%BD%CF%84%CE%AF%CE%BD%CE%BF%CF%82_%CE%9A%CE%BF%CE%BD%CF%84%CE%BF%CE%B3%CF%8C%CE%BD%CE%B7%CF%82</a:t>
            </a:r>
            <a:r>
              <a:rPr lang="el-GR" sz="2000" dirty="0"/>
              <a:t>, </a:t>
            </a:r>
            <a:r>
              <a:rPr lang="en-US" sz="2000" dirty="0"/>
              <a:t>Creative Commons Attribution-</a:t>
            </a:r>
            <a:r>
              <a:rPr lang="en-US" sz="2000" dirty="0" err="1"/>
              <a:t>ShareAlike</a:t>
            </a:r>
            <a:r>
              <a:rPr lang="en-US" sz="2000" dirty="0"/>
              <a:t> License</a:t>
            </a:r>
            <a:r>
              <a:rPr lang="el-GR" sz="2000" dirty="0" smtClean="0"/>
              <a:t>.</a:t>
            </a:r>
            <a:endParaRPr lang="en-US" sz="2000" dirty="0" smtClean="0"/>
          </a:p>
          <a:p>
            <a:pPr marL="0" indent="0">
              <a:buNone/>
            </a:pPr>
            <a:r>
              <a:rPr lang="el-GR" sz="2000" dirty="0" smtClean="0"/>
              <a:t>Εικόνα </a:t>
            </a:r>
            <a:r>
              <a:rPr lang="el-GR" sz="2000" dirty="0"/>
              <a:t>6:</a:t>
            </a:r>
            <a:r>
              <a:rPr lang="en-US" sz="2000" dirty="0"/>
              <a:t> </a:t>
            </a:r>
            <a:r>
              <a:rPr lang="en-US" sz="2000" dirty="0" smtClean="0">
                <a:hlinkClick r:id="rId4"/>
              </a:rPr>
              <a:t>pandektis.ekt.gr/</a:t>
            </a:r>
            <a:r>
              <a:rPr lang="en-US" sz="2000" dirty="0" err="1" smtClean="0">
                <a:hlinkClick r:id="rId4"/>
              </a:rPr>
              <a:t>pandektis</a:t>
            </a:r>
            <a:r>
              <a:rPr lang="en-US" sz="2000" dirty="0" smtClean="0">
                <a:hlinkClick r:id="rId4"/>
              </a:rPr>
              <a:t>/handle/10442/65075</a:t>
            </a:r>
            <a:r>
              <a:rPr lang="el-GR" sz="2000" dirty="0" smtClean="0"/>
              <a:t>, </a:t>
            </a:r>
            <a:r>
              <a:rPr lang="el-GR" sz="2000" dirty="0"/>
              <a:t>Εθνικό Κέντρο Τεκμηρίωσης, ελεύθερη διάθεση.</a:t>
            </a:r>
          </a:p>
          <a:p>
            <a:pPr marL="0" indent="0">
              <a:buNone/>
            </a:pPr>
            <a:r>
              <a:rPr lang="el-GR" sz="2000" dirty="0"/>
              <a:t>Εικόνα 7:</a:t>
            </a:r>
            <a:r>
              <a:rPr lang="en-US" sz="2000" dirty="0"/>
              <a:t> </a:t>
            </a:r>
            <a:r>
              <a:rPr lang="en-US" sz="2000" dirty="0" smtClean="0">
                <a:hlinkClick r:id="rId5"/>
              </a:rPr>
              <a:t>pandektis.ekt.gr/</a:t>
            </a:r>
            <a:r>
              <a:rPr lang="en-US" sz="2000" dirty="0" err="1" smtClean="0">
                <a:hlinkClick r:id="rId5"/>
              </a:rPr>
              <a:t>pandektis</a:t>
            </a:r>
            <a:r>
              <a:rPr lang="en-US" sz="2000" dirty="0" smtClean="0">
                <a:hlinkClick r:id="rId5"/>
              </a:rPr>
              <a:t>/handle/10442/60204</a:t>
            </a:r>
            <a:r>
              <a:rPr lang="el-GR" sz="2000" dirty="0" smtClean="0"/>
              <a:t>, </a:t>
            </a:r>
            <a:r>
              <a:rPr lang="el-GR" sz="2000" dirty="0"/>
              <a:t>Εθνικό Κέντρο Τεκμηρίωσης, ελεύθερη διάθεση</a:t>
            </a:r>
            <a:r>
              <a:rPr lang="el-GR" sz="2000" dirty="0" smtClean="0"/>
              <a:t>.</a:t>
            </a:r>
            <a:endParaRPr lang="en-US" sz="2000" dirty="0"/>
          </a:p>
        </p:txBody>
      </p:sp>
    </p:spTree>
    <p:extLst>
      <p:ext uri="{BB962C8B-B14F-4D97-AF65-F5344CB8AC3E}">
        <p14:creationId xmlns:p14="http://schemas.microsoft.com/office/powerpoint/2010/main" xmlns="" val="1976116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(3/3)</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a:buNone/>
            </a:pPr>
            <a:r>
              <a:rPr lang="el-GR" sz="2000" dirty="0" smtClean="0"/>
              <a:t>Εικόνα </a:t>
            </a:r>
            <a:r>
              <a:rPr lang="el-GR" sz="2000" dirty="0"/>
              <a:t>8:</a:t>
            </a:r>
            <a:r>
              <a:rPr lang="en-US" sz="2000" dirty="0"/>
              <a:t> </a:t>
            </a:r>
            <a:r>
              <a:rPr lang="en-US" sz="2000" dirty="0" smtClean="0">
                <a:hlinkClick r:id="rId3"/>
              </a:rPr>
              <a:t>pandektis.ekt.gr/</a:t>
            </a:r>
            <a:r>
              <a:rPr lang="en-US" sz="2000" dirty="0" err="1" smtClean="0">
                <a:hlinkClick r:id="rId3"/>
              </a:rPr>
              <a:t>pandektis</a:t>
            </a:r>
            <a:r>
              <a:rPr lang="en-US" sz="2000" dirty="0" smtClean="0">
                <a:hlinkClick r:id="rId3"/>
              </a:rPr>
              <a:t>/handle/10442/69231</a:t>
            </a:r>
            <a:r>
              <a:rPr lang="el-GR" sz="2000" dirty="0" smtClean="0"/>
              <a:t>, </a:t>
            </a:r>
            <a:r>
              <a:rPr lang="el-GR" sz="2000" dirty="0"/>
              <a:t>Εθνικό Κέντρο Τεκμηρίωσης, ελεύθερη διάθεση. </a:t>
            </a:r>
          </a:p>
          <a:p>
            <a:pPr marL="0" indent="0">
              <a:buNone/>
            </a:pPr>
            <a:r>
              <a:rPr lang="el-GR" sz="2000" dirty="0"/>
              <a:t>Εικόνα 9: </a:t>
            </a:r>
            <a:r>
              <a:rPr lang="en-US" sz="2000" dirty="0" smtClean="0"/>
              <a:t>Copyrighted</a:t>
            </a:r>
            <a:endParaRPr lang="el-GR" sz="2000" dirty="0"/>
          </a:p>
          <a:p>
            <a:pPr marL="0" indent="0">
              <a:buNone/>
            </a:pPr>
            <a:r>
              <a:rPr lang="el-GR" sz="2000" dirty="0"/>
              <a:t>Εικόνα 10: </a:t>
            </a:r>
            <a:r>
              <a:rPr lang="en-US" sz="2000" dirty="0" smtClean="0"/>
              <a:t>Copyrighted</a:t>
            </a:r>
            <a:endParaRPr lang="el-GR" sz="2000" dirty="0">
              <a:solidFill>
                <a:srgbClr val="FF0000"/>
              </a:solidFill>
            </a:endParaRPr>
          </a:p>
          <a:p>
            <a:pPr marL="0" indent="0">
              <a:buNone/>
            </a:pPr>
            <a:endParaRPr lang="el-GR" sz="2000" b="1" dirty="0" smtClean="0"/>
          </a:p>
        </p:txBody>
      </p:sp>
    </p:spTree>
    <p:extLst>
      <p:ext uri="{BB962C8B-B14F-4D97-AF65-F5344CB8AC3E}">
        <p14:creationId xmlns:p14="http://schemas.microsoft.com/office/powerpoint/2010/main" xmlns="" val="3845254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5373216"/>
            <a:ext cx="3826768" cy="792088"/>
          </a:xfrm>
        </p:spPr>
        <p:txBody>
          <a:bodyPr/>
          <a:lstStyle/>
          <a:p>
            <a:r>
              <a:rPr lang="el-GR" dirty="0" smtClean="0">
                <a:latin typeface="Helvetica" pitchFamily="2" charset="0"/>
                <a:sym typeface="Helvetica" pitchFamily="2" charset="0"/>
              </a:rPr>
              <a:t>Εικόνα 3: </a:t>
            </a:r>
            <a:r>
              <a:rPr lang="en-US" dirty="0" smtClean="0">
                <a:latin typeface="Helvetica" pitchFamily="2" charset="0"/>
                <a:sym typeface="Helvetica" pitchFamily="2" charset="0"/>
              </a:rPr>
              <a:t>ὁ </a:t>
            </a:r>
            <a:r>
              <a:rPr lang="en-US" dirty="0" err="1" smtClean="0">
                <a:latin typeface="Helvetica" pitchFamily="2" charset="0"/>
                <a:sym typeface="Helvetica" pitchFamily="2" charset="0"/>
              </a:rPr>
              <a:t>ἀν</a:t>
            </a:r>
            <a:r>
              <a:rPr lang="en-US" dirty="0" smtClean="0">
                <a:latin typeface="Helvetica" pitchFamily="2" charset="0"/>
                <a:sym typeface="Helvetica" pitchFamily="2" charset="0"/>
              </a:rPr>
              <a:t>ακαινιστὴς</a:t>
            </a:r>
            <a:endParaRPr lang="en-US" dirty="0">
              <a:latin typeface="Helvetica" pitchFamily="2" charset="0"/>
              <a:ea typeface="ヒラギノ角ゴ ProN W6" pitchFamily="2" charset="-128"/>
              <a:sym typeface="Helvetica" pitchFamily="2" charset="0"/>
            </a:endParaRPr>
          </a:p>
          <a:p>
            <a:endParaRPr lang="en-US" b="1" dirty="0">
              <a:latin typeface="Helvetica" pitchFamily="2" charset="0"/>
              <a:ea typeface="ヒラギノ角ゴ ProN W6" pitchFamily="2" charset="-128"/>
              <a:sym typeface="Helvetica" pitchFamily="2" charset="0"/>
            </a:endParaRPr>
          </a:p>
          <a:p>
            <a:endParaRPr lang="el-GR" dirty="0"/>
          </a:p>
        </p:txBody>
      </p:sp>
      <p:sp>
        <p:nvSpPr>
          <p:cNvPr id="4" name="Τίτλος 3"/>
          <p:cNvSpPr>
            <a:spLocks noGrp="1"/>
          </p:cNvSpPr>
          <p:nvPr>
            <p:ph type="title"/>
          </p:nvPr>
        </p:nvSpPr>
        <p:spPr>
          <a:xfrm>
            <a:off x="465301" y="1412776"/>
            <a:ext cx="3682752" cy="1144800"/>
          </a:xfrm>
        </p:spPr>
        <p:txBody>
          <a:bodyPr>
            <a:noAutofit/>
          </a:bodyPr>
          <a:lstStyle/>
          <a:p>
            <a:r>
              <a:rPr lang="en-US" dirty="0" err="1" smtClean="0">
                <a:sym typeface="Helvetica" pitchFamily="2" charset="0"/>
              </a:rPr>
              <a:t>Μητρο</a:t>
            </a:r>
            <a:r>
              <a:rPr lang="en-US" dirty="0" smtClean="0">
                <a:sym typeface="Helvetica" pitchFamily="2" charset="0"/>
              </a:rPr>
              <a:t>πολίτης </a:t>
            </a:r>
            <a:r>
              <a:rPr lang="en-US" dirty="0">
                <a:sym typeface="Helvetica" pitchFamily="2" charset="0"/>
              </a:rPr>
              <a:t>Ἀθηνῶν Μελέτιος Μήτρου (1703-1714)</a:t>
            </a:r>
            <a:endParaRPr lang="el-GR" dirty="0"/>
          </a:p>
        </p:txBody>
      </p:sp>
      <p:pic>
        <p:nvPicPr>
          <p:cNvPr id="7" name="Θέση περιεχομένου 6" descr="Απεικόνιση: Μητροπολίτης Ἀθηνῶν Μελέτιος Μήτρου."/>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164860" y="260102"/>
            <a:ext cx="4871636" cy="6049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525606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noAutofit/>
          </a:bodyPr>
          <a:lstStyle/>
          <a:p>
            <a:r>
              <a:rPr lang="en-US" dirty="0" err="1">
                <a:solidFill>
                  <a:schemeClr val="accent1"/>
                </a:solidFill>
                <a:sym typeface="Helvetica" pitchFamily="2" charset="0"/>
              </a:rPr>
              <a:t>Οἱ</a:t>
            </a:r>
            <a:r>
              <a:rPr lang="en-US" dirty="0">
                <a:solidFill>
                  <a:schemeClr val="accent1"/>
                </a:solidFill>
                <a:sym typeface="Helvetica" pitchFamily="2" charset="0"/>
              </a:rPr>
              <a:t> </a:t>
            </a:r>
            <a:r>
              <a:rPr lang="en-US" dirty="0" err="1">
                <a:solidFill>
                  <a:schemeClr val="accent1"/>
                </a:solidFill>
                <a:sym typeface="Helvetica" pitchFamily="2" charset="0"/>
              </a:rPr>
              <a:t>διδάξ</a:t>
            </a:r>
            <a:r>
              <a:rPr lang="en-US" dirty="0">
                <a:solidFill>
                  <a:schemeClr val="accent1"/>
                </a:solidFill>
                <a:sym typeface="Helvetica" pitchFamily="2" charset="0"/>
              </a:rPr>
              <a:t>αντες </a:t>
            </a:r>
            <a:br>
              <a:rPr lang="en-US" dirty="0">
                <a:solidFill>
                  <a:schemeClr val="accent1"/>
                </a:solidFill>
                <a:sym typeface="Helvetica" pitchFamily="2" charset="0"/>
              </a:rPr>
            </a:br>
            <a:r>
              <a:rPr lang="en-US" dirty="0">
                <a:solidFill>
                  <a:schemeClr val="accent1"/>
                </a:solidFill>
                <a:sym typeface="Helvetica" pitchFamily="2" charset="0"/>
              </a:rPr>
              <a:t>Γενικὴ Ἐκκλησιαστικὴ Ἱστορία στὸ Πανεπιστήμιο Ἀθηνῶν</a:t>
            </a:r>
            <a:endParaRPr lang="el-GR" dirty="0">
              <a:solidFill>
                <a:schemeClr val="accent1"/>
              </a:solidFill>
            </a:endParaRPr>
          </a:p>
        </p:txBody>
      </p:sp>
    </p:spTree>
    <p:extLst>
      <p:ext uri="{BB962C8B-B14F-4D97-AF65-F5344CB8AC3E}">
        <p14:creationId xmlns:p14="http://schemas.microsoft.com/office/powerpoint/2010/main" xmlns="" val="738024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Παλαιά απεικόνιση του Πανεπιστημίου Αθηνών."/>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5576" y="1196751"/>
            <a:ext cx="7637125" cy="4039809"/>
          </a:xfrm>
        </p:spPr>
      </p:pic>
      <p:sp>
        <p:nvSpPr>
          <p:cNvPr id="3" name="Θέση κειμένου 2"/>
          <p:cNvSpPr>
            <a:spLocks noGrp="1"/>
          </p:cNvSpPr>
          <p:nvPr>
            <p:ph type="body" sz="half" idx="2"/>
          </p:nvPr>
        </p:nvSpPr>
        <p:spPr>
          <a:xfrm>
            <a:off x="889248" y="5236560"/>
            <a:ext cx="7503453" cy="1144768"/>
          </a:xfrm>
        </p:spPr>
        <p:txBody>
          <a:bodyPr>
            <a:normAutofit fontScale="92500" lnSpcReduction="10000"/>
          </a:bodyPr>
          <a:lstStyle/>
          <a:p>
            <a:r>
              <a:rPr lang="el-GR" dirty="0" smtClean="0">
                <a:latin typeface="Helvetica" pitchFamily="2" charset="0"/>
                <a:sym typeface="Helvetica" pitchFamily="2" charset="0"/>
              </a:rPr>
              <a:t>Εικόνα 4</a:t>
            </a:r>
          </a:p>
          <a:p>
            <a:r>
              <a:rPr lang="en-US" dirty="0" err="1" smtClean="0">
                <a:latin typeface="Helvetica" pitchFamily="2" charset="0"/>
                <a:sym typeface="Helvetica" pitchFamily="2" charset="0"/>
              </a:rPr>
              <a:t>ἱδρύθηκε</a:t>
            </a:r>
            <a:r>
              <a:rPr lang="en-US" dirty="0" smtClean="0">
                <a:latin typeface="Helvetica" pitchFamily="2" charset="0"/>
                <a:sym typeface="Helvetica" pitchFamily="2" charset="0"/>
              </a:rPr>
              <a:t> </a:t>
            </a:r>
            <a:r>
              <a:rPr lang="en-US" dirty="0" err="1">
                <a:latin typeface="Helvetica" pitchFamily="2" charset="0"/>
                <a:sym typeface="Helvetica" pitchFamily="2" charset="0"/>
              </a:rPr>
              <a:t>τὸ</a:t>
            </a:r>
            <a:r>
              <a:rPr lang="en-US" dirty="0">
                <a:latin typeface="Helvetica" pitchFamily="2" charset="0"/>
                <a:sym typeface="Helvetica" pitchFamily="2" charset="0"/>
              </a:rPr>
              <a:t> Πα</a:t>
            </a:r>
            <a:r>
              <a:rPr lang="en-US" dirty="0" err="1">
                <a:latin typeface="Helvetica" pitchFamily="2" charset="0"/>
                <a:sym typeface="Helvetica" pitchFamily="2" charset="0"/>
              </a:rPr>
              <a:t>νε</a:t>
            </a:r>
            <a:r>
              <a:rPr lang="en-US" dirty="0">
                <a:latin typeface="Helvetica" pitchFamily="2" charset="0"/>
                <a:sym typeface="Helvetica" pitchFamily="2" charset="0"/>
              </a:rPr>
              <a:t>πιστήμιο </a:t>
            </a:r>
            <a:r>
              <a:rPr lang="en-US" dirty="0" smtClean="0">
                <a:latin typeface="Helvetica" pitchFamily="2" charset="0"/>
                <a:sym typeface="Helvetica" pitchFamily="2" charset="0"/>
              </a:rPr>
              <a:t>Ἀθηνῶν</a:t>
            </a:r>
            <a:r>
              <a:rPr lang="el-GR" b="1" dirty="0" smtClean="0">
                <a:latin typeface="Helvetica" pitchFamily="2" charset="0"/>
                <a:sym typeface="Helvetica" pitchFamily="2" charset="0"/>
              </a:rPr>
              <a:t>.</a:t>
            </a:r>
          </a:p>
          <a:p>
            <a:r>
              <a:rPr lang="el-GR" sz="2800" b="1" dirty="0">
                <a:latin typeface="Helvetica" pitchFamily="2" charset="0"/>
                <a:sym typeface="Helvetica" pitchFamily="2" charset="0"/>
              </a:rPr>
              <a:t>178 χρόνια μάθημα.</a:t>
            </a:r>
            <a:endParaRPr lang="en-US" sz="2800" b="1" dirty="0">
              <a:latin typeface="Helvetica" pitchFamily="2" charset="0"/>
              <a:ea typeface="ヒラギノ角ゴ ProN W6" pitchFamily="2" charset="-128"/>
              <a:sym typeface="Helvetica" pitchFamily="2" charset="0"/>
            </a:endParaRPr>
          </a:p>
          <a:p>
            <a:endParaRPr lang="en-US" b="1" dirty="0">
              <a:latin typeface="Helvetica" pitchFamily="2" charset="0"/>
              <a:ea typeface="ヒラギノ角ゴ ProN W6" pitchFamily="2" charset="-128"/>
              <a:sym typeface="Helvetica" pitchFamily="2" charset="0"/>
            </a:endParaRPr>
          </a:p>
          <a:p>
            <a:endParaRPr lang="el-GR" dirty="0"/>
          </a:p>
        </p:txBody>
      </p:sp>
      <p:sp>
        <p:nvSpPr>
          <p:cNvPr id="4" name="Τίτλος 3"/>
          <p:cNvSpPr>
            <a:spLocks noGrp="1"/>
          </p:cNvSpPr>
          <p:nvPr>
            <p:ph type="title"/>
          </p:nvPr>
        </p:nvSpPr>
        <p:spPr/>
        <p:txBody>
          <a:bodyPr/>
          <a:lstStyle/>
          <a:p>
            <a:r>
              <a:rPr lang="en-US" dirty="0">
                <a:sym typeface="Helvetica" charset="0"/>
              </a:rPr>
              <a:t>1837</a:t>
            </a:r>
            <a:endParaRPr lang="el-GR" dirty="0"/>
          </a:p>
        </p:txBody>
      </p:sp>
    </p:spTree>
    <p:extLst>
      <p:ext uri="{BB962C8B-B14F-4D97-AF65-F5344CB8AC3E}">
        <p14:creationId xmlns:p14="http://schemas.microsoft.com/office/powerpoint/2010/main" xmlns="" val="4032203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4944288"/>
            <a:ext cx="8435280" cy="1437040"/>
          </a:xfrm>
        </p:spPr>
        <p:txBody>
          <a:bodyPr>
            <a:normAutofit/>
          </a:bodyPr>
          <a:lstStyle/>
          <a:p>
            <a:r>
              <a:rPr lang="el-GR" dirty="0" smtClean="0">
                <a:latin typeface="Helvetica" pitchFamily="2" charset="0"/>
                <a:sym typeface="Helvetica" pitchFamily="2" charset="0"/>
              </a:rPr>
              <a:t>Εικόνα 5: </a:t>
            </a:r>
            <a:r>
              <a:rPr lang="en-US" dirty="0" smtClean="0">
                <a:latin typeface="Helvetica" pitchFamily="2" charset="0"/>
                <a:sym typeface="Helvetica" pitchFamily="2" charset="0"/>
              </a:rPr>
              <a:t>Κα</a:t>
            </a:r>
            <a:r>
              <a:rPr lang="en-US" dirty="0" err="1" smtClean="0">
                <a:latin typeface="Helvetica" pitchFamily="2" charset="0"/>
                <a:sym typeface="Helvetica" pitchFamily="2" charset="0"/>
              </a:rPr>
              <a:t>θηγητὴς</a:t>
            </a:r>
            <a:r>
              <a:rPr lang="en-US" dirty="0" smtClean="0">
                <a:latin typeface="Helvetica" pitchFamily="2" charset="0"/>
                <a:sym typeface="Helvetica" pitchFamily="2" charset="0"/>
              </a:rPr>
              <a:t> </a:t>
            </a:r>
            <a:r>
              <a:rPr lang="en-US" dirty="0" err="1">
                <a:latin typeface="Helvetica" pitchFamily="2" charset="0"/>
                <a:sym typeface="Helvetica" pitchFamily="2" charset="0"/>
              </a:rPr>
              <a:t>τῆς</a:t>
            </a:r>
            <a:r>
              <a:rPr lang="en-US" dirty="0">
                <a:latin typeface="Helvetica" pitchFamily="2" charset="0"/>
                <a:sym typeface="Helvetica" pitchFamily="2" charset="0"/>
              </a:rPr>
              <a:t> </a:t>
            </a:r>
            <a:r>
              <a:rPr lang="en-US" dirty="0" err="1">
                <a:latin typeface="Helvetica" pitchFamily="2" charset="0"/>
                <a:sym typeface="Helvetica" pitchFamily="2" charset="0"/>
              </a:rPr>
              <a:t>Ἐγκυκλο</a:t>
            </a:r>
            <a:r>
              <a:rPr lang="en-US" dirty="0">
                <a:latin typeface="Helvetica" pitchFamily="2" charset="0"/>
                <a:sym typeface="Helvetica" pitchFamily="2" charset="0"/>
              </a:rPr>
              <a:t>παιδείας καὶ Μεθοδολογίας τῆς Θεολογίας,</a:t>
            </a:r>
            <a:r>
              <a:rPr lang="en-US" dirty="0">
                <a:solidFill>
                  <a:srgbClr val="595650"/>
                </a:solidFill>
                <a:latin typeface="Helvetica" pitchFamily="2" charset="0"/>
                <a:sym typeface="Helvetica" pitchFamily="2" charset="0"/>
              </a:rPr>
              <a:t> </a:t>
            </a:r>
            <a:r>
              <a:rPr lang="en-US" dirty="0">
                <a:latin typeface="Helvetica" pitchFamily="2" charset="0"/>
                <a:sym typeface="Helvetica" pitchFamily="2" charset="0"/>
              </a:rPr>
              <a:t>Ἑβραϊκῆς Ἀρχαιολογίας, Εἰσαγωγῆς καὶ Ἑρμηνείας εἰς τὰς Ἁγίας Γραφάς, Ἐκκλησιαστικῆς Ἱστορίας καὶ Ἐκκλησιαστικῆς Γραμματολογίας.</a:t>
            </a:r>
            <a:endParaRPr lang="en-US" dirty="0">
              <a:latin typeface="Helvetica" pitchFamily="2" charset="0"/>
              <a:ea typeface="ヒラギノ角ゴ ProN W6" pitchFamily="2" charset="-128"/>
              <a:sym typeface="Helvetica" pitchFamily="2" charset="0"/>
            </a:endParaRPr>
          </a:p>
          <a:p>
            <a:endParaRPr lang="en-US" b="1" dirty="0">
              <a:latin typeface="Helvetica" pitchFamily="2" charset="0"/>
              <a:ea typeface="ヒラギノ角ゴ ProN W6" pitchFamily="2" charset="-128"/>
              <a:sym typeface="Helvetica" pitchFamily="2" charset="0"/>
            </a:endParaRPr>
          </a:p>
          <a:p>
            <a:endParaRPr lang="el-GR" dirty="0"/>
          </a:p>
        </p:txBody>
      </p:sp>
      <p:sp>
        <p:nvSpPr>
          <p:cNvPr id="4" name="Τίτλος 3"/>
          <p:cNvSpPr>
            <a:spLocks noGrp="1"/>
          </p:cNvSpPr>
          <p:nvPr>
            <p:ph type="title"/>
          </p:nvPr>
        </p:nvSpPr>
        <p:spPr/>
        <p:txBody>
          <a:bodyPr>
            <a:noAutofit/>
          </a:bodyPr>
          <a:lstStyle/>
          <a:p>
            <a:r>
              <a:rPr lang="en-US" dirty="0" smtClean="0">
                <a:sym typeface="Helvetica" pitchFamily="2" charset="0"/>
              </a:rPr>
              <a:t>1837-1878: </a:t>
            </a:r>
            <a:r>
              <a:rPr lang="en-US" dirty="0" err="1">
                <a:sym typeface="Helvetica" pitchFamily="2" charset="0"/>
              </a:rPr>
              <a:t>Κωνστ</a:t>
            </a:r>
            <a:r>
              <a:rPr lang="en-US" dirty="0">
                <a:sym typeface="Helvetica" pitchFamily="2" charset="0"/>
              </a:rPr>
              <a:t>αντῖνος Κοντογόνης (1812-1878)</a:t>
            </a:r>
            <a:endParaRPr lang="el-GR" dirty="0"/>
          </a:p>
        </p:txBody>
      </p:sp>
      <p:pic>
        <p:nvPicPr>
          <p:cNvPr id="6" name="Θέση περιεχομένου 5" descr="Απεικόνιση του Κωνσταντίνου Κοντογόνη."/>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87624" y="1516182"/>
            <a:ext cx="6480720" cy="3428105"/>
          </a:xfrm>
        </p:spPr>
      </p:pic>
    </p:spTree>
    <p:extLst>
      <p:ext uri="{BB962C8B-B14F-4D97-AF65-F5344CB8AC3E}">
        <p14:creationId xmlns:p14="http://schemas.microsoft.com/office/powerpoint/2010/main" xmlns="" val="402014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5805264"/>
            <a:ext cx="8229600" cy="432048"/>
          </a:xfrm>
        </p:spPr>
        <p:txBody>
          <a:bodyPr>
            <a:normAutofit/>
          </a:bodyPr>
          <a:lstStyle/>
          <a:p>
            <a:r>
              <a:rPr lang="el-GR" dirty="0" smtClean="0">
                <a:latin typeface="Helvetica" pitchFamily="2" charset="0"/>
                <a:sym typeface="Helvetica" pitchFamily="2" charset="0"/>
              </a:rPr>
              <a:t>Εικόνα 6: </a:t>
            </a:r>
            <a:r>
              <a:rPr lang="en-US" dirty="0" smtClean="0">
                <a:latin typeface="Helvetica" pitchFamily="2" charset="0"/>
                <a:sym typeface="Helvetica" pitchFamily="2" charset="0"/>
              </a:rPr>
              <a:t>Κα</a:t>
            </a:r>
            <a:r>
              <a:rPr lang="en-US" dirty="0" err="1" smtClean="0">
                <a:latin typeface="Helvetica" pitchFamily="2" charset="0"/>
                <a:sym typeface="Helvetica" pitchFamily="2" charset="0"/>
              </a:rPr>
              <a:t>θηγητὴς</a:t>
            </a:r>
            <a:r>
              <a:rPr lang="en-US" dirty="0" smtClean="0">
                <a:latin typeface="Helvetica" pitchFamily="2" charset="0"/>
                <a:sym typeface="Helvetica" pitchFamily="2" charset="0"/>
              </a:rPr>
              <a:t> </a:t>
            </a:r>
            <a:r>
              <a:rPr lang="en-US" dirty="0" err="1">
                <a:latin typeface="Helvetica" pitchFamily="2" charset="0"/>
                <a:sym typeface="Helvetica" pitchFamily="2" charset="0"/>
              </a:rPr>
              <a:t>τῆς</a:t>
            </a:r>
            <a:r>
              <a:rPr lang="en-US" dirty="0">
                <a:latin typeface="Helvetica" pitchFamily="2" charset="0"/>
                <a:sym typeface="Helvetica" pitchFamily="2" charset="0"/>
              </a:rPr>
              <a:t> </a:t>
            </a:r>
            <a:r>
              <a:rPr lang="en-US" dirty="0" err="1">
                <a:latin typeface="Helvetica" pitchFamily="2" charset="0"/>
                <a:sym typeface="Helvetica" pitchFamily="2" charset="0"/>
              </a:rPr>
              <a:t>Ἐκκλησι</a:t>
            </a:r>
            <a:r>
              <a:rPr lang="en-US" dirty="0">
                <a:latin typeface="Helvetica" pitchFamily="2" charset="0"/>
                <a:sym typeface="Helvetica" pitchFamily="2" charset="0"/>
              </a:rPr>
              <a:t>αστικῆς Ἱστορίας καὶ Συμβολικῆς</a:t>
            </a:r>
            <a:r>
              <a:rPr lang="en-US" dirty="0" smtClean="0">
                <a:latin typeface="Helvetica" pitchFamily="2" charset="0"/>
                <a:sym typeface="Helvetica" pitchFamily="2" charset="0"/>
              </a:rPr>
              <a:t>.</a:t>
            </a:r>
            <a:endParaRPr lang="en-US" dirty="0">
              <a:latin typeface="Helvetica" pitchFamily="2" charset="0"/>
              <a:ea typeface="ヒラギノ角ゴ ProN W6" pitchFamily="2" charset="-128"/>
              <a:sym typeface="Helvetica" pitchFamily="2" charset="0"/>
            </a:endParaRPr>
          </a:p>
          <a:p>
            <a:endParaRPr lang="en-US" b="1" dirty="0">
              <a:latin typeface="Helvetica" pitchFamily="2" charset="0"/>
              <a:ea typeface="ヒラギノ角ゴ ProN W6" pitchFamily="2" charset="-128"/>
              <a:sym typeface="Helvetica" pitchFamily="2" charset="0"/>
            </a:endParaRPr>
          </a:p>
          <a:p>
            <a:endParaRPr lang="el-GR" dirty="0"/>
          </a:p>
        </p:txBody>
      </p:sp>
      <p:sp>
        <p:nvSpPr>
          <p:cNvPr id="4" name="Τίτλος 3"/>
          <p:cNvSpPr>
            <a:spLocks noGrp="1"/>
          </p:cNvSpPr>
          <p:nvPr>
            <p:ph type="title"/>
          </p:nvPr>
        </p:nvSpPr>
        <p:spPr/>
        <p:txBody>
          <a:bodyPr>
            <a:noAutofit/>
          </a:bodyPr>
          <a:lstStyle/>
          <a:p>
            <a:r>
              <a:rPr lang="en-US" dirty="0" smtClean="0">
                <a:sym typeface="Helvetica" pitchFamily="2" charset="0"/>
              </a:rPr>
              <a:t>1868-1913: </a:t>
            </a:r>
            <a:r>
              <a:rPr lang="en-US" dirty="0" err="1">
                <a:sym typeface="Helvetica" pitchFamily="2" charset="0"/>
              </a:rPr>
              <a:t>Ἀν</a:t>
            </a:r>
            <a:r>
              <a:rPr lang="en-US" dirty="0">
                <a:sym typeface="Helvetica" pitchFamily="2" charset="0"/>
              </a:rPr>
              <a:t>αστάσιος </a:t>
            </a:r>
            <a:r>
              <a:rPr lang="en-US" dirty="0" smtClean="0">
                <a:sym typeface="Helvetica" pitchFamily="2" charset="0"/>
              </a:rPr>
              <a:t>Διομήδης-Κυριακός </a:t>
            </a:r>
            <a:r>
              <a:rPr lang="en-US" dirty="0">
                <a:sym typeface="Helvetica" pitchFamily="2" charset="0"/>
              </a:rPr>
              <a:t>(1843-1923)</a:t>
            </a:r>
            <a:endParaRPr lang="el-GR" dirty="0"/>
          </a:p>
        </p:txBody>
      </p:sp>
      <p:pic>
        <p:nvPicPr>
          <p:cNvPr id="6" name="Θέση περιεχομένου 5" descr="Απεικόνιση: Ἀναστάσιος Διομήδης-Κυριακός "/>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603" t="20312" r="4858" b="39063"/>
          <a:stretch/>
        </p:blipFill>
        <p:spPr>
          <a:xfrm>
            <a:off x="1691680" y="1531601"/>
            <a:ext cx="5760640" cy="4160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411201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5085184"/>
            <a:ext cx="3117850" cy="1064468"/>
          </a:xfrm>
        </p:spPr>
        <p:txBody>
          <a:bodyPr>
            <a:normAutofit/>
          </a:bodyPr>
          <a:lstStyle/>
          <a:p>
            <a:r>
              <a:rPr lang="el-GR" dirty="0" smtClean="0">
                <a:latin typeface="Helvetica" pitchFamily="2" charset="0"/>
                <a:sym typeface="Helvetica" pitchFamily="2" charset="0"/>
              </a:rPr>
              <a:t>Εικόνα 7: </a:t>
            </a:r>
            <a:r>
              <a:rPr lang="en-US" dirty="0" smtClean="0">
                <a:latin typeface="Helvetica" pitchFamily="2" charset="0"/>
                <a:sym typeface="Helvetica" pitchFamily="2" charset="0"/>
              </a:rPr>
              <a:t>Κα</a:t>
            </a:r>
            <a:r>
              <a:rPr lang="en-US" dirty="0" err="1" smtClean="0">
                <a:latin typeface="Helvetica" pitchFamily="2" charset="0"/>
                <a:sym typeface="Helvetica" pitchFamily="2" charset="0"/>
              </a:rPr>
              <a:t>θηγητὴς</a:t>
            </a:r>
            <a:r>
              <a:rPr lang="en-US" dirty="0" smtClean="0">
                <a:latin typeface="Helvetica" pitchFamily="2" charset="0"/>
                <a:sym typeface="Helvetica" pitchFamily="2" charset="0"/>
              </a:rPr>
              <a:t> </a:t>
            </a:r>
            <a:r>
              <a:rPr lang="en-US" dirty="0" err="1">
                <a:latin typeface="Helvetica" pitchFamily="2" charset="0"/>
                <a:sym typeface="Helvetica" pitchFamily="2" charset="0"/>
              </a:rPr>
              <a:t>τῆς</a:t>
            </a:r>
            <a:r>
              <a:rPr lang="en-US" dirty="0">
                <a:latin typeface="Helvetica" pitchFamily="2" charset="0"/>
                <a:sym typeface="Helvetica" pitchFamily="2" charset="0"/>
              </a:rPr>
              <a:t> </a:t>
            </a:r>
            <a:r>
              <a:rPr lang="en-US" dirty="0" err="1">
                <a:latin typeface="Helvetica" pitchFamily="2" charset="0"/>
                <a:sym typeface="Helvetica" pitchFamily="2" charset="0"/>
              </a:rPr>
              <a:t>Ἐκκλησι</a:t>
            </a:r>
            <a:r>
              <a:rPr lang="en-US" dirty="0">
                <a:latin typeface="Helvetica" pitchFamily="2" charset="0"/>
                <a:sym typeface="Helvetica" pitchFamily="2" charset="0"/>
              </a:rPr>
              <a:t>αστικῆς Ἱστορίας καὶ Συμβολικῆς</a:t>
            </a:r>
            <a:r>
              <a:rPr lang="en-US" dirty="0" smtClean="0">
                <a:latin typeface="Helvetica" pitchFamily="2" charset="0"/>
                <a:sym typeface="Helvetica" pitchFamily="2" charset="0"/>
              </a:rPr>
              <a:t>.</a:t>
            </a:r>
            <a:endParaRPr lang="en-US" b="1" dirty="0">
              <a:latin typeface="Helvetica" pitchFamily="2" charset="0"/>
              <a:ea typeface="ヒラギノ角ゴ ProN W6" pitchFamily="2" charset="-128"/>
              <a:sym typeface="Helvetica" pitchFamily="2" charset="0"/>
            </a:endParaRPr>
          </a:p>
          <a:p>
            <a:endParaRPr lang="el-GR" dirty="0"/>
          </a:p>
        </p:txBody>
      </p:sp>
      <p:sp>
        <p:nvSpPr>
          <p:cNvPr id="4" name="Τίτλος 3"/>
          <p:cNvSpPr>
            <a:spLocks noGrp="1"/>
          </p:cNvSpPr>
          <p:nvPr>
            <p:ph type="title"/>
          </p:nvPr>
        </p:nvSpPr>
        <p:spPr>
          <a:xfrm>
            <a:off x="0" y="273600"/>
            <a:ext cx="3851920" cy="4811584"/>
          </a:xfrm>
        </p:spPr>
        <p:txBody>
          <a:bodyPr>
            <a:noAutofit/>
          </a:bodyPr>
          <a:lstStyle/>
          <a:p>
            <a:r>
              <a:rPr lang="en-US" sz="4000" dirty="0" smtClean="0">
                <a:sym typeface="Helvetica" pitchFamily="2" charset="0"/>
              </a:rPr>
              <a:t>1914-1923: </a:t>
            </a:r>
            <a:r>
              <a:rPr lang="en-US" sz="4000" dirty="0">
                <a:sym typeface="Helvetica" pitchFamily="2" charset="0"/>
              </a:rPr>
              <a:t>Ἀρχιεπίσκοπος Ἀθηνῶν Χρυσόστομος Παπαδόπουλος (1868-1938)</a:t>
            </a:r>
            <a:endParaRPr lang="el-GR" sz="4000" dirty="0"/>
          </a:p>
        </p:txBody>
      </p:sp>
      <p:pic>
        <p:nvPicPr>
          <p:cNvPr id="10" name="Θέση περιεχομένου 9" descr="Απεικόνιση: Ἀρχιεπίσκοπος Ἀθηνῶν Χρυσόστομος Παπαδόπουλος."/>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43887" y="348133"/>
            <a:ext cx="5076056" cy="5812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012016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5655</TotalTime>
  <Words>1031</Words>
  <Application>Microsoft Office PowerPoint</Application>
  <PresentationFormat>On-screen Show (4:3)</PresentationFormat>
  <Paragraphs>142</Paragraphs>
  <Slides>36</Slides>
  <Notes>19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Θέμα του Office</vt:lpstr>
      <vt:lpstr>Γενικὴ Ἐκκλησιαστικὴ Ἱστορία Α´</vt:lpstr>
      <vt:lpstr>Οἰκουμενικὸς Πατριάρχης Κύριλλος Α´ Λούκαρις  (1620-1638)</vt:lpstr>
      <vt:lpstr>Ἱεροσολύμων Δοσίθεος Νοταρᾶς  (1669-1707)</vt:lpstr>
      <vt:lpstr>Μητροπολίτης Ἀθηνῶν Μελέτιος Μήτρου (1703-1714)</vt:lpstr>
      <vt:lpstr>Οἱ διδάξαντες  Γενικὴ Ἐκκλησιαστικὴ Ἱστορία στὸ Πανεπιστήμιο Ἀθηνῶν</vt:lpstr>
      <vt:lpstr>1837</vt:lpstr>
      <vt:lpstr>1837-1878: Κωνσταντῖνος Κοντογόνης (1812-1878)</vt:lpstr>
      <vt:lpstr>1868-1913: Ἀναστάσιος Διομήδης-Κυριακός (1843-1923)</vt:lpstr>
      <vt:lpstr>1914-1923: Ἀρχιεπίσκοπος Ἀθηνῶν Χρυσόστομος Παπαδόπουλος (1868-1938)</vt:lpstr>
      <vt:lpstr>1924-1949: Ἀρχιμανδρίτης Βασίλειος Στεφανίδης (1878-1958)</vt:lpstr>
      <vt:lpstr>1951-1970: Γεράσιμος Κονιδάρης  (1905-1987)</vt:lpstr>
      <vt:lpstr>1970-2003: Βλάσιος Φειδᾶς (1936)</vt:lpstr>
      <vt:lpstr>Τὸ Μάθημα τῆς  Γενικῆς Ἐκκλησιαστικῆς Ἱστορίας Α´</vt:lpstr>
      <vt:lpstr>Τὸ μάθημα τῆς Γενικῆς Ἐκκλησιαστικῆς Ἱστορίας Α΄ καλύπτει τὴν Α΄ Περίοδο τῆς πορείας τῆς Ἐκκλησίας στὸν κόσμο, ἡ ὁποία ἀρχίζει ἀπὸ τὴν ἡμέρα τῆς Πεντηκοστῆς καὶ ὁλοκληρώνεται στὸ τέλος τῆς εἰκονομαχικῆς ἔριδας (Θ΄ αἰώνας).  178 χρόνια Μάθημα. </vt:lpstr>
      <vt:lpstr>Μὲ καίριο μεθοδολογικὸ κριτήριο τὴν κανονικὴ συνείδηση τῶν ὑπευθύνων γιὰ τὴν ἀντιμετώπιση τῶν κατὰ περιόδους ἐκκλησιαστικῶν κρίσεων, προβάλλεται ἡ ἵδρυση τῆς Ἐκκλησίας καὶ ἡ διάδοση τοῦ Εὐαγγελικοῦ λόγου, ἐξετάζεται τὸ Πολίτευμα τῆς Ἀρχαίας Ἐκκλησίας, ἀλλὰ καὶ οἱ διάφορες ἀπόπειρες ἀλλοίωσης τοῦ ἀποστολικοῦ κηρύγματος καὶ διάσπασης τῆς ἑνότητας.  178 χρόνια Μάθημα. </vt:lpstr>
      <vt:lpstr>Κυρίαρχη θέση κατέχουν οἱ ἑπτὰ Οἰκουμενικὲς Σύνοδοι, μέσω τῶν ὁποίων διατυπώθηκαν οἱ δογματικὲς ἀλήθειες καὶ δόθηκαν ἀπαντήσεις μὲ ἄμεση ἀναφορὰ στὴ ζωὴ καὶ τὴν ὀργάνωση τοῦ ἐκκλησιαστικοῦ σώματος.  178 χρόνια Μάθημα. </vt:lpstr>
      <vt:lpstr>Τὰ ἐπιμέρους θέματα καλύπτουν ἕνα εὐρύτατο φάσμα ζητημάτων συνδεδεμένων μὲ τὸ συνολικὸ διάλογο ποὺ ἀναπτύσσεται στὰ πλαίσια τοῦ μαθήματος.  178 χρόνια Μάθημα. </vt:lpstr>
      <vt:lpstr>Τὸ μάθημα καλύπτει τὴν Α΄ Περίοδο τῆς πορείας τῆς Ἐκκλησίας στὸν κόσμο, ἡ ὁποία ἀρχίζει ἀπὸ τὴν ἡμέρα τῆς Πεντηκοστῆς καὶ ὁλοκληρώνεται στὸ τέλος τῆς εἰκονομαχικῆς ἔριδας (Θ΄ αἰώνας).  178 χρόνια Μάθημα. </vt:lpstr>
      <vt:lpstr>Τὸ γενικὸ περίγραμμα τοῦ Μαθήματος</vt:lpstr>
      <vt:lpstr>Μέρος Α´ (1/2)</vt:lpstr>
      <vt:lpstr>Μέρος Α´ (2/2)</vt:lpstr>
      <vt:lpstr>Μέρος Β´ (1/2)</vt:lpstr>
      <vt:lpstr>Μέρος Β´ (2/2)</vt:lpstr>
      <vt:lpstr>Μέρος Γ´</vt:lpstr>
      <vt:lpstr>Τὸ Μάθημα διατίθεται στὸ eclass.uoa.gr</vt:lpstr>
      <vt:lpstr>178 Χρόνια Μάθημα,  καὶ συνεχίζουμε...</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Ανθούλα</cp:lastModifiedBy>
  <cp:revision>276</cp:revision>
  <dcterms:created xsi:type="dcterms:W3CDTF">2012-09-06T09:03:05Z</dcterms:created>
  <dcterms:modified xsi:type="dcterms:W3CDTF">2015-05-31T18:52:16Z</dcterms:modified>
</cp:coreProperties>
</file>