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01" r:id="rId3"/>
    <p:sldId id="300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50" r:id="rId12"/>
    <p:sldId id="309" r:id="rId13"/>
    <p:sldId id="310" r:id="rId14"/>
    <p:sldId id="311" r:id="rId15"/>
    <p:sldId id="312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4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5" r:id="rId34"/>
    <p:sldId id="337" r:id="rId35"/>
    <p:sldId id="340" r:id="rId36"/>
    <p:sldId id="341" r:id="rId37"/>
    <p:sldId id="342" r:id="rId38"/>
    <p:sldId id="346" r:id="rId39"/>
    <p:sldId id="347" r:id="rId40"/>
    <p:sldId id="348" r:id="rId41"/>
    <p:sldId id="349" r:id="rId42"/>
    <p:sldId id="280" r:id="rId43"/>
    <p:sldId id="290" r:id="rId44"/>
    <p:sldId id="295" r:id="rId45"/>
    <p:sldId id="299" r:id="rId46"/>
    <p:sldId id="292" r:id="rId47"/>
    <p:sldId id="291" r:id="rId48"/>
    <p:sldId id="294" r:id="rId49"/>
    <p:sldId id="293" r:id="rId5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01"/>
            <p14:sldId id="300"/>
            <p14:sldId id="302"/>
            <p14:sldId id="303"/>
            <p14:sldId id="304"/>
            <p14:sldId id="305"/>
            <p14:sldId id="306"/>
            <p14:sldId id="307"/>
            <p14:sldId id="308"/>
            <p14:sldId id="350"/>
            <p14:sldId id="309"/>
            <p14:sldId id="310"/>
            <p14:sldId id="311"/>
            <p14:sldId id="312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4"/>
            <p14:sldId id="327"/>
            <p14:sldId id="328"/>
            <p14:sldId id="329"/>
            <p14:sldId id="330"/>
            <p14:sldId id="331"/>
            <p14:sldId id="332"/>
            <p14:sldId id="333"/>
            <p14:sldId id="335"/>
            <p14:sldId id="337"/>
            <p14:sldId id="340"/>
            <p14:sldId id="341"/>
            <p14:sldId id="342"/>
            <p14:sldId id="346"/>
            <p14:sldId id="347"/>
            <p14:sldId id="348"/>
            <p14:sldId id="349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18" autoAdjust="0"/>
    <p:restoredTop sz="99309" autoAdjust="0"/>
  </p:normalViewPr>
  <p:slideViewPr>
    <p:cSldViewPr>
      <p:cViewPr varScale="1">
        <p:scale>
          <a:sx n="78" d="100"/>
          <a:sy n="78" d="100"/>
        </p:scale>
        <p:origin x="109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7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7/10/2015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8165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4390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Α’ Παλαιοχριστιανική</a:t>
            </a:r>
            <a:r>
              <a:rPr lang="el-GR" sz="1000" baseline="0" dirty="0" smtClean="0">
                <a:solidFill>
                  <a:srgbClr val="5075BC"/>
                </a:solidFill>
              </a:rPr>
              <a:t> Τέχνη (2</a:t>
            </a:r>
            <a:r>
              <a:rPr lang="el-GR" sz="1000" baseline="30000" dirty="0" smtClean="0">
                <a:solidFill>
                  <a:srgbClr val="5075BC"/>
                </a:solidFill>
              </a:rPr>
              <a:t>ος</a:t>
            </a:r>
            <a:r>
              <a:rPr lang="el-GR" sz="1000" baseline="0" dirty="0" smtClean="0">
                <a:solidFill>
                  <a:srgbClr val="5075BC"/>
                </a:solidFill>
              </a:rPr>
              <a:t> αι. – αρχές 7</a:t>
            </a:r>
            <a:r>
              <a:rPr lang="el-GR" sz="1000" baseline="30000" dirty="0" smtClean="0">
                <a:solidFill>
                  <a:srgbClr val="5075BC"/>
                </a:solidFill>
              </a:rPr>
              <a:t>ου</a:t>
            </a:r>
            <a:r>
              <a:rPr lang="el-GR" sz="1000" baseline="0" dirty="0" smtClean="0">
                <a:solidFill>
                  <a:srgbClr val="5075BC"/>
                </a:solidFill>
              </a:rPr>
              <a:t> αι.)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Α’ Παλαιοχριστιανική</a:t>
            </a:r>
            <a:r>
              <a:rPr lang="el-GR" sz="1000" baseline="0" dirty="0" smtClean="0">
                <a:solidFill>
                  <a:srgbClr val="5075BC"/>
                </a:solidFill>
              </a:rPr>
              <a:t> Τέχνη (2</a:t>
            </a:r>
            <a:r>
              <a:rPr lang="el-GR" sz="1000" baseline="30000" dirty="0" smtClean="0">
                <a:solidFill>
                  <a:srgbClr val="5075BC"/>
                </a:solidFill>
              </a:rPr>
              <a:t>ος</a:t>
            </a:r>
            <a:r>
              <a:rPr lang="el-GR" sz="1000" baseline="0" dirty="0" smtClean="0">
                <a:solidFill>
                  <a:srgbClr val="5075BC"/>
                </a:solidFill>
              </a:rPr>
              <a:t> αι. – αρχές 7</a:t>
            </a:r>
            <a:r>
              <a:rPr lang="el-GR" sz="1000" baseline="30000" dirty="0" smtClean="0">
                <a:solidFill>
                  <a:srgbClr val="5075BC"/>
                </a:solidFill>
              </a:rPr>
              <a:t>ου</a:t>
            </a:r>
            <a:r>
              <a:rPr lang="el-GR" sz="1000" baseline="0" dirty="0" smtClean="0">
                <a:solidFill>
                  <a:srgbClr val="5075BC"/>
                </a:solidFill>
              </a:rPr>
              <a:t> αι.)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THEOL10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>Χριστιανική και Βυζαντινή Αρχαιολογία</a:t>
            </a:r>
            <a:br>
              <a:rPr lang="el-GR" smtClean="0"/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smtClean="0"/>
              <a:t>Ενότητα Ε:</a:t>
            </a:r>
            <a:r>
              <a:rPr lang="en-US" smtClean="0"/>
              <a:t> </a:t>
            </a:r>
            <a:r>
              <a:rPr lang="el-GR" smtClean="0"/>
              <a:t>Μεταβυζαντινή Τέχνη (1453 – αρχές 19ου αι.) – Αρχιτεκτονική - Ζωγραφική.</a:t>
            </a:r>
          </a:p>
          <a:p>
            <a:endParaRPr lang="en-US" smtClean="0"/>
          </a:p>
          <a:p>
            <a:r>
              <a:rPr lang="el-GR" smtClean="0"/>
              <a:t>Στουφή - Πουλημένου Ιωάννα</a:t>
            </a:r>
          </a:p>
          <a:p>
            <a:r>
              <a:rPr lang="en-US" smtClean="0">
                <a:sym typeface="Helvetica" pitchFamily="2" charset="0"/>
              </a:rPr>
              <a:t>Ἐθνικὸ καὶ Καποδιστριακὸ Πανεπιστήμιο Ἀθηνῶν</a:t>
            </a:r>
          </a:p>
          <a:p>
            <a:r>
              <a:rPr lang="en-US" smtClean="0">
                <a:sym typeface="Helvetica" pitchFamily="2" charset="0"/>
              </a:rPr>
              <a:t>Τμῆμα Θεολογίας - Θεολογικὴ Σχολή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Μεταβυζαντινό νησιώτικο εκκλησάκι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33" y="2924944"/>
            <a:ext cx="6326360" cy="3578347"/>
          </a:xfrm>
        </p:spPr>
      </p:pic>
    </p:spTree>
    <p:extLst>
      <p:ext uri="{BB962C8B-B14F-4D97-AF65-F5344CB8AC3E}">
        <p14:creationId xmlns:p14="http://schemas.microsoft.com/office/powerpoint/2010/main" val="26443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539552" y="2708921"/>
            <a:ext cx="8064896" cy="1512168"/>
          </a:xfrm>
        </p:spPr>
        <p:txBody>
          <a:bodyPr>
            <a:normAutofit/>
          </a:bodyPr>
          <a:lstStyle/>
          <a:p>
            <a:r>
              <a:rPr lang="el-GR" sz="4400" dirty="0" smtClean="0"/>
              <a:t>                Ζωγραφική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831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84784"/>
            <a:ext cx="3022317" cy="4752528"/>
          </a:xfrm>
        </p:spPr>
        <p:txBody>
          <a:bodyPr/>
          <a:lstStyle/>
          <a:p>
            <a:endParaRPr lang="el-GR" dirty="0" smtClean="0">
              <a:solidFill>
                <a:srgbClr val="FF0000"/>
              </a:solidFill>
            </a:endParaRPr>
          </a:p>
          <a:p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Μετέωρα. Μονή Αγίου Νικολάου </a:t>
            </a:r>
            <a:r>
              <a:rPr lang="el-GR" dirty="0" err="1" smtClean="0"/>
              <a:t>Αναπαυσά</a:t>
            </a:r>
            <a:r>
              <a:rPr lang="el-GR" dirty="0" smtClean="0"/>
              <a:t>. 1527.</a:t>
            </a:r>
          </a:p>
          <a:p>
            <a:r>
              <a:rPr lang="el-GR" dirty="0" smtClean="0"/>
              <a:t>Ο Αδάμ ονοματίζει τα ζώα. Θεοφάνης </a:t>
            </a:r>
            <a:r>
              <a:rPr lang="el-GR" dirty="0" err="1" smtClean="0"/>
              <a:t>Στρελίτζας</a:t>
            </a:r>
            <a:r>
              <a:rPr lang="el-GR" dirty="0" smtClean="0"/>
              <a:t> </a:t>
            </a:r>
            <a:r>
              <a:rPr lang="el-GR" dirty="0" err="1" smtClean="0"/>
              <a:t>Μπαθάς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08920"/>
            <a:ext cx="5372643" cy="3501008"/>
          </a:xfrm>
        </p:spPr>
      </p:pic>
    </p:spTree>
    <p:extLst>
      <p:ext uri="{BB962C8B-B14F-4D97-AF65-F5344CB8AC3E}">
        <p14:creationId xmlns:p14="http://schemas.microsoft.com/office/powerpoint/2010/main" val="28604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6" y="1457325"/>
            <a:ext cx="2396798" cy="4779987"/>
          </a:xfrm>
        </p:spPr>
        <p:txBody>
          <a:bodyPr/>
          <a:lstStyle/>
          <a:p>
            <a:r>
              <a:rPr lang="el-GR" dirty="0" smtClean="0"/>
              <a:t>Μετέωρα. Μονή Αγίου Νικολάου </a:t>
            </a:r>
            <a:r>
              <a:rPr lang="el-GR" dirty="0" err="1" smtClean="0"/>
              <a:t>Αναπαυσά</a:t>
            </a:r>
            <a:r>
              <a:rPr lang="el-GR" dirty="0" smtClean="0"/>
              <a:t>. 1527.</a:t>
            </a:r>
          </a:p>
          <a:p>
            <a:r>
              <a:rPr lang="el-GR" dirty="0" smtClean="0"/>
              <a:t>Η Κοίμηση του οσίου </a:t>
            </a:r>
            <a:r>
              <a:rPr lang="el-GR" dirty="0" err="1" smtClean="0"/>
              <a:t>Εφραίμ</a:t>
            </a:r>
            <a:r>
              <a:rPr lang="el-GR" dirty="0" smtClean="0"/>
              <a:t> του Σύρου.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76872"/>
            <a:ext cx="5579423" cy="4045538"/>
          </a:xfrm>
        </p:spPr>
      </p:pic>
      <p:sp>
        <p:nvSpPr>
          <p:cNvPr id="5" name="4 - Ορθογώνιο"/>
          <p:cNvSpPr/>
          <p:nvPr/>
        </p:nvSpPr>
        <p:spPr>
          <a:xfrm>
            <a:off x="395537" y="3212976"/>
            <a:ext cx="2160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Θεοφάνης </a:t>
            </a:r>
            <a:r>
              <a:rPr lang="el-GR" dirty="0" err="1" smtClean="0"/>
              <a:t>Στρελίτζας</a:t>
            </a:r>
            <a:r>
              <a:rPr lang="el-GR" dirty="0" smtClean="0"/>
              <a:t> </a:t>
            </a:r>
            <a:r>
              <a:rPr lang="el-GR" dirty="0" err="1" smtClean="0"/>
              <a:t>Μπαθάς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45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3166333" cy="4779987"/>
          </a:xfrm>
        </p:spPr>
        <p:txBody>
          <a:bodyPr/>
          <a:lstStyle/>
          <a:p>
            <a:r>
              <a:rPr lang="el-GR" dirty="0" err="1" smtClean="0"/>
              <a:t>Άγιον</a:t>
            </a:r>
            <a:r>
              <a:rPr lang="el-GR" dirty="0" smtClean="0"/>
              <a:t> Όρος. Μονή </a:t>
            </a:r>
            <a:r>
              <a:rPr lang="el-GR" dirty="0" err="1" smtClean="0"/>
              <a:t>Σταυρονικήτα</a:t>
            </a:r>
            <a:r>
              <a:rPr lang="el-GR" dirty="0" smtClean="0"/>
              <a:t>, Άγγελος Κυρίου, 1546, Θεοφάνης </a:t>
            </a:r>
            <a:r>
              <a:rPr lang="el-GR" dirty="0" err="1" smtClean="0"/>
              <a:t>Στρελίτζας</a:t>
            </a:r>
            <a:r>
              <a:rPr lang="el-GR" dirty="0" smtClean="0"/>
              <a:t> </a:t>
            </a:r>
            <a:r>
              <a:rPr lang="el-GR" dirty="0" err="1" smtClean="0"/>
              <a:t>Μπαθάς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08" y="0"/>
            <a:ext cx="5699616" cy="6382489"/>
          </a:xfrm>
        </p:spPr>
      </p:pic>
    </p:spTree>
    <p:extLst>
      <p:ext uri="{BB962C8B-B14F-4D97-AF65-F5344CB8AC3E}">
        <p14:creationId xmlns:p14="http://schemas.microsoft.com/office/powerpoint/2010/main" val="31979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014205" cy="4779987"/>
          </a:xfrm>
        </p:spPr>
        <p:txBody>
          <a:bodyPr/>
          <a:lstStyle/>
          <a:p>
            <a:r>
              <a:rPr lang="el-GR" dirty="0" err="1" smtClean="0"/>
              <a:t>Άγιον</a:t>
            </a:r>
            <a:r>
              <a:rPr lang="el-GR" dirty="0" smtClean="0"/>
              <a:t> Όρος. Μονή </a:t>
            </a:r>
            <a:r>
              <a:rPr lang="el-GR" dirty="0" err="1" smtClean="0"/>
              <a:t>Σταυρονικήτα</a:t>
            </a:r>
            <a:r>
              <a:rPr lang="el-GR" dirty="0" smtClean="0"/>
              <a:t>. Η Δέηση, 1546. Θεοφάνης </a:t>
            </a:r>
            <a:r>
              <a:rPr lang="el-GR" dirty="0" err="1" smtClean="0"/>
              <a:t>Στρελίτζας</a:t>
            </a:r>
            <a:r>
              <a:rPr lang="el-GR" dirty="0" smtClean="0"/>
              <a:t> Μπάθας.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76737"/>
            <a:ext cx="6551910" cy="4866974"/>
          </a:xfrm>
        </p:spPr>
      </p:pic>
    </p:spTree>
    <p:extLst>
      <p:ext uri="{BB962C8B-B14F-4D97-AF65-F5344CB8AC3E}">
        <p14:creationId xmlns:p14="http://schemas.microsoft.com/office/powerpoint/2010/main" val="18593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err="1" smtClean="0"/>
              <a:t>Άγιον</a:t>
            </a:r>
            <a:r>
              <a:rPr lang="el-GR" dirty="0" smtClean="0"/>
              <a:t> Όρος. Μονή Διονυσίου. Γενική άποψη του νότιου χορού, 1546/7, </a:t>
            </a:r>
            <a:r>
              <a:rPr lang="el-GR" dirty="0" err="1" smtClean="0"/>
              <a:t>Τζιώρτζης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6632"/>
            <a:ext cx="4522481" cy="6183895"/>
          </a:xfrm>
        </p:spPr>
      </p:pic>
    </p:spTree>
    <p:extLst>
      <p:ext uri="{BB962C8B-B14F-4D97-AF65-F5344CB8AC3E}">
        <p14:creationId xmlns:p14="http://schemas.microsoft.com/office/powerpoint/2010/main" val="41699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err="1" smtClean="0"/>
              <a:t>Άγιον</a:t>
            </a:r>
            <a:r>
              <a:rPr lang="el-GR" dirty="0" smtClean="0"/>
              <a:t> Όρος. Μονή Διονυσίου. Η Υπαπαντή.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906" y="1457326"/>
            <a:ext cx="6311764" cy="4689348"/>
          </a:xfrm>
        </p:spPr>
      </p:pic>
    </p:spTree>
    <p:extLst>
      <p:ext uri="{BB962C8B-B14F-4D97-AF65-F5344CB8AC3E}">
        <p14:creationId xmlns:p14="http://schemas.microsoft.com/office/powerpoint/2010/main" val="23750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6" y="1457325"/>
            <a:ext cx="2396798" cy="4779987"/>
          </a:xfrm>
        </p:spPr>
        <p:txBody>
          <a:bodyPr/>
          <a:lstStyle/>
          <a:p>
            <a:r>
              <a:rPr lang="el-GR" dirty="0" err="1" smtClean="0"/>
              <a:t>Άγιον</a:t>
            </a:r>
            <a:r>
              <a:rPr lang="el-GR" dirty="0" smtClean="0"/>
              <a:t> Όρος. Μονή Διονυσίου. Η Γέννηση της Θεοτόκου.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84536"/>
            <a:ext cx="6346296" cy="4953792"/>
          </a:xfrm>
        </p:spPr>
      </p:pic>
    </p:spTree>
    <p:extLst>
      <p:ext uri="{BB962C8B-B14F-4D97-AF65-F5344CB8AC3E}">
        <p14:creationId xmlns:p14="http://schemas.microsoft.com/office/powerpoint/2010/main" val="6426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6" y="1457325"/>
            <a:ext cx="2396798" cy="4779987"/>
          </a:xfrm>
        </p:spPr>
        <p:txBody>
          <a:bodyPr/>
          <a:lstStyle/>
          <a:p>
            <a:r>
              <a:rPr lang="el-GR" dirty="0" smtClean="0"/>
              <a:t>Ζάκυνθος</a:t>
            </a:r>
            <a:r>
              <a:rPr lang="el-GR" dirty="0"/>
              <a:t>.</a:t>
            </a:r>
            <a:r>
              <a:rPr lang="el-GR" dirty="0" smtClean="0"/>
              <a:t> Μουσείο. Χριστός Παντοκράτωρ, β’ τέταρτο 15</a:t>
            </a:r>
            <a:r>
              <a:rPr lang="el-GR" baseline="30000" dirty="0" smtClean="0"/>
              <a:t>ου</a:t>
            </a:r>
            <a:r>
              <a:rPr lang="el-GR" dirty="0" smtClean="0"/>
              <a:t> αι. Άγγελος. 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48680"/>
            <a:ext cx="3096343" cy="5384944"/>
          </a:xfrm>
        </p:spPr>
      </p:pic>
    </p:spTree>
    <p:extLst>
      <p:ext uri="{BB962C8B-B14F-4D97-AF65-F5344CB8AC3E}">
        <p14:creationId xmlns:p14="http://schemas.microsoft.com/office/powerpoint/2010/main" val="17992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755576" y="2924944"/>
            <a:ext cx="7811145" cy="2772023"/>
          </a:xfrm>
        </p:spPr>
        <p:txBody>
          <a:bodyPr>
            <a:normAutofit/>
          </a:bodyPr>
          <a:lstStyle/>
          <a:p>
            <a:r>
              <a:rPr lang="el-GR" sz="4400" dirty="0" smtClean="0"/>
              <a:t>              Αρχιτεκτονική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463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6" y="1457325"/>
            <a:ext cx="2396798" cy="4779987"/>
          </a:xfrm>
        </p:spPr>
        <p:txBody>
          <a:bodyPr/>
          <a:lstStyle/>
          <a:p>
            <a:r>
              <a:rPr lang="el-GR" dirty="0" smtClean="0"/>
              <a:t>Φολέγανδρος. Ναός Αγίας Αικατερίνης. Ο άγιος Φανούριος, </a:t>
            </a:r>
            <a:r>
              <a:rPr lang="el-GR" dirty="0" err="1" smtClean="0"/>
              <a:t>α΄μισό</a:t>
            </a:r>
            <a:r>
              <a:rPr lang="el-GR" dirty="0" smtClean="0"/>
              <a:t> 15</a:t>
            </a:r>
            <a:r>
              <a:rPr lang="el-GR" baseline="30000" dirty="0" smtClean="0"/>
              <a:t>ου</a:t>
            </a:r>
            <a:r>
              <a:rPr lang="el-GR" dirty="0" smtClean="0"/>
              <a:t> αι. Άγγελος.</a:t>
            </a:r>
            <a:endParaRPr lang="en-US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734199"/>
            <a:ext cx="3332853" cy="5431651"/>
          </a:xfrm>
        </p:spPr>
      </p:pic>
    </p:spTree>
    <p:extLst>
      <p:ext uri="{BB962C8B-B14F-4D97-AF65-F5344CB8AC3E}">
        <p14:creationId xmlns:p14="http://schemas.microsoft.com/office/powerpoint/2010/main" val="39814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Πάτμος. Μονή Αγίου Ιωάννου Θεολόγου. Ασπασμός Πέτρου και Παύλου, β’ τέταρτο 15</a:t>
            </a:r>
            <a:r>
              <a:rPr lang="el-GR" baseline="30000" dirty="0" smtClean="0"/>
              <a:t>ου</a:t>
            </a:r>
            <a:r>
              <a:rPr lang="el-GR" dirty="0" smtClean="0"/>
              <a:t> αι. Άγγελος.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32656"/>
            <a:ext cx="4753619" cy="6036342"/>
          </a:xfrm>
        </p:spPr>
      </p:pic>
    </p:spTree>
    <p:extLst>
      <p:ext uri="{BB962C8B-B14F-4D97-AF65-F5344CB8AC3E}">
        <p14:creationId xmlns:p14="http://schemas.microsoft.com/office/powerpoint/2010/main" val="28462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19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Πάτμος. Παναγία του Πάθους, β’ τέταρτο 15</a:t>
            </a:r>
            <a:r>
              <a:rPr lang="el-GR" baseline="30000" dirty="0" smtClean="0"/>
              <a:t>ου</a:t>
            </a:r>
            <a:r>
              <a:rPr lang="el-GR" dirty="0" smtClean="0"/>
              <a:t> αι. Ανδρέας </a:t>
            </a:r>
            <a:r>
              <a:rPr lang="el-GR" dirty="0" err="1" smtClean="0"/>
              <a:t>Ρίτζος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3636"/>
            <a:ext cx="4481995" cy="6078906"/>
          </a:xfrm>
        </p:spPr>
      </p:pic>
    </p:spTree>
    <p:extLst>
      <p:ext uri="{BB962C8B-B14F-4D97-AF65-F5344CB8AC3E}">
        <p14:creationId xmlns:p14="http://schemas.microsoft.com/office/powerpoint/2010/main" val="202917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2</a:t>
            </a:r>
            <a:r>
              <a:rPr lang="en-US" dirty="0" smtClean="0"/>
              <a:t>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Πάτμος. Μονή Αγίου Ιωάννου Θεολόγου. </a:t>
            </a:r>
            <a:r>
              <a:rPr lang="el-GR" dirty="0" err="1" smtClean="0"/>
              <a:t>Ένθρονη</a:t>
            </a:r>
            <a:r>
              <a:rPr lang="el-GR" dirty="0" smtClean="0"/>
              <a:t> Βρεφοκρατούσα Παναγία. Ανδρέας </a:t>
            </a:r>
            <a:r>
              <a:rPr lang="el-GR" dirty="0" err="1" smtClean="0"/>
              <a:t>Ρίτζος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1511"/>
            <a:ext cx="3240359" cy="6123981"/>
          </a:xfrm>
        </p:spPr>
      </p:pic>
    </p:spTree>
    <p:extLst>
      <p:ext uri="{BB962C8B-B14F-4D97-AF65-F5344CB8AC3E}">
        <p14:creationId xmlns:p14="http://schemas.microsoft.com/office/powerpoint/2010/main" val="20706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2</a:t>
            </a:r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6" y="1457325"/>
            <a:ext cx="8062876" cy="4779987"/>
          </a:xfrm>
        </p:spPr>
        <p:txBody>
          <a:bodyPr/>
          <a:lstStyle/>
          <a:p>
            <a:r>
              <a:rPr lang="el-GR" dirty="0" smtClean="0"/>
              <a:t>Βυζαντινό και Χριστιανικό Μουσείο Αθηνών. Εικόνα με τη βραχυγραφία, </a:t>
            </a:r>
            <a:r>
              <a:rPr lang="en-US" dirty="0" smtClean="0"/>
              <a:t>J(</a:t>
            </a:r>
            <a:r>
              <a:rPr lang="en-US" dirty="0" err="1" smtClean="0"/>
              <a:t>esus</a:t>
            </a:r>
            <a:r>
              <a:rPr lang="en-US" dirty="0" smtClean="0"/>
              <a:t>) H(omnium) S(</a:t>
            </a:r>
            <a:r>
              <a:rPr lang="en-US" dirty="0" err="1" smtClean="0"/>
              <a:t>alvator</a:t>
            </a:r>
            <a:r>
              <a:rPr lang="en-US" dirty="0" smtClean="0"/>
              <a:t>), </a:t>
            </a:r>
            <a:r>
              <a:rPr lang="el-GR" dirty="0" smtClean="0"/>
              <a:t>β’ μισό 15</a:t>
            </a:r>
            <a:r>
              <a:rPr lang="el-GR" baseline="30000" dirty="0" smtClean="0"/>
              <a:t>ου</a:t>
            </a:r>
            <a:r>
              <a:rPr lang="el-GR" dirty="0" smtClean="0"/>
              <a:t> αι. Ανδρέας </a:t>
            </a:r>
            <a:r>
              <a:rPr lang="el-GR" dirty="0" err="1" smtClean="0"/>
              <a:t>Ρίτζος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5975846" cy="4275401"/>
          </a:xfrm>
        </p:spPr>
      </p:pic>
    </p:spTree>
    <p:extLst>
      <p:ext uri="{BB962C8B-B14F-4D97-AF65-F5344CB8AC3E}">
        <p14:creationId xmlns:p14="http://schemas.microsoft.com/office/powerpoint/2010/main" val="106993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2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7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6875" y="1457325"/>
            <a:ext cx="2397125" cy="4779963"/>
          </a:xfrm>
        </p:spPr>
        <p:txBody>
          <a:bodyPr/>
          <a:lstStyle/>
          <a:p>
            <a:r>
              <a:rPr lang="el-GR" dirty="0" smtClean="0"/>
              <a:t>Εθνική Πινακοθήκη Αθηνών. Η Σταύρωση, 15</a:t>
            </a:r>
            <a:r>
              <a:rPr lang="el-GR" baseline="30000" dirty="0" smtClean="0"/>
              <a:t>ου</a:t>
            </a:r>
            <a:r>
              <a:rPr lang="el-GR" dirty="0" smtClean="0"/>
              <a:t> αι. Ανδρέας Παβίας.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6632"/>
            <a:ext cx="4423348" cy="6371898"/>
          </a:xfrm>
        </p:spPr>
      </p:pic>
    </p:spTree>
    <p:extLst>
      <p:ext uri="{BB962C8B-B14F-4D97-AF65-F5344CB8AC3E}">
        <p14:creationId xmlns:p14="http://schemas.microsoft.com/office/powerpoint/2010/main" val="35728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2</a:t>
            </a:r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Βυζαντινό και Χριστιανικό Μουσείο Αθηνών. Ο Χριστός Παντοκράτωρ, β’ μισό 16</a:t>
            </a:r>
            <a:r>
              <a:rPr lang="el-GR" baseline="30000" dirty="0" smtClean="0"/>
              <a:t>ου</a:t>
            </a:r>
            <a:r>
              <a:rPr lang="el-GR" dirty="0" smtClean="0"/>
              <a:t> αι. Μιχαήλ Δαμασκηνός.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51632"/>
            <a:ext cx="4642565" cy="6129696"/>
          </a:xfrm>
        </p:spPr>
      </p:pic>
    </p:spTree>
    <p:extLst>
      <p:ext uri="{BB962C8B-B14F-4D97-AF65-F5344CB8AC3E}">
        <p14:creationId xmlns:p14="http://schemas.microsoft.com/office/powerpoint/2010/main" val="217551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2</a:t>
            </a:r>
            <a:r>
              <a:rPr lang="en-US" dirty="0" smtClean="0"/>
              <a:t>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662277" cy="4779987"/>
          </a:xfrm>
        </p:spPr>
        <p:txBody>
          <a:bodyPr/>
          <a:lstStyle/>
          <a:p>
            <a:r>
              <a:rPr lang="el-GR" dirty="0" smtClean="0"/>
              <a:t>Μιχαήλ Δαμασκηνός.</a:t>
            </a:r>
          </a:p>
          <a:p>
            <a:r>
              <a:rPr lang="el-GR" dirty="0" smtClean="0"/>
              <a:t>Μαρτύριο αγίας Παρασκευής.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387" y="89642"/>
            <a:ext cx="5243071" cy="6291686"/>
          </a:xfrm>
        </p:spPr>
      </p:pic>
    </p:spTree>
    <p:extLst>
      <p:ext uri="{BB962C8B-B14F-4D97-AF65-F5344CB8AC3E}">
        <p14:creationId xmlns:p14="http://schemas.microsoft.com/office/powerpoint/2010/main" val="15345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2</a:t>
            </a:r>
            <a:r>
              <a:rPr lang="en-US" dirty="0" smtClean="0"/>
              <a:t>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Βενετία, Ελληνικό Ινστιτούτο. Η Β’ Παρουσία, τέλη 16</a:t>
            </a:r>
            <a:r>
              <a:rPr lang="el-GR" baseline="30000" dirty="0" smtClean="0"/>
              <a:t>ου</a:t>
            </a:r>
            <a:r>
              <a:rPr lang="el-GR" dirty="0" smtClean="0"/>
              <a:t> αι. Γεώργιος </a:t>
            </a:r>
            <a:r>
              <a:rPr lang="el-GR" dirty="0" err="1" smtClean="0"/>
              <a:t>Κλότζας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3592"/>
            <a:ext cx="4824536" cy="6429744"/>
          </a:xfrm>
        </p:spPr>
      </p:pic>
    </p:spTree>
    <p:extLst>
      <p:ext uri="{BB962C8B-B14F-4D97-AF65-F5344CB8AC3E}">
        <p14:creationId xmlns:p14="http://schemas.microsoft.com/office/powerpoint/2010/main" val="11693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2</a:t>
            </a:r>
            <a:r>
              <a:rPr lang="en-US" dirty="0" smtClean="0"/>
              <a:t>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Βενετία. Ελληνικό Ινστιτούτο. Τρίπτυχο, τέλη 16</a:t>
            </a:r>
            <a:r>
              <a:rPr lang="el-GR" baseline="30000" dirty="0" smtClean="0"/>
              <a:t>ου</a:t>
            </a:r>
            <a:r>
              <a:rPr lang="el-GR" dirty="0" smtClean="0"/>
              <a:t> αι. Γεώργιος </a:t>
            </a:r>
            <a:r>
              <a:rPr lang="el-GR" dirty="0" err="1" smtClean="0"/>
              <a:t>Κλότζας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r="5837"/>
          <a:stretch/>
        </p:blipFill>
        <p:spPr>
          <a:xfrm>
            <a:off x="2794352" y="1027529"/>
            <a:ext cx="6170136" cy="5300951"/>
          </a:xfrm>
        </p:spPr>
      </p:pic>
    </p:spTree>
    <p:extLst>
      <p:ext uri="{BB962C8B-B14F-4D97-AF65-F5344CB8AC3E}">
        <p14:creationId xmlns:p14="http://schemas.microsoft.com/office/powerpoint/2010/main" val="33252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Αττική, Υμηττός. Καθολικό μονής Αστερίου, Κάτοψη, 16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96926" y="602428"/>
            <a:ext cx="6461440" cy="5256584"/>
          </a:xfrm>
        </p:spPr>
      </p:pic>
    </p:spTree>
    <p:extLst>
      <p:ext uri="{BB962C8B-B14F-4D97-AF65-F5344CB8AC3E}">
        <p14:creationId xmlns:p14="http://schemas.microsoft.com/office/powerpoint/2010/main" val="449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2</a:t>
            </a:r>
            <a:r>
              <a:rPr lang="en-US" dirty="0" smtClean="0"/>
              <a:t>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Βυζαντινό και Χριστιανικό Μουσείο Αθηνών. Ο άγιος Αλύπιος ο </a:t>
            </a:r>
            <a:r>
              <a:rPr lang="el-GR" dirty="0" err="1" smtClean="0"/>
              <a:t>κιονίτης</a:t>
            </a:r>
            <a:r>
              <a:rPr lang="el-GR" dirty="0" smtClean="0"/>
              <a:t>, 1661. Εμμανουήλ </a:t>
            </a:r>
            <a:r>
              <a:rPr lang="el-GR" dirty="0" err="1" smtClean="0"/>
              <a:t>Τζάνες</a:t>
            </a:r>
            <a:r>
              <a:rPr lang="el-GR" dirty="0" smtClean="0"/>
              <a:t> </a:t>
            </a:r>
            <a:r>
              <a:rPr lang="el-GR" dirty="0" err="1" smtClean="0"/>
              <a:t>Μπουνιαλής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24"/>
            <a:ext cx="4320480" cy="6449108"/>
          </a:xfrm>
        </p:spPr>
      </p:pic>
    </p:spTree>
    <p:extLst>
      <p:ext uri="{BB962C8B-B14F-4D97-AF65-F5344CB8AC3E}">
        <p14:creationId xmlns:p14="http://schemas.microsoft.com/office/powerpoint/2010/main" val="9161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28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Βυζαντινό και Χριστιανικό Μουσείο Αθηνών. Προφήτης Ηλίας και σκηνές του βίου του. Θεόδωρος </a:t>
            </a:r>
            <a:r>
              <a:rPr lang="el-GR" dirty="0" err="1" smtClean="0"/>
              <a:t>Πουλάκης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16632"/>
            <a:ext cx="4104456" cy="6406955"/>
          </a:xfrm>
        </p:spPr>
      </p:pic>
    </p:spTree>
    <p:extLst>
      <p:ext uri="{BB962C8B-B14F-4D97-AF65-F5344CB8AC3E}">
        <p14:creationId xmlns:p14="http://schemas.microsoft.com/office/powerpoint/2010/main" val="20979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29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02237" cy="4779987"/>
          </a:xfrm>
        </p:spPr>
        <p:txBody>
          <a:bodyPr/>
          <a:lstStyle/>
          <a:p>
            <a:r>
              <a:rPr lang="el-GR" dirty="0" smtClean="0"/>
              <a:t>Ζάκυνθος. Μονή Αγίου Ιωάννου του προδρόμου στη Λαγκάδα. Η </a:t>
            </a:r>
            <a:r>
              <a:rPr lang="el-GR" dirty="0" err="1" smtClean="0"/>
              <a:t>Αποτομή</a:t>
            </a:r>
            <a:r>
              <a:rPr lang="el-GR" dirty="0" smtClean="0"/>
              <a:t> του Προδρόμου, β’ μισό 17</a:t>
            </a:r>
            <a:r>
              <a:rPr lang="el-GR" baseline="30000" dirty="0" smtClean="0"/>
              <a:t>ου</a:t>
            </a:r>
            <a:r>
              <a:rPr lang="el-GR" dirty="0" smtClean="0"/>
              <a:t> αι. Θεόδωρος </a:t>
            </a:r>
            <a:r>
              <a:rPr lang="el-GR" dirty="0" err="1" smtClean="0"/>
              <a:t>Πουλάκης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673731"/>
            <a:ext cx="3312368" cy="5535991"/>
          </a:xfrm>
        </p:spPr>
      </p:pic>
    </p:spTree>
    <p:extLst>
      <p:ext uri="{BB962C8B-B14F-4D97-AF65-F5344CB8AC3E}">
        <p14:creationId xmlns:p14="http://schemas.microsoft.com/office/powerpoint/2010/main" val="16456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3</a:t>
            </a:r>
            <a:r>
              <a:rPr lang="en-US" dirty="0" smtClean="0"/>
              <a:t>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6" y="1457325"/>
            <a:ext cx="2396798" cy="4779987"/>
          </a:xfrm>
        </p:spPr>
        <p:txBody>
          <a:bodyPr/>
          <a:lstStyle/>
          <a:p>
            <a:r>
              <a:rPr lang="el-GR" dirty="0" smtClean="0"/>
              <a:t>Μετέωρα. Μονή Μεγάλου Μετεώρου, καθολικό. 1552. </a:t>
            </a:r>
          </a:p>
          <a:p>
            <a:r>
              <a:rPr lang="el-GR" dirty="0" smtClean="0"/>
              <a:t>Ο Κύριος </a:t>
            </a:r>
            <a:r>
              <a:rPr lang="el-GR" dirty="0" err="1" smtClean="0"/>
              <a:t>ελκόμενος</a:t>
            </a:r>
            <a:r>
              <a:rPr lang="el-GR" dirty="0" smtClean="0"/>
              <a:t> στον σταυρό.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4741886" cy="6291644"/>
          </a:xfrm>
        </p:spPr>
      </p:pic>
    </p:spTree>
    <p:extLst>
      <p:ext uri="{BB962C8B-B14F-4D97-AF65-F5344CB8AC3E}">
        <p14:creationId xmlns:p14="http://schemas.microsoft.com/office/powerpoint/2010/main" val="200322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3</a:t>
            </a:r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6" y="1457325"/>
            <a:ext cx="2396798" cy="4779987"/>
          </a:xfrm>
        </p:spPr>
        <p:txBody>
          <a:bodyPr/>
          <a:lstStyle/>
          <a:p>
            <a:r>
              <a:rPr lang="el-GR" dirty="0" smtClean="0"/>
              <a:t>Ιωάννινα, Νησί. Μονή </a:t>
            </a:r>
            <a:r>
              <a:rPr lang="el-GR" dirty="0" err="1" smtClean="0"/>
              <a:t>Φιλανθρωπηνών</a:t>
            </a:r>
            <a:r>
              <a:rPr lang="el-GR" dirty="0" smtClean="0"/>
              <a:t>. Ο Χριστός Μεγάλης Βουλής Άγγελος, 1542. </a:t>
            </a:r>
            <a:r>
              <a:rPr lang="el-GR" dirty="0" err="1" smtClean="0"/>
              <a:t>Φράγκος</a:t>
            </a:r>
            <a:r>
              <a:rPr lang="el-GR" dirty="0" smtClean="0"/>
              <a:t> Κατελάνος.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1272"/>
            <a:ext cx="4326314" cy="6122142"/>
          </a:xfrm>
        </p:spPr>
      </p:pic>
    </p:spTree>
    <p:extLst>
      <p:ext uri="{BB962C8B-B14F-4D97-AF65-F5344CB8AC3E}">
        <p14:creationId xmlns:p14="http://schemas.microsoft.com/office/powerpoint/2010/main" val="14138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3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Μετέωρα. Μονή Βαρλαάμ, </a:t>
            </a:r>
            <a:r>
              <a:rPr lang="el-GR" dirty="0" err="1" smtClean="0"/>
              <a:t>καθολικό.Η</a:t>
            </a:r>
            <a:r>
              <a:rPr lang="el-GR" dirty="0" smtClean="0"/>
              <a:t>  Κοίμηση της Θεοτόκου. 1548.</a:t>
            </a:r>
          </a:p>
          <a:p>
            <a:r>
              <a:rPr lang="el-GR" dirty="0" err="1" smtClean="0"/>
              <a:t>Φράγκος</a:t>
            </a:r>
            <a:r>
              <a:rPr lang="el-GR" dirty="0" smtClean="0"/>
              <a:t> </a:t>
            </a:r>
            <a:r>
              <a:rPr lang="el-GR" dirty="0" err="1" smtClean="0"/>
              <a:t>Κατελάνος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49724"/>
            <a:ext cx="5688632" cy="4795188"/>
          </a:xfrm>
        </p:spPr>
      </p:pic>
    </p:spTree>
    <p:extLst>
      <p:ext uri="{BB962C8B-B14F-4D97-AF65-F5344CB8AC3E}">
        <p14:creationId xmlns:p14="http://schemas.microsoft.com/office/powerpoint/2010/main" val="14125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3</a:t>
            </a:r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6" y="1457325"/>
            <a:ext cx="8278900" cy="4779987"/>
          </a:xfrm>
        </p:spPr>
        <p:txBody>
          <a:bodyPr/>
          <a:lstStyle/>
          <a:p>
            <a:r>
              <a:rPr lang="el-GR" dirty="0" smtClean="0"/>
              <a:t>Μετέωρα. Μονή Βαρλαάμ. Η Σταύρωση, 1548. </a:t>
            </a:r>
            <a:r>
              <a:rPr lang="el-GR" dirty="0" err="1" smtClean="0"/>
              <a:t>Φράγκος</a:t>
            </a:r>
            <a:r>
              <a:rPr lang="el-GR" dirty="0" smtClean="0"/>
              <a:t> Κατελάνος.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74" y="1916832"/>
            <a:ext cx="8064896" cy="4419313"/>
          </a:xfrm>
        </p:spPr>
      </p:pic>
    </p:spTree>
    <p:extLst>
      <p:ext uri="{BB962C8B-B14F-4D97-AF65-F5344CB8AC3E}">
        <p14:creationId xmlns:p14="http://schemas.microsoft.com/office/powerpoint/2010/main" val="12297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34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3022317" cy="4779987"/>
          </a:xfrm>
        </p:spPr>
        <p:txBody>
          <a:bodyPr/>
          <a:lstStyle/>
          <a:p>
            <a:r>
              <a:rPr lang="el-GR" dirty="0"/>
              <a:t>Ιωάννινα, </a:t>
            </a:r>
            <a:r>
              <a:rPr lang="el-GR" dirty="0" smtClean="0"/>
              <a:t>Νησί</a:t>
            </a:r>
            <a:r>
              <a:rPr lang="el-GR" dirty="0"/>
              <a:t>. Μονή </a:t>
            </a:r>
            <a:r>
              <a:rPr lang="el-GR" dirty="0" err="1"/>
              <a:t>Φιλανθρωπηνών</a:t>
            </a:r>
            <a:r>
              <a:rPr lang="el-GR" dirty="0"/>
              <a:t>. Ο </a:t>
            </a:r>
            <a:r>
              <a:rPr lang="el-GR" dirty="0" smtClean="0"/>
              <a:t>Χριστός </a:t>
            </a:r>
            <a:r>
              <a:rPr lang="el-GR" dirty="0" err="1" smtClean="0"/>
              <a:t>Ελκόμενος</a:t>
            </a:r>
            <a:r>
              <a:rPr lang="el-GR" dirty="0" smtClean="0"/>
              <a:t>, 1531/32.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353" y="1547405"/>
            <a:ext cx="6150525" cy="4689907"/>
          </a:xfrm>
        </p:spPr>
      </p:pic>
    </p:spTree>
    <p:extLst>
      <p:ext uri="{BB962C8B-B14F-4D97-AF65-F5344CB8AC3E}">
        <p14:creationId xmlns:p14="http://schemas.microsoft.com/office/powerpoint/2010/main" val="35034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35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086213" cy="4779987"/>
          </a:xfrm>
        </p:spPr>
        <p:txBody>
          <a:bodyPr/>
          <a:lstStyle/>
          <a:p>
            <a:r>
              <a:rPr lang="el-GR" dirty="0" smtClean="0"/>
              <a:t>Ήπειρος, </a:t>
            </a:r>
            <a:r>
              <a:rPr lang="el-GR" dirty="0" err="1" smtClean="0"/>
              <a:t>Βελτσίστα</a:t>
            </a:r>
            <a:r>
              <a:rPr lang="el-GR" dirty="0" smtClean="0"/>
              <a:t>. Ναός </a:t>
            </a:r>
            <a:r>
              <a:rPr lang="el-GR" dirty="0" err="1" smtClean="0"/>
              <a:t>Μετομορφώσεως</a:t>
            </a:r>
            <a:r>
              <a:rPr lang="el-GR" dirty="0" smtClean="0"/>
              <a:t>. Η Σταύρωση, 1568. </a:t>
            </a:r>
            <a:r>
              <a:rPr lang="el-GR" dirty="0" err="1" smtClean="0"/>
              <a:t>Φράγκος</a:t>
            </a:r>
            <a:r>
              <a:rPr lang="el-GR" dirty="0" smtClean="0"/>
              <a:t> </a:t>
            </a:r>
            <a:r>
              <a:rPr lang="el-GR" dirty="0" err="1" smtClean="0"/>
              <a:t>Κονταρής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353" y="439453"/>
            <a:ext cx="6208540" cy="5797859"/>
          </a:xfrm>
        </p:spPr>
      </p:pic>
    </p:spTree>
    <p:extLst>
      <p:ext uri="{BB962C8B-B14F-4D97-AF65-F5344CB8AC3E}">
        <p14:creationId xmlns:p14="http://schemas.microsoft.com/office/powerpoint/2010/main" val="9610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36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/>
              <a:t>Ιωάννινα, νησί. Μονή </a:t>
            </a:r>
            <a:r>
              <a:rPr lang="el-GR" dirty="0" err="1"/>
              <a:t>Φιλανθρωπηνών</a:t>
            </a:r>
            <a:r>
              <a:rPr lang="el-GR" dirty="0"/>
              <a:t>. </a:t>
            </a:r>
            <a:r>
              <a:rPr lang="el-GR" dirty="0" smtClean="0"/>
              <a:t>Η Β’ Παρουσία (τμήμα), 1560. Γεώργιος και </a:t>
            </a:r>
            <a:r>
              <a:rPr lang="el-GR" dirty="0" err="1" smtClean="0"/>
              <a:t>Φράγκος</a:t>
            </a:r>
            <a:r>
              <a:rPr lang="el-GR" dirty="0" smtClean="0"/>
              <a:t> </a:t>
            </a:r>
            <a:r>
              <a:rPr lang="el-GR" dirty="0" err="1" smtClean="0"/>
              <a:t>Κονταρής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71765"/>
            <a:ext cx="3672408" cy="5322331"/>
          </a:xfrm>
        </p:spPr>
      </p:pic>
    </p:spTree>
    <p:extLst>
      <p:ext uri="{BB962C8B-B14F-4D97-AF65-F5344CB8AC3E}">
        <p14:creationId xmlns:p14="http://schemas.microsoft.com/office/powerpoint/2010/main" val="17791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err="1" smtClean="0"/>
              <a:t>Άγιον</a:t>
            </a:r>
            <a:r>
              <a:rPr lang="el-GR" dirty="0" smtClean="0"/>
              <a:t> Όρος. Καθολικό μονής </a:t>
            </a:r>
            <a:r>
              <a:rPr lang="el-GR" dirty="0" err="1" smtClean="0"/>
              <a:t>Καρακάλου</a:t>
            </a:r>
            <a:r>
              <a:rPr lang="el-GR" dirty="0" smtClean="0"/>
              <a:t>. Κάτοψη.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8917" y="860996"/>
            <a:ext cx="6402509" cy="4680518"/>
          </a:xfrm>
        </p:spPr>
      </p:pic>
    </p:spTree>
    <p:extLst>
      <p:ext uri="{BB962C8B-B14F-4D97-AF65-F5344CB8AC3E}">
        <p14:creationId xmlns:p14="http://schemas.microsoft.com/office/powerpoint/2010/main" val="10444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37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6" y="1457325"/>
            <a:ext cx="2396798" cy="4779987"/>
          </a:xfrm>
        </p:spPr>
        <p:txBody>
          <a:bodyPr/>
          <a:lstStyle/>
          <a:p>
            <a:r>
              <a:rPr lang="el-GR" dirty="0" smtClean="0"/>
              <a:t>Αθήνα. Μονή </a:t>
            </a:r>
            <a:r>
              <a:rPr lang="el-GR" dirty="0" err="1" smtClean="0"/>
              <a:t>Πετράκη</a:t>
            </a:r>
            <a:r>
              <a:rPr lang="el-GR" dirty="0" smtClean="0"/>
              <a:t>,  (Γεώργιος Μάρκου και το εργαστήριό του). Ο οίκος  Η του </a:t>
            </a:r>
            <a:r>
              <a:rPr lang="el-GR" dirty="0" err="1" smtClean="0"/>
              <a:t>Ακαθίστου</a:t>
            </a:r>
            <a:r>
              <a:rPr lang="el-GR" dirty="0" smtClean="0"/>
              <a:t> Ύμνου.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781485"/>
            <a:ext cx="5905692" cy="5472608"/>
          </a:xfrm>
        </p:spPr>
      </p:pic>
    </p:spTree>
    <p:extLst>
      <p:ext uri="{BB962C8B-B14F-4D97-AF65-F5344CB8AC3E}">
        <p14:creationId xmlns:p14="http://schemas.microsoft.com/office/powerpoint/2010/main" val="15799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38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Αθήνα. Μονή </a:t>
            </a:r>
            <a:r>
              <a:rPr lang="el-GR" dirty="0" err="1" smtClean="0"/>
              <a:t>Πετράκη</a:t>
            </a:r>
            <a:r>
              <a:rPr lang="el-GR" dirty="0" smtClean="0"/>
              <a:t>, Ο άγιος Ιωάννης ο Πρόδρομος (Γεώργιος Μάρκου και το εργαστήριό του).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6632"/>
            <a:ext cx="4402924" cy="6263160"/>
          </a:xfrm>
        </p:spPr>
      </p:pic>
    </p:spTree>
    <p:extLst>
      <p:ext uri="{BB962C8B-B14F-4D97-AF65-F5344CB8AC3E}">
        <p14:creationId xmlns:p14="http://schemas.microsoft.com/office/powerpoint/2010/main" val="294189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Τέλος Ενότητας</a:t>
            </a:r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 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</a:t>
            </a:r>
            <a:r>
              <a:rPr lang="el-GR" sz="2000" dirty="0" err="1"/>
              <a:t>ΑθηνώνΣτουφή</a:t>
            </a:r>
            <a:r>
              <a:rPr lang="el-GR" sz="2000" dirty="0"/>
              <a:t> - Πουλημένου </a:t>
            </a:r>
            <a:r>
              <a:rPr lang="el-GR" sz="2000" dirty="0" smtClean="0"/>
              <a:t>Ιωάννα</a:t>
            </a:r>
            <a:r>
              <a:rPr lang="el-GR" sz="2000" dirty="0"/>
              <a:t>. «Χριστιανική και Βυζαντινή </a:t>
            </a:r>
            <a:r>
              <a:rPr lang="el-GR" sz="2000" dirty="0" smtClean="0"/>
              <a:t>Αρχαιολογία</a:t>
            </a:r>
            <a:r>
              <a:rPr lang="en-US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/>
              <a:t>Μεταβυζαντινή Τέχνη (1453 – αρχές 19</a:t>
            </a:r>
            <a:r>
              <a:rPr lang="el-GR" sz="2000" baseline="30000" dirty="0"/>
              <a:t>ου</a:t>
            </a:r>
            <a:r>
              <a:rPr lang="el-GR" sz="2000" dirty="0"/>
              <a:t> αι.) – Αρχιτεκτονική - Ζωγραφική</a:t>
            </a:r>
            <a:r>
              <a:rPr lang="el-GR" sz="2000" dirty="0" smtClean="0"/>
              <a:t>.».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</a:t>
            </a:r>
            <a:r>
              <a:rPr lang="en-US" sz="2000" dirty="0" smtClean="0"/>
              <a:t>5</a:t>
            </a:r>
            <a:r>
              <a:rPr lang="el-GR" sz="2000" dirty="0" smtClean="0"/>
              <a:t>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solidFill>
                  <a:srgbClr val="FF0000"/>
                </a:solidFill>
                <a:hlinkClick r:id="rId3"/>
              </a:rPr>
              <a:t>opencourses.uoa.gr/courses/THEOL100/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dirty="0" smtClean="0"/>
              <a:t>Εικόνες: 1-5, 7, 11-13, 16-22, 24-25, 27-31, 35-36, 39-40, 44-45 </a:t>
            </a:r>
            <a:r>
              <a:rPr lang="en-US" sz="2000" dirty="0" smtClean="0"/>
              <a:t>Copyrighted</a:t>
            </a:r>
            <a:r>
              <a:rPr lang="el-GR" sz="2000" dirty="0" smtClean="0"/>
              <a:t> από το βιβλίο: </a:t>
            </a:r>
            <a:r>
              <a:rPr lang="el-GR" altLang="el-GR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Στουφή</a:t>
            </a:r>
            <a:r>
              <a:rPr lang="el-GR" altLang="el-G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-Πουλημένου</a:t>
            </a:r>
            <a:r>
              <a:rPr lang="el-GR" alt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Ι. (2013). </a:t>
            </a:r>
            <a:r>
              <a:rPr lang="el-GR" altLang="el-G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Χριστιανική και Βυζαντινή Αρχαιολογία και Τέχνη.</a:t>
            </a:r>
            <a:r>
              <a:rPr lang="el-GR" alt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Αθήνα: Εκδόσεις </a:t>
            </a:r>
            <a:r>
              <a:rPr lang="el-GR" altLang="el-G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«Παρρησία», σελ. 373-488.</a:t>
            </a:r>
          </a:p>
          <a:p>
            <a:pPr marL="0" indent="0">
              <a:buNone/>
            </a:pPr>
            <a:r>
              <a:rPr lang="el-GR" altLang="el-G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Εικόνες: 6, 8-10, </a:t>
            </a:r>
            <a:r>
              <a:rPr lang="el-GR" altLang="el-G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l-G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l-GR" altLang="el-G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2</a:t>
            </a:r>
            <a:r>
              <a:rPr lang="en-US" altLang="el-G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l-GR" altLang="el-G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3</a:t>
            </a:r>
            <a:r>
              <a:rPr lang="en-US" altLang="el-G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0, 32, 37,</a:t>
            </a:r>
            <a:r>
              <a:rPr lang="el-GR" altLang="el-G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38</a:t>
            </a:r>
            <a:r>
              <a:rPr lang="en-US" altLang="el-G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Copyrighted</a:t>
            </a:r>
            <a:r>
              <a:rPr lang="el-GR" sz="1200" dirty="0" smtClean="0"/>
              <a:t> </a:t>
            </a:r>
            <a:endParaRPr lang="el-GR" altLang="el-GR" sz="1200" dirty="0"/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8278901" cy="4779987"/>
          </a:xfrm>
        </p:spPr>
        <p:txBody>
          <a:bodyPr/>
          <a:lstStyle/>
          <a:p>
            <a:r>
              <a:rPr lang="el-GR" dirty="0" err="1" smtClean="0"/>
              <a:t>Άγιον</a:t>
            </a:r>
            <a:r>
              <a:rPr lang="el-GR" dirty="0" smtClean="0"/>
              <a:t> Όρος. Καθολικό μονής </a:t>
            </a:r>
            <a:r>
              <a:rPr lang="el-GR" dirty="0" err="1" smtClean="0"/>
              <a:t>Καρακάλου</a:t>
            </a:r>
            <a:r>
              <a:rPr lang="el-GR" dirty="0" smtClean="0"/>
              <a:t>. Άποψη εξωτερικού.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6839942" cy="4430108"/>
          </a:xfrm>
        </p:spPr>
      </p:pic>
    </p:spTree>
    <p:extLst>
      <p:ext uri="{BB962C8B-B14F-4D97-AF65-F5344CB8AC3E}">
        <p14:creationId xmlns:p14="http://schemas.microsoft.com/office/powerpoint/2010/main" val="35302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Ζάκυνθος. Παναγία των Αγγέλων.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28800"/>
            <a:ext cx="6302474" cy="4719853"/>
          </a:xfrm>
        </p:spPr>
      </p:pic>
    </p:spTree>
    <p:extLst>
      <p:ext uri="{BB962C8B-B14F-4D97-AF65-F5344CB8AC3E}">
        <p14:creationId xmlns:p14="http://schemas.microsoft.com/office/powerpoint/2010/main" val="247155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6478701" cy="4779987"/>
          </a:xfrm>
        </p:spPr>
        <p:txBody>
          <a:bodyPr/>
          <a:lstStyle/>
          <a:p>
            <a:r>
              <a:rPr lang="el-GR" dirty="0" smtClean="0"/>
              <a:t>Αττική. Καθολικό μονής </a:t>
            </a:r>
            <a:r>
              <a:rPr lang="el-GR" dirty="0" err="1" smtClean="0"/>
              <a:t>Νταού</a:t>
            </a:r>
            <a:r>
              <a:rPr lang="el-GR" dirty="0" smtClean="0"/>
              <a:t> Πεντέλης, 16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6" name="Θέση περιεχομένου 5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08704"/>
            <a:ext cx="6793214" cy="4263034"/>
          </a:xfrm>
        </p:spPr>
      </p:pic>
    </p:spTree>
    <p:extLst>
      <p:ext uri="{BB962C8B-B14F-4D97-AF65-F5344CB8AC3E}">
        <p14:creationId xmlns:p14="http://schemas.microsoft.com/office/powerpoint/2010/main" val="35385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Σαλαμίνα. Καθολικό μονής Φανερωμένης.</a:t>
            </a:r>
          </a:p>
          <a:p>
            <a:r>
              <a:rPr lang="el-GR" dirty="0" smtClean="0"/>
              <a:t>Κάτοψη.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348880"/>
            <a:ext cx="6194449" cy="3456384"/>
          </a:xfrm>
        </p:spPr>
      </p:pic>
    </p:spTree>
    <p:extLst>
      <p:ext uri="{BB962C8B-B14F-4D97-AF65-F5344CB8AC3E}">
        <p14:creationId xmlns:p14="http://schemas.microsoft.com/office/powerpoint/2010/main" val="109967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6295"/>
            <a:ext cx="7116648" cy="6285323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158221" cy="4779987"/>
          </a:xfrm>
        </p:spPr>
        <p:txBody>
          <a:bodyPr/>
          <a:lstStyle/>
          <a:p>
            <a:r>
              <a:rPr lang="el-GR" dirty="0" smtClean="0"/>
              <a:t>Σαλαμίνα. Καθολικό μονής Φανερωμένης. Δυτική όψη.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1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7216</TotalTime>
  <Words>1058</Words>
  <Application>Microsoft Office PowerPoint</Application>
  <PresentationFormat>Προβολή στην οθόνη (4:3)</PresentationFormat>
  <Paragraphs>134</Paragraphs>
  <Slides>49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49</vt:i4>
      </vt:variant>
    </vt:vector>
  </HeadingPairs>
  <TitlesOfParts>
    <vt:vector size="56" baseType="lpstr">
      <vt:lpstr>ＭＳ Ｐゴシック</vt:lpstr>
      <vt:lpstr>Arial</vt:lpstr>
      <vt:lpstr>Calibri</vt:lpstr>
      <vt:lpstr>Helvetica</vt:lpstr>
      <vt:lpstr>Times New Roman</vt:lpstr>
      <vt:lpstr>Wingdings</vt:lpstr>
      <vt:lpstr>Θέμα του Office</vt:lpstr>
      <vt:lpstr>Χριστιανική και Βυζαντινή Αρχαιολογία </vt:lpstr>
      <vt:lpstr>              Αρχιτεκτονική</vt:lpstr>
      <vt:lpstr>Εικόνα 1</vt:lpstr>
      <vt:lpstr>Εικόνα 2</vt:lpstr>
      <vt:lpstr>Εικόνα 3</vt:lpstr>
      <vt:lpstr>Εικόνα 4</vt:lpstr>
      <vt:lpstr>Εικόνα 5</vt:lpstr>
      <vt:lpstr>Εικόνα 6</vt:lpstr>
      <vt:lpstr>Εικόνα 7</vt:lpstr>
      <vt:lpstr>Εικόνα 8</vt:lpstr>
      <vt:lpstr>                Ζωγραφική</vt:lpstr>
      <vt:lpstr>Εικόνα 9</vt:lpstr>
      <vt:lpstr>Εικόνα 10</vt:lpstr>
      <vt:lpstr>Εικόνα 11</vt:lpstr>
      <vt:lpstr>Εικόνα 12</vt:lpstr>
      <vt:lpstr>Εικόνα 13</vt:lpstr>
      <vt:lpstr>Εικόνα 14</vt:lpstr>
      <vt:lpstr>Εικόνα 15</vt:lpstr>
      <vt:lpstr>Εικόνα 16</vt:lpstr>
      <vt:lpstr>Εικόνα 17</vt:lpstr>
      <vt:lpstr>Εικόνα 18</vt:lpstr>
      <vt:lpstr>Εικόνα 19</vt:lpstr>
      <vt:lpstr>Εικόνα 20</vt:lpstr>
      <vt:lpstr>Εικόνα 21</vt:lpstr>
      <vt:lpstr>Εικόνα 22</vt:lpstr>
      <vt:lpstr>Εικόνα 23</vt:lpstr>
      <vt:lpstr>Εικόνα 24</vt:lpstr>
      <vt:lpstr>Εικόνα 25</vt:lpstr>
      <vt:lpstr>Εικόνα 26</vt:lpstr>
      <vt:lpstr>Εικόνα 27</vt:lpstr>
      <vt:lpstr>Εικόνα 28</vt:lpstr>
      <vt:lpstr>Εικόνα 29</vt:lpstr>
      <vt:lpstr>Εικόνα 30</vt:lpstr>
      <vt:lpstr>Εικόνα 31</vt:lpstr>
      <vt:lpstr>Εικόνα 32</vt:lpstr>
      <vt:lpstr>Εικόνα 33</vt:lpstr>
      <vt:lpstr>Εικόνα 34</vt:lpstr>
      <vt:lpstr>Εικόνα 35</vt:lpstr>
      <vt:lpstr>Εικόνα 36</vt:lpstr>
      <vt:lpstr>Εικόνα 37</vt:lpstr>
      <vt:lpstr>Εικόνα 38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Risispa</cp:lastModifiedBy>
  <cp:revision>255</cp:revision>
  <dcterms:created xsi:type="dcterms:W3CDTF">2012-09-06T09:03:05Z</dcterms:created>
  <dcterms:modified xsi:type="dcterms:W3CDTF">2015-10-07T13:52:13Z</dcterms:modified>
</cp:coreProperties>
</file>