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18" r:id="rId2"/>
    <p:sldId id="319" r:id="rId3"/>
    <p:sldId id="320" r:id="rId4"/>
    <p:sldId id="321" r:id="rId5"/>
    <p:sldId id="333" r:id="rId6"/>
    <p:sldId id="323" r:id="rId7"/>
    <p:sldId id="336" r:id="rId8"/>
    <p:sldId id="334" r:id="rId9"/>
    <p:sldId id="335" r:id="rId10"/>
    <p:sldId id="337" r:id="rId11"/>
    <p:sldId id="338" r:id="rId12"/>
    <p:sldId id="339" r:id="rId13"/>
    <p:sldId id="340" r:id="rId14"/>
    <p:sldId id="341" r:id="rId15"/>
    <p:sldId id="342" r:id="rId16"/>
    <p:sldId id="343" r:id="rId17"/>
    <p:sldId id="295" r:id="rId18"/>
    <p:sldId id="299" r:id="rId19"/>
    <p:sldId id="292" r:id="rId20"/>
    <p:sldId id="291" r:id="rId21"/>
    <p:sldId id="294" r:id="rId22"/>
    <p:sldId id="344" r:id="rId2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318"/>
            <p14:sldId id="319"/>
            <p14:sldId id="320"/>
            <p14:sldId id="321"/>
            <p14:sldId id="333"/>
            <p14:sldId id="323"/>
            <p14:sldId id="336"/>
            <p14:sldId id="334"/>
            <p14:sldId id="335"/>
            <p14:sldId id="337"/>
            <p14:sldId id="338"/>
            <p14:sldId id="339"/>
            <p14:sldId id="340"/>
            <p14:sldId id="341"/>
            <p14:sldId id="342"/>
            <p14:sldId id="343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34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06" autoAdjust="0"/>
    <p:restoredTop sz="99309" autoAdjust="0"/>
  </p:normalViewPr>
  <p:slideViewPr>
    <p:cSldViewPr>
      <p:cViewPr varScale="1">
        <p:scale>
          <a:sx n="77" d="100"/>
          <a:sy n="77" d="100"/>
        </p:scale>
        <p:origin x="108" y="10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16/4/2015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3781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Η Δυτική Συριακή (</a:t>
            </a: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Συροϊακωβιτική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) Εκκλησία στην αρχαιότητα και το Μεσαίωνα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8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9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Η Δυτική Συριακή (</a:t>
            </a: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Συροϊακωβιτική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) Εκκλησία στην αρχαιότητα και το Μεσαίωνα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10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11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Η Δυτική Συριακή (</a:t>
            </a: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Συροϊακωβιτική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) Εκκλησία στην αρχαιότητα και το Μεσαίωνα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Η Δυτική Συριακή (</a:t>
            </a: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Συροϊακωβιτική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) Εκκλησία στην αρχαιότητα και το Μεσαίωνα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Η Δυτική Συριακή (</a:t>
            </a: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Συροϊακωβιτική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) Εκκλησία στην αρχαιότητα και το Μεσαίωνα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9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10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Η Δυτική Συριακή (</a:t>
            </a: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Συροϊακωβιτική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) Εκκλησία στην αρχαιότητα και το Μεσαίωνα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1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8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10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Η Δυτική Συριακή (</a:t>
            </a: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Συροϊακωβιτική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) Εκκλησία στην αρχαιότητα και το Μεσαίωνα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1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courses/THEOL1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gr/map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Ιστορία Αρχαίων Ανατολικών Εκκλησιών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08: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/>
              <a:t>Η Δυτική Συριακή (</a:t>
            </a:r>
            <a:r>
              <a:rPr lang="el-GR" sz="2800" dirty="0" err="1" smtClean="0"/>
              <a:t>Συροϊακωβιτική</a:t>
            </a:r>
            <a:r>
              <a:rPr lang="el-GR" sz="2800" dirty="0" smtClean="0"/>
              <a:t>) Εκκλησία στην αρχαιότητα και το Μεσαίωνα</a:t>
            </a:r>
            <a:endParaRPr lang="en-US" sz="2800" dirty="0" smtClean="0"/>
          </a:p>
          <a:p>
            <a:endParaRPr lang="el-GR" sz="2800" dirty="0" smtClean="0"/>
          </a:p>
          <a:p>
            <a:r>
              <a:rPr lang="el-GR" sz="2800" dirty="0" smtClean="0"/>
              <a:t>Δημήτριος Ν. Μόσχος</a:t>
            </a:r>
          </a:p>
          <a:p>
            <a:r>
              <a:rPr lang="el-GR" sz="2800" dirty="0" smtClean="0"/>
              <a:t>Θεολογική Σχολή</a:t>
            </a:r>
          </a:p>
          <a:p>
            <a:r>
              <a:rPr lang="el-GR" sz="2800" dirty="0" smtClean="0"/>
              <a:t>Τμήμα Θεολογίας</a:t>
            </a:r>
            <a:endParaRPr lang="en-US" sz="2800" dirty="0" smtClean="0"/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Τίτλος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/>
              <a:t>Σεβῆρος</a:t>
            </a:r>
            <a:r>
              <a:rPr lang="el-GR" dirty="0"/>
              <a:t> </a:t>
            </a:r>
            <a:r>
              <a:rPr lang="el-GR" dirty="0" err="1"/>
              <a:t>Ἀντιοχείας</a:t>
            </a:r>
            <a:r>
              <a:rPr lang="el-GR" dirty="0"/>
              <a:t> (513-518</a:t>
            </a:r>
            <a:r>
              <a:rPr lang="el-GR" dirty="0" smtClean="0"/>
              <a:t>)</a:t>
            </a:r>
            <a:endParaRPr lang="el-GR" dirty="0"/>
          </a:p>
          <a:p>
            <a:r>
              <a:rPr lang="el-GR" dirty="0" err="1"/>
              <a:t>Ἰωάννης</a:t>
            </a:r>
            <a:r>
              <a:rPr lang="el-GR" dirty="0"/>
              <a:t> </a:t>
            </a:r>
            <a:r>
              <a:rPr lang="el-GR" dirty="0" err="1"/>
              <a:t>Τέλλας</a:t>
            </a:r>
            <a:r>
              <a:rPr lang="el-GR" dirty="0"/>
              <a:t> (</a:t>
            </a:r>
            <a:r>
              <a:rPr lang="en-US" dirty="0"/>
              <a:t>Bar </a:t>
            </a:r>
            <a:r>
              <a:rPr lang="en-US" dirty="0" err="1"/>
              <a:t>Qursos</a:t>
            </a:r>
            <a:r>
              <a:rPr lang="en-US" dirty="0"/>
              <a:t>) </a:t>
            </a:r>
            <a:r>
              <a:rPr lang="el-GR" dirty="0"/>
              <a:t>περ. </a:t>
            </a:r>
            <a:r>
              <a:rPr lang="el-GR" dirty="0" smtClean="0"/>
              <a:t>520-530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0817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 descr="Εικόνα του Φιλοξένου Ιεραπόλεως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77127"/>
            <a:ext cx="4259875" cy="6304201"/>
          </a:xfrm>
        </p:spPr>
      </p:pic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 anchor="b"/>
          <a:lstStyle/>
          <a:p>
            <a:r>
              <a:rPr lang="el-GR" dirty="0" smtClean="0"/>
              <a:t>Εικόνα 5 </a:t>
            </a:r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3682752" cy="3011384"/>
          </a:xfrm>
        </p:spPr>
        <p:txBody>
          <a:bodyPr>
            <a:normAutofit/>
          </a:bodyPr>
          <a:lstStyle/>
          <a:p>
            <a:r>
              <a:rPr lang="el-GR" dirty="0"/>
              <a:t>Φιλόξενος </a:t>
            </a:r>
            <a:r>
              <a:rPr lang="el-GR" dirty="0" err="1"/>
              <a:t>Ἱεραπόλεως</a:t>
            </a:r>
            <a:r>
              <a:rPr lang="el-GR" dirty="0"/>
              <a:t>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(</a:t>
            </a:r>
            <a:r>
              <a:rPr lang="en-US" dirty="0" err="1"/>
              <a:t>Mabboug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n-US" dirty="0" smtClean="0"/>
              <a:t>(+</a:t>
            </a:r>
            <a:r>
              <a:rPr lang="en-US" dirty="0"/>
              <a:t>523)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6104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 descr="Εικόνα του Ιακώβου Βαραδαίου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619" y="77127"/>
            <a:ext cx="4125813" cy="6304201"/>
          </a:xfrm>
        </p:spPr>
      </p:pic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 anchor="b"/>
          <a:lstStyle/>
          <a:p>
            <a:r>
              <a:rPr lang="el-GR" dirty="0" smtClean="0"/>
              <a:t>Εικόνα 6 </a:t>
            </a:r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3682752" cy="3011384"/>
          </a:xfrm>
        </p:spPr>
        <p:txBody>
          <a:bodyPr>
            <a:normAutofit/>
          </a:bodyPr>
          <a:lstStyle/>
          <a:p>
            <a:r>
              <a:rPr lang="el-GR" dirty="0" err="1"/>
              <a:t>Ἰάκωβος</a:t>
            </a:r>
            <a:r>
              <a:rPr lang="el-GR" dirty="0"/>
              <a:t> </a:t>
            </a:r>
            <a:r>
              <a:rPr lang="el-GR" dirty="0" err="1"/>
              <a:t>Βαραδαῖος</a:t>
            </a:r>
            <a:r>
              <a:rPr lang="el-GR" dirty="0"/>
              <a:t> (543-578)</a:t>
            </a:r>
          </a:p>
        </p:txBody>
      </p:sp>
    </p:spTree>
    <p:extLst>
      <p:ext uri="{BB962C8B-B14F-4D97-AF65-F5344CB8AC3E}">
        <p14:creationId xmlns:p14="http://schemas.microsoft.com/office/powerpoint/2010/main" val="71550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 descr="Χάρτης με το όρος Tur Abdin.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4" b="3334"/>
          <a:stretch>
            <a:fillRect/>
          </a:stretch>
        </p:blipFill>
        <p:spPr>
          <a:xfrm>
            <a:off x="683568" y="1440352"/>
            <a:ext cx="7326146" cy="4615408"/>
          </a:xfrm>
        </p:spPr>
      </p:pic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>
          <a:xfrm>
            <a:off x="2843808" y="5710776"/>
            <a:ext cx="5486400" cy="366936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Εικόνα 7</a:t>
            </a:r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όρος </a:t>
            </a:r>
            <a:r>
              <a:rPr lang="en-US" dirty="0"/>
              <a:t>Tur </a:t>
            </a:r>
            <a:r>
              <a:rPr lang="en-US" dirty="0" err="1"/>
              <a:t>Abdin</a:t>
            </a:r>
            <a:r>
              <a:rPr lang="en-US" dirty="0"/>
              <a:t> (</a:t>
            </a:r>
            <a:r>
              <a:rPr lang="el-GR" dirty="0"/>
              <a:t>ΝΑ Τουρκία)</a:t>
            </a:r>
          </a:p>
        </p:txBody>
      </p:sp>
    </p:spTree>
    <p:extLst>
      <p:ext uri="{BB962C8B-B14F-4D97-AF65-F5344CB8AC3E}">
        <p14:creationId xmlns:p14="http://schemas.microsoft.com/office/powerpoint/2010/main" val="69779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Τίτλος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Habib ibn </a:t>
            </a:r>
            <a:r>
              <a:rPr lang="en-US" dirty="0" err="1"/>
              <a:t>Hidma</a:t>
            </a:r>
            <a:r>
              <a:rPr lang="en-US" dirty="0"/>
              <a:t> (9</a:t>
            </a:r>
            <a:r>
              <a:rPr lang="el-GR" dirty="0" err="1"/>
              <a:t>ος</a:t>
            </a:r>
            <a:r>
              <a:rPr lang="el-GR" dirty="0"/>
              <a:t> αι.)</a:t>
            </a:r>
            <a:endParaRPr lang="en-US" dirty="0"/>
          </a:p>
          <a:p>
            <a:r>
              <a:rPr lang="en-US" dirty="0"/>
              <a:t>Abu Nasr </a:t>
            </a:r>
            <a:r>
              <a:rPr lang="en-US" dirty="0" err="1"/>
              <a:t>Yahya</a:t>
            </a:r>
            <a:r>
              <a:rPr lang="en-US" dirty="0"/>
              <a:t> ibn </a:t>
            </a:r>
            <a:r>
              <a:rPr lang="en-US" dirty="0" err="1"/>
              <a:t>Garir</a:t>
            </a:r>
            <a:r>
              <a:rPr lang="en-US" dirty="0"/>
              <a:t> (11</a:t>
            </a:r>
            <a:r>
              <a:rPr lang="el-GR" dirty="0" err="1"/>
              <a:t>ος</a:t>
            </a:r>
            <a:r>
              <a:rPr lang="el-GR" dirty="0"/>
              <a:t> αι.)</a:t>
            </a:r>
          </a:p>
          <a:p>
            <a:r>
              <a:rPr lang="el-GR" dirty="0"/>
              <a:t>Μιχαήλ Α΄ (1166-1199)</a:t>
            </a:r>
          </a:p>
          <a:p>
            <a:r>
              <a:rPr lang="el-GR" dirty="0"/>
              <a:t>Διονύσιος </a:t>
            </a:r>
            <a:r>
              <a:rPr lang="en-US" dirty="0"/>
              <a:t>bar </a:t>
            </a:r>
            <a:r>
              <a:rPr lang="en-US" dirty="0" err="1"/>
              <a:t>Salibi</a:t>
            </a:r>
            <a:r>
              <a:rPr lang="en-US" dirty="0"/>
              <a:t> (1166-1171)</a:t>
            </a:r>
          </a:p>
          <a:p>
            <a:r>
              <a:rPr lang="en-US" dirty="0"/>
              <a:t>Bar </a:t>
            </a:r>
            <a:r>
              <a:rPr lang="en-US" dirty="0" err="1"/>
              <a:t>Hebraeus</a:t>
            </a:r>
            <a:r>
              <a:rPr lang="en-US" dirty="0"/>
              <a:t> (1225-1286)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8487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Τίτλος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Musa ibn </a:t>
            </a:r>
            <a:r>
              <a:rPr lang="en-US" dirty="0" err="1"/>
              <a:t>Atsa</a:t>
            </a:r>
            <a:r>
              <a:rPr lang="en-US" dirty="0"/>
              <a:t> al </a:t>
            </a:r>
            <a:r>
              <a:rPr lang="en-US" dirty="0" err="1"/>
              <a:t>Hadati</a:t>
            </a:r>
            <a:r>
              <a:rPr lang="en-US" dirty="0"/>
              <a:t> (</a:t>
            </a:r>
            <a:r>
              <a:rPr lang="el-GR" dirty="0"/>
              <a:t>μέσα 15ου αι.)</a:t>
            </a:r>
          </a:p>
          <a:p>
            <a:r>
              <a:rPr lang="el-GR" dirty="0" err="1"/>
              <a:t>Ἰγνάτιος</a:t>
            </a:r>
            <a:r>
              <a:rPr lang="el-GR" dirty="0"/>
              <a:t> </a:t>
            </a:r>
            <a:r>
              <a:rPr lang="en-US" dirty="0" err="1"/>
              <a:t>Nuh</a:t>
            </a:r>
            <a:r>
              <a:rPr lang="en-US" dirty="0"/>
              <a:t> (</a:t>
            </a:r>
            <a:r>
              <a:rPr lang="el-GR" dirty="0"/>
              <a:t>γεν. 1451, 1494-1509 Πατριάρχης)</a:t>
            </a:r>
          </a:p>
        </p:txBody>
      </p:sp>
    </p:spTree>
    <p:extLst>
      <p:ext uri="{BB962C8B-B14F-4D97-AF65-F5344CB8AC3E}">
        <p14:creationId xmlns:p14="http://schemas.microsoft.com/office/powerpoint/2010/main" val="44501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5909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/>
              <a:t>1.00.  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Πανεπιστήμιον Αθηνών</a:t>
            </a:r>
            <a:r>
              <a:rPr lang="en-US" sz="2000" dirty="0" smtClean="0"/>
              <a:t>,</a:t>
            </a:r>
            <a:r>
              <a:rPr lang="el-GR" sz="2000" dirty="0" smtClean="0"/>
              <a:t> Δημήτριος Μόσχος 2014. «Η Δυτική Συριακή (</a:t>
            </a:r>
            <a:r>
              <a:rPr lang="el-GR" sz="2000" dirty="0" err="1" smtClean="0"/>
              <a:t>Συροϊακωβιτική</a:t>
            </a:r>
            <a:r>
              <a:rPr lang="el-GR" sz="2000" dirty="0" smtClean="0"/>
              <a:t>) Εκκλησία στην αρχαιότητα και το Μεσαίωνα».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http://opencourses.uoa.gr/courses/THEOL1/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/>
            <a:r>
              <a:rPr lang="el-GR" dirty="0" smtClean="0"/>
              <a:t>Επανάληψη βασικών όρων</a:t>
            </a:r>
          </a:p>
          <a:p>
            <a:pPr marL="0"/>
            <a:r>
              <a:rPr lang="el-GR" dirty="0" smtClean="0"/>
              <a:t>Η πληροφόρηση για τα βασικά γεωγραφικά και ιστορικά δεδομένα της Ανατολικής Συριακής (</a:t>
            </a:r>
            <a:r>
              <a:rPr lang="el-GR" dirty="0" err="1" smtClean="0"/>
              <a:t>Συροϊακωβιτικής</a:t>
            </a:r>
            <a:r>
              <a:rPr lang="el-GR" dirty="0" smtClean="0"/>
              <a:t>) Εκκλησίας κατά την αρχαία περίοδο</a:t>
            </a:r>
          </a:p>
          <a:p>
            <a:pPr marL="0"/>
            <a:r>
              <a:rPr lang="el-GR" dirty="0" smtClean="0"/>
              <a:t>Η ένταξη βασικών πληροφοριών για τη γένεση, τις δογματικές διαμάχες και την εσωτερική εκκλησιαστική ζωή (μοναχισμός, τέχνη) στο γενικότερο σύνολο της Εκκλησιαστικής Ιστορίας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l-GR" sz="2000" dirty="0" smtClean="0"/>
              <a:t>1</a:t>
            </a:r>
            <a:r>
              <a:rPr lang="en-US" sz="2000" dirty="0" smtClean="0"/>
              <a:t>, 3</a:t>
            </a:r>
            <a:r>
              <a:rPr lang="el-GR" sz="2000" dirty="0" smtClean="0"/>
              <a:t>, 9, 10:</a:t>
            </a:r>
            <a:r>
              <a:rPr lang="en-US" sz="2000" dirty="0" smtClean="0"/>
              <a:t> </a:t>
            </a:r>
            <a:r>
              <a:rPr lang="en-US" sz="2000" dirty="0"/>
              <a:t>Copyright</a:t>
            </a:r>
            <a:r>
              <a:rPr lang="el-GR" sz="2000" dirty="0"/>
              <a:t>:</a:t>
            </a:r>
            <a:r>
              <a:rPr lang="en-US" sz="2000" dirty="0"/>
              <a:t> Google Maps</a:t>
            </a:r>
            <a:r>
              <a:rPr lang="el-GR" sz="2000" dirty="0"/>
              <a:t>, Πηγή: </a:t>
            </a:r>
            <a:r>
              <a:rPr lang="en-US" sz="2000" dirty="0">
                <a:hlinkClick r:id="rId3"/>
              </a:rPr>
              <a:t>http://www.google.gr/maps</a:t>
            </a:r>
            <a:endParaRPr lang="en-US" sz="2000" dirty="0"/>
          </a:p>
          <a:p>
            <a:pPr marL="0" indent="0">
              <a:buNone/>
            </a:pPr>
            <a:r>
              <a:rPr lang="el-GR" sz="2000" dirty="0" smtClean="0"/>
              <a:t>Εικόνα </a:t>
            </a:r>
            <a:r>
              <a:rPr lang="en-US" sz="2000" dirty="0" smtClean="0"/>
              <a:t>2</a:t>
            </a:r>
            <a:r>
              <a:rPr lang="el-GR" sz="2000" dirty="0" smtClean="0"/>
              <a:t>:</a:t>
            </a:r>
            <a:r>
              <a:rPr lang="en-US" sz="2000" dirty="0" smtClean="0"/>
              <a:t> Copyrighted</a:t>
            </a:r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 smtClean="0"/>
              <a:t>3</a:t>
            </a:r>
            <a:r>
              <a:rPr lang="el-GR" sz="2000" dirty="0" smtClean="0"/>
              <a:t>:</a:t>
            </a:r>
            <a:r>
              <a:rPr lang="en-US" sz="2000" dirty="0" smtClean="0"/>
              <a:t> </a:t>
            </a:r>
            <a:r>
              <a:rPr lang="en-US" sz="2000" dirty="0"/>
              <a:t>Copyrighted</a:t>
            </a:r>
            <a:endParaRPr lang="el-GR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 smtClean="0"/>
              <a:t>4</a:t>
            </a:r>
            <a:r>
              <a:rPr lang="el-GR" sz="2000" dirty="0" smtClean="0"/>
              <a:t>:</a:t>
            </a:r>
            <a:r>
              <a:rPr lang="en-US" sz="2000" dirty="0" smtClean="0"/>
              <a:t> </a:t>
            </a:r>
            <a:r>
              <a:rPr lang="en-US" sz="2000" dirty="0"/>
              <a:t>Copyrighted</a:t>
            </a:r>
            <a:endParaRPr lang="el-GR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 smtClean="0"/>
              <a:t>5</a:t>
            </a:r>
            <a:r>
              <a:rPr lang="el-GR" sz="2000" dirty="0" smtClean="0"/>
              <a:t>:</a:t>
            </a:r>
            <a:r>
              <a:rPr lang="en-US" sz="2000" dirty="0" smtClean="0"/>
              <a:t> Copyrighted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 smtClean="0"/>
              <a:t>6</a:t>
            </a:r>
            <a:r>
              <a:rPr lang="el-GR" sz="2000" dirty="0" smtClean="0"/>
              <a:t>:</a:t>
            </a:r>
            <a:r>
              <a:rPr lang="en-US" sz="2000" dirty="0" smtClean="0"/>
              <a:t> Copyrighted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 smtClean="0"/>
              <a:t>7</a:t>
            </a:r>
            <a:r>
              <a:rPr lang="el-GR" sz="2000" dirty="0" smtClean="0"/>
              <a:t>:</a:t>
            </a:r>
            <a:r>
              <a:rPr lang="en-US" sz="2000" dirty="0" smtClean="0"/>
              <a:t> </a:t>
            </a:r>
            <a:r>
              <a:rPr lang="en-US" sz="2000" dirty="0"/>
              <a:t>Copyrighted</a:t>
            </a:r>
            <a:endParaRPr lang="el-GR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l-GR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/>
              <a:t>Ἀρχαῖες</a:t>
            </a:r>
            <a:r>
              <a:rPr lang="el-GR" dirty="0"/>
              <a:t> </a:t>
            </a:r>
            <a:r>
              <a:rPr lang="el-GR" dirty="0" err="1"/>
              <a:t>Ἀνατολικές</a:t>
            </a:r>
            <a:r>
              <a:rPr lang="el-GR" dirty="0"/>
              <a:t> </a:t>
            </a:r>
            <a:r>
              <a:rPr lang="el-GR" dirty="0" err="1" smtClean="0"/>
              <a:t>Ἐκκλησίες</a:t>
            </a:r>
            <a:r>
              <a:rPr lang="en-US" dirty="0" smtClean="0"/>
              <a:t>:</a:t>
            </a:r>
            <a:r>
              <a:rPr lang="el-GR" dirty="0" smtClean="0"/>
              <a:t> </a:t>
            </a:r>
            <a:r>
              <a:rPr lang="el-GR" dirty="0" err="1"/>
              <a:t>Εἶναι</a:t>
            </a:r>
            <a:r>
              <a:rPr lang="el-GR" dirty="0"/>
              <a:t> </a:t>
            </a:r>
            <a:r>
              <a:rPr lang="el-GR" dirty="0" err="1"/>
              <a:t>οἱ</a:t>
            </a:r>
            <a:r>
              <a:rPr lang="el-GR" dirty="0"/>
              <a:t> </a:t>
            </a:r>
            <a:r>
              <a:rPr lang="el-GR" dirty="0" err="1"/>
              <a:t>ἐκκλησίες</a:t>
            </a:r>
            <a:r>
              <a:rPr lang="el-GR" dirty="0"/>
              <a:t> πού προέκυψαν </a:t>
            </a:r>
            <a:r>
              <a:rPr lang="el-GR" dirty="0" err="1"/>
              <a:t>ἀπό</a:t>
            </a:r>
            <a:r>
              <a:rPr lang="el-GR" dirty="0"/>
              <a:t> </a:t>
            </a:r>
            <a:r>
              <a:rPr lang="el-GR" dirty="0" err="1"/>
              <a:t>τή</a:t>
            </a:r>
            <a:r>
              <a:rPr lang="el-GR" dirty="0"/>
              <a:t> διάσπαση </a:t>
            </a:r>
            <a:r>
              <a:rPr lang="el-GR" dirty="0" err="1"/>
              <a:t>μέ</a:t>
            </a:r>
            <a:r>
              <a:rPr lang="el-GR" dirty="0"/>
              <a:t> βάση (πρόφαση;) </a:t>
            </a:r>
            <a:r>
              <a:rPr lang="el-GR" dirty="0" err="1"/>
              <a:t>τόν</a:t>
            </a:r>
            <a:r>
              <a:rPr lang="el-GR" dirty="0"/>
              <a:t> </a:t>
            </a:r>
            <a:r>
              <a:rPr lang="el-GR" dirty="0" err="1"/>
              <a:t>Χριστολογικό</a:t>
            </a:r>
            <a:r>
              <a:rPr lang="el-GR" dirty="0"/>
              <a:t> </a:t>
            </a:r>
            <a:r>
              <a:rPr lang="el-GR" dirty="0" err="1"/>
              <a:t>Ὅρο</a:t>
            </a:r>
            <a:r>
              <a:rPr lang="el-GR" dirty="0"/>
              <a:t> </a:t>
            </a:r>
            <a:r>
              <a:rPr lang="el-GR" dirty="0" err="1"/>
              <a:t>τῆς</a:t>
            </a:r>
            <a:r>
              <a:rPr lang="el-GR" dirty="0"/>
              <a:t> </a:t>
            </a:r>
            <a:r>
              <a:rPr lang="el-GR" dirty="0" smtClean="0"/>
              <a:t>Χαλκηδόνος</a:t>
            </a:r>
            <a:r>
              <a:rPr lang="en-US" dirty="0" smtClean="0"/>
              <a:t> (451)</a:t>
            </a:r>
            <a:r>
              <a:rPr lang="el-GR" dirty="0" smtClean="0"/>
              <a:t>.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Oriental Orthodox Churches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>
                <a:cs typeface="Times New Roman" pitchFamily="18" charset="0"/>
              </a:rPr>
              <a:t>ἡ </a:t>
            </a:r>
            <a:r>
              <a:rPr lang="el-GR" b="1" dirty="0" err="1">
                <a:solidFill>
                  <a:srgbClr val="FF0000"/>
                </a:solidFill>
                <a:cs typeface="Times New Roman" pitchFamily="18" charset="0"/>
              </a:rPr>
              <a:t>Κοπτική</a:t>
            </a:r>
            <a:r>
              <a:rPr lang="el-GR" dirty="0">
                <a:cs typeface="Times New Roman" pitchFamily="18" charset="0"/>
              </a:rPr>
              <a:t> (</a:t>
            </a:r>
            <a:r>
              <a:rPr lang="el-GR" dirty="0" err="1">
                <a:cs typeface="Times New Roman" pitchFamily="18" charset="0"/>
              </a:rPr>
              <a:t>Αἴγυπτος</a:t>
            </a:r>
            <a:r>
              <a:rPr lang="el-GR" dirty="0">
                <a:cs typeface="Times New Roman" pitchFamily="18" charset="0"/>
              </a:rPr>
              <a:t> </a:t>
            </a:r>
            <a:r>
              <a:rPr lang="el-GR" dirty="0" err="1">
                <a:cs typeface="Times New Roman" pitchFamily="18" charset="0"/>
              </a:rPr>
              <a:t>καί</a:t>
            </a:r>
            <a:r>
              <a:rPr lang="el-GR" dirty="0">
                <a:cs typeface="Times New Roman" pitchFamily="18" charset="0"/>
              </a:rPr>
              <a:t> </a:t>
            </a:r>
            <a:r>
              <a:rPr lang="el-GR" dirty="0" err="1">
                <a:cs typeface="Times New Roman" pitchFamily="18" charset="0"/>
              </a:rPr>
              <a:t>ἐξωτερικό</a:t>
            </a:r>
            <a:r>
              <a:rPr lang="el-GR" dirty="0">
                <a:cs typeface="Times New Roman" pitchFamily="18" charset="0"/>
              </a:rPr>
              <a:t>)</a:t>
            </a:r>
          </a:p>
          <a:p>
            <a:r>
              <a:rPr lang="el-GR" dirty="0">
                <a:cs typeface="Times New Roman" pitchFamily="18" charset="0"/>
              </a:rPr>
              <a:t>ἡ </a:t>
            </a:r>
            <a:r>
              <a:rPr lang="el-GR" b="1" dirty="0" err="1" smtClean="0">
                <a:solidFill>
                  <a:srgbClr val="FF0000"/>
                </a:solidFill>
                <a:cs typeface="Times New Roman" pitchFamily="18" charset="0"/>
              </a:rPr>
              <a:t>Αἰθιοπική</a:t>
            </a:r>
            <a:endParaRPr lang="el-GR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r>
              <a:rPr lang="el-GR" dirty="0" smtClean="0">
                <a:cs typeface="Times New Roman" pitchFamily="18" charset="0"/>
              </a:rPr>
              <a:t>ἡ</a:t>
            </a:r>
            <a:r>
              <a:rPr lang="el-GR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l-GR" b="1" dirty="0" err="1" smtClean="0">
                <a:solidFill>
                  <a:srgbClr val="FF0000"/>
                </a:solidFill>
                <a:cs typeface="Times New Roman" pitchFamily="18" charset="0"/>
              </a:rPr>
              <a:t>Ἐκκλησία</a:t>
            </a:r>
            <a:r>
              <a:rPr lang="el-GR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l-GR" b="1" dirty="0" err="1" smtClean="0">
                <a:solidFill>
                  <a:srgbClr val="FF0000"/>
                </a:solidFill>
                <a:cs typeface="Times New Roman" pitchFamily="18" charset="0"/>
              </a:rPr>
              <a:t>τῆς</a:t>
            </a:r>
            <a:r>
              <a:rPr lang="el-GR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l-GR" b="1" dirty="0" err="1" smtClean="0">
                <a:solidFill>
                  <a:srgbClr val="FF0000"/>
                </a:solidFill>
                <a:cs typeface="Times New Roman" pitchFamily="18" charset="0"/>
              </a:rPr>
              <a:t>Ἐρυθραίας</a:t>
            </a:r>
            <a:r>
              <a:rPr lang="el-GR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l-GR" dirty="0" smtClean="0">
                <a:cs typeface="Times New Roman" pitchFamily="18" charset="0"/>
              </a:rPr>
              <a:t>(μετά το 1993)</a:t>
            </a:r>
            <a:endParaRPr lang="el-GR" dirty="0">
              <a:cs typeface="Times New Roman" pitchFamily="18" charset="0"/>
            </a:endParaRPr>
          </a:p>
          <a:p>
            <a:r>
              <a:rPr lang="el-GR" dirty="0">
                <a:cs typeface="Times New Roman" pitchFamily="18" charset="0"/>
              </a:rPr>
              <a:t>ἡ </a:t>
            </a:r>
            <a:r>
              <a:rPr lang="el-GR" b="1" dirty="0" err="1">
                <a:solidFill>
                  <a:srgbClr val="FF0000"/>
                </a:solidFill>
                <a:cs typeface="Times New Roman" pitchFamily="18" charset="0"/>
              </a:rPr>
              <a:t>Συροϊακωβιτική</a:t>
            </a:r>
            <a:r>
              <a:rPr lang="el-GR" dirty="0">
                <a:cs typeface="Times New Roman" pitchFamily="18" charset="0"/>
              </a:rPr>
              <a:t> (</a:t>
            </a:r>
            <a:r>
              <a:rPr lang="el-GR" dirty="0" err="1">
                <a:cs typeface="Times New Roman" pitchFamily="18" charset="0"/>
              </a:rPr>
              <a:t>Συροορθόδοξη</a:t>
            </a:r>
            <a:r>
              <a:rPr lang="el-GR" dirty="0">
                <a:cs typeface="Times New Roman" pitchFamily="18" charset="0"/>
              </a:rPr>
              <a:t> λένε </a:t>
            </a:r>
            <a:r>
              <a:rPr lang="el-GR" dirty="0" err="1">
                <a:cs typeface="Times New Roman" pitchFamily="18" charset="0"/>
              </a:rPr>
              <a:t>οἱ</a:t>
            </a:r>
            <a:r>
              <a:rPr lang="el-GR" dirty="0">
                <a:cs typeface="Times New Roman" pitchFamily="18" charset="0"/>
              </a:rPr>
              <a:t> </a:t>
            </a:r>
            <a:r>
              <a:rPr lang="el-GR" dirty="0" err="1">
                <a:cs typeface="Times New Roman" pitchFamily="18" charset="0"/>
              </a:rPr>
              <a:t>ἴδιοι</a:t>
            </a:r>
            <a:r>
              <a:rPr lang="el-GR" dirty="0">
                <a:cs typeface="Times New Roman" pitchFamily="18" charset="0"/>
              </a:rPr>
              <a:t>) </a:t>
            </a:r>
            <a:r>
              <a:rPr lang="el-GR" dirty="0" err="1">
                <a:cs typeface="Times New Roman" pitchFamily="18" charset="0"/>
              </a:rPr>
              <a:t>τῆς</a:t>
            </a:r>
            <a:r>
              <a:rPr lang="el-GR" dirty="0">
                <a:cs typeface="Times New Roman" pitchFamily="18" charset="0"/>
              </a:rPr>
              <a:t> </a:t>
            </a:r>
            <a:r>
              <a:rPr lang="el-GR" dirty="0" err="1">
                <a:cs typeface="Times New Roman" pitchFamily="18" charset="0"/>
              </a:rPr>
              <a:t>Δυτικῆς</a:t>
            </a:r>
            <a:r>
              <a:rPr lang="el-GR" dirty="0">
                <a:cs typeface="Times New Roman" pitchFamily="18" charset="0"/>
              </a:rPr>
              <a:t> Συρίας (σήμερα Συρία, Τουρκία</a:t>
            </a:r>
            <a:r>
              <a:rPr lang="el-GR" dirty="0" smtClean="0">
                <a:cs typeface="Times New Roman" pitchFamily="18" charset="0"/>
              </a:rPr>
              <a:t>)</a:t>
            </a:r>
            <a:endParaRPr lang="en-US" dirty="0" smtClean="0">
              <a:cs typeface="Times New Roman" pitchFamily="18" charset="0"/>
            </a:endParaRPr>
          </a:p>
          <a:p>
            <a:r>
              <a:rPr lang="el-GR" dirty="0" smtClean="0">
                <a:cs typeface="Times New Roman" pitchFamily="18" charset="0"/>
              </a:rPr>
              <a:t>ἡ </a:t>
            </a:r>
            <a:r>
              <a:rPr lang="el-GR" b="1" dirty="0" err="1" smtClean="0">
                <a:solidFill>
                  <a:srgbClr val="FF0000"/>
                </a:solidFill>
                <a:cs typeface="Times New Roman" pitchFamily="18" charset="0"/>
              </a:rPr>
              <a:t>Νεστοριανική</a:t>
            </a:r>
            <a:r>
              <a:rPr lang="el-GR" dirty="0" smtClean="0">
                <a:cs typeface="Times New Roman" pitchFamily="18" charset="0"/>
              </a:rPr>
              <a:t> (</a:t>
            </a:r>
            <a:r>
              <a:rPr lang="el-GR" dirty="0" err="1" smtClean="0">
                <a:cs typeface="Times New Roman" pitchFamily="18" charset="0"/>
              </a:rPr>
              <a:t>ἀνατολικῆς</a:t>
            </a:r>
            <a:r>
              <a:rPr lang="el-GR" dirty="0" smtClean="0">
                <a:cs typeface="Times New Roman" pitchFamily="18" charset="0"/>
              </a:rPr>
              <a:t> Συρίας </a:t>
            </a:r>
            <a:r>
              <a:rPr lang="el-GR" dirty="0" err="1" smtClean="0">
                <a:cs typeface="Times New Roman" pitchFamily="18" charset="0"/>
              </a:rPr>
              <a:t>καί</a:t>
            </a:r>
            <a:r>
              <a:rPr lang="el-GR" dirty="0" smtClean="0">
                <a:cs typeface="Times New Roman" pitchFamily="18" charset="0"/>
              </a:rPr>
              <a:t> </a:t>
            </a:r>
            <a:r>
              <a:rPr lang="el-GR" dirty="0" err="1" smtClean="0">
                <a:cs typeface="Times New Roman" pitchFamily="18" charset="0"/>
              </a:rPr>
              <a:t>Ἀσίας</a:t>
            </a:r>
            <a:r>
              <a:rPr lang="el-GR" dirty="0" smtClean="0">
                <a:cs typeface="Times New Roman" pitchFamily="18" charset="0"/>
              </a:rPr>
              <a:t>)</a:t>
            </a:r>
            <a:endParaRPr lang="el-GR" dirty="0">
              <a:cs typeface="Times New Roman" pitchFamily="18" charset="0"/>
            </a:endParaRPr>
          </a:p>
          <a:p>
            <a:r>
              <a:rPr lang="el-GR" dirty="0" smtClean="0">
                <a:cs typeface="Times New Roman" pitchFamily="18" charset="0"/>
              </a:rPr>
              <a:t>ἡ </a:t>
            </a:r>
            <a:r>
              <a:rPr lang="el-GR" dirty="0" err="1">
                <a:cs typeface="Times New Roman" pitchFamily="18" charset="0"/>
              </a:rPr>
              <a:t>Συριακή</a:t>
            </a:r>
            <a:r>
              <a:rPr lang="el-GR" dirty="0">
                <a:cs typeface="Times New Roman" pitchFamily="18" charset="0"/>
              </a:rPr>
              <a:t> </a:t>
            </a:r>
            <a:r>
              <a:rPr lang="el-GR" dirty="0" err="1">
                <a:cs typeface="Times New Roman" pitchFamily="18" charset="0"/>
              </a:rPr>
              <a:t>τῆς</a:t>
            </a:r>
            <a:r>
              <a:rPr lang="el-GR" dirty="0">
                <a:cs typeface="Times New Roman" pitchFamily="18" charset="0"/>
              </a:rPr>
              <a:t> </a:t>
            </a:r>
            <a:r>
              <a:rPr lang="el-GR" dirty="0" err="1">
                <a:cs typeface="Times New Roman" pitchFamily="18" charset="0"/>
              </a:rPr>
              <a:t>Ἰνδίας</a:t>
            </a:r>
            <a:r>
              <a:rPr lang="el-GR" dirty="0">
                <a:cs typeface="Times New Roman" pitchFamily="18" charset="0"/>
              </a:rPr>
              <a:t> (</a:t>
            </a:r>
            <a:r>
              <a:rPr lang="el-GR" b="1" dirty="0" err="1">
                <a:solidFill>
                  <a:srgbClr val="FF0000"/>
                </a:solidFill>
                <a:cs typeface="Times New Roman" pitchFamily="18" charset="0"/>
              </a:rPr>
              <a:t>Μαλαμπάρ</a:t>
            </a:r>
            <a:r>
              <a:rPr lang="el-GR" dirty="0">
                <a:cs typeface="Times New Roman" pitchFamily="18" charset="0"/>
              </a:rPr>
              <a:t> </a:t>
            </a:r>
            <a:r>
              <a:rPr lang="el-GR" dirty="0" err="1">
                <a:cs typeface="Times New Roman" pitchFamily="18" charset="0"/>
              </a:rPr>
              <a:t>στή</a:t>
            </a:r>
            <a:r>
              <a:rPr lang="el-GR" dirty="0">
                <a:cs typeface="Times New Roman" pitchFamily="18" charset="0"/>
              </a:rPr>
              <a:t> Β. </a:t>
            </a:r>
            <a:r>
              <a:rPr lang="el-GR" dirty="0" err="1">
                <a:cs typeface="Times New Roman" pitchFamily="18" charset="0"/>
              </a:rPr>
              <a:t>Ἰνδία</a:t>
            </a:r>
            <a:r>
              <a:rPr lang="el-GR" dirty="0">
                <a:cs typeface="Times New Roman" pitchFamily="18" charset="0"/>
              </a:rPr>
              <a:t>) </a:t>
            </a:r>
            <a:r>
              <a:rPr lang="el-GR" dirty="0" err="1">
                <a:cs typeface="Times New Roman" pitchFamily="18" charset="0"/>
              </a:rPr>
              <a:t>καί</a:t>
            </a:r>
            <a:endParaRPr lang="el-GR" dirty="0">
              <a:cs typeface="Times New Roman" pitchFamily="18" charset="0"/>
            </a:endParaRPr>
          </a:p>
          <a:p>
            <a:r>
              <a:rPr lang="el-GR" dirty="0">
                <a:cs typeface="Times New Roman" pitchFamily="18" charset="0"/>
              </a:rPr>
              <a:t>ἡ </a:t>
            </a:r>
            <a:r>
              <a:rPr lang="el-GR" b="1" dirty="0" err="1">
                <a:solidFill>
                  <a:srgbClr val="FF0000"/>
                </a:solidFill>
                <a:cs typeface="Times New Roman" pitchFamily="18" charset="0"/>
              </a:rPr>
              <a:t>Ἀρμενική</a:t>
            </a:r>
            <a:r>
              <a:rPr lang="el-GR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l-GR" b="1" dirty="0" err="1">
                <a:solidFill>
                  <a:srgbClr val="FF0000"/>
                </a:solidFill>
                <a:cs typeface="Times New Roman" pitchFamily="18" charset="0"/>
              </a:rPr>
              <a:t>Ἀποστολική</a:t>
            </a:r>
            <a:r>
              <a:rPr lang="el-GR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l-GR" b="1" dirty="0" err="1" smtClean="0">
                <a:solidFill>
                  <a:srgbClr val="FF0000"/>
                </a:solidFill>
                <a:cs typeface="Times New Roman" pitchFamily="18" charset="0"/>
              </a:rPr>
              <a:t>Ἐκκλησία</a:t>
            </a:r>
            <a:r>
              <a:rPr lang="el-GR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l-GR" dirty="0">
                <a:cs typeface="Times New Roman" pitchFamily="18" charset="0"/>
              </a:rPr>
              <a:t>(</a:t>
            </a:r>
            <a:r>
              <a:rPr lang="el-GR" dirty="0" err="1">
                <a:cs typeface="Times New Roman" pitchFamily="18" charset="0"/>
              </a:rPr>
              <a:t>Ἀρμενία</a:t>
            </a:r>
            <a:r>
              <a:rPr lang="el-GR" dirty="0">
                <a:cs typeface="Times New Roman" pitchFamily="18" charset="0"/>
              </a:rPr>
              <a:t>, Τουρκία </a:t>
            </a:r>
            <a:r>
              <a:rPr lang="el-GR" dirty="0" err="1">
                <a:cs typeface="Times New Roman" pitchFamily="18" charset="0"/>
              </a:rPr>
              <a:t>καί</a:t>
            </a:r>
            <a:r>
              <a:rPr lang="el-GR" dirty="0">
                <a:cs typeface="Times New Roman" pitchFamily="18" charset="0"/>
              </a:rPr>
              <a:t> </a:t>
            </a:r>
            <a:r>
              <a:rPr lang="el-GR" dirty="0" err="1">
                <a:cs typeface="Times New Roman" pitchFamily="18" charset="0"/>
              </a:rPr>
              <a:t>ἐξωτερικό</a:t>
            </a:r>
            <a:r>
              <a:rPr lang="el-GR" dirty="0">
                <a:cs typeface="Times New Roman" pitchFamily="18" charset="0"/>
              </a:rPr>
              <a:t>).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 descr="Εικόνα χάρτη με σημειωμένες περιοχές.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4824" y="1332084"/>
            <a:ext cx="5854352" cy="44731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>
          <a:xfrm>
            <a:off x="1792288" y="5805264"/>
            <a:ext cx="5486400" cy="366936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Εικόνα 1</a:t>
            </a:r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Χάρτης 1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999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l-GR" dirty="0"/>
              <a:t>Η Εκκλησία στη Δυτική Συρία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Θέση περιεχομένου 6" descr="Δείγμα συριακής γραφής.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9" r="14029"/>
          <a:stretch/>
        </p:blipFill>
        <p:spPr>
          <a:xfrm>
            <a:off x="4588626" y="273600"/>
            <a:ext cx="4572000" cy="6011968"/>
          </a:xfrm>
        </p:spPr>
      </p:pic>
      <p:sp>
        <p:nvSpPr>
          <p:cNvPr id="6" name="Θέση κειμένου 5"/>
          <p:cNvSpPr>
            <a:spLocks noGrp="1"/>
          </p:cNvSpPr>
          <p:nvPr>
            <p:ph type="body" sz="half" idx="2"/>
          </p:nvPr>
        </p:nvSpPr>
        <p:spPr>
          <a:xfrm>
            <a:off x="457201" y="1556792"/>
            <a:ext cx="1234480" cy="4608512"/>
          </a:xfrm>
        </p:spPr>
        <p:txBody>
          <a:bodyPr anchor="b"/>
          <a:lstStyle/>
          <a:p>
            <a:r>
              <a:rPr lang="el-GR" dirty="0" smtClean="0"/>
              <a:t>Εικόνα 2</a:t>
            </a:r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4114800" cy="1144800"/>
          </a:xfrm>
        </p:spPr>
        <p:txBody>
          <a:bodyPr>
            <a:normAutofit fontScale="90000"/>
          </a:bodyPr>
          <a:lstStyle/>
          <a:p>
            <a:r>
              <a:rPr lang="el-GR" dirty="0"/>
              <a:t>Δείγμα συριακής γραφής</a:t>
            </a:r>
          </a:p>
        </p:txBody>
      </p:sp>
    </p:spTree>
    <p:extLst>
      <p:ext uri="{BB962C8B-B14F-4D97-AF65-F5344CB8AC3E}">
        <p14:creationId xmlns:p14="http://schemas.microsoft.com/office/powerpoint/2010/main" val="200160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 descr="Χάρτης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530843"/>
            <a:ext cx="5896017" cy="4634461"/>
          </a:xfrm>
        </p:spPr>
      </p:pic>
      <p:sp>
        <p:nvSpPr>
          <p:cNvPr id="6" name="Θέση κειμένου 5"/>
          <p:cNvSpPr>
            <a:spLocks noGrp="1"/>
          </p:cNvSpPr>
          <p:nvPr>
            <p:ph type="body" sz="half" idx="2"/>
          </p:nvPr>
        </p:nvSpPr>
        <p:spPr>
          <a:xfrm>
            <a:off x="457201" y="1556792"/>
            <a:ext cx="2098576" cy="4608512"/>
          </a:xfrm>
        </p:spPr>
        <p:txBody>
          <a:bodyPr anchor="b"/>
          <a:lstStyle/>
          <a:p>
            <a:r>
              <a:rPr lang="el-GR" dirty="0" smtClean="0"/>
              <a:t>Εικόνα 3</a:t>
            </a:r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Χάρτης 2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693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sz="half" idx="2"/>
          </p:nvPr>
        </p:nvSpPr>
        <p:spPr>
          <a:xfrm>
            <a:off x="457201" y="1556792"/>
            <a:ext cx="2098576" cy="4608512"/>
          </a:xfrm>
        </p:spPr>
        <p:txBody>
          <a:bodyPr anchor="b"/>
          <a:lstStyle/>
          <a:p>
            <a:r>
              <a:rPr lang="el-GR" dirty="0" smtClean="0"/>
              <a:t>Εικόνα 4</a:t>
            </a:r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Χάρτης 3</a:t>
            </a:r>
            <a:endParaRPr lang="el-GR" dirty="0"/>
          </a:p>
        </p:txBody>
      </p:sp>
      <p:pic>
        <p:nvPicPr>
          <p:cNvPr id="8" name="Θέση περιεχομένου 7" descr="Χάρτης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4"/>
          <a:stretch/>
        </p:blipFill>
        <p:spPr>
          <a:xfrm>
            <a:off x="1979442" y="1532549"/>
            <a:ext cx="6707358" cy="4602888"/>
          </a:xfrm>
        </p:spPr>
      </p:pic>
    </p:spTree>
    <p:extLst>
      <p:ext uri="{BB962C8B-B14F-4D97-AF65-F5344CB8AC3E}">
        <p14:creationId xmlns:p14="http://schemas.microsoft.com/office/powerpoint/2010/main" val="406347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1719</TotalTime>
  <Words>564</Words>
  <Application>Microsoft Office PowerPoint</Application>
  <PresentationFormat>Προβολή στην οθόνη (4:3)</PresentationFormat>
  <Paragraphs>89</Paragraphs>
  <Slides>22</Slides>
  <Notes>9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8" baseType="lpstr">
      <vt:lpstr>ＭＳ Ｐゴシック</vt:lpstr>
      <vt:lpstr>Arial</vt:lpstr>
      <vt:lpstr>Calibri</vt:lpstr>
      <vt:lpstr>Times New Roman</vt:lpstr>
      <vt:lpstr>Wingdings</vt:lpstr>
      <vt:lpstr>Θέμα του Office</vt:lpstr>
      <vt:lpstr>Ιστορία Αρχαίων Ανατολικών Εκκλησιών</vt:lpstr>
      <vt:lpstr>Σκοποί  ενότητας</vt:lpstr>
      <vt:lpstr>Ἀρχαῖες Ἀνατολικές Ἐκκλησίες: Εἶναι οἱ ἐκκλησίες πού προέκυψαν ἀπό τή διάσπαση μέ βάση (πρόφαση;) τόν Χριστολογικό Ὅρο τῆς Χαλκηδόνος (451). </vt:lpstr>
      <vt:lpstr>Oriental Orthodox Churches</vt:lpstr>
      <vt:lpstr>Χάρτης 1</vt:lpstr>
      <vt:lpstr>Η Εκκλησία στη Δυτική Συρία</vt:lpstr>
      <vt:lpstr>Δείγμα συριακής γραφής</vt:lpstr>
      <vt:lpstr>Χάρτης 2</vt:lpstr>
      <vt:lpstr>Χάρτης 3</vt:lpstr>
      <vt:lpstr>Τίτλος</vt:lpstr>
      <vt:lpstr>Φιλόξενος Ἱεραπόλεως  (Mabboug) (+523)</vt:lpstr>
      <vt:lpstr>Ἰάκωβος Βαραδαῖος (543-578)</vt:lpstr>
      <vt:lpstr>Το όρος Tur Abdin (ΝΑ Τουρκία)</vt:lpstr>
      <vt:lpstr>Τίτλος</vt:lpstr>
      <vt:lpstr>Τίτλος</vt:lpstr>
      <vt:lpstr>Τέλος Ενότητας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(1/2)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Ανθούλα</cp:lastModifiedBy>
  <cp:revision>200</cp:revision>
  <dcterms:created xsi:type="dcterms:W3CDTF">2012-09-06T09:03:05Z</dcterms:created>
  <dcterms:modified xsi:type="dcterms:W3CDTF">2015-04-16T14:17:27Z</dcterms:modified>
</cp:coreProperties>
</file>