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8" r:id="rId2"/>
    <p:sldId id="319" r:id="rId3"/>
    <p:sldId id="320" r:id="rId4"/>
    <p:sldId id="321" r:id="rId5"/>
    <p:sldId id="336" r:id="rId6"/>
    <p:sldId id="323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295" r:id="rId21"/>
    <p:sldId id="299" r:id="rId22"/>
    <p:sldId id="292" r:id="rId23"/>
    <p:sldId id="291" r:id="rId24"/>
    <p:sldId id="294" r:id="rId25"/>
    <p:sldId id="293" r:id="rId26"/>
    <p:sldId id="350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18"/>
            <p14:sldId id="319"/>
            <p14:sldId id="320"/>
            <p14:sldId id="321"/>
            <p14:sldId id="336"/>
            <p14:sldId id="323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9" autoAdjust="0"/>
    <p:restoredTop sz="99309" autoAdjust="0"/>
  </p:normalViewPr>
  <p:slideViewPr>
    <p:cSldViewPr>
      <p:cViewPr varScale="1">
        <p:scale>
          <a:sx n="66" d="100"/>
          <a:sy n="66" d="100"/>
        </p:scale>
        <p:origin x="78" y="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16/4/2015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3781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Εκκλησία της Ινδίας (Χριστιανοί του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Μαλαμπάρ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Εκκλησία της Ινδίας (Χριστιανοί του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Μαλαμπάρ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Εκκλησία της Ινδίας (Χριστιανοί του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Μαλαμπάρ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6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Εκκλησία της Ινδίας (Χριστιανοί του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Μαλαμπάρ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Εκκλησία της Ινδίας (Χριστιανοί του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Μαλαμπάρ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9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Εκκλησία της Ινδίας (Χριστιανοί του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Μαλαμπάρ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Εκκλησία της Ινδίας (Χριστιανοί του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Μαλαμπάρ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THEOL1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ma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seitz.com/" TargetMode="External"/><Relationship Id="rId4" Type="http://schemas.openxmlformats.org/officeDocument/2006/relationships/hyperlink" Target="http://rseitz.com/talisman/wp-content/uploads/2014/08/kottayam-valiyapalli-cross-2-300x225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wikimedia.org" TargetMode="External"/><Relationship Id="rId3" Type="http://schemas.openxmlformats.org/officeDocument/2006/relationships/hyperlink" Target="http://www.nasrani.net/wp-content/gallery/saint-thomas-cross/kottayam-cheriapalli.jpg" TargetMode="External"/><Relationship Id="rId7" Type="http://schemas.openxmlformats.org/officeDocument/2006/relationships/hyperlink" Target="http://commons.wikimedia.org/wiki/File:St_Thomas_Christians_divisions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www.nasrani.net/wp-content/gallery/saint-thomas-cross/changanacherry-cross.jpg" TargetMode="External"/><Relationship Id="rId4" Type="http://schemas.openxmlformats.org/officeDocument/2006/relationships/hyperlink" Target="http://www.nasrani.ne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Ιστορία Αρχαίων Ανατολικών Εκκλησιών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07: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Η Εκκλησία της Ινδίας (Χριστιανοί του Μαλαμπάρ)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Δημήτριος Ν. Μόσχος</a:t>
            </a:r>
          </a:p>
          <a:p>
            <a:r>
              <a:rPr lang="el-GR" sz="2800" dirty="0" smtClean="0"/>
              <a:t>Θεολογική Σχολή</a:t>
            </a:r>
          </a:p>
          <a:p>
            <a:r>
              <a:rPr lang="el-GR" sz="2800" dirty="0" smtClean="0"/>
              <a:t>Τμήμα Θεολογίας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Κοσμᾶς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Ἰνδικοπλεύστης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(525 περ.)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96855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Ἐν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Ταπροβάνῃ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νήσῳ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ἐν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τη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ἐσωτέρᾳ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Ἰνδίᾳ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ἔνθα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τὸ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Ἰνδικόν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πέλαγός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ἐστι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Ἐκκλησία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Χριστιανῶν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ἐστιν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ἐκεῖ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κληρικοὶ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πιστοί,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οὐκ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οἶδα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δὲ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εἰ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περαιτέρω.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Ὁμοίως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εἰς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τὴν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λεγομένην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Μαλέ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/ (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Malabar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ἔνθα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τὸ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πέπερι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γίνεται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ἐν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τη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Καλλιανῇ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Kaly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κοντά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στή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Βομβάη)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δὲ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τῆ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καλουμένῃ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ἐπίσκοπός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ἐστιν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ἀπὸ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Περσίδος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χειροτονούμενος.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Ὁμοίως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ἐν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τη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νήσῳ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τῆ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καλουμένῃ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Διοσκορίδους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κατὰ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τὸ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αὐτὸ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Ἰνδικὸν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πέλαγος,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ἔνθα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οἱ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παροικοῦντες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ἑλληνιστὶ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λαλοῦσι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πάροικοι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τῶν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Πτολεμαίων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τῶν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μετὰ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Ἀλέξανδρον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τὸν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Μακεδόνα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ὑπάρχοντες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κληρικοί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εἰσιν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ἐκ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Περσίδος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χειροτονούμενοι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πεμπόμενοι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ἐν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τοῖς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αὐτόθι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χριστιανοὶ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πλῆθος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ἥν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νῆσον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παρέπλευσα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μέν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οὐ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κατῆλθον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δὲ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ἐν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αὐτῆ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συνέτυχον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δὲ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ἀνδράσι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τῶν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ἐκεῖ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ἑλληνιστὶ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λαλοῦσιν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ἐλθοῦσιν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ἐν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τη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Αἰθιοπία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Ὁμοίως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δὲ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ἐπὶ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Βάκτροις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Οὔννοις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Πέρσαις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λοιποῖς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Ἰνδοῖς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Περσαρμενίοις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Μήδοις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Ἐλαμίταις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πάσῃ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τη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χώρᾳ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Περσίδος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ἐκκλησίαι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ἄπειροι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ἐπίσκοποι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Χριστιανοὶ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λαοὶ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πάμπολλοι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μάρτυρες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πολλοὶ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μονάζοντες </a:t>
            </a:r>
            <a:r>
              <a:rPr lang="el-GR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ἡσυχασταί</a:t>
            </a:r>
            <a:r>
              <a:rPr lang="el-GR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el-GR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 descr="Πίνακας από χαλκό των προνομίων των Χριστιανών σε ινδική περιοχή.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r="5837"/>
          <a:stretch/>
        </p:blipFill>
        <p:spPr>
          <a:xfrm>
            <a:off x="2983164" y="1700808"/>
            <a:ext cx="5703636" cy="4248095"/>
          </a:xfrm>
        </p:spPr>
      </p:pic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2595093" cy="4536504"/>
          </a:xfrm>
        </p:spPr>
        <p:txBody>
          <a:bodyPr>
            <a:normAutofit/>
          </a:bodyPr>
          <a:lstStyle/>
          <a:p>
            <a:r>
              <a:rPr lang="el-GR" dirty="0" smtClean="0"/>
              <a:t>Εικόνα 5: Πίνακας </a:t>
            </a:r>
            <a:r>
              <a:rPr lang="el-GR" dirty="0"/>
              <a:t>προνομίων από χαλκό του</a:t>
            </a:r>
            <a:r>
              <a:rPr lang="en-US" dirty="0"/>
              <a:t> 849 </a:t>
            </a:r>
            <a:r>
              <a:rPr lang="el-GR" dirty="0"/>
              <a:t>προς την χριστιανική κοινότητα από τον κυβερνήτη </a:t>
            </a:r>
            <a:r>
              <a:rPr lang="en-US" dirty="0" err="1"/>
              <a:t>Atikal</a:t>
            </a:r>
            <a:r>
              <a:rPr lang="en-US" dirty="0"/>
              <a:t> </a:t>
            </a:r>
            <a:r>
              <a:rPr lang="en-US" dirty="0" err="1"/>
              <a:t>Tiruvatikal</a:t>
            </a:r>
            <a:r>
              <a:rPr lang="el-GR" dirty="0"/>
              <a:t>. Οι γλώσσες/γραφές </a:t>
            </a:r>
            <a:r>
              <a:rPr lang="el-GR" dirty="0" err="1"/>
              <a:t>κουφικά</a:t>
            </a:r>
            <a:r>
              <a:rPr lang="el-GR" dirty="0"/>
              <a:t> και </a:t>
            </a:r>
            <a:r>
              <a:rPr lang="el-GR" dirty="0" err="1"/>
              <a:t>Παχλαβί</a:t>
            </a:r>
            <a:r>
              <a:rPr lang="el-GR" dirty="0"/>
              <a:t> δείχνουν και την γλωσσική ταυτότητα και προέλευση των εκεί Χριστιανών. Βρίσκονται στην </a:t>
            </a:r>
            <a:r>
              <a:rPr lang="el-GR" dirty="0" err="1"/>
              <a:t>Κεράλα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Πίνακας προνομίων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34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Απεικόνιση σταυρών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449" y="1412944"/>
            <a:ext cx="6332351" cy="4752360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1666528" cy="4608512"/>
          </a:xfrm>
        </p:spPr>
        <p:txBody>
          <a:bodyPr anchor="b">
            <a:normAutofit/>
          </a:bodyPr>
          <a:lstStyle/>
          <a:p>
            <a:r>
              <a:rPr lang="el-GR" dirty="0" smtClean="0"/>
              <a:t>Εικόνα 6: </a:t>
            </a:r>
            <a:r>
              <a:rPr lang="el-GR" dirty="0"/>
              <a:t>Σταυροί του Αγίου Θωμά ως δείγματα </a:t>
            </a:r>
            <a:r>
              <a:rPr lang="el-GR" dirty="0" err="1"/>
              <a:t>νεστοριανικής</a:t>
            </a:r>
            <a:r>
              <a:rPr lang="el-GR" dirty="0"/>
              <a:t> παρουσίας στην </a:t>
            </a:r>
            <a:r>
              <a:rPr lang="el-GR" dirty="0" smtClean="0"/>
              <a:t>Ινδία. Σταυρός </a:t>
            </a:r>
            <a:r>
              <a:rPr lang="el-GR" dirty="0"/>
              <a:t>στο </a:t>
            </a:r>
            <a:r>
              <a:rPr lang="en-US" dirty="0"/>
              <a:t>Kottayam </a:t>
            </a:r>
            <a:r>
              <a:rPr lang="en-US" dirty="0" err="1" smtClean="0"/>
              <a:t>Valiyapalli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Σταυρός 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31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Απεικόνιση σταυρού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1418400"/>
            <a:ext cx="6563071" cy="4918424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1666528" cy="4608512"/>
          </a:xfrm>
        </p:spPr>
        <p:txBody>
          <a:bodyPr anchor="b"/>
          <a:lstStyle/>
          <a:p>
            <a:r>
              <a:rPr lang="el-GR" dirty="0" smtClean="0"/>
              <a:t>Εικόνα 7: Σταυρός </a:t>
            </a:r>
            <a:r>
              <a:rPr lang="el-GR" dirty="0"/>
              <a:t>στο </a:t>
            </a:r>
            <a:r>
              <a:rPr lang="en-US" dirty="0"/>
              <a:t>Kottayam </a:t>
            </a:r>
            <a:r>
              <a:rPr lang="en-US" dirty="0" err="1"/>
              <a:t>Cheriya</a:t>
            </a:r>
            <a:r>
              <a:rPr lang="en-US" dirty="0"/>
              <a:t> </a:t>
            </a:r>
            <a:r>
              <a:rPr lang="en-US" dirty="0" err="1"/>
              <a:t>Palli</a:t>
            </a:r>
            <a:r>
              <a:rPr lang="el-GR" dirty="0"/>
              <a:t> (τα παγώνια μπορεί να είναι και στοιχεία </a:t>
            </a:r>
            <a:r>
              <a:rPr lang="el-GR" dirty="0" err="1"/>
              <a:t>σασσανιδικής</a:t>
            </a:r>
            <a:r>
              <a:rPr lang="el-GR" dirty="0"/>
              <a:t> </a:t>
            </a:r>
            <a:r>
              <a:rPr lang="el-GR" dirty="0" smtClean="0"/>
              <a:t>επίδρασης.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Σταυρός 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12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Απεικόνιση σταυρού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81963"/>
            <a:ext cx="5770984" cy="4958169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1234480" cy="4608512"/>
          </a:xfrm>
        </p:spPr>
        <p:txBody>
          <a:bodyPr anchor="b"/>
          <a:lstStyle/>
          <a:p>
            <a:r>
              <a:rPr lang="el-GR" dirty="0" smtClean="0"/>
              <a:t>Εικόνα 8: </a:t>
            </a:r>
            <a:r>
              <a:rPr lang="el-GR" dirty="0"/>
              <a:t>Σταυρός του Αγίου Θωμά στο </a:t>
            </a:r>
            <a:r>
              <a:rPr lang="en-US" dirty="0" err="1"/>
              <a:t>Changanacherry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Σταυρός 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2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Χάρτης με τα κέντρα Χριστιανικής παρουσίας στην Ινδία τον 15ο αι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144" y="1418400"/>
            <a:ext cx="5245224" cy="4952298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1594519" cy="4608512"/>
          </a:xfrm>
        </p:spPr>
        <p:txBody>
          <a:bodyPr anchor="b"/>
          <a:lstStyle/>
          <a:p>
            <a:r>
              <a:rPr lang="el-GR" dirty="0" smtClean="0"/>
              <a:t>Εικόνα 9: </a:t>
            </a:r>
            <a:r>
              <a:rPr lang="el-GR" dirty="0"/>
              <a:t>Κέντρα γηγενούς χριστιανικής </a:t>
            </a:r>
            <a:r>
              <a:rPr lang="el-GR" dirty="0" err="1"/>
              <a:t>παρουσιας</a:t>
            </a:r>
            <a:r>
              <a:rPr lang="el-GR" dirty="0"/>
              <a:t> μετά τον 15</a:t>
            </a:r>
            <a:r>
              <a:rPr lang="el-GR" baseline="30000" dirty="0"/>
              <a:t>ο</a:t>
            </a:r>
            <a:r>
              <a:rPr lang="el-GR" dirty="0"/>
              <a:t> αι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Χάρτης 5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14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Τίτλος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1568 </a:t>
            </a:r>
            <a:r>
              <a:rPr lang="el-GR" dirty="0" err="1"/>
              <a:t>ὁμολογία</a:t>
            </a:r>
            <a:r>
              <a:rPr lang="el-GR" dirty="0"/>
              <a:t> πίστεως </a:t>
            </a:r>
            <a:r>
              <a:rPr lang="el-GR" dirty="0" err="1"/>
              <a:t>στή</a:t>
            </a:r>
            <a:r>
              <a:rPr lang="el-GR" dirty="0"/>
              <a:t> Ρώμη.</a:t>
            </a:r>
          </a:p>
          <a:p>
            <a:r>
              <a:rPr lang="en-US" dirty="0"/>
              <a:t>Alessandro </a:t>
            </a:r>
            <a:r>
              <a:rPr lang="en-US" dirty="0" err="1"/>
              <a:t>Valignano</a:t>
            </a:r>
            <a:endParaRPr lang="el-GR" dirty="0"/>
          </a:p>
          <a:p>
            <a:r>
              <a:rPr lang="el-GR" dirty="0"/>
              <a:t>σύνοδος </a:t>
            </a:r>
            <a:r>
              <a:rPr lang="el-GR" dirty="0" err="1"/>
              <a:t>στή</a:t>
            </a:r>
            <a:r>
              <a:rPr lang="el-GR" dirty="0"/>
              <a:t> </a:t>
            </a:r>
            <a:r>
              <a:rPr lang="en-US" dirty="0"/>
              <a:t>Goa </a:t>
            </a:r>
            <a:r>
              <a:rPr lang="el-GR" dirty="0" err="1"/>
              <a:t>τό</a:t>
            </a:r>
            <a:r>
              <a:rPr lang="el-GR" dirty="0"/>
              <a:t> 1585</a:t>
            </a:r>
          </a:p>
          <a:p>
            <a:r>
              <a:rPr lang="en-US" dirty="0"/>
              <a:t>Alexis de </a:t>
            </a:r>
            <a:r>
              <a:rPr lang="en-US" dirty="0" err="1"/>
              <a:t>Menezes</a:t>
            </a:r>
            <a:r>
              <a:rPr lang="en-US" dirty="0"/>
              <a:t> </a:t>
            </a:r>
            <a:endParaRPr lang="el-GR" dirty="0"/>
          </a:p>
          <a:p>
            <a:endParaRPr lang="el-GR" b="1" dirty="0">
              <a:solidFill>
                <a:srgbClr val="FF0000"/>
              </a:solidFill>
            </a:endParaRPr>
          </a:p>
          <a:p>
            <a:endParaRPr lang="el-GR" b="1" dirty="0" smtClean="0">
              <a:solidFill>
                <a:srgbClr val="FF0000"/>
              </a:solidFill>
            </a:endParaRPr>
          </a:p>
          <a:p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5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Χάρτης Ινδικής χερσονήσου με την Diamper στο Νότο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18400"/>
            <a:ext cx="5232668" cy="4922179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1378495" cy="4608512"/>
          </a:xfrm>
        </p:spPr>
        <p:txBody>
          <a:bodyPr anchor="b"/>
          <a:lstStyle/>
          <a:p>
            <a:r>
              <a:rPr lang="el-GR" dirty="0" smtClean="0"/>
              <a:t>Εικόνα 10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Χάρτης 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22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Χάρτης με την εξέλιξη των Ινδικών Χριστιανικών Ομολογιών μέχρι σήμερα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40" y="1556793"/>
            <a:ext cx="6377859" cy="4608512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1666528" cy="4608512"/>
          </a:xfrm>
        </p:spPr>
        <p:txBody>
          <a:bodyPr anchor="b"/>
          <a:lstStyle/>
          <a:p>
            <a:r>
              <a:rPr lang="el-GR" dirty="0" smtClean="0"/>
              <a:t>Εικόνα 11: </a:t>
            </a:r>
            <a:r>
              <a:rPr lang="el-GR" dirty="0"/>
              <a:t>Η εξέλιξη των διαφορετικών Ομολογιών και χριστιανικών κοινοτήτων στην Ινδία μέχρι </a:t>
            </a:r>
            <a:r>
              <a:rPr lang="el-GR" dirty="0" smtClean="0"/>
              <a:t>σήμερα.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εξέλιξη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80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90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/>
            <a:r>
              <a:rPr lang="el-GR" dirty="0" smtClean="0"/>
              <a:t>Επανάληψη βασικών όρων</a:t>
            </a:r>
          </a:p>
          <a:p>
            <a:pPr marL="0"/>
            <a:r>
              <a:rPr lang="el-GR" dirty="0" smtClean="0"/>
              <a:t>Η πληροφόρηση για τα βασικά γεωγραφικά και ιστορικά δεδομένα της γηγενούς χριστιανικής παρουσίας στην Ινδική χερσόνησο</a:t>
            </a:r>
          </a:p>
          <a:p>
            <a:pPr marL="0"/>
            <a:r>
              <a:rPr lang="el-GR" dirty="0" smtClean="0"/>
              <a:t>Η ένταξη βασικών πληροφοριών για τη γένεση, τις δογματικές διαμάχες και την εσωτερική εκκλησιαστική ζωή (μοναχισμός, τέχνη) στο γενικότερο (πολύπλοκο) σύνολο της ιστορίας του Χριστιανισμού στην Ινδία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1.00. 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Πανεπιστήμιον Αθηνών</a:t>
            </a:r>
            <a:r>
              <a:rPr lang="en-US" sz="2000" dirty="0" smtClean="0"/>
              <a:t>,</a:t>
            </a:r>
            <a:r>
              <a:rPr lang="el-GR" sz="2000" dirty="0" smtClean="0"/>
              <a:t> Δημήτριος Μόσχος 2014. «Η Εκκλησία της Ινδίας (Χριστιανοί του Μαλαμπάρ)».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http://opencourses.uoa.gr/courses/THEOL1/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</a:t>
            </a:r>
            <a:r>
              <a:rPr lang="en-US" sz="2000" dirty="0" smtClean="0"/>
              <a:t>, </a:t>
            </a:r>
            <a:r>
              <a:rPr lang="en-US" sz="2000" dirty="0" smtClean="0"/>
              <a:t>3</a:t>
            </a:r>
            <a:r>
              <a:rPr lang="el-GR" sz="2000" dirty="0" smtClean="0"/>
              <a:t>, 9, 10:</a:t>
            </a:r>
            <a:r>
              <a:rPr lang="en-US" sz="2000" dirty="0" smtClean="0"/>
              <a:t> </a:t>
            </a:r>
            <a:r>
              <a:rPr lang="en-US" sz="2000" dirty="0"/>
              <a:t>Copyright</a:t>
            </a:r>
            <a:r>
              <a:rPr lang="el-GR" sz="2000" dirty="0"/>
              <a:t>:</a:t>
            </a:r>
            <a:r>
              <a:rPr lang="en-US" sz="2000" dirty="0"/>
              <a:t> Google Maps</a:t>
            </a:r>
            <a:r>
              <a:rPr lang="el-GR" sz="2000" dirty="0"/>
              <a:t>, Πηγή: </a:t>
            </a:r>
            <a:r>
              <a:rPr lang="en-US" sz="2000" dirty="0">
                <a:hlinkClick r:id="rId3"/>
              </a:rPr>
              <a:t>http://www.google.gr/maps</a:t>
            </a:r>
            <a:endParaRPr lang="en-US" sz="2000" dirty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2</a:t>
            </a:r>
            <a:r>
              <a:rPr lang="el-GR" sz="2000" dirty="0" smtClean="0"/>
              <a:t>: </a:t>
            </a:r>
            <a:r>
              <a:rPr lang="en-US" sz="2000" dirty="0" smtClean="0"/>
              <a:t>J. Engel (</a:t>
            </a:r>
            <a:r>
              <a:rPr lang="el-GR" sz="2000" dirty="0" err="1" smtClean="0"/>
              <a:t>επιμ</a:t>
            </a:r>
            <a:r>
              <a:rPr lang="el-GR" sz="2000" dirty="0" smtClean="0"/>
              <a:t>.) </a:t>
            </a:r>
            <a:r>
              <a:rPr lang="de-DE" sz="2000" dirty="0" smtClean="0"/>
              <a:t>Großer Historischer </a:t>
            </a:r>
            <a:r>
              <a:rPr lang="en-US" sz="2000" dirty="0" err="1" smtClean="0"/>
              <a:t>Weltatlas</a:t>
            </a:r>
            <a:r>
              <a:rPr lang="en-US" sz="2000" dirty="0" smtClean="0"/>
              <a:t>, </a:t>
            </a:r>
            <a:r>
              <a:rPr lang="en-US" sz="2000" dirty="0" err="1" smtClean="0"/>
              <a:t>Zweiter</a:t>
            </a:r>
            <a:r>
              <a:rPr lang="en-US" sz="2000" dirty="0" smtClean="0"/>
              <a:t> </a:t>
            </a:r>
            <a:r>
              <a:rPr lang="en-US" sz="2000" dirty="0" err="1" smtClean="0"/>
              <a:t>Teil</a:t>
            </a:r>
            <a:r>
              <a:rPr lang="en-US" sz="2000" dirty="0" smtClean="0"/>
              <a:t>: </a:t>
            </a:r>
            <a:r>
              <a:rPr lang="en-US" sz="2000" dirty="0" err="1" smtClean="0"/>
              <a:t>Mittelalter</a:t>
            </a:r>
            <a:r>
              <a:rPr lang="en-US" sz="2000" dirty="0" smtClean="0"/>
              <a:t>, </a:t>
            </a:r>
            <a:r>
              <a:rPr lang="en-US" sz="2000" dirty="0" err="1" smtClean="0"/>
              <a:t>Bayerischer</a:t>
            </a:r>
            <a:r>
              <a:rPr lang="en-US" sz="2000" dirty="0" smtClean="0"/>
              <a:t> </a:t>
            </a:r>
            <a:r>
              <a:rPr lang="en-US" sz="2000" dirty="0" err="1" smtClean="0"/>
              <a:t>Schulbuch-Verlag</a:t>
            </a:r>
            <a:r>
              <a:rPr lang="en-US" sz="2000" dirty="0" smtClean="0"/>
              <a:t>, </a:t>
            </a:r>
            <a:r>
              <a:rPr lang="en-US" sz="2000" dirty="0" err="1" smtClean="0"/>
              <a:t>München</a:t>
            </a:r>
            <a:r>
              <a:rPr lang="en-US" sz="2000" dirty="0" smtClean="0"/>
              <a:t> 1979</a:t>
            </a:r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l-GR" sz="2000" dirty="0" smtClean="0"/>
              <a:t>4</a:t>
            </a:r>
            <a:r>
              <a:rPr lang="el-GR" sz="2000" dirty="0" smtClean="0"/>
              <a:t>: </a:t>
            </a:r>
            <a:r>
              <a:rPr lang="en-US" sz="2000" dirty="0" smtClean="0"/>
              <a:t>Copyrighted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5</a:t>
            </a:r>
            <a:r>
              <a:rPr lang="el-GR" sz="2000" dirty="0" smtClean="0"/>
              <a:t>: </a:t>
            </a:r>
            <a:r>
              <a:rPr lang="en-US" sz="2000" dirty="0" smtClean="0"/>
              <a:t>Copyrighted, </a:t>
            </a:r>
            <a:r>
              <a:rPr lang="en-US" sz="2000" dirty="0" err="1" smtClean="0"/>
              <a:t>Christoph</a:t>
            </a:r>
            <a:r>
              <a:rPr lang="en-US" sz="2000" dirty="0" smtClean="0"/>
              <a:t> </a:t>
            </a:r>
            <a:r>
              <a:rPr lang="en-US" sz="2000" dirty="0" err="1" smtClean="0"/>
              <a:t>Baumer</a:t>
            </a:r>
            <a:r>
              <a:rPr lang="el-GR" sz="2000" dirty="0" smtClean="0"/>
              <a:t>, </a:t>
            </a:r>
            <a:r>
              <a:rPr lang="en-US" sz="2000" dirty="0" smtClean="0"/>
              <a:t>The church of the east</a:t>
            </a:r>
            <a:r>
              <a:rPr lang="el-GR" sz="2000" dirty="0" smtClean="0"/>
              <a:t> : </a:t>
            </a:r>
            <a:r>
              <a:rPr lang="en-US" sz="2000" dirty="0" smtClean="0"/>
              <a:t>an illustrated history of Assyrian Christianity London</a:t>
            </a:r>
            <a:r>
              <a:rPr lang="el-GR" sz="2000" dirty="0" smtClean="0"/>
              <a:t>; </a:t>
            </a:r>
            <a:r>
              <a:rPr lang="en-US" sz="2000" dirty="0" smtClean="0"/>
              <a:t>New York</a:t>
            </a:r>
            <a:r>
              <a:rPr lang="el-GR" sz="2000" dirty="0" smtClean="0"/>
              <a:t> : </a:t>
            </a:r>
            <a:r>
              <a:rPr lang="en-US" sz="2000" dirty="0" smtClean="0"/>
              <a:t>I</a:t>
            </a:r>
            <a:r>
              <a:rPr lang="el-GR" sz="2000" dirty="0" smtClean="0"/>
              <a:t>. </a:t>
            </a:r>
            <a:r>
              <a:rPr lang="en-US" sz="2000" dirty="0" smtClean="0"/>
              <a:t>B</a:t>
            </a:r>
            <a:r>
              <a:rPr lang="el-GR" sz="2000" dirty="0" smtClean="0"/>
              <a:t>. </a:t>
            </a:r>
            <a:r>
              <a:rPr lang="en-US" sz="2000" dirty="0" err="1" smtClean="0"/>
              <a:t>Tauris</a:t>
            </a:r>
            <a:r>
              <a:rPr lang="el-GR" sz="2000" dirty="0" smtClean="0"/>
              <a:t> 2006.</a:t>
            </a:r>
          </a:p>
          <a:p>
            <a:pPr marL="0" indent="0">
              <a:buNone/>
            </a:pPr>
            <a:r>
              <a:rPr lang="el-GR" sz="2000" dirty="0" smtClean="0"/>
              <a:t>Εικόνα 6: </a:t>
            </a:r>
            <a:r>
              <a:rPr lang="en-US" sz="2000" dirty="0" smtClean="0"/>
              <a:t>Copyrighted, </a:t>
            </a:r>
            <a:r>
              <a:rPr lang="el-GR" sz="2000" dirty="0" smtClean="0"/>
              <a:t>Σύνδεσμος: </a:t>
            </a:r>
            <a:r>
              <a:rPr lang="en-US" sz="2000" dirty="0" smtClean="0">
                <a:hlinkClick r:id="rId4"/>
              </a:rPr>
              <a:t>http://rseitz.com/talisman/wp-content/uploads/2014/08/kottayam-valiyapalli-cross-2-300x225.jpg</a:t>
            </a:r>
            <a:r>
              <a:rPr lang="el-GR" sz="2000" dirty="0" smtClean="0"/>
              <a:t> Πηγή: </a:t>
            </a:r>
            <a:r>
              <a:rPr lang="en-US" sz="2000" dirty="0" smtClean="0">
                <a:hlinkClick r:id="rId5"/>
              </a:rPr>
              <a:t>http://rseitz.com/</a:t>
            </a:r>
            <a:r>
              <a:rPr lang="el-GR" sz="2000" dirty="0" smtClean="0"/>
              <a:t> </a:t>
            </a: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Εικόνα 7: </a:t>
            </a:r>
            <a:r>
              <a:rPr lang="en-US" sz="2000" dirty="0" smtClean="0"/>
              <a:t>Copyrighted, </a:t>
            </a:r>
            <a:r>
              <a:rPr lang="el-GR" sz="2000" dirty="0" smtClean="0"/>
              <a:t>Σύνδεσμος: </a:t>
            </a:r>
            <a:r>
              <a:rPr lang="en-US" sz="2000" dirty="0" smtClean="0">
                <a:hlinkClick r:id="rId3"/>
              </a:rPr>
              <a:t>http://www.nasrani.net/wp-content/gallery/saint-thomas-cross/kottayam-cheriapalli.jpg</a:t>
            </a:r>
            <a:r>
              <a:rPr lang="el-GR" sz="2000" dirty="0" smtClean="0"/>
              <a:t> Πηγή: </a:t>
            </a:r>
            <a:r>
              <a:rPr lang="en-US" sz="2000" dirty="0" smtClean="0">
                <a:hlinkClick r:id="rId4"/>
              </a:rPr>
              <a:t>http://www.nasrani.net/</a:t>
            </a:r>
            <a:r>
              <a:rPr lang="el-GR" sz="2000" dirty="0" smtClean="0"/>
              <a:t> </a:t>
            </a:r>
          </a:p>
          <a:p>
            <a:pPr marL="0" indent="0">
              <a:buNone/>
            </a:pPr>
            <a:r>
              <a:rPr lang="el-GR" sz="2000" dirty="0" smtClean="0"/>
              <a:t>Εικόνα 8: </a:t>
            </a:r>
            <a:r>
              <a:rPr lang="en-US" sz="2000" dirty="0" smtClean="0"/>
              <a:t>Copyrighted, </a:t>
            </a:r>
            <a:r>
              <a:rPr lang="el-GR" sz="2000" dirty="0" smtClean="0"/>
              <a:t>Σύνδεσμος: </a:t>
            </a:r>
            <a:r>
              <a:rPr lang="en-US" sz="2000" dirty="0" smtClean="0">
                <a:hlinkClick r:id="rId5"/>
              </a:rPr>
              <a:t>http://www.nasrani.net/wp-content/gallery/saint-thomas-cross/changanacherry-cross.jpg</a:t>
            </a:r>
            <a:r>
              <a:rPr lang="el-GR" sz="2000" dirty="0" smtClean="0"/>
              <a:t> Πηγή: </a:t>
            </a:r>
            <a:r>
              <a:rPr lang="en-US" sz="2000" dirty="0" smtClean="0">
                <a:hlinkClick r:id="rId4"/>
              </a:rPr>
              <a:t>http://www.nasrani.net/</a:t>
            </a:r>
            <a:r>
              <a:rPr lang="el-GR" sz="2000" dirty="0" smtClean="0"/>
              <a:t> </a:t>
            </a:r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11</a:t>
            </a:r>
            <a:r>
              <a:rPr lang="el-GR" sz="2000" dirty="0" smtClean="0"/>
              <a:t>: </a:t>
            </a:r>
            <a:r>
              <a:rPr lang="en-US" sz="2000" dirty="0"/>
              <a:t>Copyright: </a:t>
            </a:r>
            <a:r>
              <a:rPr lang="en-US" sz="2000" dirty="0">
                <a:hlinkClick r:id="rId6"/>
              </a:rPr>
              <a:t>Creative Commons Attribution-</a:t>
            </a:r>
            <a:r>
              <a:rPr lang="en-US" sz="2000" dirty="0" err="1">
                <a:hlinkClick r:id="rId6"/>
              </a:rPr>
              <a:t>ShareAlike</a:t>
            </a:r>
            <a:r>
              <a:rPr lang="en-US" sz="2000" dirty="0">
                <a:hlinkClick r:id="rId6"/>
              </a:rPr>
              <a:t> </a:t>
            </a:r>
            <a:r>
              <a:rPr lang="en-US" sz="2000" dirty="0" smtClean="0">
                <a:hlinkClick r:id="rId6"/>
              </a:rPr>
              <a:t>License</a:t>
            </a:r>
            <a:r>
              <a:rPr lang="el-GR" sz="2000" dirty="0" smtClean="0"/>
              <a:t>,  </a:t>
            </a:r>
            <a:r>
              <a:rPr lang="el-GR" sz="2000" dirty="0"/>
              <a:t>Σύνδεσμος: </a:t>
            </a:r>
            <a:r>
              <a:rPr lang="en-US" sz="2000" dirty="0" smtClean="0">
                <a:hlinkClick r:id="rId7"/>
              </a:rPr>
              <a:t>http://commons.wikimedia.org/wiki/File:St_Thomas_Christians_divisions.png</a:t>
            </a:r>
            <a:r>
              <a:rPr lang="el-GR" sz="2000" dirty="0" smtClean="0"/>
              <a:t> Πηγή</a:t>
            </a:r>
            <a:r>
              <a:rPr lang="en-US" sz="2000" dirty="0"/>
              <a:t>: </a:t>
            </a:r>
            <a:r>
              <a:rPr lang="en-US" sz="2000" dirty="0" smtClean="0">
                <a:hlinkClick r:id="rId8" action="ppaction://hlinkfile"/>
              </a:rPr>
              <a:t>wikimedia.org</a:t>
            </a:r>
            <a:endParaRPr lang="en-US" sz="2000" dirty="0" smtClean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Ἀρχαῖες</a:t>
            </a:r>
            <a:r>
              <a:rPr lang="el-GR" dirty="0"/>
              <a:t> </a:t>
            </a:r>
            <a:r>
              <a:rPr lang="el-GR" dirty="0" err="1"/>
              <a:t>Ἀνατολικές</a:t>
            </a:r>
            <a:r>
              <a:rPr lang="el-GR" dirty="0"/>
              <a:t> </a:t>
            </a:r>
            <a:r>
              <a:rPr lang="el-GR" dirty="0" err="1" smtClean="0"/>
              <a:t>Ἐκκλησίες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l-GR" dirty="0" err="1"/>
              <a:t>Εἶναι</a:t>
            </a:r>
            <a:r>
              <a:rPr lang="el-GR" dirty="0"/>
              <a:t> </a:t>
            </a:r>
            <a:r>
              <a:rPr lang="el-GR" dirty="0" err="1"/>
              <a:t>οἱ</a:t>
            </a:r>
            <a:r>
              <a:rPr lang="el-GR" dirty="0"/>
              <a:t> </a:t>
            </a:r>
            <a:r>
              <a:rPr lang="el-GR" dirty="0" err="1"/>
              <a:t>ἐκκλησίες</a:t>
            </a:r>
            <a:r>
              <a:rPr lang="el-GR" dirty="0"/>
              <a:t> πού προέκυψαν </a:t>
            </a:r>
            <a:r>
              <a:rPr lang="el-GR" dirty="0" err="1"/>
              <a:t>ἀπό</a:t>
            </a:r>
            <a:r>
              <a:rPr lang="el-GR" dirty="0"/>
              <a:t> </a:t>
            </a:r>
            <a:r>
              <a:rPr lang="el-GR" dirty="0" err="1"/>
              <a:t>τή</a:t>
            </a:r>
            <a:r>
              <a:rPr lang="el-GR" dirty="0"/>
              <a:t> διάσπαση </a:t>
            </a:r>
            <a:r>
              <a:rPr lang="el-GR" dirty="0" err="1"/>
              <a:t>μέ</a:t>
            </a:r>
            <a:r>
              <a:rPr lang="el-GR" dirty="0"/>
              <a:t> βάση (πρόφαση;) </a:t>
            </a:r>
            <a:r>
              <a:rPr lang="el-GR" dirty="0" err="1"/>
              <a:t>τόν</a:t>
            </a:r>
            <a:r>
              <a:rPr lang="el-GR" dirty="0"/>
              <a:t> </a:t>
            </a:r>
            <a:r>
              <a:rPr lang="el-GR" dirty="0" err="1"/>
              <a:t>Χριστολογικό</a:t>
            </a:r>
            <a:r>
              <a:rPr lang="el-GR" dirty="0"/>
              <a:t> </a:t>
            </a:r>
            <a:r>
              <a:rPr lang="el-GR" dirty="0" err="1"/>
              <a:t>Ὅρο</a:t>
            </a:r>
            <a:r>
              <a:rPr lang="el-GR" dirty="0"/>
              <a:t> </a:t>
            </a:r>
            <a:r>
              <a:rPr lang="el-GR" dirty="0" err="1"/>
              <a:t>τῆς</a:t>
            </a:r>
            <a:r>
              <a:rPr lang="el-GR" dirty="0"/>
              <a:t> </a:t>
            </a:r>
            <a:r>
              <a:rPr lang="el-GR" dirty="0" smtClean="0"/>
              <a:t>Χαλκηδόνος</a:t>
            </a:r>
            <a:r>
              <a:rPr lang="en-US" dirty="0" smtClean="0"/>
              <a:t> (451)</a:t>
            </a:r>
            <a:r>
              <a:rPr lang="el-GR" dirty="0" smtClean="0"/>
              <a:t>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Oriental Orthodox Churches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>
                <a:cs typeface="Times New Roman" pitchFamily="18" charset="0"/>
              </a:rPr>
              <a:t>ἡ 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Κοπτική</a:t>
            </a:r>
            <a:r>
              <a:rPr lang="el-GR" dirty="0">
                <a:cs typeface="Times New Roman" pitchFamily="18" charset="0"/>
              </a:rPr>
              <a:t> (</a:t>
            </a:r>
            <a:r>
              <a:rPr lang="el-GR" dirty="0" err="1">
                <a:cs typeface="Times New Roman" pitchFamily="18" charset="0"/>
              </a:rPr>
              <a:t>Αἴγυπτος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καί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ἐξωτερικό</a:t>
            </a:r>
            <a:r>
              <a:rPr lang="el-GR" dirty="0">
                <a:cs typeface="Times New Roman" pitchFamily="18" charset="0"/>
              </a:rPr>
              <a:t>)</a:t>
            </a:r>
          </a:p>
          <a:p>
            <a:r>
              <a:rPr lang="el-GR" dirty="0">
                <a:cs typeface="Times New Roman" pitchFamily="18" charset="0"/>
              </a:rPr>
              <a:t>ἡ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Αἰθιοπική</a:t>
            </a:r>
            <a:endParaRPr lang="el-GR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l-GR" dirty="0" smtClean="0">
                <a:cs typeface="Times New Roman" pitchFamily="18" charset="0"/>
              </a:rPr>
              <a:t>ἡ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Ἐκκλησία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τῆς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Ἐρυθραίας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(μετά το 1993)</a:t>
            </a:r>
            <a:endParaRPr lang="el-GR" dirty="0">
              <a:cs typeface="Times New Roman" pitchFamily="18" charset="0"/>
            </a:endParaRPr>
          </a:p>
          <a:p>
            <a:r>
              <a:rPr lang="el-GR" dirty="0">
                <a:cs typeface="Times New Roman" pitchFamily="18" charset="0"/>
              </a:rPr>
              <a:t>ἡ 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Συροϊακωβιτική</a:t>
            </a:r>
            <a:r>
              <a:rPr lang="el-GR" dirty="0">
                <a:cs typeface="Times New Roman" pitchFamily="18" charset="0"/>
              </a:rPr>
              <a:t> (</a:t>
            </a:r>
            <a:r>
              <a:rPr lang="el-GR" dirty="0" err="1">
                <a:cs typeface="Times New Roman" pitchFamily="18" charset="0"/>
              </a:rPr>
              <a:t>Συροορθόδοξη</a:t>
            </a:r>
            <a:r>
              <a:rPr lang="el-GR" dirty="0">
                <a:cs typeface="Times New Roman" pitchFamily="18" charset="0"/>
              </a:rPr>
              <a:t> λένε </a:t>
            </a:r>
            <a:r>
              <a:rPr lang="el-GR" dirty="0" err="1">
                <a:cs typeface="Times New Roman" pitchFamily="18" charset="0"/>
              </a:rPr>
              <a:t>οἱ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ἴδιοι</a:t>
            </a:r>
            <a:r>
              <a:rPr lang="el-GR" dirty="0">
                <a:cs typeface="Times New Roman" pitchFamily="18" charset="0"/>
              </a:rPr>
              <a:t>) </a:t>
            </a:r>
            <a:r>
              <a:rPr lang="el-GR" dirty="0" err="1">
                <a:cs typeface="Times New Roman" pitchFamily="18" charset="0"/>
              </a:rPr>
              <a:t>τῆς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Δυτικῆς</a:t>
            </a:r>
            <a:r>
              <a:rPr lang="el-GR" dirty="0">
                <a:cs typeface="Times New Roman" pitchFamily="18" charset="0"/>
              </a:rPr>
              <a:t> Συρίας (σήμερα Συρία, Τουρκία</a:t>
            </a:r>
            <a:r>
              <a:rPr lang="el-GR" dirty="0" smtClean="0">
                <a:cs typeface="Times New Roman" pitchFamily="18" charset="0"/>
              </a:rPr>
              <a:t>)</a:t>
            </a:r>
            <a:endParaRPr lang="en-US" dirty="0" smtClean="0">
              <a:cs typeface="Times New Roman" pitchFamily="18" charset="0"/>
            </a:endParaRPr>
          </a:p>
          <a:p>
            <a:r>
              <a:rPr lang="el-GR" dirty="0" smtClean="0">
                <a:cs typeface="Times New Roman" pitchFamily="18" charset="0"/>
              </a:rPr>
              <a:t>ἡ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Νεστοριανική</a:t>
            </a:r>
            <a:r>
              <a:rPr lang="el-GR" dirty="0" smtClean="0">
                <a:cs typeface="Times New Roman" pitchFamily="18" charset="0"/>
              </a:rPr>
              <a:t> (</a:t>
            </a:r>
            <a:r>
              <a:rPr lang="el-GR" dirty="0" err="1" smtClean="0">
                <a:cs typeface="Times New Roman" pitchFamily="18" charset="0"/>
              </a:rPr>
              <a:t>ἀνατολικῆς</a:t>
            </a:r>
            <a:r>
              <a:rPr lang="el-GR" dirty="0" smtClean="0">
                <a:cs typeface="Times New Roman" pitchFamily="18" charset="0"/>
              </a:rPr>
              <a:t> Συρίας </a:t>
            </a:r>
            <a:r>
              <a:rPr lang="el-GR" dirty="0" err="1" smtClean="0">
                <a:cs typeface="Times New Roman" pitchFamily="18" charset="0"/>
              </a:rPr>
              <a:t>καί</a:t>
            </a:r>
            <a:r>
              <a:rPr lang="el-GR" dirty="0" smtClean="0">
                <a:cs typeface="Times New Roman" pitchFamily="18" charset="0"/>
              </a:rPr>
              <a:t> </a:t>
            </a:r>
            <a:r>
              <a:rPr lang="el-GR" dirty="0" err="1" smtClean="0">
                <a:cs typeface="Times New Roman" pitchFamily="18" charset="0"/>
              </a:rPr>
              <a:t>Ἀσίας</a:t>
            </a:r>
            <a:r>
              <a:rPr lang="el-GR" dirty="0" smtClean="0">
                <a:cs typeface="Times New Roman" pitchFamily="18" charset="0"/>
              </a:rPr>
              <a:t>)</a:t>
            </a:r>
            <a:endParaRPr lang="el-GR" dirty="0">
              <a:cs typeface="Times New Roman" pitchFamily="18" charset="0"/>
            </a:endParaRPr>
          </a:p>
          <a:p>
            <a:r>
              <a:rPr lang="el-GR" dirty="0" smtClean="0">
                <a:cs typeface="Times New Roman" pitchFamily="18" charset="0"/>
              </a:rPr>
              <a:t>ἡ </a:t>
            </a:r>
            <a:r>
              <a:rPr lang="el-GR" dirty="0" err="1">
                <a:cs typeface="Times New Roman" pitchFamily="18" charset="0"/>
              </a:rPr>
              <a:t>Συριακή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τῆς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Ἰνδίας</a:t>
            </a:r>
            <a:r>
              <a:rPr lang="el-GR" dirty="0">
                <a:cs typeface="Times New Roman" pitchFamily="18" charset="0"/>
              </a:rPr>
              <a:t> (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Μαλαμπάρ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στή</a:t>
            </a:r>
            <a:r>
              <a:rPr lang="el-GR" dirty="0">
                <a:cs typeface="Times New Roman" pitchFamily="18" charset="0"/>
              </a:rPr>
              <a:t> Β. </a:t>
            </a:r>
            <a:r>
              <a:rPr lang="el-GR" dirty="0" err="1">
                <a:cs typeface="Times New Roman" pitchFamily="18" charset="0"/>
              </a:rPr>
              <a:t>Ἰνδία</a:t>
            </a:r>
            <a:r>
              <a:rPr lang="el-GR" dirty="0">
                <a:cs typeface="Times New Roman" pitchFamily="18" charset="0"/>
              </a:rPr>
              <a:t>) </a:t>
            </a:r>
            <a:r>
              <a:rPr lang="el-GR" dirty="0" err="1">
                <a:cs typeface="Times New Roman" pitchFamily="18" charset="0"/>
              </a:rPr>
              <a:t>καί</a:t>
            </a:r>
            <a:endParaRPr lang="el-GR" dirty="0">
              <a:cs typeface="Times New Roman" pitchFamily="18" charset="0"/>
            </a:endParaRPr>
          </a:p>
          <a:p>
            <a:r>
              <a:rPr lang="el-GR" dirty="0">
                <a:cs typeface="Times New Roman" pitchFamily="18" charset="0"/>
              </a:rPr>
              <a:t>ἡ 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Ἀρμενική</a:t>
            </a:r>
            <a:r>
              <a:rPr lang="el-GR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Ἀποστολική</a:t>
            </a:r>
            <a:r>
              <a:rPr lang="el-GR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Ἐκκλησία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dirty="0">
                <a:cs typeface="Times New Roman" pitchFamily="18" charset="0"/>
              </a:rPr>
              <a:t>(</a:t>
            </a:r>
            <a:r>
              <a:rPr lang="el-GR" dirty="0" err="1">
                <a:cs typeface="Times New Roman" pitchFamily="18" charset="0"/>
              </a:rPr>
              <a:t>Ἀρμενία</a:t>
            </a:r>
            <a:r>
              <a:rPr lang="el-GR" dirty="0">
                <a:cs typeface="Times New Roman" pitchFamily="18" charset="0"/>
              </a:rPr>
              <a:t>, Τουρκία </a:t>
            </a:r>
            <a:r>
              <a:rPr lang="el-GR" dirty="0" err="1">
                <a:cs typeface="Times New Roman" pitchFamily="18" charset="0"/>
              </a:rPr>
              <a:t>καί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ἐξωτερικό</a:t>
            </a:r>
            <a:r>
              <a:rPr lang="el-GR" dirty="0">
                <a:cs typeface="Times New Roman" pitchFamily="18" charset="0"/>
              </a:rPr>
              <a:t>).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Χάρτης αρχαίων ανατολικών εκκλησιών.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824" y="1332084"/>
            <a:ext cx="5854352" cy="44731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Χάρτης 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40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Η Εκκλησία του Μαλαμπάρ (Ινδία)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Χάρτης με την επέκταση της Νεστοριανικής ιεραποστολής στην Ασία.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8400"/>
            <a:ext cx="6851403" cy="43148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683568" y="5733256"/>
            <a:ext cx="8136904" cy="438944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Εικόνα 2: </a:t>
            </a:r>
            <a:r>
              <a:rPr lang="el-GR" dirty="0"/>
              <a:t>Η πορεία της </a:t>
            </a:r>
            <a:r>
              <a:rPr lang="el-GR" dirty="0" err="1"/>
              <a:t>νεστοριανικής</a:t>
            </a:r>
            <a:r>
              <a:rPr lang="el-GR" dirty="0"/>
              <a:t> ιεραποστολής στη Ν. Ασία (με κόκκινο</a:t>
            </a:r>
            <a:r>
              <a:rPr lang="el-GR" dirty="0" smtClean="0"/>
              <a:t>). 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Χάρτης 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97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Χάρτης με τη συγκέντρωση Χριστιανών στη Νότια Ινδία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5323839" cy="5118358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1162471" cy="4608512"/>
          </a:xfrm>
        </p:spPr>
        <p:txBody>
          <a:bodyPr anchor="b"/>
          <a:lstStyle/>
          <a:p>
            <a:r>
              <a:rPr lang="el-GR" dirty="0" smtClean="0"/>
              <a:t>Εικόνα 3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Χάρτης 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001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Χάρτης όπου φαίνονται οι δρόμοι του ευαγγελισμού-εμπορίοι. Με τη λευκή γραμμή απεικονίζεται ο θαλάσσιος δρόμος και με βυσσινί ο χερσαίος.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8400"/>
            <a:ext cx="7289996" cy="4278459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971600" y="5733256"/>
            <a:ext cx="6795120" cy="792088"/>
          </a:xfrm>
        </p:spPr>
        <p:txBody>
          <a:bodyPr>
            <a:normAutofit/>
          </a:bodyPr>
          <a:lstStyle/>
          <a:p>
            <a:r>
              <a:rPr lang="el-GR" dirty="0" smtClean="0"/>
              <a:t>Εικόνα 4</a:t>
            </a:r>
            <a:r>
              <a:rPr lang="el-GR" dirty="0"/>
              <a:t>: Δρόμοι ευαγγελισμού/εμπορίου (λευκός θαλάσσιος, βυσσινί, χερσαίος</a:t>
            </a:r>
            <a:r>
              <a:rPr lang="el-GR" dirty="0" smtClean="0"/>
              <a:t>)</a:t>
            </a:r>
            <a:r>
              <a:rPr lang="el-GR" dirty="0"/>
              <a:t>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Χάρτης 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81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945</Words>
  <Application>Microsoft Office PowerPoint</Application>
  <PresentationFormat>Προβολή στην οθόνη (4:3)</PresentationFormat>
  <Paragraphs>98</Paragraphs>
  <Slides>26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Times New Roman</vt:lpstr>
      <vt:lpstr>Wingdings</vt:lpstr>
      <vt:lpstr>Θέμα του Office</vt:lpstr>
      <vt:lpstr>Ιστορία Αρχαίων Ανατολικών Εκκλησιών</vt:lpstr>
      <vt:lpstr>Σκοποί  ενότητας</vt:lpstr>
      <vt:lpstr>Ἀρχαῖες Ἀνατολικές Ἐκκλησίες: Εἶναι οἱ ἐκκλησίες πού προέκυψαν ἀπό τή διάσπαση μέ βάση (πρόφαση;) τόν Χριστολογικό Ὅρο τῆς Χαλκηδόνος (451). </vt:lpstr>
      <vt:lpstr>Oriental Orthodox Churches</vt:lpstr>
      <vt:lpstr>Χάρτης 1</vt:lpstr>
      <vt:lpstr>Η Εκκλησία του Μαλαμπάρ (Ινδία)</vt:lpstr>
      <vt:lpstr>Χάρτης 2</vt:lpstr>
      <vt:lpstr>Χάρτης 3</vt:lpstr>
      <vt:lpstr>Χάρτης 4</vt:lpstr>
      <vt:lpstr>Κοσμᾶς Ἰνδικοπλεύστης (525 περ.)</vt:lpstr>
      <vt:lpstr>Πίνακας προνομίων</vt:lpstr>
      <vt:lpstr>Σταυρός 1</vt:lpstr>
      <vt:lpstr>Σταυρός 2</vt:lpstr>
      <vt:lpstr>Σταυρός 3</vt:lpstr>
      <vt:lpstr>Χάρτης 5 </vt:lpstr>
      <vt:lpstr>Τίτλος</vt:lpstr>
      <vt:lpstr>Χάρτης 6</vt:lpstr>
      <vt:lpstr>Η εξέλιξη</vt:lpstr>
      <vt:lpstr>Τέλος Ενότητας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(1/2)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Ανθούλα</cp:lastModifiedBy>
  <cp:revision>224</cp:revision>
  <dcterms:created xsi:type="dcterms:W3CDTF">2012-09-06T09:03:05Z</dcterms:created>
  <dcterms:modified xsi:type="dcterms:W3CDTF">2015-04-16T17:38:17Z</dcterms:modified>
</cp:coreProperties>
</file>