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1" r:id="rId3"/>
    <p:sldId id="301" r:id="rId4"/>
    <p:sldId id="302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290" r:id="rId19"/>
    <p:sldId id="295" r:id="rId20"/>
    <p:sldId id="299" r:id="rId21"/>
    <p:sldId id="292" r:id="rId22"/>
    <p:sldId id="291" r:id="rId23"/>
    <p:sldId id="294" r:id="rId24"/>
    <p:sldId id="293" r:id="rId25"/>
    <p:sldId id="328" r:id="rId2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261"/>
            <p14:sldId id="301"/>
            <p14:sldId id="302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  <p14:sldId id="32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2" autoAdjust="0"/>
    <p:restoredTop sz="99309" autoAdjust="0"/>
  </p:normalViewPr>
  <p:slideViewPr>
    <p:cSldViewPr>
      <p:cViewPr varScale="1">
        <p:scale>
          <a:sx n="73" d="100"/>
          <a:sy n="73" d="100"/>
        </p:scale>
        <p:origin x="84" y="10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16/4/2015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5811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0622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Η Κοπτική Εκκλησία</a:t>
            </a:r>
            <a:r>
              <a:rPr lang="de-DE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Γ΄– η Εκκλησία </a:t>
            </a:r>
            <a:r>
              <a:rPr lang="en-US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Tewahedo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της Αιθιοπίας (και Ερυθραίας)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8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9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Η Κοπτική Εκκλησία</a:t>
            </a:r>
            <a:r>
              <a:rPr lang="de-DE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Γ΄– η Εκκλησία </a:t>
            </a:r>
            <a:r>
              <a:rPr lang="en-US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Tewahedo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της Αιθιοπίας (και Ερυθραίας)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10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11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Η Κοπτική Εκκλησία</a:t>
            </a:r>
            <a:r>
              <a:rPr lang="de-DE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Γ΄– η Εκκλησία </a:t>
            </a:r>
            <a:r>
              <a:rPr lang="en-US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Tewahedo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της Αιθιοπίας (και Ερυθραίας)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6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Η Κοπτική Εκκλησία</a:t>
            </a:r>
            <a:r>
              <a:rPr lang="de-DE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Γ΄– η Εκκλησία </a:t>
            </a:r>
            <a:r>
              <a:rPr lang="en-US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Tewahedo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της Αιθιοπίας (και Ερυθραίας)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Η Κοπτική Εκκλησία</a:t>
            </a:r>
            <a:r>
              <a:rPr lang="de-DE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Γ΄– η Εκκλησία </a:t>
            </a:r>
            <a:r>
              <a:rPr lang="en-US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Tewahedo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της Αιθιοπίας (και Ερυθραίας)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9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10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Η Κοπτική Εκκλησία</a:t>
            </a:r>
            <a:r>
              <a:rPr lang="de-DE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Γ΄– η Εκκλησία </a:t>
            </a:r>
            <a:r>
              <a:rPr lang="en-US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Tewahedo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της Αιθιοπίας (και Ερυθραίας)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1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8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10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Η Κοπτική Εκκλησία</a:t>
            </a:r>
            <a:r>
              <a:rPr lang="de-DE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Γ΄– η Εκκλησία </a:t>
            </a:r>
            <a:r>
              <a:rPr lang="en-US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Tewahedo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της Αιθιοπίας (και Ερυθραίας)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1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opencourses.uoa.gr/courses/THEOL1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gr/maps" TargetMode="External"/><Relationship Id="rId7" Type="http://schemas.openxmlformats.org/officeDocument/2006/relationships/hyperlink" Target="http://www.earth-cultures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arth-cultures.com/images/ww/side/ethiopia10d-02.jpg" TargetMode="External"/><Relationship Id="rId5" Type="http://schemas.openxmlformats.org/officeDocument/2006/relationships/hyperlink" Target="http://4.bp.blogspot.com/_dtQBMBowNV4/SER_90CaqNI/AAAAAAAAAq0/khDUpslkiYA/s400/Lalibela%2Bgiorgis.jpg" TargetMode="External"/><Relationship Id="rId4" Type="http://schemas.openxmlformats.org/officeDocument/2006/relationships/hyperlink" Target="http://commons.bcit.ca/catt_trax/TripOne/ethiopia.htm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jewishvirtuallibrary.org/" TargetMode="External"/><Relationship Id="rId3" Type="http://schemas.openxmlformats.org/officeDocument/2006/relationships/hyperlink" Target="https://creativecommons.org/licenses/by-sa/3.0/" TargetMode="External"/><Relationship Id="rId7" Type="http://schemas.openxmlformats.org/officeDocument/2006/relationships/hyperlink" Target="http://www.jewishvirtuallibrary.org/jsource/images/ark/ChurchwithTreasury.jp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Asmara-Panorama_2.jpeg" TargetMode="External"/><Relationship Id="rId5" Type="http://schemas.openxmlformats.org/officeDocument/2006/relationships/hyperlink" Target="wikimedia.org" TargetMode="External"/><Relationship Id="rId10" Type="http://schemas.openxmlformats.org/officeDocument/2006/relationships/hyperlink" Target="http://www.britannica.com/" TargetMode="External"/><Relationship Id="rId4" Type="http://schemas.openxmlformats.org/officeDocument/2006/relationships/hyperlink" Target="http://upload.wikimedia.org/wikipedia/commons/thumb/7/75/Hanging_Church10.JPG/320px-Hanging_Church10.JPG" TargetMode="External"/><Relationship Id="rId9" Type="http://schemas.openxmlformats.org/officeDocument/2006/relationships/hyperlink" Target="http://media-2.web.britannica.com/eb-media/47/91747-004-D41157FA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Ιστορία Αρχαίων Ανατολικών Εκκλησιών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04: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/>
              <a:t>Η Κοπτική Εκκλησία</a:t>
            </a:r>
            <a:r>
              <a:rPr lang="de-DE" sz="2800" dirty="0" smtClean="0"/>
              <a:t> </a:t>
            </a:r>
            <a:r>
              <a:rPr lang="el-GR" sz="2800" dirty="0" smtClean="0"/>
              <a:t>Γ΄– η Εκκλησία </a:t>
            </a:r>
            <a:r>
              <a:rPr lang="en-US" sz="2800" dirty="0" err="1" smtClean="0"/>
              <a:t>Tewahedo</a:t>
            </a:r>
            <a:r>
              <a:rPr lang="en-US" sz="2800" dirty="0" smtClean="0"/>
              <a:t> </a:t>
            </a:r>
            <a:r>
              <a:rPr lang="el-GR" sz="2800" dirty="0" smtClean="0"/>
              <a:t>της Αιθιοπίας (και Ερυθραίας)</a:t>
            </a:r>
            <a:endParaRPr lang="en-US" sz="2800" dirty="0" smtClean="0"/>
          </a:p>
          <a:p>
            <a:endParaRPr lang="el-GR" sz="2800" dirty="0" smtClean="0"/>
          </a:p>
          <a:p>
            <a:r>
              <a:rPr lang="el-GR" sz="2800" dirty="0" smtClean="0"/>
              <a:t>Δημήτριος Ν. Μόσχος</a:t>
            </a:r>
          </a:p>
          <a:p>
            <a:r>
              <a:rPr lang="el-GR" sz="2800" dirty="0" smtClean="0"/>
              <a:t>Θεολογική Σχολή</a:t>
            </a:r>
          </a:p>
          <a:p>
            <a:r>
              <a:rPr lang="el-GR" sz="2800" dirty="0" smtClean="0"/>
              <a:t>Τμήμα Θεολογίας</a:t>
            </a:r>
            <a:endParaRPr lang="en-US" sz="2800" dirty="0" smtClean="0"/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 descr="Σχεδιάγραμμα του θρησκευτικού χάρτη της Αιθιοπίας κατά τη μεσαιωνική περίοδο.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385" y="1241754"/>
            <a:ext cx="5812206" cy="42034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Θέση κειμένου 2" descr="&#10;"/>
          <p:cNvSpPr>
            <a:spLocks noGrp="1"/>
          </p:cNvSpPr>
          <p:nvPr>
            <p:ph type="body" sz="half" idx="2"/>
          </p:nvPr>
        </p:nvSpPr>
        <p:spPr>
          <a:xfrm>
            <a:off x="1792288" y="5445224"/>
            <a:ext cx="5486400" cy="726976"/>
          </a:xfrm>
        </p:spPr>
        <p:txBody>
          <a:bodyPr>
            <a:normAutofit/>
          </a:bodyPr>
          <a:lstStyle/>
          <a:p>
            <a:r>
              <a:rPr lang="el-GR" dirty="0" smtClean="0"/>
              <a:t>Εικόνα 6: </a:t>
            </a:r>
            <a:r>
              <a:rPr lang="el-GR" dirty="0"/>
              <a:t>Σχεδιάγραμμα του θρησκευτικού χάρτη της Αιθιοπίας κατά τη μεσαιωνική </a:t>
            </a:r>
            <a:r>
              <a:rPr lang="el-GR" dirty="0" smtClean="0"/>
              <a:t>περίοδο.</a:t>
            </a:r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Θρησκευτικός χάρτης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0785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 descr="Φωτογραφία από εξωτερική άποψη της Εκκλησίας Bete Girgis.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" b="2709"/>
          <a:stretch>
            <a:fillRect/>
          </a:stretch>
        </p:blipFill>
        <p:spPr>
          <a:xfrm>
            <a:off x="1163638" y="1468049"/>
            <a:ext cx="6743700" cy="4248472"/>
          </a:xfrm>
        </p:spPr>
      </p:pic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>
          <a:xfrm>
            <a:off x="1792288" y="5805264"/>
            <a:ext cx="5486400" cy="366936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Εικόνα 7</a:t>
            </a:r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Εκκλησία </a:t>
            </a:r>
            <a:r>
              <a:rPr lang="en-US" dirty="0" err="1"/>
              <a:t>Bete</a:t>
            </a:r>
            <a:r>
              <a:rPr lang="en-US" dirty="0"/>
              <a:t> </a:t>
            </a:r>
            <a:r>
              <a:rPr lang="en-US" dirty="0" err="1" smtClean="0"/>
              <a:t>Girgis</a:t>
            </a:r>
            <a:r>
              <a:rPr lang="el-GR" dirty="0" smtClean="0"/>
              <a:t> (1/2)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9414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>
          <a:xfrm>
            <a:off x="1792288" y="5805264"/>
            <a:ext cx="5486400" cy="366936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Εικόνα 8</a:t>
            </a:r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Εκκλησία </a:t>
            </a:r>
            <a:r>
              <a:rPr lang="en-US" dirty="0" err="1"/>
              <a:t>Bete</a:t>
            </a:r>
            <a:r>
              <a:rPr lang="en-US" dirty="0"/>
              <a:t> </a:t>
            </a:r>
            <a:r>
              <a:rPr lang="en-US" dirty="0" err="1" smtClean="0"/>
              <a:t>Girgis</a:t>
            </a:r>
            <a:r>
              <a:rPr lang="el-GR" dirty="0" smtClean="0"/>
              <a:t> (2/2)</a:t>
            </a:r>
            <a:endParaRPr lang="el-GR" dirty="0"/>
          </a:p>
        </p:txBody>
      </p:sp>
      <p:pic>
        <p:nvPicPr>
          <p:cNvPr id="6" name="Θέση εικόνας 5" descr="Φωτογραφία με θέα από πάνω της εκκλησίας Bete Girgis.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4" b="2614"/>
          <a:stretch>
            <a:fillRect/>
          </a:stretch>
        </p:blipFill>
        <p:spPr>
          <a:xfrm>
            <a:off x="1163638" y="1482708"/>
            <a:ext cx="6743700" cy="4248472"/>
          </a:xfrm>
        </p:spPr>
      </p:pic>
    </p:spTree>
    <p:extLst>
      <p:ext uri="{BB962C8B-B14F-4D97-AF65-F5344CB8AC3E}">
        <p14:creationId xmlns:p14="http://schemas.microsoft.com/office/powerpoint/2010/main" val="114756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 descr="Φωτογραφία ναού.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5" b="8005"/>
          <a:stretch>
            <a:fillRect/>
          </a:stretch>
        </p:blipFill>
        <p:spPr>
          <a:xfrm>
            <a:off x="1200150" y="1533760"/>
            <a:ext cx="6743700" cy="4248472"/>
          </a:xfrm>
        </p:spPr>
      </p:pic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>
          <a:xfrm>
            <a:off x="1792288" y="5805264"/>
            <a:ext cx="5486400" cy="366936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Εικόνα 9</a:t>
            </a:r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Ναός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9710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 descr="Φωτογραφία του περιβόλου της Αγίας Μαρίας Σιών.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" b="3087"/>
          <a:stretch>
            <a:fillRect/>
          </a:stretch>
        </p:blipFill>
        <p:spPr>
          <a:xfrm>
            <a:off x="1295636" y="1498036"/>
            <a:ext cx="6552728" cy="4128161"/>
          </a:xfrm>
        </p:spPr>
      </p:pic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>
          <a:xfrm>
            <a:off x="1792288" y="5654352"/>
            <a:ext cx="5486400" cy="654968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Εικόνα 10: Περίβολος </a:t>
            </a:r>
            <a:r>
              <a:rPr lang="el-GR" dirty="0"/>
              <a:t>της αγίας Μαρίας </a:t>
            </a:r>
            <a:r>
              <a:rPr lang="el-GR" dirty="0" err="1"/>
              <a:t>Σιών</a:t>
            </a:r>
            <a:r>
              <a:rPr lang="el-GR" dirty="0"/>
              <a:t> στην </a:t>
            </a:r>
            <a:r>
              <a:rPr lang="el-GR" dirty="0" err="1" smtClean="0"/>
              <a:t>Αξώμη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Αγία Μαρία </a:t>
            </a:r>
            <a:r>
              <a:rPr lang="el-GR" dirty="0" err="1" smtClean="0"/>
              <a:t>Σιών</a:t>
            </a:r>
            <a:r>
              <a:rPr lang="el-GR" dirty="0" smtClean="0"/>
              <a:t> (1/2)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211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 descr="Κοντινή φωτογραφία από την περίβολο της Αγίας Μαρίας Σιών.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6" b="2756"/>
          <a:stretch>
            <a:fillRect/>
          </a:stretch>
        </p:blipFill>
        <p:spPr>
          <a:xfrm>
            <a:off x="1308187" y="1404885"/>
            <a:ext cx="6527626" cy="4112347"/>
          </a:xfrm>
        </p:spPr>
      </p:pic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>
          <a:xfrm>
            <a:off x="1792288" y="5517232"/>
            <a:ext cx="5486400" cy="654968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Εικόνα 11: Περίβολος </a:t>
            </a:r>
            <a:r>
              <a:rPr lang="el-GR" dirty="0"/>
              <a:t>της </a:t>
            </a:r>
            <a:r>
              <a:rPr lang="el-GR" dirty="0" smtClean="0"/>
              <a:t>Αγίας </a:t>
            </a:r>
            <a:r>
              <a:rPr lang="el-GR" dirty="0"/>
              <a:t>Μαρίας </a:t>
            </a:r>
            <a:r>
              <a:rPr lang="el-GR" dirty="0" err="1"/>
              <a:t>Σιών</a:t>
            </a:r>
            <a:r>
              <a:rPr lang="el-GR" dirty="0"/>
              <a:t> στην </a:t>
            </a:r>
            <a:r>
              <a:rPr lang="el-GR" dirty="0" err="1" smtClean="0"/>
              <a:t>Αξώμη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Αγία Μαρία </a:t>
            </a:r>
            <a:r>
              <a:rPr lang="el-GR" dirty="0" err="1"/>
              <a:t>Σιών</a:t>
            </a:r>
            <a:r>
              <a:rPr lang="el-GR" dirty="0"/>
              <a:t> </a:t>
            </a:r>
            <a:r>
              <a:rPr lang="el-GR" dirty="0" smtClean="0"/>
              <a:t>(2/2</a:t>
            </a:r>
            <a:r>
              <a:rPr lang="el-G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3978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 descr="Φωτογραφία με πιστούς έξω από το ναό της Αντίς Αμπέμπα.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5" b="8005"/>
          <a:stretch>
            <a:fillRect/>
          </a:stretch>
        </p:blipFill>
        <p:spPr>
          <a:xfrm>
            <a:off x="1195282" y="1478651"/>
            <a:ext cx="6753436" cy="4254605"/>
          </a:xfrm>
        </p:spPr>
      </p:pic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>
          <a:xfrm>
            <a:off x="1792288" y="5733256"/>
            <a:ext cx="5486400" cy="438944"/>
          </a:xfrm>
        </p:spPr>
        <p:txBody>
          <a:bodyPr>
            <a:normAutofit/>
          </a:bodyPr>
          <a:lstStyle/>
          <a:p>
            <a:r>
              <a:rPr lang="el-GR" dirty="0" smtClean="0"/>
              <a:t>Εικόνα 12: </a:t>
            </a:r>
            <a:r>
              <a:rPr lang="el-GR" dirty="0"/>
              <a:t>Τελετή σε ναό της Αντίς </a:t>
            </a:r>
            <a:r>
              <a:rPr lang="el-GR" dirty="0" err="1"/>
              <a:t>Αμπέμπα</a:t>
            </a:r>
            <a:endParaRPr lang="el-GR" dirty="0"/>
          </a:p>
          <a:p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Τελετή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8968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7926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/>
            <a:r>
              <a:rPr lang="el-GR" dirty="0" smtClean="0"/>
              <a:t>Επανάληψη βασικών όρων</a:t>
            </a:r>
          </a:p>
          <a:p>
            <a:pPr marL="0"/>
            <a:r>
              <a:rPr lang="el-GR" dirty="0" smtClean="0"/>
              <a:t>Η πληροφόρηση για τα βασικά γεωγραφικά και ιστορικά δεδομένα της Αιθιοπικής Εκκλησίας</a:t>
            </a:r>
          </a:p>
          <a:p>
            <a:pPr marL="0"/>
            <a:r>
              <a:rPr lang="el-GR" dirty="0" smtClean="0"/>
              <a:t>Η ένταξη βασικών πληροφοριών για τη γένεση και την εσωτερική εκκλησιαστική ζωή (μοναχισμός, τέχνη, ρόλος Ιουδαϊσμού κλπ) της Αιθιοπίας στο γενικότερο σύνολο της Εκκλησιαστικής Ιστορίας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n-US" sz="2000" dirty="0" smtClean="0"/>
              <a:t>1.00.</a:t>
            </a:r>
            <a:r>
              <a:rPr lang="el-GR" sz="2000" dirty="0" smtClean="0"/>
              <a:t>  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Πανεπιστήμιον Αθηνών</a:t>
            </a:r>
            <a:r>
              <a:rPr lang="en-US" sz="2000" dirty="0" smtClean="0"/>
              <a:t>,</a:t>
            </a:r>
            <a:r>
              <a:rPr lang="el-GR" sz="2000" dirty="0" smtClean="0"/>
              <a:t> Δημήτριος Μόσχος 2014. «Ιστορία Αρχαίων Ανατολικών Εκκλησιών. Κοπτική Εκκλησία Γ΄ Η Εκκλησία </a:t>
            </a:r>
            <a:r>
              <a:rPr lang="en-US" sz="2000" dirty="0" err="1" smtClean="0"/>
              <a:t>Tewahedo</a:t>
            </a:r>
            <a:r>
              <a:rPr lang="en-US" sz="2000" dirty="0" smtClean="0"/>
              <a:t> </a:t>
            </a:r>
            <a:r>
              <a:rPr lang="el-GR" sz="2000" dirty="0" smtClean="0"/>
              <a:t>της Αιθιοπίας (και της Ερυθραίας)».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>
                <a:hlinkClick r:id="rId3" action="ppaction://hlinkfile"/>
              </a:rPr>
              <a:t>http://opencourses.uoa.gr/courses/THEOL1</a:t>
            </a:r>
            <a:r>
              <a:rPr lang="en-US" sz="2000" dirty="0" smtClean="0">
                <a:hlinkClick r:id="rId3" action="ppaction://hlinkfile"/>
              </a:rPr>
              <a:t>/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/>
              <a:t>Εικόνα 1:</a:t>
            </a:r>
            <a:r>
              <a:rPr lang="en-US" sz="2000" dirty="0"/>
              <a:t> Copyright</a:t>
            </a:r>
            <a:r>
              <a:rPr lang="el-GR" sz="2000" dirty="0"/>
              <a:t>:</a:t>
            </a:r>
            <a:r>
              <a:rPr lang="en-US" sz="2000" dirty="0"/>
              <a:t> Google Maps</a:t>
            </a:r>
            <a:r>
              <a:rPr lang="el-GR" sz="2000" dirty="0"/>
              <a:t>, Πηγή: </a:t>
            </a:r>
            <a:r>
              <a:rPr lang="en-US" sz="2000" dirty="0">
                <a:hlinkClick r:id="rId3"/>
              </a:rPr>
              <a:t>http://www.google.gr/maps</a:t>
            </a:r>
            <a:endParaRPr lang="en-US" sz="2000" dirty="0"/>
          </a:p>
          <a:p>
            <a:pPr marL="0" indent="0">
              <a:buNone/>
            </a:pPr>
            <a:r>
              <a:rPr lang="el-GR" sz="2000" dirty="0" err="1" smtClean="0"/>
              <a:t>Εικονα</a:t>
            </a:r>
            <a:r>
              <a:rPr lang="el-GR" sz="2000" dirty="0" smtClean="0"/>
              <a:t> 2: </a:t>
            </a:r>
            <a:r>
              <a:rPr lang="en-US" sz="2000" dirty="0" smtClean="0"/>
              <a:t>Copyrighted, </a:t>
            </a:r>
            <a:r>
              <a:rPr lang="el-GR" sz="2000" dirty="0" smtClean="0"/>
              <a:t>Σύνδεσμος: </a:t>
            </a:r>
            <a:r>
              <a:rPr lang="en-US" sz="2000" dirty="0">
                <a:hlinkClick r:id="rId4"/>
              </a:rPr>
              <a:t>http://</a:t>
            </a:r>
            <a:r>
              <a:rPr lang="en-US" sz="2000" dirty="0" smtClean="0">
                <a:hlinkClick r:id="rId4"/>
              </a:rPr>
              <a:t>commons.bcit.ca/catt_trax/TripOne/ethiopia.htm</a:t>
            </a:r>
            <a:r>
              <a:rPr lang="el-GR" sz="2000" dirty="0" smtClean="0"/>
              <a:t> Πηγή: </a:t>
            </a:r>
            <a:r>
              <a:rPr lang="en-US" sz="2000" dirty="0"/>
              <a:t>Microsoft Encarta</a:t>
            </a:r>
            <a:r>
              <a:rPr lang="el-GR" sz="2000" dirty="0"/>
              <a:t> </a:t>
            </a:r>
            <a:endParaRPr lang="en-US" sz="2000" dirty="0" smtClean="0"/>
          </a:p>
          <a:p>
            <a:pPr marL="0" indent="0">
              <a:buNone/>
            </a:pPr>
            <a:r>
              <a:rPr lang="el-GR" sz="2000" dirty="0" smtClean="0"/>
              <a:t>Εικόνες</a:t>
            </a:r>
            <a:r>
              <a:rPr lang="en-US" sz="2000" dirty="0" smtClean="0"/>
              <a:t> 3-6</a:t>
            </a:r>
            <a:r>
              <a:rPr lang="el-GR" sz="2000" dirty="0" smtClean="0"/>
              <a:t>: </a:t>
            </a:r>
            <a:r>
              <a:rPr lang="en-US" sz="2000" dirty="0" smtClean="0"/>
              <a:t>Copyrighted</a:t>
            </a:r>
            <a:r>
              <a:rPr lang="el-GR" sz="2000" dirty="0" smtClean="0"/>
              <a:t>, </a:t>
            </a:r>
            <a:r>
              <a:rPr lang="el-GR" sz="2000" dirty="0"/>
              <a:t>Πηγή: Μεθοδίου </a:t>
            </a:r>
            <a:r>
              <a:rPr lang="el-GR" sz="2000" dirty="0" err="1"/>
              <a:t>Αξώμης</a:t>
            </a:r>
            <a:r>
              <a:rPr lang="en-US" sz="2000" dirty="0"/>
              <a:t> (</a:t>
            </a:r>
            <a:r>
              <a:rPr lang="el-GR" sz="2000" dirty="0" err="1"/>
              <a:t>Φούγια</a:t>
            </a:r>
            <a:r>
              <a:rPr lang="en-US" sz="2000" dirty="0"/>
              <a:t>), </a:t>
            </a:r>
            <a:r>
              <a:rPr lang="el-GR" sz="2000" dirty="0"/>
              <a:t>Ο Χριστιανισμός και ο Ιουδαϊσμός εν </a:t>
            </a:r>
            <a:r>
              <a:rPr lang="el-GR" sz="2000" dirty="0" err="1"/>
              <a:t>Αιθιοπίᾳ</a:t>
            </a:r>
            <a:r>
              <a:rPr lang="el-GR" sz="2000" dirty="0"/>
              <a:t> </a:t>
            </a:r>
            <a:r>
              <a:rPr lang="el-GR" sz="2000" dirty="0" err="1"/>
              <a:t>Νουβίᾳ</a:t>
            </a:r>
            <a:r>
              <a:rPr lang="el-GR" sz="2000" dirty="0"/>
              <a:t> και </a:t>
            </a:r>
            <a:r>
              <a:rPr lang="el-GR" sz="2000" dirty="0" err="1"/>
              <a:t>Μερόῃ</a:t>
            </a:r>
            <a:r>
              <a:rPr lang="en-US" sz="2000" dirty="0"/>
              <a:t>, </a:t>
            </a:r>
            <a:r>
              <a:rPr lang="el-GR" sz="2000" dirty="0"/>
              <a:t>τ. Α΄, Αθήναι</a:t>
            </a:r>
            <a:r>
              <a:rPr lang="en-US" sz="2000" dirty="0"/>
              <a:t> </a:t>
            </a:r>
            <a:r>
              <a:rPr lang="en-US" sz="2000" dirty="0" smtClean="0"/>
              <a:t>1979</a:t>
            </a:r>
            <a:r>
              <a:rPr lang="el-GR" sz="2000" dirty="0" smtClean="0"/>
              <a:t>.</a:t>
            </a:r>
            <a:endParaRPr lang="el-GR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sz="2000" dirty="0" smtClean="0"/>
              <a:t>Εικόνα 7: </a:t>
            </a:r>
            <a:r>
              <a:rPr lang="en-US" sz="2000" dirty="0" smtClean="0"/>
              <a:t>Copyrighted: </a:t>
            </a:r>
            <a:r>
              <a:rPr lang="el-GR" sz="2000" dirty="0" smtClean="0"/>
              <a:t>Σύνδεσμος: </a:t>
            </a:r>
            <a:r>
              <a:rPr lang="en-US" sz="2000" dirty="0" smtClean="0">
                <a:hlinkClick r:id="rId5"/>
              </a:rPr>
              <a:t>http</a:t>
            </a:r>
            <a:r>
              <a:rPr lang="en-US" sz="2000" dirty="0">
                <a:hlinkClick r:id="rId5"/>
              </a:rPr>
              <a:t>://4.bp.blogspot.com/_</a:t>
            </a:r>
            <a:r>
              <a:rPr lang="en-US" sz="2000" dirty="0" smtClean="0">
                <a:hlinkClick r:id="rId5"/>
              </a:rPr>
              <a:t>dtQBMBowNV4/SER_90CaqNI/AAAAAAAAAq0/khDUpslkiYA/s400/Lalibela%2Bgiorgis.jpg</a:t>
            </a:r>
            <a:endParaRPr lang="en-US" sz="2000" dirty="0" smtClean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/>
              <a:t>8</a:t>
            </a:r>
            <a:r>
              <a:rPr lang="el-GR" sz="2000" dirty="0"/>
              <a:t>:</a:t>
            </a:r>
            <a:r>
              <a:rPr lang="en-US" sz="2000" dirty="0"/>
              <a:t> Copyrighted, </a:t>
            </a:r>
            <a:r>
              <a:rPr lang="el-GR" sz="2000" dirty="0"/>
              <a:t>Σύνδεσμος: </a:t>
            </a:r>
            <a:r>
              <a:rPr lang="en-US" sz="2000" dirty="0">
                <a:hlinkClick r:id="rId6"/>
              </a:rPr>
              <a:t>www.earth-cultures.com/images/ww/side/ethiopia10d-02.jpg</a:t>
            </a:r>
            <a:r>
              <a:rPr lang="el-GR" sz="2000" dirty="0"/>
              <a:t> Πηγή: </a:t>
            </a:r>
            <a:r>
              <a:rPr lang="en-US" sz="2000" dirty="0">
                <a:hlinkClick r:id="rId7"/>
              </a:rPr>
              <a:t>www.earth-cultures.com</a:t>
            </a:r>
            <a:r>
              <a:rPr lang="en-US" sz="2000" dirty="0" smtClean="0">
                <a:hlinkClick r:id="rId7"/>
              </a:rPr>
              <a:t>/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(2/2)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 smtClean="0"/>
              <a:t>Εικόνα 9: </a:t>
            </a:r>
            <a:r>
              <a:rPr lang="en-US" sz="2000" dirty="0" smtClean="0"/>
              <a:t>Copyright</a:t>
            </a:r>
            <a:r>
              <a:rPr lang="en-US" sz="2000" dirty="0"/>
              <a:t>: </a:t>
            </a:r>
            <a:r>
              <a:rPr lang="en-US" sz="2000" dirty="0">
                <a:hlinkClick r:id="rId3"/>
              </a:rPr>
              <a:t>Creative Commons Attribution-</a:t>
            </a:r>
            <a:r>
              <a:rPr lang="en-US" sz="2000" dirty="0" err="1">
                <a:hlinkClick r:id="rId3"/>
              </a:rPr>
              <a:t>ShareAlike</a:t>
            </a:r>
            <a:r>
              <a:rPr lang="en-US" sz="2000" dirty="0">
                <a:hlinkClick r:id="rId3"/>
              </a:rPr>
              <a:t> License</a:t>
            </a:r>
            <a:r>
              <a:rPr lang="en-US" sz="2000" dirty="0"/>
              <a:t>;</a:t>
            </a:r>
            <a:r>
              <a:rPr lang="el-GR" sz="2000" dirty="0"/>
              <a:t>  </a:t>
            </a:r>
            <a:r>
              <a:rPr lang="el-GR" sz="2000" dirty="0" smtClean="0"/>
              <a:t>Σύνδεσμος: </a:t>
            </a:r>
            <a:r>
              <a:rPr lang="el-GR" sz="2000" u="sng" dirty="0" smtClean="0">
                <a:hlinkClick r:id="rId4"/>
              </a:rPr>
              <a:t>http</a:t>
            </a:r>
            <a:r>
              <a:rPr lang="el-GR" sz="2000" u="sng" dirty="0">
                <a:hlinkClick r:id="rId4"/>
              </a:rPr>
              <a:t>://upload.wikimedia.org/wikipedia/commons/thumb/7/75/Hanging_Church10.JPG/320px-Hanging_Church10.JPG </a:t>
            </a:r>
            <a:r>
              <a:rPr lang="el-GR" sz="2000" dirty="0"/>
              <a:t> Πηγή</a:t>
            </a:r>
            <a:r>
              <a:rPr lang="en-US" sz="2000" dirty="0"/>
              <a:t>: </a:t>
            </a:r>
            <a:r>
              <a:rPr lang="en-US" sz="2000" dirty="0" smtClean="0">
                <a:hlinkClick r:id="rId5" action="ppaction://hlinkfile"/>
              </a:rPr>
              <a:t>wikimedia.org</a:t>
            </a:r>
            <a:endParaRPr lang="el-GR" sz="2000" dirty="0"/>
          </a:p>
          <a:p>
            <a:pPr marL="0" indent="0">
              <a:buNone/>
            </a:pPr>
            <a:r>
              <a:rPr lang="el-GR" sz="2000" dirty="0" smtClean="0"/>
              <a:t>Εικόνα 10: </a:t>
            </a:r>
            <a:r>
              <a:rPr lang="en-US" sz="2000" dirty="0"/>
              <a:t>Copyright: </a:t>
            </a:r>
            <a:r>
              <a:rPr lang="en-US" sz="2000" dirty="0">
                <a:hlinkClick r:id="rId3"/>
              </a:rPr>
              <a:t>Creative Commons Attribution-</a:t>
            </a:r>
            <a:r>
              <a:rPr lang="en-US" sz="2000" dirty="0" err="1">
                <a:hlinkClick r:id="rId3"/>
              </a:rPr>
              <a:t>ShareAlike</a:t>
            </a:r>
            <a:r>
              <a:rPr lang="en-US" sz="2000" dirty="0">
                <a:hlinkClick r:id="rId3"/>
              </a:rPr>
              <a:t> License</a:t>
            </a:r>
            <a:r>
              <a:rPr lang="en-US" sz="2000" dirty="0"/>
              <a:t>;</a:t>
            </a:r>
            <a:r>
              <a:rPr lang="el-GR" sz="2000" dirty="0"/>
              <a:t> </a:t>
            </a:r>
            <a:r>
              <a:rPr lang="el-GR" sz="2000" dirty="0" smtClean="0"/>
              <a:t>Σύνδεσμος: </a:t>
            </a:r>
            <a:r>
              <a:rPr lang="en-US" sz="2000" dirty="0">
                <a:hlinkClick r:id="rId6"/>
              </a:rPr>
              <a:t>http://</a:t>
            </a:r>
            <a:r>
              <a:rPr lang="en-US" sz="2000" dirty="0" smtClean="0">
                <a:hlinkClick r:id="rId6"/>
              </a:rPr>
              <a:t>commons.wikimedia.org/wiki/File:Asmara-Panorama_2.jpeg</a:t>
            </a:r>
            <a:r>
              <a:rPr lang="el-GR" sz="2000" dirty="0" smtClean="0"/>
              <a:t> Πηγή: </a:t>
            </a:r>
            <a:r>
              <a:rPr lang="en-US" sz="2000" dirty="0" smtClean="0">
                <a:hlinkClick r:id="rId5" action="ppaction://hlinkfile"/>
              </a:rPr>
              <a:t>wikimedia.org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/>
              <a:t>Εικόνα 11: </a:t>
            </a:r>
            <a:r>
              <a:rPr lang="en-US" sz="2000" dirty="0" smtClean="0"/>
              <a:t>Copyrighted, </a:t>
            </a:r>
            <a:r>
              <a:rPr lang="el-GR" sz="2000" dirty="0" smtClean="0"/>
              <a:t>Σύνδεσμος: </a:t>
            </a:r>
            <a:r>
              <a:rPr lang="en-US" sz="2000" dirty="0" smtClean="0">
                <a:hlinkClick r:id="rId7"/>
              </a:rPr>
              <a:t>http</a:t>
            </a:r>
            <a:r>
              <a:rPr lang="en-US" sz="2000" dirty="0">
                <a:hlinkClick r:id="rId7"/>
              </a:rPr>
              <a:t>://</a:t>
            </a:r>
            <a:r>
              <a:rPr lang="en-US" sz="2000" dirty="0" smtClean="0">
                <a:hlinkClick r:id="rId7"/>
              </a:rPr>
              <a:t>www.jewishvirtuallibrary.org/jsource/images/ark/ChurchwithTreasury.jpg</a:t>
            </a:r>
            <a:r>
              <a:rPr lang="el-GR" sz="2000" dirty="0" smtClean="0"/>
              <a:t> Πηγή: </a:t>
            </a:r>
            <a:r>
              <a:rPr lang="en-US" sz="2000" dirty="0">
                <a:hlinkClick r:id="rId8"/>
              </a:rPr>
              <a:t>http://www.jewishvirtuallibrary.org</a:t>
            </a:r>
            <a:r>
              <a:rPr lang="en-US" sz="2000" dirty="0" smtClean="0">
                <a:hlinkClick r:id="rId8"/>
              </a:rPr>
              <a:t>/</a:t>
            </a:r>
            <a:r>
              <a:rPr lang="el-GR" sz="2000" dirty="0" smtClean="0"/>
              <a:t> </a:t>
            </a:r>
            <a:endParaRPr lang="en-US" sz="2000" dirty="0" smtClean="0"/>
          </a:p>
          <a:p>
            <a:pPr marL="0" indent="0">
              <a:buNone/>
            </a:pPr>
            <a:r>
              <a:rPr lang="el-GR" sz="2000" dirty="0" smtClean="0"/>
              <a:t>Εικόνα 12: </a:t>
            </a:r>
            <a:r>
              <a:rPr lang="en-US" sz="2000" dirty="0" smtClean="0"/>
              <a:t>Copyright: </a:t>
            </a:r>
            <a:r>
              <a:rPr lang="en-US" sz="2000" dirty="0" err="1"/>
              <a:t>Encyclopædia</a:t>
            </a:r>
            <a:r>
              <a:rPr lang="en-US" sz="2000" dirty="0"/>
              <a:t> Britannica, </a:t>
            </a:r>
            <a:r>
              <a:rPr lang="en-US" sz="2000" dirty="0" err="1" smtClean="0"/>
              <a:t>Inc</a:t>
            </a:r>
            <a:r>
              <a:rPr lang="en-US" sz="2000" dirty="0" smtClean="0"/>
              <a:t> </a:t>
            </a:r>
            <a:r>
              <a:rPr lang="el-GR" sz="2000" dirty="0" smtClean="0"/>
              <a:t>Σύνδεσμος: </a:t>
            </a:r>
            <a:r>
              <a:rPr lang="en-US" sz="2000" dirty="0">
                <a:hlinkClick r:id="rId9"/>
              </a:rPr>
              <a:t>http://</a:t>
            </a:r>
            <a:r>
              <a:rPr lang="en-US" sz="2000" dirty="0" smtClean="0">
                <a:hlinkClick r:id="rId9"/>
              </a:rPr>
              <a:t>media-2.web.britannica.com/eb-media/47/91747-004-D41157FA.jpg</a:t>
            </a:r>
            <a:r>
              <a:rPr lang="el-GR" sz="2000" dirty="0" smtClean="0"/>
              <a:t> Πηγή: </a:t>
            </a:r>
            <a:r>
              <a:rPr lang="en-US" sz="2000" dirty="0">
                <a:hlinkClick r:id="rId10"/>
              </a:rPr>
              <a:t>http://www.britannica.com</a:t>
            </a:r>
            <a:r>
              <a:rPr lang="en-US" sz="2000" dirty="0" smtClean="0">
                <a:hlinkClick r:id="rId10"/>
              </a:rPr>
              <a:t>/</a:t>
            </a:r>
            <a:r>
              <a:rPr lang="el-GR" sz="2000" dirty="0" smtClean="0"/>
              <a:t> </a:t>
            </a:r>
            <a:endParaRPr lang="el-GR" sz="2000" dirty="0"/>
          </a:p>
          <a:p>
            <a:pPr marL="0" indent="0">
              <a:buNone/>
            </a:pPr>
            <a:endParaRPr lang="en-US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45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/>
              <a:t>Ἀρχαῖες</a:t>
            </a:r>
            <a:r>
              <a:rPr lang="el-GR" dirty="0"/>
              <a:t> </a:t>
            </a:r>
            <a:r>
              <a:rPr lang="el-GR" dirty="0" err="1"/>
              <a:t>Ἀνατολικές</a:t>
            </a:r>
            <a:r>
              <a:rPr lang="el-GR" dirty="0"/>
              <a:t> </a:t>
            </a:r>
            <a:r>
              <a:rPr lang="el-GR" dirty="0" err="1" smtClean="0"/>
              <a:t>Ἐκκλησίες</a:t>
            </a:r>
            <a:r>
              <a:rPr lang="en-US" dirty="0" smtClean="0"/>
              <a:t>:</a:t>
            </a:r>
            <a:r>
              <a:rPr lang="el-GR" dirty="0" smtClean="0"/>
              <a:t> </a:t>
            </a:r>
            <a:r>
              <a:rPr lang="el-GR" dirty="0" err="1"/>
              <a:t>Εἶναι</a:t>
            </a:r>
            <a:r>
              <a:rPr lang="el-GR" dirty="0"/>
              <a:t> </a:t>
            </a:r>
            <a:r>
              <a:rPr lang="el-GR" dirty="0" err="1"/>
              <a:t>οἱ</a:t>
            </a:r>
            <a:r>
              <a:rPr lang="el-GR" dirty="0"/>
              <a:t> </a:t>
            </a:r>
            <a:r>
              <a:rPr lang="el-GR" dirty="0" err="1"/>
              <a:t>ἐκκλησίες</a:t>
            </a:r>
            <a:r>
              <a:rPr lang="el-GR" dirty="0"/>
              <a:t> πού προέκυψαν </a:t>
            </a:r>
            <a:r>
              <a:rPr lang="el-GR" dirty="0" err="1"/>
              <a:t>ἀπό</a:t>
            </a:r>
            <a:r>
              <a:rPr lang="el-GR" dirty="0"/>
              <a:t> </a:t>
            </a:r>
            <a:r>
              <a:rPr lang="el-GR" dirty="0" err="1"/>
              <a:t>τή</a:t>
            </a:r>
            <a:r>
              <a:rPr lang="el-GR" dirty="0"/>
              <a:t> διάσπαση </a:t>
            </a:r>
            <a:r>
              <a:rPr lang="el-GR" dirty="0" err="1"/>
              <a:t>μέ</a:t>
            </a:r>
            <a:r>
              <a:rPr lang="el-GR" dirty="0"/>
              <a:t> βάση (πρόφαση;) </a:t>
            </a:r>
            <a:r>
              <a:rPr lang="el-GR" dirty="0" err="1"/>
              <a:t>τόν</a:t>
            </a:r>
            <a:r>
              <a:rPr lang="el-GR" dirty="0"/>
              <a:t> </a:t>
            </a:r>
            <a:r>
              <a:rPr lang="el-GR" dirty="0" err="1"/>
              <a:t>Χριστολογικό</a:t>
            </a:r>
            <a:r>
              <a:rPr lang="el-GR" dirty="0"/>
              <a:t> </a:t>
            </a:r>
            <a:r>
              <a:rPr lang="el-GR" dirty="0" err="1"/>
              <a:t>Ὅρο</a:t>
            </a:r>
            <a:r>
              <a:rPr lang="el-GR" dirty="0"/>
              <a:t> </a:t>
            </a:r>
            <a:r>
              <a:rPr lang="el-GR" dirty="0" err="1"/>
              <a:t>τῆς</a:t>
            </a:r>
            <a:r>
              <a:rPr lang="el-GR" dirty="0"/>
              <a:t> </a:t>
            </a:r>
            <a:r>
              <a:rPr lang="el-GR" dirty="0" smtClean="0"/>
              <a:t>Χαλκηδόνος</a:t>
            </a:r>
            <a:r>
              <a:rPr lang="en-US" dirty="0" smtClean="0"/>
              <a:t> (451)</a:t>
            </a:r>
            <a:r>
              <a:rPr lang="el-GR" dirty="0" smtClean="0"/>
              <a:t>.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Oriental Orthodox Churches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>
                <a:cs typeface="Times New Roman" pitchFamily="18" charset="0"/>
              </a:rPr>
              <a:t>ἡ </a:t>
            </a:r>
            <a:r>
              <a:rPr lang="el-GR" b="1" dirty="0" err="1">
                <a:solidFill>
                  <a:srgbClr val="FF0000"/>
                </a:solidFill>
                <a:cs typeface="Times New Roman" pitchFamily="18" charset="0"/>
              </a:rPr>
              <a:t>Κοπτική</a:t>
            </a:r>
            <a:r>
              <a:rPr lang="el-GR" dirty="0">
                <a:cs typeface="Times New Roman" pitchFamily="18" charset="0"/>
              </a:rPr>
              <a:t> (</a:t>
            </a:r>
            <a:r>
              <a:rPr lang="el-GR" dirty="0" err="1">
                <a:cs typeface="Times New Roman" pitchFamily="18" charset="0"/>
              </a:rPr>
              <a:t>Αἴγυπτος</a:t>
            </a:r>
            <a:r>
              <a:rPr lang="el-GR" dirty="0">
                <a:cs typeface="Times New Roman" pitchFamily="18" charset="0"/>
              </a:rPr>
              <a:t> </a:t>
            </a:r>
            <a:r>
              <a:rPr lang="el-GR" dirty="0" err="1">
                <a:cs typeface="Times New Roman" pitchFamily="18" charset="0"/>
              </a:rPr>
              <a:t>καί</a:t>
            </a:r>
            <a:r>
              <a:rPr lang="el-GR" dirty="0">
                <a:cs typeface="Times New Roman" pitchFamily="18" charset="0"/>
              </a:rPr>
              <a:t> </a:t>
            </a:r>
            <a:r>
              <a:rPr lang="el-GR" dirty="0" err="1">
                <a:cs typeface="Times New Roman" pitchFamily="18" charset="0"/>
              </a:rPr>
              <a:t>ἐξωτερικό</a:t>
            </a:r>
            <a:r>
              <a:rPr lang="el-GR" dirty="0">
                <a:cs typeface="Times New Roman" pitchFamily="18" charset="0"/>
              </a:rPr>
              <a:t>)</a:t>
            </a:r>
          </a:p>
          <a:p>
            <a:r>
              <a:rPr lang="el-GR" dirty="0">
                <a:cs typeface="Times New Roman" pitchFamily="18" charset="0"/>
              </a:rPr>
              <a:t>ἡ </a:t>
            </a:r>
            <a:r>
              <a:rPr lang="el-GR" b="1" dirty="0" err="1" smtClean="0">
                <a:solidFill>
                  <a:srgbClr val="FF0000"/>
                </a:solidFill>
                <a:cs typeface="Times New Roman" pitchFamily="18" charset="0"/>
              </a:rPr>
              <a:t>Αἰθιοπική</a:t>
            </a:r>
            <a:endParaRPr lang="el-GR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r>
              <a:rPr lang="el-GR" dirty="0" smtClean="0">
                <a:cs typeface="Times New Roman" pitchFamily="18" charset="0"/>
              </a:rPr>
              <a:t>ἡ</a:t>
            </a:r>
            <a:r>
              <a:rPr lang="el-GR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l-GR" b="1" dirty="0" err="1" smtClean="0">
                <a:solidFill>
                  <a:srgbClr val="FF0000"/>
                </a:solidFill>
                <a:cs typeface="Times New Roman" pitchFamily="18" charset="0"/>
              </a:rPr>
              <a:t>Ἐκκλησία</a:t>
            </a:r>
            <a:r>
              <a:rPr lang="el-GR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l-GR" b="1" dirty="0" err="1" smtClean="0">
                <a:solidFill>
                  <a:srgbClr val="FF0000"/>
                </a:solidFill>
                <a:cs typeface="Times New Roman" pitchFamily="18" charset="0"/>
              </a:rPr>
              <a:t>τῆς</a:t>
            </a:r>
            <a:r>
              <a:rPr lang="el-GR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l-GR" b="1" dirty="0" err="1" smtClean="0">
                <a:solidFill>
                  <a:srgbClr val="FF0000"/>
                </a:solidFill>
                <a:cs typeface="Times New Roman" pitchFamily="18" charset="0"/>
              </a:rPr>
              <a:t>Ἐρυθραίας</a:t>
            </a:r>
            <a:r>
              <a:rPr lang="el-GR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l-GR" dirty="0" smtClean="0">
                <a:cs typeface="Times New Roman" pitchFamily="18" charset="0"/>
              </a:rPr>
              <a:t>(μετά το 1993)</a:t>
            </a:r>
            <a:endParaRPr lang="el-GR" dirty="0">
              <a:cs typeface="Times New Roman" pitchFamily="18" charset="0"/>
            </a:endParaRPr>
          </a:p>
          <a:p>
            <a:r>
              <a:rPr lang="el-GR" dirty="0">
                <a:cs typeface="Times New Roman" pitchFamily="18" charset="0"/>
              </a:rPr>
              <a:t>ἡ </a:t>
            </a:r>
            <a:r>
              <a:rPr lang="el-GR" b="1" dirty="0" err="1">
                <a:solidFill>
                  <a:srgbClr val="FF0000"/>
                </a:solidFill>
                <a:cs typeface="Times New Roman" pitchFamily="18" charset="0"/>
              </a:rPr>
              <a:t>Συροϊακωβιτική</a:t>
            </a:r>
            <a:r>
              <a:rPr lang="el-GR" dirty="0">
                <a:cs typeface="Times New Roman" pitchFamily="18" charset="0"/>
              </a:rPr>
              <a:t> (</a:t>
            </a:r>
            <a:r>
              <a:rPr lang="el-GR" dirty="0" err="1">
                <a:cs typeface="Times New Roman" pitchFamily="18" charset="0"/>
              </a:rPr>
              <a:t>Συροορθόδοξη</a:t>
            </a:r>
            <a:r>
              <a:rPr lang="el-GR" dirty="0">
                <a:cs typeface="Times New Roman" pitchFamily="18" charset="0"/>
              </a:rPr>
              <a:t> λένε </a:t>
            </a:r>
            <a:r>
              <a:rPr lang="el-GR" dirty="0" err="1">
                <a:cs typeface="Times New Roman" pitchFamily="18" charset="0"/>
              </a:rPr>
              <a:t>οἱ</a:t>
            </a:r>
            <a:r>
              <a:rPr lang="el-GR" dirty="0">
                <a:cs typeface="Times New Roman" pitchFamily="18" charset="0"/>
              </a:rPr>
              <a:t> </a:t>
            </a:r>
            <a:r>
              <a:rPr lang="el-GR" dirty="0" err="1">
                <a:cs typeface="Times New Roman" pitchFamily="18" charset="0"/>
              </a:rPr>
              <a:t>ἴδιοι</a:t>
            </a:r>
            <a:r>
              <a:rPr lang="el-GR" dirty="0">
                <a:cs typeface="Times New Roman" pitchFamily="18" charset="0"/>
              </a:rPr>
              <a:t>) </a:t>
            </a:r>
            <a:r>
              <a:rPr lang="el-GR" dirty="0" err="1">
                <a:cs typeface="Times New Roman" pitchFamily="18" charset="0"/>
              </a:rPr>
              <a:t>τῆς</a:t>
            </a:r>
            <a:r>
              <a:rPr lang="el-GR" dirty="0">
                <a:cs typeface="Times New Roman" pitchFamily="18" charset="0"/>
              </a:rPr>
              <a:t> </a:t>
            </a:r>
            <a:r>
              <a:rPr lang="el-GR" dirty="0" err="1">
                <a:cs typeface="Times New Roman" pitchFamily="18" charset="0"/>
              </a:rPr>
              <a:t>Δυτικῆς</a:t>
            </a:r>
            <a:r>
              <a:rPr lang="el-GR" dirty="0">
                <a:cs typeface="Times New Roman" pitchFamily="18" charset="0"/>
              </a:rPr>
              <a:t> Συρίας (σήμερα Συρία, Τουρκία</a:t>
            </a:r>
            <a:r>
              <a:rPr lang="el-GR" dirty="0" smtClean="0">
                <a:cs typeface="Times New Roman" pitchFamily="18" charset="0"/>
              </a:rPr>
              <a:t>)</a:t>
            </a:r>
            <a:endParaRPr lang="en-US" dirty="0" smtClean="0">
              <a:cs typeface="Times New Roman" pitchFamily="18" charset="0"/>
            </a:endParaRPr>
          </a:p>
          <a:p>
            <a:r>
              <a:rPr lang="el-GR" dirty="0" smtClean="0">
                <a:cs typeface="Times New Roman" pitchFamily="18" charset="0"/>
              </a:rPr>
              <a:t>ἡ </a:t>
            </a:r>
            <a:r>
              <a:rPr lang="el-GR" b="1" dirty="0" err="1" smtClean="0">
                <a:solidFill>
                  <a:srgbClr val="FF0000"/>
                </a:solidFill>
                <a:cs typeface="Times New Roman" pitchFamily="18" charset="0"/>
              </a:rPr>
              <a:t>Νεστοριανική</a:t>
            </a:r>
            <a:r>
              <a:rPr lang="el-GR" dirty="0" smtClean="0">
                <a:cs typeface="Times New Roman" pitchFamily="18" charset="0"/>
              </a:rPr>
              <a:t> (</a:t>
            </a:r>
            <a:r>
              <a:rPr lang="el-GR" dirty="0" err="1" smtClean="0">
                <a:cs typeface="Times New Roman" pitchFamily="18" charset="0"/>
              </a:rPr>
              <a:t>ἀνατολικῆς</a:t>
            </a:r>
            <a:r>
              <a:rPr lang="el-GR" dirty="0" smtClean="0">
                <a:cs typeface="Times New Roman" pitchFamily="18" charset="0"/>
              </a:rPr>
              <a:t> Συρίας </a:t>
            </a:r>
            <a:r>
              <a:rPr lang="el-GR" dirty="0" err="1" smtClean="0">
                <a:cs typeface="Times New Roman" pitchFamily="18" charset="0"/>
              </a:rPr>
              <a:t>καί</a:t>
            </a:r>
            <a:r>
              <a:rPr lang="el-GR" dirty="0" smtClean="0">
                <a:cs typeface="Times New Roman" pitchFamily="18" charset="0"/>
              </a:rPr>
              <a:t> </a:t>
            </a:r>
            <a:r>
              <a:rPr lang="el-GR" dirty="0" err="1" smtClean="0">
                <a:cs typeface="Times New Roman" pitchFamily="18" charset="0"/>
              </a:rPr>
              <a:t>Ἀσίας</a:t>
            </a:r>
            <a:r>
              <a:rPr lang="el-GR" dirty="0" smtClean="0">
                <a:cs typeface="Times New Roman" pitchFamily="18" charset="0"/>
              </a:rPr>
              <a:t>)</a:t>
            </a:r>
            <a:endParaRPr lang="el-GR" dirty="0">
              <a:cs typeface="Times New Roman" pitchFamily="18" charset="0"/>
            </a:endParaRPr>
          </a:p>
          <a:p>
            <a:r>
              <a:rPr lang="el-GR" dirty="0" smtClean="0">
                <a:cs typeface="Times New Roman" pitchFamily="18" charset="0"/>
              </a:rPr>
              <a:t>ἡ </a:t>
            </a:r>
            <a:r>
              <a:rPr lang="el-GR" dirty="0" err="1">
                <a:cs typeface="Times New Roman" pitchFamily="18" charset="0"/>
              </a:rPr>
              <a:t>Συριακή</a:t>
            </a:r>
            <a:r>
              <a:rPr lang="el-GR" dirty="0">
                <a:cs typeface="Times New Roman" pitchFamily="18" charset="0"/>
              </a:rPr>
              <a:t> </a:t>
            </a:r>
            <a:r>
              <a:rPr lang="el-GR" dirty="0" err="1">
                <a:cs typeface="Times New Roman" pitchFamily="18" charset="0"/>
              </a:rPr>
              <a:t>τῆς</a:t>
            </a:r>
            <a:r>
              <a:rPr lang="el-GR" dirty="0">
                <a:cs typeface="Times New Roman" pitchFamily="18" charset="0"/>
              </a:rPr>
              <a:t> </a:t>
            </a:r>
            <a:r>
              <a:rPr lang="el-GR" dirty="0" err="1">
                <a:cs typeface="Times New Roman" pitchFamily="18" charset="0"/>
              </a:rPr>
              <a:t>Ἰνδίας</a:t>
            </a:r>
            <a:r>
              <a:rPr lang="el-GR" dirty="0">
                <a:cs typeface="Times New Roman" pitchFamily="18" charset="0"/>
              </a:rPr>
              <a:t> (</a:t>
            </a:r>
            <a:r>
              <a:rPr lang="el-GR" b="1" dirty="0" err="1">
                <a:solidFill>
                  <a:srgbClr val="FF0000"/>
                </a:solidFill>
                <a:cs typeface="Times New Roman" pitchFamily="18" charset="0"/>
              </a:rPr>
              <a:t>Μαλαμπάρ</a:t>
            </a:r>
            <a:r>
              <a:rPr lang="el-GR" dirty="0">
                <a:cs typeface="Times New Roman" pitchFamily="18" charset="0"/>
              </a:rPr>
              <a:t> </a:t>
            </a:r>
            <a:r>
              <a:rPr lang="el-GR" dirty="0" err="1">
                <a:cs typeface="Times New Roman" pitchFamily="18" charset="0"/>
              </a:rPr>
              <a:t>στή</a:t>
            </a:r>
            <a:r>
              <a:rPr lang="el-GR" dirty="0">
                <a:cs typeface="Times New Roman" pitchFamily="18" charset="0"/>
              </a:rPr>
              <a:t> Β. </a:t>
            </a:r>
            <a:r>
              <a:rPr lang="el-GR" dirty="0" err="1">
                <a:cs typeface="Times New Roman" pitchFamily="18" charset="0"/>
              </a:rPr>
              <a:t>Ἰνδία</a:t>
            </a:r>
            <a:r>
              <a:rPr lang="el-GR" dirty="0">
                <a:cs typeface="Times New Roman" pitchFamily="18" charset="0"/>
              </a:rPr>
              <a:t>) </a:t>
            </a:r>
            <a:r>
              <a:rPr lang="el-GR" dirty="0" err="1">
                <a:cs typeface="Times New Roman" pitchFamily="18" charset="0"/>
              </a:rPr>
              <a:t>καί</a:t>
            </a:r>
            <a:endParaRPr lang="el-GR" dirty="0">
              <a:cs typeface="Times New Roman" pitchFamily="18" charset="0"/>
            </a:endParaRPr>
          </a:p>
          <a:p>
            <a:r>
              <a:rPr lang="el-GR" dirty="0">
                <a:cs typeface="Times New Roman" pitchFamily="18" charset="0"/>
              </a:rPr>
              <a:t>ἡ </a:t>
            </a:r>
            <a:r>
              <a:rPr lang="el-GR" b="1" dirty="0" err="1">
                <a:solidFill>
                  <a:srgbClr val="FF0000"/>
                </a:solidFill>
                <a:cs typeface="Times New Roman" pitchFamily="18" charset="0"/>
              </a:rPr>
              <a:t>Ἀρμενική</a:t>
            </a:r>
            <a:r>
              <a:rPr lang="el-GR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l-GR" b="1" dirty="0" err="1">
                <a:solidFill>
                  <a:srgbClr val="FF0000"/>
                </a:solidFill>
                <a:cs typeface="Times New Roman" pitchFamily="18" charset="0"/>
              </a:rPr>
              <a:t>Ἀποστολική</a:t>
            </a:r>
            <a:r>
              <a:rPr lang="el-GR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l-GR" b="1" dirty="0" err="1" smtClean="0">
                <a:solidFill>
                  <a:srgbClr val="FF0000"/>
                </a:solidFill>
                <a:cs typeface="Times New Roman" pitchFamily="18" charset="0"/>
              </a:rPr>
              <a:t>Ἐκκλησία</a:t>
            </a:r>
            <a:r>
              <a:rPr lang="el-GR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l-GR" dirty="0">
                <a:cs typeface="Times New Roman" pitchFamily="18" charset="0"/>
              </a:rPr>
              <a:t>(</a:t>
            </a:r>
            <a:r>
              <a:rPr lang="el-GR" dirty="0" err="1">
                <a:cs typeface="Times New Roman" pitchFamily="18" charset="0"/>
              </a:rPr>
              <a:t>Ἀρμενία</a:t>
            </a:r>
            <a:r>
              <a:rPr lang="el-GR" dirty="0">
                <a:cs typeface="Times New Roman" pitchFamily="18" charset="0"/>
              </a:rPr>
              <a:t>, Τουρκία </a:t>
            </a:r>
            <a:r>
              <a:rPr lang="el-GR" dirty="0" err="1">
                <a:cs typeface="Times New Roman" pitchFamily="18" charset="0"/>
              </a:rPr>
              <a:t>καί</a:t>
            </a:r>
            <a:r>
              <a:rPr lang="el-GR" dirty="0">
                <a:cs typeface="Times New Roman" pitchFamily="18" charset="0"/>
              </a:rPr>
              <a:t> </a:t>
            </a:r>
            <a:r>
              <a:rPr lang="el-GR" dirty="0" err="1">
                <a:cs typeface="Times New Roman" pitchFamily="18" charset="0"/>
              </a:rPr>
              <a:t>ἐξωτερικό</a:t>
            </a:r>
            <a:r>
              <a:rPr lang="el-GR" dirty="0">
                <a:cs typeface="Times New Roman" pitchFamily="18" charset="0"/>
              </a:rPr>
              <a:t>).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 descr="Χάρτης αρχαίων ανατολικών εκκλησιών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824" y="1332084"/>
            <a:ext cx="5854352" cy="44731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>
          <a:xfrm>
            <a:off x="1792288" y="5805264"/>
            <a:ext cx="5486400" cy="366936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Εικόνα 1</a:t>
            </a:r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Χάρτης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0334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 descr="Φωτογραφία με χάρτη του σημερινού κράτους της Αιθιοπίας.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2" b="11352"/>
          <a:stretch>
            <a:fillRect/>
          </a:stretch>
        </p:blipFill>
        <p:spPr>
          <a:xfrm>
            <a:off x="1485900" y="1556792"/>
            <a:ext cx="6172200" cy="3888432"/>
          </a:xfrm>
        </p:spPr>
      </p:pic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>
          <a:xfrm>
            <a:off x="1792288" y="5445224"/>
            <a:ext cx="5486400" cy="726976"/>
          </a:xfrm>
        </p:spPr>
        <p:txBody>
          <a:bodyPr/>
          <a:lstStyle/>
          <a:p>
            <a:r>
              <a:rPr lang="el-GR" dirty="0" smtClean="0"/>
              <a:t>Εικόνα 2: Χάρτης </a:t>
            </a:r>
            <a:r>
              <a:rPr lang="el-GR" dirty="0"/>
              <a:t>του σημερινού κράτους της </a:t>
            </a:r>
            <a:r>
              <a:rPr lang="el-GR" dirty="0" smtClean="0"/>
              <a:t>Αιθιοπίας.</a:t>
            </a:r>
            <a:endParaRPr lang="el-GR" dirty="0"/>
          </a:p>
          <a:p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Αιθιοπία (1/3)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5226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 descr="Χάρτης με τα ιστορικά τμήματα του σημερινού κράτους της Αιθιπίας.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40768"/>
            <a:ext cx="3466728" cy="491515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>
          <a:xfrm>
            <a:off x="4136504" y="5445224"/>
            <a:ext cx="4550296" cy="782970"/>
          </a:xfrm>
        </p:spPr>
        <p:txBody>
          <a:bodyPr/>
          <a:lstStyle/>
          <a:p>
            <a:r>
              <a:rPr lang="el-GR" dirty="0" smtClean="0"/>
              <a:t>Εικόνα 3: Χάρτης </a:t>
            </a:r>
            <a:r>
              <a:rPr lang="el-GR" dirty="0"/>
              <a:t>με τα ιστορικά τμήματα του σημερινού κράτους της </a:t>
            </a:r>
            <a:r>
              <a:rPr lang="el-GR" dirty="0" smtClean="0"/>
              <a:t>Αιθιοπίας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Αιθιοπία </a:t>
            </a:r>
            <a:r>
              <a:rPr lang="el-GR" dirty="0" smtClean="0"/>
              <a:t>(2/3</a:t>
            </a:r>
            <a:r>
              <a:rPr lang="el-G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2989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 descr="Χάρτης όπου απεικονίζονται οι περιοχές των αιθιοπικών γλωσσών.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13" y="1418400"/>
            <a:ext cx="3687163" cy="4752528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</p:pic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>
          <a:xfrm>
            <a:off x="4741114" y="5445224"/>
            <a:ext cx="3947375" cy="723733"/>
          </a:xfrm>
        </p:spPr>
        <p:txBody>
          <a:bodyPr>
            <a:normAutofit/>
          </a:bodyPr>
          <a:lstStyle/>
          <a:p>
            <a:r>
              <a:rPr lang="el-GR" dirty="0" smtClean="0"/>
              <a:t>Εικόνα 4: </a:t>
            </a:r>
            <a:r>
              <a:rPr lang="el-GR" dirty="0"/>
              <a:t>Χάρτης με τις περιοχές των αιθιοπικών </a:t>
            </a:r>
            <a:r>
              <a:rPr lang="el-GR" dirty="0" smtClean="0"/>
              <a:t>γλωσσών.</a:t>
            </a:r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Αιθιοπία </a:t>
            </a:r>
            <a:r>
              <a:rPr lang="el-GR" dirty="0" smtClean="0"/>
              <a:t>(3/3</a:t>
            </a:r>
            <a:r>
              <a:rPr lang="el-G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4497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 descr="Φωτογραφία από χειρόγραφο του Kebra Nagast.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23" y="1275656"/>
            <a:ext cx="3320139" cy="48965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>
          <a:xfrm>
            <a:off x="4139952" y="5157192"/>
            <a:ext cx="4248472" cy="1015008"/>
          </a:xfrm>
        </p:spPr>
        <p:txBody>
          <a:bodyPr>
            <a:normAutofit/>
          </a:bodyPr>
          <a:lstStyle/>
          <a:p>
            <a:r>
              <a:rPr lang="el-GR" dirty="0" smtClean="0"/>
              <a:t>Εικόνα 5: Απόσπασμα </a:t>
            </a:r>
            <a:r>
              <a:rPr lang="el-GR" dirty="0"/>
              <a:t>από χειρόγραφο του </a:t>
            </a:r>
            <a:r>
              <a:rPr lang="en-US" dirty="0" err="1"/>
              <a:t>Kebra</a:t>
            </a:r>
            <a:r>
              <a:rPr lang="en-US" dirty="0"/>
              <a:t> </a:t>
            </a:r>
            <a:r>
              <a:rPr lang="en-US" dirty="0" err="1"/>
              <a:t>Nagast</a:t>
            </a:r>
            <a:r>
              <a:rPr lang="en-US" dirty="0"/>
              <a:t> </a:t>
            </a:r>
            <a:r>
              <a:rPr lang="el-GR" dirty="0"/>
              <a:t>(Βίβλου των βασιλέων) στη γλώσσα </a:t>
            </a:r>
            <a:r>
              <a:rPr lang="en-US" dirty="0" smtClean="0"/>
              <a:t>Ge’ez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Kebra</a:t>
            </a:r>
            <a:r>
              <a:rPr lang="en-US" dirty="0"/>
              <a:t> </a:t>
            </a:r>
            <a:r>
              <a:rPr lang="en-US" dirty="0" err="1"/>
              <a:t>Nagast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7439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3559</TotalTime>
  <Words>799</Words>
  <Application>Microsoft Office PowerPoint</Application>
  <PresentationFormat>Προβολή στην οθόνη (4:3)</PresentationFormat>
  <Paragraphs>97</Paragraphs>
  <Slides>25</Slides>
  <Notes>11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30" baseType="lpstr">
      <vt:lpstr>Arial</vt:lpstr>
      <vt:lpstr>Calibri</vt:lpstr>
      <vt:lpstr>Times New Roman</vt:lpstr>
      <vt:lpstr>Wingdings</vt:lpstr>
      <vt:lpstr>Θέμα του Office</vt:lpstr>
      <vt:lpstr>Ιστορία Αρχαίων Ανατολικών Εκκλησιών</vt:lpstr>
      <vt:lpstr>Σκοποί  ενότητας</vt:lpstr>
      <vt:lpstr>Ἀρχαῖες Ἀνατολικές Ἐκκλησίες: Εἶναι οἱ ἐκκλησίες πού προέκυψαν ἀπό τή διάσπαση μέ βάση (πρόφαση;) τόν Χριστολογικό Ὅρο τῆς Χαλκηδόνος (451). </vt:lpstr>
      <vt:lpstr>Oriental Orthodox Churches</vt:lpstr>
      <vt:lpstr>Χάρτης</vt:lpstr>
      <vt:lpstr>Αιθιοπία (1/3)</vt:lpstr>
      <vt:lpstr>Αιθιοπία (2/3)</vt:lpstr>
      <vt:lpstr>Αιθιοπία (3/3)</vt:lpstr>
      <vt:lpstr>Kebra Nagast</vt:lpstr>
      <vt:lpstr>Θρησκευτικός χάρτης</vt:lpstr>
      <vt:lpstr>Εκκλησία Bete Girgis (1/2)</vt:lpstr>
      <vt:lpstr>Εκκλησία Bete Girgis (2/2)</vt:lpstr>
      <vt:lpstr>Ναός</vt:lpstr>
      <vt:lpstr>Αγία Μαρία Σιών (1/2)</vt:lpstr>
      <vt:lpstr>Αγία Μαρία Σιών (2/2)</vt:lpstr>
      <vt:lpstr>Τελετή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(1/2)</vt:lpstr>
      <vt:lpstr>Σημείωμα Χρήσης Έργων Τρίτων (2/2)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Ανθούλα</cp:lastModifiedBy>
  <cp:revision>209</cp:revision>
  <dcterms:created xsi:type="dcterms:W3CDTF">2012-09-06T09:03:05Z</dcterms:created>
  <dcterms:modified xsi:type="dcterms:W3CDTF">2015-04-16T17:51:43Z</dcterms:modified>
</cp:coreProperties>
</file>