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4" r:id="rId2"/>
    <p:sldId id="261" r:id="rId3"/>
    <p:sldId id="301" r:id="rId4"/>
    <p:sldId id="302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290" r:id="rId20"/>
    <p:sldId id="295" r:id="rId21"/>
    <p:sldId id="299" r:id="rId22"/>
    <p:sldId id="292" r:id="rId23"/>
    <p:sldId id="291" r:id="rId24"/>
    <p:sldId id="294" r:id="rId25"/>
    <p:sldId id="293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14"/>
            <p14:sldId id="261"/>
            <p14:sldId id="301"/>
            <p14:sldId id="302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9309" autoAdjust="0"/>
  </p:normalViewPr>
  <p:slideViewPr>
    <p:cSldViewPr>
      <p:cViewPr varScale="1">
        <p:scale>
          <a:sx n="93" d="100"/>
          <a:sy n="93" d="100"/>
        </p:scale>
        <p:origin x="1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16/4/2015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0987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Κοπτική Εκκλησία</a:t>
            </a:r>
            <a:r>
              <a:rPr lang="de-DE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Β΄–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νεώτερη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περίοδος και περιοχή Νουβίας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1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2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Κοπτική Εκκλησία</a:t>
            </a:r>
            <a:r>
              <a:rPr lang="de-DE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Β΄–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νεώτερη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περίοδος και περιοχή Νουβίας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Κοπτική Εκκλησία</a:t>
            </a:r>
            <a:r>
              <a:rPr lang="de-DE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Β΄–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νεώτερη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περίοδος και περιοχή Νουβίας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6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Κοπτική Εκκλησία</a:t>
            </a:r>
            <a:r>
              <a:rPr lang="de-DE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Β΄–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νεώτερη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περίοδος και περιοχή Νουβίας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Κοπτική Εκκλησία</a:t>
            </a:r>
            <a:r>
              <a:rPr lang="de-DE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Β΄–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νεώτερη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περίοδος και περιοχή Νουβίας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opencourses.uoa.gr/courses/THEOL1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ma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Ιστορία Αρχαίων Ανατολικών Εκκλησιών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03: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Η Κοπτική Εκκλησία</a:t>
            </a:r>
            <a:r>
              <a:rPr lang="de-DE" sz="2800" dirty="0" smtClean="0"/>
              <a:t> </a:t>
            </a:r>
            <a:r>
              <a:rPr lang="el-GR" sz="2800" dirty="0" smtClean="0"/>
              <a:t>Β΄– νεώτερη περίοδος και περιοχή Νουβίας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Δημήτριος Ν. Μόσχος</a:t>
            </a:r>
          </a:p>
          <a:p>
            <a:r>
              <a:rPr lang="el-GR" sz="2800" dirty="0" smtClean="0"/>
              <a:t>Θεολογική Σχολή</a:t>
            </a:r>
          </a:p>
          <a:p>
            <a:r>
              <a:rPr lang="el-GR" sz="2800" dirty="0" smtClean="0"/>
              <a:t>Τμήμα Θεολογίας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εικόνας 6" descr="Παλαιός χάρτης που απεικονίζει τα χριστιανικά βασίλεια της Aksum και της Νουβίας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08" y="1312633"/>
            <a:ext cx="4468932" cy="50309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5220072" y="5733256"/>
            <a:ext cx="3466728" cy="438944"/>
          </a:xfrm>
        </p:spPr>
        <p:txBody>
          <a:bodyPr/>
          <a:lstStyle/>
          <a:p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χριστιανικά βασίλεια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30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Φωτογραφία μικρογραφίας του ναού στο Faras της Νουβίας όπως ανασκάφτηκε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5" b="8005"/>
          <a:stretch>
            <a:fillRect/>
          </a:stretch>
        </p:blipFill>
        <p:spPr/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Εικόνα 4: Ο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ναός στο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Faras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της Νουβίας μετά τον 8</a:t>
            </a:r>
            <a:r>
              <a:rPr lang="el-G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ο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αι., όπως ανασκάφηκε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ναός </a:t>
            </a:r>
            <a:r>
              <a:rPr lang="en-US" dirty="0" err="1" smtClean="0"/>
              <a:t>Faras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71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Τοιχογραφία του Επισκόπου Μαρανού με την παναγιά και το Χριστό αγκαλιά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8400"/>
            <a:ext cx="3682752" cy="49053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716016" y="4869160"/>
            <a:ext cx="3826768" cy="1454545"/>
          </a:xfrm>
        </p:spPr>
        <p:txBody>
          <a:bodyPr>
            <a:normAutofit/>
          </a:bodyPr>
          <a:lstStyle/>
          <a:p>
            <a:r>
              <a:rPr lang="el-GR" dirty="0" smtClean="0"/>
              <a:t>Εικόνα 5: Επίσκοπος </a:t>
            </a:r>
            <a:r>
              <a:rPr lang="el-GR" dirty="0"/>
              <a:t>Μαριανός με την Παναγία και το Χριστό, περ. </a:t>
            </a:r>
            <a:r>
              <a:rPr lang="el-GR" dirty="0" smtClean="0"/>
              <a:t>1005 (</a:t>
            </a:r>
            <a:r>
              <a:rPr lang="el-GR" dirty="0"/>
              <a:t>από παρεκκλήσιο στη νότια πλευρά της εκκλησίας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</a:t>
            </a:r>
            <a:r>
              <a:rPr lang="el-GR" dirty="0" smtClean="0"/>
              <a:t>πίσκοπος Μαριανός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97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Φωτογραφία της επιτύμβιας στήλης του διακόνου Ιωάννη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" b="6610"/>
          <a:stretch>
            <a:fillRect/>
          </a:stretch>
        </p:blipFill>
        <p:spPr/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Εικόνα 6: Επιτύμβια </a:t>
            </a:r>
            <a:r>
              <a:rPr lang="el-GR" dirty="0"/>
              <a:t>στήλη διακόνου Ιωάννη, Παλαιά </a:t>
            </a:r>
            <a:r>
              <a:rPr lang="en-US" dirty="0"/>
              <a:t>Dongola, </a:t>
            </a:r>
            <a:r>
              <a:rPr lang="el-GR" dirty="0"/>
              <a:t>Μονή Αγίας Τριάδος, 7ος αι.</a:t>
            </a:r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Μονή Αγίας Τριάδος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96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Φωτογραφία από επιτύμβια στήλη του επισκόπου Ιωσήφ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8" y="1366434"/>
            <a:ext cx="3758504" cy="48057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860032" y="5157192"/>
            <a:ext cx="3826768" cy="1015008"/>
          </a:xfrm>
        </p:spPr>
        <p:txBody>
          <a:bodyPr/>
          <a:lstStyle/>
          <a:p>
            <a:r>
              <a:rPr lang="el-GR" dirty="0" smtClean="0"/>
              <a:t>Εικόνα 7: Επιτύμβια </a:t>
            </a:r>
            <a:r>
              <a:rPr lang="el-GR" dirty="0"/>
              <a:t>στήλη </a:t>
            </a:r>
            <a:r>
              <a:rPr lang="el-GR" dirty="0" smtClean="0"/>
              <a:t>του επισκόπου </a:t>
            </a:r>
            <a:r>
              <a:rPr lang="el-GR" dirty="0"/>
              <a:t>Ιωσήφ, παλαιά </a:t>
            </a:r>
            <a:r>
              <a:rPr lang="en-US" dirty="0" smtClean="0"/>
              <a:t>Dongola</a:t>
            </a:r>
            <a:r>
              <a:rPr lang="el-GR" dirty="0" smtClean="0"/>
              <a:t> 668</a:t>
            </a:r>
            <a:r>
              <a:rPr lang="el-GR" dirty="0"/>
              <a:t>, ελληνικά και </a:t>
            </a:r>
            <a:r>
              <a:rPr lang="el-GR" dirty="0" smtClean="0"/>
              <a:t>κοπτικά.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Επιτύμβια στήλη (1/2)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7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Άποψη της επιτύμβιας στήλη του επισκόπου Ιωσήφ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60" y="1580060"/>
            <a:ext cx="5876056" cy="40811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8:  </a:t>
            </a:r>
            <a:r>
              <a:rPr lang="el-GR" dirty="0" smtClean="0"/>
              <a:t>Επιτύμβια </a:t>
            </a:r>
            <a:r>
              <a:rPr lang="el-GR" dirty="0"/>
              <a:t>στήλη του επισκόπου Ιωσήφ.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Επιτύμβια στήλη </a:t>
            </a:r>
            <a:r>
              <a:rPr lang="el-GR" dirty="0" smtClean="0"/>
              <a:t>(2/2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96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Ο Νούβιος βασιλιάς στην αγκαλιά του Χριστού. Ζωγραφική σε κίονα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59822"/>
            <a:ext cx="2952328" cy="47774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427984" y="4653136"/>
            <a:ext cx="3384376" cy="1349831"/>
          </a:xfrm>
        </p:spPr>
        <p:txBody>
          <a:bodyPr>
            <a:normAutofit/>
          </a:bodyPr>
          <a:lstStyle/>
          <a:p>
            <a:r>
              <a:rPr lang="el-GR" dirty="0" smtClean="0"/>
              <a:t>Εικόνα 9: </a:t>
            </a:r>
            <a:r>
              <a:rPr lang="el-GR" dirty="0" err="1" smtClean="0"/>
              <a:t>Νούβιος</a:t>
            </a:r>
            <a:r>
              <a:rPr lang="el-GR" dirty="0" smtClean="0"/>
              <a:t> </a:t>
            </a:r>
            <a:r>
              <a:rPr lang="el-GR" dirty="0"/>
              <a:t>βασιλιάς στην αγκαλιά του Χριστού, μέσα 12ου αι. (κίονας σε νότιο παρεκκλήσιο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Νούβιος</a:t>
            </a:r>
            <a:r>
              <a:rPr lang="el-GR" dirty="0"/>
              <a:t> βασιλιάς</a:t>
            </a:r>
          </a:p>
        </p:txBody>
      </p:sp>
    </p:spTree>
    <p:extLst>
      <p:ext uri="{BB962C8B-B14F-4D97-AF65-F5344CB8AC3E}">
        <p14:creationId xmlns:p14="http://schemas.microsoft.com/office/powerpoint/2010/main" val="14534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Τμήμα τοιχογραφίας που απεικονίζει την Αγία Άννα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8401"/>
            <a:ext cx="5164408" cy="47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6156176" y="4149080"/>
            <a:ext cx="2530624" cy="2045129"/>
          </a:xfrm>
        </p:spPr>
        <p:txBody>
          <a:bodyPr>
            <a:normAutofit/>
          </a:bodyPr>
          <a:lstStyle/>
          <a:p>
            <a:r>
              <a:rPr lang="el-GR" dirty="0" smtClean="0"/>
              <a:t>Εικόνα 10: Η </a:t>
            </a:r>
            <a:r>
              <a:rPr lang="el-GR" dirty="0"/>
              <a:t>αγία Άννα μητέρα της Θεοτόκου, σε τμήμα τοιχογραφίας στις ίδιες ανασκαφές, 8ος-9ος αι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αγία Άννα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9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75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dirty="0" smtClean="0"/>
              <a:t>Επανάληψη των βασικών όρων (Αρχαίες Ανατολικές Εκκλησίες).</a:t>
            </a:r>
          </a:p>
          <a:p>
            <a:pPr marL="0"/>
            <a:r>
              <a:rPr lang="el-GR" dirty="0" smtClean="0"/>
              <a:t>Η πληροφόρηση για τη ζωή της Κοπτικής Εκκλησίας κατά τη </a:t>
            </a:r>
            <a:r>
              <a:rPr lang="el-GR" dirty="0" err="1" smtClean="0"/>
              <a:t>νεώτερη</a:t>
            </a:r>
            <a:r>
              <a:rPr lang="el-GR" dirty="0" smtClean="0"/>
              <a:t> περίοδο.</a:t>
            </a:r>
          </a:p>
          <a:p>
            <a:pPr marL="0"/>
            <a:r>
              <a:rPr lang="el-GR" dirty="0" smtClean="0"/>
              <a:t>Παροχή βασικών γνώσεων για την εμφάνιση και εξέλιξη του Χριστιανισμού στην περιοχή της Νουβίας.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</a:t>
            </a:r>
            <a:r>
              <a:rPr lang="el-GR" sz="2000" dirty="0" smtClean="0"/>
              <a:t>έκδοση 1.00. 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Πανεπιστήμιον Αθηνών</a:t>
            </a:r>
            <a:r>
              <a:rPr lang="en-US" sz="2000" dirty="0" smtClean="0"/>
              <a:t>,</a:t>
            </a:r>
            <a:r>
              <a:rPr lang="el-GR" sz="2000" dirty="0" smtClean="0"/>
              <a:t> Δημήτριος Μόσχος 2014. «Ιστορία Αρχαίων Ανατολικών Εκκλησιών. Κοπτική Εκκλησία Α΄ αρχαία και μέση περίοδος».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 action="ppaction://hlinkfile"/>
              </a:rPr>
              <a:t>http://opencourses.uoa.gr/courses/THEOL1</a:t>
            </a:r>
            <a:r>
              <a:rPr lang="en-US" sz="2000" dirty="0" smtClean="0">
                <a:hlinkClick r:id="rId3" action="ppaction://hlinkfile"/>
              </a:rPr>
              <a:t>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1:</a:t>
            </a:r>
            <a:r>
              <a:rPr lang="en-US" sz="2000" dirty="0"/>
              <a:t> Copyright</a:t>
            </a:r>
            <a:r>
              <a:rPr lang="el-GR" sz="2000" dirty="0"/>
              <a:t>:</a:t>
            </a:r>
            <a:r>
              <a:rPr lang="en-US" sz="2000" dirty="0"/>
              <a:t> Google Maps</a:t>
            </a:r>
            <a:r>
              <a:rPr lang="el-GR" sz="2000" dirty="0"/>
              <a:t>, Πηγή: </a:t>
            </a:r>
            <a:r>
              <a:rPr lang="en-US" sz="2000" dirty="0">
                <a:hlinkClick r:id="rId3"/>
              </a:rPr>
              <a:t>http://www.google.gr/maps</a:t>
            </a:r>
            <a:endParaRPr lang="en-US" sz="2000" dirty="0"/>
          </a:p>
          <a:p>
            <a:pPr marL="0" indent="0">
              <a:buNone/>
            </a:pPr>
            <a:r>
              <a:rPr lang="el-GR" sz="2000" dirty="0" smtClean="0"/>
              <a:t>Εικόνα 2: </a:t>
            </a:r>
            <a:r>
              <a:rPr lang="el-GR" sz="2000" dirty="0" smtClean="0"/>
              <a:t>Παπυρολογική </a:t>
            </a:r>
            <a:r>
              <a:rPr lang="el-GR" sz="2000" dirty="0" smtClean="0"/>
              <a:t>συλλογή Αυστριακής Εθνικής Βιβλιοθήκης, </a:t>
            </a:r>
            <a:r>
              <a:rPr lang="el-GR" sz="2000" dirty="0"/>
              <a:t>Πηγή: Φωτογραφία </a:t>
            </a:r>
            <a:r>
              <a:rPr lang="el-GR" sz="2000" dirty="0" smtClean="0"/>
              <a:t>συγγραφέα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Εικόνες 3-12 </a:t>
            </a:r>
            <a:r>
              <a:rPr lang="el-GR" sz="2000" dirty="0" smtClean="0"/>
              <a:t>Λαϊκό </a:t>
            </a:r>
            <a:r>
              <a:rPr lang="el-GR" sz="2000" dirty="0" smtClean="0"/>
              <a:t>Μουσείο Βαρσοβίας, </a:t>
            </a:r>
            <a:r>
              <a:rPr lang="el-GR" sz="2000" dirty="0"/>
              <a:t>Πηγή: Φωτογραφίες </a:t>
            </a:r>
            <a:r>
              <a:rPr lang="el-GR" sz="2000" dirty="0" smtClean="0"/>
              <a:t>συγγραφέα.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Ἀρχαῖες</a:t>
            </a:r>
            <a:r>
              <a:rPr lang="el-GR" dirty="0"/>
              <a:t> </a:t>
            </a:r>
            <a:r>
              <a:rPr lang="el-GR" dirty="0" err="1"/>
              <a:t>Ἀνατολικές</a:t>
            </a:r>
            <a:r>
              <a:rPr lang="el-GR" dirty="0"/>
              <a:t> </a:t>
            </a:r>
            <a:r>
              <a:rPr lang="el-GR" dirty="0" err="1" smtClean="0"/>
              <a:t>Ἐκκλησίες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l-GR" dirty="0" err="1"/>
              <a:t>Εἶναι</a:t>
            </a:r>
            <a:r>
              <a:rPr lang="el-GR" dirty="0"/>
              <a:t> </a:t>
            </a:r>
            <a:r>
              <a:rPr lang="el-GR" dirty="0" err="1"/>
              <a:t>οἱ</a:t>
            </a:r>
            <a:r>
              <a:rPr lang="el-GR" dirty="0"/>
              <a:t> </a:t>
            </a:r>
            <a:r>
              <a:rPr lang="el-GR" dirty="0" err="1"/>
              <a:t>ἐκκλησίες</a:t>
            </a:r>
            <a:r>
              <a:rPr lang="el-GR" dirty="0"/>
              <a:t> πού προέκυψαν </a:t>
            </a:r>
            <a:r>
              <a:rPr lang="el-GR" dirty="0" err="1"/>
              <a:t>ἀπό</a:t>
            </a:r>
            <a:r>
              <a:rPr lang="el-GR" dirty="0"/>
              <a:t> </a:t>
            </a:r>
            <a:r>
              <a:rPr lang="el-GR" dirty="0" err="1"/>
              <a:t>τή</a:t>
            </a:r>
            <a:r>
              <a:rPr lang="el-GR" dirty="0"/>
              <a:t> διάσπαση </a:t>
            </a:r>
            <a:r>
              <a:rPr lang="el-GR" dirty="0" err="1"/>
              <a:t>μέ</a:t>
            </a:r>
            <a:r>
              <a:rPr lang="el-GR" dirty="0"/>
              <a:t> βάση (πρόφαση;) </a:t>
            </a:r>
            <a:r>
              <a:rPr lang="el-GR" dirty="0" err="1"/>
              <a:t>τόν</a:t>
            </a:r>
            <a:r>
              <a:rPr lang="el-GR" dirty="0"/>
              <a:t> </a:t>
            </a:r>
            <a:r>
              <a:rPr lang="el-GR" dirty="0" err="1"/>
              <a:t>Χριστολογικό</a:t>
            </a:r>
            <a:r>
              <a:rPr lang="el-GR" dirty="0"/>
              <a:t> </a:t>
            </a:r>
            <a:r>
              <a:rPr lang="el-GR" dirty="0" err="1"/>
              <a:t>Ὅρο</a:t>
            </a:r>
            <a:r>
              <a:rPr lang="el-GR" dirty="0"/>
              <a:t> </a:t>
            </a:r>
            <a:r>
              <a:rPr lang="el-GR" dirty="0" err="1"/>
              <a:t>τῆς</a:t>
            </a:r>
            <a:r>
              <a:rPr lang="el-GR" dirty="0"/>
              <a:t> </a:t>
            </a:r>
            <a:r>
              <a:rPr lang="el-GR" dirty="0" smtClean="0"/>
              <a:t>Χαλκηδόνος</a:t>
            </a:r>
            <a:r>
              <a:rPr lang="en-US" dirty="0" smtClean="0"/>
              <a:t> (451)</a:t>
            </a:r>
            <a:r>
              <a:rPr lang="el-GR" dirty="0" smtClean="0"/>
              <a:t>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Oriental Orthodox Churches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Κοπτική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l-GR" dirty="0" err="1">
                <a:cs typeface="Times New Roman" pitchFamily="18" charset="0"/>
              </a:rPr>
              <a:t>Αἴγυπτος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καί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ἐξωτερικό</a:t>
            </a:r>
            <a:r>
              <a:rPr lang="el-GR" dirty="0" smtClean="0">
                <a:cs typeface="Times New Roman" pitchFamily="18" charset="0"/>
              </a:rPr>
              <a:t>),</a:t>
            </a:r>
            <a:endParaRPr lang="el-GR" dirty="0">
              <a:cs typeface="Times New Roman" pitchFamily="18" charset="0"/>
            </a:endParaRPr>
          </a:p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Αἰθιοπική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,</a:t>
            </a:r>
          </a:p>
          <a:p>
            <a:r>
              <a:rPr lang="el-GR" dirty="0" smtClean="0">
                <a:cs typeface="Times New Roman" pitchFamily="18" charset="0"/>
              </a:rPr>
              <a:t>ἡ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Ἐκκλησία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τῆς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Ἐρυθραίας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(μετά το 1993),</a:t>
            </a:r>
            <a:endParaRPr lang="el-GR" dirty="0">
              <a:cs typeface="Times New Roman" pitchFamily="18" charset="0"/>
            </a:endParaRPr>
          </a:p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Συροϊακωβιτική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l-GR" dirty="0" err="1">
                <a:cs typeface="Times New Roman" pitchFamily="18" charset="0"/>
              </a:rPr>
              <a:t>Συροορθόδοξη</a:t>
            </a:r>
            <a:r>
              <a:rPr lang="el-GR" dirty="0">
                <a:cs typeface="Times New Roman" pitchFamily="18" charset="0"/>
              </a:rPr>
              <a:t> λένε </a:t>
            </a:r>
            <a:r>
              <a:rPr lang="el-GR" dirty="0" err="1">
                <a:cs typeface="Times New Roman" pitchFamily="18" charset="0"/>
              </a:rPr>
              <a:t>οἱ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ἴδιοι</a:t>
            </a:r>
            <a:r>
              <a:rPr lang="el-GR" dirty="0">
                <a:cs typeface="Times New Roman" pitchFamily="18" charset="0"/>
              </a:rPr>
              <a:t>) </a:t>
            </a:r>
            <a:r>
              <a:rPr lang="el-GR" dirty="0" err="1">
                <a:cs typeface="Times New Roman" pitchFamily="18" charset="0"/>
              </a:rPr>
              <a:t>τῆς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Δυτικῆς</a:t>
            </a:r>
            <a:r>
              <a:rPr lang="el-GR" dirty="0">
                <a:cs typeface="Times New Roman" pitchFamily="18" charset="0"/>
              </a:rPr>
              <a:t> Συρίας (σήμερα Συρία, Τουρκία</a:t>
            </a:r>
            <a:r>
              <a:rPr lang="el-GR" dirty="0" smtClean="0">
                <a:cs typeface="Times New Roman" pitchFamily="18" charset="0"/>
              </a:rPr>
              <a:t>),</a:t>
            </a:r>
            <a:endParaRPr lang="en-US" dirty="0" smtClean="0">
              <a:cs typeface="Times New Roman" pitchFamily="18" charset="0"/>
            </a:endParaRPr>
          </a:p>
          <a:p>
            <a:r>
              <a:rPr lang="el-GR" dirty="0" smtClean="0">
                <a:cs typeface="Times New Roman" pitchFamily="18" charset="0"/>
              </a:rPr>
              <a:t>ἡ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Νεστοριανική</a:t>
            </a:r>
            <a:r>
              <a:rPr lang="el-GR" dirty="0" smtClean="0">
                <a:cs typeface="Times New Roman" pitchFamily="18" charset="0"/>
              </a:rPr>
              <a:t> (</a:t>
            </a:r>
            <a:r>
              <a:rPr lang="el-GR" dirty="0" err="1" smtClean="0">
                <a:cs typeface="Times New Roman" pitchFamily="18" charset="0"/>
              </a:rPr>
              <a:t>ἀνατολικῆς</a:t>
            </a:r>
            <a:r>
              <a:rPr lang="el-GR" dirty="0" smtClean="0">
                <a:cs typeface="Times New Roman" pitchFamily="18" charset="0"/>
              </a:rPr>
              <a:t> Συρίας </a:t>
            </a:r>
            <a:r>
              <a:rPr lang="el-GR" dirty="0" err="1" smtClean="0">
                <a:cs typeface="Times New Roman" pitchFamily="18" charset="0"/>
              </a:rPr>
              <a:t>καί</a:t>
            </a:r>
            <a:r>
              <a:rPr lang="el-GR" dirty="0" smtClean="0">
                <a:cs typeface="Times New Roman" pitchFamily="18" charset="0"/>
              </a:rPr>
              <a:t> </a:t>
            </a:r>
            <a:r>
              <a:rPr lang="el-GR" dirty="0" err="1" smtClean="0">
                <a:cs typeface="Times New Roman" pitchFamily="18" charset="0"/>
              </a:rPr>
              <a:t>Ἀσίας</a:t>
            </a:r>
            <a:r>
              <a:rPr lang="el-GR" dirty="0" smtClean="0">
                <a:cs typeface="Times New Roman" pitchFamily="18" charset="0"/>
              </a:rPr>
              <a:t>),</a:t>
            </a:r>
            <a:endParaRPr lang="el-GR" dirty="0">
              <a:cs typeface="Times New Roman" pitchFamily="18" charset="0"/>
            </a:endParaRPr>
          </a:p>
          <a:p>
            <a:r>
              <a:rPr lang="el-GR" dirty="0" smtClean="0">
                <a:cs typeface="Times New Roman" pitchFamily="18" charset="0"/>
              </a:rPr>
              <a:t>ἡ </a:t>
            </a:r>
            <a:r>
              <a:rPr lang="el-GR" dirty="0" err="1">
                <a:cs typeface="Times New Roman" pitchFamily="18" charset="0"/>
              </a:rPr>
              <a:t>Συριακή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τῆς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Ἰνδίας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Μαλαμπάρ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στή</a:t>
            </a:r>
            <a:r>
              <a:rPr lang="el-GR" dirty="0">
                <a:cs typeface="Times New Roman" pitchFamily="18" charset="0"/>
              </a:rPr>
              <a:t> Β. </a:t>
            </a:r>
            <a:r>
              <a:rPr lang="el-GR" dirty="0" err="1">
                <a:cs typeface="Times New Roman" pitchFamily="18" charset="0"/>
              </a:rPr>
              <a:t>Ἰνδία</a:t>
            </a:r>
            <a:r>
              <a:rPr lang="el-GR" dirty="0">
                <a:cs typeface="Times New Roman" pitchFamily="18" charset="0"/>
              </a:rPr>
              <a:t>) </a:t>
            </a:r>
            <a:r>
              <a:rPr lang="el-GR" dirty="0" err="1">
                <a:cs typeface="Times New Roman" pitchFamily="18" charset="0"/>
              </a:rPr>
              <a:t>καί</a:t>
            </a:r>
            <a:endParaRPr lang="el-GR" dirty="0">
              <a:cs typeface="Times New Roman" pitchFamily="18" charset="0"/>
            </a:endParaRPr>
          </a:p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Ἀρμενική</a:t>
            </a:r>
            <a:r>
              <a:rPr lang="el-GR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Ἀποστολική</a:t>
            </a:r>
            <a:r>
              <a:rPr lang="el-GR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Ἐκκλησία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dirty="0">
                <a:cs typeface="Times New Roman" pitchFamily="18" charset="0"/>
              </a:rPr>
              <a:t>(</a:t>
            </a:r>
            <a:r>
              <a:rPr lang="el-GR" dirty="0" err="1">
                <a:cs typeface="Times New Roman" pitchFamily="18" charset="0"/>
              </a:rPr>
              <a:t>Ἀρμενία</a:t>
            </a:r>
            <a:r>
              <a:rPr lang="el-GR" dirty="0">
                <a:cs typeface="Times New Roman" pitchFamily="18" charset="0"/>
              </a:rPr>
              <a:t>, Τουρκία </a:t>
            </a:r>
            <a:r>
              <a:rPr lang="el-GR" dirty="0" err="1">
                <a:cs typeface="Times New Roman" pitchFamily="18" charset="0"/>
              </a:rPr>
              <a:t>καί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ἐξωτερικό</a:t>
            </a:r>
            <a:r>
              <a:rPr lang="el-GR" dirty="0">
                <a:cs typeface="Times New Roman" pitchFamily="18" charset="0"/>
              </a:rPr>
              <a:t>).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Χάρτης</a:t>
            </a:r>
            <a:endParaRPr lang="el-GR" dirty="0"/>
          </a:p>
        </p:txBody>
      </p:sp>
      <p:pic>
        <p:nvPicPr>
          <p:cNvPr id="7" name="Θέση εικόνας 6" descr="Χάρτης αρχαίων ανατολικών εκκλησιών.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505" y="1340768"/>
            <a:ext cx="5729799" cy="4378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16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Απεικόνιση φύλλου κώδικα με κείμενο σε τρεις γλώσσες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4435896" cy="42992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5148064" y="4293096"/>
            <a:ext cx="3538736" cy="1562941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2: Φύλλο </a:t>
            </a:r>
            <a:r>
              <a:rPr lang="el-GR" dirty="0"/>
              <a:t>κώδικα μεσαιωνικής περιόδου με βιβλικό (λειτουργικό;) κείμενο σε τρεις γλώσσες (κοπτικά, ελληνικά, αραβικά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Φύλλο Κώδικα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91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Τίτλος (1/3)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err="1">
                <a:cs typeface="Times New Roman" pitchFamily="18" charset="0"/>
              </a:rPr>
              <a:t>Κύριλλος</a:t>
            </a:r>
            <a:r>
              <a:rPr lang="el-GR" b="1" dirty="0">
                <a:cs typeface="Times New Roman" pitchFamily="18" charset="0"/>
              </a:rPr>
              <a:t> Δ' (1854-61)</a:t>
            </a:r>
            <a:r>
              <a:rPr lang="el-GR" dirty="0">
                <a:cs typeface="Times New Roman" pitchFamily="18" charset="0"/>
              </a:rPr>
              <a:t>: </a:t>
            </a:r>
            <a:r>
              <a:rPr lang="el-GR" dirty="0" err="1">
                <a:cs typeface="Times New Roman" pitchFamily="18" charset="0"/>
              </a:rPr>
              <a:t>περίοδος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μεταρρυθμίσεων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μέ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ἀρχή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τήν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ἀναδιοργάνωση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τοῦ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κατηχητικοῦ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 smtClean="0">
                <a:cs typeface="Times New Roman" pitchFamily="18" charset="0"/>
              </a:rPr>
              <a:t>σχολείου</a:t>
            </a:r>
            <a:r>
              <a:rPr lang="el-GR" dirty="0" smtClean="0">
                <a:cs typeface="Times New Roman" pitchFamily="18" charset="0"/>
              </a:rPr>
              <a:t>.</a:t>
            </a:r>
          </a:p>
          <a:p>
            <a:r>
              <a:rPr lang="en-US" b="1" dirty="0">
                <a:cs typeface="Times New Roman" pitchFamily="18" charset="0"/>
              </a:rPr>
              <a:t>Habib </a:t>
            </a:r>
            <a:r>
              <a:rPr lang="en-US" b="1" dirty="0" err="1">
                <a:cs typeface="Times New Roman" pitchFamily="18" charset="0"/>
              </a:rPr>
              <a:t>Girgis</a:t>
            </a:r>
            <a:r>
              <a:rPr lang="el-GR" b="1" dirty="0">
                <a:cs typeface="Times New Roman" pitchFamily="18" charset="0"/>
              </a:rPr>
              <a:t> (1874-1951)</a:t>
            </a:r>
            <a:r>
              <a:rPr lang="el-GR" dirty="0">
                <a:cs typeface="Times New Roman" pitchFamily="18" charset="0"/>
              </a:rPr>
              <a:t>: Σχολάρχης </a:t>
            </a:r>
            <a:r>
              <a:rPr lang="el-GR" dirty="0" err="1">
                <a:cs typeface="Times New Roman" pitchFamily="18" charset="0"/>
              </a:rPr>
              <a:t>Θεολογικοῦ</a:t>
            </a:r>
            <a:r>
              <a:rPr lang="el-GR" dirty="0">
                <a:cs typeface="Times New Roman" pitchFamily="18" charset="0"/>
              </a:rPr>
              <a:t> Σεμιναρίου </a:t>
            </a:r>
            <a:r>
              <a:rPr lang="el-GR" dirty="0" err="1">
                <a:cs typeface="Times New Roman" pitchFamily="18" charset="0"/>
              </a:rPr>
              <a:t>Καΐρου</a:t>
            </a:r>
            <a:r>
              <a:rPr lang="el-GR" dirty="0">
                <a:cs typeface="Times New Roman" pitchFamily="18" charset="0"/>
              </a:rPr>
              <a:t>. Συγγραφέας </a:t>
            </a:r>
            <a:r>
              <a:rPr lang="el-GR" dirty="0" err="1">
                <a:cs typeface="Times New Roman" pitchFamily="18" charset="0"/>
              </a:rPr>
              <a:t>ἐκλαϊκευτικῶν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θεολογικῶν</a:t>
            </a:r>
            <a:r>
              <a:rPr lang="el-GR" dirty="0">
                <a:cs typeface="Times New Roman" pitchFamily="18" charset="0"/>
              </a:rPr>
              <a:t> βιβλίων, </a:t>
            </a:r>
            <a:r>
              <a:rPr lang="el-GR" dirty="0" err="1">
                <a:cs typeface="Times New Roman" pitchFamily="18" charset="0"/>
              </a:rPr>
              <a:t>ἱεροκήρυκας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ἵδρυσε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τά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πρῶτα</a:t>
            </a:r>
            <a:r>
              <a:rPr lang="el-GR" dirty="0">
                <a:cs typeface="Times New Roman" pitchFamily="18" charset="0"/>
              </a:rPr>
              <a:t> κατηχητικά </a:t>
            </a:r>
            <a:r>
              <a:rPr lang="el-GR" dirty="0" err="1">
                <a:cs typeface="Times New Roman" pitchFamily="18" charset="0"/>
              </a:rPr>
              <a:t>τό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1900.</a:t>
            </a:r>
            <a:endParaRPr lang="el-GR" dirty="0">
              <a:cs typeface="Times New Roman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784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Τίτλος (2/3)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cs typeface="Times New Roman" pitchFamily="18" charset="0"/>
              </a:rPr>
              <a:t>Κύριλλος  ΣΤ' (1959-1971)</a:t>
            </a:r>
            <a:r>
              <a:rPr lang="el-GR" dirty="0">
                <a:cs typeface="Times New Roman" pitchFamily="18" charset="0"/>
              </a:rPr>
              <a:t>, μεγάλη προσωπικότητα </a:t>
            </a:r>
            <a:r>
              <a:rPr lang="el-GR" dirty="0" err="1">
                <a:cs typeface="Times New Roman" pitchFamily="18" charset="0"/>
              </a:rPr>
              <a:t>ἀναδιοργάνωσε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τό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ποιμαντικό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ἔργο</a:t>
            </a:r>
            <a:r>
              <a:rPr lang="el-GR" dirty="0">
                <a:cs typeface="Times New Roman" pitchFamily="18" charset="0"/>
              </a:rPr>
              <a:t>, </a:t>
            </a:r>
            <a:r>
              <a:rPr lang="el-GR" dirty="0" err="1">
                <a:cs typeface="Times New Roman" pitchFamily="18" charset="0"/>
              </a:rPr>
              <a:t>τό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νεανικό</a:t>
            </a:r>
            <a:r>
              <a:rPr lang="el-GR" dirty="0">
                <a:cs typeface="Times New Roman" pitchFamily="18" charset="0"/>
              </a:rPr>
              <a:t>, </a:t>
            </a:r>
            <a:r>
              <a:rPr lang="el-GR" dirty="0" err="1">
                <a:cs typeface="Times New Roman" pitchFamily="18" charset="0"/>
              </a:rPr>
              <a:t>τόν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Μοναχισμό</a:t>
            </a:r>
            <a:r>
              <a:rPr lang="el-GR" dirty="0">
                <a:cs typeface="Times New Roman" pitchFamily="18" charset="0"/>
              </a:rPr>
              <a:t>, </a:t>
            </a:r>
            <a:r>
              <a:rPr lang="el-GR" dirty="0" err="1">
                <a:cs typeface="Times New Roman" pitchFamily="18" charset="0"/>
              </a:rPr>
              <a:t>τήν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ἱεραποστολή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στήν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Ἀφρική</a:t>
            </a:r>
            <a:r>
              <a:rPr lang="el-GR" dirty="0">
                <a:cs typeface="Times New Roman" pitchFamily="18" charset="0"/>
              </a:rPr>
              <a:t>, </a:t>
            </a:r>
            <a:r>
              <a:rPr lang="el-GR" dirty="0" err="1">
                <a:cs typeface="Times New Roman" pitchFamily="18" charset="0"/>
              </a:rPr>
              <a:t>τή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διαποίμανση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τῆς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κοπτικῆς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διασπορᾶς</a:t>
            </a:r>
            <a:r>
              <a:rPr lang="el-GR" dirty="0">
                <a:cs typeface="Times New Roman" pitchFamily="18" charset="0"/>
              </a:rPr>
              <a:t>, </a:t>
            </a:r>
            <a:r>
              <a:rPr lang="el-GR" dirty="0" err="1">
                <a:cs typeface="Times New Roman" pitchFamily="18" charset="0"/>
              </a:rPr>
              <a:t>ὁδήγησε</a:t>
            </a:r>
            <a:r>
              <a:rPr lang="el-GR" dirty="0">
                <a:cs typeface="Times New Roman" pitchFamily="18" charset="0"/>
              </a:rPr>
              <a:t> στην </a:t>
            </a:r>
            <a:r>
              <a:rPr lang="el-GR" dirty="0" err="1">
                <a:cs typeface="Times New Roman" pitchFamily="18" charset="0"/>
              </a:rPr>
              <a:t>ἀνεξαρτητοποίηση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τῆς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Αἰθιοπικῆς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Ἐκκλησίας</a:t>
            </a:r>
            <a:r>
              <a:rPr lang="el-GR" dirty="0">
                <a:cs typeface="Times New Roman" pitchFamily="18" charset="0"/>
              </a:rPr>
              <a:t> και </a:t>
            </a:r>
            <a:r>
              <a:rPr lang="el-GR" dirty="0" err="1">
                <a:cs typeface="Times New Roman" pitchFamily="18" charset="0"/>
              </a:rPr>
              <a:t>συμμετεῖχε</a:t>
            </a:r>
            <a:r>
              <a:rPr lang="el-GR" dirty="0">
                <a:cs typeface="Times New Roman" pitchFamily="18" charset="0"/>
              </a:rPr>
              <a:t> στην </a:t>
            </a:r>
            <a:r>
              <a:rPr lang="el-GR" dirty="0" err="1">
                <a:cs typeface="Times New Roman" pitchFamily="18" charset="0"/>
              </a:rPr>
              <a:t>Οίκουμενική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Κίνηση.</a:t>
            </a:r>
            <a:endParaRPr lang="el-GR" dirty="0">
              <a:cs typeface="Times New Roman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98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Τίτλος (3/3)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cs typeface="Times New Roman" pitchFamily="18" charset="0"/>
              </a:rPr>
              <a:t>Matta</a:t>
            </a:r>
            <a:r>
              <a:rPr lang="el-GR" b="1" dirty="0">
                <a:cs typeface="Times New Roman" pitchFamily="18" charset="0"/>
              </a:rPr>
              <a:t>-</a:t>
            </a:r>
            <a:r>
              <a:rPr lang="en-US" b="1" dirty="0">
                <a:cs typeface="Times New Roman" pitchFamily="18" charset="0"/>
              </a:rPr>
              <a:t>al</a:t>
            </a:r>
            <a:r>
              <a:rPr lang="el-GR" b="1" dirty="0">
                <a:cs typeface="Times New Roman" pitchFamily="18" charset="0"/>
              </a:rPr>
              <a:t>-</a:t>
            </a:r>
            <a:r>
              <a:rPr lang="en-US" b="1" dirty="0" err="1">
                <a:cs typeface="Times New Roman" pitchFamily="18" charset="0"/>
              </a:rPr>
              <a:t>Maskin</a:t>
            </a:r>
            <a:r>
              <a:rPr lang="el-GR" b="1" dirty="0">
                <a:cs typeface="Times New Roman" pitchFamily="18" charset="0"/>
              </a:rPr>
              <a:t> </a:t>
            </a:r>
            <a:r>
              <a:rPr lang="el-GR" dirty="0">
                <a:cs typeface="Times New Roman" pitchFamily="18" charset="0"/>
              </a:rPr>
              <a:t>(κατά </a:t>
            </a:r>
            <a:r>
              <a:rPr lang="el-GR" dirty="0" err="1">
                <a:cs typeface="Times New Roman" pitchFamily="18" charset="0"/>
              </a:rPr>
              <a:t>κόσμον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Yussuf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Iskander</a:t>
            </a:r>
            <a:r>
              <a:rPr lang="el-GR" dirty="0">
                <a:cs typeface="Times New Roman" pitchFamily="18" charset="0"/>
              </a:rPr>
              <a:t>, 1919-2006 πρώην φαρμακοποιός), μετά </a:t>
            </a:r>
            <a:r>
              <a:rPr lang="el-GR" dirty="0" err="1">
                <a:cs typeface="Times New Roman" pitchFamily="18" charset="0"/>
              </a:rPr>
              <a:t>ἀπό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αὐστηρή</a:t>
            </a:r>
            <a:r>
              <a:rPr lang="el-GR" dirty="0">
                <a:cs typeface="Times New Roman" pitchFamily="18" charset="0"/>
              </a:rPr>
              <a:t> μοναχική ζωή </a:t>
            </a:r>
            <a:r>
              <a:rPr lang="el-GR" dirty="0" err="1">
                <a:cs typeface="Times New Roman" pitchFamily="18" charset="0"/>
              </a:rPr>
              <a:t>στή</a:t>
            </a:r>
            <a:r>
              <a:rPr lang="el-GR" dirty="0">
                <a:cs typeface="Times New Roman" pitchFamily="18" charset="0"/>
              </a:rPr>
              <a:t> Μονή Σαμουήλ </a:t>
            </a:r>
            <a:r>
              <a:rPr lang="el-GR" dirty="0" err="1">
                <a:cs typeface="Times New Roman" pitchFamily="18" charset="0"/>
              </a:rPr>
              <a:t>στό</a:t>
            </a:r>
            <a:r>
              <a:rPr lang="el-GR" dirty="0">
                <a:cs typeface="Times New Roman" pitchFamily="18" charset="0"/>
              </a:rPr>
              <a:t> Φαγιούμ </a:t>
            </a:r>
            <a:r>
              <a:rPr lang="el-GR" dirty="0" err="1">
                <a:cs typeface="Times New Roman" pitchFamily="18" charset="0"/>
              </a:rPr>
              <a:t>καί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στό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Deir</a:t>
            </a:r>
            <a:r>
              <a:rPr lang="el-GR" dirty="0">
                <a:cs typeface="Times New Roman" pitchFamily="18" charset="0"/>
              </a:rPr>
              <a:t>-</a:t>
            </a:r>
            <a:r>
              <a:rPr lang="en-US" dirty="0">
                <a:cs typeface="Times New Roman" pitchFamily="18" charset="0"/>
              </a:rPr>
              <a:t>al</a:t>
            </a:r>
            <a:r>
              <a:rPr lang="el-GR" dirty="0">
                <a:cs typeface="Times New Roman" pitchFamily="18" charset="0"/>
              </a:rPr>
              <a:t>-</a:t>
            </a:r>
            <a:r>
              <a:rPr lang="en-US" dirty="0" err="1">
                <a:cs typeface="Times New Roman" pitchFamily="18" charset="0"/>
              </a:rPr>
              <a:t>Suriani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ἐποίκησε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μέ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ἄλλους</a:t>
            </a:r>
            <a:r>
              <a:rPr lang="el-GR" dirty="0">
                <a:cs typeface="Times New Roman" pitchFamily="18" charset="0"/>
              </a:rPr>
              <a:t> 11 μοναχούς </a:t>
            </a:r>
            <a:r>
              <a:rPr lang="el-GR" dirty="0" err="1">
                <a:cs typeface="Times New Roman" pitchFamily="18" charset="0"/>
              </a:rPr>
              <a:t>τή</a:t>
            </a:r>
            <a:r>
              <a:rPr lang="el-GR" dirty="0">
                <a:cs typeface="Times New Roman" pitchFamily="18" charset="0"/>
              </a:rPr>
              <a:t> γνωστή </a:t>
            </a:r>
            <a:r>
              <a:rPr lang="el-GR" dirty="0" err="1">
                <a:cs typeface="Times New Roman" pitchFamily="18" charset="0"/>
              </a:rPr>
              <a:t>ἱστορική</a:t>
            </a:r>
            <a:r>
              <a:rPr lang="el-GR" dirty="0">
                <a:cs typeface="Times New Roman" pitchFamily="18" charset="0"/>
              </a:rPr>
              <a:t> μονή Μακαρίου (</a:t>
            </a:r>
            <a:r>
              <a:rPr lang="en-US" dirty="0" err="1">
                <a:cs typeface="Times New Roman" pitchFamily="18" charset="0"/>
              </a:rPr>
              <a:t>Deir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Anba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Makarius</a:t>
            </a:r>
            <a:r>
              <a:rPr lang="el-GR" dirty="0" smtClean="0">
                <a:cs typeface="Times New Roman" pitchFamily="18" charset="0"/>
              </a:rPr>
              <a:t>).</a:t>
            </a:r>
            <a:endParaRPr lang="el-GR" dirty="0">
              <a:cs typeface="Times New Roman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62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2539</TotalTime>
  <Words>821</Words>
  <Application>Microsoft Office PowerPoint</Application>
  <PresentationFormat>Προβολή στην οθόνη (4:3)</PresentationFormat>
  <Paragraphs>90</Paragraphs>
  <Slides>25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Calibri</vt:lpstr>
      <vt:lpstr>Times New Roman</vt:lpstr>
      <vt:lpstr>Wingdings</vt:lpstr>
      <vt:lpstr>Θέμα του Office</vt:lpstr>
      <vt:lpstr>Ιστορία Αρχαίων Ανατολικών Εκκλησιών</vt:lpstr>
      <vt:lpstr>Σκοποί  ενότητας</vt:lpstr>
      <vt:lpstr>Ἀρχαῖες Ἀνατολικές Ἐκκλησίες: Εἶναι οἱ ἐκκλησίες πού προέκυψαν ἀπό τή διάσπαση μέ βάση (πρόφαση;) τόν Χριστολογικό Ὅρο τῆς Χαλκηδόνος (451). </vt:lpstr>
      <vt:lpstr>Oriental Orthodox Churches</vt:lpstr>
      <vt:lpstr>Χάρτης</vt:lpstr>
      <vt:lpstr>Φύλλο Κώδικα</vt:lpstr>
      <vt:lpstr>Τίτλος (1/3)</vt:lpstr>
      <vt:lpstr>Τίτλος (2/3)</vt:lpstr>
      <vt:lpstr>Τίτλος (3/3)</vt:lpstr>
      <vt:lpstr>Τα χριστιανικά βασίλεια</vt:lpstr>
      <vt:lpstr>Ο ναός Faras</vt:lpstr>
      <vt:lpstr>Επίσκοπος Μαριανός</vt:lpstr>
      <vt:lpstr>Μονή Αγίας Τριάδος</vt:lpstr>
      <vt:lpstr>Επιτύμβια στήλη (1/2)</vt:lpstr>
      <vt:lpstr>Επιτύμβια στήλη (2/2)</vt:lpstr>
      <vt:lpstr>Νούβιος βασιλιάς</vt:lpstr>
      <vt:lpstr>Η αγία Άννα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Ανθούλα</cp:lastModifiedBy>
  <cp:revision>199</cp:revision>
  <dcterms:created xsi:type="dcterms:W3CDTF">2012-09-06T09:03:05Z</dcterms:created>
  <dcterms:modified xsi:type="dcterms:W3CDTF">2015-04-16T16:45:29Z</dcterms:modified>
</cp:coreProperties>
</file>