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33" r:id="rId2"/>
    <p:sldId id="261" r:id="rId3"/>
    <p:sldId id="301" r:id="rId4"/>
    <p:sldId id="302" r:id="rId5"/>
    <p:sldId id="334" r:id="rId6"/>
    <p:sldId id="304" r:id="rId7"/>
    <p:sldId id="363" r:id="rId8"/>
    <p:sldId id="36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9" r:id="rId18"/>
    <p:sldId id="344" r:id="rId19"/>
    <p:sldId id="345" r:id="rId20"/>
    <p:sldId id="346" r:id="rId21"/>
    <p:sldId id="347" r:id="rId22"/>
    <p:sldId id="348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6" r:id="rId36"/>
    <p:sldId id="290" r:id="rId37"/>
    <p:sldId id="295" r:id="rId38"/>
    <p:sldId id="299" r:id="rId39"/>
    <p:sldId id="292" r:id="rId40"/>
    <p:sldId id="291" r:id="rId41"/>
    <p:sldId id="294" r:id="rId42"/>
    <p:sldId id="365" r:id="rId43"/>
    <p:sldId id="293" r:id="rId4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333"/>
            <p14:sldId id="261"/>
            <p14:sldId id="301"/>
            <p14:sldId id="302"/>
            <p14:sldId id="334"/>
            <p14:sldId id="304"/>
            <p14:sldId id="363"/>
            <p14:sldId id="36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9"/>
            <p14:sldId id="344"/>
            <p14:sldId id="345"/>
            <p14:sldId id="346"/>
            <p14:sldId id="347"/>
            <p14:sldId id="348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6"/>
            <p14:sldId id="290"/>
            <p14:sldId id="295"/>
            <p14:sldId id="299"/>
            <p14:sldId id="292"/>
            <p14:sldId id="291"/>
            <p14:sldId id="294"/>
          </p14:sldIdLst>
        </p14:section>
        <p14:section name="Untitled Section" id="{0F1CB131-A6BD-43D0-B8D4-1F27CEF7A05E}">
          <p14:sldIdLst>
            <p14:sldId id="365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99309" autoAdjust="0"/>
  </p:normalViewPr>
  <p:slideViewPr>
    <p:cSldViewPr>
      <p:cViewPr varScale="1">
        <p:scale>
          <a:sx n="58" d="100"/>
          <a:sy n="58" d="100"/>
        </p:scale>
        <p:origin x="28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10/4/2015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0906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9433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907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452512" y="644197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Η Κοπτική Εκκλησία</a:t>
            </a:r>
            <a:r>
              <a:rPr lang="de-DE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Α΄– αρχαία και μέση περίοδος</a:t>
            </a:r>
            <a:r>
              <a:rPr lang="el-GR" sz="1000" dirty="0" smtClean="0"/>
              <a:t> </a:t>
            </a:r>
            <a:endParaRPr lang="en-US" sz="1000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452512" y="644197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Η Κοπτική Εκκλησία</a:t>
            </a:r>
            <a:r>
              <a:rPr lang="de-DE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Α΄– αρχαία και μέση περίοδος</a:t>
            </a:r>
            <a:r>
              <a:rPr lang="el-GR" sz="1000" dirty="0" smtClean="0"/>
              <a:t> </a:t>
            </a:r>
            <a:endParaRPr lang="en-US" sz="1000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8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9" name="2 - Θέση υποσέλιδου"/>
          <p:cNvSpPr txBox="1">
            <a:spLocks/>
          </p:cNvSpPr>
          <p:nvPr userDrawn="1"/>
        </p:nvSpPr>
        <p:spPr bwMode="auto">
          <a:xfrm>
            <a:off x="452512" y="644197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Η Κοπτική Εκκλησία</a:t>
            </a:r>
            <a:r>
              <a:rPr lang="de-DE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Α΄– αρχαία και μέση περίοδος</a:t>
            </a:r>
            <a:r>
              <a:rPr lang="el-GR" sz="1000" dirty="0" smtClean="0"/>
              <a:t> </a:t>
            </a:r>
            <a:endParaRPr lang="en-US" sz="1000" dirty="0" smtClean="0"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10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11" name="2 - Θέση υποσέλιδου"/>
          <p:cNvSpPr txBox="1">
            <a:spLocks/>
          </p:cNvSpPr>
          <p:nvPr userDrawn="1"/>
        </p:nvSpPr>
        <p:spPr bwMode="auto">
          <a:xfrm>
            <a:off x="452512" y="644197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Η Κοπτική Εκκλησία</a:t>
            </a:r>
            <a:r>
              <a:rPr lang="de-DE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Α΄– αρχαία και μέση περίοδος</a:t>
            </a:r>
            <a:r>
              <a:rPr lang="el-GR" sz="1000" dirty="0" smtClean="0"/>
              <a:t> </a:t>
            </a:r>
            <a:endParaRPr lang="en-US" sz="1000" dirty="0" smtClean="0"/>
          </a:p>
        </p:txBody>
      </p:sp>
      <p:pic>
        <p:nvPicPr>
          <p:cNvPr id="12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6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452512" y="644197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Η Κοπτική Εκκλησία</a:t>
            </a:r>
            <a:r>
              <a:rPr lang="de-DE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Α΄– αρχαία και μέση περίοδος</a:t>
            </a:r>
            <a:r>
              <a:rPr lang="el-GR" sz="1000" dirty="0" smtClean="0"/>
              <a:t> </a:t>
            </a:r>
            <a:endParaRPr lang="en-US" sz="1000" dirty="0" smtClean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2 - Θέση υποσέλιδου"/>
          <p:cNvSpPr txBox="1">
            <a:spLocks/>
          </p:cNvSpPr>
          <p:nvPr userDrawn="1"/>
        </p:nvSpPr>
        <p:spPr bwMode="auto">
          <a:xfrm>
            <a:off x="452512" y="644197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Η Κοπτική Εκκλησία</a:t>
            </a:r>
            <a:r>
              <a:rPr lang="de-DE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Α΄– αρχαία και μέση περίοδος</a:t>
            </a:r>
            <a:r>
              <a:rPr lang="el-GR" sz="1000" dirty="0" smtClean="0"/>
              <a:t> </a:t>
            </a:r>
            <a:endParaRPr lang="en-US" sz="1000" dirty="0" smtClean="0"/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9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10" name="2 - Θέση υποσέλιδου"/>
          <p:cNvSpPr txBox="1">
            <a:spLocks/>
          </p:cNvSpPr>
          <p:nvPr userDrawn="1"/>
        </p:nvSpPr>
        <p:spPr bwMode="auto">
          <a:xfrm>
            <a:off x="452512" y="644197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Η Κοπτική Εκκλησία</a:t>
            </a:r>
            <a:r>
              <a:rPr lang="de-DE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Α΄– αρχαία και μέση περίοδος</a:t>
            </a:r>
            <a:r>
              <a:rPr lang="el-GR" sz="1000" dirty="0" smtClean="0"/>
              <a:t> </a:t>
            </a:r>
            <a:endParaRPr lang="en-US" sz="1000" dirty="0" smtClean="0"/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8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10" name="2 - Θέση υποσέλιδου"/>
          <p:cNvSpPr txBox="1">
            <a:spLocks/>
          </p:cNvSpPr>
          <p:nvPr userDrawn="1"/>
        </p:nvSpPr>
        <p:spPr bwMode="auto">
          <a:xfrm>
            <a:off x="452512" y="644197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Η Κοπτική Εκκλησία</a:t>
            </a:r>
            <a:r>
              <a:rPr lang="de-DE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000" kern="1200" dirty="0" smtClean="0">
                <a:solidFill>
                  <a:srgbClr val="5075BC"/>
                </a:solidFill>
                <a:latin typeface="+mn-lt"/>
                <a:ea typeface="+mn-ea"/>
                <a:cs typeface="+mn-cs"/>
              </a:rPr>
              <a:t>Α΄– αρχαία και μέση περίοδος</a:t>
            </a:r>
            <a:r>
              <a:rPr lang="el-GR" sz="1000" dirty="0" smtClean="0"/>
              <a:t> </a:t>
            </a:r>
            <a:endParaRPr lang="en-US" sz="1000" dirty="0" smtClean="0"/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opencourses.uoa.gr/courses/THEOL1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gr/map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attours.com/" TargetMode="External"/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://www.gattours.com/photos/attraction_photo_gallery/post_images/Coptic_Museum_3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.wikipedia.org/wiki/en:GNU_Free_Documentation_License" TargetMode="External"/><Relationship Id="rId5" Type="http://schemas.openxmlformats.org/officeDocument/2006/relationships/hyperlink" Target="wikimedia.org" TargetMode="External"/><Relationship Id="rId4" Type="http://schemas.openxmlformats.org/officeDocument/2006/relationships/hyperlink" Target="http://upload.wikimedia.org/wikipedia/commons/thumb/7/75/Hanging_Church10.JPG/320px-Hanging_Church10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rgbClr val="5075BC"/>
                </a:solidFill>
              </a:rPr>
              <a:t>Ιστορία Αρχαίων Ανατολικών Εκκλησιών</a:t>
            </a:r>
            <a:endParaRPr lang="el-GR" dirty="0"/>
          </a:p>
        </p:txBody>
      </p:sp>
      <p:sp>
        <p:nvSpPr>
          <p:cNvPr id="5" name="Υπότιτλος 4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2639144"/>
          </a:xfrm>
        </p:spPr>
        <p:txBody>
          <a:bodyPr>
            <a:normAutofit fontScale="85000" lnSpcReduction="20000"/>
          </a:bodyPr>
          <a:lstStyle/>
          <a:p>
            <a:r>
              <a:rPr lang="el-GR" dirty="0">
                <a:solidFill>
                  <a:srgbClr val="5075BC"/>
                </a:solidFill>
              </a:rPr>
              <a:t>Ενότητα 0</a:t>
            </a:r>
            <a:r>
              <a:rPr lang="en-US" dirty="0">
                <a:solidFill>
                  <a:srgbClr val="5075BC"/>
                </a:solidFill>
              </a:rPr>
              <a:t>2</a:t>
            </a:r>
            <a:r>
              <a:rPr lang="el-GR" dirty="0">
                <a:solidFill>
                  <a:srgbClr val="5075BC"/>
                </a:solidFill>
              </a:rPr>
              <a:t>:</a:t>
            </a:r>
            <a:r>
              <a:rPr lang="en-US" dirty="0">
                <a:solidFill>
                  <a:srgbClr val="5075BC"/>
                </a:solidFill>
              </a:rPr>
              <a:t> </a:t>
            </a:r>
            <a:r>
              <a:rPr lang="el-GR" dirty="0"/>
              <a:t>Η Κοπτική Εκκλησία</a:t>
            </a:r>
            <a:r>
              <a:rPr lang="de-DE" dirty="0"/>
              <a:t> </a:t>
            </a:r>
            <a:r>
              <a:rPr lang="el-GR" dirty="0"/>
              <a:t>Α΄– αρχαία και μέση περίοδος </a:t>
            </a:r>
            <a:endParaRPr lang="en-US" dirty="0"/>
          </a:p>
          <a:p>
            <a:endParaRPr lang="el-GR" dirty="0"/>
          </a:p>
          <a:p>
            <a:r>
              <a:rPr lang="el-GR" dirty="0"/>
              <a:t>Δημήτριος Ν. Μόσχος</a:t>
            </a:r>
          </a:p>
          <a:p>
            <a:r>
              <a:rPr lang="el-GR" dirty="0"/>
              <a:t>Θεολογική Σχολή</a:t>
            </a:r>
          </a:p>
          <a:p>
            <a:r>
              <a:rPr lang="el-GR" dirty="0"/>
              <a:t>Τμήμα Θεολογίας</a:t>
            </a:r>
            <a:endParaRPr lang="en-US" dirty="0"/>
          </a:p>
          <a:p>
            <a:endParaRPr lang="el-GR" dirty="0"/>
          </a:p>
        </p:txBody>
      </p:sp>
      <p:pic>
        <p:nvPicPr>
          <p:cNvPr id="6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0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Φωτογραφία από την εξωτερική άποψη της Μονής Anba Pshoi.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39" y="1556792"/>
            <a:ext cx="6005654" cy="4104456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979712" y="5661248"/>
            <a:ext cx="5651004" cy="792088"/>
          </a:xfrm>
        </p:spPr>
        <p:txBody>
          <a:bodyPr>
            <a:noAutofit/>
          </a:bodyPr>
          <a:lstStyle/>
          <a:p>
            <a:r>
              <a:rPr lang="el-GR" dirty="0" smtClean="0"/>
              <a:t>Εικόνα 5: </a:t>
            </a:r>
            <a:r>
              <a:rPr lang="en-US" dirty="0" smtClean="0"/>
              <a:t>H </a:t>
            </a:r>
            <a:r>
              <a:rPr lang="el-GR" dirty="0" smtClean="0"/>
              <a:t>Μονή </a:t>
            </a:r>
            <a:r>
              <a:rPr lang="en-US" dirty="0" err="1"/>
              <a:t>Anba</a:t>
            </a:r>
            <a:r>
              <a:rPr lang="en-US" dirty="0"/>
              <a:t> </a:t>
            </a:r>
            <a:r>
              <a:rPr lang="en-US" dirty="0" err="1"/>
              <a:t>Pshoi</a:t>
            </a:r>
            <a:r>
              <a:rPr lang="el-GR" dirty="0"/>
              <a:t> στη Σκήτη (</a:t>
            </a:r>
            <a:r>
              <a:rPr lang="en-US" dirty="0" err="1"/>
              <a:t>Wadi</a:t>
            </a:r>
            <a:r>
              <a:rPr lang="en-US" dirty="0"/>
              <a:t> al </a:t>
            </a:r>
            <a:r>
              <a:rPr lang="en-US" dirty="0" err="1"/>
              <a:t>Natroun</a:t>
            </a:r>
            <a:r>
              <a:rPr lang="en-US" dirty="0"/>
              <a:t>)</a:t>
            </a:r>
            <a:r>
              <a:rPr lang="el-GR" dirty="0"/>
              <a:t>, </a:t>
            </a:r>
            <a:r>
              <a:rPr lang="el-GR" dirty="0" smtClean="0"/>
              <a:t>στην </a:t>
            </a:r>
            <a:r>
              <a:rPr lang="el-GR" dirty="0"/>
              <a:t>Άνω </a:t>
            </a:r>
            <a:r>
              <a:rPr lang="el-GR" dirty="0" smtClean="0"/>
              <a:t>Αίγυπτο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Μονή </a:t>
            </a:r>
            <a:r>
              <a:rPr lang="en-US" dirty="0" err="1" smtClean="0"/>
              <a:t>Anba</a:t>
            </a:r>
            <a:r>
              <a:rPr lang="en-US" dirty="0" smtClean="0"/>
              <a:t> </a:t>
            </a:r>
            <a:r>
              <a:rPr lang="en-US" dirty="0" err="1" smtClean="0"/>
              <a:t>Pshoi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13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εικόνας 5" descr="Αεροφωτογραφία από τα ασκητήρια στην περιοχή Κελλία της Άνω Αιγύπτου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1276" y="1556792"/>
            <a:ext cx="6515100" cy="4104456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441276" y="5799640"/>
            <a:ext cx="6515099" cy="372560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Εικόνα 6: Ασκητήρια </a:t>
            </a:r>
            <a:r>
              <a:rPr lang="el-GR" dirty="0"/>
              <a:t>στην περιοχή </a:t>
            </a:r>
            <a:r>
              <a:rPr lang="el-GR" dirty="0" err="1"/>
              <a:t>Κελλία</a:t>
            </a:r>
            <a:r>
              <a:rPr lang="el-GR" dirty="0"/>
              <a:t> στην Άνω </a:t>
            </a:r>
            <a:r>
              <a:rPr lang="el-GR" dirty="0" smtClean="0"/>
              <a:t>Αίγυπτο.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Ασκητήρια στην περιοχή </a:t>
            </a:r>
            <a:r>
              <a:rPr lang="el-GR" dirty="0" err="1" smtClean="0"/>
              <a:t>Κελλία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644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Φωτογραφία από τα ερείπια του καθολικού της Μονής Ιερεμία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7260" y="1556792"/>
            <a:ext cx="6515100" cy="4104456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297260" y="5799640"/>
            <a:ext cx="6515100" cy="37256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Εικόνα 7: Καθολικό </a:t>
            </a:r>
            <a:r>
              <a:rPr lang="el-GR" dirty="0"/>
              <a:t>της Μονής Ιερεμία στη </a:t>
            </a:r>
            <a:r>
              <a:rPr lang="en-US" dirty="0"/>
              <a:t>Saqqara</a:t>
            </a:r>
            <a:r>
              <a:rPr lang="el-GR" dirty="0"/>
              <a:t> (7</a:t>
            </a:r>
            <a:r>
              <a:rPr lang="el-GR" baseline="30000" dirty="0"/>
              <a:t>ος</a:t>
            </a:r>
            <a:r>
              <a:rPr lang="el-GR" dirty="0"/>
              <a:t> αι</a:t>
            </a:r>
            <a:r>
              <a:rPr lang="el-GR" dirty="0" smtClean="0"/>
              <a:t>.).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Μονή Ιερεμία (1/2)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703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Φωτογραφία από τα ερείπια κελλιών της Μονής Ιερεμία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1556792"/>
            <a:ext cx="6552728" cy="4128161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276490" y="5823345"/>
            <a:ext cx="6278488" cy="366936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Εικόνα 8: Μονή </a:t>
            </a:r>
            <a:r>
              <a:rPr lang="el-GR" dirty="0"/>
              <a:t>Ιερεμία, ερείπια </a:t>
            </a:r>
            <a:r>
              <a:rPr lang="el-GR" dirty="0" err="1" smtClean="0"/>
              <a:t>κελλιών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</a:t>
            </a:r>
            <a:r>
              <a:rPr lang="el-GR" dirty="0" smtClean="0"/>
              <a:t>ονή Ιερεμία (2/2)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3960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Μακρινή εξωτερική φωτογραφία της Μονής Αγ. Αντωνίου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3608" y="1556792"/>
            <a:ext cx="6552728" cy="4128161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576772" y="5684953"/>
            <a:ext cx="6019564" cy="654968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Εικόνα 9: Μονή </a:t>
            </a:r>
            <a:r>
              <a:rPr lang="el-GR" dirty="0"/>
              <a:t>Αγ. Αντωνίου στην Άνω Αίγυπτο, στην αραβική έρημο (ανατολικά του Νείλου</a:t>
            </a:r>
            <a:r>
              <a:rPr lang="el-GR" dirty="0" smtClean="0"/>
              <a:t>).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</a:t>
            </a:r>
            <a:r>
              <a:rPr lang="el-GR" dirty="0" smtClean="0"/>
              <a:t>ονή Αγ. Αντωνίου (1/4)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159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Φωτογραφία από το Καθολικό εξωτερικά της Μονής αγίου Αντωνίου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286" y="1543114"/>
            <a:ext cx="3518722" cy="47790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4932040" y="5316618"/>
            <a:ext cx="2664296" cy="987812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Εικόνα 10: Μονή Αγίου </a:t>
            </a:r>
            <a:r>
              <a:rPr lang="el-GR" dirty="0"/>
              <a:t>Αντωνίου, το Καθολικό </a:t>
            </a:r>
            <a:r>
              <a:rPr lang="el-GR" dirty="0" smtClean="0"/>
              <a:t>εξωτερικά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Μονή </a:t>
            </a:r>
            <a:r>
              <a:rPr lang="el-GR" dirty="0"/>
              <a:t>Αγ. Αντωνίου </a:t>
            </a:r>
            <a:r>
              <a:rPr lang="el-GR" dirty="0" smtClean="0"/>
              <a:t>(2/4)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18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Φωτογραφία από το Καθολικό εσωτερικά της Μονής Αγίου Αντωνίου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1556792"/>
            <a:ext cx="6629400" cy="4176464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259632" y="5733256"/>
            <a:ext cx="6629400" cy="438944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11: Μονή </a:t>
            </a:r>
            <a:r>
              <a:rPr lang="el-GR" dirty="0"/>
              <a:t>Αγίου Αντωνίου, το Καθολικό </a:t>
            </a:r>
            <a:r>
              <a:rPr lang="el-GR" dirty="0" smtClean="0"/>
              <a:t>εσωτερικά.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Μονή </a:t>
            </a:r>
            <a:r>
              <a:rPr lang="el-GR" dirty="0"/>
              <a:t>Αγ. Αντωνίου </a:t>
            </a:r>
            <a:r>
              <a:rPr lang="el-GR" dirty="0" smtClean="0"/>
              <a:t>(3/4)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013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Φωτογραφία της παράστασης του Χριστού ένθρονου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457200" y="5157192"/>
            <a:ext cx="8229600" cy="1015008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Εικόνα 12: Ο </a:t>
            </a:r>
            <a:r>
              <a:rPr lang="el-GR" dirty="0"/>
              <a:t>Χριστός </a:t>
            </a:r>
            <a:r>
              <a:rPr lang="el-GR" dirty="0" err="1"/>
              <a:t>ένθρονος</a:t>
            </a:r>
            <a:r>
              <a:rPr lang="el-GR" dirty="0"/>
              <a:t> στο λεγόμενο Παρεκκλήσιο της Αποκαλύψεως στη Μονή Αγίου Αντωνίου (13</a:t>
            </a:r>
            <a:r>
              <a:rPr lang="el-GR" baseline="30000" dirty="0"/>
              <a:t>ος</a:t>
            </a:r>
            <a:r>
              <a:rPr lang="el-GR" dirty="0"/>
              <a:t> αι.) Τα αποκαλυπτικά θέματα και οι παραστάσεις με εσχατολογικό περιεχόμενο χαρακτηρίζουν ιδιαίτερα την κοπτική τέχνη</a:t>
            </a:r>
            <a:r>
              <a:rPr lang="en-US" dirty="0"/>
              <a:t>.</a:t>
            </a:r>
            <a:endParaRPr lang="el-GR" dirty="0"/>
          </a:p>
          <a:p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Μονή </a:t>
            </a:r>
            <a:r>
              <a:rPr lang="el-GR" dirty="0"/>
              <a:t>Αγ. Αντωνίου </a:t>
            </a:r>
            <a:r>
              <a:rPr lang="el-GR" dirty="0" smtClean="0"/>
              <a:t>(</a:t>
            </a:r>
            <a:r>
              <a:rPr lang="el-GR" dirty="0"/>
              <a:t>4</a:t>
            </a:r>
            <a:r>
              <a:rPr lang="el-GR" dirty="0" smtClean="0"/>
              <a:t>/4)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51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Εξωτερική άποψη των τειχών οχύρωσης του Παλαιού Καΐρου και της άποψη της Εκκλησίας της Παναγιάς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0447" y="1418400"/>
            <a:ext cx="6391873" cy="4026824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060447" y="5517232"/>
            <a:ext cx="6463881" cy="654968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Εικόνα 13: Τείχη </a:t>
            </a:r>
            <a:r>
              <a:rPr lang="el-GR" dirty="0"/>
              <a:t>της οχύρωσης του Παλαιού </a:t>
            </a:r>
            <a:r>
              <a:rPr lang="el-GR" dirty="0" err="1" smtClean="0"/>
              <a:t>Καΐρου</a:t>
            </a:r>
            <a:r>
              <a:rPr lang="el-GR" dirty="0" smtClean="0"/>
              <a:t> </a:t>
            </a:r>
            <a:r>
              <a:rPr lang="el-GR" dirty="0"/>
              <a:t>(Βαβυλώνα) και η Εκκλησία της </a:t>
            </a:r>
            <a:r>
              <a:rPr lang="el-GR" dirty="0" smtClean="0"/>
              <a:t>Παναγίας.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</a:t>
            </a:r>
            <a:r>
              <a:rPr lang="el-GR" dirty="0" smtClean="0"/>
              <a:t>κκλησία της Παναγίας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33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Στην επάνω φωτογραφία απεικονίζεται το εσωτερικό του Ναού Αγ. Μερκουρίου και στην κάτω λεπτομέρεια από την κόγχη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387063"/>
            <a:ext cx="4680520" cy="48891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5878488" y="3356992"/>
            <a:ext cx="2592288" cy="2376264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14: Ναός Αγ. Μερκουρίου (Παλαιό </a:t>
            </a:r>
            <a:r>
              <a:rPr lang="el-GR" dirty="0" err="1" smtClean="0"/>
              <a:t>Κάιρο</a:t>
            </a:r>
            <a:r>
              <a:rPr lang="el-GR" dirty="0" smtClean="0"/>
              <a:t>)</a:t>
            </a:r>
            <a:r>
              <a:rPr lang="en-US" dirty="0" smtClean="0"/>
              <a:t> </a:t>
            </a:r>
            <a:r>
              <a:rPr lang="el-GR" dirty="0" smtClean="0"/>
              <a:t>Σύνθρονο.</a:t>
            </a:r>
            <a:endParaRPr lang="en-US" dirty="0" smtClean="0"/>
          </a:p>
          <a:p>
            <a:endParaRPr lang="el-GR" dirty="0" smtClean="0"/>
          </a:p>
          <a:p>
            <a:r>
              <a:rPr lang="el-GR" dirty="0" smtClean="0"/>
              <a:t>Εικόνα 15: Κάτω λεπτομέρεια από την κόγχη</a:t>
            </a:r>
            <a:r>
              <a:rPr lang="en-US" dirty="0" smtClean="0"/>
              <a:t>.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Ναός Αγ. Μερκουρίου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9930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Σκοποί 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el-GR" dirty="0" smtClean="0"/>
              <a:t>Η πληροφόρηση για τα βασικά γεωγραφικά και ιστορικά δεδομένα της Κοπτικής Εκκλησίας.</a:t>
            </a:r>
          </a:p>
          <a:p>
            <a:pPr marL="0"/>
            <a:r>
              <a:rPr lang="el-GR" dirty="0" smtClean="0"/>
              <a:t>Η κατανόηση του όρου «κοπτικός».</a:t>
            </a:r>
          </a:p>
          <a:p>
            <a:pPr marL="0"/>
            <a:r>
              <a:rPr lang="el-GR" dirty="0" smtClean="0"/>
              <a:t>Η ένταξη βασικών πληροφοριών για τη γένεση, τις δογματικές διαμάχες και την εσωτερική εκκλησιαστική ζωή (μοναχισμός, τέχνη) στο γενικότερο σύνολο της Εκκλησιαστικής Ιστορίας.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Το εσωτερικό του Ναού της Αγίας Βαρβάρας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7828" y="1484784"/>
            <a:ext cx="6286500" cy="3960440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237828" y="5517232"/>
            <a:ext cx="6286500" cy="654968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Εικόνα 16: Ναός </a:t>
            </a:r>
            <a:r>
              <a:rPr lang="el-GR" dirty="0"/>
              <a:t>Αγίας Βαρβάρας στο Παλαιό </a:t>
            </a:r>
            <a:r>
              <a:rPr lang="el-GR" dirty="0" err="1"/>
              <a:t>Κάιρο</a:t>
            </a:r>
            <a:r>
              <a:rPr lang="el-GR" dirty="0"/>
              <a:t> (εσωτερικό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Ναός Αγίας Βαρβάρας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041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Το εξωτερικό του Ναού της κρεμαστής Εκκλησίας.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308914"/>
            <a:ext cx="4680520" cy="50690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5590456" y="4366384"/>
            <a:ext cx="2715616" cy="2011572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17: Η </a:t>
            </a:r>
            <a:r>
              <a:rPr lang="el-GR" dirty="0"/>
              <a:t>λεγόμενη «κρεμαστή» Εκκλησία (</a:t>
            </a:r>
            <a:r>
              <a:rPr lang="el-GR" dirty="0" err="1"/>
              <a:t>Κάιρο</a:t>
            </a:r>
            <a:r>
              <a:rPr lang="el-GR" dirty="0"/>
              <a:t>)</a:t>
            </a:r>
            <a:r>
              <a:rPr lang="en-US" dirty="0"/>
              <a:t> </a:t>
            </a:r>
            <a:r>
              <a:rPr lang="el-GR" dirty="0"/>
              <a:t>αφιερωμένη στην Παναγία, τον Άγιο Γεώργιο και τον Ιωάννη </a:t>
            </a:r>
            <a:r>
              <a:rPr lang="el-GR" dirty="0" smtClean="0"/>
              <a:t>Βαπτιστή</a:t>
            </a:r>
            <a:r>
              <a:rPr lang="en-US" dirty="0" smtClean="0"/>
              <a:t>.</a:t>
            </a:r>
            <a:endParaRPr lang="el-GR" dirty="0"/>
          </a:p>
          <a:p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«κρεμαστή» Εκκλησία (1/2)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631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Το εσωτερικό της κραμαστής εκκλησίας.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1488315"/>
            <a:ext cx="6310474" cy="43490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403648" y="5908451"/>
            <a:ext cx="6310474" cy="438944"/>
          </a:xfrm>
        </p:spPr>
        <p:txBody>
          <a:bodyPr/>
          <a:lstStyle/>
          <a:p>
            <a:r>
              <a:rPr lang="el-GR" dirty="0" smtClean="0"/>
              <a:t>Εικόνα 18: Η </a:t>
            </a:r>
            <a:r>
              <a:rPr lang="el-GR" dirty="0"/>
              <a:t>«κρεμαστή» Εκκλησία, </a:t>
            </a:r>
            <a:r>
              <a:rPr lang="el-GR" dirty="0" smtClean="0"/>
              <a:t>εσωτερικό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</a:t>
            </a:r>
            <a:r>
              <a:rPr lang="el-GR" dirty="0"/>
              <a:t>«κρεμαστή» Εκκλησία </a:t>
            </a:r>
            <a:r>
              <a:rPr lang="el-GR" dirty="0" smtClean="0"/>
              <a:t>(</a:t>
            </a:r>
            <a:r>
              <a:rPr lang="el-GR" dirty="0"/>
              <a:t>2</a:t>
            </a:r>
            <a:r>
              <a:rPr lang="el-GR" dirty="0" smtClean="0"/>
              <a:t>/2)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459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Εξωτερική άποψη της μονής Abu Fana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3608" y="1556792"/>
            <a:ext cx="7326146" cy="4615408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043608" y="5517232"/>
            <a:ext cx="5760640" cy="654968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Εικόνα 19: Μονή </a:t>
            </a:r>
            <a:r>
              <a:rPr lang="en-US" dirty="0"/>
              <a:t>Abu </a:t>
            </a:r>
            <a:r>
              <a:rPr lang="en-US" dirty="0" err="1"/>
              <a:t>Fana</a:t>
            </a:r>
            <a:r>
              <a:rPr lang="en-US" dirty="0"/>
              <a:t> </a:t>
            </a:r>
            <a:r>
              <a:rPr lang="el-GR" dirty="0"/>
              <a:t>στην Κεντρική Αίγυπτο (</a:t>
            </a:r>
            <a:r>
              <a:rPr lang="el-GR" dirty="0" err="1"/>
              <a:t>κοιμιτηριακή</a:t>
            </a:r>
            <a:r>
              <a:rPr lang="el-GR" dirty="0"/>
              <a:t> Εκκλησία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el-GR" dirty="0" err="1" smtClean="0"/>
              <a:t>ονή</a:t>
            </a:r>
            <a:r>
              <a:rPr lang="el-GR" dirty="0" smtClean="0"/>
              <a:t> </a:t>
            </a:r>
            <a:r>
              <a:rPr lang="en-US" dirty="0" smtClean="0"/>
              <a:t>Abu </a:t>
            </a:r>
            <a:r>
              <a:rPr lang="en-US" dirty="0" err="1" smtClean="0"/>
              <a:t>Fana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991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Εξωτερική άποψη της Μονής του Απολλώ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340768"/>
            <a:ext cx="5790012" cy="53706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457200" y="5301208"/>
            <a:ext cx="6131024" cy="1087848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20: Ερείπια </a:t>
            </a:r>
            <a:r>
              <a:rPr lang="el-GR" dirty="0"/>
              <a:t>της περίφημης μονής του </a:t>
            </a:r>
            <a:r>
              <a:rPr lang="el-GR" dirty="0" err="1"/>
              <a:t>Απολλώ</a:t>
            </a:r>
            <a:r>
              <a:rPr lang="el-GR" dirty="0"/>
              <a:t> στο </a:t>
            </a:r>
            <a:r>
              <a:rPr lang="en-US" dirty="0" err="1"/>
              <a:t>Bawit</a:t>
            </a:r>
            <a:r>
              <a:rPr lang="en-US" dirty="0"/>
              <a:t> </a:t>
            </a:r>
            <a:r>
              <a:rPr lang="el-GR" dirty="0"/>
              <a:t>(Κεντρική Αίγυπτος) που ιδρύθηκε τον </a:t>
            </a:r>
            <a:r>
              <a:rPr lang="el-GR" dirty="0" smtClean="0"/>
              <a:t>4</a:t>
            </a:r>
            <a:r>
              <a:rPr lang="el-GR" baseline="30000" dirty="0" smtClean="0"/>
              <a:t>ο</a:t>
            </a:r>
            <a:r>
              <a:rPr lang="el-GR" dirty="0" smtClean="0"/>
              <a:t>αι</a:t>
            </a:r>
            <a:r>
              <a:rPr lang="el-GR" dirty="0"/>
              <a:t>. και εγκαταλείφθηκε περί τον 10</a:t>
            </a:r>
            <a:r>
              <a:rPr lang="el-GR" baseline="30000" dirty="0"/>
              <a:t>ο</a:t>
            </a:r>
            <a:r>
              <a:rPr lang="el-GR" dirty="0"/>
              <a:t>.</a:t>
            </a:r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</a:t>
            </a:r>
            <a:r>
              <a:rPr lang="el-GR" dirty="0" smtClean="0"/>
              <a:t>ονή του </a:t>
            </a:r>
            <a:r>
              <a:rPr lang="el-GR" dirty="0" err="1" smtClean="0"/>
              <a:t>Απολλώ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647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Αγιογραφία του Χριστού ο οποίος πιάνει τον Άγιο Μηνά από το χέρι.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5" y="1480065"/>
            <a:ext cx="4320481" cy="44820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 descr="Απεικόνιση του Αγίου Μηνά όπου ο Χριστός τον πιάνει από τον ώμο. "/>
          <p:cNvSpPr>
            <a:spLocks noGrp="1"/>
          </p:cNvSpPr>
          <p:nvPr>
            <p:ph type="body" sz="half" idx="2"/>
          </p:nvPr>
        </p:nvSpPr>
        <p:spPr>
          <a:xfrm>
            <a:off x="5436096" y="3789040"/>
            <a:ext cx="2764904" cy="2232248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21: Άγιος </a:t>
            </a:r>
            <a:r>
              <a:rPr lang="el-GR" dirty="0"/>
              <a:t>Μηνάς (Άπα Μηνάς) με τον Χριστό να τον πιάνει από τον ώμο. Αρχαία εικόνα (6</a:t>
            </a:r>
            <a:r>
              <a:rPr lang="el-GR" baseline="30000" dirty="0"/>
              <a:t>ος</a:t>
            </a:r>
            <a:r>
              <a:rPr lang="el-GR" dirty="0"/>
              <a:t> αι.) από τη μονή </a:t>
            </a:r>
            <a:r>
              <a:rPr lang="en-US" dirty="0" err="1"/>
              <a:t>Bawit</a:t>
            </a:r>
            <a:r>
              <a:rPr lang="en-US" dirty="0"/>
              <a:t>, </a:t>
            </a:r>
            <a:r>
              <a:rPr lang="el-GR" dirty="0"/>
              <a:t>σήμερα στο </a:t>
            </a:r>
            <a:r>
              <a:rPr lang="el-GR" dirty="0" smtClean="0"/>
              <a:t>Λούβρο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Μονή </a:t>
            </a:r>
            <a:r>
              <a:rPr lang="en-US" dirty="0" err="1" smtClean="0"/>
              <a:t>Bawit</a:t>
            </a:r>
            <a:r>
              <a:rPr lang="en-US" dirty="0" smtClean="0"/>
              <a:t> (1/3)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17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Απεικόνιση της Κόγχης.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68" y="1402264"/>
            <a:ext cx="3653733" cy="48716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4600869" y="4077072"/>
            <a:ext cx="3504930" cy="2088232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22: Κόγχη </a:t>
            </a:r>
            <a:r>
              <a:rPr lang="el-GR" dirty="0"/>
              <a:t>με εσχατολογικό θέμα (ο Χριστός </a:t>
            </a:r>
            <a:r>
              <a:rPr lang="el-GR" dirty="0" err="1"/>
              <a:t>ένθρονος</a:t>
            </a:r>
            <a:r>
              <a:rPr lang="el-GR" dirty="0"/>
              <a:t> άνω και Θεοτόκος με τους αποστόλους γύρω της κάτω) σε παρεκκλήσι του </a:t>
            </a:r>
            <a:r>
              <a:rPr lang="en-US" dirty="0" err="1"/>
              <a:t>Bawit</a:t>
            </a:r>
            <a:r>
              <a:rPr lang="en-US" dirty="0"/>
              <a:t> </a:t>
            </a:r>
            <a:r>
              <a:rPr lang="el-GR" dirty="0"/>
              <a:t>6</a:t>
            </a:r>
            <a:r>
              <a:rPr lang="el-GR" baseline="30000" dirty="0"/>
              <a:t>ος</a:t>
            </a:r>
            <a:r>
              <a:rPr lang="el-GR" dirty="0"/>
              <a:t> – 7</a:t>
            </a:r>
            <a:r>
              <a:rPr lang="el-GR" baseline="30000" dirty="0"/>
              <a:t>ος</a:t>
            </a:r>
            <a:r>
              <a:rPr lang="el-GR" dirty="0"/>
              <a:t> αι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Μονή </a:t>
            </a:r>
            <a:r>
              <a:rPr lang="en-US" dirty="0" err="1"/>
              <a:t>Bawit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2</a:t>
            </a:r>
            <a:r>
              <a:rPr lang="en-US" dirty="0" smtClean="0"/>
              <a:t>/3)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511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Απεικόνιση τοιχογραφίας της κόγχης.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476052"/>
            <a:ext cx="7201119" cy="39691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827583" y="5582344"/>
            <a:ext cx="7201119" cy="798984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23: Τοιχογραφία </a:t>
            </a:r>
            <a:r>
              <a:rPr lang="el-GR" dirty="0"/>
              <a:t>κόγχης στο </a:t>
            </a:r>
            <a:r>
              <a:rPr lang="en-US" dirty="0" err="1"/>
              <a:t>Bawit</a:t>
            </a:r>
            <a:r>
              <a:rPr lang="en-US" dirty="0"/>
              <a:t> </a:t>
            </a:r>
            <a:r>
              <a:rPr lang="el-GR" dirty="0"/>
              <a:t>με τον </a:t>
            </a:r>
            <a:r>
              <a:rPr lang="el-GR" dirty="0" err="1"/>
              <a:t>Αββά</a:t>
            </a:r>
            <a:r>
              <a:rPr lang="el-GR" dirty="0"/>
              <a:t> </a:t>
            </a:r>
            <a:r>
              <a:rPr lang="el-GR" dirty="0" err="1"/>
              <a:t>Απολλώ</a:t>
            </a:r>
            <a:r>
              <a:rPr lang="el-GR" dirty="0"/>
              <a:t> (κέντρο) και τους ασκητές συντρόφους του </a:t>
            </a:r>
            <a:r>
              <a:rPr lang="el-GR" dirty="0" err="1" smtClean="0"/>
              <a:t>ένθρονους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Μονή </a:t>
            </a:r>
            <a:r>
              <a:rPr lang="en-US" dirty="0" err="1"/>
              <a:t>Bawit</a:t>
            </a:r>
            <a:r>
              <a:rPr lang="en-US" dirty="0"/>
              <a:t> </a:t>
            </a:r>
            <a:r>
              <a:rPr lang="en-US" dirty="0" smtClean="0"/>
              <a:t>(3/3)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597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Εξωτερική άποψη της Λευκής Μονής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1418400"/>
            <a:ext cx="6379096" cy="4018775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259632" y="5589240"/>
            <a:ext cx="6379096" cy="654968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Εικόνα 24: Η </a:t>
            </a:r>
            <a:r>
              <a:rPr lang="el-GR" dirty="0"/>
              <a:t>λεγόμενη «Λευκή» Μονή στο </a:t>
            </a:r>
            <a:r>
              <a:rPr lang="en-US" dirty="0" err="1"/>
              <a:t>Sohag</a:t>
            </a:r>
            <a:r>
              <a:rPr lang="en-US" dirty="0"/>
              <a:t> </a:t>
            </a:r>
            <a:r>
              <a:rPr lang="el-GR" dirty="0"/>
              <a:t>(Κεντρική Αίγυπτος) ιδρυθείσα από τον </a:t>
            </a:r>
            <a:r>
              <a:rPr lang="el-GR" dirty="0" err="1"/>
              <a:t>Αββά</a:t>
            </a:r>
            <a:r>
              <a:rPr lang="el-GR" dirty="0"/>
              <a:t> </a:t>
            </a:r>
            <a:r>
              <a:rPr lang="el-GR" dirty="0" err="1"/>
              <a:t>Σενούτε</a:t>
            </a:r>
            <a:r>
              <a:rPr lang="el-GR" dirty="0"/>
              <a:t> (5</a:t>
            </a:r>
            <a:r>
              <a:rPr lang="el-GR" baseline="30000" dirty="0"/>
              <a:t>ος</a:t>
            </a:r>
            <a:r>
              <a:rPr lang="el-GR" dirty="0"/>
              <a:t> αι</a:t>
            </a:r>
            <a:r>
              <a:rPr lang="el-GR" dirty="0" smtClean="0"/>
              <a:t>.).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«Λευκή» Μονή (1/2)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7465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Εξωτερική άποψη της ερυθράς μονής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6428" y="1556792"/>
            <a:ext cx="6057900" cy="3816424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475656" y="5517232"/>
            <a:ext cx="6048672" cy="654968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Εικόνα 25: Η </a:t>
            </a:r>
            <a:r>
              <a:rPr lang="el-GR" dirty="0"/>
              <a:t>λεγόμενη «Ερυθρά Μονή» στο </a:t>
            </a:r>
            <a:r>
              <a:rPr lang="en-US" dirty="0" err="1"/>
              <a:t>Sohag</a:t>
            </a:r>
            <a:r>
              <a:rPr lang="el-GR" dirty="0"/>
              <a:t> στην ευρύτερη ομάδα μονών του </a:t>
            </a:r>
            <a:r>
              <a:rPr lang="el-GR" dirty="0" err="1"/>
              <a:t>Αββά</a:t>
            </a:r>
            <a:r>
              <a:rPr lang="el-GR" dirty="0"/>
              <a:t> </a:t>
            </a:r>
            <a:r>
              <a:rPr lang="el-GR" dirty="0" err="1" smtClean="0"/>
              <a:t>Σενούτε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«Ερυθρά» Μονή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905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Ἀρχαῖες</a:t>
            </a:r>
            <a:r>
              <a:rPr lang="el-GR" dirty="0"/>
              <a:t> </a:t>
            </a:r>
            <a:r>
              <a:rPr lang="el-GR" dirty="0" err="1"/>
              <a:t>Ἀνατολικές</a:t>
            </a:r>
            <a:r>
              <a:rPr lang="el-GR" dirty="0"/>
              <a:t> </a:t>
            </a:r>
            <a:r>
              <a:rPr lang="el-GR" dirty="0" err="1" smtClean="0"/>
              <a:t>Ἐκκλησίες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  <a:r>
              <a:rPr lang="el-GR" dirty="0" err="1"/>
              <a:t>Εἶναι</a:t>
            </a:r>
            <a:r>
              <a:rPr lang="el-GR" dirty="0"/>
              <a:t> </a:t>
            </a:r>
            <a:r>
              <a:rPr lang="el-GR" dirty="0" err="1"/>
              <a:t>οἱ</a:t>
            </a:r>
            <a:r>
              <a:rPr lang="el-GR" dirty="0"/>
              <a:t> </a:t>
            </a:r>
            <a:r>
              <a:rPr lang="el-GR" dirty="0" err="1"/>
              <a:t>ἐκκλησίες</a:t>
            </a:r>
            <a:r>
              <a:rPr lang="el-GR" dirty="0"/>
              <a:t> πού προέκυψαν </a:t>
            </a:r>
            <a:r>
              <a:rPr lang="el-GR" dirty="0" err="1"/>
              <a:t>ἀπό</a:t>
            </a:r>
            <a:r>
              <a:rPr lang="el-GR" dirty="0"/>
              <a:t> </a:t>
            </a:r>
            <a:r>
              <a:rPr lang="el-GR" dirty="0" err="1"/>
              <a:t>τή</a:t>
            </a:r>
            <a:r>
              <a:rPr lang="el-GR" dirty="0"/>
              <a:t> διάσπαση </a:t>
            </a:r>
            <a:r>
              <a:rPr lang="el-GR" dirty="0" err="1"/>
              <a:t>μέ</a:t>
            </a:r>
            <a:r>
              <a:rPr lang="el-GR" dirty="0"/>
              <a:t> βάση (πρόφαση;) </a:t>
            </a:r>
            <a:r>
              <a:rPr lang="el-GR" dirty="0" err="1"/>
              <a:t>τόν</a:t>
            </a:r>
            <a:r>
              <a:rPr lang="el-GR" dirty="0"/>
              <a:t> </a:t>
            </a:r>
            <a:r>
              <a:rPr lang="el-GR" dirty="0" err="1"/>
              <a:t>Χριστολογικό</a:t>
            </a:r>
            <a:r>
              <a:rPr lang="el-GR" dirty="0"/>
              <a:t> </a:t>
            </a:r>
            <a:r>
              <a:rPr lang="el-GR" dirty="0" err="1"/>
              <a:t>Ὅρο</a:t>
            </a:r>
            <a:r>
              <a:rPr lang="el-GR" dirty="0"/>
              <a:t> </a:t>
            </a:r>
            <a:r>
              <a:rPr lang="el-GR" dirty="0" err="1"/>
              <a:t>τῆς</a:t>
            </a:r>
            <a:r>
              <a:rPr lang="el-GR" dirty="0"/>
              <a:t> </a:t>
            </a:r>
            <a:r>
              <a:rPr lang="el-GR" dirty="0" smtClean="0"/>
              <a:t>Χαλκηδόνος</a:t>
            </a:r>
            <a:r>
              <a:rPr lang="en-US" dirty="0" smtClean="0"/>
              <a:t> (451)</a:t>
            </a:r>
            <a:r>
              <a:rPr lang="el-GR" dirty="0" smtClean="0"/>
              <a:t>.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Απεικόνιση του Άββα Σενούτε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90" y="1418400"/>
            <a:ext cx="4934774" cy="46028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5861123" y="4653136"/>
            <a:ext cx="2717305" cy="1368152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26: Ο </a:t>
            </a:r>
            <a:r>
              <a:rPr lang="el-GR" dirty="0" err="1"/>
              <a:t>Αββάς</a:t>
            </a:r>
            <a:r>
              <a:rPr lang="el-GR" dirty="0"/>
              <a:t> </a:t>
            </a:r>
            <a:r>
              <a:rPr lang="el-GR" dirty="0" err="1"/>
              <a:t>Σενούτε</a:t>
            </a:r>
            <a:r>
              <a:rPr lang="el-GR" dirty="0"/>
              <a:t> σε τοιχογραφία κόγχης της Λευκής </a:t>
            </a:r>
            <a:r>
              <a:rPr lang="el-GR" dirty="0" smtClean="0"/>
              <a:t>Μονής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«</a:t>
            </a:r>
            <a:r>
              <a:rPr lang="el-GR" dirty="0"/>
              <a:t>Λευκή» Μονή </a:t>
            </a:r>
            <a:r>
              <a:rPr lang="el-GR" dirty="0" smtClean="0"/>
              <a:t>(</a:t>
            </a:r>
            <a:r>
              <a:rPr lang="el-GR" dirty="0"/>
              <a:t>2</a:t>
            </a:r>
            <a:r>
              <a:rPr lang="el-GR" dirty="0" smtClean="0"/>
              <a:t>/2)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64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Εξωτερική άποψη από τα ερείπια της κεντρικής Βασιλικής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683568" y="5157192"/>
            <a:ext cx="7848872" cy="1015008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27: Τα </a:t>
            </a:r>
            <a:r>
              <a:rPr lang="el-GR" dirty="0"/>
              <a:t>ερείπια της κεντρικής Βασιλικής του κεντρικού </a:t>
            </a:r>
            <a:r>
              <a:rPr lang="el-GR" dirty="0" err="1"/>
              <a:t>παχωμιακού</a:t>
            </a:r>
            <a:r>
              <a:rPr lang="el-GR" dirty="0"/>
              <a:t> κοινοβίου του συνδέσμου («Κοινωνία») στο </a:t>
            </a:r>
            <a:r>
              <a:rPr lang="el-GR" dirty="0" err="1"/>
              <a:t>Πβαυ</a:t>
            </a:r>
            <a:r>
              <a:rPr lang="el-GR" dirty="0"/>
              <a:t>, σήμερα </a:t>
            </a:r>
            <a:r>
              <a:rPr lang="en-US" dirty="0" err="1"/>
              <a:t>Faw</a:t>
            </a:r>
            <a:r>
              <a:rPr lang="en-US" dirty="0"/>
              <a:t> </a:t>
            </a:r>
            <a:r>
              <a:rPr lang="en-US" dirty="0" err="1"/>
              <a:t>Qibli</a:t>
            </a:r>
            <a:r>
              <a:rPr lang="el-GR" dirty="0"/>
              <a:t> στην Κεντρική </a:t>
            </a:r>
            <a:r>
              <a:rPr lang="el-GR" dirty="0" smtClean="0"/>
              <a:t>Αίγυπτο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Κεντρική Βασιλική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676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Εξωτερική άποψη της Μονής Αγίου Συμεών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7664" y="1418400"/>
            <a:ext cx="6264696" cy="3946704"/>
          </a:xfrm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683568" y="5445224"/>
            <a:ext cx="7560840" cy="726976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28: Μονή </a:t>
            </a:r>
            <a:r>
              <a:rPr lang="el-GR" dirty="0"/>
              <a:t>Αγίου Συμεών στην Άνω Αίγυπτο κοντά στη </a:t>
            </a:r>
            <a:r>
              <a:rPr lang="el-GR" dirty="0" err="1"/>
              <a:t>Συήνη</a:t>
            </a:r>
            <a:r>
              <a:rPr lang="el-GR" dirty="0"/>
              <a:t> (σημ. </a:t>
            </a:r>
            <a:r>
              <a:rPr lang="en-US" dirty="0" err="1"/>
              <a:t>Assuan</a:t>
            </a:r>
            <a:r>
              <a:rPr lang="en-US" dirty="0"/>
              <a:t>)</a:t>
            </a:r>
            <a:r>
              <a:rPr lang="el-GR" dirty="0"/>
              <a:t>. Ιδρύθηκε περί τον 7</a:t>
            </a:r>
            <a:r>
              <a:rPr lang="el-GR" baseline="30000" dirty="0"/>
              <a:t>ο</a:t>
            </a:r>
            <a:r>
              <a:rPr lang="el-GR" dirty="0"/>
              <a:t> αι. και εγκαταλείφθηκε τον 13</a:t>
            </a:r>
            <a:r>
              <a:rPr lang="el-GR" baseline="30000" dirty="0"/>
              <a:t>ο</a:t>
            </a:r>
            <a:r>
              <a:rPr lang="el-GR" dirty="0"/>
              <a:t>.</a:t>
            </a:r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Μονή Αγ. Συμεών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43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Ερείπια βασιλικής στο Ain Shams al-Din στην Άνω Αίγυπτο (4ος αι.)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207" y="1277977"/>
            <a:ext cx="6105585" cy="44450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519207" y="5733256"/>
            <a:ext cx="6105585" cy="438944"/>
          </a:xfrm>
        </p:spPr>
        <p:txBody>
          <a:bodyPr/>
          <a:lstStyle/>
          <a:p>
            <a:r>
              <a:rPr lang="el-GR" dirty="0" smtClean="0"/>
              <a:t>Εικόνα </a:t>
            </a:r>
            <a:r>
              <a:rPr lang="el-GR" dirty="0" smtClean="0"/>
              <a:t>29: </a:t>
            </a:r>
            <a:r>
              <a:rPr lang="el-GR" dirty="0"/>
              <a:t>Ε</a:t>
            </a:r>
            <a:r>
              <a:rPr lang="el-GR" dirty="0" smtClean="0"/>
              <a:t>ρείπια </a:t>
            </a:r>
            <a:r>
              <a:rPr lang="el-GR" dirty="0"/>
              <a:t>της κεντρικής Βασιλικής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Κεντρική Βασιλική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71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Άποψη από ναό της Ίσιδας που μετατράπηκε σε χριστιανικό στη νήσο Φίλαι (Ασσουάν)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430627"/>
            <a:ext cx="5338936" cy="50870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4765391" y="1772816"/>
            <a:ext cx="3402595" cy="2520280"/>
          </a:xfrm>
        </p:spPr>
        <p:txBody>
          <a:bodyPr>
            <a:normAutofit/>
          </a:bodyPr>
          <a:lstStyle/>
          <a:p>
            <a:r>
              <a:rPr lang="el-GR" dirty="0" smtClean="0"/>
              <a:t>Εικόνα 30: Νήσος </a:t>
            </a:r>
            <a:r>
              <a:rPr lang="el-GR" dirty="0"/>
              <a:t>Φίλαι στο </a:t>
            </a:r>
            <a:r>
              <a:rPr lang="el-GR" dirty="0" err="1"/>
              <a:t>νοτιώτατο</a:t>
            </a:r>
            <a:r>
              <a:rPr lang="el-GR" dirty="0"/>
              <a:t> άκρο της Αιγύπτου. Ναός της Ίσιδας που μετατράπηκε σε χριστιανικό (στο κέντρο η κόγχη με τον σταυρό πάνω στις αιγυπτιακές παραστάσεις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Ναός της Ίσιδας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385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688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85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n-US" sz="2000" dirty="0" smtClean="0"/>
              <a:t>1.0</a:t>
            </a:r>
            <a:r>
              <a:rPr lang="el-GR" sz="2000" dirty="0" smtClean="0"/>
              <a:t>.  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1605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Πανεπιστήμιον Αθηνών</a:t>
            </a:r>
            <a:r>
              <a:rPr lang="en-US" sz="2000" dirty="0" smtClean="0"/>
              <a:t>,</a:t>
            </a:r>
            <a:r>
              <a:rPr lang="el-GR" sz="2000" dirty="0" smtClean="0"/>
              <a:t> Δημήτριος Μόσχος 2014. «Ιστορία Αρχαίων Ανατολικών Εκκλησιών. Κοπτική Εκκλησία Α΄ αρχαία και μέση περίοδος».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</a:t>
            </a:r>
            <a:r>
              <a:rPr lang="en-US" sz="2000" dirty="0" smtClean="0"/>
              <a:t>5</a:t>
            </a:r>
            <a:r>
              <a:rPr lang="el-GR" sz="2000" dirty="0" smtClean="0"/>
              <a:t>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 action="ppaction://hlinkfile"/>
              </a:rPr>
              <a:t>http://opencourses.uoa.gr/courses/THEOL1/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082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Oriental Orthodox Churches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>
                <a:cs typeface="Times New Roman" pitchFamily="18" charset="0"/>
              </a:rPr>
              <a:t>ἡ </a:t>
            </a:r>
            <a:r>
              <a:rPr lang="el-GR" b="1" dirty="0" err="1">
                <a:solidFill>
                  <a:srgbClr val="FF0000"/>
                </a:solidFill>
                <a:cs typeface="Times New Roman" pitchFamily="18" charset="0"/>
              </a:rPr>
              <a:t>Κοπτική</a:t>
            </a:r>
            <a:r>
              <a:rPr lang="el-GR" dirty="0">
                <a:cs typeface="Times New Roman" pitchFamily="18" charset="0"/>
              </a:rPr>
              <a:t> (</a:t>
            </a:r>
            <a:r>
              <a:rPr lang="el-GR" dirty="0" err="1">
                <a:cs typeface="Times New Roman" pitchFamily="18" charset="0"/>
              </a:rPr>
              <a:t>Αἴγυπτος</a:t>
            </a:r>
            <a:r>
              <a:rPr lang="el-GR" dirty="0">
                <a:cs typeface="Times New Roman" pitchFamily="18" charset="0"/>
              </a:rPr>
              <a:t> </a:t>
            </a:r>
            <a:r>
              <a:rPr lang="el-GR" dirty="0" err="1">
                <a:cs typeface="Times New Roman" pitchFamily="18" charset="0"/>
              </a:rPr>
              <a:t>καί</a:t>
            </a:r>
            <a:r>
              <a:rPr lang="el-GR" dirty="0">
                <a:cs typeface="Times New Roman" pitchFamily="18" charset="0"/>
              </a:rPr>
              <a:t> </a:t>
            </a:r>
            <a:r>
              <a:rPr lang="el-GR" dirty="0" err="1">
                <a:cs typeface="Times New Roman" pitchFamily="18" charset="0"/>
              </a:rPr>
              <a:t>ἐξωτερικό</a:t>
            </a:r>
            <a:r>
              <a:rPr lang="el-GR" dirty="0">
                <a:cs typeface="Times New Roman" pitchFamily="18" charset="0"/>
              </a:rPr>
              <a:t>)</a:t>
            </a:r>
          </a:p>
          <a:p>
            <a:r>
              <a:rPr lang="el-GR" dirty="0">
                <a:cs typeface="Times New Roman" pitchFamily="18" charset="0"/>
              </a:rPr>
              <a:t>ἡ </a:t>
            </a:r>
            <a:r>
              <a:rPr lang="el-GR" b="1" dirty="0" err="1" smtClean="0">
                <a:solidFill>
                  <a:srgbClr val="FF0000"/>
                </a:solidFill>
                <a:cs typeface="Times New Roman" pitchFamily="18" charset="0"/>
              </a:rPr>
              <a:t>Αἰθιοπική</a:t>
            </a:r>
            <a:endParaRPr lang="el-GR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el-GR" dirty="0" smtClean="0">
                <a:cs typeface="Times New Roman" pitchFamily="18" charset="0"/>
              </a:rPr>
              <a:t>ἡ</a:t>
            </a:r>
            <a:r>
              <a:rPr lang="el-GR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b="1" dirty="0" err="1" smtClean="0">
                <a:solidFill>
                  <a:srgbClr val="FF0000"/>
                </a:solidFill>
                <a:cs typeface="Times New Roman" pitchFamily="18" charset="0"/>
              </a:rPr>
              <a:t>Ἐκκλησία</a:t>
            </a:r>
            <a:r>
              <a:rPr lang="el-GR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b="1" dirty="0" err="1" smtClean="0">
                <a:solidFill>
                  <a:srgbClr val="FF0000"/>
                </a:solidFill>
                <a:cs typeface="Times New Roman" pitchFamily="18" charset="0"/>
              </a:rPr>
              <a:t>τῆς</a:t>
            </a:r>
            <a:r>
              <a:rPr lang="el-GR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b="1" dirty="0" err="1" smtClean="0">
                <a:solidFill>
                  <a:srgbClr val="FF0000"/>
                </a:solidFill>
                <a:cs typeface="Times New Roman" pitchFamily="18" charset="0"/>
              </a:rPr>
              <a:t>Ἐρυθραίας</a:t>
            </a:r>
            <a:r>
              <a:rPr lang="el-GR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(μετά το 1993)</a:t>
            </a:r>
            <a:endParaRPr lang="el-GR" dirty="0">
              <a:cs typeface="Times New Roman" pitchFamily="18" charset="0"/>
            </a:endParaRPr>
          </a:p>
          <a:p>
            <a:r>
              <a:rPr lang="el-GR" dirty="0">
                <a:cs typeface="Times New Roman" pitchFamily="18" charset="0"/>
              </a:rPr>
              <a:t>ἡ </a:t>
            </a:r>
            <a:r>
              <a:rPr lang="el-GR" b="1" dirty="0" err="1">
                <a:solidFill>
                  <a:srgbClr val="FF0000"/>
                </a:solidFill>
                <a:cs typeface="Times New Roman" pitchFamily="18" charset="0"/>
              </a:rPr>
              <a:t>Συροϊακωβιτική</a:t>
            </a:r>
            <a:r>
              <a:rPr lang="el-GR" dirty="0">
                <a:cs typeface="Times New Roman" pitchFamily="18" charset="0"/>
              </a:rPr>
              <a:t> (</a:t>
            </a:r>
            <a:r>
              <a:rPr lang="el-GR" dirty="0" err="1">
                <a:cs typeface="Times New Roman" pitchFamily="18" charset="0"/>
              </a:rPr>
              <a:t>Συροορθόδοξη</a:t>
            </a:r>
            <a:r>
              <a:rPr lang="el-GR" dirty="0">
                <a:cs typeface="Times New Roman" pitchFamily="18" charset="0"/>
              </a:rPr>
              <a:t> λένε </a:t>
            </a:r>
            <a:r>
              <a:rPr lang="el-GR" dirty="0" err="1">
                <a:cs typeface="Times New Roman" pitchFamily="18" charset="0"/>
              </a:rPr>
              <a:t>οἱ</a:t>
            </a:r>
            <a:r>
              <a:rPr lang="el-GR" dirty="0">
                <a:cs typeface="Times New Roman" pitchFamily="18" charset="0"/>
              </a:rPr>
              <a:t> </a:t>
            </a:r>
            <a:r>
              <a:rPr lang="el-GR" dirty="0" err="1">
                <a:cs typeface="Times New Roman" pitchFamily="18" charset="0"/>
              </a:rPr>
              <a:t>ἴδιοι</a:t>
            </a:r>
            <a:r>
              <a:rPr lang="el-GR" dirty="0">
                <a:cs typeface="Times New Roman" pitchFamily="18" charset="0"/>
              </a:rPr>
              <a:t>) </a:t>
            </a:r>
            <a:r>
              <a:rPr lang="el-GR" dirty="0" err="1">
                <a:cs typeface="Times New Roman" pitchFamily="18" charset="0"/>
              </a:rPr>
              <a:t>τῆς</a:t>
            </a:r>
            <a:r>
              <a:rPr lang="el-GR" dirty="0">
                <a:cs typeface="Times New Roman" pitchFamily="18" charset="0"/>
              </a:rPr>
              <a:t> </a:t>
            </a:r>
            <a:r>
              <a:rPr lang="el-GR" dirty="0" err="1">
                <a:cs typeface="Times New Roman" pitchFamily="18" charset="0"/>
              </a:rPr>
              <a:t>Δυτικῆς</a:t>
            </a:r>
            <a:r>
              <a:rPr lang="el-GR" dirty="0">
                <a:cs typeface="Times New Roman" pitchFamily="18" charset="0"/>
              </a:rPr>
              <a:t> Συρίας (σήμερα Συρία, Τουρκία</a:t>
            </a:r>
            <a:r>
              <a:rPr lang="el-GR" dirty="0" smtClean="0">
                <a:cs typeface="Times New Roman" pitchFamily="18" charset="0"/>
              </a:rPr>
              <a:t>)</a:t>
            </a:r>
            <a:endParaRPr lang="en-US" dirty="0" smtClean="0">
              <a:cs typeface="Times New Roman" pitchFamily="18" charset="0"/>
            </a:endParaRPr>
          </a:p>
          <a:p>
            <a:r>
              <a:rPr lang="el-GR" dirty="0" smtClean="0">
                <a:cs typeface="Times New Roman" pitchFamily="18" charset="0"/>
              </a:rPr>
              <a:t>ἡ </a:t>
            </a:r>
            <a:r>
              <a:rPr lang="el-GR" b="1" dirty="0" err="1" smtClean="0">
                <a:solidFill>
                  <a:srgbClr val="FF0000"/>
                </a:solidFill>
                <a:cs typeface="Times New Roman" pitchFamily="18" charset="0"/>
              </a:rPr>
              <a:t>Νεστοριανική</a:t>
            </a:r>
            <a:r>
              <a:rPr lang="el-GR" dirty="0" smtClean="0">
                <a:cs typeface="Times New Roman" pitchFamily="18" charset="0"/>
              </a:rPr>
              <a:t> (</a:t>
            </a:r>
            <a:r>
              <a:rPr lang="el-GR" dirty="0" err="1" smtClean="0">
                <a:cs typeface="Times New Roman" pitchFamily="18" charset="0"/>
              </a:rPr>
              <a:t>ἀνατολικῆς</a:t>
            </a:r>
            <a:r>
              <a:rPr lang="el-GR" dirty="0" smtClean="0">
                <a:cs typeface="Times New Roman" pitchFamily="18" charset="0"/>
              </a:rPr>
              <a:t> Συρίας </a:t>
            </a:r>
            <a:r>
              <a:rPr lang="el-GR" dirty="0" err="1" smtClean="0">
                <a:cs typeface="Times New Roman" pitchFamily="18" charset="0"/>
              </a:rPr>
              <a:t>καί</a:t>
            </a:r>
            <a:r>
              <a:rPr lang="el-GR" dirty="0" smtClean="0">
                <a:cs typeface="Times New Roman" pitchFamily="18" charset="0"/>
              </a:rPr>
              <a:t> </a:t>
            </a:r>
            <a:r>
              <a:rPr lang="el-GR" dirty="0" err="1" smtClean="0">
                <a:cs typeface="Times New Roman" pitchFamily="18" charset="0"/>
              </a:rPr>
              <a:t>Ἀσίας</a:t>
            </a:r>
            <a:r>
              <a:rPr lang="el-GR" dirty="0" smtClean="0">
                <a:cs typeface="Times New Roman" pitchFamily="18" charset="0"/>
              </a:rPr>
              <a:t>)</a:t>
            </a:r>
            <a:endParaRPr lang="el-GR" dirty="0">
              <a:cs typeface="Times New Roman" pitchFamily="18" charset="0"/>
            </a:endParaRPr>
          </a:p>
          <a:p>
            <a:r>
              <a:rPr lang="el-GR" dirty="0" smtClean="0">
                <a:cs typeface="Times New Roman" pitchFamily="18" charset="0"/>
              </a:rPr>
              <a:t>ἡ </a:t>
            </a:r>
            <a:r>
              <a:rPr lang="el-GR" dirty="0" err="1">
                <a:cs typeface="Times New Roman" pitchFamily="18" charset="0"/>
              </a:rPr>
              <a:t>Συριακή</a:t>
            </a:r>
            <a:r>
              <a:rPr lang="el-GR" dirty="0">
                <a:cs typeface="Times New Roman" pitchFamily="18" charset="0"/>
              </a:rPr>
              <a:t> </a:t>
            </a:r>
            <a:r>
              <a:rPr lang="el-GR" dirty="0" err="1">
                <a:cs typeface="Times New Roman" pitchFamily="18" charset="0"/>
              </a:rPr>
              <a:t>τῆς</a:t>
            </a:r>
            <a:r>
              <a:rPr lang="el-GR" dirty="0">
                <a:cs typeface="Times New Roman" pitchFamily="18" charset="0"/>
              </a:rPr>
              <a:t> </a:t>
            </a:r>
            <a:r>
              <a:rPr lang="el-GR" dirty="0" err="1">
                <a:cs typeface="Times New Roman" pitchFamily="18" charset="0"/>
              </a:rPr>
              <a:t>Ἰνδίας</a:t>
            </a:r>
            <a:r>
              <a:rPr lang="el-GR" dirty="0">
                <a:cs typeface="Times New Roman" pitchFamily="18" charset="0"/>
              </a:rPr>
              <a:t> (</a:t>
            </a:r>
            <a:r>
              <a:rPr lang="el-GR" b="1" dirty="0" err="1">
                <a:solidFill>
                  <a:srgbClr val="FF0000"/>
                </a:solidFill>
                <a:cs typeface="Times New Roman" pitchFamily="18" charset="0"/>
              </a:rPr>
              <a:t>Μαλαμπάρ</a:t>
            </a:r>
            <a:r>
              <a:rPr lang="el-GR" dirty="0">
                <a:cs typeface="Times New Roman" pitchFamily="18" charset="0"/>
              </a:rPr>
              <a:t> </a:t>
            </a:r>
            <a:r>
              <a:rPr lang="el-GR" dirty="0" err="1">
                <a:cs typeface="Times New Roman" pitchFamily="18" charset="0"/>
              </a:rPr>
              <a:t>στή</a:t>
            </a:r>
            <a:r>
              <a:rPr lang="el-GR" dirty="0">
                <a:cs typeface="Times New Roman" pitchFamily="18" charset="0"/>
              </a:rPr>
              <a:t> Β. </a:t>
            </a:r>
            <a:r>
              <a:rPr lang="el-GR" dirty="0" err="1">
                <a:cs typeface="Times New Roman" pitchFamily="18" charset="0"/>
              </a:rPr>
              <a:t>Ἰνδία</a:t>
            </a:r>
            <a:r>
              <a:rPr lang="el-GR" dirty="0">
                <a:cs typeface="Times New Roman" pitchFamily="18" charset="0"/>
              </a:rPr>
              <a:t>) </a:t>
            </a:r>
            <a:r>
              <a:rPr lang="el-GR" dirty="0" err="1">
                <a:cs typeface="Times New Roman" pitchFamily="18" charset="0"/>
              </a:rPr>
              <a:t>καί</a:t>
            </a:r>
            <a:endParaRPr lang="el-GR" dirty="0">
              <a:cs typeface="Times New Roman" pitchFamily="18" charset="0"/>
            </a:endParaRPr>
          </a:p>
          <a:p>
            <a:r>
              <a:rPr lang="el-GR" dirty="0">
                <a:cs typeface="Times New Roman" pitchFamily="18" charset="0"/>
              </a:rPr>
              <a:t>ἡ </a:t>
            </a:r>
            <a:r>
              <a:rPr lang="el-GR" b="1" dirty="0" err="1">
                <a:solidFill>
                  <a:srgbClr val="FF0000"/>
                </a:solidFill>
                <a:cs typeface="Times New Roman" pitchFamily="18" charset="0"/>
              </a:rPr>
              <a:t>Ἀρμενική</a:t>
            </a:r>
            <a:r>
              <a:rPr lang="el-GR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b="1" dirty="0" err="1">
                <a:solidFill>
                  <a:srgbClr val="FF0000"/>
                </a:solidFill>
                <a:cs typeface="Times New Roman" pitchFamily="18" charset="0"/>
              </a:rPr>
              <a:t>Ἀποστολική</a:t>
            </a:r>
            <a:r>
              <a:rPr lang="el-GR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b="1" dirty="0" err="1" smtClean="0">
                <a:solidFill>
                  <a:srgbClr val="FF0000"/>
                </a:solidFill>
                <a:cs typeface="Times New Roman" pitchFamily="18" charset="0"/>
              </a:rPr>
              <a:t>Ἐκκλησία</a:t>
            </a:r>
            <a:r>
              <a:rPr lang="el-GR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dirty="0">
                <a:cs typeface="Times New Roman" pitchFamily="18" charset="0"/>
              </a:rPr>
              <a:t>(</a:t>
            </a:r>
            <a:r>
              <a:rPr lang="el-GR" dirty="0" err="1">
                <a:cs typeface="Times New Roman" pitchFamily="18" charset="0"/>
              </a:rPr>
              <a:t>Ἀρμενία</a:t>
            </a:r>
            <a:r>
              <a:rPr lang="el-GR" dirty="0">
                <a:cs typeface="Times New Roman" pitchFamily="18" charset="0"/>
              </a:rPr>
              <a:t>, Τουρκία </a:t>
            </a:r>
            <a:r>
              <a:rPr lang="el-GR" dirty="0" err="1">
                <a:cs typeface="Times New Roman" pitchFamily="18" charset="0"/>
              </a:rPr>
              <a:t>καί</a:t>
            </a:r>
            <a:r>
              <a:rPr lang="el-GR" dirty="0">
                <a:cs typeface="Times New Roman" pitchFamily="18" charset="0"/>
              </a:rPr>
              <a:t> </a:t>
            </a:r>
            <a:r>
              <a:rPr lang="el-GR" dirty="0" err="1">
                <a:cs typeface="Times New Roman" pitchFamily="18" charset="0"/>
              </a:rPr>
              <a:t>ἐξωτερικό</a:t>
            </a:r>
            <a:r>
              <a:rPr lang="el-GR" dirty="0">
                <a:cs typeface="Times New Roman" pitchFamily="18" charset="0"/>
              </a:rPr>
              <a:t>).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36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l-GR" sz="2000" dirty="0"/>
              <a:t>Δ</a:t>
            </a:r>
            <a:r>
              <a:rPr lang="en-US" sz="2000" dirty="0" err="1" smtClean="0"/>
              <a:t>ήλωση</a:t>
            </a:r>
            <a:r>
              <a:rPr lang="en-US" sz="2000" dirty="0" smtClean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47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</a:t>
            </a:r>
            <a:r>
              <a:rPr lang="en-US" dirty="0" smtClean="0"/>
              <a:t>1/</a:t>
            </a:r>
            <a:r>
              <a:rPr lang="el-GR" dirty="0" smtClean="0"/>
              <a:t>2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/>
              <a:t>Εικόνα 1:</a:t>
            </a:r>
            <a:r>
              <a:rPr lang="en-US" sz="2000" dirty="0"/>
              <a:t> Copyright</a:t>
            </a:r>
            <a:r>
              <a:rPr lang="el-GR" sz="2000" dirty="0"/>
              <a:t>:</a:t>
            </a:r>
            <a:r>
              <a:rPr lang="en-US" sz="2000" dirty="0"/>
              <a:t> Google Maps</a:t>
            </a:r>
            <a:r>
              <a:rPr lang="el-GR" sz="2000" dirty="0"/>
              <a:t>, Πηγή: </a:t>
            </a:r>
            <a:r>
              <a:rPr lang="en-US" sz="2000" dirty="0">
                <a:hlinkClick r:id="rId3"/>
              </a:rPr>
              <a:t>http://www.google.gr/maps</a:t>
            </a:r>
            <a:endParaRPr lang="en-US" sz="2000" dirty="0"/>
          </a:p>
          <a:p>
            <a:pPr marL="0" indent="0">
              <a:buNone/>
            </a:pPr>
            <a:r>
              <a:rPr lang="el-GR" sz="2000" dirty="0" smtClean="0"/>
              <a:t>Εικόνες 2,3</a:t>
            </a:r>
            <a:r>
              <a:rPr lang="en-US" sz="2000" dirty="0" smtClean="0"/>
              <a:t>: Copyrighted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4 </a:t>
            </a:r>
            <a:r>
              <a:rPr lang="en-US" sz="2000" dirty="0"/>
              <a:t>Copyrighted </a:t>
            </a:r>
            <a:r>
              <a:rPr lang="el-GR" sz="2000" dirty="0" smtClean="0"/>
              <a:t> Πηγή: </a:t>
            </a:r>
            <a:r>
              <a:rPr lang="fr-FR" sz="2000" dirty="0" smtClean="0"/>
              <a:t>J</a:t>
            </a:r>
            <a:r>
              <a:rPr lang="fr-FR" sz="2000" dirty="0" smtClean="0"/>
              <a:t>. </a:t>
            </a:r>
            <a:r>
              <a:rPr lang="fr-FR" sz="2000" dirty="0" err="1" smtClean="0"/>
              <a:t>Doresse</a:t>
            </a:r>
            <a:r>
              <a:rPr lang="fr-FR" sz="2000" dirty="0" smtClean="0"/>
              <a:t>, Les anciens Monastères Coptes de moyenne Égypte (du </a:t>
            </a:r>
            <a:r>
              <a:rPr lang="fr-FR" sz="2000" dirty="0" err="1" smtClean="0"/>
              <a:t>Gebel</a:t>
            </a:r>
            <a:r>
              <a:rPr lang="fr-FR" sz="2000" dirty="0" smtClean="0"/>
              <a:t>-el-</a:t>
            </a:r>
            <a:r>
              <a:rPr lang="fr-FR" sz="2000" dirty="0" err="1" smtClean="0"/>
              <a:t>Teir</a:t>
            </a:r>
            <a:r>
              <a:rPr lang="fr-FR" sz="2000" dirty="0" smtClean="0"/>
              <a:t> à </a:t>
            </a:r>
            <a:r>
              <a:rPr lang="fr-FR" sz="2000" dirty="0" err="1" smtClean="0"/>
              <a:t>Kôm</a:t>
            </a:r>
            <a:r>
              <a:rPr lang="fr-FR" sz="2000" dirty="0" smtClean="0"/>
              <a:t>-</a:t>
            </a:r>
            <a:r>
              <a:rPr lang="fr-FR" sz="2000" dirty="0" err="1" smtClean="0"/>
              <a:t>Ishgaou</a:t>
            </a:r>
            <a:r>
              <a:rPr lang="fr-FR" sz="2000" dirty="0" smtClean="0"/>
              <a:t>) d’après l’Archéologie et l’Hagiographie, Assiout 1951/La Croix-de-</a:t>
            </a:r>
            <a:r>
              <a:rPr lang="fr-FR" sz="2000" dirty="0" err="1" smtClean="0"/>
              <a:t>Molphey</a:t>
            </a:r>
            <a:r>
              <a:rPr lang="fr-FR" sz="2000" dirty="0" smtClean="0"/>
              <a:t> 1967 (</a:t>
            </a:r>
            <a:r>
              <a:rPr lang="el-GR" sz="2000" dirty="0" smtClean="0"/>
              <a:t>ανατ. στο</a:t>
            </a:r>
            <a:r>
              <a:rPr lang="fr-FR" sz="2000" dirty="0" smtClean="0"/>
              <a:t> </a:t>
            </a:r>
            <a:r>
              <a:rPr lang="fr-FR" sz="2000" i="1" dirty="0" err="1" smtClean="0"/>
              <a:t>Neges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Ebrix</a:t>
            </a:r>
            <a:r>
              <a:rPr lang="fr-FR" sz="2000" dirty="0" smtClean="0"/>
              <a:t> 3-5, 2000)</a:t>
            </a:r>
            <a:endParaRPr lang="el-GR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Εικόνες </a:t>
            </a:r>
            <a:r>
              <a:rPr lang="en-US" sz="2000" dirty="0"/>
              <a:t> 5-16, 19-20, </a:t>
            </a:r>
            <a:r>
              <a:rPr lang="en-US" sz="2000" dirty="0" smtClean="0"/>
              <a:t>24-30</a:t>
            </a:r>
            <a:r>
              <a:rPr lang="el-GR" sz="2000" dirty="0" smtClean="0"/>
              <a:t>: </a:t>
            </a:r>
            <a:r>
              <a:rPr lang="en-US" sz="2000" dirty="0" smtClean="0"/>
              <a:t> </a:t>
            </a:r>
            <a:r>
              <a:rPr lang="en-US" sz="2000" dirty="0"/>
              <a:t>Copyrighted, </a:t>
            </a:r>
            <a:r>
              <a:rPr lang="el-GR" sz="2000" dirty="0"/>
              <a:t>Πηγή</a:t>
            </a:r>
            <a:r>
              <a:rPr lang="en-US" sz="2000" dirty="0"/>
              <a:t>: Massimo Capuani, Christian Egypt : coptic art and monuments through two millennia , Massimo Capuani ; (with the contributions of Otto F.A. Meinardus and </a:t>
            </a:r>
            <a:r>
              <a:rPr lang="en-US" sz="2000" dirty="0"/>
              <a:t>Marie-Helene Rutschowscaya); </a:t>
            </a:r>
            <a:r>
              <a:rPr lang="en-US" sz="2000" dirty="0"/>
              <a:t>emendations and introduction to the English-language edition by Gawdat </a:t>
            </a:r>
            <a:r>
              <a:rPr lang="en-US" sz="2000" dirty="0" err="1"/>
              <a:t>Gabra</a:t>
            </a:r>
            <a:r>
              <a:rPr lang="el-GR" sz="2000" dirty="0"/>
              <a:t> </a:t>
            </a:r>
            <a:r>
              <a:rPr lang="en-US" sz="2000" dirty="0"/>
              <a:t>Collegeville, </a:t>
            </a:r>
            <a:r>
              <a:rPr lang="en-US" sz="2000" dirty="0" err="1"/>
              <a:t>Minn</a:t>
            </a:r>
            <a:r>
              <a:rPr lang="en-US" sz="2000" dirty="0"/>
              <a:t> : Liturgical Press 2002, passim.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6096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2</a:t>
            </a:r>
            <a:r>
              <a:rPr lang="en-US" dirty="0" smtClean="0"/>
              <a:t>/</a:t>
            </a:r>
            <a:r>
              <a:rPr lang="el-GR" dirty="0" smtClean="0"/>
              <a:t>2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/>
              <a:t>Εικόνα 17, 23: </a:t>
            </a:r>
            <a:r>
              <a:rPr lang="en-US" sz="2000" dirty="0" smtClean="0"/>
              <a:t>Copyrighted</a:t>
            </a:r>
          </a:p>
          <a:p>
            <a:pPr marL="0" indent="0">
              <a:buNone/>
            </a:pPr>
            <a:r>
              <a:rPr lang="el-GR" sz="2000" dirty="0" smtClean="0"/>
              <a:t>Εικόνα 18: </a:t>
            </a:r>
            <a:r>
              <a:rPr lang="en-US" sz="2000" dirty="0"/>
              <a:t>Copyright: </a:t>
            </a:r>
            <a:r>
              <a:rPr lang="en-US" sz="2000" dirty="0">
                <a:hlinkClick r:id="rId3"/>
              </a:rPr>
              <a:t>Creative Commons Attribution-</a:t>
            </a:r>
            <a:r>
              <a:rPr lang="en-US" sz="2000" dirty="0" err="1">
                <a:hlinkClick r:id="rId3"/>
              </a:rPr>
              <a:t>ShareAlike</a:t>
            </a:r>
            <a:r>
              <a:rPr lang="en-US" sz="2000" dirty="0">
                <a:hlinkClick r:id="rId3"/>
              </a:rPr>
              <a:t> License</a:t>
            </a:r>
            <a:r>
              <a:rPr lang="en-US" sz="2000" dirty="0"/>
              <a:t>;</a:t>
            </a:r>
            <a:r>
              <a:rPr lang="el-GR" sz="2000" dirty="0"/>
              <a:t>  </a:t>
            </a:r>
            <a:r>
              <a:rPr lang="el-GR" sz="2000" u="sng" dirty="0">
                <a:hlinkClick r:id="rId4"/>
              </a:rPr>
              <a:t>http://upload.wikimedia.org/wikipedia/commons/thumb/7/75/Hanging_Church10.JPG/320px-Hanging_Church10.JPG </a:t>
            </a:r>
            <a:r>
              <a:rPr lang="el-GR" sz="2000" dirty="0"/>
              <a:t> </a:t>
            </a:r>
            <a:r>
              <a:rPr lang="el-GR" sz="2000" dirty="0"/>
              <a:t>Πηγή</a:t>
            </a:r>
            <a:r>
              <a:rPr lang="en-US" sz="2000" dirty="0"/>
              <a:t>: </a:t>
            </a:r>
            <a:r>
              <a:rPr lang="en-US" sz="2000" dirty="0" smtClean="0">
                <a:hlinkClick r:id="rId5" action="ppaction://hlinkfile"/>
              </a:rPr>
              <a:t>wikimedia.org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21: </a:t>
            </a:r>
            <a:r>
              <a:rPr lang="en-US" sz="2000" dirty="0"/>
              <a:t>Copyright: </a:t>
            </a:r>
            <a:r>
              <a:rPr lang="en-US" sz="2000" dirty="0">
                <a:hlinkClick r:id="rId6" tooltip="w:en:GNU Free Documentation License"/>
              </a:rPr>
              <a:t>GNU Free Documentation License</a:t>
            </a:r>
            <a:r>
              <a:rPr lang="en-US" sz="2000" dirty="0"/>
              <a:t>,  </a:t>
            </a:r>
            <a:r>
              <a:rPr lang="en-US" sz="2000" dirty="0" err="1"/>
              <a:t>Σύνδεσμος</a:t>
            </a:r>
            <a:r>
              <a:rPr lang="en-US" sz="2000" dirty="0"/>
              <a:t>: http://commons.wikimedia.org/wiki/File:L'abb%C3%A9_M%C3%A9na_et_le_Christ_01.JPG </a:t>
            </a:r>
            <a:r>
              <a:rPr lang="el-GR" sz="2000" dirty="0"/>
              <a:t>Πηγή</a:t>
            </a:r>
            <a:r>
              <a:rPr lang="en-US" sz="2000" dirty="0"/>
              <a:t>: </a:t>
            </a:r>
            <a:r>
              <a:rPr lang="en-US" sz="2000" dirty="0" smtClean="0"/>
              <a:t>wikimedia.org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 smtClean="0"/>
              <a:t>Εικόνα 22: </a:t>
            </a:r>
            <a:r>
              <a:rPr lang="en-US" sz="2000" dirty="0"/>
              <a:t>Copyrighted</a:t>
            </a:r>
            <a:r>
              <a:rPr lang="el-GR" sz="2000" dirty="0"/>
              <a:t>,  Σύνδεσμος: </a:t>
            </a:r>
            <a:r>
              <a:rPr lang="el-GR" sz="2000" dirty="0">
                <a:hlinkClick r:id="rId7"/>
              </a:rPr>
              <a:t>http://www.gattours.com/photos/attraction_photo_gallery/post_images/Coptic_Museum_3.jpg </a:t>
            </a:r>
            <a:r>
              <a:rPr lang="el-GR" sz="2000" dirty="0"/>
              <a:t>Πηγή: </a:t>
            </a:r>
            <a:r>
              <a:rPr lang="el-GR" sz="2000" dirty="0">
                <a:hlinkClick r:id="rId8"/>
              </a:rPr>
              <a:t>http://www.gattours.com</a:t>
            </a:r>
            <a:r>
              <a:rPr lang="el-GR" sz="2000" dirty="0" smtClean="0">
                <a:hlinkClick r:id="rId8"/>
              </a:rPr>
              <a:t>/</a:t>
            </a:r>
            <a:r>
              <a:rPr lang="el-GR" sz="2000" dirty="0" smtClean="0"/>
              <a:t>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366936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Εικόνα 1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Χάρτης</a:t>
            </a:r>
            <a:r>
              <a:rPr lang="en-US" dirty="0" smtClean="0"/>
              <a:t> </a:t>
            </a:r>
            <a:r>
              <a:rPr lang="el-GR" dirty="0" smtClean="0"/>
              <a:t>αρχαίων ανατολικών εκκλησιών</a:t>
            </a:r>
            <a:endParaRPr lang="el-GR" dirty="0"/>
          </a:p>
        </p:txBody>
      </p:sp>
      <p:pic>
        <p:nvPicPr>
          <p:cNvPr id="7" name="Θέση εικόνας 6" descr="Χάρτης αρχαίων ανατολικών εκκλησιών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505" y="1353647"/>
            <a:ext cx="5729799" cy="4378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5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2403698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5075BC"/>
                </a:solidFill>
              </a:rPr>
              <a:t>Ἡ</a:t>
            </a:r>
            <a:r>
              <a:rPr lang="el-GR" sz="6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dirty="0">
                <a:solidFill>
                  <a:srgbClr val="5075BC"/>
                </a:solidFill>
              </a:rPr>
              <a:t>Κοπτική</a:t>
            </a:r>
            <a:r>
              <a:rPr lang="el-GR" sz="6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l-GR" dirty="0" err="1">
                <a:solidFill>
                  <a:srgbClr val="5075BC"/>
                </a:solidFill>
              </a:rPr>
              <a:t>Ἐκκλησία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6440760" cy="3073896"/>
          </a:xfrm>
        </p:spPr>
        <p:txBody>
          <a:bodyPr>
            <a:normAutofit/>
          </a:bodyPr>
          <a:lstStyle/>
          <a:p>
            <a:r>
              <a:rPr lang="el-GR" sz="4000" dirty="0" err="1">
                <a:solidFill>
                  <a:srgbClr val="5075BC"/>
                </a:solidFill>
                <a:latin typeface="+mj-lt"/>
                <a:ea typeface="+mj-ea"/>
                <a:cs typeface="+mj-cs"/>
              </a:rPr>
              <a:t>Ἱστορία</a:t>
            </a:r>
            <a:endParaRPr lang="el-GR" sz="4000" dirty="0">
              <a:solidFill>
                <a:srgbClr val="5075BC"/>
              </a:solidFill>
              <a:latin typeface="+mj-lt"/>
              <a:ea typeface="+mj-ea"/>
              <a:cs typeface="+mj-cs"/>
            </a:endParaRPr>
          </a:p>
          <a:p>
            <a:r>
              <a:rPr lang="el-GR" sz="40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Τέχνη</a:t>
            </a:r>
          </a:p>
          <a:p>
            <a:r>
              <a:rPr lang="el-GR" sz="40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Θεολογική τοποθέτηση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εικόνας 5" descr="Φωτογραφία από κείμενο στη Σαϊδική διάλεκτο και Βοχαϊκή διάλεκτο.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7" y="1454701"/>
            <a:ext cx="7751077" cy="42785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1475656" y="5805264"/>
            <a:ext cx="6048672" cy="366936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Εικόνα 2: </a:t>
            </a:r>
            <a:r>
              <a:rPr lang="el-GR" dirty="0" err="1" smtClean="0"/>
              <a:t>Σαϊδική</a:t>
            </a:r>
            <a:r>
              <a:rPr lang="el-GR" dirty="0" smtClean="0"/>
              <a:t> διάλεκτος </a:t>
            </a:r>
            <a:r>
              <a:rPr lang="en-US" dirty="0"/>
              <a:t>- </a:t>
            </a:r>
            <a:r>
              <a:rPr lang="el-GR" dirty="0" err="1"/>
              <a:t>Βοχαϊρική</a:t>
            </a:r>
            <a:r>
              <a:rPr lang="el-GR" dirty="0"/>
              <a:t> διάλεκτος</a:t>
            </a:r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ΚΟΠΤΙΚΗ</a:t>
            </a:r>
            <a:r>
              <a:rPr lang="el-GR" b="1" dirty="0">
                <a:solidFill>
                  <a:srgbClr val="C00000"/>
                </a:solidFill>
              </a:rPr>
              <a:t> </a:t>
            </a:r>
            <a:r>
              <a:rPr lang="el-GR" dirty="0" smtClean="0"/>
              <a:t>ΓΛΩΣΣΑ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375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εικόνας 6" descr="Χάρτης όπου εμφανίζονται τοπωνύμια χριστιανικών μοναστικών κοινοτήτων. 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268761"/>
            <a:ext cx="7660072" cy="4824536"/>
          </a:xfrm>
        </p:spPr>
      </p:pic>
      <p:sp>
        <p:nvSpPr>
          <p:cNvPr id="6" name="Θέση κειμένου 5"/>
          <p:cNvSpPr>
            <a:spLocks noGrp="1"/>
          </p:cNvSpPr>
          <p:nvPr>
            <p:ph type="body" sz="half" idx="2"/>
          </p:nvPr>
        </p:nvSpPr>
        <p:spPr>
          <a:xfrm>
            <a:off x="4076384" y="5913277"/>
            <a:ext cx="1162472" cy="36004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Εικόνα 3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Αίγυπτος</a:t>
            </a:r>
          </a:p>
        </p:txBody>
      </p:sp>
    </p:spTree>
    <p:extLst>
      <p:ext uri="{BB962C8B-B14F-4D97-AF65-F5344CB8AC3E}">
        <p14:creationId xmlns:p14="http://schemas.microsoft.com/office/powerpoint/2010/main" val="56696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 descr="Χάρτης που σηματοδοτεί τα σημαντικότερα ασκητικά κέντρα και Εκκλησίες της Αιγύπτου μέχρι τον 8ο αιώνα.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468528"/>
            <a:ext cx="3384376" cy="48407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Θέση κειμένου 2"/>
          <p:cNvSpPr>
            <a:spLocks noGrp="1"/>
          </p:cNvSpPr>
          <p:nvPr>
            <p:ph type="body" sz="half" idx="2"/>
          </p:nvPr>
        </p:nvSpPr>
        <p:spPr>
          <a:xfrm>
            <a:off x="4644008" y="5157192"/>
            <a:ext cx="4186808" cy="1008112"/>
          </a:xfrm>
        </p:spPr>
        <p:txBody>
          <a:bodyPr/>
          <a:lstStyle/>
          <a:p>
            <a:r>
              <a:rPr lang="el-GR" dirty="0" smtClean="0"/>
              <a:t>Εικόνα 4: Χάρτης </a:t>
            </a:r>
            <a:r>
              <a:rPr lang="el-GR" dirty="0"/>
              <a:t>σημαντικότερων ασκητικών κέντρων και Εκκλησιών της Αιγύπτου μέχρι τον 8 αι. (</a:t>
            </a:r>
            <a:r>
              <a:rPr lang="de-DE" dirty="0"/>
              <a:t>J. </a:t>
            </a:r>
            <a:r>
              <a:rPr lang="de-DE" dirty="0" err="1" smtClean="0"/>
              <a:t>Dorèsse</a:t>
            </a:r>
            <a:r>
              <a:rPr lang="de-DE" dirty="0" smtClean="0"/>
              <a:t>)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Ασκητικά κέντρα και Εκκλησίες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463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1335</Words>
  <Application>Microsoft Office PowerPoint</Application>
  <PresentationFormat>Προβολή στην οθόνη (4:3)</PresentationFormat>
  <Paragraphs>136</Paragraphs>
  <Slides>43</Slides>
  <Notes>11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Θέμα του Office</vt:lpstr>
      <vt:lpstr>Ιστορία Αρχαίων Ανατολικών Εκκλησιών</vt:lpstr>
      <vt:lpstr>Σκοποί  ενότητας</vt:lpstr>
      <vt:lpstr>Ἀρχαῖες Ἀνατολικές Ἐκκλησίες: Εἶναι οἱ ἐκκλησίες πού προέκυψαν ἀπό τή διάσπαση μέ βάση (πρόφαση;) τόν Χριστολογικό Ὅρο τῆς Χαλκηδόνος (451). </vt:lpstr>
      <vt:lpstr>Oriental Orthodox Churches</vt:lpstr>
      <vt:lpstr>Χάρτης αρχαίων ανατολικών εκκλησιών</vt:lpstr>
      <vt:lpstr>Ἡ Κοπτική Ἐκκλησία</vt:lpstr>
      <vt:lpstr>ΚΟΠΤΙΚΗ ΓΛΩΣΣΑ</vt:lpstr>
      <vt:lpstr>Αίγυπτος</vt:lpstr>
      <vt:lpstr>Ασκητικά κέντρα και Εκκλησίες</vt:lpstr>
      <vt:lpstr>Μονή Anba Pshoi</vt:lpstr>
      <vt:lpstr>Ασκητήρια στην περιοχή Κελλία</vt:lpstr>
      <vt:lpstr>Μονή Ιερεμία (1/2)</vt:lpstr>
      <vt:lpstr>Μονή Ιερεμία (2/2)</vt:lpstr>
      <vt:lpstr>Μονή Αγ. Αντωνίου (1/4)</vt:lpstr>
      <vt:lpstr>Μονή Αγ. Αντωνίου (2/4)</vt:lpstr>
      <vt:lpstr>Μονή Αγ. Αντωνίου (3/4)</vt:lpstr>
      <vt:lpstr>Μονή Αγ. Αντωνίου (4/4)</vt:lpstr>
      <vt:lpstr>Εκκλησία της Παναγίας</vt:lpstr>
      <vt:lpstr>Ναός Αγ. Μερκουρίου</vt:lpstr>
      <vt:lpstr>Ναός Αγίας Βαρβάρας</vt:lpstr>
      <vt:lpstr>Η «κρεμαστή» Εκκλησία (1/2)</vt:lpstr>
      <vt:lpstr>Η «κρεμαστή» Εκκλησία (2/2)</vt:lpstr>
      <vt:lpstr>Mονή Abu Fana</vt:lpstr>
      <vt:lpstr>Μονή του Απολλώ</vt:lpstr>
      <vt:lpstr>Μονή Bawit (1/3)</vt:lpstr>
      <vt:lpstr>Μονή Bawit (2/3)</vt:lpstr>
      <vt:lpstr>Μονή Bawit (3/3)</vt:lpstr>
      <vt:lpstr>«Λευκή» Μονή (1/2)</vt:lpstr>
      <vt:lpstr>«Ερυθρά» Μονή</vt:lpstr>
      <vt:lpstr>«Λευκή» Μονή (2/2)</vt:lpstr>
      <vt:lpstr>Κεντρική Βασιλική</vt:lpstr>
      <vt:lpstr>Μονή Αγ. Συμεών</vt:lpstr>
      <vt:lpstr>Κεντρική Βασιλική</vt:lpstr>
      <vt:lpstr>Ναός της Ίσιδας</vt:lpstr>
      <vt:lpstr>Τέλος 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(1/2)</vt:lpstr>
      <vt:lpstr>Σημείωμα Χρήσης Έργων Τρίτων (2/2)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Ανθούλα</cp:lastModifiedBy>
  <cp:revision>245</cp:revision>
  <dcterms:created xsi:type="dcterms:W3CDTF">2012-09-06T09:03:05Z</dcterms:created>
  <dcterms:modified xsi:type="dcterms:W3CDTF">2015-04-11T08:30:36Z</dcterms:modified>
</cp:coreProperties>
</file>