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269" r:id="rId2"/>
    <p:sldId id="354" r:id="rId3"/>
    <p:sldId id="35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355" r:id="rId41"/>
    <p:sldId id="35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00808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8" autoAdjust="0"/>
    <p:restoredTop sz="90929" autoAdjust="0"/>
  </p:normalViewPr>
  <p:slideViewPr>
    <p:cSldViewPr snapToGrid="0">
      <p:cViewPr>
        <p:scale>
          <a:sx n="96" d="100"/>
          <a:sy n="96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0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71406C1-0B10-4162-8225-4E8BECCFB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9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smtClean="0"/>
              <a:t>Δεύτερου επιπέδου</a:t>
            </a:r>
          </a:p>
          <a:p>
            <a:pPr lvl="2"/>
            <a:r>
              <a:rPr lang="en-US" smtClean="0"/>
              <a:t>Τρίτου επιπέδου</a:t>
            </a:r>
          </a:p>
          <a:p>
            <a:pPr lvl="3"/>
            <a:r>
              <a:rPr lang="en-US" smtClean="0"/>
              <a:t>Τέταρτου επιπέδου</a:t>
            </a:r>
          </a:p>
          <a:p>
            <a:pPr lvl="4"/>
            <a:r>
              <a:rPr lang="en-US" smtClean="0"/>
              <a:t>Πέμπτου επιπέδου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40E68-9655-4296-9DB9-625C12F0A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7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23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23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34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3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Η θεατρική ζωή στους πυρήνες του ελληνισμού (18ος-αρχ. 19ου αι.)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1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86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3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Η θεατρική ζωή στους πυρήνες του ελληνισμού (18ος-αρχ. 19ου αι.)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CAF7E8-28B8-4B43-BA0C-E216A20988D4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C4E4AF-F9D7-AF44-9F1F-20905AC485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3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Η θεατρική ζωή στους πυρήνες του ελληνισμού (18ος-αρχ. 19ου αι.)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17760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9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0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3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Η θεατρική ζωή στους πυρήνες του ελληνισμού (18ος-αρχ. 19ου αι.)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52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7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latin typeface="+mn-lt"/>
              </a:rPr>
              <a:t>Τίτλος Ενότητας</a:t>
            </a:r>
            <a:endParaRPr lang="en-US" sz="1000" dirty="0">
              <a:solidFill>
                <a:srgbClr val="5075BC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ATRE10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ies.com/lotfinderimages/d53700/d5370085a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me.gr/projects/migration/15-19/images/photographs/italy_odisos.jpg" TargetMode="External"/><Relationship Id="rId5" Type="http://schemas.openxmlformats.org/officeDocument/2006/relationships/hyperlink" Target="http://www.delcampe.net/" TargetMode="External"/><Relationship Id="rId4" Type="http://schemas.openxmlformats.org/officeDocument/2006/relationships/hyperlink" Target="http://postcards.turkishpostalhistory.com/var/albums/Fruchtermann/Fruchtermann16/Grup8/16-F1729%20-%20Vue%20panoramique%20du%20Bosphore,%20Constantinople.jpg?m=138607872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issa-chamber.gr/Uploads/Normals/topialarissa/ampelakiaSBARTS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4.bp.blogspot.com/-GLsF_FcX4_E/Upcj_kOxpDI/AAAAAAAC0nQ/25B_zP1LUMY/s640/326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88023"/>
            <a:ext cx="7776864" cy="2745044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</a:t>
            </a:r>
            <a:r>
              <a:rPr lang="el-GR" sz="2800" dirty="0" smtClean="0"/>
              <a:t> θεατρική </a:t>
            </a:r>
            <a:r>
              <a:rPr lang="el-GR" sz="2800" dirty="0"/>
              <a:t>ζωή στους πυρήνες του ελληνισμού (18ος-αρχ. 19ου αι.)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Άννα Ταμπάκη</a:t>
            </a:r>
            <a:endParaRPr lang="el-GR" sz="2800" dirty="0"/>
          </a:p>
          <a:p>
            <a:r>
              <a:rPr lang="el-GR" sz="2800" dirty="0" smtClean="0"/>
              <a:t>Φιλοσοφική Σχολή</a:t>
            </a:r>
            <a:endParaRPr lang="el-GR" sz="2800" dirty="0"/>
          </a:p>
          <a:p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 smtClean="0"/>
              <a:t>Θεατρικών Σπουδών</a:t>
            </a:r>
            <a:endParaRPr lang="en-US" sz="2800" dirty="0"/>
          </a:p>
          <a:p>
            <a:endParaRPr lang="el-GR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20354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Το ελληνικό θέατρο των Νεωτέρων Χρόνων Β´</a:t>
            </a:r>
          </a:p>
        </p:txBody>
      </p:sp>
    </p:spTree>
    <p:extLst>
      <p:ext uri="{BB962C8B-B14F-4D97-AF65-F5344CB8AC3E}">
        <p14:creationId xmlns:p14="http://schemas.microsoft.com/office/powerpoint/2010/main" val="23683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Προϊστορία Κωνσταντινούπολη, 17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1673, </a:t>
            </a:r>
            <a:r>
              <a:rPr lang="el-GR" b="1" dirty="0" smtClean="0"/>
              <a:t>Ιαν.-Φεβρ</a:t>
            </a:r>
            <a:r>
              <a:rPr lang="el-GR" dirty="0" smtClean="0"/>
              <a:t>., Παραστάσεις στο μέγαρο της Γαλλικής Πρεσβείας. </a:t>
            </a:r>
            <a:r>
              <a:rPr lang="el-GR" dirty="0" smtClean="0">
                <a:solidFill>
                  <a:schemeClr val="tx2"/>
                </a:solidFill>
              </a:rPr>
              <a:t>Πηγή ο ανατολιστής </a:t>
            </a:r>
            <a:r>
              <a:rPr lang="en-US" dirty="0" smtClean="0">
                <a:solidFill>
                  <a:schemeClr val="tx2"/>
                </a:solidFill>
              </a:rPr>
              <a:t>Antoine </a:t>
            </a:r>
            <a:r>
              <a:rPr lang="en-US" dirty="0" err="1" smtClean="0">
                <a:solidFill>
                  <a:schemeClr val="tx2"/>
                </a:solidFill>
              </a:rPr>
              <a:t>Galland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i="1" dirty="0" smtClean="0">
                <a:solidFill>
                  <a:schemeClr val="tx2"/>
                </a:solidFill>
              </a:rPr>
              <a:t>Journal </a:t>
            </a:r>
            <a:r>
              <a:rPr lang="en-US" i="1" dirty="0" err="1" smtClean="0">
                <a:solidFill>
                  <a:schemeClr val="tx2"/>
                </a:solidFill>
              </a:rPr>
              <a:t>d’Antoine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Galland</a:t>
            </a:r>
            <a:r>
              <a:rPr lang="en-US" i="1" dirty="0" smtClean="0">
                <a:solidFill>
                  <a:schemeClr val="tx2"/>
                </a:solidFill>
              </a:rPr>
              <a:t> pendant son </a:t>
            </a:r>
            <a:r>
              <a:rPr lang="en-US" i="1" dirty="0" err="1" smtClean="0">
                <a:solidFill>
                  <a:schemeClr val="tx2"/>
                </a:solidFill>
              </a:rPr>
              <a:t>séjour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à</a:t>
            </a:r>
            <a:r>
              <a:rPr lang="en-US" i="1" dirty="0" smtClean="0">
                <a:solidFill>
                  <a:schemeClr val="tx2"/>
                </a:solidFill>
              </a:rPr>
              <a:t> Constantinople</a:t>
            </a:r>
            <a:r>
              <a:rPr lang="en-US" dirty="0" smtClean="0">
                <a:solidFill>
                  <a:schemeClr val="tx2"/>
                </a:solidFill>
              </a:rPr>
              <a:t>…) </a:t>
            </a:r>
            <a:r>
              <a:rPr lang="el-GR" dirty="0" smtClean="0"/>
              <a:t>που συνοδεύει τον Μαρκήσιο </a:t>
            </a:r>
            <a:r>
              <a:rPr lang="en-US" dirty="0" smtClean="0"/>
              <a:t>De </a:t>
            </a:r>
            <a:r>
              <a:rPr lang="en-US" dirty="0" err="1" smtClean="0"/>
              <a:t>Nointel</a:t>
            </a:r>
            <a:r>
              <a:rPr lang="en-US" dirty="0" smtClean="0"/>
              <a:t>.</a:t>
            </a:r>
          </a:p>
          <a:p>
            <a:r>
              <a:rPr lang="el-GR" dirty="0" smtClean="0"/>
              <a:t>Παίζεται κυρίως Μολιέρος, καταγράφονται στο </a:t>
            </a:r>
            <a:r>
              <a:rPr lang="el-GR" i="1" dirty="0" smtClean="0"/>
              <a:t>Ημερολόγιο</a:t>
            </a:r>
            <a:r>
              <a:rPr lang="el-GR" dirty="0" smtClean="0"/>
              <a:t> </a:t>
            </a:r>
            <a:r>
              <a:rPr lang="el-GR" b="1" dirty="0" smtClean="0"/>
              <a:t>πέντε</a:t>
            </a:r>
            <a:r>
              <a:rPr lang="el-GR" dirty="0" smtClean="0"/>
              <a:t> παραστάσεις του </a:t>
            </a:r>
            <a:r>
              <a:rPr lang="el-GR" i="1" dirty="0" smtClean="0"/>
              <a:t>Σγαναρέλλου</a:t>
            </a:r>
            <a:r>
              <a:rPr lang="el-GR" dirty="0" smtClean="0"/>
              <a:t>, τέσσερις του </a:t>
            </a:r>
            <a:r>
              <a:rPr lang="el-GR" i="1" dirty="0" smtClean="0"/>
              <a:t>Σχολείου των συζύγων</a:t>
            </a:r>
            <a:r>
              <a:rPr lang="el-GR" dirty="0" smtClean="0"/>
              <a:t>, τρεις του </a:t>
            </a:r>
            <a:r>
              <a:rPr lang="el-GR" i="1" dirty="0" smtClean="0"/>
              <a:t>Ερωτικού πείσματος </a:t>
            </a:r>
            <a:r>
              <a:rPr lang="el-GR" dirty="0" smtClean="0"/>
              <a:t>καθώς και παράσταση του </a:t>
            </a:r>
            <a:r>
              <a:rPr lang="en-US" i="1" dirty="0" smtClean="0"/>
              <a:t>Le Cid </a:t>
            </a:r>
            <a:r>
              <a:rPr lang="en-US" dirty="0" smtClean="0"/>
              <a:t>(1636) </a:t>
            </a:r>
            <a:r>
              <a:rPr lang="el-GR" dirty="0" smtClean="0"/>
              <a:t>του </a:t>
            </a:r>
            <a:r>
              <a:rPr lang="en-US" dirty="0" smtClean="0"/>
              <a:t>Corneille. </a:t>
            </a:r>
            <a:r>
              <a:rPr lang="el-GR" dirty="0" smtClean="0"/>
              <a:t>Επίσης μιας κωμωδίας του </a:t>
            </a:r>
            <a:r>
              <a:rPr lang="en-US" dirty="0" err="1" smtClean="0"/>
              <a:t>Montfleury</a:t>
            </a:r>
            <a:r>
              <a:rPr lang="en-US" dirty="0" smtClean="0"/>
              <a:t> (</a:t>
            </a:r>
            <a:r>
              <a:rPr lang="en-US" i="1" dirty="0" smtClean="0"/>
              <a:t>La femme </a:t>
            </a:r>
            <a:r>
              <a:rPr lang="en-US" i="1" dirty="0" err="1" smtClean="0"/>
              <a:t>juge</a:t>
            </a:r>
            <a:r>
              <a:rPr lang="en-US" i="1" dirty="0" smtClean="0"/>
              <a:t> et </a:t>
            </a:r>
            <a:r>
              <a:rPr lang="en-US" i="1" dirty="0" err="1" smtClean="0"/>
              <a:t>partie</a:t>
            </a:r>
            <a:r>
              <a:rPr lang="en-US" dirty="0" smtClean="0"/>
              <a:t>, 1669 </a:t>
            </a:r>
            <a:r>
              <a:rPr lang="el-GR" dirty="0" smtClean="0"/>
              <a:t>και μιας αυτοσχέδιας του </a:t>
            </a:r>
            <a:r>
              <a:rPr lang="en-US" dirty="0" err="1" smtClean="0"/>
              <a:t>Galland</a:t>
            </a:r>
            <a:r>
              <a:rPr lang="en-US" dirty="0" smtClean="0"/>
              <a:t>, </a:t>
            </a:r>
            <a:r>
              <a:rPr lang="el-GR" dirty="0" smtClean="0"/>
              <a:t>που στηρίχθηκε σε ιταλικές κωμωδίες που είδε στο Παρίσι.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Κωνσταντινούπολη, 17</a:t>
            </a:r>
            <a:r>
              <a:rPr lang="el-GR" baseline="30000" dirty="0" smtClean="0"/>
              <a:t>ος</a:t>
            </a:r>
            <a:r>
              <a:rPr lang="el-GR" dirty="0" smtClean="0"/>
              <a:t>-18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θεατρική αίθουσα μιμήθηκε σε μικρογραφία το θέατρο Φαρνέζε (</a:t>
            </a:r>
            <a:r>
              <a:rPr lang="en-US" dirty="0" smtClean="0"/>
              <a:t>Farnese</a:t>
            </a:r>
            <a:r>
              <a:rPr lang="el-GR" dirty="0" smtClean="0"/>
              <a:t>) της Πάρμας.</a:t>
            </a:r>
          </a:p>
          <a:p>
            <a:r>
              <a:rPr lang="el-GR" dirty="0" smtClean="0"/>
              <a:t>Ωραίες περιγραφές κουστουμιών και σκηνικού διακόσμου.</a:t>
            </a:r>
          </a:p>
          <a:p>
            <a:r>
              <a:rPr lang="el-GR" dirty="0" smtClean="0"/>
              <a:t>Στους θεατές, εκτός από τους διπλωμάτες των διαφόρων πρεσβειών και οι επιφανείς Έλληνες του Πέραν και του Γαλατά με τις συζύγους τους.</a:t>
            </a:r>
          </a:p>
          <a:p>
            <a:r>
              <a:rPr lang="el-GR" sz="2400" dirty="0" smtClean="0"/>
              <a:t>1786, Σουηδική πρεσβεία </a:t>
            </a:r>
            <a:r>
              <a:rPr lang="el-GR" sz="2400" dirty="0" smtClean="0">
                <a:solidFill>
                  <a:schemeClr val="tx2"/>
                </a:solidFill>
              </a:rPr>
              <a:t>(Πηγή ο γάλλος αξιωματικός  </a:t>
            </a:r>
            <a:r>
              <a:rPr lang="en-US" sz="2400" dirty="0" smtClean="0">
                <a:solidFill>
                  <a:schemeClr val="tx2"/>
                </a:solidFill>
              </a:rPr>
              <a:t>Laffite </a:t>
            </a:r>
            <a:r>
              <a:rPr lang="en-US" sz="2400" dirty="0" err="1" smtClean="0">
                <a:solidFill>
                  <a:schemeClr val="tx2"/>
                </a:solidFill>
              </a:rPr>
              <a:t>Clavé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 smtClean="0"/>
              <a:t>. </a:t>
            </a:r>
            <a:r>
              <a:rPr lang="el-GR" sz="2400" dirty="0" smtClean="0"/>
              <a:t>Σειρά παραστάσεων έργων του Μεταστάσιου, Βολταίρου, </a:t>
            </a:r>
            <a:r>
              <a:rPr lang="en-US" sz="2400" dirty="0" smtClean="0"/>
              <a:t>Lesage, Beaumarchais, </a:t>
            </a:r>
            <a:r>
              <a:rPr lang="el-GR" sz="2400" dirty="0" smtClean="0"/>
              <a:t>κ.λπ</a:t>
            </a:r>
            <a:r>
              <a:rPr lang="el-GR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Κωνσταντινούπολη, 18</a:t>
            </a:r>
            <a:r>
              <a:rPr lang="el-GR" baseline="30000" dirty="0" smtClean="0"/>
              <a:t>ος</a:t>
            </a:r>
            <a:r>
              <a:rPr lang="el-GR" dirty="0" smtClean="0"/>
              <a:t>-19</a:t>
            </a:r>
            <a:r>
              <a:rPr lang="el-GR" baseline="30000" dirty="0" smtClean="0"/>
              <a:t>ος</a:t>
            </a:r>
            <a:r>
              <a:rPr lang="el-GR" dirty="0" smtClean="0"/>
              <a:t> αι.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1797</a:t>
            </a:r>
            <a:r>
              <a:rPr lang="el-GR" dirty="0" smtClean="0"/>
              <a:t>, θέατρο στην κατοικία του Καπιτάν πασιά </a:t>
            </a:r>
            <a:r>
              <a:rPr lang="el-GR" dirty="0" smtClean="0">
                <a:solidFill>
                  <a:schemeClr val="tx2"/>
                </a:solidFill>
              </a:rPr>
              <a:t>(Πηγή η </a:t>
            </a:r>
            <a:r>
              <a:rPr lang="el-GR" i="1" dirty="0" smtClean="0">
                <a:solidFill>
                  <a:schemeClr val="tx2"/>
                </a:solidFill>
              </a:rPr>
              <a:t>Εφημερίδα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1815</a:t>
            </a:r>
            <a:r>
              <a:rPr lang="el-GR" dirty="0" smtClean="0"/>
              <a:t>, περίοδος του Καρναβαλιού, </a:t>
            </a:r>
            <a:r>
              <a:rPr lang="en-US" dirty="0" err="1" smtClean="0"/>
              <a:t>jeunes</a:t>
            </a:r>
            <a:r>
              <a:rPr lang="en-US" dirty="0" smtClean="0"/>
              <a:t> de langue, </a:t>
            </a:r>
            <a:r>
              <a:rPr lang="el-GR" dirty="0" smtClean="0"/>
              <a:t>Σχολή του Πέραν. </a:t>
            </a:r>
            <a:r>
              <a:rPr lang="el-GR" dirty="0" smtClean="0">
                <a:solidFill>
                  <a:schemeClr val="tx2"/>
                </a:solidFill>
              </a:rPr>
              <a:t>Μαρτυρία του νεαρού μαθητή </a:t>
            </a:r>
            <a:r>
              <a:rPr lang="en-US" dirty="0" err="1" smtClean="0">
                <a:solidFill>
                  <a:schemeClr val="tx2"/>
                </a:solidFill>
              </a:rPr>
              <a:t>Barbié</a:t>
            </a:r>
            <a:r>
              <a:rPr lang="en-US" dirty="0" smtClean="0">
                <a:solidFill>
                  <a:schemeClr val="tx2"/>
                </a:solidFill>
              </a:rPr>
              <a:t> du </a:t>
            </a:r>
            <a:r>
              <a:rPr lang="en-US" dirty="0" err="1" smtClean="0">
                <a:solidFill>
                  <a:schemeClr val="tx2"/>
                </a:solidFill>
              </a:rPr>
              <a:t>Bocage</a:t>
            </a:r>
            <a:r>
              <a:rPr lang="en-US" dirty="0" smtClean="0"/>
              <a:t>. </a:t>
            </a:r>
            <a:r>
              <a:rPr lang="el-GR" dirty="0" smtClean="0"/>
              <a:t>Θεατρικές παραστάσεις στη μεγάλη αίθουσα του Μεγάρου της Βενετίας.</a:t>
            </a:r>
          </a:p>
          <a:p>
            <a:r>
              <a:rPr lang="el-GR" dirty="0" smtClean="0"/>
              <a:t>Ανεβαίνουν ο </a:t>
            </a:r>
            <a:r>
              <a:rPr lang="el-GR" i="1" dirty="0" smtClean="0"/>
              <a:t>Πυγμαλίων</a:t>
            </a:r>
            <a:r>
              <a:rPr lang="el-GR" dirty="0" smtClean="0"/>
              <a:t> του </a:t>
            </a:r>
            <a:r>
              <a:rPr lang="en-US" dirty="0" smtClean="0"/>
              <a:t>J.-J. Rousseau, </a:t>
            </a:r>
            <a:r>
              <a:rPr lang="el-GR" dirty="0" smtClean="0"/>
              <a:t>και του Μολιέρου</a:t>
            </a:r>
            <a:r>
              <a:rPr lang="en-US" dirty="0" smtClean="0"/>
              <a:t>: </a:t>
            </a:r>
            <a:r>
              <a:rPr lang="en-US" i="1" dirty="0" smtClean="0"/>
              <a:t>Les</a:t>
            </a:r>
            <a:r>
              <a:rPr lang="en-US" dirty="0" smtClean="0"/>
              <a:t> </a:t>
            </a:r>
            <a:r>
              <a:rPr lang="en-US" i="1" dirty="0" err="1" smtClean="0"/>
              <a:t>Précieuses</a:t>
            </a:r>
            <a:r>
              <a:rPr lang="en-US" i="1" dirty="0" smtClean="0"/>
              <a:t> ridicules</a:t>
            </a:r>
            <a:r>
              <a:rPr lang="en-US" dirty="0" smtClean="0"/>
              <a:t>, </a:t>
            </a:r>
            <a:r>
              <a:rPr lang="en-US" i="1" dirty="0" smtClean="0"/>
              <a:t>Le </a:t>
            </a:r>
            <a:r>
              <a:rPr lang="en-US" i="1" dirty="0" err="1" smtClean="0"/>
              <a:t>malade</a:t>
            </a:r>
            <a:r>
              <a:rPr lang="en-US" i="1" dirty="0" smtClean="0"/>
              <a:t> </a:t>
            </a:r>
            <a:r>
              <a:rPr lang="en-US" i="1" dirty="0" err="1" smtClean="0"/>
              <a:t>imaginaire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 επόμενο </a:t>
            </a:r>
            <a:r>
              <a:rPr lang="en-US" dirty="0" smtClean="0"/>
              <a:t>slide, </a:t>
            </a:r>
            <a:r>
              <a:rPr lang="el-GR" dirty="0" smtClean="0"/>
              <a:t>η περιοχή του Φαναρίου.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4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Κωνσταντινούπολη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53" y="1169441"/>
            <a:ext cx="7874907" cy="50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Φαναριώτες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Γύρω στο </a:t>
            </a:r>
            <a:r>
              <a:rPr lang="el-GR" b="1" dirty="0" smtClean="0"/>
              <a:t>1815</a:t>
            </a:r>
            <a:r>
              <a:rPr lang="el-GR" dirty="0" smtClean="0"/>
              <a:t>, στο μέγαρο του ρώσου προξένου Ζαχάρωφ, στις όχθες του Βοσπόρου, νέοι τις Κυριακές παρίσταναν σκηνές από τις τραγωδίες του Ιακωβάκη Ρίζου Νερουλού, </a:t>
            </a:r>
            <a:r>
              <a:rPr lang="el-GR" i="1" dirty="0" smtClean="0"/>
              <a:t>Ασπασία</a:t>
            </a:r>
            <a:r>
              <a:rPr lang="el-GR" dirty="0" smtClean="0"/>
              <a:t> και </a:t>
            </a:r>
            <a:r>
              <a:rPr lang="el-GR" i="1" dirty="0" smtClean="0"/>
              <a:t>Πολυξένη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Στην οικία των Σούτσων, ανέβαιναν «γαλλικά δράματα εκ των εχόντων ελληνικάς υποθέσεις» σε διδασκαλία Γεώργιου Σερούιου </a:t>
            </a:r>
            <a:r>
              <a:rPr lang="el-GR" dirty="0" smtClean="0">
                <a:solidFill>
                  <a:schemeClr val="tx2"/>
                </a:solidFill>
              </a:rPr>
              <a:t>(Πηγή ο Αλέξανδρος Ρίζος-Ραγκαβής, </a:t>
            </a:r>
            <a:r>
              <a:rPr lang="el-GR" i="1" dirty="0" smtClean="0">
                <a:solidFill>
                  <a:schemeClr val="tx2"/>
                </a:solidFill>
              </a:rPr>
              <a:t>Απομνημονεύματα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1820</a:t>
            </a:r>
            <a:r>
              <a:rPr lang="el-GR" dirty="0" smtClean="0"/>
              <a:t>, οικία Μάνου, Θεραπειά</a:t>
            </a:r>
            <a:r>
              <a:rPr lang="en-US" dirty="0" smtClean="0"/>
              <a:t>: </a:t>
            </a:r>
            <a:r>
              <a:rPr lang="el-GR" dirty="0" smtClean="0"/>
              <a:t>θεατροποιημένη ανάγνωση των </a:t>
            </a:r>
            <a:r>
              <a:rPr lang="el-GR" i="1" dirty="0" smtClean="0"/>
              <a:t>Περσών</a:t>
            </a:r>
            <a:r>
              <a:rPr lang="el-GR" dirty="0" smtClean="0"/>
              <a:t> του Αισχύλου, σε διδασκαλία του Κωνσταντίνου Οικονόμου. Μεταφέρεται το έργο που είχε παρασταθεί στη Σχολή των Κυδωνιών (μαζί με τον </a:t>
            </a:r>
            <a:r>
              <a:rPr lang="el-GR" i="1" dirty="0" smtClean="0"/>
              <a:t>Φιλοκτήτη</a:t>
            </a:r>
            <a:r>
              <a:rPr lang="el-GR" dirty="0" smtClean="0"/>
              <a:t> και την </a:t>
            </a:r>
            <a:r>
              <a:rPr lang="el-GR" i="1" dirty="0" smtClean="0"/>
              <a:t>Εκάβη</a:t>
            </a:r>
            <a:r>
              <a:rPr lang="el-GR" dirty="0" smtClean="0"/>
              <a:t>).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l-GR" dirty="0" smtClean="0">
                <a:solidFill>
                  <a:schemeClr val="tx2"/>
                </a:solidFill>
              </a:rPr>
              <a:t>Πηγή ο αυτόπτης μάρτυρας </a:t>
            </a:r>
            <a:r>
              <a:rPr lang="en-US" dirty="0" smtClean="0">
                <a:solidFill>
                  <a:schemeClr val="tx2"/>
                </a:solidFill>
              </a:rPr>
              <a:t>Comte de Marcellus</a:t>
            </a:r>
            <a:r>
              <a:rPr lang="el-GR" dirty="0" smtClean="0">
                <a:solidFill>
                  <a:schemeClr val="tx2"/>
                </a:solidFill>
              </a:rPr>
              <a:t>, «</a:t>
            </a:r>
            <a:r>
              <a:rPr lang="en-US" dirty="0" err="1" smtClean="0">
                <a:solidFill>
                  <a:schemeClr val="tx2"/>
                </a:solidFill>
              </a:rPr>
              <a:t>Une</a:t>
            </a:r>
            <a:r>
              <a:rPr lang="en-US" dirty="0" smtClean="0">
                <a:solidFill>
                  <a:schemeClr val="tx2"/>
                </a:solidFill>
              </a:rPr>
              <a:t> lecture </a:t>
            </a:r>
            <a:r>
              <a:rPr lang="en-US" dirty="0" err="1" smtClean="0">
                <a:solidFill>
                  <a:schemeClr val="tx2"/>
                </a:solidFill>
              </a:rPr>
              <a:t>à</a:t>
            </a:r>
            <a:r>
              <a:rPr lang="en-US" dirty="0" smtClean="0">
                <a:solidFill>
                  <a:schemeClr val="tx2"/>
                </a:solidFill>
              </a:rPr>
              <a:t> Constantinople…</a:t>
            </a:r>
            <a:r>
              <a:rPr lang="el-GR" dirty="0" smtClean="0">
                <a:solidFill>
                  <a:schemeClr val="tx2"/>
                </a:solidFill>
              </a:rPr>
              <a:t>»)</a:t>
            </a:r>
            <a:r>
              <a:rPr lang="en-US" dirty="0" smtClean="0">
                <a:solidFill>
                  <a:schemeClr val="tx2"/>
                </a:solidFill>
              </a:rPr>
              <a:t> .</a:t>
            </a:r>
            <a:endParaRPr lang="el-GR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Φανάρι, 1821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Ιούνιος </a:t>
            </a:r>
            <a:r>
              <a:rPr lang="el-GR" b="1" dirty="0" smtClean="0"/>
              <a:t>1821</a:t>
            </a:r>
            <a:r>
              <a:rPr lang="el-GR" dirty="0" smtClean="0"/>
              <a:t>, παράσταση του </a:t>
            </a:r>
            <a:r>
              <a:rPr lang="el-GR" i="1" dirty="0" smtClean="0"/>
              <a:t>Κωνσταντίνου Παλαιολόγου</a:t>
            </a:r>
            <a:r>
              <a:rPr lang="el-GR" dirty="0" smtClean="0"/>
              <a:t> (μάλλον του Ιωάννη Ζαμπέλιου) που διοργάνωσε ο Γεράσιμος Πιτσαμάνος σε φαρμακείο. Η παράσταση διακόπηκε από έφοδο των Τούρκων και οι συντελεστές διέφυγαν στη γειτονική Αγγλική πρεσβεία. </a:t>
            </a:r>
            <a:r>
              <a:rPr lang="el-GR" dirty="0" smtClean="0">
                <a:solidFill>
                  <a:schemeClr val="tx2"/>
                </a:solidFill>
              </a:rPr>
              <a:t>Πηγή ο αιδεσιμώτατος </a:t>
            </a:r>
            <a:r>
              <a:rPr lang="en-US" dirty="0" smtClean="0">
                <a:solidFill>
                  <a:schemeClr val="tx2"/>
                </a:solidFill>
              </a:rPr>
              <a:t>Robert Walsh, </a:t>
            </a:r>
            <a:r>
              <a:rPr lang="en-US" i="1" dirty="0" smtClean="0">
                <a:solidFill>
                  <a:schemeClr val="tx2"/>
                </a:solidFill>
              </a:rPr>
              <a:t>A residence at Constantinople…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Παραδουνάβιες Ηγεμονίες, 18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 smtClean="0"/>
              <a:t>1784</a:t>
            </a:r>
            <a:r>
              <a:rPr lang="el-GR" dirty="0" smtClean="0"/>
              <a:t>, Στην αυλή του ηγεμόνα της Βλαχίας Μιχαήλ Σούτσου παίζονται ιταλικές κωμωδίες (Γκολντόνι;).</a:t>
            </a:r>
          </a:p>
          <a:p>
            <a:r>
              <a:rPr lang="el-GR" dirty="0" smtClean="0"/>
              <a:t>Ολίγες πληροφορίες για πλανόδιους ηθοποιούς, μίμους, ακριβάτες και άλλους τσιρκολάνους (αραβικής, τουρκικής ή αρμενικής προέλευσης).</a:t>
            </a:r>
          </a:p>
          <a:p>
            <a:r>
              <a:rPr lang="el-GR" dirty="0" smtClean="0"/>
              <a:t>Ιταλοί και γερμανοί ηθοποιοί προσέφεραν επίσης λαϊκό, υπαίθριο θέαμα και διασκέδαζαν τους βογιάρους στα συμπόσιά τους.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Παραδουνάβιες Ηγεμονίες, 19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1810</a:t>
            </a:r>
            <a:r>
              <a:rPr lang="el-GR" dirty="0" smtClean="0"/>
              <a:t>, Βουκουρέστι, ιταλικός θίασος παντομίμας και πολωνικός </a:t>
            </a:r>
            <a:r>
              <a:rPr lang="el-GR" dirty="0" smtClean="0">
                <a:solidFill>
                  <a:schemeClr val="tx2"/>
                </a:solidFill>
              </a:rPr>
              <a:t>(μαρτυρία του ρώσου στρατηγού </a:t>
            </a:r>
            <a:r>
              <a:rPr lang="en-US" dirty="0" err="1" smtClean="0">
                <a:solidFill>
                  <a:schemeClr val="tx2"/>
                </a:solidFill>
              </a:rPr>
              <a:t>Koutouzoff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</a:p>
          <a:p>
            <a:r>
              <a:rPr lang="en-US" b="1" dirty="0" smtClean="0"/>
              <a:t>1812</a:t>
            </a:r>
            <a:r>
              <a:rPr lang="en-US" dirty="0" smtClean="0"/>
              <a:t>, </a:t>
            </a:r>
            <a:r>
              <a:rPr lang="el-GR" dirty="0" smtClean="0"/>
              <a:t>μουσικές συναυλίες του περίφημου «μουσικού Ρομβέργου» </a:t>
            </a:r>
            <a:r>
              <a:rPr lang="en-US" dirty="0" smtClean="0"/>
              <a:t>[</a:t>
            </a:r>
            <a:r>
              <a:rPr lang="en-US" dirty="0" err="1" smtClean="0"/>
              <a:t>Roberg</a:t>
            </a:r>
            <a:r>
              <a:rPr lang="en-US" dirty="0" smtClean="0"/>
              <a:t>]</a:t>
            </a:r>
            <a:r>
              <a:rPr lang="el-GR" dirty="0" smtClean="0"/>
              <a:t>, που ήρθε από την Πετρούπολη </a:t>
            </a:r>
            <a:r>
              <a:rPr lang="el-GR" dirty="0" smtClean="0">
                <a:solidFill>
                  <a:schemeClr val="tx2"/>
                </a:solidFill>
              </a:rPr>
              <a:t>(πηγή η εφ. </a:t>
            </a:r>
            <a:r>
              <a:rPr lang="el-GR" i="1" dirty="0" smtClean="0">
                <a:solidFill>
                  <a:schemeClr val="tx2"/>
                </a:solidFill>
              </a:rPr>
              <a:t>Ελληνικός Τηλέγραφος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1818</a:t>
            </a:r>
            <a:r>
              <a:rPr lang="el-GR" dirty="0" smtClean="0"/>
              <a:t>, Σεπτ. Εγκαινιάζεται το θέατρο της «Ερυθράς Κρήνης» (</a:t>
            </a:r>
            <a:r>
              <a:rPr lang="en-US" dirty="0" err="1" smtClean="0"/>
              <a:t>Ci</a:t>
            </a:r>
            <a:r>
              <a:rPr lang="en-US" dirty="0" err="1" smtClean="0">
                <a:latin typeface="Times-Roman"/>
              </a:rPr>
              <a:t>ṣ</a:t>
            </a:r>
            <a:r>
              <a:rPr lang="en-US" dirty="0" err="1" smtClean="0"/>
              <a:t>meaua</a:t>
            </a:r>
            <a:r>
              <a:rPr lang="en-US" dirty="0" smtClean="0"/>
              <a:t> </a:t>
            </a:r>
            <a:r>
              <a:rPr lang="en-US" dirty="0" err="1" smtClean="0"/>
              <a:t>Ro</a:t>
            </a:r>
            <a:r>
              <a:rPr lang="en-US" dirty="0" err="1" smtClean="0">
                <a:latin typeface="Times-Roman"/>
              </a:rPr>
              <a:t>ṣ</a:t>
            </a:r>
            <a:r>
              <a:rPr lang="en-US" dirty="0" err="1" smtClean="0"/>
              <a:t>ie</a:t>
            </a:r>
            <a:r>
              <a:rPr lang="en-US" dirty="0" smtClean="0"/>
              <a:t>). </a:t>
            </a:r>
            <a:r>
              <a:rPr lang="el-GR" dirty="0" smtClean="0"/>
              <a:t>Η δομνίτσα Ραλλού Καρατζά μετακαλεί τον γερμ. θίασο </a:t>
            </a:r>
            <a:r>
              <a:rPr lang="en-US" dirty="0" err="1" smtClean="0"/>
              <a:t>Ghergher</a:t>
            </a:r>
            <a:r>
              <a:rPr lang="en-US" dirty="0" smtClean="0"/>
              <a:t>, </a:t>
            </a:r>
            <a:r>
              <a:rPr lang="el-GR" dirty="0" smtClean="0"/>
              <a:t>με ρεπερτόριο ιταλικά και γερμανικά μελοδράματα. Παίζει εναλλάξ με τον ελληνικό ερασιτεχνικό θίασο. </a:t>
            </a:r>
            <a:r>
              <a:rPr lang="en-US" dirty="0" smtClean="0"/>
              <a:t> </a:t>
            </a:r>
            <a:r>
              <a:rPr lang="el-GR" dirty="0" smtClean="0"/>
              <a:t>Ο γερμανικός θίασος παραμένει ως το 1820.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Θεατρική δραστηριότητα, αρχές 19ου αιώνα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Προεπαναστατικό θέατρο</a:t>
            </a:r>
          </a:p>
          <a:p>
            <a:r>
              <a:rPr lang="el-GR" dirty="0" smtClean="0"/>
              <a:t>Τρία επίπεδα</a:t>
            </a:r>
            <a:r>
              <a:rPr lang="en-US" dirty="0" smtClean="0"/>
              <a:t>:</a:t>
            </a:r>
          </a:p>
          <a:p>
            <a:r>
              <a:rPr lang="el-GR" i="1" dirty="0" smtClean="0"/>
              <a:t>αυλικό</a:t>
            </a:r>
          </a:p>
          <a:p>
            <a:r>
              <a:rPr lang="el-GR" i="1" dirty="0" smtClean="0"/>
              <a:t>σχολικό, ερασιτεχνικό</a:t>
            </a:r>
          </a:p>
          <a:p>
            <a:r>
              <a:rPr lang="el-GR" i="1" dirty="0" smtClean="0"/>
              <a:t>δημόσιο</a:t>
            </a:r>
          </a:p>
        </p:txBody>
      </p:sp>
    </p:spTree>
    <p:extLst>
      <p:ext uri="{BB962C8B-B14F-4D97-AF65-F5344CB8AC3E}">
        <p14:creationId xmlns:p14="http://schemas.microsoft.com/office/powerpoint/2010/main" val="26122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Ιάσιο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 smtClean="0"/>
              <a:t>1805</a:t>
            </a:r>
            <a:r>
              <a:rPr lang="el-GR" dirty="0" smtClean="0"/>
              <a:t>, Ηγεμονική Αυλή. Με προτροπή του ηγεμόνα Αλέξανδρου Μουρούζη παριστάνεται ο </a:t>
            </a:r>
            <a:r>
              <a:rPr lang="el-GR" i="1" dirty="0" smtClean="0"/>
              <a:t>Αχιλλεύς</a:t>
            </a:r>
            <a:r>
              <a:rPr lang="el-GR" dirty="0" smtClean="0"/>
              <a:t> του Αθανάσιου Χριστόπουλου.</a:t>
            </a:r>
          </a:p>
          <a:p>
            <a:r>
              <a:rPr lang="el-GR" b="1" dirty="0" smtClean="0"/>
              <a:t>1814</a:t>
            </a:r>
            <a:r>
              <a:rPr lang="el-GR" dirty="0" smtClean="0"/>
              <a:t>, θεατρική κίνηση στα ελλ. σχολεία.</a:t>
            </a:r>
          </a:p>
          <a:p>
            <a:r>
              <a:rPr lang="el-GR" dirty="0" smtClean="0"/>
              <a:t>Παραστάθηκαν αρχαία κλασικά κείμενα και ξένα έργα, σε μετάφραση (Βολταίρος, Αλφιέρι).</a:t>
            </a:r>
          </a:p>
          <a:p>
            <a:r>
              <a:rPr lang="el-GR" dirty="0" smtClean="0"/>
              <a:t>Οργανώθηκαν παραστάσεις σε γαλλική γλώσσα από τους γάλλους καθηγητές των σχολείων.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4624251"/>
            <a:ext cx="7772400" cy="1737360"/>
          </a:xfrm>
        </p:spPr>
        <p:txBody>
          <a:bodyPr>
            <a:normAutofit/>
          </a:bodyPr>
          <a:lstStyle/>
          <a:p>
            <a:pPr algn="r"/>
            <a:r>
              <a:rPr lang="el-GR" sz="3600" dirty="0">
                <a:solidFill>
                  <a:schemeClr val="tx2"/>
                </a:solidFill>
              </a:rPr>
              <a:t>17ος-19ος αιώνας</a:t>
            </a:r>
            <a:br>
              <a:rPr lang="el-GR" sz="3600" dirty="0">
                <a:solidFill>
                  <a:schemeClr val="tx2"/>
                </a:solidFill>
              </a:rPr>
            </a:br>
            <a:r>
              <a:rPr lang="el-GR" sz="3600" dirty="0" smtClean="0">
                <a:solidFill>
                  <a:schemeClr val="tx2"/>
                </a:solidFill>
              </a:rPr>
              <a:t>Εκκόλαψη </a:t>
            </a:r>
            <a:r>
              <a:rPr lang="el-GR" sz="3600" dirty="0">
                <a:solidFill>
                  <a:schemeClr val="tx2"/>
                </a:solidFill>
              </a:rPr>
              <a:t>της σκηνικής εμπειρίας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400" dirty="0"/>
              <a:t>Το θέατρο στους πυρήνες του Ελληνισμού</a:t>
            </a:r>
          </a:p>
        </p:txBody>
      </p:sp>
    </p:spTree>
    <p:extLst>
      <p:ext uri="{BB962C8B-B14F-4D97-AF65-F5344CB8AC3E}">
        <p14:creationId xmlns:p14="http://schemas.microsoft.com/office/powerpoint/2010/main" val="57572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Βουκουρέστι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1817</a:t>
            </a:r>
            <a:r>
              <a:rPr lang="el-GR" dirty="0" smtClean="0"/>
              <a:t>, Ηγεμονικό μέγαρο Καρατζά, η θεατρόφιλη ερασιτεχνική ομάδα της Ραλλούς Καρατζά ανεβάζει</a:t>
            </a:r>
            <a:r>
              <a:rPr lang="en-US" dirty="0" smtClean="0"/>
              <a:t>: </a:t>
            </a:r>
            <a:r>
              <a:rPr lang="el-GR" i="1" dirty="0" smtClean="0"/>
              <a:t>Εκάβη</a:t>
            </a:r>
            <a:r>
              <a:rPr lang="el-GR" dirty="0" smtClean="0"/>
              <a:t> του Ευριπίδη, αποσπάσματα από τον </a:t>
            </a:r>
            <a:r>
              <a:rPr lang="el-GR" i="1" dirty="0" smtClean="0"/>
              <a:t>Ορέστη</a:t>
            </a:r>
            <a:r>
              <a:rPr lang="el-GR" dirty="0" smtClean="0"/>
              <a:t> του Αλφιέρι, τον </a:t>
            </a:r>
            <a:r>
              <a:rPr lang="el-GR" i="1" dirty="0" smtClean="0"/>
              <a:t>Βρούτο</a:t>
            </a:r>
            <a:r>
              <a:rPr lang="el-GR" dirty="0" smtClean="0"/>
              <a:t> του Βολταίρου, το </a:t>
            </a:r>
            <a:r>
              <a:rPr lang="el-GR" i="1" dirty="0" smtClean="0"/>
              <a:t>Δάφνις και Χλόη</a:t>
            </a:r>
            <a:r>
              <a:rPr lang="el-GR" dirty="0" smtClean="0"/>
              <a:t> του Λόγγου.</a:t>
            </a:r>
          </a:p>
          <a:p>
            <a:r>
              <a:rPr lang="el-GR" dirty="0" smtClean="0"/>
              <a:t>Επίσης παραστάθηκε το «Αίας, ένας μονόλογος» </a:t>
            </a:r>
            <a:r>
              <a:rPr lang="en-US" dirty="0" smtClean="0"/>
              <a:t>[</a:t>
            </a:r>
            <a:r>
              <a:rPr lang="el-GR" dirty="0" smtClean="0"/>
              <a:t>της αυτοκτονίας;</a:t>
            </a:r>
            <a:r>
              <a:rPr lang="en-US" dirty="0" smtClean="0"/>
              <a:t>]</a:t>
            </a:r>
            <a:r>
              <a:rPr lang="el-GR" dirty="0" smtClean="0"/>
              <a:t> του Σοφοκλή.</a:t>
            </a:r>
          </a:p>
          <a:p>
            <a:r>
              <a:rPr lang="el-GR" b="1" dirty="0" smtClean="0"/>
              <a:t>1818</a:t>
            </a:r>
            <a:r>
              <a:rPr lang="el-GR" dirty="0" smtClean="0"/>
              <a:t>, θέατρο της Ερυθράς Κρήνης</a:t>
            </a:r>
            <a:r>
              <a:rPr lang="en-US" dirty="0" smtClean="0"/>
              <a:t>: </a:t>
            </a:r>
            <a:r>
              <a:rPr lang="el-GR" i="1" dirty="0" smtClean="0"/>
              <a:t>Ιούνιος Βρούτος </a:t>
            </a:r>
            <a:r>
              <a:rPr lang="el-GR" dirty="0" smtClean="0"/>
              <a:t>του Βολταίρου, σε μετάφραση Μιχαήλ Χρησταρή και ο </a:t>
            </a:r>
            <a:r>
              <a:rPr lang="el-GR" i="1" dirty="0" smtClean="0"/>
              <a:t>Τιμολέων</a:t>
            </a:r>
            <a:r>
              <a:rPr lang="el-GR" dirty="0" smtClean="0"/>
              <a:t> του Ιωάννη Ζαμπέλιου, σε διδασκαλία Κ. Ιατρόπουλου.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Βουκουρέστι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 smtClean="0"/>
              <a:t>1819</a:t>
            </a:r>
            <a:r>
              <a:rPr lang="el-GR" dirty="0" smtClean="0"/>
              <a:t>. </a:t>
            </a:r>
            <a:r>
              <a:rPr lang="el-GR" i="1" dirty="0" smtClean="0"/>
              <a:t>Φαίδρα</a:t>
            </a:r>
            <a:r>
              <a:rPr lang="el-GR" dirty="0" smtClean="0"/>
              <a:t> του Ρακίνα, σε μετάφραση Ιακώβου Ρίζου Ραγκαβή και διδασκαλία Κ. Ιατρόπουλου, ο </a:t>
            </a:r>
            <a:r>
              <a:rPr lang="el-GR" i="1" dirty="0" smtClean="0"/>
              <a:t>Ιούλιος Καίσαρ </a:t>
            </a:r>
            <a:r>
              <a:rPr lang="el-GR" dirty="0" smtClean="0"/>
              <a:t>(</a:t>
            </a:r>
            <a:r>
              <a:rPr lang="el-GR" i="1" dirty="0" smtClean="0"/>
              <a:t>Ο θάνατος του Καίσαρος</a:t>
            </a:r>
            <a:r>
              <a:rPr lang="el-GR" dirty="0" smtClean="0"/>
              <a:t>) του Βολταίρου, σε μετάφραση Γ. Σερούιου, η </a:t>
            </a:r>
            <a:r>
              <a:rPr lang="el-GR" i="1" dirty="0" smtClean="0"/>
              <a:t>Ασπασία</a:t>
            </a:r>
            <a:r>
              <a:rPr lang="el-GR" dirty="0" smtClean="0"/>
              <a:t> του Ι. Ρίζου Νερουλού, </a:t>
            </a:r>
            <a:r>
              <a:rPr lang="el-GR" i="1" dirty="0" smtClean="0"/>
              <a:t>Ο θάνατος του Πατρόκλου </a:t>
            </a:r>
            <a:r>
              <a:rPr lang="el-GR" dirty="0" smtClean="0"/>
              <a:t>(</a:t>
            </a:r>
            <a:r>
              <a:rPr lang="el-GR" i="1" dirty="0" smtClean="0"/>
              <a:t>Αχιλλεύς</a:t>
            </a:r>
            <a:r>
              <a:rPr lang="el-GR" dirty="0" smtClean="0"/>
              <a:t>) του Αθ. Χριστόπουλου – μεταξύ των </a:t>
            </a:r>
            <a:r>
              <a:rPr lang="el-GR" b="1" dirty="0" smtClean="0"/>
              <a:t>υποκριτών</a:t>
            </a:r>
            <a:r>
              <a:rPr lang="el-GR" dirty="0" smtClean="0"/>
              <a:t> </a:t>
            </a:r>
            <a:r>
              <a:rPr lang="fr-FR" dirty="0" smtClean="0"/>
              <a:t>[</a:t>
            </a:r>
            <a:r>
              <a:rPr lang="el-GR" dirty="0" smtClean="0"/>
              <a:t>όρος που χρησιμοποιείται εκείνη την εποχή</a:t>
            </a:r>
            <a:r>
              <a:rPr lang="fr-FR" dirty="0" smtClean="0"/>
              <a:t>] </a:t>
            </a:r>
            <a:r>
              <a:rPr lang="el-GR" dirty="0" smtClean="0"/>
              <a:t>ο Κ/νος Κυριακού Αριστίας και ο Θεόδωρος Αλκαίος. </a:t>
            </a:r>
          </a:p>
          <a:p>
            <a:r>
              <a:rPr lang="el-GR" dirty="0" smtClean="0"/>
              <a:t>Ακόμη η </a:t>
            </a:r>
            <a:r>
              <a:rPr lang="el-GR" i="1" dirty="0" smtClean="0"/>
              <a:t>Μερόπη</a:t>
            </a:r>
            <a:r>
              <a:rPr lang="el-GR" dirty="0" smtClean="0"/>
              <a:t> του Βολταίρου, σε μετάφρ. Γ. Σερούιου, ο </a:t>
            </a:r>
            <a:r>
              <a:rPr lang="el-GR" i="1" dirty="0" smtClean="0"/>
              <a:t>Θεμιστοκλής</a:t>
            </a:r>
            <a:r>
              <a:rPr lang="el-GR" dirty="0" smtClean="0"/>
              <a:t> του Μεταστάσιου, σε μετάφραση Γ. Ρουσιάδου και ο </a:t>
            </a:r>
            <a:r>
              <a:rPr lang="el-GR" i="1" dirty="0" smtClean="0"/>
              <a:t>Ορέστης </a:t>
            </a:r>
            <a:r>
              <a:rPr lang="el-GR" dirty="0" smtClean="0"/>
              <a:t>του Αλφιέρι, σε μετάφραση Ι. Ρίζου Ραγκαβή. Τον ρόλο του Ορέστη έπαιξε ο Αριστίας.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Βουκουρέστι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1820</a:t>
            </a:r>
            <a:r>
              <a:rPr lang="el-GR" dirty="0" smtClean="0"/>
              <a:t>, σε επανάληψη τα έργα </a:t>
            </a:r>
            <a:r>
              <a:rPr lang="el-GR" i="1" dirty="0" smtClean="0"/>
              <a:t>Πολυξένη</a:t>
            </a:r>
            <a:r>
              <a:rPr lang="el-GR" dirty="0" smtClean="0"/>
              <a:t>, </a:t>
            </a:r>
            <a:r>
              <a:rPr lang="el-GR" i="1" dirty="0" smtClean="0"/>
              <a:t>Θεμιστοκλής</a:t>
            </a:r>
            <a:r>
              <a:rPr lang="el-GR" dirty="0" smtClean="0"/>
              <a:t>, </a:t>
            </a:r>
            <a:r>
              <a:rPr lang="el-GR" i="1" dirty="0" smtClean="0"/>
              <a:t>Μερόπη</a:t>
            </a:r>
            <a:r>
              <a:rPr lang="el-GR" dirty="0" smtClean="0"/>
              <a:t> και </a:t>
            </a:r>
            <a:r>
              <a:rPr lang="el-GR" i="1" dirty="0" smtClean="0"/>
              <a:t>Ιούνιος Βρούτος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Επίσης ο </a:t>
            </a:r>
            <a:r>
              <a:rPr lang="el-GR" i="1" dirty="0" smtClean="0"/>
              <a:t>Φίλιππος ο Β´ </a:t>
            </a:r>
            <a:r>
              <a:rPr lang="el-GR" dirty="0" smtClean="0"/>
              <a:t>του Αλφιέρι. </a:t>
            </a:r>
          </a:p>
          <a:p>
            <a:r>
              <a:rPr lang="el-GR" dirty="0" smtClean="0"/>
              <a:t>Ιδεολογική χροιά των έργων – εθνεγερτικός χαρακτήρας.</a:t>
            </a:r>
          </a:p>
          <a:p>
            <a:r>
              <a:rPr lang="el-GR" dirty="0" smtClean="0"/>
              <a:t>Μαρτυρίες για τις παραστάσεις από επιστολές θεατών της εποχής που δημοσιεύθηκαν στα φιλολογικά περιοδικά, κυρίως στον </a:t>
            </a:r>
            <a:r>
              <a:rPr lang="el-GR" i="1" dirty="0" smtClean="0"/>
              <a:t>Ερμή τον Λόγιο</a:t>
            </a:r>
            <a:r>
              <a:rPr lang="el-GR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" y="274638"/>
            <a:ext cx="8882743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Σχολεία – φυτώρια της θεατρικής πράξης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l-GR" dirty="0" smtClean="0"/>
          </a:p>
          <a:p>
            <a:r>
              <a:rPr lang="el-GR" sz="2824" dirty="0" smtClean="0"/>
              <a:t>Κυδωνίες (Αϊβαλί της Μ. Ασίας)</a:t>
            </a:r>
            <a:r>
              <a:rPr lang="en-US" sz="2824" dirty="0" smtClean="0"/>
              <a:t>: </a:t>
            </a:r>
            <a:r>
              <a:rPr lang="el-GR" sz="2824" i="1" dirty="0" smtClean="0"/>
              <a:t>Πέρσες, Εκάβη, Φιλοκτήτης</a:t>
            </a:r>
            <a:r>
              <a:rPr lang="el-GR" sz="2824" dirty="0" smtClean="0"/>
              <a:t>.</a:t>
            </a:r>
            <a:endParaRPr lang="en-US" sz="2824" dirty="0" smtClean="0"/>
          </a:p>
          <a:p>
            <a:r>
              <a:rPr lang="el-GR" sz="2824" dirty="0" smtClean="0"/>
              <a:t>Άργος (1820), οι μαθητές του σχολείου απαγγέλλουν αποσπάσματα από τον </a:t>
            </a:r>
            <a:r>
              <a:rPr lang="el-GR" sz="2824" i="1" dirty="0" smtClean="0"/>
              <a:t>Λεωνίδα εν Θερμοπύλαις </a:t>
            </a:r>
            <a:r>
              <a:rPr lang="el-GR" sz="2824" dirty="0" smtClean="0">
                <a:solidFill>
                  <a:schemeClr val="tx2"/>
                </a:solidFill>
              </a:rPr>
              <a:t>(πηγή ο </a:t>
            </a:r>
            <a:r>
              <a:rPr lang="en-US" sz="2824" dirty="0" smtClean="0">
                <a:solidFill>
                  <a:schemeClr val="tx2"/>
                </a:solidFill>
              </a:rPr>
              <a:t>Marcellus)</a:t>
            </a:r>
            <a:r>
              <a:rPr lang="en-US" sz="2824" dirty="0" smtClean="0"/>
              <a:t>.</a:t>
            </a:r>
          </a:p>
          <a:p>
            <a:r>
              <a:rPr lang="el-GR" sz="2824" dirty="0" smtClean="0"/>
              <a:t>Τεργέστη, Φεβρ. 1820</a:t>
            </a:r>
            <a:r>
              <a:rPr lang="en-US" sz="2824" dirty="0" smtClean="0"/>
              <a:t>:</a:t>
            </a:r>
            <a:r>
              <a:rPr lang="el-GR" sz="2824" dirty="0" smtClean="0"/>
              <a:t> «φιλόμουσα τινά μειράκια» μεταφράζουν από τα ιταλικά τον </a:t>
            </a:r>
            <a:r>
              <a:rPr lang="el-GR" sz="2824" i="1" dirty="0" smtClean="0"/>
              <a:t>Θάνατο του Καίσαρος</a:t>
            </a:r>
            <a:r>
              <a:rPr lang="el-GR" sz="2824" dirty="0" smtClean="0"/>
              <a:t> του Βολταίρου και τον ανεβάζουν στη σκηνή (Σχολάρχης </a:t>
            </a:r>
            <a:r>
              <a:rPr lang="el-GR" dirty="0" smtClean="0"/>
              <a:t>ο Κ/</a:t>
            </a:r>
            <a:r>
              <a:rPr lang="el-GR" sz="2824" dirty="0" smtClean="0"/>
              <a:t>νος Ασώπιος).</a:t>
            </a:r>
          </a:p>
          <a:p>
            <a:r>
              <a:rPr lang="el-GR" dirty="0" smtClean="0"/>
              <a:t>Σύμφωνα με τον Ασώπιο «</a:t>
            </a:r>
            <a:r>
              <a:rPr lang="el-GR" i="1" dirty="0" smtClean="0"/>
              <a:t>το σχολείον είναι το τρίτον μέσον της εκπαιδεύσεως</a:t>
            </a:r>
            <a:r>
              <a:rPr lang="el-GR" dirty="0" smtClean="0"/>
              <a:t>», Είναι το «</a:t>
            </a:r>
            <a:r>
              <a:rPr lang="el-GR" i="1" dirty="0" smtClean="0"/>
              <a:t>κοινόν σχολείον των ανθρώπων που αναπληρώνει των άλλων σχολείων την έλλειψιν</a:t>
            </a:r>
            <a:r>
              <a:rPr lang="el-GR" dirty="0" smtClean="0"/>
              <a:t>».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Άποψη της Οδησσού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7" y="1557867"/>
            <a:ext cx="6369539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Οδησσός, 1814-1817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Ανθούσα εμπορική παροικία – πολυπολιτισμικότητα.</a:t>
            </a:r>
          </a:p>
          <a:p>
            <a:r>
              <a:rPr lang="el-GR" dirty="0" smtClean="0"/>
              <a:t>Αρκετά πλούσια θεατρική ζωή σε διάφορες γλώσσες (ρωσικά, γερμανικά και πολωνικά) – την επισκέπτονται περιοδεύοντες θίασοι, κυρίως από την Κεντρική Ευρώπη.</a:t>
            </a:r>
          </a:p>
          <a:p>
            <a:r>
              <a:rPr lang="el-GR" b="1" dirty="0" smtClean="0"/>
              <a:t>1814</a:t>
            </a:r>
            <a:r>
              <a:rPr lang="el-GR" dirty="0" smtClean="0"/>
              <a:t>, δημόσιο θέατρο της Οδησσού </a:t>
            </a:r>
            <a:r>
              <a:rPr lang="el-GR" smtClean="0"/>
              <a:t>(νεοκλασικού </a:t>
            </a:r>
            <a:r>
              <a:rPr lang="el-GR" dirty="0" smtClean="0"/>
              <a:t>ρυθμού), </a:t>
            </a:r>
            <a:r>
              <a:rPr lang="el-GR" i="1" dirty="0" smtClean="0"/>
              <a:t>Θεμιστοκλής εν Περσία τ</a:t>
            </a:r>
            <a:r>
              <a:rPr lang="el-GR" dirty="0" smtClean="0"/>
              <a:t>ου Μεταστάσιου (με επαναλήψεις).</a:t>
            </a:r>
          </a:p>
          <a:p>
            <a:r>
              <a:rPr lang="el-GR" b="1" dirty="0" smtClean="0"/>
              <a:t>1816</a:t>
            </a:r>
            <a:r>
              <a:rPr lang="el-GR" dirty="0" smtClean="0"/>
              <a:t>, ενώπιον του Μέγα Πρίγκηπα Νικολάου, παράσταση των </a:t>
            </a:r>
            <a:r>
              <a:rPr lang="el-GR" i="1" dirty="0" smtClean="0"/>
              <a:t>Σουλιωτών.</a:t>
            </a:r>
          </a:p>
          <a:p>
            <a:r>
              <a:rPr lang="el-GR" b="1" dirty="0" smtClean="0"/>
              <a:t>1817,  </a:t>
            </a:r>
            <a:r>
              <a:rPr lang="el-GR" dirty="0" smtClean="0"/>
              <a:t>με αφορμή την επίσημη επίσκεψη του Μέγα Πρίγκηπα Μιχαήλ, παράσταση του </a:t>
            </a:r>
            <a:r>
              <a:rPr lang="el-GR" i="1" dirty="0" smtClean="0"/>
              <a:t>Λεωνίδα εν Θερμοπύλαις</a:t>
            </a:r>
            <a:r>
              <a:rPr lang="el-GR" dirty="0" smtClean="0"/>
              <a:t>. Ο Νικόλαος Πίκκολος γράφει και προλογικό έμμετρο στιχούργημα «Πρόλογος εις τον Λεωνίδα εν Θερμοπύλαις».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Οδησσός, 1818-1819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1818</a:t>
            </a:r>
            <a:r>
              <a:rPr lang="el-GR" dirty="0" smtClean="0"/>
              <a:t>, Φεβρ. Παράσταση του </a:t>
            </a:r>
            <a:r>
              <a:rPr lang="el-GR" i="1" dirty="0" smtClean="0"/>
              <a:t>Φιλοκτήτη</a:t>
            </a:r>
            <a:r>
              <a:rPr lang="el-GR" dirty="0" smtClean="0"/>
              <a:t> του Σοφοκλή σε διασκευή του Νικόλαου Πίκκολου. Πριν από την έναρξη της παράστασης απαγγέλθηκε εγκωμιαστικό ποίημα «Φιλίας ασπασμός προς τους φιλοθεάτρους Ομογενείς Νέους».</a:t>
            </a:r>
          </a:p>
          <a:p>
            <a:r>
              <a:rPr lang="el-GR" b="1" dirty="0" smtClean="0"/>
              <a:t>1818</a:t>
            </a:r>
            <a:r>
              <a:rPr lang="el-GR" dirty="0" smtClean="0"/>
              <a:t>, 7/19 Σεπτ. (επανάληψη στις 15 Φεβρ. 1819). Παράσταση του </a:t>
            </a:r>
            <a:r>
              <a:rPr lang="el-GR" i="1" dirty="0" smtClean="0"/>
              <a:t>Θανάτου του Δημοσθένους </a:t>
            </a:r>
            <a:r>
              <a:rPr lang="el-GR" dirty="0" smtClean="0"/>
              <a:t>του Νικολάου Πίκκολου.</a:t>
            </a:r>
          </a:p>
          <a:p>
            <a:r>
              <a:rPr lang="el-GR" b="1" dirty="0" smtClean="0"/>
              <a:t>1819</a:t>
            </a:r>
            <a:r>
              <a:rPr lang="el-GR" dirty="0" smtClean="0"/>
              <a:t>, Φεβρ. Δραματοποιημένος διάλογος του Γ. Λασσάνη «Η Ελλάς και ο Ξένος» που δόθηκε μαζί με τον </a:t>
            </a:r>
            <a:r>
              <a:rPr lang="el-GR" i="1" dirty="0" smtClean="0"/>
              <a:t>Δημοσθένη</a:t>
            </a:r>
            <a:r>
              <a:rPr lang="el-GR" dirty="0" smtClean="0"/>
              <a:t>. Διακρίθηκε ο Σπυρ. Δρακούλης.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Οδησσός, 1819-1820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1819</a:t>
            </a:r>
            <a:r>
              <a:rPr lang="el-GR" dirty="0" smtClean="0"/>
              <a:t>, Επανάληψη του </a:t>
            </a:r>
            <a:r>
              <a:rPr lang="el-GR" i="1" dirty="0" smtClean="0"/>
              <a:t>Φιλοκτήτη</a:t>
            </a:r>
            <a:r>
              <a:rPr lang="el-GR" dirty="0" smtClean="0"/>
              <a:t> και μετά από λίγες ημέρες η αντιτυραννική τραγωδία του Γ. Λασσάνη, </a:t>
            </a:r>
            <a:r>
              <a:rPr lang="el-GR" i="1" dirty="0" smtClean="0"/>
              <a:t>Αρμόδιος και Αριστογείτων</a:t>
            </a:r>
            <a:r>
              <a:rPr lang="el-GR" dirty="0" smtClean="0"/>
              <a:t>. Προτάσσεται η «Ελλάς και ο Ξένος».</a:t>
            </a:r>
          </a:p>
          <a:p>
            <a:r>
              <a:rPr lang="el-GR" dirty="0" smtClean="0"/>
              <a:t>1820, </a:t>
            </a:r>
            <a:r>
              <a:rPr lang="el-GR" i="1" dirty="0" smtClean="0"/>
              <a:t>Μωάμεθ </a:t>
            </a:r>
            <a:r>
              <a:rPr lang="el-GR" dirty="0" smtClean="0"/>
              <a:t>του Βολταίρου.</a:t>
            </a:r>
          </a:p>
          <a:p>
            <a:r>
              <a:rPr lang="el-GR" dirty="0" smtClean="0"/>
              <a:t>1820, Οκτ., </a:t>
            </a:r>
            <a:r>
              <a:rPr lang="el-GR" i="1" dirty="0" smtClean="0"/>
              <a:t>Ο θάνατος του Καίσαρος </a:t>
            </a:r>
            <a:r>
              <a:rPr lang="el-GR" dirty="0" smtClean="0"/>
              <a:t>του Βολταίρου.</a:t>
            </a:r>
          </a:p>
          <a:p>
            <a:r>
              <a:rPr lang="el-GR" dirty="0" smtClean="0"/>
              <a:t>Και στις δυο παραστάσεις διακρίνεται ο Σπυρ. Δρακούλης.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Αμπελάκια, αρχοντικό Γ. Σβαρτζ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98" y="1860064"/>
            <a:ext cx="6350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Αμπελάκια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1803</a:t>
            </a:r>
            <a:r>
              <a:rPr lang="el-GR" dirty="0" smtClean="0"/>
              <a:t>, μαρτυρία για παράσταση του έργου του </a:t>
            </a:r>
            <a:r>
              <a:rPr lang="en-US" dirty="0" smtClean="0"/>
              <a:t>August von Kotzebue, </a:t>
            </a:r>
            <a:r>
              <a:rPr lang="el-GR" i="1" dirty="0" smtClean="0"/>
              <a:t>Μισανθρωπία και Μετάνοια</a:t>
            </a:r>
            <a:r>
              <a:rPr lang="el-GR" dirty="0" smtClean="0"/>
              <a:t>. </a:t>
            </a:r>
            <a:r>
              <a:rPr lang="el-GR" dirty="0" smtClean="0">
                <a:solidFill>
                  <a:schemeClr val="tx2"/>
                </a:solidFill>
              </a:rPr>
              <a:t>(Πηγή ο περιηγητής </a:t>
            </a:r>
            <a:r>
              <a:rPr lang="en-US" dirty="0" err="1" smtClean="0">
                <a:solidFill>
                  <a:schemeClr val="tx2"/>
                </a:solidFill>
              </a:rPr>
              <a:t>Bartholdy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που επισκέπτεται την Ελλάδα το 1803 με 1804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Λίγα χρόνια αργότερα ο </a:t>
            </a:r>
            <a:r>
              <a:rPr lang="en-US" dirty="0" err="1" smtClean="0"/>
              <a:t>Pouqueville</a:t>
            </a:r>
            <a:r>
              <a:rPr lang="en-US" dirty="0" smtClean="0"/>
              <a:t> </a:t>
            </a:r>
            <a:r>
              <a:rPr lang="el-GR" dirty="0" smtClean="0"/>
              <a:t>διαψεύδει κατηγορηματικά την είδηση.</a:t>
            </a:r>
          </a:p>
          <a:p>
            <a:r>
              <a:rPr lang="el-GR" b="1" dirty="0" smtClean="0"/>
              <a:t>180</a:t>
            </a:r>
            <a:r>
              <a:rPr lang="en-US" b="1" dirty="0" smtClean="0"/>
              <a:t>6</a:t>
            </a:r>
            <a:r>
              <a:rPr lang="el-GR" dirty="0" smtClean="0"/>
              <a:t>, </a:t>
            </a:r>
            <a:r>
              <a:rPr lang="en-US" dirty="0" smtClean="0"/>
              <a:t> </a:t>
            </a:r>
            <a:r>
              <a:rPr lang="el-GR" dirty="0" smtClean="0"/>
              <a:t>Τεργέστη, ασχολίες και διασκεδάσεις ενός νεαρού Αμπελακιώτη, του Δημ. Γ. Σβαρτζ (πηγαίνει στο θέατρο δύο ή τρεις φορές το μήνα).</a:t>
            </a:r>
          </a:p>
          <a:p>
            <a:r>
              <a:rPr lang="el-GR" dirty="0" smtClean="0"/>
              <a:t>Στο επόμενο </a:t>
            </a:r>
            <a:r>
              <a:rPr lang="en-US" dirty="0" smtClean="0"/>
              <a:t>slide, </a:t>
            </a:r>
            <a:r>
              <a:rPr lang="el-GR" dirty="0" smtClean="0"/>
              <a:t>ο Αλή πασάς στα Γιάννενα.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2" y="1195141"/>
            <a:ext cx="8780886" cy="4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Αμπελάκια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71" y="1332511"/>
            <a:ext cx="7027334" cy="49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Ιωάννινα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Γειτνίαση με τα Ιόνια, την Ιταλία και την Κεντρική Ευρώπη.</a:t>
            </a:r>
          </a:p>
          <a:p>
            <a:r>
              <a:rPr lang="el-GR" dirty="0" smtClean="0"/>
              <a:t>Διακίνηση θεατρικών έργων σε χφ. μορφή (</a:t>
            </a:r>
            <a:r>
              <a:rPr lang="el-GR" i="1" dirty="0" smtClean="0"/>
              <a:t>Κορακιστικά</a:t>
            </a:r>
            <a:r>
              <a:rPr lang="el-GR" dirty="0" smtClean="0"/>
              <a:t> του Ι. Ρίζου Νερουλο και των άλλων του έργων), </a:t>
            </a:r>
            <a:r>
              <a:rPr lang="el-GR" dirty="0" smtClean="0">
                <a:solidFill>
                  <a:schemeClr val="tx2"/>
                </a:solidFill>
              </a:rPr>
              <a:t>πληροφορία </a:t>
            </a:r>
            <a:r>
              <a:rPr lang="en-US" dirty="0" smtClean="0">
                <a:solidFill>
                  <a:schemeClr val="tx2"/>
                </a:solidFill>
              </a:rPr>
              <a:t>H. Holland.</a:t>
            </a:r>
          </a:p>
          <a:p>
            <a:r>
              <a:rPr lang="el-GR" dirty="0" smtClean="0"/>
              <a:t>Ο Αλή πασάς, στους γάμους του με την «ωραία» Βασιλική, έφερε ηθοποιούς από την Ιταλία που έδωσαν παραστάσεις </a:t>
            </a:r>
            <a:r>
              <a:rPr lang="el-GR" dirty="0" smtClean="0">
                <a:solidFill>
                  <a:schemeClr val="tx2"/>
                </a:solidFill>
              </a:rPr>
              <a:t>(πληροφορία </a:t>
            </a:r>
            <a:r>
              <a:rPr lang="en-US" dirty="0" smtClean="0">
                <a:solidFill>
                  <a:schemeClr val="tx2"/>
                </a:solidFill>
              </a:rPr>
              <a:t>Le </a:t>
            </a:r>
            <a:r>
              <a:rPr lang="en-US" dirty="0" err="1" smtClean="0">
                <a:solidFill>
                  <a:schemeClr val="tx2"/>
                </a:solidFill>
              </a:rPr>
              <a:t>Fermanli</a:t>
            </a:r>
            <a:r>
              <a:rPr lang="en-US" dirty="0" smtClean="0">
                <a:solidFill>
                  <a:schemeClr val="tx2"/>
                </a:solidFill>
              </a:rPr>
              <a:t> [</a:t>
            </a:r>
            <a:r>
              <a:rPr lang="en-US" dirty="0" err="1" smtClean="0">
                <a:solidFill>
                  <a:schemeClr val="tx2"/>
                </a:solidFill>
              </a:rPr>
              <a:t>Edouard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Grasset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r>
              <a:rPr lang="el-GR" dirty="0" smtClean="0">
                <a:solidFill>
                  <a:schemeClr val="tx2"/>
                </a:solidFill>
              </a:rPr>
              <a:t>).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l-GR" dirty="0" smtClean="0"/>
              <a:t>Ο ίδιος σκεφτόταν να κατασκευάσει ένα ιδιωτικό θεατράκι </a:t>
            </a:r>
            <a:r>
              <a:rPr lang="el-GR" dirty="0" smtClean="0">
                <a:solidFill>
                  <a:schemeClr val="tx2"/>
                </a:solidFill>
              </a:rPr>
              <a:t>(πληροφορία </a:t>
            </a:r>
            <a:r>
              <a:rPr lang="en-US" dirty="0" smtClean="0">
                <a:solidFill>
                  <a:schemeClr val="tx2"/>
                </a:solidFill>
              </a:rPr>
              <a:t>Ibrahim </a:t>
            </a:r>
            <a:r>
              <a:rPr lang="en-US" dirty="0" err="1" smtClean="0">
                <a:solidFill>
                  <a:schemeClr val="tx2"/>
                </a:solidFill>
              </a:rPr>
              <a:t>Manzour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Ιωάννινα (2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Στους γάμους του Μεχμέτ πασά, γιου του Βελή, εγκατέστησαν πρόχειρη σκηνή και έφεραν μπαλέτο από την Κέρκυρα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l-GR" dirty="0" smtClean="0">
                <a:solidFill>
                  <a:schemeClr val="tx2"/>
                </a:solidFill>
              </a:rPr>
              <a:t>πληροφορία </a:t>
            </a:r>
            <a:r>
              <a:rPr lang="en-US" dirty="0" smtClean="0">
                <a:solidFill>
                  <a:schemeClr val="tx2"/>
                </a:solidFill>
              </a:rPr>
              <a:t>Smart Hughes).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/>
              <a:t>Ο Βελής επιθυμούσε να ιδρύσει θέατρο και πρότεινε τη μετατροπή ενός τζαμιού σε ιταλική σκηνή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l-GR" dirty="0" smtClean="0">
                <a:solidFill>
                  <a:schemeClr val="tx2"/>
                </a:solidFill>
              </a:rPr>
              <a:t>πληροφορία </a:t>
            </a:r>
            <a:r>
              <a:rPr lang="en-US" dirty="0" smtClean="0">
                <a:solidFill>
                  <a:schemeClr val="tx2"/>
                </a:solidFill>
              </a:rPr>
              <a:t>Guillaume de </a:t>
            </a:r>
            <a:r>
              <a:rPr lang="en-US" dirty="0" err="1" smtClean="0">
                <a:solidFill>
                  <a:schemeClr val="tx2"/>
                </a:solidFill>
              </a:rPr>
              <a:t>Vaudoncourt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 ίδιος είχε τροποποιήσει μια μεγάλη αίθουσα στο αρχοντικό του, στον Τύρναβο και «εκεί επαρίσταντο παρά των Ευρωπαίων θέατρα και κωμωδίαι» (</a:t>
            </a:r>
            <a:r>
              <a:rPr lang="el-GR" dirty="0" smtClean="0">
                <a:solidFill>
                  <a:schemeClr val="tx2"/>
                </a:solidFill>
              </a:rPr>
              <a:t>πληροφορία Λεονάρδου)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Νικολός Βρετός, εύπορος γιαννιώτης, φιλοδοξεί να κατασκευάσει μόνιμο θεατρικό χώρο όπου θα παίζονται μελοδράματα και ιταλικές </a:t>
            </a:r>
            <a:r>
              <a:rPr lang="el-GR" smtClean="0"/>
              <a:t>όπερες </a:t>
            </a:r>
            <a:r>
              <a:rPr lang="el-GR" smtClean="0">
                <a:solidFill>
                  <a:schemeClr val="tx2"/>
                </a:solidFill>
              </a:rPr>
              <a:t>(πληροφορία </a:t>
            </a:r>
            <a:r>
              <a:rPr lang="en-US" dirty="0" smtClean="0">
                <a:solidFill>
                  <a:schemeClr val="tx2"/>
                </a:solidFill>
              </a:rPr>
              <a:t>Smart Hughes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9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/>
              <a:t>1</a:t>
            </a:r>
            <a:r>
              <a:rPr lang="el-GR" sz="2000" dirty="0" smtClean="0"/>
              <a:t>.</a:t>
            </a:r>
            <a:r>
              <a:rPr lang="en-US" sz="2000" dirty="0" smtClean="0"/>
              <a:t>0</a:t>
            </a:r>
            <a:r>
              <a:rPr lang="el-GR" sz="2000" dirty="0" smtClean="0"/>
              <a:t>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075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Άννα Ταμπάκη 2015. Άννα Ταμπάκη. «Το ελληνικό θέατρο των νεότερων χρόνων Β’. Ενότητα </a:t>
            </a:r>
            <a:r>
              <a:rPr lang="el-GR" sz="2000" dirty="0"/>
              <a:t>3</a:t>
            </a:r>
            <a:r>
              <a:rPr lang="en-US" sz="2000" dirty="0" smtClean="0"/>
              <a:t>:</a:t>
            </a:r>
            <a:r>
              <a:rPr lang="el-GR" sz="2000" dirty="0"/>
              <a:t> Η θεατρική ζωή στους πυρήνες του ελληνισμού (18ος-αρχ. 19ου αι</a:t>
            </a:r>
            <a:r>
              <a:rPr lang="el-GR" sz="2000" dirty="0" smtClean="0"/>
              <a:t>.)».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http://opencourses.uoa.gr/courses/THEATRE103</a:t>
            </a:r>
            <a:r>
              <a:rPr lang="en-US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987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6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800" dirty="0">
                <a:latin typeface="+mn-lt"/>
              </a:rPr>
              <a:t>[1] http://creativecommons.org/licenses/by-nc-sa/4.0/ </a:t>
            </a:r>
            <a:endParaRPr lang="en-US" sz="1800" dirty="0" smtClean="0">
              <a:latin typeface="+mn-lt"/>
            </a:endParaRPr>
          </a:p>
          <a:p>
            <a:endParaRPr lang="el-GR" sz="1800" dirty="0">
              <a:latin typeface="+mn-lt"/>
            </a:endParaRPr>
          </a:p>
          <a:p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1800" dirty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314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76" y="666205"/>
            <a:ext cx="8176479" cy="55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  <a:r>
              <a:rPr lang="en-US" dirty="0"/>
              <a:t> (</a:t>
            </a:r>
            <a:r>
              <a:rPr lang="en-US" dirty="0" smtClean="0"/>
              <a:t>1/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5242"/>
            <a:ext cx="8856984" cy="5439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</a:t>
            </a:r>
            <a:r>
              <a:rPr lang="el-GR" sz="2000" dirty="0" smtClean="0"/>
              <a:t>:</a:t>
            </a:r>
            <a:r>
              <a:rPr lang="en-US" sz="2000" dirty="0"/>
              <a:t> </a:t>
            </a:r>
            <a:r>
              <a:rPr lang="el-GR" sz="2000" dirty="0" smtClean="0"/>
              <a:t>Άποψη της Κωνσταντινούπολης</a:t>
            </a:r>
            <a:r>
              <a:rPr lang="en-US" sz="2000" dirty="0" smtClean="0"/>
              <a:t>. </a:t>
            </a:r>
            <a:r>
              <a:rPr lang="en-US" sz="2000" dirty="0"/>
              <a:t>Public domain.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http://www.christies.com/lotfinderimages/d53700/d5370085a.jpg</a:t>
            </a:r>
            <a:endParaRPr lang="en-GB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Βόσπορος, Κωνσταντινούπολη</a:t>
            </a:r>
            <a:r>
              <a:rPr lang="en-US" sz="2000" dirty="0" smtClean="0"/>
              <a:t>. </a:t>
            </a:r>
            <a:r>
              <a:rPr lang="en-US" sz="2000" dirty="0"/>
              <a:t>Public domain.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2000" dirty="0">
                <a:hlinkClick r:id="rId4"/>
              </a:rPr>
              <a:t>http://postcards.turkishpostalhistory.com/var/albums/Fruchtermann/Fruchtermann16/Grup8/16-F1729%20-%20Vue%20panoramique%20du%20Bosphore,%20Constantinople.jpg?m=1386078728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3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Σμύρνη. </a:t>
            </a:r>
            <a:r>
              <a:rPr lang="en-US" sz="2000" dirty="0" smtClean="0"/>
              <a:t>Copyright.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www.delcampe.net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Κωνσταντινούπολη</a:t>
            </a:r>
            <a:r>
              <a:rPr lang="el-GR" sz="2000" dirty="0"/>
              <a:t>. </a:t>
            </a:r>
            <a:r>
              <a:rPr lang="en-US" sz="2000" dirty="0"/>
              <a:t>Copyright.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www.delcampe.net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5</a:t>
            </a:r>
            <a:r>
              <a:rPr lang="en-US" sz="2000" dirty="0" smtClean="0"/>
              <a:t>: </a:t>
            </a:r>
            <a:r>
              <a:rPr lang="el-GR" sz="2000" dirty="0"/>
              <a:t>Άποψη της </a:t>
            </a:r>
            <a:r>
              <a:rPr lang="el-GR" sz="2000" dirty="0" smtClean="0"/>
              <a:t>Οδησσού</a:t>
            </a:r>
            <a:r>
              <a:rPr lang="en-US" sz="2000" dirty="0" smtClean="0"/>
              <a:t>.</a:t>
            </a:r>
            <a:r>
              <a:rPr lang="en-US" sz="2000" dirty="0"/>
              <a:t> Public domain. 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www.ime.gr/projects/migration/15-19/images/photographs/italy_odisos.jpg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2567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/>
              <a:t>2</a:t>
            </a:r>
            <a:r>
              <a:rPr lang="en-US" dirty="0" smtClean="0"/>
              <a:t>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5242"/>
            <a:ext cx="8856984" cy="5439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6</a:t>
            </a:r>
            <a:r>
              <a:rPr lang="el-GR" sz="2000" dirty="0" smtClean="0"/>
              <a:t>: Αμπελάκια</a:t>
            </a:r>
            <a:r>
              <a:rPr lang="el-GR" sz="2000" dirty="0"/>
              <a:t>, αρχοντικό Γ. </a:t>
            </a:r>
            <a:r>
              <a:rPr lang="el-GR" sz="2000" dirty="0" smtClean="0"/>
              <a:t>Σβαρτζ</a:t>
            </a:r>
            <a:r>
              <a:rPr lang="en-US" sz="2000" dirty="0" smtClean="0"/>
              <a:t>.</a:t>
            </a:r>
            <a:r>
              <a:rPr lang="en-US" sz="2000" dirty="0"/>
              <a:t> Public domain.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://www.larissa-chamber.gr/Uploads/Normals/topialarissa/ampelakiaSBARTS.jpg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Αμπελάκια</a:t>
            </a:r>
            <a:r>
              <a:rPr lang="en-US" sz="2000" dirty="0" smtClean="0"/>
              <a:t>. </a:t>
            </a:r>
            <a:r>
              <a:rPr lang="en-US" sz="2000" dirty="0"/>
              <a:t>Public domain. 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http://4.bp.blogspot.com/-GLsF_FcX4_E/Upcj_kOxpDI/AAAAAAAC0nQ/25B_zP1LUMY/s640/3261.jpg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9200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Προϊστορία Κωνσταντινούπολη, 17</a:t>
            </a:r>
            <a:r>
              <a:rPr lang="el-GR" baseline="30000" dirty="0" smtClean="0"/>
              <a:t>ος</a:t>
            </a:r>
            <a:r>
              <a:rPr lang="el-GR" dirty="0" smtClean="0"/>
              <a:t> αιώνας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Θέατρο των Ιησουιτών</a:t>
            </a:r>
          </a:p>
          <a:p>
            <a:r>
              <a:rPr lang="el-GR" dirty="0" smtClean="0"/>
              <a:t>Δεύτερη εγκατάσταση στην Κ/πολη, 1607.</a:t>
            </a:r>
          </a:p>
          <a:p>
            <a:r>
              <a:rPr lang="el-GR" b="1" dirty="0" smtClean="0"/>
              <a:t>1623</a:t>
            </a:r>
            <a:r>
              <a:rPr lang="el-GR" dirty="0" smtClean="0"/>
              <a:t>, παράσταση στον Γαλατά, στο Κολλέγιο των Ιησουιτών (εκκλησία του Αγ. Βενέδικτου) – έργο για τον Άγιο Ιωάννη Χρυσόστομο.</a:t>
            </a:r>
          </a:p>
          <a:p>
            <a:r>
              <a:rPr lang="el-GR" dirty="0" smtClean="0"/>
              <a:t>Πηγή ο </a:t>
            </a:r>
            <a:r>
              <a:rPr lang="en-US" b="1" dirty="0" err="1" smtClean="0"/>
              <a:t>Père</a:t>
            </a:r>
            <a:r>
              <a:rPr lang="en-US" b="1" dirty="0" smtClean="0"/>
              <a:t> Laurent </a:t>
            </a:r>
            <a:r>
              <a:rPr lang="en-US" b="1" dirty="0" err="1" smtClean="0"/>
              <a:t>d’Aurillac</a:t>
            </a:r>
            <a:r>
              <a:rPr lang="en-US" b="1" dirty="0" smtClean="0"/>
              <a:t> </a:t>
            </a:r>
            <a:r>
              <a:rPr lang="en-US" dirty="0" smtClean="0"/>
              <a:t> </a:t>
            </a:r>
            <a:r>
              <a:rPr lang="el-GR" dirty="0" smtClean="0"/>
              <a:t>- Λεπτομερειακή περιγραφή</a:t>
            </a:r>
            <a:endParaRPr lang="en-US" dirty="0" smtClean="0"/>
          </a:p>
          <a:p>
            <a:r>
              <a:rPr lang="el-GR" dirty="0" smtClean="0">
                <a:solidFill>
                  <a:schemeClr val="tx2"/>
                </a:solidFill>
              </a:rPr>
              <a:t>Βλ. Βάλτερ Πούχνερ, «Θεατρική παράσταση στην Κωνσταντινούπολη  το 1623 με έργο για τον Άγιο Ιωάννη Χρυσόστομο», </a:t>
            </a:r>
            <a:r>
              <a:rPr lang="el-GR" i="1" dirty="0" smtClean="0">
                <a:solidFill>
                  <a:schemeClr val="tx2"/>
                </a:solidFill>
              </a:rPr>
              <a:t>Θησαυρίσματα</a:t>
            </a:r>
            <a:r>
              <a:rPr lang="el-GR" dirty="0" smtClean="0">
                <a:solidFill>
                  <a:schemeClr val="tx2"/>
                </a:solidFill>
              </a:rPr>
              <a:t>, τ. 24(1994), σσ. 235-262.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Προϊστορία Κωνσταντινούπολη, 17</a:t>
            </a:r>
            <a:r>
              <a:rPr lang="el-GR" baseline="30000" dirty="0"/>
              <a:t>ος</a:t>
            </a:r>
            <a:r>
              <a:rPr lang="el-GR" dirty="0"/>
              <a:t> αιώνας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1659</a:t>
            </a:r>
            <a:r>
              <a:rPr lang="el-GR" dirty="0" smtClean="0"/>
              <a:t>, αναφορά σε σκηνικές δραστηριότητες, «κωμωδοποιοί» </a:t>
            </a:r>
            <a:r>
              <a:rPr lang="fr-FR" dirty="0" smtClean="0"/>
              <a:t>[</a:t>
            </a:r>
            <a:r>
              <a:rPr lang="el-GR" dirty="0" smtClean="0"/>
              <a:t>μάλλον χορευτικά, ακροβατικά, μιμικά παιγνίδια</a:t>
            </a:r>
            <a:r>
              <a:rPr lang="fr-FR" dirty="0" smtClean="0"/>
              <a:t>]</a:t>
            </a:r>
            <a:r>
              <a:rPr lang="el-GR" dirty="0" smtClean="0"/>
              <a:t> - εορτασμοί με την άφιξη περσικής  πρεσβείας.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Πηγή ο Αθανάσιος Κομνηνός-Υψηλάντης, </a:t>
            </a:r>
            <a:r>
              <a:rPr lang="el-GR" i="1" dirty="0" smtClean="0">
                <a:solidFill>
                  <a:schemeClr val="tx2"/>
                </a:solidFill>
              </a:rPr>
              <a:t>Εκκλησιαστικών και Πολιτικών... Τα Μετά την Άλωσιν.</a:t>
            </a:r>
          </a:p>
          <a:p>
            <a:pPr>
              <a:buNone/>
            </a:pPr>
            <a:endParaRPr lang="el-GR" i="1" dirty="0" smtClean="0">
              <a:solidFill>
                <a:schemeClr val="tx2"/>
              </a:solidFill>
            </a:endParaRPr>
          </a:p>
          <a:p>
            <a:r>
              <a:rPr lang="el-GR" dirty="0" smtClean="0"/>
              <a:t>Στο επόμενο </a:t>
            </a:r>
            <a:r>
              <a:rPr lang="en-US" dirty="0" smtClean="0"/>
              <a:t>slide, </a:t>
            </a:r>
            <a:r>
              <a:rPr lang="el-GR" dirty="0" smtClean="0"/>
              <a:t>απεικόνιση της Σμύρνης.</a:t>
            </a:r>
          </a:p>
        </p:txBody>
      </p:sp>
    </p:spTree>
    <p:extLst>
      <p:ext uri="{BB962C8B-B14F-4D97-AF65-F5344CB8AC3E}">
        <p14:creationId xmlns:p14="http://schemas.microsoft.com/office/powerpoint/2010/main" val="31681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67"/>
            <a:ext cx="8229600" cy="1143000"/>
          </a:xfrm>
        </p:spPr>
        <p:txBody>
          <a:bodyPr>
            <a:normAutofit/>
          </a:bodyPr>
          <a:lstStyle/>
          <a:p>
            <a:r>
              <a:rPr lang="el-GR" b="0" dirty="0" smtClean="0"/>
              <a:t>Σμύρνη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7" t="1639" r="1604" b="-156"/>
          <a:stretch/>
        </p:blipFill>
        <p:spPr>
          <a:xfrm>
            <a:off x="1296273" y="1254035"/>
            <a:ext cx="6611182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Προϊστορία Σμύρνη, 17</a:t>
            </a:r>
            <a:r>
              <a:rPr lang="el-GR" baseline="30000" dirty="0"/>
              <a:t>ος</a:t>
            </a:r>
            <a:r>
              <a:rPr lang="el-GR" dirty="0"/>
              <a:t> αιώνας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1656, </a:t>
            </a:r>
            <a:r>
              <a:rPr lang="el-GR" sz="2400" dirty="0" smtClean="0"/>
              <a:t>στην οικία άγγλου εμπόρου χοροεσπερίδες και κοντσέρτα.</a:t>
            </a:r>
            <a:endParaRPr lang="en-US" sz="2400" b="1" dirty="0" smtClean="0"/>
          </a:p>
          <a:p>
            <a:r>
              <a:rPr lang="el-GR" sz="2400" b="1" dirty="0" smtClean="0"/>
              <a:t>1657</a:t>
            </a:r>
            <a:r>
              <a:rPr lang="el-GR" sz="2400" dirty="0" smtClean="0"/>
              <a:t>, παραστάσεις στο Γαλλικό προξενείο, σε ειδικά διαμορφωμένη αίθουσα.</a:t>
            </a:r>
            <a:endParaRPr lang="el-GR" sz="2400" i="1" dirty="0" smtClean="0"/>
          </a:p>
          <a:p>
            <a:r>
              <a:rPr lang="el-GR" sz="2400" dirty="0" smtClean="0"/>
              <a:t>Στη διάρκεια του Καρναβαλιού χοροεσπερίδες και γιορτές</a:t>
            </a:r>
          </a:p>
          <a:p>
            <a:r>
              <a:rPr lang="el-GR" sz="2400" i="1" dirty="0" smtClean="0"/>
              <a:t>Νικομήδης </a:t>
            </a:r>
            <a:r>
              <a:rPr lang="el-GR" sz="2400" dirty="0" smtClean="0"/>
              <a:t>(</a:t>
            </a:r>
            <a:r>
              <a:rPr lang="en-US" sz="2400" i="1" dirty="0" err="1" smtClean="0"/>
              <a:t>Nicomède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του </a:t>
            </a:r>
            <a:r>
              <a:rPr lang="en-US" sz="2400" dirty="0" smtClean="0"/>
              <a:t>Corneille</a:t>
            </a:r>
            <a:r>
              <a:rPr lang="el-GR" sz="2400" dirty="0" smtClean="0"/>
              <a:t> (το έργο παραστάθηκε στο Παρίσι το 1651). Στους θεατές και γυναίκες – δημιουργία θεωρείων με καφασωτά (</a:t>
            </a:r>
            <a:r>
              <a:rPr lang="en-US" sz="2400" dirty="0" smtClean="0"/>
              <a:t>jalousies</a:t>
            </a:r>
            <a:r>
              <a:rPr lang="el-GR" sz="2400" dirty="0" smtClean="0"/>
              <a:t>).</a:t>
            </a:r>
          </a:p>
          <a:p>
            <a:r>
              <a:rPr lang="el-GR" sz="2400" dirty="0" smtClean="0"/>
              <a:t>Ακολούθησαν παραστάσεις στο Αγγλικό προξενείο, με ιταλικά και γαλλικά έργα. </a:t>
            </a:r>
          </a:p>
          <a:p>
            <a:r>
              <a:rPr lang="el-GR" sz="2400" dirty="0" smtClean="0">
                <a:solidFill>
                  <a:schemeClr val="tx2"/>
                </a:solidFill>
              </a:rPr>
              <a:t>Πηγή</a:t>
            </a:r>
            <a:r>
              <a:rPr lang="en-US" sz="2400" dirty="0" smtClean="0">
                <a:solidFill>
                  <a:schemeClr val="tx2"/>
                </a:solidFill>
              </a:rPr>
              <a:t>: Laurent </a:t>
            </a:r>
            <a:r>
              <a:rPr lang="en-US" sz="2400" dirty="0" err="1" smtClean="0">
                <a:solidFill>
                  <a:schemeClr val="tx2"/>
                </a:solidFill>
              </a:rPr>
              <a:t>d’Arvieux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i="1" dirty="0" err="1" smtClean="0">
                <a:solidFill>
                  <a:schemeClr val="tx2"/>
                </a:solidFill>
              </a:rPr>
              <a:t>Mémoires</a:t>
            </a:r>
            <a:r>
              <a:rPr lang="en-US" sz="2400" i="1" dirty="0" smtClean="0">
                <a:solidFill>
                  <a:schemeClr val="tx2"/>
                </a:solidFill>
              </a:rPr>
              <a:t> du Chevalier </a:t>
            </a:r>
            <a:r>
              <a:rPr lang="en-US" sz="2400" i="1" dirty="0" err="1" smtClean="0">
                <a:solidFill>
                  <a:schemeClr val="tx2"/>
                </a:solidFill>
              </a:rPr>
              <a:t>d’Arvieux</a:t>
            </a:r>
            <a:r>
              <a:rPr lang="en-US" sz="2400" i="1" dirty="0" smtClean="0">
                <a:solidFill>
                  <a:schemeClr val="tx2"/>
                </a:solidFill>
              </a:rPr>
              <a:t>, </a:t>
            </a:r>
            <a:r>
              <a:rPr lang="en-US" sz="2400" i="1" dirty="0" err="1" smtClean="0">
                <a:solidFill>
                  <a:schemeClr val="tx2"/>
                </a:solidFill>
              </a:rPr>
              <a:t>Envoyé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Extraodinaire</a:t>
            </a:r>
            <a:r>
              <a:rPr lang="en-US" sz="2400" i="1" dirty="0" smtClean="0">
                <a:solidFill>
                  <a:schemeClr val="tx2"/>
                </a:solidFill>
              </a:rPr>
              <a:t> du Roy </a:t>
            </a:r>
            <a:r>
              <a:rPr lang="en-US" sz="2400" i="1" dirty="0" err="1" smtClean="0">
                <a:solidFill>
                  <a:schemeClr val="tx2"/>
                </a:solidFill>
              </a:rPr>
              <a:t>à</a:t>
            </a:r>
            <a:r>
              <a:rPr lang="en-US" sz="2400" i="1" dirty="0" smtClean="0">
                <a:solidFill>
                  <a:schemeClr val="tx2"/>
                </a:solidFill>
              </a:rPr>
              <a:t> la Porte […]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l-GR" sz="2400" dirty="0" smtClean="0">
                <a:solidFill>
                  <a:schemeClr val="tx2"/>
                </a:solidFill>
              </a:rPr>
              <a:t>Παρίσι 1735.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Σμύρνη, 18</a:t>
            </a:r>
            <a:r>
              <a:rPr lang="el-GR" baseline="30000" dirty="0" smtClean="0"/>
              <a:t>ος</a:t>
            </a:r>
            <a:r>
              <a:rPr lang="el-GR" dirty="0" smtClean="0"/>
              <a:t>-19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/>
              <a:t>1747</a:t>
            </a:r>
            <a:r>
              <a:rPr lang="el-GR" dirty="0" smtClean="0"/>
              <a:t>, εβραϊκή παράσταση.</a:t>
            </a:r>
          </a:p>
          <a:p>
            <a:r>
              <a:rPr lang="el-GR" b="1" dirty="0" smtClean="0"/>
              <a:t>1777</a:t>
            </a:r>
            <a:r>
              <a:rPr lang="el-GR" dirty="0" smtClean="0"/>
              <a:t>, ερασιτέχνες δίνουν παραστάσεις </a:t>
            </a:r>
            <a:r>
              <a:rPr lang="el-GR" b="1" dirty="0" smtClean="0"/>
              <a:t>τραγωδιών</a:t>
            </a:r>
            <a:r>
              <a:rPr lang="el-GR" dirty="0" smtClean="0"/>
              <a:t> σε ειδικά διαμορφωμένο θέατρο.</a:t>
            </a:r>
          </a:p>
          <a:p>
            <a:r>
              <a:rPr lang="el-GR" b="1" dirty="0" smtClean="0"/>
              <a:t>1797</a:t>
            </a:r>
            <a:r>
              <a:rPr lang="el-GR" dirty="0" smtClean="0"/>
              <a:t>, «εις το κονσολάτον των βενετζιάνων εγένετο ένα θέατρον» και η είσοδος στοίχιζε ένα παρά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l-GR" dirty="0" smtClean="0">
                <a:solidFill>
                  <a:schemeClr val="tx2"/>
                </a:solidFill>
              </a:rPr>
              <a:t>πηγή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l-GR" i="1" dirty="0" smtClean="0">
                <a:solidFill>
                  <a:schemeClr val="tx2"/>
                </a:solidFill>
              </a:rPr>
              <a:t>Εφημερίς</a:t>
            </a:r>
            <a:r>
              <a:rPr lang="el-GR" dirty="0" smtClean="0">
                <a:solidFill>
                  <a:schemeClr val="tx2"/>
                </a:solidFill>
              </a:rPr>
              <a:t>, φύλλο της 17</a:t>
            </a:r>
            <a:r>
              <a:rPr lang="el-GR" baseline="30000" dirty="0" smtClean="0">
                <a:solidFill>
                  <a:schemeClr val="tx2"/>
                </a:solidFill>
              </a:rPr>
              <a:t>ης</a:t>
            </a:r>
            <a:r>
              <a:rPr lang="el-GR" dirty="0" smtClean="0">
                <a:solidFill>
                  <a:schemeClr val="tx2"/>
                </a:solidFill>
              </a:rPr>
              <a:t> Απριλίου 1797).</a:t>
            </a:r>
          </a:p>
          <a:p>
            <a:r>
              <a:rPr lang="el-GR" b="1" dirty="0" smtClean="0"/>
              <a:t>1824</a:t>
            </a:r>
            <a:r>
              <a:rPr lang="en-US" b="1" dirty="0" smtClean="0"/>
              <a:t>–</a:t>
            </a:r>
            <a:r>
              <a:rPr lang="el-GR" b="1" dirty="0" smtClean="0"/>
              <a:t>1825</a:t>
            </a:r>
            <a:r>
              <a:rPr lang="el-GR" dirty="0" smtClean="0"/>
              <a:t>, παίχτηκαν έργα του </a:t>
            </a:r>
            <a:r>
              <a:rPr lang="fr-FR" dirty="0" smtClean="0"/>
              <a:t>Goldoni (</a:t>
            </a:r>
            <a:r>
              <a:rPr lang="fr-FR" i="1" dirty="0" smtClean="0"/>
              <a:t>La </a:t>
            </a:r>
            <a:r>
              <a:rPr lang="fr-FR" i="1" dirty="0" err="1" smtClean="0"/>
              <a:t>locandiera</a:t>
            </a:r>
            <a:r>
              <a:rPr lang="fr-FR" i="1" dirty="0" smtClean="0"/>
              <a:t>, La </a:t>
            </a:r>
            <a:r>
              <a:rPr lang="fr-FR" i="1" dirty="0" err="1" smtClean="0"/>
              <a:t>finta</a:t>
            </a:r>
            <a:r>
              <a:rPr lang="fr-FR" i="1" dirty="0" smtClean="0"/>
              <a:t> </a:t>
            </a:r>
            <a:r>
              <a:rPr lang="fr-FR" i="1" dirty="0" err="1" smtClean="0"/>
              <a:t>ammalata</a:t>
            </a:r>
            <a:r>
              <a:rPr lang="fr-FR" dirty="0" smtClean="0"/>
              <a:t>), </a:t>
            </a:r>
            <a:r>
              <a:rPr lang="el-GR" dirty="0" smtClean="0"/>
              <a:t>του Μεταστάσιου (</a:t>
            </a:r>
            <a:r>
              <a:rPr lang="en-US" i="1" dirty="0" err="1" smtClean="0"/>
              <a:t>Artaxerxe</a:t>
            </a:r>
            <a:r>
              <a:rPr lang="el-GR" dirty="0" smtClean="0"/>
              <a:t>) και του Αλφιέρι (</a:t>
            </a:r>
            <a:r>
              <a:rPr lang="en-US" i="1" dirty="0" err="1" smtClean="0"/>
              <a:t>Oreste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1829–1831</a:t>
            </a:r>
            <a:r>
              <a:rPr lang="en-US" dirty="0" smtClean="0"/>
              <a:t>, </a:t>
            </a:r>
            <a:r>
              <a:rPr lang="el-GR" dirty="0" smtClean="0"/>
              <a:t>παίχτηκε Μεταστάσιος, ο </a:t>
            </a:r>
            <a:r>
              <a:rPr lang="el-GR" i="1" dirty="0" smtClean="0"/>
              <a:t>Αρταξέρξης</a:t>
            </a:r>
            <a:r>
              <a:rPr lang="el-GR" dirty="0" smtClean="0"/>
              <a:t> σε ελλ. μετάφρ., γαλλικές και ιταλικές κωμωδίες</a:t>
            </a:r>
            <a:r>
              <a:rPr lang="en-US" dirty="0" smtClean="0"/>
              <a:t>: </a:t>
            </a:r>
            <a:r>
              <a:rPr lang="el-GR" dirty="0" smtClean="0"/>
              <a:t>Μολιέρος, </a:t>
            </a:r>
            <a:r>
              <a:rPr lang="en-US" i="1" dirty="0" smtClean="0"/>
              <a:t>Le </a:t>
            </a:r>
            <a:r>
              <a:rPr lang="en-US" i="1" dirty="0" err="1" smtClean="0"/>
              <a:t>mariage</a:t>
            </a:r>
            <a:r>
              <a:rPr lang="en-US" i="1" dirty="0" smtClean="0"/>
              <a:t> </a:t>
            </a:r>
            <a:r>
              <a:rPr lang="en-US" i="1" dirty="0" err="1" smtClean="0"/>
              <a:t>forcé</a:t>
            </a:r>
            <a:r>
              <a:rPr lang="en-US" i="1" dirty="0" smtClean="0"/>
              <a:t>, Le </a:t>
            </a:r>
            <a:r>
              <a:rPr lang="en-US" i="1" dirty="0" err="1" smtClean="0"/>
              <a:t>médecin</a:t>
            </a:r>
            <a:r>
              <a:rPr lang="en-US" i="1" dirty="0" smtClean="0"/>
              <a:t> </a:t>
            </a:r>
            <a:r>
              <a:rPr lang="en-US" i="1" dirty="0" err="1" smtClean="0"/>
              <a:t>malgré</a:t>
            </a:r>
            <a:r>
              <a:rPr lang="en-US" i="1" dirty="0" smtClean="0"/>
              <a:t> </a:t>
            </a:r>
            <a:r>
              <a:rPr lang="en-US" i="1" dirty="0" err="1" smtClean="0"/>
              <a:t>lui</a:t>
            </a:r>
            <a:r>
              <a:rPr lang="en-US" dirty="0" smtClean="0"/>
              <a:t>,</a:t>
            </a:r>
            <a:r>
              <a:rPr lang="el-GR" dirty="0" smtClean="0"/>
              <a:t> και Γκολντόνι</a:t>
            </a:r>
            <a:r>
              <a:rPr lang="en-US" dirty="0" smtClean="0"/>
              <a:t>, </a:t>
            </a:r>
            <a:r>
              <a:rPr lang="en-US" i="1" dirty="0" smtClean="0"/>
              <a:t>Il </a:t>
            </a:r>
            <a:r>
              <a:rPr lang="en-US" i="1" dirty="0" err="1" smtClean="0"/>
              <a:t>Bugiardo</a:t>
            </a:r>
            <a:r>
              <a:rPr lang="el-GR" i="1" dirty="0" smtClean="0"/>
              <a:t>  </a:t>
            </a:r>
            <a:r>
              <a:rPr lang="el-GR" dirty="0" smtClean="0">
                <a:solidFill>
                  <a:schemeClr val="tx2"/>
                </a:solidFill>
              </a:rPr>
              <a:t>(πηγή η εφ. </a:t>
            </a:r>
            <a:r>
              <a:rPr lang="en-US" i="1" dirty="0" err="1" smtClean="0">
                <a:solidFill>
                  <a:schemeClr val="tx2"/>
                </a:solidFill>
              </a:rPr>
              <a:t>Courrier</a:t>
            </a:r>
            <a:r>
              <a:rPr lang="en-US" i="1" dirty="0" smtClean="0">
                <a:solidFill>
                  <a:schemeClr val="tx2"/>
                </a:solidFill>
              </a:rPr>
              <a:t> de </a:t>
            </a:r>
            <a:r>
              <a:rPr lang="en-US" i="1" dirty="0" err="1" smtClean="0">
                <a:solidFill>
                  <a:schemeClr val="tx2"/>
                </a:solidFill>
              </a:rPr>
              <a:t>Smyrne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2246</Words>
  <Application>Microsoft Office PowerPoint</Application>
  <PresentationFormat>On-screen Show (4:3)</PresentationFormat>
  <Paragraphs>168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Θέμα του Office</vt:lpstr>
      <vt:lpstr>Το ελληνικό θέατρο των Νεωτέρων Χρόνων Β´</vt:lpstr>
      <vt:lpstr>17ος-19ος αιώνας Εκκόλαψη της σκηνικής εμπειρίας</vt:lpstr>
      <vt:lpstr>PowerPoint Presentation</vt:lpstr>
      <vt:lpstr>PowerPoint Presentation</vt:lpstr>
      <vt:lpstr>Προϊστορία Κωνσταντινούπολη, 17ος αιώνας (1 από 2)</vt:lpstr>
      <vt:lpstr>Προϊστορία Κωνσταντινούπολη, 17ος αιώνας (2 από 2)</vt:lpstr>
      <vt:lpstr>Σμύρνη</vt:lpstr>
      <vt:lpstr>Προϊστορία Σμύρνη, 17ος αιώνας </vt:lpstr>
      <vt:lpstr>Σμύρνη, 18ος-19ος αιώνας</vt:lpstr>
      <vt:lpstr>Προϊστορία Κωνσταντινούπολη, 17ος αιώνας</vt:lpstr>
      <vt:lpstr>Κωνσταντινούπολη, 17ος-18ος αι.</vt:lpstr>
      <vt:lpstr>Κωνσταντινούπολη, 18ος-19ος αι. </vt:lpstr>
      <vt:lpstr>Κωνσταντινούπολη</vt:lpstr>
      <vt:lpstr>Φαναριώτες</vt:lpstr>
      <vt:lpstr>Φανάρι, 1821</vt:lpstr>
      <vt:lpstr>Παραδουνάβιες Ηγεμονίες, 18ος αι.</vt:lpstr>
      <vt:lpstr>Παραδουνάβιες Ηγεμονίες, 19ος αι.</vt:lpstr>
      <vt:lpstr>Θεατρική δραστηριότητα, αρχές 19ου αιώνα</vt:lpstr>
      <vt:lpstr>Ιάσιο</vt:lpstr>
      <vt:lpstr>Βουκουρέστι</vt:lpstr>
      <vt:lpstr>Βουκουρέστι</vt:lpstr>
      <vt:lpstr>Βουκουρέστι</vt:lpstr>
      <vt:lpstr>Σχολεία – φυτώρια της θεατρικής πράξης</vt:lpstr>
      <vt:lpstr>Άποψη της Οδησσού</vt:lpstr>
      <vt:lpstr>Οδησσός, 1814-1817</vt:lpstr>
      <vt:lpstr>Οδησσός, 1818-1819</vt:lpstr>
      <vt:lpstr>Οδησσός, 1819-1820</vt:lpstr>
      <vt:lpstr>Αμπελάκια, αρχοντικό Γ. Σβαρτζ</vt:lpstr>
      <vt:lpstr>Αμπελάκια</vt:lpstr>
      <vt:lpstr>Αμπελάκια</vt:lpstr>
      <vt:lpstr>Ιωάννινα (1 από 2)</vt:lpstr>
      <vt:lpstr>Ιωάννινα (2 από 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helios</dc:creator>
  <cp:lastModifiedBy>helios</cp:lastModifiedBy>
  <cp:revision>66</cp:revision>
  <dcterms:created xsi:type="dcterms:W3CDTF">1601-01-01T00:00:00Z</dcterms:created>
  <dcterms:modified xsi:type="dcterms:W3CDTF">2016-05-22T14:53:14Z</dcterms:modified>
</cp:coreProperties>
</file>