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1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5BC"/>
    <a:srgbClr val="00808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0929" autoAdjust="0"/>
  </p:normalViewPr>
  <p:slideViewPr>
    <p:cSldViewPr snapToGrid="0">
      <p:cViewPr varScale="1">
        <p:scale>
          <a:sx n="86" d="100"/>
          <a:sy n="86" d="100"/>
        </p:scale>
        <p:origin x="725" y="5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0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71406C1-0B10-4162-8225-4E8BECCFB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94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n-US" smtClean="0"/>
              <a:t>Δεύτερου επιπέδου</a:t>
            </a:r>
          </a:p>
          <a:p>
            <a:pPr lvl="2"/>
            <a:r>
              <a:rPr lang="en-US" smtClean="0"/>
              <a:t>Τρίτου επιπέδου</a:t>
            </a:r>
          </a:p>
          <a:p>
            <a:pPr lvl="3"/>
            <a:r>
              <a:rPr lang="en-US" smtClean="0"/>
              <a:t>Τέταρτου επιπέδου</a:t>
            </a:r>
          </a:p>
          <a:p>
            <a:pPr lvl="4"/>
            <a:r>
              <a:rPr lang="en-US" smtClean="0"/>
              <a:t>Πέμπτου επιπέδου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40E68-9655-4296-9DB9-625C12F0A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17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723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5235C-8CFB-2342-9FF2-07D2792FBB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4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45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87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38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6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970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531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63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434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2: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Aπό το θέατρο-ανάγνωσμα στη σκηνική πράξη - Διαφωτισμός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1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86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CAF7E8-28B8-4B43-BA0C-E216A20988D4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C4E4AF-F9D7-AF44-9F1F-20905AC485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3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2: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Aπό το θέατρο-ανάγνωσμα στη σκηνική πράξη - Διαφωτισμός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9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2: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Aπό το θέατρο-ανάγνωσμα στη σκηνική πράξη - Διαφωτισμός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4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17760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9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0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2: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Aπό το θέατρο-ανάγνωσμα στη σκηνική πράξη - Διαφωτισμός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2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52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7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latin typeface="+mn-lt"/>
              </a:rPr>
              <a:t>Τίτλος Ενότητας</a:t>
            </a:r>
            <a:endParaRPr lang="en-US" sz="1000" dirty="0">
              <a:solidFill>
                <a:srgbClr val="5075BC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ATRE103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Apostolos_Arsakis_3.jpg" TargetMode="External"/><Relationship Id="rId3" Type="http://schemas.openxmlformats.org/officeDocument/2006/relationships/hyperlink" Target="http://www.greekencyclopedia.com/mavrokordatos-alexandros-kwnstantinoypoli-1791-aigina-1865-p3843.html" TargetMode="External"/><Relationship Id="rId7" Type="http://schemas.openxmlformats.org/officeDocument/2006/relationships/hyperlink" Target="http://www.historyofhypnosis.org/franz-anton-mesm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mmons.wikimedia.org/wiki/File:Franz_Anton_Mesmer.jpg" TargetMode="External"/><Relationship Id="rId5" Type="http://schemas.openxmlformats.org/officeDocument/2006/relationships/hyperlink" Target="https://commons.wikimedia.org/wiki/File:Mavrogheni_tron.jpg" TargetMode="External"/><Relationship Id="rId4" Type="http://schemas.openxmlformats.org/officeDocument/2006/relationships/hyperlink" Target="https://commons.wikimedia.org/wiki/File:Nicolae_Mavrogheni_portret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66103"/>
            <a:ext cx="7776864" cy="2745044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Aπό </a:t>
            </a:r>
            <a:r>
              <a:rPr lang="el-GR" sz="2800" dirty="0"/>
              <a:t>το θέατρο-ανάγνωσμα στη σκηνική πράξη </a:t>
            </a:r>
            <a:r>
              <a:rPr lang="el-GR" sz="2800" dirty="0" smtClean="0"/>
              <a:t>– Διαφωτισμός</a:t>
            </a:r>
            <a:endParaRPr lang="en-US" sz="2800" dirty="0" smtClean="0"/>
          </a:p>
          <a:p>
            <a:r>
              <a:rPr lang="el-GR" sz="2800" dirty="0" smtClean="0"/>
              <a:t>Φαναριώτικες </a:t>
            </a:r>
            <a:r>
              <a:rPr lang="el-GR" sz="2800" dirty="0"/>
              <a:t>σάτιρες (18ος-αρχ. 19ος αι</a:t>
            </a:r>
            <a:r>
              <a:rPr lang="el-GR" sz="2800" dirty="0" smtClean="0"/>
              <a:t>.)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l-GR" sz="2000" dirty="0" smtClean="0"/>
          </a:p>
          <a:p>
            <a:r>
              <a:rPr lang="el-GR" sz="2800" dirty="0" smtClean="0"/>
              <a:t>Άννα Ταμπάκη</a:t>
            </a:r>
            <a:endParaRPr lang="el-GR" sz="2800" dirty="0"/>
          </a:p>
          <a:p>
            <a:r>
              <a:rPr lang="el-GR" sz="2800" dirty="0" smtClean="0"/>
              <a:t>Φιλοσοφική Σχολή</a:t>
            </a:r>
            <a:endParaRPr lang="el-GR" sz="2800" dirty="0"/>
          </a:p>
          <a:p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 smtClean="0"/>
              <a:t>Θεατρικών Σπουδών</a:t>
            </a:r>
            <a:endParaRPr lang="en-US" sz="2800" dirty="0"/>
          </a:p>
          <a:p>
            <a:endParaRPr lang="el-GR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98434"/>
            <a:ext cx="7772400" cy="1470025"/>
          </a:xfrm>
        </p:spPr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Το ελληνικό θέατρο των Νεωτέρων Χρόνων Β´</a:t>
            </a:r>
          </a:p>
        </p:txBody>
      </p:sp>
    </p:spTree>
    <p:extLst>
      <p:ext uri="{BB962C8B-B14F-4D97-AF65-F5344CB8AC3E}">
        <p14:creationId xmlns:p14="http://schemas.microsoft.com/office/powerpoint/2010/main" val="31502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Φαναριώτικες </a:t>
            </a:r>
            <a:r>
              <a:rPr lang="el-GR" dirty="0" smtClean="0"/>
              <a:t>σάτιρες (1 από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solidFill>
                  <a:schemeClr val="tx2"/>
                </a:solidFill>
              </a:rPr>
              <a:t>Στην αυλή των Φαναριωτών – Κοινωνική και πολιτική σάτιρα</a:t>
            </a:r>
          </a:p>
          <a:p>
            <a:r>
              <a:rPr lang="el-GR" sz="2400" dirty="0" smtClean="0"/>
              <a:t>1786, «Το σαγανάκι της τρέλλας» (χφ. που διασώζεται στο Κρατικό Αρχείο του </a:t>
            </a:r>
            <a:r>
              <a:rPr lang="en-US" sz="2400" dirty="0" smtClean="0"/>
              <a:t>Sibiu</a:t>
            </a:r>
            <a:r>
              <a:rPr lang="el-GR" sz="2400" dirty="0" smtClean="0"/>
              <a:t> </a:t>
            </a:r>
            <a:r>
              <a:rPr lang="en-US" sz="2400" dirty="0" smtClean="0"/>
              <a:t>[Ms 165] </a:t>
            </a:r>
            <a:r>
              <a:rPr lang="el-GR" sz="2400" dirty="0" smtClean="0"/>
              <a:t>– Τρανσυλβανία).</a:t>
            </a:r>
            <a:r>
              <a:rPr lang="en-US" sz="2400" dirty="0" smtClean="0"/>
              <a:t> </a:t>
            </a:r>
            <a:r>
              <a:rPr lang="el-GR" sz="2400" dirty="0" smtClean="0"/>
              <a:t>Σώζεται ημιτελές.</a:t>
            </a:r>
          </a:p>
          <a:p>
            <a:r>
              <a:rPr lang="el-GR" sz="2400" dirty="0" smtClean="0"/>
              <a:t>Χρονολογείται στο εσώφυλλο</a:t>
            </a:r>
            <a:r>
              <a:rPr lang="en-US" sz="2400" dirty="0" smtClean="0"/>
              <a:t>: </a:t>
            </a:r>
            <a:r>
              <a:rPr lang="el-GR" sz="2400" dirty="0" smtClean="0"/>
              <a:t>25 Ιουλ. 1786.</a:t>
            </a:r>
          </a:p>
          <a:p>
            <a:r>
              <a:rPr lang="el-GR" sz="2400" dirty="0" smtClean="0"/>
              <a:t>Ένδειξη στα γαλλικά ότι ανήκε σε έναν Κύριο </a:t>
            </a:r>
            <a:r>
              <a:rPr lang="en-US" sz="2400" dirty="0" smtClean="0"/>
              <a:t>Le Roy [Monsieur Le Roy]</a:t>
            </a:r>
            <a:r>
              <a:rPr lang="el-GR" sz="2400" dirty="0" smtClean="0"/>
              <a:t>, γραμματέα του Μπρινκοβεάνου </a:t>
            </a:r>
            <a:r>
              <a:rPr lang="en-US" sz="2400" dirty="0" smtClean="0"/>
              <a:t>[M. le prince </a:t>
            </a:r>
            <a:r>
              <a:rPr lang="en-US" sz="2400" dirty="0" err="1" smtClean="0"/>
              <a:t>Brancovan</a:t>
            </a:r>
            <a:r>
              <a:rPr lang="en-US" sz="2400" dirty="0" smtClean="0"/>
              <a:t>].</a:t>
            </a:r>
          </a:p>
          <a:p>
            <a:r>
              <a:rPr lang="en-US" sz="2400" dirty="0" smtClean="0"/>
              <a:t> </a:t>
            </a:r>
            <a:r>
              <a:rPr lang="el-GR" sz="2400" dirty="0" smtClean="0"/>
              <a:t>Άλλοι τίτλοι που προτείνονται στο χειρόγραφο</a:t>
            </a:r>
            <a:r>
              <a:rPr lang="en-US" sz="2400" dirty="0" smtClean="0"/>
              <a:t>: </a:t>
            </a:r>
            <a:r>
              <a:rPr lang="el-GR" sz="2400" dirty="0" smtClean="0"/>
              <a:t>«Το φέσι της τρέλλας», «Ο αντριάντας του Μαυρογένη», «Το κάδρο του Μαυρογένη», «Ο καθρέφτης του Μαυρογένη».</a:t>
            </a:r>
          </a:p>
          <a:p>
            <a:endParaRPr lang="el-GR" sz="2400" dirty="0" smtClean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3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Φαναριώτικες </a:t>
            </a:r>
            <a:r>
              <a:rPr lang="el-GR" dirty="0" smtClean="0"/>
              <a:t>σάτιρες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Αναφέρεται στον ηγεμόνα της Βλαχίας Νικόλαο Μαυρογένη (1786-1790), πρώην δραγομάνο του στόλου. Αντιπαράθεση των Φαναριωτών.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[</a:t>
            </a:r>
            <a:r>
              <a:rPr lang="el-GR" sz="2400" dirty="0" smtClean="0">
                <a:solidFill>
                  <a:schemeClr val="accent3"/>
                </a:solidFill>
              </a:rPr>
              <a:t>Λανθασμένη απόδοση στον </a:t>
            </a:r>
            <a:r>
              <a:rPr lang="el-GR" sz="2400" b="1" dirty="0" smtClean="0">
                <a:solidFill>
                  <a:schemeClr val="accent3"/>
                </a:solidFill>
              </a:rPr>
              <a:t>Ρήγα</a:t>
            </a:r>
            <a:r>
              <a:rPr lang="el-GR" sz="2400" dirty="0" smtClean="0">
                <a:solidFill>
                  <a:schemeClr val="accent3"/>
                </a:solidFill>
              </a:rPr>
              <a:t> από τη </a:t>
            </a:r>
            <a:r>
              <a:rPr lang="en-US" sz="2400" dirty="0" err="1" smtClean="0">
                <a:solidFill>
                  <a:schemeClr val="accent3"/>
                </a:solidFill>
              </a:rPr>
              <a:t>Lia</a:t>
            </a:r>
            <a:r>
              <a:rPr lang="en-US" sz="2400" dirty="0" smtClean="0">
                <a:solidFill>
                  <a:schemeClr val="accent3"/>
                </a:solidFill>
              </a:rPr>
              <a:t> Brad-</a:t>
            </a:r>
            <a:r>
              <a:rPr lang="en-US" sz="2400" dirty="0" err="1" smtClean="0">
                <a:solidFill>
                  <a:schemeClr val="accent3"/>
                </a:solidFill>
              </a:rPr>
              <a:t>Chisacof</a:t>
            </a:r>
            <a:r>
              <a:rPr lang="en-US" sz="2400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Rigas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Scrieri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r>
              <a:rPr lang="en-US" sz="2400" i="1" dirty="0" err="1" smtClean="0">
                <a:solidFill>
                  <a:schemeClr val="accent3"/>
                </a:solidFill>
              </a:rPr>
              <a:t>inedite</a:t>
            </a:r>
            <a:r>
              <a:rPr lang="en-US" sz="2400" dirty="0" smtClean="0">
                <a:solidFill>
                  <a:schemeClr val="accent3"/>
                </a:solidFill>
              </a:rPr>
              <a:t>, </a:t>
            </a:r>
            <a:r>
              <a:rPr lang="el-GR" sz="2400" dirty="0" smtClean="0">
                <a:solidFill>
                  <a:schemeClr val="accent3"/>
                </a:solidFill>
              </a:rPr>
              <a:t>Βουκουρέστι </a:t>
            </a:r>
            <a:r>
              <a:rPr lang="en-US" sz="2400" dirty="0" smtClean="0">
                <a:solidFill>
                  <a:schemeClr val="accent3"/>
                </a:solidFill>
              </a:rPr>
              <a:t>1998</a:t>
            </a:r>
            <a:r>
              <a:rPr lang="el-GR" sz="2400" dirty="0" smtClean="0">
                <a:solidFill>
                  <a:schemeClr val="accent3"/>
                </a:solidFill>
              </a:rPr>
              <a:t> (και πρόσφατη νέα έκδοση,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l-GR" sz="2400" dirty="0" smtClean="0">
                <a:solidFill>
                  <a:schemeClr val="accent3"/>
                </a:solidFill>
              </a:rPr>
              <a:t>Πανεπιστημιακές Εκδόσεις Κύπρου 2011)</a:t>
            </a:r>
            <a:r>
              <a:rPr lang="en-US" sz="2400" dirty="0" smtClean="0">
                <a:solidFill>
                  <a:schemeClr val="accent3"/>
                </a:solidFill>
              </a:rPr>
              <a:t>]</a:t>
            </a:r>
            <a:r>
              <a:rPr lang="el-GR" sz="2400" dirty="0" smtClean="0">
                <a:solidFill>
                  <a:schemeClr val="accent3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Φαναριώτικες </a:t>
            </a:r>
            <a:r>
              <a:rPr lang="el-GR" dirty="0" smtClean="0"/>
              <a:t>σάτιρες</a:t>
            </a:r>
            <a:r>
              <a:rPr lang="el-GR" dirty="0"/>
              <a:t>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2400" dirty="0" smtClean="0">
                <a:solidFill>
                  <a:schemeClr val="tx2"/>
                </a:solidFill>
              </a:rPr>
              <a:t>Στον μεταβατικό κόσμο της ελληνορουμανικής κοινωνίας των Παραδουνάβιων Ηγεμονιών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r>
              <a:rPr lang="el-GR" sz="2400" dirty="0" smtClean="0">
                <a:solidFill>
                  <a:schemeClr val="tx2"/>
                </a:solidFill>
              </a:rPr>
              <a:t> Κοινωνική σάτιρα.</a:t>
            </a:r>
          </a:p>
          <a:p>
            <a:r>
              <a:rPr lang="en-US" sz="2400" b="1" dirty="0" smtClean="0"/>
              <a:t>circa </a:t>
            </a:r>
            <a:r>
              <a:rPr lang="el-GR" sz="2400" b="1" dirty="0" smtClean="0"/>
              <a:t>1780</a:t>
            </a:r>
            <a:r>
              <a:rPr lang="el-GR" sz="2400" dirty="0" smtClean="0"/>
              <a:t>, «Ο Χαρακτήρ της Βλαχίας. Κωμωδία εις μίαν πράξιν».  </a:t>
            </a:r>
            <a:r>
              <a:rPr lang="en-US" sz="2400" dirty="0" smtClean="0"/>
              <a:t>[B.A.R., mss. gr. 1160. </a:t>
            </a:r>
            <a:r>
              <a:rPr lang="el-GR" sz="2400" dirty="0" smtClean="0"/>
              <a:t>Στο Ιάσιο σώζεται κώδικας με  ημιτελή μετάφραση (</a:t>
            </a:r>
            <a:r>
              <a:rPr lang="en-US" sz="2400" dirty="0" smtClean="0"/>
              <a:t>mss</a:t>
            </a:r>
            <a:r>
              <a:rPr lang="el-GR" sz="2400" dirty="0" smtClean="0"/>
              <a:t>. 1765), χρονολογημένη στα 1827</a:t>
            </a:r>
            <a:r>
              <a:rPr lang="en-US" sz="2400" dirty="0" smtClean="0"/>
              <a:t>]:</a:t>
            </a:r>
            <a:endParaRPr lang="el-GR" sz="2400" dirty="0" smtClean="0"/>
          </a:p>
          <a:p>
            <a:r>
              <a:rPr lang="el-GR" sz="2400" dirty="0" smtClean="0"/>
              <a:t>Θέμα</a:t>
            </a:r>
            <a:r>
              <a:rPr lang="en-US" sz="2400" dirty="0" smtClean="0"/>
              <a:t>: </a:t>
            </a:r>
            <a:r>
              <a:rPr lang="el-GR" sz="2400" dirty="0" smtClean="0"/>
              <a:t>η κοινωνική ανέλιξη (το κυνήγι του αξιώματος του «ισπράβνικου» </a:t>
            </a:r>
            <a:r>
              <a:rPr lang="en-US" sz="2400" dirty="0" smtClean="0"/>
              <a:t>[</a:t>
            </a:r>
            <a:r>
              <a:rPr lang="el-GR" sz="2400" dirty="0" smtClean="0"/>
              <a:t>νομάρχη</a:t>
            </a:r>
            <a:r>
              <a:rPr lang="en-US" sz="2400" dirty="0" smtClean="0"/>
              <a:t>]).</a:t>
            </a:r>
            <a:endParaRPr lang="el-GR" sz="2400" dirty="0" smtClean="0"/>
          </a:p>
          <a:p>
            <a:r>
              <a:rPr lang="el-GR" sz="2400" dirty="0" smtClean="0"/>
              <a:t>Στο λεξιλόγιο υπεισέρχονται έννοιες του Διαφωτισμού και του «κοινωνικού συμβολαίου». Μνήμες του </a:t>
            </a:r>
            <a:r>
              <a:rPr lang="el-GR" sz="2400" i="1" dirty="0" smtClean="0"/>
              <a:t>Αρχοντοχωριάτη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«Ο Γκενεράλης Γκίκας» </a:t>
            </a:r>
            <a:r>
              <a:rPr lang="en-US" sz="2400" dirty="0" smtClean="0"/>
              <a:t>[</a:t>
            </a:r>
            <a:r>
              <a:rPr lang="el-GR" sz="2400" dirty="0" smtClean="0"/>
              <a:t>Τα Αγγούρια του Γκενεράλη</a:t>
            </a:r>
            <a:r>
              <a:rPr lang="en-US" sz="2400" dirty="0" smtClean="0"/>
              <a:t>]</a:t>
            </a:r>
            <a:r>
              <a:rPr lang="el-GR" sz="2400" dirty="0" smtClean="0"/>
              <a:t>.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[Cornelia </a:t>
            </a:r>
            <a:r>
              <a:rPr lang="en-US" sz="2400" dirty="0" err="1" smtClean="0">
                <a:solidFill>
                  <a:schemeClr val="accent3"/>
                </a:solidFill>
              </a:rPr>
              <a:t>Papacostea-Danielopolu</a:t>
            </a:r>
            <a:r>
              <a:rPr lang="en-US" sz="2400" dirty="0" smtClean="0">
                <a:solidFill>
                  <a:schemeClr val="accent3"/>
                </a:solidFill>
              </a:rPr>
              <a:t>, </a:t>
            </a:r>
            <a:r>
              <a:rPr lang="el-GR" sz="2400" dirty="0" smtClean="0">
                <a:solidFill>
                  <a:schemeClr val="accent3"/>
                </a:solidFill>
              </a:rPr>
              <a:t>«</a:t>
            </a:r>
            <a:r>
              <a:rPr lang="en-US" sz="2400" dirty="0" smtClean="0">
                <a:solidFill>
                  <a:schemeClr val="accent3"/>
                </a:solidFill>
              </a:rPr>
              <a:t>La satire </a:t>
            </a:r>
            <a:r>
              <a:rPr lang="en-US" sz="2400" dirty="0" err="1" smtClean="0">
                <a:solidFill>
                  <a:schemeClr val="accent3"/>
                </a:solidFill>
              </a:rPr>
              <a:t>sociale-politique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dans</a:t>
            </a:r>
            <a:r>
              <a:rPr lang="en-US" sz="2400" dirty="0" smtClean="0">
                <a:solidFill>
                  <a:schemeClr val="accent3"/>
                </a:solidFill>
              </a:rPr>
              <a:t> la </a:t>
            </a:r>
            <a:r>
              <a:rPr lang="en-US" sz="2400" dirty="0" err="1" smtClean="0">
                <a:solidFill>
                  <a:schemeClr val="accent3"/>
                </a:solidFill>
              </a:rPr>
              <a:t>littérature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dramatique</a:t>
            </a:r>
            <a:r>
              <a:rPr lang="en-US" sz="2400" dirty="0" smtClean="0">
                <a:solidFill>
                  <a:schemeClr val="accent3"/>
                </a:solidFill>
              </a:rPr>
              <a:t> en langue </a:t>
            </a:r>
            <a:r>
              <a:rPr lang="en-US" sz="2400" dirty="0" err="1" smtClean="0">
                <a:solidFill>
                  <a:schemeClr val="accent3"/>
                </a:solidFill>
              </a:rPr>
              <a:t>grecque</a:t>
            </a:r>
            <a:r>
              <a:rPr lang="en-US" sz="2400" dirty="0" smtClean="0">
                <a:solidFill>
                  <a:schemeClr val="accent3"/>
                </a:solidFill>
              </a:rPr>
              <a:t> des </a:t>
            </a:r>
            <a:r>
              <a:rPr lang="en-US" sz="2400" dirty="0" err="1" smtClean="0">
                <a:solidFill>
                  <a:schemeClr val="accent3"/>
                </a:solidFill>
              </a:rPr>
              <a:t>Principautés</a:t>
            </a:r>
            <a:r>
              <a:rPr lang="en-US" sz="2400" dirty="0" smtClean="0">
                <a:solidFill>
                  <a:schemeClr val="accent3"/>
                </a:solidFill>
              </a:rPr>
              <a:t> (1784-1830)</a:t>
            </a:r>
            <a:r>
              <a:rPr lang="el-GR" sz="2400" dirty="0" smtClean="0">
                <a:solidFill>
                  <a:schemeClr val="accent3"/>
                </a:solidFill>
              </a:rPr>
              <a:t>»</a:t>
            </a:r>
            <a:r>
              <a:rPr lang="en-US" sz="2400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smtClean="0">
                <a:solidFill>
                  <a:schemeClr val="accent3"/>
                </a:solidFill>
              </a:rPr>
              <a:t>Revue des </a:t>
            </a:r>
            <a:r>
              <a:rPr lang="en-US" sz="2400" i="1" dirty="0" err="1" smtClean="0">
                <a:solidFill>
                  <a:schemeClr val="accent3"/>
                </a:solidFill>
              </a:rPr>
              <a:t>Études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r>
              <a:rPr lang="en-US" sz="2400" i="1" dirty="0" err="1" smtClean="0">
                <a:solidFill>
                  <a:schemeClr val="accent3"/>
                </a:solidFill>
              </a:rPr>
              <a:t>Sud-Est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r>
              <a:rPr lang="en-US" sz="2400" i="1" dirty="0" err="1" smtClean="0">
                <a:solidFill>
                  <a:schemeClr val="accent3"/>
                </a:solidFill>
              </a:rPr>
              <a:t>Européennes</a:t>
            </a:r>
            <a:r>
              <a:rPr lang="en-US" sz="2400" dirty="0" smtClean="0">
                <a:solidFill>
                  <a:schemeClr val="accent3"/>
                </a:solidFill>
              </a:rPr>
              <a:t>, I(XV), 1977, </a:t>
            </a:r>
            <a:r>
              <a:rPr lang="el-GR" sz="2400" dirty="0" smtClean="0">
                <a:solidFill>
                  <a:schemeClr val="accent3"/>
                </a:solidFill>
              </a:rPr>
              <a:t>σσ. </a:t>
            </a:r>
            <a:r>
              <a:rPr lang="en-US" sz="2400" dirty="0" smtClean="0">
                <a:solidFill>
                  <a:schemeClr val="accent3"/>
                </a:solidFill>
              </a:rPr>
              <a:t>75-</a:t>
            </a:r>
            <a:r>
              <a:rPr lang="en-US" sz="2400" smtClean="0">
                <a:solidFill>
                  <a:schemeClr val="accent3"/>
                </a:solidFill>
              </a:rPr>
              <a:t>92].</a:t>
            </a:r>
            <a:endParaRPr lang="el-GR" sz="2400" smtClean="0">
              <a:solidFill>
                <a:schemeClr val="accent3"/>
              </a:solidFill>
            </a:endParaRPr>
          </a:p>
          <a:p>
            <a:r>
              <a:rPr lang="en-US" sz="2400" dirty="0" smtClean="0">
                <a:solidFill>
                  <a:schemeClr val="accent3"/>
                </a:solidFill>
              </a:rPr>
              <a:t>[</a:t>
            </a:r>
            <a:r>
              <a:rPr lang="en-US" sz="2400" dirty="0" err="1" smtClean="0">
                <a:solidFill>
                  <a:schemeClr val="accent3"/>
                </a:solidFill>
              </a:rPr>
              <a:t>Lia</a:t>
            </a:r>
            <a:r>
              <a:rPr lang="en-US" sz="2400" dirty="0" smtClean="0">
                <a:solidFill>
                  <a:schemeClr val="accent3"/>
                </a:solidFill>
              </a:rPr>
              <a:t> Brad–</a:t>
            </a:r>
            <a:r>
              <a:rPr lang="en-US" sz="2400" dirty="0" err="1" smtClean="0">
                <a:solidFill>
                  <a:schemeClr val="accent3"/>
                </a:solidFill>
              </a:rPr>
              <a:t>Chisacof</a:t>
            </a:r>
            <a:r>
              <a:rPr lang="en-US" sz="2400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Antologie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r>
              <a:rPr lang="en-US" sz="2400" i="1" dirty="0">
                <a:solidFill>
                  <a:schemeClr val="accent3"/>
                </a:solidFill>
              </a:rPr>
              <a:t>de </a:t>
            </a:r>
            <a:r>
              <a:rPr lang="en-US" sz="2400" i="1" dirty="0" err="1" smtClean="0">
                <a:solidFill>
                  <a:schemeClr val="accent3"/>
                </a:solidFill>
              </a:rPr>
              <a:t>Literatur</a:t>
            </a:r>
            <a:r>
              <a:rPr lang="en-US" sz="2400" i="1" dirty="0" err="1" smtClean="0">
                <a:solidFill>
                  <a:schemeClr val="accent3"/>
                </a:solidFill>
                <a:latin typeface="LucidaGrande"/>
              </a:rPr>
              <a:t>ǎ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r>
              <a:rPr lang="en-US" sz="2400" i="1" dirty="0" err="1" smtClean="0">
                <a:solidFill>
                  <a:schemeClr val="accent3"/>
                </a:solidFill>
              </a:rPr>
              <a:t>greac</a:t>
            </a:r>
            <a:r>
              <a:rPr lang="en-US" sz="2400" i="1" dirty="0" err="1" smtClean="0">
                <a:solidFill>
                  <a:schemeClr val="accent3"/>
                </a:solidFill>
                <a:latin typeface="LucidaGrande"/>
              </a:rPr>
              <a:t>ǎ</a:t>
            </a:r>
            <a:r>
              <a:rPr lang="el-GR" sz="2400" i="1" dirty="0" smtClean="0">
                <a:solidFill>
                  <a:schemeClr val="accent3"/>
                </a:solidFill>
              </a:rPr>
              <a:t> </a:t>
            </a:r>
            <a:r>
              <a:rPr lang="en-US" sz="2400" i="1" dirty="0" smtClean="0">
                <a:solidFill>
                  <a:schemeClr val="accent3"/>
                </a:solidFill>
              </a:rPr>
              <a:t>din </a:t>
            </a:r>
            <a:r>
              <a:rPr lang="en-US" sz="2400" i="1" dirty="0" err="1">
                <a:solidFill>
                  <a:schemeClr val="accent3"/>
                </a:solidFill>
              </a:rPr>
              <a:t>Principatele</a:t>
            </a:r>
            <a:r>
              <a:rPr lang="en-US" sz="2400" i="1" dirty="0">
                <a:solidFill>
                  <a:schemeClr val="accent3"/>
                </a:solidFill>
              </a:rPr>
              <a:t> </a:t>
            </a:r>
            <a:r>
              <a:rPr lang="en-US" sz="2400" i="1" dirty="0" err="1">
                <a:solidFill>
                  <a:schemeClr val="accent3"/>
                </a:solidFill>
              </a:rPr>
              <a:t>Române</a:t>
            </a:r>
            <a:r>
              <a:rPr lang="en-US" sz="2400" i="1" dirty="0">
                <a:solidFill>
                  <a:schemeClr val="accent3"/>
                </a:solidFill>
              </a:rPr>
              <a:t>. </a:t>
            </a:r>
            <a:r>
              <a:rPr lang="en-US" sz="2400" i="1" dirty="0" err="1" smtClean="0">
                <a:solidFill>
                  <a:schemeClr val="accent3"/>
                </a:solidFill>
              </a:rPr>
              <a:t>Prosa</a:t>
            </a:r>
            <a:r>
              <a:rPr lang="en-US" sz="2400" i="1" dirty="0">
                <a:solidFill>
                  <a:schemeClr val="accent3"/>
                </a:solidFill>
              </a:rPr>
              <a:t>¸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r>
              <a:rPr lang="en-US" sz="2400" i="1" dirty="0" err="1" smtClean="0">
                <a:solidFill>
                  <a:schemeClr val="accent3"/>
                </a:solidFill>
                <a:latin typeface="LucidaGrande"/>
              </a:rPr>
              <a:t>ṣ</a:t>
            </a:r>
            <a:r>
              <a:rPr lang="en-US" sz="2400" i="1" dirty="0" err="1" smtClean="0">
                <a:solidFill>
                  <a:schemeClr val="accent3"/>
                </a:solidFill>
              </a:rPr>
              <a:t>i</a:t>
            </a:r>
            <a:r>
              <a:rPr lang="en-US" sz="2400" i="1" dirty="0" smtClean="0">
                <a:solidFill>
                  <a:schemeClr val="accent3"/>
                </a:solidFill>
              </a:rPr>
              <a:t> </a:t>
            </a:r>
            <a:r>
              <a:rPr lang="en-US" sz="2400" i="1" dirty="0" err="1">
                <a:solidFill>
                  <a:schemeClr val="accent3"/>
                </a:solidFill>
              </a:rPr>
              <a:t>teatru</a:t>
            </a:r>
            <a:r>
              <a:rPr lang="en-US" sz="2400" i="1" dirty="0">
                <a:solidFill>
                  <a:schemeClr val="accent3"/>
                </a:solidFill>
              </a:rPr>
              <a:t> </a:t>
            </a:r>
            <a:r>
              <a:rPr lang="en-US" sz="2400" i="1" dirty="0" err="1">
                <a:solidFill>
                  <a:schemeClr val="accent3"/>
                </a:solidFill>
              </a:rPr>
              <a:t>Secolele</a:t>
            </a:r>
            <a:r>
              <a:rPr lang="en-US" sz="2400" i="1" dirty="0">
                <a:solidFill>
                  <a:schemeClr val="accent3"/>
                </a:solidFill>
              </a:rPr>
              <a:t> XVIII- </a:t>
            </a:r>
            <a:r>
              <a:rPr lang="en-US" sz="2400" i="1" dirty="0" smtClean="0">
                <a:solidFill>
                  <a:schemeClr val="accent3"/>
                </a:solidFill>
              </a:rPr>
              <a:t>XIX, </a:t>
            </a:r>
            <a:r>
              <a:rPr lang="en-US" sz="2400" dirty="0" err="1">
                <a:solidFill>
                  <a:schemeClr val="accent3"/>
                </a:solidFill>
              </a:rPr>
              <a:t>Editura</a:t>
            </a:r>
            <a:r>
              <a:rPr lang="en-US" sz="2400" dirty="0">
                <a:solidFill>
                  <a:schemeClr val="accent3"/>
                </a:solidFill>
              </a:rPr>
              <a:t> Pegasus Press,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l-GR" sz="2400" dirty="0" smtClean="0">
                <a:solidFill>
                  <a:schemeClr val="accent3"/>
                </a:solidFill>
              </a:rPr>
              <a:t>Βουκουρέστι </a:t>
            </a:r>
            <a:r>
              <a:rPr lang="en-US" sz="2400" dirty="0" smtClean="0">
                <a:solidFill>
                  <a:schemeClr val="accent3"/>
                </a:solidFill>
              </a:rPr>
              <a:t>2003].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Φαναριώτικες </a:t>
            </a:r>
            <a:r>
              <a:rPr lang="el-GR" dirty="0" smtClean="0"/>
              <a:t>σάτιρες</a:t>
            </a:r>
            <a:r>
              <a:rPr lang="el-GR" dirty="0"/>
              <a:t>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3840" dirty="0" smtClean="0">
                <a:solidFill>
                  <a:schemeClr val="tx2"/>
                </a:solidFill>
              </a:rPr>
              <a:t>Στην τροχιά των αντιφιλοσόφων – Κοινωνική και φιλοσοφική κριτική.</a:t>
            </a:r>
          </a:p>
          <a:p>
            <a:r>
              <a:rPr lang="el-GR" sz="3840" b="1" dirty="0" smtClean="0"/>
              <a:t>1803</a:t>
            </a:r>
            <a:r>
              <a:rPr lang="el-GR" sz="3840" dirty="0" smtClean="0"/>
              <a:t>, εκδίδεται μόλις στα 1836</a:t>
            </a:r>
            <a:r>
              <a:rPr lang="en-US" sz="3840" dirty="0" smtClean="0"/>
              <a:t>: [</a:t>
            </a:r>
            <a:r>
              <a:rPr lang="el-GR" sz="3840" dirty="0" smtClean="0"/>
              <a:t>Αγάπιος Χαπίπης</a:t>
            </a:r>
            <a:r>
              <a:rPr lang="en-US" sz="3840" dirty="0" smtClean="0"/>
              <a:t>]</a:t>
            </a:r>
            <a:r>
              <a:rPr lang="el-GR" sz="3840" dirty="0" smtClean="0"/>
              <a:t>, </a:t>
            </a:r>
            <a:r>
              <a:rPr lang="el-GR" sz="3840" i="1" dirty="0" smtClean="0"/>
              <a:t>Επάνοδος ή το Φανάρι του Διογένου</a:t>
            </a:r>
            <a:r>
              <a:rPr lang="el-GR" sz="3840" dirty="0" smtClean="0"/>
              <a:t>ς. Κριτική κατά του Βολταίρου.</a:t>
            </a:r>
            <a:endParaRPr lang="en-US" sz="3840" dirty="0" smtClean="0"/>
          </a:p>
          <a:p>
            <a:r>
              <a:rPr lang="el-GR" sz="3840" b="1" dirty="0" smtClean="0"/>
              <a:t>1820</a:t>
            </a:r>
            <a:r>
              <a:rPr lang="el-GR" sz="3840" dirty="0" smtClean="0"/>
              <a:t>, Απρίλιος</a:t>
            </a:r>
            <a:r>
              <a:rPr lang="en-US" sz="3840" dirty="0" smtClean="0"/>
              <a:t>: </a:t>
            </a:r>
            <a:r>
              <a:rPr lang="el-GR" sz="3840" dirty="0" smtClean="0"/>
              <a:t>«Κωμωδία νέα της Βλαχίας».</a:t>
            </a:r>
            <a:r>
              <a:rPr lang="en-US" sz="3840" dirty="0" smtClean="0"/>
              <a:t> [B.A.R., Ms. Gr. 733, </a:t>
            </a:r>
            <a:r>
              <a:rPr lang="el-GR" sz="3840" dirty="0" smtClean="0"/>
              <a:t>12 αριθμημένα φύλλα</a:t>
            </a:r>
            <a:r>
              <a:rPr lang="en-US" sz="3840" dirty="0" smtClean="0"/>
              <a:t>]</a:t>
            </a:r>
            <a:endParaRPr lang="el-GR" sz="3840" dirty="0" smtClean="0"/>
          </a:p>
          <a:p>
            <a:r>
              <a:rPr lang="el-GR" sz="3840" dirty="0" smtClean="0"/>
              <a:t>Μοτίβο της Καθόδου στον Άδη (Νεκρικοί Διάλογοι).</a:t>
            </a:r>
          </a:p>
          <a:p>
            <a:r>
              <a:rPr lang="el-GR" sz="3840" dirty="0" smtClean="0"/>
              <a:t>Κριτική κατά του μεσμερισμού (ζωικού μαγνητισμού) που χρησιμοποιούσε για θεραπευτικούς λόγους τις «χειρομαλάξεις» και την ύπνωση.</a:t>
            </a:r>
          </a:p>
          <a:p>
            <a:r>
              <a:rPr lang="el-GR" sz="3636" dirty="0" smtClean="0"/>
              <a:t>Αναφορές σε συγγράμματα Ελλήνων της εποχής και στον </a:t>
            </a:r>
            <a:r>
              <a:rPr lang="el-GR" sz="3636" i="1" dirty="0" smtClean="0"/>
              <a:t>Λόγιο Ερμή</a:t>
            </a:r>
            <a:r>
              <a:rPr lang="el-GR" sz="3636" dirty="0" smtClean="0"/>
              <a:t>.</a:t>
            </a:r>
          </a:p>
          <a:p>
            <a:r>
              <a:rPr lang="el-GR" sz="3636" dirty="0" smtClean="0"/>
              <a:t>Εισηγητής ο </a:t>
            </a:r>
            <a:r>
              <a:rPr lang="en-US" sz="3636" dirty="0"/>
              <a:t>Franz- Anton </a:t>
            </a:r>
            <a:r>
              <a:rPr lang="en-US" sz="3636" dirty="0" smtClean="0"/>
              <a:t>Mesmer</a:t>
            </a:r>
            <a:r>
              <a:rPr lang="el-GR" sz="3636" dirty="0" smtClean="0"/>
              <a:t> (βλ. προσωπογραφία).</a:t>
            </a:r>
          </a:p>
          <a:p>
            <a:r>
              <a:rPr lang="el-GR" sz="3636" dirty="0" smtClean="0"/>
              <a:t>Στα επόμενα </a:t>
            </a:r>
            <a:r>
              <a:rPr lang="en-US" sz="3636" dirty="0" smtClean="0"/>
              <a:t>slides, </a:t>
            </a:r>
            <a:r>
              <a:rPr lang="el-GR" sz="3636" dirty="0" smtClean="0"/>
              <a:t>θεραπευτικές μέθοδοι</a:t>
            </a:r>
            <a:r>
              <a:rPr lang="fr-FR" sz="3636" dirty="0" smtClean="0"/>
              <a:t> </a:t>
            </a:r>
            <a:r>
              <a:rPr lang="el-GR" sz="3636" dirty="0" smtClean="0"/>
              <a:t>της εποχής (τέλη του 18</a:t>
            </a:r>
            <a:r>
              <a:rPr lang="el-GR" sz="3636" baseline="30000" dirty="0" smtClean="0"/>
              <a:t>ου</a:t>
            </a:r>
            <a:r>
              <a:rPr lang="el-GR" sz="3636" dirty="0" smtClean="0"/>
              <a:t> αιώνα).</a:t>
            </a:r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Mesmer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075" y="1277344"/>
            <a:ext cx="3782592" cy="50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4" y="513393"/>
            <a:ext cx="8294980" cy="56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2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46" y="152406"/>
            <a:ext cx="4945163" cy="6120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1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Φαναριώτικες σάτιρες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Στην τροχιά των αντιφιλοσόφων – Κοινωνική και φιλοσοφική κριτική.</a:t>
            </a:r>
          </a:p>
          <a:p>
            <a:r>
              <a:rPr lang="el-GR" dirty="0" smtClean="0"/>
              <a:t>«Κομωδία </a:t>
            </a:r>
            <a:r>
              <a:rPr lang="en-US" dirty="0" smtClean="0"/>
              <a:t>[sic] </a:t>
            </a:r>
            <a:r>
              <a:rPr lang="el-GR" dirty="0" smtClean="0"/>
              <a:t>Νέα της Βλαχίας επονομασθείσα η υμνολογία των Ιατρών εις τον Άδην εις τρεις πράξεις», «κατά μήνα Απρίλλιον» </a:t>
            </a:r>
            <a:r>
              <a:rPr lang="en-US" dirty="0" smtClean="0"/>
              <a:t>[sic]</a:t>
            </a:r>
            <a:r>
              <a:rPr lang="el-GR" dirty="0" smtClean="0"/>
              <a:t>. Τρεις πράξεις.</a:t>
            </a:r>
          </a:p>
          <a:p>
            <a:r>
              <a:rPr lang="el-GR" dirty="0" smtClean="0"/>
              <a:t>Ανώνυμος συγγραφέας (Έλληνας ή ρουμάνος λόγιος).</a:t>
            </a:r>
          </a:p>
          <a:p>
            <a:r>
              <a:rPr lang="el-GR" dirty="0" smtClean="0"/>
              <a:t>Σάτιρα κατά των «νεωτεριστών» ιατρών του Βουκουρεστίου.</a:t>
            </a:r>
          </a:p>
          <a:p>
            <a:r>
              <a:rPr lang="el-GR" dirty="0" smtClean="0"/>
              <a:t>Αναφέρονται οι</a:t>
            </a:r>
            <a:r>
              <a:rPr lang="en-US" dirty="0" smtClean="0"/>
              <a:t>: </a:t>
            </a:r>
            <a:r>
              <a:rPr lang="el-GR" b="1" dirty="0" smtClean="0"/>
              <a:t>Μιχαήλ Χρησταρής, Απόστολος Αρσάκης, Κωνσταντίνος Καρακάσης, Σίλβεστρος Φιλήτης</a:t>
            </a:r>
            <a:r>
              <a:rPr lang="el-GR" dirty="0" smtClean="0"/>
              <a:t>, κ.ά.</a:t>
            </a:r>
          </a:p>
          <a:p>
            <a:endParaRPr lang="el-GR" dirty="0" smtClean="0"/>
          </a:p>
          <a:p>
            <a:endParaRPr lang="el-GR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70" y="1405465"/>
            <a:ext cx="4102153" cy="48835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Απόστολος Αρσάκης (1792-1874)</a:t>
            </a:r>
          </a:p>
        </p:txBody>
      </p:sp>
    </p:spTree>
    <p:extLst>
      <p:ext uri="{BB962C8B-B14F-4D97-AF65-F5344CB8AC3E}">
        <p14:creationId xmlns:p14="http://schemas.microsoft.com/office/powerpoint/2010/main" val="16191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91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Φαναριώτικες </a:t>
            </a:r>
            <a:r>
              <a:rPr lang="el-GR" dirty="0">
                <a:solidFill>
                  <a:schemeClr val="tx2"/>
                </a:solidFill>
              </a:rPr>
              <a:t>σάτιρες </a:t>
            </a:r>
            <a:r>
              <a:rPr lang="el-GR" dirty="0" smtClean="0">
                <a:solidFill>
                  <a:schemeClr val="tx2"/>
                </a:solidFill>
              </a:rPr>
              <a:t/>
            </a:r>
            <a:br>
              <a:rPr lang="el-GR" dirty="0" smtClean="0">
                <a:solidFill>
                  <a:schemeClr val="tx2"/>
                </a:solidFill>
              </a:rPr>
            </a:br>
            <a:r>
              <a:rPr lang="el-GR" dirty="0" smtClean="0">
                <a:solidFill>
                  <a:schemeClr val="tx2"/>
                </a:solidFill>
              </a:rPr>
              <a:t>(</a:t>
            </a:r>
            <a:r>
              <a:rPr lang="el-GR" dirty="0">
                <a:solidFill>
                  <a:schemeClr val="tx2"/>
                </a:solidFill>
              </a:rPr>
              <a:t>18ος-αρχ. 19ος αι.)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/>
              <a:t>Τα πρώτα πρωτότυπα </a:t>
            </a:r>
            <a:r>
              <a:rPr lang="el-GR" sz="4400" dirty="0" smtClean="0"/>
              <a:t>έργα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568772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48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/>
              <a:t>1</a:t>
            </a:r>
            <a:r>
              <a:rPr lang="el-GR" sz="2000" dirty="0" smtClean="0"/>
              <a:t>.</a:t>
            </a:r>
            <a:r>
              <a:rPr lang="en-US" sz="2000" dirty="0" smtClean="0"/>
              <a:t>0</a:t>
            </a:r>
            <a:r>
              <a:rPr lang="el-GR" sz="2000" dirty="0" smtClean="0"/>
              <a:t>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995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Άννα Ταμπάκη 2015. Άννα Ταμπάκη. «Το ελληνικό θέατρο των νεότερων χρόνων Β’. Ενότητα </a:t>
            </a:r>
            <a:r>
              <a:rPr lang="en-US" sz="2000" dirty="0" smtClean="0"/>
              <a:t>2:</a:t>
            </a:r>
            <a:r>
              <a:rPr lang="el-GR" sz="2000" dirty="0" smtClean="0"/>
              <a:t> </a:t>
            </a:r>
            <a:r>
              <a:rPr lang="el-GR" sz="2000" dirty="0"/>
              <a:t>Aπό το θέατρο-ανάγνωσμα στη σκηνική πράξη </a:t>
            </a:r>
            <a:r>
              <a:rPr lang="el-GR" sz="2000" dirty="0" smtClean="0"/>
              <a:t>– Διαφωτισμός</a:t>
            </a:r>
            <a:r>
              <a:rPr lang="el-GR" sz="2000" dirty="0"/>
              <a:t>. </a:t>
            </a:r>
            <a:r>
              <a:rPr lang="el-GR" sz="2000" dirty="0" smtClean="0"/>
              <a:t>Φαναριώτικές σάτιρες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l-GR" sz="2000" dirty="0"/>
              <a:t>18ος-αρχ. 19ος αι</a:t>
            </a:r>
            <a:r>
              <a:rPr lang="el-GR" sz="2000" dirty="0" smtClean="0"/>
              <a:t>.)»</a:t>
            </a:r>
            <a:r>
              <a:rPr lang="en-US" sz="2000" smtClean="0"/>
              <a:t>.</a:t>
            </a:r>
            <a:r>
              <a:rPr lang="el-GR" sz="2000" smtClean="0"/>
              <a:t>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http://opencourses.uoa.gr/courses/THEATRE103</a:t>
            </a:r>
            <a:r>
              <a:rPr lang="en-US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327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6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800" dirty="0">
                <a:latin typeface="+mn-lt"/>
              </a:rPr>
              <a:t>[1] http://creativecommons.org/licenses/by-nc-sa/4.0/ </a:t>
            </a:r>
            <a:endParaRPr lang="en-US" sz="1800" dirty="0" smtClean="0">
              <a:latin typeface="+mn-lt"/>
            </a:endParaRPr>
          </a:p>
          <a:p>
            <a:endParaRPr lang="el-GR" sz="1800" dirty="0">
              <a:latin typeface="+mn-lt"/>
            </a:endParaRPr>
          </a:p>
          <a:p>
            <a:r>
              <a:rPr lang="el-GR" sz="1800" dirty="0">
                <a:latin typeface="+mn-lt"/>
              </a:rPr>
              <a:t>Ως </a:t>
            </a:r>
            <a:r>
              <a:rPr lang="el-GR" sz="1800" b="1" dirty="0">
                <a:latin typeface="+mn-lt"/>
              </a:rPr>
              <a:t>Μη Εμπορική</a:t>
            </a:r>
            <a:r>
              <a:rPr lang="el-GR" sz="1800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800" dirty="0" err="1">
                <a:latin typeface="+mn-lt"/>
              </a:rPr>
              <a:t>αδειοδόχο</a:t>
            </a:r>
            <a:endParaRPr lang="el-GR" sz="18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800" dirty="0">
                <a:latin typeface="+mn-lt"/>
              </a:rPr>
              <a:t>που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δεν προσπορίζει στο διανομέα του έργου και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n-GB" sz="1800" dirty="0">
                <a:latin typeface="+mn-lt"/>
              </a:rPr>
              <a:t> </a:t>
            </a:r>
            <a:r>
              <a:rPr lang="el-GR" sz="1800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800" dirty="0" smtClean="0">
                <a:latin typeface="+mn-lt"/>
              </a:rPr>
              <a:t>τόπο</a:t>
            </a:r>
            <a:endParaRPr lang="en-US" sz="1800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sz="1800" dirty="0">
              <a:latin typeface="+mn-lt"/>
            </a:endParaRPr>
          </a:p>
          <a:p>
            <a:r>
              <a:rPr lang="el-GR" sz="1800" dirty="0" smtClean="0">
                <a:latin typeface="+mn-lt"/>
              </a:rPr>
              <a:t>Ο </a:t>
            </a:r>
            <a:r>
              <a:rPr lang="el-GR" sz="1800" dirty="0">
                <a:latin typeface="+mn-lt"/>
              </a:rPr>
              <a:t>δικαιούχος μπορεί να παρέχει στον </a:t>
            </a:r>
            <a:r>
              <a:rPr lang="el-GR" sz="1800" dirty="0" err="1">
                <a:latin typeface="+mn-lt"/>
              </a:rPr>
              <a:t>αδειοδόχο</a:t>
            </a:r>
            <a:r>
              <a:rPr lang="el-GR" sz="1800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sz="1800" dirty="0" smtClean="0">
                <a:latin typeface="+mn-lt"/>
              </a:rPr>
              <a:t>.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4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44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35242"/>
            <a:ext cx="8856984" cy="5439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/>
              <a:t>Αλέξανδρος </a:t>
            </a:r>
            <a:r>
              <a:rPr lang="el-GR" sz="2000" dirty="0" smtClean="0"/>
              <a:t>Μαυροκορδάτος</a:t>
            </a:r>
            <a:r>
              <a:rPr lang="en-US" sz="2000" dirty="0" smtClean="0"/>
              <a:t>. </a:t>
            </a:r>
            <a:r>
              <a:rPr lang="en-US" sz="2000" dirty="0"/>
              <a:t>Copyrighted.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www.greekencyclopedia.com/mavrokordatos-alexandros-kwnstantinoypoli-1791-aigina-1865-p3843.html</a:t>
            </a:r>
            <a:r>
              <a:rPr lang="en-US" sz="2000" dirty="0" smtClean="0"/>
              <a:t> </a:t>
            </a:r>
            <a:endParaRPr lang="en-GB" sz="2000" dirty="0" smtClean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/>
              <a:t>Νικόλαος </a:t>
            </a:r>
            <a:r>
              <a:rPr lang="el-GR" sz="2000" dirty="0" err="1" smtClean="0"/>
              <a:t>Μαυρογένης</a:t>
            </a:r>
            <a:r>
              <a:rPr lang="en-US" sz="2000" dirty="0" smtClean="0"/>
              <a:t>. </a:t>
            </a:r>
            <a:r>
              <a:rPr lang="en-US" sz="2000" dirty="0"/>
              <a:t>Public domain.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commons.wikimedia.org/wiki/File:Nicolae_Mavrogheni_portret.jpg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3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Ο πρίγκηπας </a:t>
            </a:r>
            <a:r>
              <a:rPr lang="el-GR" sz="2000" dirty="0" err="1" smtClean="0"/>
              <a:t>Μαυρογένης</a:t>
            </a:r>
            <a:r>
              <a:rPr lang="el-GR" sz="2000" dirty="0" smtClean="0"/>
              <a:t> και το συμβούλιό του</a:t>
            </a:r>
            <a:r>
              <a:rPr lang="en-US" sz="2000" dirty="0" smtClean="0"/>
              <a:t>. Public domain. </a:t>
            </a:r>
            <a:r>
              <a:rPr lang="en-US" sz="2000" dirty="0" smtClean="0">
                <a:hlinkClick r:id="rId5"/>
              </a:rPr>
              <a:t>https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commons.wikimedia.org/wiki/File:Mavrogheni_tron.jpg</a:t>
            </a:r>
            <a:r>
              <a:rPr lang="en-US" sz="2000" dirty="0" smtClean="0"/>
              <a:t> </a:t>
            </a:r>
            <a:endParaRPr lang="en-GB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4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GB" sz="2000" dirty="0"/>
              <a:t>Franz Anton </a:t>
            </a:r>
            <a:r>
              <a:rPr lang="en-GB" sz="2000" dirty="0" smtClean="0"/>
              <a:t>Mesmer. Public domain. </a:t>
            </a:r>
            <a:r>
              <a:rPr lang="en-US" sz="2000" dirty="0" smtClean="0">
                <a:hlinkClick r:id="rId6"/>
              </a:rPr>
              <a:t>https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commons.wikimedia.org/wiki/File:Franz_Anton_Mesmer.jpg</a:t>
            </a:r>
            <a:r>
              <a:rPr lang="en-US" sz="2000" dirty="0" smtClean="0"/>
              <a:t> </a:t>
            </a:r>
            <a:endParaRPr lang="en-GB" sz="2000" dirty="0"/>
          </a:p>
          <a:p>
            <a:pPr marL="0" indent="0">
              <a:buNone/>
            </a:pPr>
            <a:r>
              <a:rPr lang="el-GR" sz="2000" dirty="0" smtClean="0"/>
              <a:t>Εικόνες </a:t>
            </a:r>
            <a:r>
              <a:rPr lang="en-US" sz="2000" dirty="0" smtClean="0"/>
              <a:t>5</a:t>
            </a:r>
            <a:r>
              <a:rPr lang="el-GR" sz="2000" dirty="0" smtClean="0"/>
              <a:t> &amp; </a:t>
            </a:r>
            <a:r>
              <a:rPr lang="en-US" sz="2000" dirty="0" smtClean="0"/>
              <a:t>6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Mesmer's </a:t>
            </a:r>
            <a:r>
              <a:rPr lang="en-US" sz="2000" dirty="0" smtClean="0"/>
              <a:t>magnetism </a:t>
            </a:r>
            <a:r>
              <a:rPr lang="en-US" sz="2000" dirty="0"/>
              <a:t>therapy. Public domain. </a:t>
            </a:r>
            <a:r>
              <a:rPr lang="en-US" sz="2000" dirty="0">
                <a:hlinkClick r:id="rId7"/>
              </a:rPr>
              <a:t>http://www.historyofhypnosis.org/franz-anton-mesmer/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7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/>
              <a:t>Απόστολος Αρσάκης</a:t>
            </a:r>
            <a:r>
              <a:rPr lang="en-US" sz="2000" dirty="0"/>
              <a:t>.</a:t>
            </a:r>
            <a:r>
              <a:rPr lang="el-GR" sz="2000" dirty="0"/>
              <a:t> </a:t>
            </a:r>
            <a:r>
              <a:rPr lang="en-US" sz="2000" dirty="0"/>
              <a:t>Public domain. </a:t>
            </a:r>
            <a:r>
              <a:rPr lang="en-US" sz="2000" dirty="0">
                <a:hlinkClick r:id="rId8"/>
              </a:rPr>
              <a:t>https://commons.wikimedia.org/wiki/File:Apostolos_Arsakis_3.jpg</a:t>
            </a:r>
            <a:r>
              <a:rPr lang="en-US" sz="2000" dirty="0"/>
              <a:t> 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5843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Φαναριώτικες </a:t>
            </a:r>
            <a:r>
              <a:rPr lang="el-GR" dirty="0" smtClean="0"/>
              <a:t>σάτιρες</a:t>
            </a:r>
            <a:r>
              <a:rPr lang="en-US" dirty="0" smtClean="0"/>
              <a:t> (1 </a:t>
            </a:r>
            <a:r>
              <a:rPr lang="el-GR" dirty="0" smtClean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400" dirty="0" smtClean="0"/>
              <a:t>1692, </a:t>
            </a:r>
            <a:r>
              <a:rPr lang="el-GR" sz="2400" i="1" dirty="0" smtClean="0"/>
              <a:t>Το Αχούρι</a:t>
            </a:r>
            <a:r>
              <a:rPr lang="el-GR" sz="2400" dirty="0" smtClean="0"/>
              <a:t>, σατιρικός διάλογος. Πλήρης τίτλος «Νεοφύτου ιερομονάχου Το Αχούρι», 395 στίχοι.</a:t>
            </a:r>
          </a:p>
          <a:p>
            <a:r>
              <a:rPr lang="en-US" sz="2000" dirty="0" smtClean="0">
                <a:solidFill>
                  <a:schemeClr val="accent3"/>
                </a:solidFill>
              </a:rPr>
              <a:t>[</a:t>
            </a:r>
            <a:r>
              <a:rPr lang="el-GR" sz="2000" dirty="0" smtClean="0">
                <a:solidFill>
                  <a:schemeClr val="accent3"/>
                </a:solidFill>
              </a:rPr>
              <a:t>Βλ.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 err="1">
                <a:solidFill>
                  <a:schemeClr val="accent3"/>
                </a:solidFill>
              </a:rPr>
              <a:t>É</a:t>
            </a:r>
            <a:r>
              <a:rPr lang="en-US" sz="2000" dirty="0" err="1" smtClean="0">
                <a:solidFill>
                  <a:schemeClr val="accent3"/>
                </a:solidFill>
              </a:rPr>
              <a:t>mile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</a:rPr>
              <a:t>Legrand</a:t>
            </a:r>
            <a:r>
              <a:rPr lang="en-US" sz="2000" dirty="0" smtClean="0">
                <a:solidFill>
                  <a:schemeClr val="accent3"/>
                </a:solidFill>
              </a:rPr>
              <a:t>, </a:t>
            </a:r>
            <a:r>
              <a:rPr lang="en-US" sz="2000" i="1" dirty="0" err="1" smtClean="0">
                <a:solidFill>
                  <a:schemeClr val="accent3"/>
                </a:solidFill>
              </a:rPr>
              <a:t>Bibliothèque</a:t>
            </a:r>
            <a:r>
              <a:rPr lang="en-US" sz="2000" i="1" dirty="0" smtClean="0">
                <a:solidFill>
                  <a:schemeClr val="accent3"/>
                </a:solidFill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</a:rPr>
              <a:t>grecque</a:t>
            </a:r>
            <a:r>
              <a:rPr lang="en-US" sz="2000" i="1" dirty="0" smtClean="0">
                <a:solidFill>
                  <a:schemeClr val="accent3"/>
                </a:solidFill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</a:rPr>
              <a:t>vulgaire</a:t>
            </a:r>
            <a:r>
              <a:rPr lang="en-US" sz="2000" dirty="0" smtClean="0">
                <a:solidFill>
                  <a:schemeClr val="accent3"/>
                </a:solidFill>
              </a:rPr>
              <a:t>]</a:t>
            </a:r>
            <a:endParaRPr lang="el-GR" sz="2000" dirty="0" smtClean="0">
              <a:solidFill>
                <a:schemeClr val="accent3"/>
              </a:solidFill>
            </a:endParaRPr>
          </a:p>
          <a:p>
            <a:r>
              <a:rPr lang="el-GR" sz="2400" dirty="0" smtClean="0"/>
              <a:t>Γράφεται στη Βλαχία.</a:t>
            </a:r>
            <a:r>
              <a:rPr lang="fr-FR" sz="2400" dirty="0" smtClean="0"/>
              <a:t> </a:t>
            </a:r>
            <a:r>
              <a:rPr lang="el-GR" sz="2400" dirty="0" smtClean="0"/>
              <a:t>Αναφορά σε πολλά πρόσωπα που έχουν εκκλησιαστικά αξιώματα και σε άλλα που ανήκουν στη φαναριώτικη ιεραρχία. </a:t>
            </a:r>
          </a:p>
          <a:p>
            <a:r>
              <a:rPr lang="el-GR" sz="2400" dirty="0" smtClean="0"/>
              <a:t>Ο συγγρ. Νεόφυτος είναι μοναχός, αργότερα ηγούμενος στη μονή του Αγίου Σάββα (Βουκουρέστι).</a:t>
            </a:r>
          </a:p>
          <a:p>
            <a:r>
              <a:rPr lang="el-GR" sz="2400" dirty="0" smtClean="0"/>
              <a:t>Βασικό μοτίβο, η φιλαργυρία του ιερέα Κύριλλου.</a:t>
            </a:r>
          </a:p>
          <a:p>
            <a:r>
              <a:rPr lang="el-GR" sz="2400" dirty="0" smtClean="0"/>
              <a:t>Στον πρόλογο, το κείμενο χαρακτηρίζεται ως «διήγησις τραγωδική» (δραματοποιημένο κείμενο ή έμμετρο αφήγημα).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Φαναριώτικες </a:t>
            </a:r>
            <a:r>
              <a:rPr lang="el-GR" dirty="0" smtClean="0"/>
              <a:t>σάτιρες (2 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824" dirty="0" smtClean="0">
                <a:solidFill>
                  <a:schemeClr val="tx2"/>
                </a:solidFill>
              </a:rPr>
              <a:t>Σάτιρες προερχόμενες από εκκλησιαστικούς κύκλους.</a:t>
            </a:r>
            <a:endParaRPr lang="en-US" sz="2824" dirty="0" smtClean="0">
              <a:solidFill>
                <a:schemeClr val="tx2"/>
              </a:solidFill>
            </a:endParaRPr>
          </a:p>
          <a:p>
            <a:r>
              <a:rPr lang="el-GR" sz="2824" dirty="0" smtClean="0"/>
              <a:t>μέσα 18</a:t>
            </a:r>
            <a:r>
              <a:rPr lang="el-GR" sz="2824" baseline="30000" dirty="0" smtClean="0"/>
              <a:t>ου</a:t>
            </a:r>
            <a:r>
              <a:rPr lang="el-GR" sz="2824" dirty="0" smtClean="0"/>
              <a:t> αιώνα, «Κωμωδία αληθών συμβάντων». </a:t>
            </a:r>
          </a:p>
          <a:p>
            <a:r>
              <a:rPr lang="en-US" sz="2162" dirty="0" smtClean="0">
                <a:solidFill>
                  <a:schemeClr val="accent3"/>
                </a:solidFill>
              </a:rPr>
              <a:t>[</a:t>
            </a:r>
            <a:r>
              <a:rPr lang="el-GR" sz="2162" dirty="0" smtClean="0">
                <a:solidFill>
                  <a:schemeClr val="accent3"/>
                </a:solidFill>
              </a:rPr>
              <a:t>Πηγή</a:t>
            </a:r>
            <a:r>
              <a:rPr lang="en-US" sz="2162" dirty="0" smtClean="0">
                <a:solidFill>
                  <a:schemeClr val="accent3"/>
                </a:solidFill>
              </a:rPr>
              <a:t>: </a:t>
            </a:r>
            <a:r>
              <a:rPr lang="el-GR" sz="2162" dirty="0" smtClean="0">
                <a:solidFill>
                  <a:schemeClr val="accent3"/>
                </a:solidFill>
              </a:rPr>
              <a:t> Εμμ. Σκουβαράς, «Στηλιτευτικά κείμενα του 18</a:t>
            </a:r>
            <a:r>
              <a:rPr lang="el-GR" sz="2162" baseline="30000" dirty="0" smtClean="0">
                <a:solidFill>
                  <a:schemeClr val="accent3"/>
                </a:solidFill>
              </a:rPr>
              <a:t>ου</a:t>
            </a:r>
            <a:r>
              <a:rPr lang="el-GR" sz="2162" dirty="0" smtClean="0">
                <a:solidFill>
                  <a:schemeClr val="accent3"/>
                </a:solidFill>
              </a:rPr>
              <a:t> αιώνα», </a:t>
            </a:r>
            <a:r>
              <a:rPr lang="en-US" sz="2162" i="1" dirty="0" err="1">
                <a:solidFill>
                  <a:schemeClr val="accent3"/>
                </a:solidFill>
              </a:rPr>
              <a:t>Byzantinisch-neugriechische</a:t>
            </a:r>
            <a:r>
              <a:rPr lang="en-US" sz="2162" i="1" dirty="0">
                <a:solidFill>
                  <a:schemeClr val="accent3"/>
                </a:solidFill>
              </a:rPr>
              <a:t> </a:t>
            </a:r>
            <a:r>
              <a:rPr lang="en-US" sz="2162" i="1" dirty="0" err="1" smtClean="0">
                <a:solidFill>
                  <a:schemeClr val="accent3"/>
                </a:solidFill>
              </a:rPr>
              <a:t>Jahrbücher</a:t>
            </a:r>
            <a:r>
              <a:rPr lang="el-GR" sz="2162" i="1" dirty="0" smtClean="0">
                <a:solidFill>
                  <a:schemeClr val="accent3"/>
                </a:solidFill>
              </a:rPr>
              <a:t> </a:t>
            </a:r>
            <a:r>
              <a:rPr lang="en-US" sz="2162" dirty="0" smtClean="0">
                <a:solidFill>
                  <a:schemeClr val="accent3"/>
                </a:solidFill>
              </a:rPr>
              <a:t>20 </a:t>
            </a:r>
            <a:r>
              <a:rPr lang="en-US" sz="2162" dirty="0">
                <a:solidFill>
                  <a:schemeClr val="accent3"/>
                </a:solidFill>
              </a:rPr>
              <a:t>(1970),</a:t>
            </a:r>
            <a:r>
              <a:rPr lang="en-US" sz="2162" dirty="0" smtClean="0">
                <a:solidFill>
                  <a:schemeClr val="accent3"/>
                </a:solidFill>
              </a:rPr>
              <a:t> </a:t>
            </a:r>
            <a:r>
              <a:rPr lang="el-GR" sz="2162" dirty="0" smtClean="0">
                <a:solidFill>
                  <a:schemeClr val="accent3"/>
                </a:solidFill>
              </a:rPr>
              <a:t>σσ</a:t>
            </a:r>
            <a:r>
              <a:rPr lang="en-US" sz="2162" dirty="0" smtClean="0">
                <a:solidFill>
                  <a:schemeClr val="accent3"/>
                </a:solidFill>
              </a:rPr>
              <a:t>. </a:t>
            </a:r>
            <a:r>
              <a:rPr lang="en-US" sz="2162" dirty="0">
                <a:solidFill>
                  <a:schemeClr val="accent3"/>
                </a:solidFill>
              </a:rPr>
              <a:t>181-</a:t>
            </a:r>
            <a:r>
              <a:rPr lang="en-US" sz="2162" dirty="0" smtClean="0">
                <a:solidFill>
                  <a:schemeClr val="accent3"/>
                </a:solidFill>
              </a:rPr>
              <a:t>194</a:t>
            </a:r>
            <a:r>
              <a:rPr lang="el-GR" sz="2162" dirty="0" smtClean="0">
                <a:solidFill>
                  <a:schemeClr val="accent3"/>
                </a:solidFill>
              </a:rPr>
              <a:t>.</a:t>
            </a:r>
            <a:r>
              <a:rPr lang="en-US" sz="2162" dirty="0" smtClean="0">
                <a:solidFill>
                  <a:schemeClr val="accent3"/>
                </a:solidFill>
              </a:rPr>
              <a:t>]</a:t>
            </a:r>
            <a:endParaRPr lang="el-GR" sz="2162" dirty="0" smtClean="0">
              <a:solidFill>
                <a:schemeClr val="accent3"/>
              </a:solidFill>
            </a:endParaRPr>
          </a:p>
          <a:p>
            <a:r>
              <a:rPr lang="en-US" sz="2824" dirty="0" smtClean="0"/>
              <a:t>[1752]  </a:t>
            </a:r>
            <a:r>
              <a:rPr lang="el-GR" sz="2824" dirty="0" smtClean="0"/>
              <a:t>«Έργα και καμώματα του ψευδοασκητού Αυξεντίου ή Αυξεντιανός μετανοημένος». </a:t>
            </a:r>
            <a:endParaRPr lang="en-US" sz="2824" dirty="0" smtClean="0"/>
          </a:p>
          <a:p>
            <a:r>
              <a:rPr lang="en-US" sz="2000" dirty="0" smtClean="0">
                <a:solidFill>
                  <a:schemeClr val="accent3"/>
                </a:solidFill>
              </a:rPr>
              <a:t>[</a:t>
            </a:r>
            <a:r>
              <a:rPr lang="en-US" sz="2000" dirty="0" err="1" smtClean="0">
                <a:solidFill>
                  <a:schemeClr val="accent3"/>
                </a:solidFill>
              </a:rPr>
              <a:t>Ιωσήφ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 err="1">
                <a:solidFill>
                  <a:schemeClr val="accent3"/>
                </a:solidFill>
              </a:rPr>
              <a:t>Βιβιλάκης</a:t>
            </a:r>
            <a:r>
              <a:rPr lang="en-US" sz="2000" dirty="0">
                <a:solidFill>
                  <a:schemeClr val="accent3"/>
                </a:solidFill>
              </a:rPr>
              <a:t> (</a:t>
            </a:r>
            <a:r>
              <a:rPr lang="en-US" sz="2000" dirty="0" err="1">
                <a:solidFill>
                  <a:schemeClr val="accent3"/>
                </a:solidFill>
              </a:rPr>
              <a:t>εκδ</a:t>
            </a:r>
            <a:r>
              <a:rPr lang="en-US" sz="2000" dirty="0">
                <a:solidFill>
                  <a:schemeClr val="accent3"/>
                </a:solidFill>
              </a:rPr>
              <a:t>.), </a:t>
            </a:r>
            <a:r>
              <a:rPr lang="en-US" sz="2000" i="1" dirty="0" err="1">
                <a:solidFill>
                  <a:schemeClr val="accent3"/>
                </a:solidFill>
              </a:rPr>
              <a:t>Αυξεντιανός</a:t>
            </a:r>
            <a:r>
              <a:rPr lang="en-US" sz="2000" i="1" dirty="0">
                <a:solidFill>
                  <a:schemeClr val="accent3"/>
                </a:solidFill>
              </a:rPr>
              <a:t> </a:t>
            </a:r>
            <a:r>
              <a:rPr lang="en-US" sz="2000" i="1" dirty="0" err="1">
                <a:solidFill>
                  <a:schemeClr val="accent3"/>
                </a:solidFill>
              </a:rPr>
              <a:t>μετανοημένος</a:t>
            </a:r>
            <a:r>
              <a:rPr lang="en-US" sz="2000" dirty="0">
                <a:solidFill>
                  <a:schemeClr val="accent3"/>
                </a:solidFill>
              </a:rPr>
              <a:t> [1752]. </a:t>
            </a:r>
            <a:r>
              <a:rPr lang="en-US" sz="2000" dirty="0" err="1">
                <a:solidFill>
                  <a:schemeClr val="accent3"/>
                </a:solidFill>
              </a:rPr>
              <a:t>Φιλολογική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err="1">
                <a:solidFill>
                  <a:schemeClr val="accent3"/>
                </a:solidFill>
              </a:rPr>
              <a:t>έκδοση</a:t>
            </a:r>
            <a:r>
              <a:rPr lang="en-US" sz="2000" dirty="0">
                <a:solidFill>
                  <a:schemeClr val="accent3"/>
                </a:solidFill>
              </a:rPr>
              <a:t>, </a:t>
            </a:r>
            <a:r>
              <a:rPr lang="en-US" sz="2000" dirty="0" err="1">
                <a:solidFill>
                  <a:schemeClr val="accent3"/>
                </a:solidFill>
              </a:rPr>
              <a:t>Εισαγωγή</a:t>
            </a:r>
            <a:r>
              <a:rPr lang="en-US" sz="2000" dirty="0">
                <a:solidFill>
                  <a:schemeClr val="accent3"/>
                </a:solidFill>
              </a:rPr>
              <a:t> – </a:t>
            </a:r>
            <a:r>
              <a:rPr lang="en-US" sz="2000" dirty="0" err="1">
                <a:solidFill>
                  <a:schemeClr val="accent3"/>
                </a:solidFill>
              </a:rPr>
              <a:t>Σχόλια</a:t>
            </a:r>
            <a:r>
              <a:rPr lang="en-US" sz="2000" dirty="0">
                <a:solidFill>
                  <a:schemeClr val="accent3"/>
                </a:solidFill>
              </a:rPr>
              <a:t> – </a:t>
            </a:r>
            <a:r>
              <a:rPr lang="en-US" sz="2000" dirty="0" err="1">
                <a:solidFill>
                  <a:schemeClr val="accent3"/>
                </a:solidFill>
              </a:rPr>
              <a:t>Γλωσσάριο</a:t>
            </a:r>
            <a:r>
              <a:rPr lang="en-US" sz="2000" dirty="0">
                <a:solidFill>
                  <a:schemeClr val="accent3"/>
                </a:solidFill>
              </a:rPr>
              <a:t>: </a:t>
            </a:r>
            <a:r>
              <a:rPr lang="en-US" sz="2000" dirty="0" err="1">
                <a:solidFill>
                  <a:schemeClr val="accent3"/>
                </a:solidFill>
              </a:rPr>
              <a:t>Ιωσήφ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err="1">
                <a:solidFill>
                  <a:schemeClr val="accent3"/>
                </a:solidFill>
              </a:rPr>
              <a:t>Βιβιλάκης</a:t>
            </a:r>
            <a:r>
              <a:rPr lang="en-US" sz="2000" dirty="0">
                <a:solidFill>
                  <a:schemeClr val="accent3"/>
                </a:solidFill>
              </a:rPr>
              <a:t>, </a:t>
            </a:r>
            <a:r>
              <a:rPr lang="en-US" sz="2000" dirty="0" err="1">
                <a:solidFill>
                  <a:schemeClr val="accent3"/>
                </a:solidFill>
              </a:rPr>
              <a:t>Ακαδημία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</a:rPr>
              <a:t>Αθηνών</a:t>
            </a:r>
            <a:r>
              <a:rPr lang="en-US" sz="2000" dirty="0" smtClean="0">
                <a:solidFill>
                  <a:schemeClr val="accent3"/>
                </a:solidFill>
              </a:rPr>
              <a:t>, </a:t>
            </a:r>
            <a:r>
              <a:rPr lang="en-US" sz="2000" dirty="0" err="1">
                <a:solidFill>
                  <a:schemeClr val="accent3"/>
                </a:solidFill>
              </a:rPr>
              <a:t>Αθήνα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smtClean="0">
                <a:solidFill>
                  <a:schemeClr val="accent3"/>
                </a:solidFill>
              </a:rPr>
              <a:t>2010</a:t>
            </a:r>
            <a:r>
              <a:rPr lang="el-GR" sz="2000" dirty="0" smtClean="0">
                <a:solidFill>
                  <a:schemeClr val="accent3"/>
                </a:solidFill>
              </a:rPr>
              <a:t>.</a:t>
            </a:r>
            <a:r>
              <a:rPr lang="en-US" sz="2000" dirty="0" smtClean="0">
                <a:solidFill>
                  <a:schemeClr val="accent3"/>
                </a:solidFill>
              </a:rPr>
              <a:t>]</a:t>
            </a:r>
            <a:endParaRPr lang="el-GR" sz="2000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sz="2824" dirty="0" smtClean="0"/>
              <a:t> </a:t>
            </a:r>
            <a:endParaRPr lang="el-GR" sz="2824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0" dirty="0"/>
              <a:t>Αλέξανδρος Μαυροκορδάτος ο Φιραρής (Κ/πολη 1754-Μόσχα 1819)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726" y="1752295"/>
            <a:ext cx="2549154" cy="41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Φαναριώτικες </a:t>
            </a:r>
            <a:r>
              <a:rPr lang="el-GR" dirty="0" smtClean="0"/>
              <a:t>σάτιρες (1 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 smtClean="0">
                <a:solidFill>
                  <a:schemeClr val="tx2"/>
                </a:solidFill>
              </a:rPr>
              <a:t>Στην αυλή των Φαναριωτών – Κοινωνική και πολιτική σάτιρα</a:t>
            </a:r>
          </a:p>
          <a:p>
            <a:r>
              <a:rPr lang="el-GR" sz="2400" b="1" dirty="0" smtClean="0"/>
              <a:t>1785</a:t>
            </a:r>
            <a:r>
              <a:rPr lang="el-GR" sz="2400" dirty="0" smtClean="0"/>
              <a:t>, </a:t>
            </a:r>
            <a:r>
              <a:rPr lang="el-GR" sz="2400" i="1" dirty="0" smtClean="0"/>
              <a:t>Αλεξανδροβόδας ο ασυνείδητος </a:t>
            </a:r>
            <a:r>
              <a:rPr lang="el-GR" sz="2400" dirty="0" smtClean="0"/>
              <a:t>του Γεωργίου Ν. Σούτσου (κριτική έκδοση από τον Δημήτρη Σπάθη, 1995).</a:t>
            </a:r>
          </a:p>
          <a:p>
            <a:r>
              <a:rPr lang="el-GR" sz="2400" dirty="0" smtClean="0"/>
              <a:t>Πλήρης τίτλος (από το χφ. 1328 της ΕΒΕ)</a:t>
            </a:r>
            <a:r>
              <a:rPr lang="en-US" sz="2400" dirty="0" smtClean="0"/>
              <a:t>: </a:t>
            </a:r>
            <a:r>
              <a:rPr lang="el-GR" sz="2400" dirty="0" smtClean="0"/>
              <a:t>«Αλεξανδροβόδας ο ασυνείδητος, κωμωδία συντεθείσα παρά τινος ακατονομάστου εν έτει αψπε´(1785) ή παρ᾽άλλοις παρά Γεωργάκη Σούτζου ανεψιού Μιχαήλ Βοεβόδα Σούτζου».</a:t>
            </a:r>
          </a:p>
          <a:p>
            <a:r>
              <a:rPr lang="el-GR" sz="2400" dirty="0" smtClean="0"/>
              <a:t>Το κεντρικό πρόσωπο της σάτιρας είναι ο </a:t>
            </a:r>
            <a:r>
              <a:rPr lang="el-GR" sz="2400" b="1" dirty="0" smtClean="0"/>
              <a:t>Αλέξανδρος Μαυροκορδάτος (ο Φιραρής =Φυγάς)</a:t>
            </a:r>
            <a:r>
              <a:rPr lang="el-GR" sz="2400" dirty="0" smtClean="0"/>
              <a:t>, ηγεμόνας της Μολδαβίας 1785-1786. Άλλα πρόσωπα της δράσης</a:t>
            </a:r>
            <a:r>
              <a:rPr lang="en-US" sz="2400" dirty="0" smtClean="0"/>
              <a:t>: </a:t>
            </a:r>
            <a:r>
              <a:rPr lang="el-GR" sz="2400" dirty="0" smtClean="0"/>
              <a:t>συγγενείς του ηγεμόνα, η σύζυγος Ζαφείρα και η ερωμένη του Ταρσή, φαναριώτες αξιωματούχοι.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89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Φαναριώτικες </a:t>
            </a:r>
            <a:r>
              <a:rPr lang="el-GR" dirty="0" smtClean="0"/>
              <a:t>σάτιρες (2 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3840" i="1" dirty="0" smtClean="0"/>
              <a:t>Αλεξανδροβόδας ο ασυνείδητος </a:t>
            </a:r>
            <a:r>
              <a:rPr lang="el-GR" sz="3840" dirty="0" smtClean="0"/>
              <a:t>(συνέχεια)</a:t>
            </a:r>
            <a:endParaRPr lang="el-GR" sz="3840" i="1" dirty="0" smtClean="0"/>
          </a:p>
          <a:p>
            <a:r>
              <a:rPr lang="el-GR" sz="3840" dirty="0" smtClean="0"/>
              <a:t>Το κείμενο διασώζεται σε </a:t>
            </a:r>
            <a:r>
              <a:rPr lang="el-GR" sz="3840" b="1" dirty="0" smtClean="0"/>
              <a:t>πολλούς κώδικες </a:t>
            </a:r>
            <a:r>
              <a:rPr lang="el-GR" sz="3840" dirty="0" smtClean="0"/>
              <a:t>(Αθήνα, Εθνική Βιβλιοθήτη της Ελλάδος </a:t>
            </a:r>
            <a:r>
              <a:rPr lang="en-US" sz="3840" dirty="0" smtClean="0"/>
              <a:t>[</a:t>
            </a:r>
            <a:r>
              <a:rPr lang="el-GR" sz="3840" dirty="0" smtClean="0"/>
              <a:t>ΕΒΕ</a:t>
            </a:r>
            <a:r>
              <a:rPr lang="en-US" sz="3840" dirty="0" smtClean="0"/>
              <a:t>]</a:t>
            </a:r>
            <a:r>
              <a:rPr lang="el-GR" sz="3840" dirty="0" smtClean="0"/>
              <a:t>, ιδιωτική συλλογή «κώδικας Ηλιάσκου», Βουκουρέστι, Βιβλιοθήκη Ρουμανικής Ακαδημίας</a:t>
            </a:r>
            <a:r>
              <a:rPr lang="en-US" sz="3840" dirty="0" smtClean="0"/>
              <a:t> [B.A.R.]</a:t>
            </a:r>
            <a:r>
              <a:rPr lang="el-GR" sz="3840" dirty="0" smtClean="0"/>
              <a:t>, σε δυο παραλλαγές).</a:t>
            </a:r>
          </a:p>
          <a:p>
            <a:endParaRPr lang="el-GR" sz="2824" dirty="0" smtClean="0"/>
          </a:p>
          <a:p>
            <a:r>
              <a:rPr lang="el-GR" sz="3429" dirty="0" smtClean="0"/>
              <a:t>Ο συγγρ. </a:t>
            </a:r>
            <a:r>
              <a:rPr lang="el-GR" sz="3429" b="1" dirty="0" smtClean="0"/>
              <a:t>Γ. Ν. Σούτσος </a:t>
            </a:r>
            <a:r>
              <a:rPr lang="el-GR" sz="3429" dirty="0" smtClean="0"/>
              <a:t>(μαθητής του Ευγένιου Βούλγαρη) είναι πιθανός μτφρ. των </a:t>
            </a:r>
            <a:r>
              <a:rPr lang="el-GR" sz="3429" i="1" dirty="0" smtClean="0"/>
              <a:t>Τραγωδιών</a:t>
            </a:r>
            <a:r>
              <a:rPr lang="el-GR" sz="3429" dirty="0" smtClean="0"/>
              <a:t> του Μεταστάσιου (1779), ίσως και των έργων </a:t>
            </a:r>
            <a:r>
              <a:rPr lang="el-GR" sz="3429" i="1" dirty="0" smtClean="0"/>
              <a:t>Δημοφόντης</a:t>
            </a:r>
            <a:r>
              <a:rPr lang="el-GR" sz="3429" dirty="0" smtClean="0"/>
              <a:t> και </a:t>
            </a:r>
            <a:r>
              <a:rPr lang="el-GR" sz="3429" i="1" dirty="0" smtClean="0"/>
              <a:t>Αχιλλεύς εν Σκύρω </a:t>
            </a:r>
            <a:r>
              <a:rPr lang="el-GR" sz="3429" dirty="0" smtClean="0"/>
              <a:t>(1794). </a:t>
            </a:r>
            <a:endParaRPr lang="en-US" sz="3429" dirty="0" smtClean="0"/>
          </a:p>
          <a:p>
            <a:r>
              <a:rPr lang="en-US" sz="3429" dirty="0" smtClean="0"/>
              <a:t>1804 (</a:t>
            </a:r>
            <a:r>
              <a:rPr lang="el-GR" sz="3429" dirty="0" smtClean="0"/>
              <a:t>Βενετία</a:t>
            </a:r>
            <a:r>
              <a:rPr lang="en-US" sz="3429" dirty="0" smtClean="0"/>
              <a:t>),</a:t>
            </a:r>
            <a:r>
              <a:rPr lang="el-GR" sz="3429" dirty="0" smtClean="0"/>
              <a:t> εκδίδει τον </a:t>
            </a:r>
            <a:r>
              <a:rPr lang="el-GR" sz="3429" i="1" dirty="0" smtClean="0"/>
              <a:t>Πιστό βοσκό </a:t>
            </a:r>
            <a:r>
              <a:rPr lang="el-GR" sz="3429" dirty="0" smtClean="0"/>
              <a:t>του </a:t>
            </a:r>
            <a:r>
              <a:rPr lang="en-US" sz="3429" dirty="0" err="1" smtClean="0"/>
              <a:t>Guarini</a:t>
            </a:r>
            <a:r>
              <a:rPr lang="en-US" sz="3429" dirty="0" smtClean="0"/>
              <a:t>.</a:t>
            </a:r>
          </a:p>
          <a:p>
            <a:r>
              <a:rPr lang="en-US" sz="3429" dirty="0" smtClean="0"/>
              <a:t>1805 (</a:t>
            </a:r>
            <a:r>
              <a:rPr lang="el-GR" sz="3429" dirty="0" smtClean="0"/>
              <a:t>Βενετία</a:t>
            </a:r>
            <a:r>
              <a:rPr lang="en-US" sz="3429" dirty="0" smtClean="0"/>
              <a:t>), </a:t>
            </a:r>
            <a:r>
              <a:rPr lang="el-GR" sz="3429" dirty="0" smtClean="0"/>
              <a:t>εκδίδει τα </a:t>
            </a:r>
            <a:r>
              <a:rPr lang="el-GR" sz="3429" i="1" dirty="0" smtClean="0"/>
              <a:t>Πονήματα τινά δραματικά</a:t>
            </a:r>
            <a:r>
              <a:rPr lang="el-GR" sz="3429" dirty="0" smtClean="0"/>
              <a:t>, στα οποία διασκευάζει έργα των </a:t>
            </a:r>
            <a:r>
              <a:rPr lang="en-US" sz="3429" dirty="0" err="1" smtClean="0"/>
              <a:t>Guarini</a:t>
            </a:r>
            <a:r>
              <a:rPr lang="en-US" sz="3429" dirty="0" smtClean="0"/>
              <a:t>, </a:t>
            </a:r>
            <a:r>
              <a:rPr lang="en-US" sz="3429" dirty="0" err="1" smtClean="0"/>
              <a:t>Metastasio</a:t>
            </a:r>
            <a:r>
              <a:rPr lang="en-US" sz="3429" dirty="0" smtClean="0"/>
              <a:t>, Goldoni.</a:t>
            </a:r>
            <a:endParaRPr lang="el-GR" sz="3429" dirty="0" smtClean="0"/>
          </a:p>
          <a:p>
            <a:r>
              <a:rPr lang="el-GR" sz="3429" dirty="0" smtClean="0"/>
              <a:t>Στιχουργήματά του σε ανθολογίες της εποχής </a:t>
            </a:r>
            <a:r>
              <a:rPr lang="el-GR" sz="3097" dirty="0" smtClean="0"/>
              <a:t>(π.χ. στην ανθολογία του Ζήση Δαούτη, </a:t>
            </a:r>
            <a:r>
              <a:rPr lang="el-GR" sz="3097" i="1" dirty="0" smtClean="0"/>
              <a:t>Διάφορα ηθικά και αστεία στιχουργήματα</a:t>
            </a:r>
            <a:r>
              <a:rPr lang="el-GR" sz="3097" dirty="0" smtClean="0"/>
              <a:t>, Βιέννη 1818).</a:t>
            </a:r>
            <a:endParaRPr lang="en-US" sz="3097" dirty="0"/>
          </a:p>
        </p:txBody>
      </p:sp>
    </p:spTree>
    <p:extLst>
      <p:ext uri="{BB962C8B-B14F-4D97-AF65-F5344CB8AC3E}">
        <p14:creationId xmlns:p14="http://schemas.microsoft.com/office/powerpoint/2010/main" val="18838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400" dirty="0"/>
              <a:t>Νικόλαος Μαυρογένης</a:t>
            </a:r>
            <a:br>
              <a:rPr lang="el-GR" sz="3400" dirty="0"/>
            </a:br>
            <a:r>
              <a:rPr lang="el-GR" sz="3400" dirty="0"/>
              <a:t>(Μαρμαρά της Πάρου 1735-1790</a:t>
            </a:r>
            <a:r>
              <a:rPr lang="el-GR" sz="3400" dirty="0" smtClean="0"/>
              <a:t>) (1 από 2)</a:t>
            </a:r>
            <a:endParaRPr lang="el-G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sz="2595" dirty="0" smtClean="0"/>
              <a:t>Προσωπογραφία του ηγεμόνα και στο επόμενο </a:t>
            </a:r>
            <a:r>
              <a:rPr lang="en-US" sz="2595" dirty="0" smtClean="0"/>
              <a:t>slide </a:t>
            </a:r>
            <a:r>
              <a:rPr lang="el-GR" sz="2595" dirty="0" smtClean="0"/>
              <a:t>απεικόνιση του Μαυρογένη με το συμβούλιό του.</a:t>
            </a:r>
            <a:endParaRPr lang="en-US" sz="2595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624" y="1828809"/>
            <a:ext cx="2463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88" y="1761796"/>
            <a:ext cx="6317580" cy="4335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400" dirty="0"/>
              <a:t>Νικόλαος Μαυρογένης</a:t>
            </a:r>
            <a:br>
              <a:rPr lang="el-GR" sz="3400" dirty="0"/>
            </a:br>
            <a:r>
              <a:rPr lang="el-GR" sz="3400" dirty="0"/>
              <a:t>(Μαρμαρά της Πάρου 1735-1790) </a:t>
            </a:r>
            <a:r>
              <a:rPr lang="el-GR" sz="3400" dirty="0" smtClean="0"/>
              <a:t>(2 </a:t>
            </a:r>
            <a:r>
              <a:rPr lang="el-GR" sz="3400" dirty="0"/>
              <a:t>από 2)</a:t>
            </a:r>
          </a:p>
        </p:txBody>
      </p:sp>
    </p:spTree>
    <p:extLst>
      <p:ext uri="{BB962C8B-B14F-4D97-AF65-F5344CB8AC3E}">
        <p14:creationId xmlns:p14="http://schemas.microsoft.com/office/powerpoint/2010/main" val="33544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1311</Words>
  <Application>Microsoft Office PowerPoint</Application>
  <PresentationFormat>On-screen Show (4:3)</PresentationFormat>
  <Paragraphs>124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LucidaGrande</vt:lpstr>
      <vt:lpstr>Tahoma</vt:lpstr>
      <vt:lpstr>Times New Roman</vt:lpstr>
      <vt:lpstr>Wingdings</vt:lpstr>
      <vt:lpstr>Θέμα του Office</vt:lpstr>
      <vt:lpstr>Το ελληνικό θέατρο των Νεωτέρων Χρόνων Β´</vt:lpstr>
      <vt:lpstr>Φαναριώτικες σάτιρες  (18ος-αρχ. 19ος αι.)</vt:lpstr>
      <vt:lpstr>Φαναριώτικες σάτιρες (1 από 2)</vt:lpstr>
      <vt:lpstr>Φαναριώτικες σάτιρες (2 από 2)</vt:lpstr>
      <vt:lpstr>Αλέξανδρος Μαυροκορδάτος ο Φιραρής (Κ/πολη 1754-Μόσχα 1819)</vt:lpstr>
      <vt:lpstr>Φαναριώτικες σάτιρες (1 από 2)</vt:lpstr>
      <vt:lpstr>Φαναριώτικες σάτιρες (2 από 2)</vt:lpstr>
      <vt:lpstr>Νικόλαος Μαυρογένης (Μαρμαρά της Πάρου 1735-1790) (1 από 2)</vt:lpstr>
      <vt:lpstr>Νικόλαος Μαυρογένης (Μαρμαρά της Πάρου 1735-1790) (2 από 2)</vt:lpstr>
      <vt:lpstr>Φαναριώτικες σάτιρες (1 από 4)</vt:lpstr>
      <vt:lpstr>Φαναριώτικες σάτιρες (2 από 4)</vt:lpstr>
      <vt:lpstr>Φαναριώτικες σάτιρες (3 από 4)</vt:lpstr>
      <vt:lpstr>Φαναριώτικες σάτιρες (4 από 4)</vt:lpstr>
      <vt:lpstr>Mesmer</vt:lpstr>
      <vt:lpstr>PowerPoint Presentation</vt:lpstr>
      <vt:lpstr>PowerPoint Presentation</vt:lpstr>
      <vt:lpstr>Φαναριώτικες σάτιρες</vt:lpstr>
      <vt:lpstr> Απόστολος Αρσάκης (1792-1874)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helios</dc:creator>
  <cp:lastModifiedBy>Uoa</cp:lastModifiedBy>
  <cp:revision>56</cp:revision>
  <dcterms:created xsi:type="dcterms:W3CDTF">1601-01-01T00:00:00Z</dcterms:created>
  <dcterms:modified xsi:type="dcterms:W3CDTF">2016-05-19T10:56:43Z</dcterms:modified>
</cp:coreProperties>
</file>