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69" r:id="rId2"/>
    <p:sldId id="32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32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00808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49" autoAdjust="0"/>
    <p:restoredTop sz="90929" autoAdjust="0"/>
  </p:normalViewPr>
  <p:slideViewPr>
    <p:cSldViewPr snapToGrid="0">
      <p:cViewPr>
        <p:scale>
          <a:sx n="72" d="100"/>
          <a:sy n="72" d="100"/>
        </p:scale>
        <p:origin x="-108" y="-61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0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71406C1-0B10-4162-8225-4E8BECCFB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9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smtClean="0"/>
              <a:t>Δεύτερου επιπέδου</a:t>
            </a:r>
          </a:p>
          <a:p>
            <a:pPr lvl="2"/>
            <a:r>
              <a:rPr lang="en-US" smtClean="0"/>
              <a:t>Τρίτου επιπέδου</a:t>
            </a:r>
          </a:p>
          <a:p>
            <a:pPr lvl="3"/>
            <a:r>
              <a:rPr lang="en-US" smtClean="0"/>
              <a:t>Τέταρτου επιπέδου</a:t>
            </a:r>
          </a:p>
          <a:p>
            <a:pPr lvl="4"/>
            <a:r>
              <a:rPr lang="en-US" smtClean="0"/>
              <a:t>Πέμπτου επιπέδου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40E68-9655-4296-9DB9-625C12F0A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7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47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34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Aπό το θέατρο-ανάγνωσμα στη σκηνική πράξη - Διαφωτισμός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1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86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Aπό το θέατρο-ανάγνωσμα στη σκηνική πράξη - Διαφωτισμός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CAF7E8-28B8-4B43-BA0C-E216A20988D4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C4E4AF-F9D7-AF44-9F1F-20905AC485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Aπό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το θέατρο-ανάγνωσμα στη σκηνική πράξη - Διαφωτισμός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17760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9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0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Aπό το θέατρο-ανάγνωσμα στη σκηνική πράξη - Διαφωτισμός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52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7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latin typeface="+mn-lt"/>
              </a:rPr>
              <a:t>Τίτλος Ενότητας</a:t>
            </a:r>
            <a:endParaRPr lang="en-US" sz="1000" dirty="0">
              <a:solidFill>
                <a:srgbClr val="5075BC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ATRE10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s_Contretemps.jpg" TargetMode="External"/><Relationship Id="rId7" Type="http://schemas.openxmlformats.org/officeDocument/2006/relationships/hyperlink" Target="https://commons.wikimedia.org/wiki/File:Carlo_Goldoni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e.wikipedia.org/wiki/Datei:Metastasio_-_L%E2%80%99olimpiade_-_Herissant_Vol.02_-_Paris_1780.png" TargetMode="External"/><Relationship Id="rId5" Type="http://schemas.openxmlformats.org/officeDocument/2006/relationships/hyperlink" Target="https://commons.wikimedia.org/wiki/File:Pietro_Metastasio.jpg" TargetMode="External"/><Relationship Id="rId4" Type="http://schemas.openxmlformats.org/officeDocument/2006/relationships/hyperlink" Target="http://www.belriguardo.it/products/let2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66103"/>
            <a:ext cx="7776864" cy="2745044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Aπό </a:t>
            </a:r>
            <a:r>
              <a:rPr lang="el-GR" sz="2800" dirty="0"/>
              <a:t>το θέατρο-ανάγνωσμα στη σκηνική πράξη </a:t>
            </a:r>
            <a:r>
              <a:rPr lang="el-GR" sz="2800" dirty="0" smtClean="0"/>
              <a:t>– Διαφωτισμός</a:t>
            </a:r>
            <a:endParaRPr lang="en-US" sz="2800" dirty="0" smtClean="0"/>
          </a:p>
          <a:p>
            <a:r>
              <a:rPr lang="el-GR" sz="2800" dirty="0" smtClean="0"/>
              <a:t>Μεταφράσεις δυτικών συγγραφέων</a:t>
            </a:r>
            <a:endParaRPr lang="en-US" sz="2800" dirty="0" smtClean="0"/>
          </a:p>
          <a:p>
            <a:endParaRPr lang="el-GR" sz="2000" dirty="0" smtClean="0"/>
          </a:p>
          <a:p>
            <a:r>
              <a:rPr lang="el-GR" sz="2800" dirty="0" smtClean="0"/>
              <a:t>Άννα Ταμπάκη</a:t>
            </a:r>
            <a:endParaRPr lang="el-GR" sz="2800" dirty="0"/>
          </a:p>
          <a:p>
            <a:r>
              <a:rPr lang="el-GR" sz="2800" dirty="0" smtClean="0"/>
              <a:t>Φιλοσοφική Σχολή</a:t>
            </a:r>
            <a:endParaRPr lang="el-GR" sz="2800" dirty="0"/>
          </a:p>
          <a:p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 smtClean="0"/>
              <a:t>Θεατρικών Σπουδών</a:t>
            </a:r>
            <a:endParaRPr lang="en-US" sz="2800" dirty="0"/>
          </a:p>
          <a:p>
            <a:endParaRPr lang="el-GR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98434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Το ελληνικό θέατρο των Νεωτέρων Χρόνων Β´</a:t>
            </a:r>
          </a:p>
        </p:txBody>
      </p:sp>
    </p:spTree>
    <p:extLst>
      <p:ext uri="{BB962C8B-B14F-4D97-AF65-F5344CB8AC3E}">
        <p14:creationId xmlns:p14="http://schemas.microsoft.com/office/powerpoint/2010/main" val="23683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0" dirty="0"/>
              <a:t>Torquato Tasso, Aminta (circa 1580)</a:t>
            </a:r>
            <a:endParaRPr lang="el-GR" sz="4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86" y="1417638"/>
            <a:ext cx="3175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Pietro Metastas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31" y="1306253"/>
            <a:ext cx="4043129" cy="49455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1918"/>
            <a:ext cx="8229600" cy="1143000"/>
          </a:xfrm>
        </p:spPr>
        <p:txBody>
          <a:bodyPr/>
          <a:lstStyle/>
          <a:p>
            <a:r>
              <a:rPr lang="en-US" dirty="0" smtClean="0"/>
              <a:t>Pietro </a:t>
            </a:r>
            <a:r>
              <a:rPr lang="en-US" dirty="0"/>
              <a:t>M</a:t>
            </a:r>
            <a:r>
              <a:rPr lang="en-US" dirty="0" smtClean="0"/>
              <a:t>etastasio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54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Μεταστάσιος (Abbate Metastasio)</a:t>
            </a:r>
            <a:br>
              <a:rPr lang="it-IT" sz="3200" dirty="0"/>
            </a:br>
            <a:r>
              <a:rPr lang="it-IT" sz="3200" dirty="0"/>
              <a:t>Pietro Antonio Domenico Trapassi (1698–1782)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80233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Μαθητής του </a:t>
            </a:r>
            <a:r>
              <a:rPr lang="en-US" sz="2400" dirty="0" err="1" smtClean="0"/>
              <a:t>Gian</a:t>
            </a:r>
            <a:r>
              <a:rPr lang="en-US" sz="2400" dirty="0" smtClean="0"/>
              <a:t> </a:t>
            </a:r>
            <a:r>
              <a:rPr lang="en-US" sz="2400" dirty="0" err="1" smtClean="0"/>
              <a:t>Vicenzo</a:t>
            </a:r>
            <a:r>
              <a:rPr lang="en-US" sz="2400" dirty="0" smtClean="0"/>
              <a:t> </a:t>
            </a:r>
            <a:r>
              <a:rPr lang="en-US" sz="2400" dirty="0" err="1" smtClean="0"/>
              <a:t>Gravina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Έχει μελετήσει τους κλασικούς, Αισχύλο και Σοφοκλή.</a:t>
            </a:r>
            <a:endParaRPr lang="en-US" sz="2400" dirty="0" smtClean="0"/>
          </a:p>
          <a:p>
            <a:r>
              <a:rPr lang="el-GR" sz="2400" dirty="0" smtClean="0"/>
              <a:t>Καλλιέργησε το είδος </a:t>
            </a:r>
            <a:r>
              <a:rPr lang="en-US" sz="2400" dirty="0" smtClean="0"/>
              <a:t>opera </a:t>
            </a:r>
            <a:r>
              <a:rPr lang="en-US" sz="2400" dirty="0" err="1" smtClean="0"/>
              <a:t>seria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err="1" smtClean="0"/>
              <a:t>dramma</a:t>
            </a:r>
            <a:r>
              <a:rPr lang="en-US" sz="2400" dirty="0" smtClean="0"/>
              <a:t> per </a:t>
            </a:r>
            <a:r>
              <a:rPr lang="en-US" sz="2400" dirty="0" err="1" smtClean="0"/>
              <a:t>musica</a:t>
            </a:r>
            <a:endParaRPr lang="el-GR" sz="2400" dirty="0" smtClean="0"/>
          </a:p>
          <a:p>
            <a:r>
              <a:rPr lang="el-GR" sz="2400" dirty="0" smtClean="0"/>
              <a:t>Τρίπρακτα «ηρωϊκά δράματα», θέματα της ελληνορωμαϊκής μυθολογίας και ιστορίας. Έμφαση στη ρωμαϊκή ιστορία. </a:t>
            </a:r>
          </a:p>
          <a:p>
            <a:r>
              <a:rPr lang="el-GR" sz="2400" dirty="0" smtClean="0"/>
              <a:t>Καθιερωμένες συγκρούσεις ανάμεσα στο ερωτικό πάθος και το καθήκον, περιπεπλεγμένοι έρωτες στο πνεύμα της εποχής.</a:t>
            </a:r>
          </a:p>
          <a:p>
            <a:r>
              <a:rPr lang="el-GR" sz="2400" dirty="0" smtClean="0"/>
              <a:t>Ηθικό δίδαγμα</a:t>
            </a:r>
            <a:r>
              <a:rPr lang="en-US" sz="2400" dirty="0" smtClean="0"/>
              <a:t>: </a:t>
            </a:r>
            <a:r>
              <a:rPr lang="el-GR" sz="2400" dirty="0" smtClean="0"/>
              <a:t>θρίαμβος της μεγαλοψυχίας, της ευγένειας, της επιείκειας, της φιλίας</a:t>
            </a:r>
            <a:r>
              <a:rPr lang="en-US" sz="2400" dirty="0" smtClean="0"/>
              <a:t>, </a:t>
            </a:r>
            <a:r>
              <a:rPr lang="el-GR" sz="2400" dirty="0" smtClean="0"/>
              <a:t>της φιλοπατρίας, της σταθερότητας, της εγκαρτέρησης στις κακοτυχίες.</a:t>
            </a:r>
          </a:p>
          <a:p>
            <a:r>
              <a:rPr lang="el-GR" sz="2400" dirty="0" smtClean="0"/>
              <a:t>Εκλαϊκεύει τις ιδέες του Διαφωτισμού.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Χειρόγραφες μεταφράσεις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smtClean="0"/>
              <a:t>Χειρόγραφες μεταφράσεις</a:t>
            </a:r>
            <a:r>
              <a:rPr lang="en-US" sz="2400" smtClean="0"/>
              <a:t>:</a:t>
            </a:r>
          </a:p>
          <a:p>
            <a:r>
              <a:rPr lang="en-US" sz="2400" smtClean="0"/>
              <a:t>1758: </a:t>
            </a:r>
            <a:r>
              <a:rPr lang="el-GR" sz="2400" smtClean="0"/>
              <a:t>«Ο αναγνωρισμός της Σεμιράμιδος» </a:t>
            </a:r>
            <a:r>
              <a:rPr lang="en-US" sz="2400" smtClean="0"/>
              <a:t>(</a:t>
            </a:r>
            <a:r>
              <a:rPr lang="en-US" sz="2400" i="1" smtClean="0"/>
              <a:t>Semiramide riconosciuta</a:t>
            </a:r>
            <a:r>
              <a:rPr lang="en-US" sz="2400" smtClean="0"/>
              <a:t>)</a:t>
            </a:r>
            <a:r>
              <a:rPr lang="el-GR" sz="2400" smtClean="0"/>
              <a:t> από τον γιαννιώτη Αναστάσιο Σουγδουρή</a:t>
            </a:r>
            <a:r>
              <a:rPr lang="en-US" sz="2400" smtClean="0"/>
              <a:t>.</a:t>
            </a:r>
          </a:p>
          <a:p>
            <a:r>
              <a:rPr lang="el-GR" sz="2400" smtClean="0"/>
              <a:t>Κώδικας Ηλιάσκου</a:t>
            </a:r>
            <a:r>
              <a:rPr lang="en-US" sz="2400" smtClean="0"/>
              <a:t> (</a:t>
            </a:r>
            <a:r>
              <a:rPr lang="el-GR" sz="2400" smtClean="0"/>
              <a:t>περίπου 1780-1785</a:t>
            </a:r>
            <a:r>
              <a:rPr lang="en-US" sz="2400" smtClean="0"/>
              <a:t>): </a:t>
            </a:r>
            <a:r>
              <a:rPr lang="el-GR" sz="2400" smtClean="0"/>
              <a:t>περιέχει την «Ακατοίκητη νήσο» </a:t>
            </a:r>
            <a:r>
              <a:rPr lang="en-US" sz="2400" smtClean="0"/>
              <a:t>(</a:t>
            </a:r>
            <a:r>
              <a:rPr lang="en-US" sz="2400" i="1" smtClean="0"/>
              <a:t>L’isola disabitata</a:t>
            </a:r>
            <a:r>
              <a:rPr lang="en-US" sz="2400" smtClean="0"/>
              <a:t>) </a:t>
            </a:r>
            <a:r>
              <a:rPr lang="el-GR" sz="2400" smtClean="0"/>
              <a:t>και τον «Μεγακλή» </a:t>
            </a:r>
            <a:r>
              <a:rPr lang="en-US" sz="2400" smtClean="0"/>
              <a:t>(</a:t>
            </a:r>
            <a:r>
              <a:rPr lang="en-US" sz="2400" i="1" smtClean="0"/>
              <a:t>L’Olimpiade</a:t>
            </a:r>
            <a:r>
              <a:rPr lang="en-US" sz="2400" smtClean="0"/>
              <a:t>).</a:t>
            </a:r>
          </a:p>
          <a:p>
            <a:r>
              <a:rPr lang="en-US" sz="2400" smtClean="0"/>
              <a:t> </a:t>
            </a:r>
            <a:r>
              <a:rPr lang="el-GR" sz="2400" smtClean="0"/>
              <a:t>Κώδικας αρ. 50 Μουσείου Μπενάκη</a:t>
            </a:r>
            <a:r>
              <a:rPr lang="en-US" sz="2400" smtClean="0"/>
              <a:t>:</a:t>
            </a:r>
            <a:r>
              <a:rPr lang="el-GR" sz="2400" smtClean="0"/>
              <a:t> περιέχει τα έργα «Θεμιστοκλής», «Αντίγονος», «Έρωτας αιχμάλωτος».</a:t>
            </a:r>
          </a:p>
          <a:p>
            <a:r>
              <a:rPr lang="el-GR" sz="2400" smtClean="0"/>
              <a:t>Κώδικας Ζωσιμαίας Βιβλιοθήκης</a:t>
            </a:r>
            <a:r>
              <a:rPr lang="en-US" sz="2400" smtClean="0"/>
              <a:t>: </a:t>
            </a:r>
            <a:r>
              <a:rPr lang="el-GR" sz="2400" smtClean="0"/>
              <a:t>περιέχει τα έργα «Δημοφών», «Υπερμνήστρα», «Νήσος η έρημος».</a:t>
            </a:r>
            <a:r>
              <a:rPr lang="en-US" sz="2400" smtClean="0"/>
              <a:t> </a:t>
            </a:r>
            <a:r>
              <a:rPr lang="el-GR" sz="2400" smtClean="0"/>
              <a:t>Έμμετρες μεταφράσεις του Ιωάννη Καρατζά, γιου του ηγεμόνα της Βλαχίας Νικολάου.</a:t>
            </a:r>
          </a:p>
          <a:p>
            <a:r>
              <a:rPr lang="el-GR" sz="2400" smtClean="0"/>
              <a:t>Σε χειρόγραφη μορφή κυκλοφόρησαν και τα </a:t>
            </a:r>
            <a:r>
              <a:rPr lang="el-GR" sz="2400" i="1" smtClean="0"/>
              <a:t>Ολύμπια</a:t>
            </a:r>
            <a:r>
              <a:rPr lang="el-GR" sz="2400" smtClean="0"/>
              <a:t> («Ολυμπιάς», μτφρ. Ρήγα) και ο «Αχιλλεύς εν Σκύρω». </a:t>
            </a:r>
            <a:endParaRPr lang="en-US" sz="240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b="1" dirty="0" smtClean="0"/>
              <a:t>1779</a:t>
            </a:r>
            <a:r>
              <a:rPr lang="el-GR" sz="2400" dirty="0" smtClean="0"/>
              <a:t>, Βενετία, 2. τόμοι.</a:t>
            </a:r>
          </a:p>
          <a:p>
            <a:r>
              <a:rPr lang="el-GR" sz="2400" dirty="0" smtClean="0"/>
              <a:t>Σημαντικός Πρόλογος (προβάλλονται έννοιες του Διαφωτισμού</a:t>
            </a:r>
            <a:r>
              <a:rPr lang="en-US" sz="2400" dirty="0" smtClean="0"/>
              <a:t>: </a:t>
            </a:r>
            <a:r>
              <a:rPr lang="el-GR" sz="2400" dirty="0" smtClean="0"/>
              <a:t>φιλοπεριέργεια, φιλομάθεια, κ.λπ.).</a:t>
            </a:r>
          </a:p>
          <a:p>
            <a:r>
              <a:rPr lang="el-GR" sz="2400" dirty="0" smtClean="0"/>
              <a:t>Ανώνυμος μεταφραστής</a:t>
            </a:r>
            <a:r>
              <a:rPr lang="en-US" sz="2400" dirty="0" smtClean="0"/>
              <a:t>: </a:t>
            </a:r>
            <a:r>
              <a:rPr lang="el-GR" sz="2400" dirty="0" smtClean="0"/>
              <a:t>είτε ο Γεώργιος Ν. Σούτσος είτε ο Θωμάς ο Ρόδιος.</a:t>
            </a:r>
          </a:p>
          <a:p>
            <a:r>
              <a:rPr lang="el-GR" sz="2400" dirty="0" smtClean="0"/>
              <a:t>τ. 1</a:t>
            </a:r>
            <a:r>
              <a:rPr lang="el-GR" sz="2400" baseline="30000" dirty="0" smtClean="0"/>
              <a:t>ος</a:t>
            </a:r>
            <a:r>
              <a:rPr lang="en-US" sz="2400" dirty="0" smtClean="0"/>
              <a:t>: </a:t>
            </a:r>
            <a:r>
              <a:rPr lang="el-GR" sz="2400" i="1" dirty="0" smtClean="0"/>
              <a:t>Αρταξέρξης, Αδριανός εν Συρία, Δημήτριος.</a:t>
            </a:r>
          </a:p>
          <a:p>
            <a:r>
              <a:rPr lang="el-GR" sz="2400" dirty="0" smtClean="0"/>
              <a:t>τ. 2</a:t>
            </a:r>
            <a:r>
              <a:rPr lang="el-GR" sz="2400" baseline="30000" dirty="0" smtClean="0"/>
              <a:t>ος</a:t>
            </a:r>
            <a:r>
              <a:rPr lang="en-US" sz="2400" dirty="0" smtClean="0"/>
              <a:t>: </a:t>
            </a:r>
            <a:r>
              <a:rPr lang="el-GR" sz="2400" i="1" dirty="0" smtClean="0"/>
              <a:t>Ευσπλαγχνία του Τίτου, Σιρόης, Κάτων εν Ιτύκη.</a:t>
            </a:r>
          </a:p>
          <a:p>
            <a:r>
              <a:rPr lang="el-GR" sz="2400" dirty="0" smtClean="0"/>
              <a:t>1794, </a:t>
            </a:r>
            <a:r>
              <a:rPr lang="el-GR" sz="2400" i="1" dirty="0" smtClean="0"/>
              <a:t>Δημοφόντης</a:t>
            </a:r>
            <a:r>
              <a:rPr lang="el-GR" sz="2400" dirty="0" smtClean="0"/>
              <a:t> και </a:t>
            </a:r>
            <a:r>
              <a:rPr lang="el-GR" sz="2400" i="1" dirty="0" smtClean="0"/>
              <a:t>Αχιλλεύς εν Σκύρω.</a:t>
            </a:r>
          </a:p>
          <a:p>
            <a:r>
              <a:rPr lang="el-GR" sz="2400" dirty="0" smtClean="0"/>
              <a:t>1796, </a:t>
            </a:r>
            <a:r>
              <a:rPr lang="el-GR" sz="2400" i="1" dirty="0" smtClean="0"/>
              <a:t>Θεμιστοκλής</a:t>
            </a:r>
            <a:r>
              <a:rPr lang="el-GR" sz="2400" dirty="0" smtClean="0"/>
              <a:t> (εκδ. Πολυζώης Λαμπανιτζιώτης).</a:t>
            </a:r>
          </a:p>
          <a:p>
            <a:r>
              <a:rPr lang="el-GR" sz="2400" dirty="0" smtClean="0"/>
              <a:t>1797, </a:t>
            </a:r>
            <a:r>
              <a:rPr lang="el-GR" sz="2400" i="1" dirty="0" smtClean="0"/>
              <a:t>Ολύμπια</a:t>
            </a:r>
            <a:r>
              <a:rPr lang="el-GR" sz="2400" dirty="0" smtClean="0"/>
              <a:t> (</a:t>
            </a:r>
            <a:r>
              <a:rPr lang="el-GR" sz="2400" i="1" dirty="0" smtClean="0"/>
              <a:t>Ηθικός Τρίπους)</a:t>
            </a:r>
          </a:p>
          <a:p>
            <a:endParaRPr lang="el-GR" sz="2400" dirty="0" smtClean="0"/>
          </a:p>
          <a:p>
            <a:pPr>
              <a:buNone/>
            </a:pPr>
            <a:endParaRPr lang="el-GR" sz="2400" i="1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Έντυπες εκδόσεις</a:t>
            </a:r>
          </a:p>
        </p:txBody>
      </p:sp>
    </p:spTree>
    <p:extLst>
      <p:ext uri="{BB962C8B-B14F-4D97-AF65-F5344CB8AC3E}">
        <p14:creationId xmlns:p14="http://schemas.microsoft.com/office/powerpoint/2010/main" val="8879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35" y="1167464"/>
            <a:ext cx="2910625" cy="5070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GB" dirty="0" err="1"/>
              <a:t>L’olimpiade</a:t>
            </a:r>
            <a:r>
              <a:rPr lang="en-GB" dirty="0"/>
              <a:t> (Pergolesi)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72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96408"/>
          </a:xfrm>
        </p:spPr>
        <p:txBody>
          <a:bodyPr>
            <a:normAutofit lnSpcReduction="10000"/>
          </a:bodyPr>
          <a:lstStyle/>
          <a:p>
            <a:r>
              <a:rPr lang="el-GR" sz="1800" dirty="0" smtClean="0"/>
              <a:t>Συμπεριλαμβάνονται στον </a:t>
            </a:r>
            <a:r>
              <a:rPr lang="el-GR" sz="1800" i="1" dirty="0" smtClean="0"/>
              <a:t>Ηθικό Τρίποδα </a:t>
            </a:r>
            <a:r>
              <a:rPr lang="el-GR" sz="1800" dirty="0" smtClean="0"/>
              <a:t>που εξέδωσε ο Ρήγας στη Βιέννη, μαζί με τη «Βοσκοπούλα των Άλπεων» (</a:t>
            </a:r>
            <a:r>
              <a:rPr lang="en-US" sz="1800" i="1" dirty="0" smtClean="0"/>
              <a:t>La </a:t>
            </a:r>
            <a:r>
              <a:rPr lang="en-US" sz="1800" i="1" dirty="0" err="1" smtClean="0"/>
              <a:t>Bergère</a:t>
            </a:r>
            <a:r>
              <a:rPr lang="en-US" sz="1800" i="1" dirty="0" smtClean="0"/>
              <a:t> des </a:t>
            </a:r>
            <a:r>
              <a:rPr lang="en-US" sz="1800" i="1" dirty="0" err="1" smtClean="0"/>
              <a:t>Alpes</a:t>
            </a:r>
            <a:r>
              <a:rPr lang="el-GR" sz="1800" dirty="0" smtClean="0"/>
              <a:t>) του </a:t>
            </a:r>
            <a:r>
              <a:rPr lang="en-US" sz="1800" dirty="0" err="1" smtClean="0"/>
              <a:t>Marmontel</a:t>
            </a:r>
            <a:r>
              <a:rPr lang="en-US" sz="1800" dirty="0" smtClean="0"/>
              <a:t> </a:t>
            </a:r>
            <a:r>
              <a:rPr lang="el-GR" sz="1800" dirty="0" smtClean="0"/>
              <a:t>και τον «Πρώτο Ναύτη» (</a:t>
            </a:r>
            <a:r>
              <a:rPr lang="en-US" sz="1800" i="1" dirty="0" err="1" smtClean="0"/>
              <a:t>Der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Erste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Schiffer</a:t>
            </a:r>
            <a:r>
              <a:rPr lang="el-GR" sz="1800" dirty="0" smtClean="0"/>
              <a:t>) του γερμανοελβετού </a:t>
            </a:r>
            <a:r>
              <a:rPr lang="en-US" sz="1800" dirty="0" smtClean="0"/>
              <a:t>Salomon </a:t>
            </a:r>
            <a:r>
              <a:rPr lang="en-US" sz="1800" dirty="0" err="1" smtClean="0"/>
              <a:t>Gessner</a:t>
            </a:r>
            <a:r>
              <a:rPr lang="el-GR" sz="1800" dirty="0" smtClean="0"/>
              <a:t>.</a:t>
            </a:r>
            <a:r>
              <a:rPr lang="en-US" sz="1800" dirty="0" smtClean="0"/>
              <a:t> </a:t>
            </a:r>
          </a:p>
          <a:p>
            <a:r>
              <a:rPr lang="el-GR" sz="1800" dirty="0" smtClean="0"/>
              <a:t>Τρία έργα, τρία διδάγματα</a:t>
            </a:r>
            <a:r>
              <a:rPr lang="en-US" sz="1800" dirty="0" smtClean="0"/>
              <a:t>: </a:t>
            </a:r>
            <a:r>
              <a:rPr lang="el-GR" sz="1800" b="1" dirty="0" smtClean="0"/>
              <a:t>ειλικρινής φιλία, γυναικεία σωφροσύνη, φυσική απλότητα</a:t>
            </a:r>
            <a:r>
              <a:rPr lang="el-GR" sz="1800" dirty="0" smtClean="0"/>
              <a:t>.</a:t>
            </a:r>
          </a:p>
          <a:p>
            <a:r>
              <a:rPr lang="el-GR" sz="1800" dirty="0" smtClean="0"/>
              <a:t>Πηγές του έργου</a:t>
            </a:r>
            <a:r>
              <a:rPr lang="en-US" sz="1800" dirty="0" smtClean="0"/>
              <a:t>: </a:t>
            </a:r>
            <a:r>
              <a:rPr lang="el-GR" sz="1800" dirty="0" smtClean="0"/>
              <a:t>Ηρόδοτος, Παυσανίας και τα έργα </a:t>
            </a:r>
            <a:r>
              <a:rPr lang="en-US" sz="1800" i="1" dirty="0" err="1" smtClean="0"/>
              <a:t>Aminta</a:t>
            </a:r>
            <a:r>
              <a:rPr lang="en-US" sz="1800" i="1" dirty="0" smtClean="0"/>
              <a:t>, Il Re </a:t>
            </a:r>
            <a:r>
              <a:rPr lang="en-US" sz="1800" i="1" dirty="0" err="1" smtClean="0"/>
              <a:t>Torrismondo</a:t>
            </a:r>
            <a:r>
              <a:rPr lang="en-US" sz="1800" i="1" dirty="0" smtClean="0"/>
              <a:t> </a:t>
            </a:r>
            <a:r>
              <a:rPr lang="el-GR" sz="1800" dirty="0" smtClean="0"/>
              <a:t>του</a:t>
            </a:r>
            <a:r>
              <a:rPr lang="el-GR" sz="1800" i="1" dirty="0" smtClean="0"/>
              <a:t> </a:t>
            </a:r>
            <a:r>
              <a:rPr lang="en-US" sz="1800" dirty="0" smtClean="0"/>
              <a:t>T. Tasso, </a:t>
            </a:r>
            <a:r>
              <a:rPr lang="el-GR" sz="1800" dirty="0" smtClean="0"/>
              <a:t>και </a:t>
            </a:r>
            <a:r>
              <a:rPr lang="en-US" sz="1800" i="1" dirty="0" smtClean="0"/>
              <a:t>Il pastor </a:t>
            </a:r>
            <a:r>
              <a:rPr lang="en-US" sz="1800" i="1" dirty="0" err="1" smtClean="0"/>
              <a:t>fido</a:t>
            </a:r>
            <a:r>
              <a:rPr lang="en-US" sz="1800" i="1" dirty="0" smtClean="0"/>
              <a:t> </a:t>
            </a:r>
            <a:r>
              <a:rPr lang="el-GR" sz="1800" dirty="0" smtClean="0"/>
              <a:t>του </a:t>
            </a:r>
            <a:r>
              <a:rPr lang="en-US" sz="1800" dirty="0" smtClean="0"/>
              <a:t>G.B. </a:t>
            </a:r>
            <a:r>
              <a:rPr lang="en-US" sz="1800" dirty="0" err="1" smtClean="0"/>
              <a:t>Guarini</a:t>
            </a:r>
            <a:r>
              <a:rPr lang="en-US" sz="1800" dirty="0" smtClean="0"/>
              <a:t>. </a:t>
            </a:r>
            <a:endParaRPr lang="el-GR" sz="1800" dirty="0" smtClean="0"/>
          </a:p>
          <a:p>
            <a:r>
              <a:rPr lang="el-GR" sz="1800" dirty="0" smtClean="0"/>
              <a:t>Διαδραματίζεται στην Ήλιδα, την περίοδο των Ολυμπιακών Αγώνων.</a:t>
            </a:r>
          </a:p>
          <a:p>
            <a:r>
              <a:rPr lang="el-GR" sz="1800" b="1" dirty="0" smtClean="0"/>
              <a:t>Παρεμβάσεις του Ρήγα</a:t>
            </a:r>
            <a:r>
              <a:rPr lang="en-US" sz="1800" dirty="0" smtClean="0"/>
              <a:t>: </a:t>
            </a:r>
            <a:r>
              <a:rPr lang="el-GR" sz="1800" dirty="0" smtClean="0"/>
              <a:t>συμβουλή να αναγνωστεί με τη βοήθεια της </a:t>
            </a:r>
            <a:r>
              <a:rPr lang="el-GR" sz="1800" i="1" dirty="0" smtClean="0"/>
              <a:t>Χάρτας</a:t>
            </a:r>
            <a:r>
              <a:rPr lang="el-GR" sz="1800" dirty="0" smtClean="0"/>
              <a:t> του, απαρίθμηση στην αρχή των ολυμπιακών αγωνισμάτων, στο πρώτο χορικό η λέξη ελευθερία με αραιά γράμματα, αναφορά στη θυσία της Αλκμήνης, το τελευταίο χορικό σε αρχαία γλώσσα.</a:t>
            </a:r>
          </a:p>
          <a:p>
            <a:r>
              <a:rPr lang="el-GR" sz="1800" dirty="0" smtClean="0"/>
              <a:t>Επανεκδόσεις του κειμένου το 1815 και 1820.</a:t>
            </a:r>
          </a:p>
          <a:p>
            <a:r>
              <a:rPr lang="el-GR" sz="1800" b="1" dirty="0" smtClean="0"/>
              <a:t>Πρώτη παράσταση </a:t>
            </a:r>
            <a:r>
              <a:rPr lang="el-GR" sz="1800" dirty="0" smtClean="0"/>
              <a:t>μετεπαναστατικά το 1836-1837 στην Αθήνα, κατά την πρώτη θεατρική περίοδο.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Τα Ολύμπια (1797)</a:t>
            </a:r>
            <a:br>
              <a:rPr lang="el-GR" sz="3600" dirty="0"/>
            </a:br>
            <a:r>
              <a:rPr lang="el-GR" sz="3600" dirty="0"/>
              <a:t>L’Olimpiade (ανέβηκε στη Βιέννη το 1733)</a:t>
            </a:r>
          </a:p>
        </p:txBody>
      </p:sp>
    </p:spTree>
    <p:extLst>
      <p:ext uri="{BB962C8B-B14F-4D97-AF65-F5344CB8AC3E}">
        <p14:creationId xmlns:p14="http://schemas.microsoft.com/office/powerpoint/2010/main" val="24231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Πρώτη αναφορά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1814, ανεβαίνει ο </a:t>
            </a:r>
            <a:r>
              <a:rPr lang="el-GR" sz="2400" i="1" dirty="0" smtClean="0"/>
              <a:t>Θεμιστοκλής </a:t>
            </a:r>
            <a:r>
              <a:rPr lang="el-GR" sz="2400" dirty="0" smtClean="0"/>
              <a:t>στο δημόσιο θέατρο της Οδησσού. Στο κοινό Έλληνες και ξένοι. Πηγή η εφ. </a:t>
            </a:r>
            <a:r>
              <a:rPr lang="el-GR" sz="2400" i="1" dirty="0" smtClean="0"/>
              <a:t>Ελληνικός Τηλέγραφος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Μαρτυρία – επιστολή του Κωνστ. Κούμα</a:t>
            </a:r>
            <a:r>
              <a:rPr lang="en-US" sz="2400" dirty="0" smtClean="0"/>
              <a:t> </a:t>
            </a:r>
            <a:r>
              <a:rPr lang="en-US" sz="2400" smtClean="0"/>
              <a:t>(1817, </a:t>
            </a:r>
            <a:r>
              <a:rPr lang="el-GR" sz="2400" dirty="0" smtClean="0"/>
              <a:t>περ. </a:t>
            </a:r>
            <a:r>
              <a:rPr lang="el-GR" sz="2400" i="1" dirty="0" smtClean="0"/>
              <a:t>Ερμής ο Λόγιος</a:t>
            </a:r>
            <a:r>
              <a:rPr lang="el-GR" sz="2400" dirty="0" smtClean="0"/>
              <a:t>).</a:t>
            </a:r>
          </a:p>
          <a:p>
            <a:r>
              <a:rPr lang="el-GR" sz="2400" dirty="0" smtClean="0"/>
              <a:t>Τα έργα του, κυρίως ο </a:t>
            </a:r>
            <a:r>
              <a:rPr lang="el-GR" sz="2400" i="1" dirty="0" smtClean="0"/>
              <a:t>Θεμιστοκλής</a:t>
            </a:r>
            <a:r>
              <a:rPr lang="el-GR" sz="2400" dirty="0" smtClean="0"/>
              <a:t>, παίζονται προεπαναστατικά.</a:t>
            </a:r>
          </a:p>
          <a:p>
            <a:endParaRPr lang="el-G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Μεταστάσιος «επί σκηνής»</a:t>
            </a:r>
          </a:p>
        </p:txBody>
      </p:sp>
    </p:spTree>
    <p:extLst>
      <p:ext uri="{BB962C8B-B14F-4D97-AF65-F5344CB8AC3E}">
        <p14:creationId xmlns:p14="http://schemas.microsoft.com/office/powerpoint/2010/main" val="27939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65" y="1461324"/>
            <a:ext cx="3920066" cy="4722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Carlo Goldoni (1707-1793)</a:t>
            </a:r>
            <a:r>
              <a:rPr lang="el-GR" dirty="0"/>
              <a:t> </a:t>
            </a:r>
            <a:r>
              <a:rPr lang="en-US" dirty="0"/>
              <a:t>(1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09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400" dirty="0" smtClean="0"/>
              <a:t>Από την παράδοση της </a:t>
            </a:r>
            <a:r>
              <a:rPr lang="en-US" sz="2400" dirty="0" smtClean="0"/>
              <a:t>commedia </a:t>
            </a:r>
            <a:r>
              <a:rPr lang="en-US" sz="2400" dirty="0" err="1" smtClean="0"/>
              <a:t>dell’arte</a:t>
            </a:r>
            <a:r>
              <a:rPr lang="en-US" sz="2400" dirty="0" smtClean="0"/>
              <a:t> </a:t>
            </a:r>
            <a:r>
              <a:rPr lang="el-GR" sz="2400" dirty="0" smtClean="0"/>
              <a:t>στην αναμόρφωση της ιταλικής κωμωδίας.</a:t>
            </a:r>
          </a:p>
          <a:p>
            <a:r>
              <a:rPr lang="el-GR" sz="2400" dirty="0" smtClean="0"/>
              <a:t>Στην εποχή του </a:t>
            </a:r>
            <a:r>
              <a:rPr lang="en-US" sz="2400" dirty="0" smtClean="0"/>
              <a:t>Goldoni </a:t>
            </a:r>
            <a:r>
              <a:rPr lang="el-GR" sz="2400" dirty="0" smtClean="0"/>
              <a:t>υπήρχαν επτά (7) θέατρα στη Βενετία</a:t>
            </a:r>
            <a:r>
              <a:rPr lang="en-US" sz="2400" dirty="0" smtClean="0"/>
              <a:t>: </a:t>
            </a:r>
            <a:r>
              <a:rPr lang="el-GR" sz="2400" dirty="0" smtClean="0"/>
              <a:t>στα δυο έπαιζαν όπερα, στα άλλα δυο </a:t>
            </a:r>
            <a:r>
              <a:rPr lang="en-US" sz="2400" dirty="0" err="1" smtClean="0"/>
              <a:t>opéra-comique</a:t>
            </a:r>
            <a:r>
              <a:rPr lang="en-US" sz="2400" dirty="0" smtClean="0"/>
              <a:t> </a:t>
            </a:r>
            <a:r>
              <a:rPr lang="el-GR" sz="2400" dirty="0" smtClean="0"/>
              <a:t>και στα υπόλοιπα τρία κωμωδίες (Στο Παρίσι λειτουργούσαν τρία θέατρα</a:t>
            </a:r>
            <a:r>
              <a:rPr lang="en-US" sz="2400" dirty="0" smtClean="0"/>
              <a:t>).</a:t>
            </a:r>
          </a:p>
          <a:p>
            <a:r>
              <a:rPr lang="el-GR" sz="2400" dirty="0" smtClean="0"/>
              <a:t>Αναρίθμητες λέσχες, περίπου 200 </a:t>
            </a:r>
            <a:r>
              <a:rPr lang="en-US" sz="2400" dirty="0" smtClean="0"/>
              <a:t>cafés.</a:t>
            </a:r>
          </a:p>
          <a:p>
            <a:r>
              <a:rPr lang="en-US" sz="2400" dirty="0" smtClean="0"/>
              <a:t>circa </a:t>
            </a:r>
            <a:r>
              <a:rPr lang="el-GR" sz="2400" dirty="0" smtClean="0"/>
              <a:t>1745, </a:t>
            </a:r>
            <a:r>
              <a:rPr lang="en-US" sz="2400" i="1" dirty="0" smtClean="0"/>
              <a:t>Il </a:t>
            </a:r>
            <a:r>
              <a:rPr lang="en-US" sz="2400" i="1" dirty="0" err="1" smtClean="0"/>
              <a:t>Prodigo</a:t>
            </a:r>
            <a:r>
              <a:rPr lang="el-GR" sz="2400" dirty="0" smtClean="0"/>
              <a:t>.</a:t>
            </a:r>
          </a:p>
          <a:p>
            <a:r>
              <a:rPr lang="el-GR" sz="2400" b="1" dirty="0" smtClean="0"/>
              <a:t>1748-1762</a:t>
            </a:r>
            <a:r>
              <a:rPr lang="en-US" sz="2400" dirty="0" smtClean="0"/>
              <a:t>: </a:t>
            </a:r>
            <a:r>
              <a:rPr lang="el-GR" sz="2400" dirty="0" smtClean="0"/>
              <a:t>γράφει τα μεγαλύτερα έργα του και διατυπώνει την άποψή του για την </a:t>
            </a:r>
            <a:r>
              <a:rPr lang="el-GR" sz="2400" b="1" dirty="0" smtClean="0"/>
              <a:t>αναμόρφωση της ιταλικής κωμωδίας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εθνική κωμωδία, με πραγματική λογοτεχνική και ψυχολογική αξία.</a:t>
            </a:r>
          </a:p>
          <a:p>
            <a:r>
              <a:rPr lang="el-GR" sz="2400" dirty="0" smtClean="0"/>
              <a:t>ανάδυση της </a:t>
            </a:r>
            <a:r>
              <a:rPr lang="el-GR" sz="2400" b="1" dirty="0" smtClean="0"/>
              <a:t>αρετής</a:t>
            </a:r>
            <a:r>
              <a:rPr lang="el-GR" sz="2400" dirty="0" smtClean="0"/>
              <a:t> και της </a:t>
            </a:r>
            <a:r>
              <a:rPr lang="el-GR" sz="2400" b="1" dirty="0" smtClean="0"/>
              <a:t>ευαισθησίας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Επίδραση του Μολιέρου.</a:t>
            </a:r>
          </a:p>
          <a:p>
            <a:endParaRPr lang="el-GR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Carlo Goldoni (1707-1793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5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tx2"/>
                </a:solidFill>
              </a:rPr>
              <a:t>Μεταφράσεις δυτικών συγγραφέων</a:t>
            </a:r>
            <a:br>
              <a:rPr lang="el-GR" dirty="0">
                <a:solidFill>
                  <a:schemeClr val="tx2"/>
                </a:solidFill>
              </a:rPr>
            </a:br>
            <a:r>
              <a:rPr lang="el-GR" dirty="0">
                <a:solidFill>
                  <a:schemeClr val="tx2"/>
                </a:solidFill>
              </a:rPr>
              <a:t>Μολιέρος – </a:t>
            </a:r>
            <a:r>
              <a:rPr lang="el-GR" dirty="0" err="1">
                <a:solidFill>
                  <a:schemeClr val="tx2"/>
                </a:solidFill>
              </a:rPr>
              <a:t>Μεταστάσιος</a:t>
            </a:r>
            <a:r>
              <a:rPr lang="el-GR" dirty="0">
                <a:solidFill>
                  <a:schemeClr val="tx2"/>
                </a:solidFill>
              </a:rPr>
              <a:t> – </a:t>
            </a:r>
            <a:r>
              <a:rPr lang="el-GR" dirty="0" err="1" smtClean="0">
                <a:solidFill>
                  <a:schemeClr val="tx2"/>
                </a:solidFill>
              </a:rPr>
              <a:t>Γκολντόνι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/>
              <a:t>18</a:t>
            </a:r>
            <a:r>
              <a:rPr lang="el-GR" sz="4400" baseline="30000" dirty="0"/>
              <a:t>ος</a:t>
            </a:r>
            <a:r>
              <a:rPr lang="el-GR" sz="4400" dirty="0"/>
              <a:t> </a:t>
            </a:r>
            <a:r>
              <a:rPr lang="el-GR" sz="4400" dirty="0" smtClean="0"/>
              <a:t>αιώνας</a:t>
            </a:r>
            <a:endParaRPr lang="en-US" sz="4400" dirty="0" smtClean="0"/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9252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Carlo Goldoni (1707-1793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/>
              <a:t>3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i="1" dirty="0" smtClean="0"/>
              <a:t>Il </a:t>
            </a:r>
            <a:r>
              <a:rPr lang="en-US" sz="2400" i="1" dirty="0" err="1" smtClean="0"/>
              <a:t>teatro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comico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l-GR" sz="2400" i="1" dirty="0" smtClean="0"/>
              <a:t>Το κωμικό θέατρο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n-US" sz="2400" i="1" dirty="0" smtClean="0"/>
              <a:t>La </a:t>
            </a:r>
            <a:r>
              <a:rPr lang="en-US" sz="2400" i="1" dirty="0" err="1" smtClean="0"/>
              <a:t>putta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onorata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l-GR" sz="2400" i="1" dirty="0" smtClean="0"/>
              <a:t>Το τίμιο κορίτσι</a:t>
            </a:r>
            <a:r>
              <a:rPr lang="el-GR" sz="2400" dirty="0" smtClean="0"/>
              <a:t>)</a:t>
            </a:r>
          </a:p>
          <a:p>
            <a:r>
              <a:rPr lang="en-US" sz="2400" i="1" dirty="0" smtClean="0"/>
              <a:t>La </a:t>
            </a:r>
            <a:r>
              <a:rPr lang="en-US" sz="2400" i="1" dirty="0" err="1" smtClean="0"/>
              <a:t>Bottega</a:t>
            </a:r>
            <a:r>
              <a:rPr lang="en-US" sz="2400" i="1" dirty="0" smtClean="0"/>
              <a:t> del </a:t>
            </a:r>
            <a:r>
              <a:rPr lang="en-US" sz="2400" i="1" dirty="0" err="1" smtClean="0"/>
              <a:t>caffè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l-GR" sz="2400" i="1" dirty="0" smtClean="0"/>
              <a:t>Το καφενείο</a:t>
            </a:r>
            <a:r>
              <a:rPr lang="en-US" sz="2400" i="1" dirty="0" smtClean="0"/>
              <a:t>)</a:t>
            </a:r>
            <a:endParaRPr lang="el-GR" sz="2400" i="1" dirty="0" smtClean="0"/>
          </a:p>
          <a:p>
            <a:r>
              <a:rPr lang="en-US" sz="2400" i="1" dirty="0" smtClean="0"/>
              <a:t>Pamela</a:t>
            </a:r>
            <a:r>
              <a:rPr lang="en-US" sz="2400" dirty="0" smtClean="0"/>
              <a:t> (</a:t>
            </a:r>
            <a:r>
              <a:rPr lang="el-GR" sz="2400" dirty="0" smtClean="0"/>
              <a:t>πρότυπο το επιστολικό μυθιστόρημα του </a:t>
            </a:r>
            <a:r>
              <a:rPr lang="en-US" sz="2400" dirty="0" smtClean="0"/>
              <a:t>Samuel Richardson, </a:t>
            </a:r>
            <a:r>
              <a:rPr lang="en-US" sz="2400" i="1" dirty="0" smtClean="0"/>
              <a:t>Pamela, or Virtue Rewarded</a:t>
            </a:r>
            <a:r>
              <a:rPr lang="en-US" sz="2400" dirty="0" smtClean="0"/>
              <a:t>, 1740)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Το πρώτο έργο χωρίς προσωπείο.</a:t>
            </a:r>
          </a:p>
          <a:p>
            <a:r>
              <a:rPr lang="el-GR" sz="2400" dirty="0" smtClean="0"/>
              <a:t>Κατάργηση της μάσκας.</a:t>
            </a:r>
          </a:p>
          <a:p>
            <a:r>
              <a:rPr lang="el-GR" sz="2400" b="1" dirty="0" smtClean="0"/>
              <a:t>Βενετσιάνικη κωμωδία</a:t>
            </a:r>
          </a:p>
          <a:p>
            <a:r>
              <a:rPr lang="fr-FR" sz="2400" i="1" dirty="0" smtClean="0"/>
              <a:t>La casa nova </a:t>
            </a:r>
            <a:r>
              <a:rPr lang="fr-FR" sz="2400" dirty="0" smtClean="0"/>
              <a:t>(</a:t>
            </a:r>
            <a:r>
              <a:rPr lang="el-GR" sz="2400" i="1" dirty="0" smtClean="0"/>
              <a:t>Το καινούργιο σπίτι</a:t>
            </a:r>
            <a:r>
              <a:rPr lang="fr-FR" sz="2400" dirty="0" smtClean="0"/>
              <a:t>)</a:t>
            </a:r>
          </a:p>
          <a:p>
            <a:r>
              <a:rPr lang="fr-FR" sz="2400" i="1" dirty="0" smtClean="0"/>
              <a:t>I </a:t>
            </a:r>
            <a:r>
              <a:rPr lang="fr-FR" sz="2400" i="1" dirty="0" err="1" smtClean="0"/>
              <a:t>Rusteghi</a:t>
            </a:r>
            <a:r>
              <a:rPr lang="el-GR" sz="2400" i="1" dirty="0" smtClean="0"/>
              <a:t> </a:t>
            </a:r>
            <a:r>
              <a:rPr lang="el-GR" sz="2400" dirty="0" smtClean="0"/>
              <a:t>(</a:t>
            </a:r>
            <a:r>
              <a:rPr lang="el-GR" sz="2400" i="1" dirty="0" smtClean="0"/>
              <a:t>Οι Αγροίκοι</a:t>
            </a:r>
            <a:r>
              <a:rPr lang="el-GR" sz="2400" dirty="0" smtClean="0"/>
              <a:t>) </a:t>
            </a:r>
          </a:p>
          <a:p>
            <a:r>
              <a:rPr lang="el-GR" sz="2400" dirty="0" smtClean="0"/>
              <a:t>1760-Αύγ. 1761</a:t>
            </a:r>
            <a:r>
              <a:rPr lang="en-US" sz="2400" dirty="0" smtClean="0"/>
              <a:t>: </a:t>
            </a:r>
            <a:r>
              <a:rPr lang="el-GR" sz="2400" dirty="0" smtClean="0"/>
              <a:t>Τον καλούν στο Παρίσι, στην </a:t>
            </a:r>
            <a:r>
              <a:rPr lang="en-US" sz="2400" dirty="0" err="1" smtClean="0"/>
              <a:t>Comédie</a:t>
            </a:r>
            <a:r>
              <a:rPr lang="en-US" sz="2400" dirty="0" smtClean="0"/>
              <a:t> </a:t>
            </a:r>
            <a:r>
              <a:rPr lang="en-US" sz="2400" dirty="0" err="1" smtClean="0"/>
              <a:t>Italienne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1761, 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Villegiatura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l-GR" sz="2400" i="1" dirty="0" smtClean="0"/>
              <a:t>Τριλογία του παραθερισμού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1762, </a:t>
            </a:r>
            <a:r>
              <a:rPr lang="en-US" sz="2400" i="1" dirty="0" err="1" smtClean="0"/>
              <a:t>Una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delle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ultime</a:t>
            </a:r>
            <a:r>
              <a:rPr lang="en-US" sz="2400" i="1" dirty="0" smtClean="0"/>
              <a:t> sere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Carnovale</a:t>
            </a:r>
            <a:r>
              <a:rPr lang="el-GR" sz="2400" i="1" dirty="0" smtClean="0"/>
              <a:t> </a:t>
            </a:r>
            <a:r>
              <a:rPr lang="el-GR" sz="2400" dirty="0" smtClean="0"/>
              <a:t>(</a:t>
            </a:r>
            <a:r>
              <a:rPr lang="el-GR" sz="2400" i="1" dirty="0" smtClean="0"/>
              <a:t>Τέλος Καρναβαλιού</a:t>
            </a:r>
            <a:r>
              <a:rPr lang="el-GR" sz="2400" dirty="0" smtClean="0"/>
              <a:t>).</a:t>
            </a:r>
          </a:p>
          <a:p>
            <a:r>
              <a:rPr lang="el-GR" sz="2400" b="1" dirty="0" smtClean="0"/>
              <a:t>Εκλαϊκευτής των ιδεών του Διαφωτισμού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Το μοτίβο της «φιλίας» που είναι το βασικό θέμα στον </a:t>
            </a:r>
            <a:r>
              <a:rPr lang="el-GR" sz="2400" i="1" dirty="0" smtClean="0"/>
              <a:t>Αληθινό φίλο </a:t>
            </a:r>
            <a:r>
              <a:rPr lang="el-GR" sz="2400" dirty="0" smtClean="0"/>
              <a:t>(</a:t>
            </a:r>
            <a:r>
              <a:rPr lang="en-US" sz="2400" i="1" dirty="0" smtClean="0"/>
              <a:t>Il </a:t>
            </a:r>
            <a:r>
              <a:rPr lang="en-US" sz="2400" i="1" dirty="0" err="1" smtClean="0"/>
              <a:t>vero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amico</a:t>
            </a:r>
            <a:r>
              <a:rPr lang="el-GR" sz="2400" dirty="0" smtClean="0"/>
              <a:t>)</a:t>
            </a:r>
            <a:r>
              <a:rPr lang="en-US" sz="2400" dirty="0" smtClean="0"/>
              <a:t>, </a:t>
            </a:r>
            <a:r>
              <a:rPr lang="el-GR" sz="2400" dirty="0" smtClean="0"/>
              <a:t>θεωρήθηκε ότι δανείστηκε ο </a:t>
            </a:r>
            <a:r>
              <a:rPr lang="en-US" sz="2400" dirty="0" smtClean="0"/>
              <a:t>Diderot </a:t>
            </a:r>
            <a:r>
              <a:rPr lang="el-GR" sz="2400" dirty="0" smtClean="0"/>
              <a:t>στον </a:t>
            </a:r>
            <a:r>
              <a:rPr lang="el-GR" sz="2400" i="1" dirty="0" smtClean="0"/>
              <a:t>Νόθο Γιο </a:t>
            </a:r>
            <a:r>
              <a:rPr lang="el-GR" sz="2400" dirty="0" smtClean="0"/>
              <a:t>(</a:t>
            </a:r>
            <a:r>
              <a:rPr lang="en-US" sz="2400" i="1" dirty="0" smtClean="0"/>
              <a:t>Le </a:t>
            </a:r>
            <a:r>
              <a:rPr lang="en-US" sz="2400" i="1" dirty="0" err="1" smtClean="0"/>
              <a:t>fils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naturel</a:t>
            </a:r>
            <a:r>
              <a:rPr lang="en-US" sz="2400" dirty="0" smtClean="0"/>
              <a:t>).</a:t>
            </a:r>
            <a:endParaRPr lang="el-GR" sz="240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Carlo Goldoni (1707-1793</a:t>
            </a:r>
            <a:r>
              <a:rPr lang="en-US" dirty="0" smtClean="0"/>
              <a:t>) (</a:t>
            </a:r>
            <a:r>
              <a:rPr lang="el-GR" dirty="0"/>
              <a:t>4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3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Κώδικας 14612, Βασιλική Βιβλιοθήκη Βρυξελλών</a:t>
            </a:r>
          </a:p>
          <a:p>
            <a:r>
              <a:rPr lang="el-GR" sz="2400" dirty="0" smtClean="0"/>
              <a:t>Πιθανό χρονικό όριο μετάφρασης </a:t>
            </a:r>
            <a:r>
              <a:rPr lang="en-US" sz="2400" dirty="0" smtClean="0"/>
              <a:t>post 1765</a:t>
            </a:r>
            <a:r>
              <a:rPr lang="el-GR" sz="2400" dirty="0" smtClean="0"/>
              <a:t> (από εσωτερικό τεκμήριο, αναφορά σε μαθήματα Ηθικής Φιλοσοφίας – που δίδαξε ο Ιώσηπος Μοισιόδακας στην Ηγεμονική Ακαδημία του Ιασίου- στην κωμωδία «Πατήρ της φαμελίας»)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Έργα</a:t>
            </a:r>
            <a:r>
              <a:rPr lang="en-US" sz="2400" dirty="0" smtClean="0"/>
              <a:t>:</a:t>
            </a:r>
          </a:p>
          <a:p>
            <a:r>
              <a:rPr lang="el-GR" sz="2400" dirty="0" smtClean="0"/>
              <a:t>«Η φρόνιμη και υπομονητική γυνή» </a:t>
            </a:r>
            <a:r>
              <a:rPr lang="en-US" sz="2400" dirty="0" smtClean="0"/>
              <a:t>(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moglie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saggia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«Πατήρ της φαμελίας»</a:t>
            </a:r>
            <a:r>
              <a:rPr lang="en-US" sz="2400" dirty="0" smtClean="0"/>
              <a:t> (</a:t>
            </a:r>
            <a:r>
              <a:rPr lang="en-US" sz="2400" i="1" dirty="0" smtClean="0"/>
              <a:t>Il padre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famiglia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«Ο ευγενής και αρίφης»</a:t>
            </a:r>
            <a:r>
              <a:rPr lang="en-US" sz="2400" dirty="0" smtClean="0"/>
              <a:t> (</a:t>
            </a:r>
            <a:r>
              <a:rPr lang="en-US" sz="2400" i="1" dirty="0" smtClean="0"/>
              <a:t>Il </a:t>
            </a:r>
            <a:r>
              <a:rPr lang="en-US" sz="2400" i="1" dirty="0" err="1" smtClean="0"/>
              <a:t>cavaliere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buon</a:t>
            </a:r>
            <a:r>
              <a:rPr lang="en-US" sz="2400" i="1" dirty="0" smtClean="0"/>
              <a:t> gusto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«Ο αληθής και πιστός φίλος» (</a:t>
            </a:r>
            <a:r>
              <a:rPr lang="en-US" sz="2400" i="1" dirty="0" smtClean="0"/>
              <a:t>Il </a:t>
            </a:r>
            <a:r>
              <a:rPr lang="en-US" sz="2400" i="1" dirty="0" err="1" smtClean="0"/>
              <a:t>vero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amico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«Η νοικοκερά του ξενοδοχείου ήτοι η γκάζδα»</a:t>
            </a:r>
            <a:r>
              <a:rPr lang="en-US" sz="2400" dirty="0" smtClean="0"/>
              <a:t> (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locandiera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Χειρόγραφες μεταφράσεις</a:t>
            </a:r>
            <a:br>
              <a:rPr lang="el-GR" dirty="0"/>
            </a:br>
            <a:r>
              <a:rPr lang="el-GR" sz="3100" dirty="0"/>
              <a:t>1. Κώδικας Βρυξελλών</a:t>
            </a:r>
            <a:r>
              <a:rPr lang="en-US" sz="3100" dirty="0"/>
              <a:t> </a:t>
            </a:r>
            <a:r>
              <a:rPr lang="en-US" sz="3100" dirty="0" smtClean="0"/>
              <a:t>(1 </a:t>
            </a:r>
            <a:r>
              <a:rPr lang="el-GR" sz="3100" dirty="0"/>
              <a:t>από </a:t>
            </a:r>
            <a:r>
              <a:rPr lang="en-US" sz="3100" dirty="0" smtClean="0"/>
              <a:t>2</a:t>
            </a:r>
            <a:r>
              <a:rPr lang="el-GR" sz="3100" dirty="0" smtClean="0"/>
              <a:t>)</a:t>
            </a:r>
            <a:endParaRPr lang="el-GR" sz="3100" dirty="0"/>
          </a:p>
        </p:txBody>
      </p:sp>
    </p:spTree>
    <p:extLst>
      <p:ext uri="{BB962C8B-B14F-4D97-AF65-F5344CB8AC3E}">
        <p14:creationId xmlns:p14="http://schemas.microsoft.com/office/powerpoint/2010/main" val="34102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«Θυγάτηρ ευπειθής» </a:t>
            </a:r>
            <a:r>
              <a:rPr lang="en-US" sz="2400" dirty="0" smtClean="0"/>
              <a:t>(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figlia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obbentiente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«Η σώφρων και στοχαστική αρχόντισσα»</a:t>
            </a:r>
            <a:r>
              <a:rPr lang="en-US" sz="2400" dirty="0" smtClean="0"/>
              <a:t> (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dama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prudente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«Ο εργένης μουσρούφης»</a:t>
            </a:r>
            <a:r>
              <a:rPr lang="en-US" sz="2400" dirty="0" smtClean="0"/>
              <a:t> (</a:t>
            </a:r>
            <a:r>
              <a:rPr lang="en-US" sz="2400" i="1" dirty="0" smtClean="0"/>
              <a:t>Il </a:t>
            </a:r>
            <a:r>
              <a:rPr lang="en-US" sz="2400" i="1" dirty="0" err="1" smtClean="0"/>
              <a:t>Prodigo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«Η πανούργος και πολύξευρος γυνή»</a:t>
            </a:r>
            <a:r>
              <a:rPr lang="en-US" sz="2400" dirty="0" smtClean="0"/>
              <a:t> (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vedova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scaltra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«Η καλή γυνή»</a:t>
            </a:r>
            <a:r>
              <a:rPr lang="en-US" sz="2400" dirty="0" smtClean="0"/>
              <a:t> (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buona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moglie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Βιβλιογραφία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Valérie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Daniel,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Une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traduction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inédite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en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grec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moderne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. La question du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Prodigo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Παρίσι 1928.</a:t>
            </a:r>
          </a:p>
          <a:p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Dieci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commedie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di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Goldoni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tradotte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neogreco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(ms.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Bruxelles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, Bibl. Royale 14612)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 I.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Testi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Edizione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cura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Anna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Gentilini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Lidia Martini, Cristina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Stevanoni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Padova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1988.</a:t>
            </a:r>
            <a:endParaRPr lang="el-G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Χειρόγραφες μεταφράσεις</a:t>
            </a:r>
            <a:br>
              <a:rPr lang="el-GR" dirty="0"/>
            </a:br>
            <a:r>
              <a:rPr lang="el-GR" sz="3100" dirty="0"/>
              <a:t>1. Κώδικας Βρυξελλών</a:t>
            </a:r>
            <a:r>
              <a:rPr lang="en-US" sz="3100" dirty="0"/>
              <a:t> </a:t>
            </a:r>
            <a:r>
              <a:rPr lang="en-US" sz="3100" dirty="0" smtClean="0"/>
              <a:t>(2 </a:t>
            </a:r>
            <a:r>
              <a:rPr lang="el-GR" sz="3100" dirty="0"/>
              <a:t>από </a:t>
            </a:r>
            <a:r>
              <a:rPr lang="en-US" sz="3100" dirty="0"/>
              <a:t>2</a:t>
            </a:r>
            <a:r>
              <a:rPr lang="el-GR" sz="3100" dirty="0"/>
              <a:t>)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3201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 smtClean="0"/>
              <a:t>Μεταφράσεις του Ιωάννη Καρατζά.</a:t>
            </a:r>
          </a:p>
          <a:p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Τρεις συλλογές. Η πρώτη περιλαμβάνει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πέντε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 έργα</a:t>
            </a:r>
            <a:r>
              <a:rPr lang="en-US" sz="2400" dirty="0" smtClean="0"/>
              <a:t>:</a:t>
            </a:r>
          </a:p>
          <a:p>
            <a:r>
              <a:rPr lang="el-GR" sz="2400" dirty="0" smtClean="0">
                <a:solidFill>
                  <a:schemeClr val="accent3"/>
                </a:solidFill>
              </a:rPr>
              <a:t>(και κώδ. ΙΙ) «Τα συμβάντα της εξοχής» </a:t>
            </a:r>
            <a:r>
              <a:rPr lang="en-US" sz="2400" dirty="0" smtClean="0"/>
              <a:t>(</a:t>
            </a:r>
            <a:r>
              <a:rPr lang="en-US" sz="2400" i="1" dirty="0" smtClean="0"/>
              <a:t>Le </a:t>
            </a:r>
            <a:r>
              <a:rPr lang="en-US" sz="2400" i="1" dirty="0" err="1" smtClean="0"/>
              <a:t>avventure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della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villegiatura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>
                <a:solidFill>
                  <a:schemeClr val="accent3"/>
                </a:solidFill>
              </a:rPr>
              <a:t>(και κώδ. ΙΙ) «Η επιστροφή από την εξοχήν»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Il </a:t>
            </a:r>
            <a:r>
              <a:rPr lang="en-US" sz="2400" i="1" dirty="0" err="1" smtClean="0"/>
              <a:t>ritorno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della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villegiatura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>
                <a:solidFill>
                  <a:schemeClr val="tx2"/>
                </a:solidFill>
              </a:rPr>
              <a:t>(και κώδ. ΙΙΙ) «Η οικογένεια του αρχαιολόγου ή η πενθερά και η νύμφη»</a:t>
            </a:r>
            <a:r>
              <a:rPr lang="en-US" sz="2400" dirty="0" smtClean="0"/>
              <a:t> (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famiglia</a:t>
            </a:r>
            <a:r>
              <a:rPr lang="en-US" sz="2400" i="1" dirty="0" smtClean="0"/>
              <a:t> dell’ </a:t>
            </a:r>
            <a:r>
              <a:rPr lang="en-US" sz="2400" i="1" dirty="0" err="1" smtClean="0"/>
              <a:t>antiquario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sia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suocera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nuora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>
                <a:solidFill>
                  <a:schemeClr val="tx2"/>
                </a:solidFill>
              </a:rPr>
              <a:t>(και κώδ. ΙΙΙ) 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l-GR" sz="2400" dirty="0" smtClean="0">
                <a:solidFill>
                  <a:schemeClr val="tx2"/>
                </a:solidFill>
              </a:rPr>
              <a:t>«Το Καφενείον»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Bottega</a:t>
            </a:r>
            <a:r>
              <a:rPr lang="en-US" sz="2400" i="1" dirty="0" smtClean="0"/>
              <a:t> del </a:t>
            </a:r>
            <a:r>
              <a:rPr lang="en-US" sz="2400" i="1" dirty="0" err="1" smtClean="0"/>
              <a:t>caffè</a:t>
            </a:r>
            <a:r>
              <a:rPr lang="en-US" sz="2400" i="1" dirty="0" smtClean="0"/>
              <a:t> 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>
                <a:solidFill>
                  <a:schemeClr val="tx2"/>
                </a:solidFill>
              </a:rPr>
              <a:t>(και κώδ. ΙΙΙ) 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l-GR" sz="2400" dirty="0" smtClean="0">
                <a:solidFill>
                  <a:schemeClr val="tx2"/>
                </a:solidFill>
              </a:rPr>
              <a:t>«Αι περίεργοι γυναίκες»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Le </a:t>
            </a:r>
            <a:r>
              <a:rPr lang="en-US" sz="2400" i="1" dirty="0" err="1" smtClean="0"/>
              <a:t>donne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curiose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/>
              <a:t>Χειρόγραφες </a:t>
            </a:r>
            <a:r>
              <a:rPr lang="el-GR" sz="4000" dirty="0" smtClean="0"/>
              <a:t>μεταφράσεις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800" dirty="0" smtClean="0"/>
              <a:t>2</a:t>
            </a:r>
            <a:r>
              <a:rPr lang="el-GR" sz="2800" dirty="0"/>
              <a:t>. Κώδικες Κρατικής </a:t>
            </a:r>
            <a:r>
              <a:rPr lang="el-GR" sz="2800" dirty="0" smtClean="0"/>
              <a:t>Βιβλιοθήκης Βουκουρεστίου </a:t>
            </a:r>
            <a:r>
              <a:rPr lang="en-US" sz="2800" dirty="0" smtClean="0"/>
              <a:t>(</a:t>
            </a:r>
            <a:r>
              <a:rPr lang="en-US" sz="2800" dirty="0"/>
              <a:t>1 </a:t>
            </a:r>
            <a:r>
              <a:rPr lang="el-GR" sz="2800" dirty="0"/>
              <a:t>από 3)</a:t>
            </a:r>
          </a:p>
        </p:txBody>
      </p:sp>
    </p:spTree>
    <p:extLst>
      <p:ext uri="{BB962C8B-B14F-4D97-AF65-F5344CB8AC3E}">
        <p14:creationId xmlns:p14="http://schemas.microsoft.com/office/powerpoint/2010/main" val="21078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600" dirty="0" smtClean="0">
                <a:solidFill>
                  <a:schemeClr val="accent2">
                    <a:lumMod val="75000"/>
                  </a:schemeClr>
                </a:solidFill>
              </a:rPr>
              <a:t>Ο δεύτερος κώδικας περιλαμβάνει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9600" b="1" dirty="0" smtClean="0">
                <a:solidFill>
                  <a:schemeClr val="accent2">
                    <a:lumMod val="75000"/>
                  </a:schemeClr>
                </a:solidFill>
              </a:rPr>
              <a:t>δυο</a:t>
            </a:r>
            <a:r>
              <a:rPr lang="el-GR" sz="9600" dirty="0" smtClean="0">
                <a:solidFill>
                  <a:schemeClr val="accent2">
                    <a:lumMod val="75000"/>
                  </a:schemeClr>
                </a:solidFill>
              </a:rPr>
              <a:t> έργα</a:t>
            </a:r>
            <a:r>
              <a:rPr lang="en-US" sz="9600" dirty="0" smtClean="0"/>
              <a:t>:</a:t>
            </a:r>
          </a:p>
          <a:p>
            <a:r>
              <a:rPr lang="el-GR" sz="9600" dirty="0" smtClean="0">
                <a:solidFill>
                  <a:schemeClr val="accent3"/>
                </a:solidFill>
              </a:rPr>
              <a:t>(και κώδ. Ι) «Τα συμβάντα της εξοχής» </a:t>
            </a:r>
            <a:r>
              <a:rPr lang="en-US" sz="9600" dirty="0" smtClean="0"/>
              <a:t>(</a:t>
            </a:r>
            <a:r>
              <a:rPr lang="en-US" sz="9600" i="1" dirty="0" smtClean="0"/>
              <a:t>Le </a:t>
            </a:r>
            <a:r>
              <a:rPr lang="en-US" sz="9600" i="1" dirty="0" err="1" smtClean="0"/>
              <a:t>avventure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della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villegiatura</a:t>
            </a:r>
            <a:r>
              <a:rPr lang="en-US" sz="9600" dirty="0" smtClean="0"/>
              <a:t>)</a:t>
            </a:r>
            <a:endParaRPr lang="el-GR" sz="9600" dirty="0" smtClean="0"/>
          </a:p>
          <a:p>
            <a:r>
              <a:rPr lang="el-GR" sz="9600" dirty="0" smtClean="0">
                <a:solidFill>
                  <a:schemeClr val="accent3"/>
                </a:solidFill>
              </a:rPr>
              <a:t>(και κώδ. Ι) «Η επιστροφή από την εξοχήν</a:t>
            </a:r>
            <a:r>
              <a:rPr lang="el-GR" sz="9600" dirty="0" smtClean="0">
                <a:solidFill>
                  <a:schemeClr val="tx2"/>
                </a:solidFill>
              </a:rPr>
              <a:t>»</a:t>
            </a:r>
            <a:r>
              <a:rPr lang="en-US" sz="9600" dirty="0" smtClean="0">
                <a:solidFill>
                  <a:schemeClr val="tx2"/>
                </a:solidFill>
              </a:rPr>
              <a:t> </a:t>
            </a:r>
            <a:r>
              <a:rPr lang="en-US" sz="9600" dirty="0" smtClean="0"/>
              <a:t>(</a:t>
            </a:r>
            <a:r>
              <a:rPr lang="en-US" sz="9600" i="1" dirty="0" smtClean="0"/>
              <a:t>Il </a:t>
            </a:r>
            <a:r>
              <a:rPr lang="en-US" sz="9600" i="1" dirty="0" err="1" smtClean="0"/>
              <a:t>ritorno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della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villegiatura</a:t>
            </a:r>
            <a:r>
              <a:rPr lang="en-US" sz="9600" dirty="0" smtClean="0"/>
              <a:t>)</a:t>
            </a:r>
            <a:endParaRPr lang="el-GR" sz="9600" dirty="0" smtClean="0"/>
          </a:p>
          <a:p>
            <a:endParaRPr lang="el-GR" sz="9600" dirty="0" smtClean="0"/>
          </a:p>
          <a:p>
            <a:r>
              <a:rPr lang="el-GR" sz="9600" dirty="0" smtClean="0">
                <a:solidFill>
                  <a:schemeClr val="accent2">
                    <a:lumMod val="75000"/>
                  </a:schemeClr>
                </a:solidFill>
              </a:rPr>
              <a:t>Ο τρίτος περιλαμβάνει </a:t>
            </a:r>
            <a:r>
              <a:rPr lang="el-GR" sz="9600" b="1" dirty="0" smtClean="0">
                <a:solidFill>
                  <a:schemeClr val="accent2">
                    <a:lumMod val="75000"/>
                  </a:schemeClr>
                </a:solidFill>
              </a:rPr>
              <a:t>επτά</a:t>
            </a:r>
            <a:r>
              <a:rPr lang="el-GR" sz="9600" dirty="0" smtClean="0">
                <a:solidFill>
                  <a:schemeClr val="accent2">
                    <a:lumMod val="75000"/>
                  </a:schemeClr>
                </a:solidFill>
              </a:rPr>
              <a:t> έργα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el-GR" sz="9600" dirty="0" smtClean="0">
                <a:solidFill>
                  <a:schemeClr val="tx2"/>
                </a:solidFill>
              </a:rPr>
              <a:t>(και κώδ. Ι) «Αι περίεργοι γυναίκες»</a:t>
            </a:r>
            <a:r>
              <a:rPr lang="el-GR" sz="9600" dirty="0" smtClean="0"/>
              <a:t> </a:t>
            </a:r>
            <a:r>
              <a:rPr lang="en-US" sz="9600" dirty="0" smtClean="0"/>
              <a:t>(</a:t>
            </a:r>
            <a:r>
              <a:rPr lang="en-US" sz="9600" i="1" dirty="0" smtClean="0"/>
              <a:t>Le </a:t>
            </a:r>
            <a:r>
              <a:rPr lang="en-US" sz="9600" i="1" dirty="0" err="1" smtClean="0"/>
              <a:t>donne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curiose</a:t>
            </a:r>
            <a:r>
              <a:rPr lang="en-US" sz="9600" dirty="0" smtClean="0"/>
              <a:t>)</a:t>
            </a:r>
            <a:endParaRPr lang="el-GR" sz="9600" dirty="0" smtClean="0"/>
          </a:p>
          <a:p>
            <a:r>
              <a:rPr lang="el-GR" sz="9600" dirty="0" smtClean="0"/>
              <a:t>«Η φρόνιμη σύζυγος»</a:t>
            </a:r>
            <a:r>
              <a:rPr lang="en-US" sz="9600" dirty="0" smtClean="0"/>
              <a:t> (</a:t>
            </a:r>
            <a:r>
              <a:rPr lang="en-US" sz="9600" i="1" dirty="0" smtClean="0"/>
              <a:t>La </a:t>
            </a:r>
            <a:r>
              <a:rPr lang="en-US" sz="9600" i="1" dirty="0" err="1" smtClean="0"/>
              <a:t>moglie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saggia</a:t>
            </a:r>
            <a:r>
              <a:rPr lang="en-US" sz="9600" dirty="0" smtClean="0"/>
              <a:t>)</a:t>
            </a:r>
            <a:endParaRPr lang="el-GR" sz="9600" dirty="0" smtClean="0"/>
          </a:p>
          <a:p>
            <a:r>
              <a:rPr lang="el-GR" sz="9600" dirty="0" smtClean="0"/>
              <a:t>«Η ξενοδόχος»</a:t>
            </a:r>
            <a:r>
              <a:rPr lang="en-US" sz="9600" dirty="0" smtClean="0"/>
              <a:t> (</a:t>
            </a:r>
            <a:r>
              <a:rPr lang="en-US" sz="9600" i="1" dirty="0" smtClean="0"/>
              <a:t>La </a:t>
            </a:r>
            <a:r>
              <a:rPr lang="en-US" sz="9600" i="1" dirty="0" err="1" smtClean="0"/>
              <a:t>locandiera</a:t>
            </a:r>
            <a:r>
              <a:rPr lang="en-US" sz="9600" dirty="0" smtClean="0"/>
              <a:t>)</a:t>
            </a:r>
            <a:endParaRPr lang="el-GR" sz="9600" dirty="0" smtClean="0"/>
          </a:p>
          <a:p>
            <a:r>
              <a:rPr lang="el-GR" sz="9600" dirty="0" smtClean="0">
                <a:solidFill>
                  <a:schemeClr val="tx2"/>
                </a:solidFill>
              </a:rPr>
              <a:t>(και κώδ. Ι) «Η οικογένεια του αρχαιολόγου» </a:t>
            </a:r>
            <a:r>
              <a:rPr lang="en-US" sz="9600" dirty="0" smtClean="0"/>
              <a:t>(</a:t>
            </a:r>
            <a:r>
              <a:rPr lang="en-US" sz="9600" i="1" dirty="0" smtClean="0"/>
              <a:t>La </a:t>
            </a:r>
            <a:r>
              <a:rPr lang="en-US" sz="9600" i="1" dirty="0" err="1" smtClean="0"/>
              <a:t>famiglia</a:t>
            </a:r>
            <a:r>
              <a:rPr lang="en-US" sz="9600" i="1" dirty="0" smtClean="0"/>
              <a:t> dell’ </a:t>
            </a:r>
            <a:r>
              <a:rPr lang="en-US" sz="9600" i="1" dirty="0" err="1" smtClean="0"/>
              <a:t>antiquario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o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sia</a:t>
            </a:r>
            <a:r>
              <a:rPr lang="en-US" sz="9600" i="1" dirty="0" smtClean="0"/>
              <a:t> la </a:t>
            </a:r>
            <a:r>
              <a:rPr lang="en-US" sz="9600" i="1" dirty="0" err="1" smtClean="0"/>
              <a:t>suocera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e</a:t>
            </a:r>
            <a:r>
              <a:rPr lang="en-US" sz="9600" i="1" dirty="0" smtClean="0"/>
              <a:t> la </a:t>
            </a:r>
            <a:r>
              <a:rPr lang="en-US" sz="9600" i="1" dirty="0" err="1" smtClean="0"/>
              <a:t>nuora</a:t>
            </a:r>
            <a:r>
              <a:rPr lang="en-US" sz="9600" dirty="0" smtClean="0"/>
              <a:t>)</a:t>
            </a:r>
            <a:endParaRPr lang="el-GR" sz="9600" dirty="0" smtClean="0"/>
          </a:p>
          <a:p>
            <a:endParaRPr lang="el-GR" sz="9600" dirty="0" smtClean="0"/>
          </a:p>
          <a:p>
            <a:endParaRPr lang="el-GR" sz="5053" dirty="0" smtClean="0"/>
          </a:p>
          <a:p>
            <a:pPr>
              <a:buNone/>
            </a:pPr>
            <a:endParaRPr lang="el-GR" sz="5053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/>
              <a:t>Χειρόγραφες μεταφράσεις</a:t>
            </a:r>
            <a:br>
              <a:rPr lang="el-GR" sz="4000" dirty="0"/>
            </a:br>
            <a:r>
              <a:rPr lang="el-GR" sz="2800" dirty="0"/>
              <a:t>2. Κώδικες Κρατικής Βιβλιοθήκης </a:t>
            </a:r>
            <a:r>
              <a:rPr lang="el-GR" sz="2800" dirty="0" smtClean="0"/>
              <a:t>Βουκουρεστίου </a:t>
            </a:r>
            <a:r>
              <a:rPr lang="en-US" sz="2800" dirty="0" smtClean="0"/>
              <a:t>(</a:t>
            </a:r>
            <a:r>
              <a:rPr lang="el-GR" sz="2800" dirty="0" smtClean="0"/>
              <a:t>2</a:t>
            </a:r>
            <a:r>
              <a:rPr lang="en-US" sz="2800" dirty="0" smtClean="0"/>
              <a:t> </a:t>
            </a:r>
            <a:r>
              <a:rPr lang="el-GR" sz="2800" dirty="0"/>
              <a:t>από 3)</a:t>
            </a:r>
          </a:p>
        </p:txBody>
      </p:sp>
    </p:spTree>
    <p:extLst>
      <p:ext uri="{BB962C8B-B14F-4D97-AF65-F5344CB8AC3E}">
        <p14:creationId xmlns:p14="http://schemas.microsoft.com/office/powerpoint/2010/main" val="4380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/>
              <a:t>Χειρόγραφες μεταφράσεις</a:t>
            </a:r>
            <a:br>
              <a:rPr lang="el-GR" sz="4000" dirty="0"/>
            </a:br>
            <a:r>
              <a:rPr lang="el-GR" sz="2800" dirty="0"/>
              <a:t>2. Κώδικες Κρατικής Βιβλιοθήκης </a:t>
            </a:r>
            <a:r>
              <a:rPr lang="el-GR" sz="2800" dirty="0" smtClean="0"/>
              <a:t>Βουκουρεστίου </a:t>
            </a:r>
            <a:r>
              <a:rPr lang="en-US" sz="2800" dirty="0" smtClean="0"/>
              <a:t>(</a:t>
            </a:r>
            <a:r>
              <a:rPr lang="el-GR" sz="2800" dirty="0" smtClean="0"/>
              <a:t>3</a:t>
            </a:r>
            <a:r>
              <a:rPr lang="en-US" sz="2800" dirty="0" smtClean="0"/>
              <a:t> </a:t>
            </a:r>
            <a:r>
              <a:rPr lang="el-GR" sz="2800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8727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sz="2595" dirty="0" smtClean="0">
                <a:solidFill>
                  <a:schemeClr val="tx2"/>
                </a:solidFill>
              </a:rPr>
              <a:t>(και κώδ. Ι) «Το καφενείον» </a:t>
            </a:r>
            <a:r>
              <a:rPr lang="en-US" sz="2595" dirty="0" smtClean="0"/>
              <a:t>(</a:t>
            </a:r>
            <a:r>
              <a:rPr lang="en-US" sz="2595" i="1" dirty="0" smtClean="0"/>
              <a:t>La </a:t>
            </a:r>
            <a:r>
              <a:rPr lang="en-US" sz="2595" i="1" dirty="0" err="1" smtClean="0"/>
              <a:t>Bottega</a:t>
            </a:r>
            <a:r>
              <a:rPr lang="en-US" sz="2595" i="1" dirty="0" smtClean="0"/>
              <a:t> del </a:t>
            </a:r>
            <a:r>
              <a:rPr lang="en-US" sz="2595" i="1" dirty="0" err="1" smtClean="0"/>
              <a:t>caffè</a:t>
            </a:r>
            <a:r>
              <a:rPr lang="en-US" sz="2595" i="1" dirty="0" smtClean="0"/>
              <a:t> </a:t>
            </a:r>
            <a:r>
              <a:rPr lang="en-US" sz="2595" dirty="0" smtClean="0"/>
              <a:t>)</a:t>
            </a:r>
            <a:endParaRPr lang="el-GR" sz="2595" dirty="0" smtClean="0"/>
          </a:p>
          <a:p>
            <a:r>
              <a:rPr lang="el-GR" sz="2595" dirty="0" smtClean="0"/>
              <a:t>«Ο καλός πατήρ»</a:t>
            </a:r>
            <a:r>
              <a:rPr lang="en-US" sz="2595" dirty="0" smtClean="0"/>
              <a:t> (</a:t>
            </a:r>
            <a:r>
              <a:rPr lang="en-US" sz="2595" i="1" dirty="0" smtClean="0"/>
              <a:t>Il padre </a:t>
            </a:r>
            <a:r>
              <a:rPr lang="en-US" sz="2595" i="1" dirty="0" err="1" smtClean="0"/>
              <a:t>di</a:t>
            </a:r>
            <a:r>
              <a:rPr lang="en-US" sz="2595" i="1" dirty="0" smtClean="0"/>
              <a:t> </a:t>
            </a:r>
            <a:r>
              <a:rPr lang="en-US" sz="2595" i="1" dirty="0" err="1" smtClean="0"/>
              <a:t>famiglia</a:t>
            </a:r>
            <a:r>
              <a:rPr lang="en-US" sz="2595" dirty="0" smtClean="0"/>
              <a:t>)</a:t>
            </a:r>
            <a:endParaRPr lang="el-GR" sz="2595" dirty="0" smtClean="0"/>
          </a:p>
          <a:p>
            <a:r>
              <a:rPr lang="el-GR" sz="2595" dirty="0" smtClean="0"/>
              <a:t>«Οι έρωτες της Ζελίνδας και του Λινδόρου»</a:t>
            </a:r>
            <a:r>
              <a:rPr lang="en-US" sz="2595" dirty="0" smtClean="0"/>
              <a:t> (</a:t>
            </a:r>
            <a:r>
              <a:rPr lang="en-US" sz="2595" i="1" dirty="0" err="1" smtClean="0"/>
              <a:t>Gli</a:t>
            </a:r>
            <a:r>
              <a:rPr lang="en-US" sz="2595" i="1" dirty="0" smtClean="0"/>
              <a:t> </a:t>
            </a:r>
            <a:r>
              <a:rPr lang="en-US" sz="2595" i="1" dirty="0" err="1" smtClean="0"/>
              <a:t>amori</a:t>
            </a:r>
            <a:r>
              <a:rPr lang="en-US" sz="2595" i="1" dirty="0" smtClean="0"/>
              <a:t> </a:t>
            </a:r>
            <a:r>
              <a:rPr lang="en-US" sz="2595" i="1" dirty="0" err="1" smtClean="0"/>
              <a:t>di</a:t>
            </a:r>
            <a:r>
              <a:rPr lang="en-US" sz="2595" i="1" dirty="0" smtClean="0"/>
              <a:t> </a:t>
            </a:r>
            <a:r>
              <a:rPr lang="en-US" sz="2595" i="1" dirty="0" err="1" smtClean="0"/>
              <a:t>Zelinda</a:t>
            </a:r>
            <a:r>
              <a:rPr lang="en-US" sz="2595" i="1" dirty="0" smtClean="0"/>
              <a:t> </a:t>
            </a:r>
            <a:r>
              <a:rPr lang="en-US" sz="2595" i="1" dirty="0" err="1" smtClean="0"/>
              <a:t>e</a:t>
            </a:r>
            <a:r>
              <a:rPr lang="en-US" sz="2595" i="1" dirty="0" smtClean="0"/>
              <a:t> </a:t>
            </a:r>
            <a:r>
              <a:rPr lang="en-US" sz="2595" i="1" dirty="0" err="1" smtClean="0"/>
              <a:t>Lindoro</a:t>
            </a:r>
            <a:r>
              <a:rPr lang="en-US" sz="2595" dirty="0" smtClean="0"/>
              <a:t>)</a:t>
            </a:r>
            <a:endParaRPr lang="el-GR" sz="2595" dirty="0" smtClean="0"/>
          </a:p>
          <a:p>
            <a:endParaRPr lang="el-GR" sz="2400" dirty="0" smtClean="0"/>
          </a:p>
          <a:p>
            <a:r>
              <a:rPr lang="el-GR" sz="2595" dirty="0" smtClean="0"/>
              <a:t>Σκηνικός χώρος - αστικός</a:t>
            </a:r>
          </a:p>
          <a:p>
            <a:r>
              <a:rPr lang="el-GR" sz="2595" dirty="0" smtClean="0"/>
              <a:t>Σκηνικός χρόνος – παροντικός</a:t>
            </a:r>
          </a:p>
          <a:p>
            <a:r>
              <a:rPr lang="el-GR" sz="2595" dirty="0" smtClean="0"/>
              <a:t>Αντιπαραθέσεις μεταξύ της αριστοκρατίας και των εύπορων αστικών στρωμάτων</a:t>
            </a:r>
            <a:r>
              <a:rPr lang="en-US" sz="2595" dirty="0" smtClean="0"/>
              <a:t> </a:t>
            </a:r>
            <a:r>
              <a:rPr lang="el-GR" sz="2595" dirty="0" smtClean="0"/>
              <a:t>(βλ. π.χ. </a:t>
            </a:r>
            <a:r>
              <a:rPr lang="en-US" sz="2595" i="1" dirty="0" smtClean="0"/>
              <a:t>La </a:t>
            </a:r>
            <a:r>
              <a:rPr lang="en-US" sz="2595" i="1" dirty="0" err="1" smtClean="0"/>
              <a:t>moglie</a:t>
            </a:r>
            <a:r>
              <a:rPr lang="en-US" sz="2595" i="1" dirty="0" smtClean="0"/>
              <a:t> </a:t>
            </a:r>
            <a:r>
              <a:rPr lang="en-US" sz="2595" i="1" dirty="0" err="1" smtClean="0"/>
              <a:t>saggia</a:t>
            </a:r>
            <a:r>
              <a:rPr lang="el-GR" sz="2595" dirty="0" smtClean="0"/>
              <a:t>)</a:t>
            </a:r>
          </a:p>
          <a:p>
            <a:r>
              <a:rPr lang="el-GR" sz="2595" dirty="0" smtClean="0"/>
              <a:t>Λογική εξελληνισμού (μετατροπή νομισμάτων, τοπωνυμίων, ενδυματολογικών συνηθειών, κ.λπ.).</a:t>
            </a:r>
          </a:p>
          <a:p>
            <a:r>
              <a:rPr lang="el-GR" sz="2595" dirty="0" smtClean="0"/>
              <a:t>Αναφορά στην </a:t>
            </a:r>
            <a:r>
              <a:rPr lang="el-GR" sz="2400" b="1" dirty="0" smtClean="0"/>
              <a:t>ετερότητα</a:t>
            </a:r>
            <a:r>
              <a:rPr lang="el-GR" sz="2400" dirty="0" smtClean="0"/>
              <a:t>, ελευθερίες που έχουν οι γυναίκες σε άλλα μέρη.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Έντυπες </a:t>
            </a:r>
            <a:r>
              <a:rPr lang="el-GR" dirty="0" smtClean="0"/>
              <a:t>εκδόσεις</a:t>
            </a:r>
            <a:r>
              <a:rPr lang="en-US" dirty="0" smtClean="0"/>
              <a:t> (1</a:t>
            </a:r>
            <a:r>
              <a:rPr lang="el-GR" dirty="0" smtClean="0"/>
              <a:t>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1791, </a:t>
            </a:r>
            <a:r>
              <a:rPr lang="el-GR" sz="2400" i="1" dirty="0" smtClean="0"/>
              <a:t>Η Αρετή της Παμέλας</a:t>
            </a:r>
            <a:r>
              <a:rPr lang="el-GR" sz="2400" dirty="0" smtClean="0"/>
              <a:t>/</a:t>
            </a:r>
            <a:r>
              <a:rPr lang="en-US" sz="2400" i="1" dirty="0" smtClean="0"/>
              <a:t>Pamela </a:t>
            </a:r>
            <a:r>
              <a:rPr lang="el-GR" sz="2400" dirty="0" smtClean="0"/>
              <a:t>(Βιέννη, εκδ. ο Πολυζώης Λαμπανιτζιώτης), «</a:t>
            </a:r>
            <a:r>
              <a:rPr lang="el-GR" sz="2400" i="1" dirty="0" smtClean="0"/>
              <a:t>μικράν κατά το σχήμα βίβλον, μεγάλην δε κατά το νόημα, επειδή περιέχει τον θρίαμβον της αρετής</a:t>
            </a:r>
            <a:r>
              <a:rPr lang="el-GR" sz="2400" dirty="0" smtClean="0"/>
              <a:t>». Προάσπιση με επιχειρήματα της κωμωδίας.</a:t>
            </a:r>
          </a:p>
          <a:p>
            <a:r>
              <a:rPr lang="el-GR" sz="2400" dirty="0" smtClean="0"/>
              <a:t>1791, </a:t>
            </a:r>
            <a:r>
              <a:rPr lang="el-GR" sz="2400" i="1" dirty="0" smtClean="0"/>
              <a:t>Ο Δεισιδαίμων αποκτητής των αρχαιοτήτων και και διχόνοιαι πενθεράς και νύμφης</a:t>
            </a:r>
            <a:r>
              <a:rPr lang="el-GR" sz="2400" dirty="0" smtClean="0"/>
              <a:t>/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famiglia</a:t>
            </a:r>
            <a:r>
              <a:rPr lang="en-US" sz="2400" i="1" dirty="0" smtClean="0"/>
              <a:t> dell’ </a:t>
            </a:r>
            <a:r>
              <a:rPr lang="en-US" sz="2400" i="1" dirty="0" err="1" smtClean="0"/>
              <a:t>antiquario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sia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suocera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nuora</a:t>
            </a:r>
            <a:r>
              <a:rPr lang="el-GR" sz="2400" i="1" dirty="0" smtClean="0"/>
              <a:t> </a:t>
            </a:r>
            <a:r>
              <a:rPr lang="el-GR" sz="2400" dirty="0" smtClean="0"/>
              <a:t>(Βιέννη, Πολυζώης Λαμπανιτζιώτης)</a:t>
            </a:r>
          </a:p>
          <a:p>
            <a:r>
              <a:rPr lang="el-GR" sz="2400" dirty="0" smtClean="0"/>
              <a:t>1791, </a:t>
            </a:r>
            <a:r>
              <a:rPr lang="el-GR" sz="2400" i="1" dirty="0" smtClean="0"/>
              <a:t>Η στοχαστική και ωραία χήρα</a:t>
            </a:r>
            <a:r>
              <a:rPr lang="el-GR" sz="2400" dirty="0" smtClean="0"/>
              <a:t>/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vedova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scaltra</a:t>
            </a:r>
            <a:r>
              <a:rPr lang="el-GR" sz="2400" dirty="0" smtClean="0"/>
              <a:t> (Βιέννη, Πολυζώης Λαμπανιτζιώτης).</a:t>
            </a:r>
          </a:p>
          <a:p>
            <a:r>
              <a:rPr lang="en-US" sz="2400" dirty="0" smtClean="0"/>
              <a:t>1791, </a:t>
            </a:r>
            <a:r>
              <a:rPr lang="el-GR" sz="2400" i="1" dirty="0" smtClean="0"/>
              <a:t>Ο Καφενές</a:t>
            </a:r>
            <a:r>
              <a:rPr lang="el-GR" sz="2400" dirty="0" smtClean="0"/>
              <a:t>/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Bottega</a:t>
            </a:r>
            <a:r>
              <a:rPr lang="en-US" sz="2400" i="1" dirty="0" smtClean="0"/>
              <a:t> del </a:t>
            </a:r>
            <a:r>
              <a:rPr lang="en-US" sz="2400" i="1" dirty="0" err="1" smtClean="0"/>
              <a:t>caffè</a:t>
            </a:r>
            <a:r>
              <a:rPr lang="el-GR" sz="2400" i="1" dirty="0" smtClean="0"/>
              <a:t> </a:t>
            </a:r>
            <a:r>
              <a:rPr lang="el-GR" sz="2400" dirty="0" smtClean="0"/>
              <a:t>(Βενετία, Σπυρ. Βλαντής).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665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400" dirty="0" smtClean="0"/>
              <a:t>1794, </a:t>
            </a:r>
            <a:r>
              <a:rPr lang="el-GR" sz="2400" i="1" dirty="0" smtClean="0"/>
              <a:t>Ο Καλός οικοκύρης</a:t>
            </a:r>
            <a:r>
              <a:rPr lang="el-GR" sz="2400" dirty="0" smtClean="0"/>
              <a:t>/</a:t>
            </a:r>
            <a:r>
              <a:rPr lang="en-US" sz="2400" i="1" dirty="0" smtClean="0"/>
              <a:t>Il padre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famiglia</a:t>
            </a:r>
            <a:r>
              <a:rPr lang="en-US" sz="2400" i="1" dirty="0" smtClean="0"/>
              <a:t> </a:t>
            </a:r>
            <a:r>
              <a:rPr lang="el-GR" sz="2400" dirty="0" smtClean="0"/>
              <a:t>(Βιέννη, Λαμπανιτζιώτης)</a:t>
            </a:r>
            <a:r>
              <a:rPr lang="en-US" sz="2400" dirty="0" smtClean="0"/>
              <a:t>.</a:t>
            </a:r>
          </a:p>
          <a:p>
            <a:r>
              <a:rPr lang="el-GR" sz="2400" dirty="0" smtClean="0"/>
              <a:t>Μια γυναίκα μεταφράστρια</a:t>
            </a:r>
            <a:r>
              <a:rPr lang="en-US" sz="2400" dirty="0" smtClean="0"/>
              <a:t>: </a:t>
            </a:r>
            <a:r>
              <a:rPr lang="el-GR" sz="2400" b="1" dirty="0" smtClean="0">
                <a:solidFill>
                  <a:schemeClr val="accent2"/>
                </a:solidFill>
              </a:rPr>
              <a:t>Μητιώ Σακελλαρίου</a:t>
            </a:r>
            <a:r>
              <a:rPr lang="el-GR" sz="2400" dirty="0" smtClean="0"/>
              <a:t>, δεύτερη σύζυγος του λόγιου ιατροφιλόσοφου Γεώργιου Σακελλάριου (μεταφραστή θεατρικών έργων), θυγατέρα του λόγιου ιερέα Χαρίσιου Μεγδάνη, συγγραφέα μιας Ποιητικής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Καλλιόπη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παλιννοστούσα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ή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Περί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ποιητικής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μεθόδου</a:t>
            </a:r>
            <a:r>
              <a:rPr lang="el-GR" sz="2400" dirty="0" smtClean="0"/>
              <a:t>, </a:t>
            </a:r>
            <a:r>
              <a:rPr lang="en-US" sz="2400" dirty="0" err="1" smtClean="0"/>
              <a:t>Βιέννη</a:t>
            </a:r>
            <a:r>
              <a:rPr lang="en-US" sz="2400" dirty="0" smtClean="0"/>
              <a:t> 1819)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1812, </a:t>
            </a:r>
            <a:r>
              <a:rPr lang="el-GR" sz="2400" i="1" dirty="0" smtClean="0"/>
              <a:t>Η Πατρική αγάπη ή Η ευγνώμων δούλη</a:t>
            </a:r>
            <a:r>
              <a:rPr lang="el-GR" sz="2400" dirty="0" smtClean="0"/>
              <a:t>/</a:t>
            </a:r>
            <a:r>
              <a:rPr lang="en-US" sz="2400" i="1" dirty="0" err="1" smtClean="0"/>
              <a:t>L’amor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paterno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ovvero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serva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riconoscente</a:t>
            </a:r>
            <a:r>
              <a:rPr lang="el-GR" sz="2400" i="1" dirty="0" smtClean="0"/>
              <a:t> </a:t>
            </a:r>
            <a:r>
              <a:rPr lang="el-GR" sz="2400" dirty="0" smtClean="0"/>
              <a:t>(Βιέννη 1818)</a:t>
            </a:r>
            <a:r>
              <a:rPr lang="en-US" sz="2400" i="1" dirty="0" smtClean="0"/>
              <a:t>.</a:t>
            </a:r>
          </a:p>
          <a:p>
            <a:r>
              <a:rPr lang="el-GR" sz="2400" dirty="0" smtClean="0"/>
              <a:t>1812, </a:t>
            </a:r>
            <a:r>
              <a:rPr lang="el-GR" sz="2400" i="1" dirty="0" smtClean="0"/>
              <a:t>Η πανούργος χήρα</a:t>
            </a:r>
            <a:r>
              <a:rPr lang="el-GR" sz="2400" dirty="0" smtClean="0"/>
              <a:t>/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vedova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scaltra</a:t>
            </a:r>
            <a:r>
              <a:rPr lang="el-GR" sz="2400" i="1" dirty="0" smtClean="0"/>
              <a:t> </a:t>
            </a:r>
            <a:r>
              <a:rPr lang="el-GR" sz="2400" dirty="0" smtClean="0"/>
              <a:t>(Βιέννη 1818)</a:t>
            </a:r>
            <a:r>
              <a:rPr lang="en-US" sz="2400" i="1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Στον Πρόλογό της απευθύνεται σε ένα γυναικείο αναγνωστικό κοινό  (</a:t>
            </a:r>
            <a:r>
              <a:rPr lang="el-GR" sz="2400" i="1" dirty="0" smtClean="0"/>
              <a:t>Προς τας Αναγινωσκούσας</a:t>
            </a:r>
            <a:r>
              <a:rPr lang="el-GR" sz="2400" dirty="0" smtClean="0"/>
              <a:t>) – Απολογητικός τόνος, υπεράσπιση της κωμωδίας.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Έντυπες </a:t>
            </a:r>
            <a:r>
              <a:rPr lang="el-GR" dirty="0" smtClean="0"/>
              <a:t>εκδόσεις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 </a:t>
            </a:r>
            <a:r>
              <a:rPr lang="el-GR" dirty="0"/>
              <a:t>από 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2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Έντυπες </a:t>
            </a:r>
            <a:r>
              <a:rPr lang="el-GR" dirty="0" smtClean="0"/>
              <a:t>εκδόσεις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3 </a:t>
            </a:r>
            <a:r>
              <a:rPr 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402320" cy="4525962"/>
          </a:xfrm>
        </p:spPr>
        <p:txBody>
          <a:bodyPr>
            <a:normAutofit fontScale="40000" lnSpcReduction="20000"/>
          </a:bodyPr>
          <a:lstStyle/>
          <a:p>
            <a:r>
              <a:rPr lang="el-GR" sz="5000" dirty="0" smtClean="0"/>
              <a:t>Μετεπαναστατικά (Ναύπλιο, Αθήνα)</a:t>
            </a:r>
          </a:p>
          <a:p>
            <a:r>
              <a:rPr lang="el-GR" sz="5000" dirty="0" smtClean="0"/>
              <a:t>Ιωάννης Καρατζάς</a:t>
            </a:r>
          </a:p>
          <a:p>
            <a:r>
              <a:rPr lang="el-GR" sz="5000" b="1" dirty="0" smtClean="0"/>
              <a:t>1834,</a:t>
            </a:r>
            <a:r>
              <a:rPr lang="en-US" sz="5000" b="1" dirty="0" smtClean="0"/>
              <a:t> </a:t>
            </a:r>
            <a:r>
              <a:rPr lang="el-GR" sz="5000" b="1" dirty="0" smtClean="0"/>
              <a:t>Ναύπλιο</a:t>
            </a:r>
            <a:r>
              <a:rPr lang="en-US" sz="5000" dirty="0" smtClean="0"/>
              <a:t>:</a:t>
            </a:r>
            <a:r>
              <a:rPr lang="el-GR" sz="5000" dirty="0" smtClean="0"/>
              <a:t> </a:t>
            </a:r>
            <a:r>
              <a:rPr lang="el-GR" sz="5000" i="1" dirty="0" smtClean="0"/>
              <a:t>Εκλεκτότεραι κωμωδίαι του Καρόλου Γολδόνου</a:t>
            </a:r>
            <a:r>
              <a:rPr lang="el-GR" sz="5000" dirty="0" smtClean="0"/>
              <a:t>. Περιέχονται τα έργα</a:t>
            </a:r>
            <a:r>
              <a:rPr lang="en-US" sz="5000" dirty="0" smtClean="0"/>
              <a:t>: </a:t>
            </a:r>
            <a:r>
              <a:rPr lang="el-GR" sz="5000" i="1" dirty="0" smtClean="0"/>
              <a:t>Ο αληθής φίλος </a:t>
            </a:r>
            <a:r>
              <a:rPr lang="el-GR" sz="5000" dirty="0" smtClean="0"/>
              <a:t>(</a:t>
            </a:r>
            <a:r>
              <a:rPr lang="en-US" sz="5000" i="1" dirty="0" smtClean="0"/>
              <a:t>Il </a:t>
            </a:r>
            <a:r>
              <a:rPr lang="en-US" sz="5000" i="1" dirty="0" err="1" smtClean="0"/>
              <a:t>vero</a:t>
            </a:r>
            <a:r>
              <a:rPr lang="en-US" sz="5000" i="1" dirty="0" smtClean="0"/>
              <a:t> </a:t>
            </a:r>
            <a:r>
              <a:rPr lang="en-US" sz="5000" i="1" dirty="0" err="1" smtClean="0"/>
              <a:t>amico</a:t>
            </a:r>
            <a:r>
              <a:rPr lang="el-GR" sz="5000" dirty="0" smtClean="0"/>
              <a:t>) και η </a:t>
            </a:r>
            <a:r>
              <a:rPr lang="el-GR" sz="5000" i="1" dirty="0" smtClean="0"/>
              <a:t>Παμέλα επίγαμος </a:t>
            </a:r>
            <a:r>
              <a:rPr lang="el-GR" sz="5000" dirty="0" smtClean="0"/>
              <a:t>(</a:t>
            </a:r>
            <a:r>
              <a:rPr lang="en-US" sz="5000" i="1" dirty="0" smtClean="0"/>
              <a:t>Pamela nubile</a:t>
            </a:r>
            <a:r>
              <a:rPr lang="el-GR" sz="5000" dirty="0" smtClean="0"/>
              <a:t>)</a:t>
            </a:r>
          </a:p>
          <a:p>
            <a:r>
              <a:rPr lang="el-GR" sz="5000" dirty="0" smtClean="0"/>
              <a:t>Πρόλογος</a:t>
            </a:r>
            <a:r>
              <a:rPr lang="en-US" sz="5000" dirty="0" smtClean="0"/>
              <a:t>: </a:t>
            </a:r>
            <a:r>
              <a:rPr lang="el-GR" sz="5000" dirty="0" smtClean="0"/>
              <a:t>η διδασκαλία της κωμωδίας αναμορφώνει τα ήθη - «ύλη πολύτιμος διά μέλλουσαν σύστασιν θεάτρου».</a:t>
            </a:r>
          </a:p>
          <a:p>
            <a:endParaRPr lang="el-GR" sz="4364" dirty="0" smtClean="0"/>
          </a:p>
          <a:p>
            <a:r>
              <a:rPr lang="el-GR" sz="5000" b="1" dirty="0" smtClean="0"/>
              <a:t>1838, Αθήνα</a:t>
            </a:r>
            <a:r>
              <a:rPr lang="el-GR" sz="5000" dirty="0" smtClean="0"/>
              <a:t>, 2 τόμοι.</a:t>
            </a:r>
          </a:p>
          <a:p>
            <a:r>
              <a:rPr lang="el-GR" sz="5000" dirty="0" smtClean="0"/>
              <a:t>Α´τόμος</a:t>
            </a:r>
            <a:r>
              <a:rPr lang="en-US" sz="5000" dirty="0" smtClean="0"/>
              <a:t>: </a:t>
            </a:r>
            <a:r>
              <a:rPr lang="el-GR" sz="5000" i="1" dirty="0" smtClean="0"/>
              <a:t>Ο δύσκολος αγαθοποιός </a:t>
            </a:r>
            <a:r>
              <a:rPr lang="en-US" sz="5000" dirty="0" smtClean="0"/>
              <a:t>(</a:t>
            </a:r>
            <a:r>
              <a:rPr lang="en-US" sz="5000" i="1" dirty="0" smtClean="0"/>
              <a:t>Il </a:t>
            </a:r>
            <a:r>
              <a:rPr lang="en-US" sz="5000" i="1" dirty="0" err="1" smtClean="0"/>
              <a:t>burbero</a:t>
            </a:r>
            <a:r>
              <a:rPr lang="en-US" sz="5000" i="1" dirty="0" smtClean="0"/>
              <a:t> </a:t>
            </a:r>
            <a:r>
              <a:rPr lang="en-US" sz="5000" i="1" dirty="0" err="1" smtClean="0"/>
              <a:t>benefico</a:t>
            </a:r>
            <a:r>
              <a:rPr lang="en-US" sz="5000" dirty="0" smtClean="0"/>
              <a:t>), </a:t>
            </a:r>
            <a:r>
              <a:rPr lang="el-GR" sz="5000" i="1" dirty="0" smtClean="0"/>
              <a:t>Οι ερωτευμένοι </a:t>
            </a:r>
            <a:r>
              <a:rPr lang="en-US" sz="5000" dirty="0" smtClean="0"/>
              <a:t>(</a:t>
            </a:r>
            <a:r>
              <a:rPr lang="en-US" sz="5000" i="1" dirty="0" err="1" smtClean="0"/>
              <a:t>Gli</a:t>
            </a:r>
            <a:r>
              <a:rPr lang="en-US" sz="5000" i="1" dirty="0" smtClean="0"/>
              <a:t> </a:t>
            </a:r>
            <a:r>
              <a:rPr lang="en-US" sz="5000" i="1" dirty="0" err="1" smtClean="0"/>
              <a:t>innamorati</a:t>
            </a:r>
            <a:r>
              <a:rPr lang="en-US" sz="5000" dirty="0" smtClean="0"/>
              <a:t>) </a:t>
            </a:r>
            <a:r>
              <a:rPr lang="el-GR" sz="5000" dirty="0" smtClean="0"/>
              <a:t>και η </a:t>
            </a:r>
            <a:r>
              <a:rPr lang="el-GR" sz="5000" i="1" dirty="0" smtClean="0"/>
              <a:t>Προσποιούμενη την ασθενή</a:t>
            </a:r>
            <a:r>
              <a:rPr lang="en-US" sz="5000" i="1" dirty="0" smtClean="0"/>
              <a:t> </a:t>
            </a:r>
            <a:r>
              <a:rPr lang="en-US" sz="5000" dirty="0" smtClean="0"/>
              <a:t>(</a:t>
            </a:r>
            <a:r>
              <a:rPr lang="en-US" sz="5000" i="1" dirty="0" smtClean="0"/>
              <a:t>La </a:t>
            </a:r>
            <a:r>
              <a:rPr lang="en-US" sz="5000" i="1" dirty="0" err="1" smtClean="0"/>
              <a:t>finta</a:t>
            </a:r>
            <a:r>
              <a:rPr lang="en-US" sz="5000" i="1" dirty="0" smtClean="0"/>
              <a:t> </a:t>
            </a:r>
            <a:r>
              <a:rPr lang="en-US" sz="5000" i="1" dirty="0" err="1" smtClean="0"/>
              <a:t>ammalata</a:t>
            </a:r>
            <a:r>
              <a:rPr lang="en-US" sz="5000" dirty="0" smtClean="0"/>
              <a:t>)</a:t>
            </a:r>
            <a:r>
              <a:rPr lang="el-GR" sz="5000" dirty="0" smtClean="0"/>
              <a:t>.</a:t>
            </a:r>
          </a:p>
          <a:p>
            <a:r>
              <a:rPr lang="el-GR" sz="5000" dirty="0" smtClean="0"/>
              <a:t>Β´τόμος</a:t>
            </a:r>
            <a:r>
              <a:rPr lang="en-US" sz="5000" dirty="0" smtClean="0"/>
              <a:t>: </a:t>
            </a:r>
            <a:r>
              <a:rPr lang="el-GR" sz="5000" i="1" dirty="0" smtClean="0"/>
              <a:t>Η Σκωτσέζα </a:t>
            </a:r>
            <a:r>
              <a:rPr lang="el-GR" sz="5000" dirty="0" smtClean="0"/>
              <a:t>(</a:t>
            </a:r>
            <a:r>
              <a:rPr lang="en-US" sz="5000" i="1" dirty="0" smtClean="0"/>
              <a:t>La </a:t>
            </a:r>
            <a:r>
              <a:rPr lang="en-US" sz="5000" i="1" dirty="0" err="1" smtClean="0"/>
              <a:t>Scozzese</a:t>
            </a:r>
            <a:r>
              <a:rPr lang="el-GR" sz="5000" dirty="0" smtClean="0"/>
              <a:t>),</a:t>
            </a:r>
            <a:r>
              <a:rPr lang="en-US" sz="5000" dirty="0" smtClean="0"/>
              <a:t> </a:t>
            </a:r>
            <a:r>
              <a:rPr lang="el-GR" sz="5000" i="1" dirty="0" smtClean="0"/>
              <a:t>Η φρόνιμη σύζυγος </a:t>
            </a:r>
            <a:r>
              <a:rPr lang="el-GR" sz="5000" dirty="0" smtClean="0"/>
              <a:t>(</a:t>
            </a:r>
            <a:r>
              <a:rPr lang="en-US" sz="5000" i="1" dirty="0" smtClean="0"/>
              <a:t>La </a:t>
            </a:r>
            <a:r>
              <a:rPr lang="en-US" sz="5000" i="1" dirty="0" err="1" smtClean="0"/>
              <a:t>moglie</a:t>
            </a:r>
            <a:r>
              <a:rPr lang="en-US" sz="5000" i="1" dirty="0" smtClean="0"/>
              <a:t> </a:t>
            </a:r>
            <a:r>
              <a:rPr lang="en-US" sz="5000" i="1" dirty="0" err="1" smtClean="0"/>
              <a:t>saggia</a:t>
            </a:r>
            <a:r>
              <a:rPr lang="el-GR" sz="5000" dirty="0" smtClean="0"/>
              <a:t>) και η </a:t>
            </a:r>
            <a:r>
              <a:rPr lang="el-GR" sz="5000" i="1" dirty="0" smtClean="0"/>
              <a:t>Ξενοδόχος</a:t>
            </a:r>
            <a:r>
              <a:rPr lang="en-US" sz="5000" dirty="0" smtClean="0"/>
              <a:t> </a:t>
            </a:r>
            <a:r>
              <a:rPr lang="el-GR" sz="5000" dirty="0" smtClean="0"/>
              <a:t>(</a:t>
            </a:r>
            <a:r>
              <a:rPr lang="en-US" sz="5000" i="1" dirty="0" smtClean="0"/>
              <a:t>La </a:t>
            </a:r>
            <a:r>
              <a:rPr lang="en-US" sz="5000" i="1" dirty="0" err="1" smtClean="0"/>
              <a:t>locandiera</a:t>
            </a:r>
            <a:r>
              <a:rPr lang="el-GR" sz="5000" dirty="0" smtClean="0"/>
              <a:t>).</a:t>
            </a:r>
          </a:p>
          <a:p>
            <a:r>
              <a:rPr lang="el-GR" sz="5000" dirty="0" smtClean="0"/>
              <a:t>Αναμόρφωση των ηθών - πρόοδος του πολιτισμού – ηθικότητα των κωμωδιών</a:t>
            </a:r>
            <a:r>
              <a:rPr lang="en-US" sz="5000" dirty="0" smtClean="0"/>
              <a:t>.</a:t>
            </a:r>
            <a:endParaRPr lang="el-GR" sz="5000" dirty="0" smtClean="0"/>
          </a:p>
        </p:txBody>
      </p:sp>
    </p:spTree>
    <p:extLst>
      <p:ext uri="{BB962C8B-B14F-4D97-AF65-F5344CB8AC3E}">
        <p14:creationId xmlns:p14="http://schemas.microsoft.com/office/powerpoint/2010/main" val="3632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Les contretemps" (Molière)</a:t>
            </a:r>
            <a:endParaRPr lang="el-GR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30" t="1315" r="1233" b="1205"/>
          <a:stretch/>
        </p:blipFill>
        <p:spPr>
          <a:xfrm>
            <a:off x="2997200" y="1209040"/>
            <a:ext cx="3040888" cy="51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9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/>
              <a:t>1</a:t>
            </a:r>
            <a:r>
              <a:rPr lang="el-GR" sz="2000" dirty="0" smtClean="0"/>
              <a:t>.</a:t>
            </a:r>
            <a:r>
              <a:rPr lang="en-US" sz="2000" dirty="0" smtClean="0"/>
              <a:t>0</a:t>
            </a:r>
            <a:r>
              <a:rPr lang="el-GR" sz="2000" dirty="0" smtClean="0"/>
              <a:t>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075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Άννα Ταμπάκη 2015. Άννα Ταμπάκη. «Το ελληνικό θέατρο των νεότερων χρόνων Β’. Ενότητα </a:t>
            </a:r>
            <a:r>
              <a:rPr lang="en-US" sz="2000" dirty="0" smtClean="0"/>
              <a:t>2:</a:t>
            </a:r>
            <a:r>
              <a:rPr lang="el-GR" sz="2000" dirty="0" smtClean="0"/>
              <a:t> </a:t>
            </a:r>
            <a:r>
              <a:rPr lang="el-GR" sz="2000" dirty="0"/>
              <a:t>Aπό το θέατρο-ανάγνωσμα στη σκηνική πράξη </a:t>
            </a:r>
            <a:r>
              <a:rPr lang="el-GR" sz="2000" dirty="0" smtClean="0"/>
              <a:t>– Διαφωτισμός</a:t>
            </a:r>
            <a:r>
              <a:rPr lang="el-GR" sz="2000" dirty="0"/>
              <a:t>. Μεταφράσεις δυτικών </a:t>
            </a:r>
            <a:r>
              <a:rPr lang="el-GR" sz="2000" dirty="0" smtClean="0"/>
              <a:t>συγγραφέων. Μολιέρος </a:t>
            </a:r>
            <a:r>
              <a:rPr lang="el-GR" sz="2000" dirty="0"/>
              <a:t>– </a:t>
            </a:r>
            <a:r>
              <a:rPr lang="el-GR" sz="2000" dirty="0" err="1"/>
              <a:t>Μεταστάσιος</a:t>
            </a:r>
            <a:r>
              <a:rPr lang="el-GR" sz="2000" dirty="0"/>
              <a:t> – </a:t>
            </a:r>
            <a:r>
              <a:rPr lang="el-GR" sz="2000" dirty="0" err="1"/>
              <a:t>Γκολντόνι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http://opencourses.uoa.gr/courses/THEATRE103</a:t>
            </a:r>
            <a:r>
              <a:rPr lang="en-US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987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6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800" dirty="0">
                <a:latin typeface="+mn-lt"/>
              </a:rPr>
              <a:t>[1] http://creativecommons.org/licenses/by-nc-sa/4.0/ </a:t>
            </a:r>
            <a:endParaRPr lang="en-US" sz="1800" dirty="0" smtClean="0">
              <a:latin typeface="+mn-lt"/>
            </a:endParaRPr>
          </a:p>
          <a:p>
            <a:endParaRPr lang="el-GR" sz="1800" dirty="0">
              <a:latin typeface="+mn-lt"/>
            </a:endParaRPr>
          </a:p>
          <a:p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1800" dirty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314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43608"/>
            <a:ext cx="8856984" cy="5224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1: </a:t>
            </a:r>
            <a:r>
              <a:rPr lang="en-GB" sz="2000" dirty="0"/>
              <a:t>Les contretemps" (Molière</a:t>
            </a:r>
            <a:r>
              <a:rPr lang="en-GB" sz="2000" dirty="0" smtClean="0"/>
              <a:t>)</a:t>
            </a:r>
            <a:r>
              <a:rPr lang="el-GR" sz="2000" dirty="0" smtClean="0"/>
              <a:t>. </a:t>
            </a:r>
            <a:r>
              <a:rPr lang="en-US" sz="2000" dirty="0" smtClean="0"/>
              <a:t>Public domain. </a:t>
            </a: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commons.wikimedia.org/wiki/File:Les_Contretemps.jpg</a:t>
            </a:r>
            <a:r>
              <a:rPr lang="en-GB" sz="2000" dirty="0" smtClean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2: </a:t>
            </a:r>
            <a:r>
              <a:rPr lang="en-US" sz="2000" dirty="0" smtClean="0"/>
              <a:t>Book cover page (</a:t>
            </a:r>
            <a:r>
              <a:rPr lang="it-IT" sz="2000" dirty="0" smtClean="0"/>
              <a:t>L'aminta Favola Boschereccia di Torquato Tasso e L'alceo Favola Pescatoria di Antonio Ongaro Padovano</a:t>
            </a:r>
            <a:r>
              <a:rPr lang="it-IT" sz="2000" cap="all" dirty="0" smtClean="0"/>
              <a:t>). </a:t>
            </a:r>
            <a:r>
              <a:rPr lang="en-US" sz="2000" dirty="0" smtClean="0"/>
              <a:t>Copyrighted. </a:t>
            </a:r>
            <a:r>
              <a:rPr lang="en-GB" sz="2000" dirty="0" smtClean="0">
                <a:hlinkClick r:id="rId4"/>
              </a:rPr>
              <a:t>http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www.belriguardo.it/products/let26</a:t>
            </a:r>
            <a:r>
              <a:rPr lang="en-GB" sz="2000" dirty="0" smtClean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3: </a:t>
            </a:r>
            <a:r>
              <a:rPr lang="en-US" sz="2000" dirty="0" smtClean="0"/>
              <a:t>Pietro Metastasio. Public domain. </a:t>
            </a:r>
            <a:r>
              <a:rPr lang="en-GB" sz="2000" dirty="0" smtClean="0">
                <a:hlinkClick r:id="rId5"/>
              </a:rPr>
              <a:t>https</a:t>
            </a:r>
            <a:r>
              <a:rPr lang="en-GB" sz="2000" dirty="0">
                <a:hlinkClick r:id="rId5"/>
              </a:rPr>
              <a:t>://</a:t>
            </a:r>
            <a:r>
              <a:rPr lang="en-GB" sz="2000" dirty="0" smtClean="0">
                <a:hlinkClick r:id="rId5"/>
              </a:rPr>
              <a:t>commons.wikimedia.org/wiki/File:Pietro_Metastasio.jpg</a:t>
            </a:r>
            <a:r>
              <a:rPr lang="en-GB" sz="2000" dirty="0" smtClean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4:</a:t>
            </a:r>
            <a:r>
              <a:rPr lang="en-US" sz="2000" dirty="0"/>
              <a:t> </a:t>
            </a:r>
            <a:r>
              <a:rPr lang="en-US" sz="2000" dirty="0" err="1"/>
              <a:t>L’olimpiade</a:t>
            </a:r>
            <a:r>
              <a:rPr lang="en-US" sz="2000" dirty="0"/>
              <a:t> (Pergolesi</a:t>
            </a:r>
            <a:r>
              <a:rPr lang="en-US" sz="2000" dirty="0" smtClean="0"/>
              <a:t>). Public domain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https://de.wikipedia.org/wiki/Datei:Metastasio_-_L%E2%80%99olimpiade_-_Herissant_Vol.02_-_</a:t>
            </a:r>
            <a:r>
              <a:rPr lang="en-US" sz="2000" dirty="0" smtClean="0">
                <a:hlinkClick r:id="rId6"/>
              </a:rPr>
              <a:t>Paris_1780.png</a:t>
            </a:r>
            <a:r>
              <a:rPr lang="en-US" sz="2000" dirty="0" smtClean="0"/>
              <a:t> 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5:</a:t>
            </a:r>
            <a:r>
              <a:rPr lang="en-US" sz="2000" dirty="0"/>
              <a:t> Carlo </a:t>
            </a:r>
            <a:r>
              <a:rPr lang="en-US" sz="2000" dirty="0" smtClean="0"/>
              <a:t>Goldoni. </a:t>
            </a:r>
            <a:r>
              <a:rPr lang="en-US" sz="2000" dirty="0"/>
              <a:t>Public domain. </a:t>
            </a: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commons.wikimedia.org/wiki/File:Carlo_Goldoni.jpg</a:t>
            </a:r>
            <a:r>
              <a:rPr lang="en-US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160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Πρώτες αναγνώσεις έργων από ιταλικά και γαλλικά μαρτυρούνται γύρω στα 1720.</a:t>
            </a:r>
          </a:p>
          <a:p>
            <a:r>
              <a:rPr lang="el-GR" dirty="0" smtClean="0"/>
              <a:t>Σκαρλάτος Μαυροκορδάτος, γιος του ηγεμόνα Νικολάου</a:t>
            </a:r>
          </a:p>
          <a:p>
            <a:r>
              <a:rPr lang="el-GR" b="1" dirty="0" smtClean="0"/>
              <a:t>1741</a:t>
            </a:r>
            <a:r>
              <a:rPr lang="el-GR" dirty="0" smtClean="0"/>
              <a:t>(Βουκουρέστι)</a:t>
            </a:r>
            <a:r>
              <a:rPr lang="en-US" dirty="0" smtClean="0"/>
              <a:t>: </a:t>
            </a:r>
            <a:r>
              <a:rPr lang="el-GR" dirty="0" smtClean="0"/>
              <a:t>Με εντολή του Κωνσταντίνου Μαυροκορδάτου ο Ιωάννης Ράλ(λ)ης, «βατάχος των Απρώτων» μεταφράζει Μολιέρο.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Μολιέρος</a:t>
            </a:r>
          </a:p>
        </p:txBody>
      </p:sp>
    </p:spTree>
    <p:extLst>
      <p:ext uri="{BB962C8B-B14F-4D97-AF65-F5344CB8AC3E}">
        <p14:creationId xmlns:p14="http://schemas.microsoft.com/office/powerpoint/2010/main" val="3452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1. Κώδικας Βρετανικού Μουσείου </a:t>
            </a:r>
            <a:r>
              <a:rPr lang="en-US" sz="2400" dirty="0" smtClean="0"/>
              <a:t>(British Museum, Add. 8242, 8243). </a:t>
            </a:r>
            <a:r>
              <a:rPr lang="el-GR" sz="2400" dirty="0" smtClean="0"/>
              <a:t>«Κωμωδία του αναισθήτου» (</a:t>
            </a:r>
            <a:r>
              <a:rPr lang="en-US" sz="2400" i="1" dirty="0" err="1" smtClean="0"/>
              <a:t>L’Étourdi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ou</a:t>
            </a:r>
            <a:r>
              <a:rPr lang="en-US" sz="2400" i="1" dirty="0" smtClean="0"/>
              <a:t> les Contretemps</a:t>
            </a:r>
            <a:r>
              <a:rPr lang="el-GR" sz="2400" dirty="0" smtClean="0"/>
              <a:t>), «Ο κατά φαντασίαν κερατοφόρος» (</a:t>
            </a:r>
            <a:r>
              <a:rPr lang="fr-FR" sz="2400" i="1" dirty="0" smtClean="0"/>
              <a:t>Sganarelle ou le cocu imaginaire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2. </a:t>
            </a:r>
            <a:r>
              <a:rPr lang="el-GR" sz="2400" dirty="0" smtClean="0"/>
              <a:t>Κώδικας Βιβλιοθήκης Ρουμανικής Ακαδημίας (</a:t>
            </a:r>
            <a:r>
              <a:rPr lang="fr-FR" sz="2400" dirty="0" smtClean="0"/>
              <a:t>B.A.R., ms. gr. 1030). </a:t>
            </a:r>
            <a:r>
              <a:rPr lang="el-GR" sz="2400" dirty="0" smtClean="0"/>
              <a:t>Περιέχει το </a:t>
            </a:r>
            <a:r>
              <a:rPr lang="fr-FR" sz="2400" dirty="0" smtClean="0"/>
              <a:t>[</a:t>
            </a:r>
            <a:r>
              <a:rPr lang="el-GR" sz="2400" dirty="0" smtClean="0"/>
              <a:t>Σχολείον των συζύγων</a:t>
            </a:r>
            <a:r>
              <a:rPr lang="fr-FR" sz="2400" dirty="0" smtClean="0"/>
              <a:t>]</a:t>
            </a:r>
            <a:r>
              <a:rPr lang="el-GR" sz="2400" dirty="0" smtClean="0"/>
              <a:t>, (</a:t>
            </a:r>
            <a:r>
              <a:rPr lang="en-US" sz="2400" i="1" dirty="0" err="1" smtClean="0"/>
              <a:t>L’école</a:t>
            </a:r>
            <a:r>
              <a:rPr lang="en-US" sz="2400" i="1" dirty="0" smtClean="0"/>
              <a:t> des </a:t>
            </a:r>
            <a:r>
              <a:rPr lang="en-US" sz="2400" i="1" dirty="0" err="1" smtClean="0"/>
              <a:t>maris</a:t>
            </a:r>
            <a:r>
              <a:rPr lang="el-GR" sz="2400" dirty="0" smtClean="0"/>
              <a:t>)</a:t>
            </a:r>
            <a:endParaRPr lang="fr-FR" sz="2400" dirty="0" smtClean="0"/>
          </a:p>
          <a:p>
            <a:r>
              <a:rPr lang="el-GR" sz="2400" dirty="0" smtClean="0"/>
              <a:t>3. Κώδικας Βατικανής Βιβλιοθήκης. Περιέχει το έργο «Αρχόντισσαις ευγενέσταταις και αγχινούσταταις γελοιώδεις» (</a:t>
            </a:r>
            <a:r>
              <a:rPr lang="en-US" sz="2400" i="1" dirty="0" smtClean="0"/>
              <a:t>Les </a:t>
            </a:r>
            <a:r>
              <a:rPr lang="en-US" sz="2400" i="1" dirty="0" err="1" smtClean="0"/>
              <a:t>précieuses</a:t>
            </a:r>
            <a:r>
              <a:rPr lang="en-US" sz="2400" i="1" dirty="0" smtClean="0"/>
              <a:t> ridicules</a:t>
            </a:r>
            <a:r>
              <a:rPr lang="el-GR" sz="2400" dirty="0" smtClean="0"/>
              <a:t>)</a:t>
            </a:r>
            <a:endParaRPr lang="fr-FR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Χειρόγραφοι </a:t>
            </a:r>
            <a:r>
              <a:rPr lang="el-GR" dirty="0" smtClean="0"/>
              <a:t>κώδικες </a:t>
            </a:r>
            <a:r>
              <a:rPr lang="en-US" dirty="0"/>
              <a:t>(1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71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4. </a:t>
            </a:r>
            <a:r>
              <a:rPr lang="el-GR" sz="2400" dirty="0" smtClean="0"/>
              <a:t>Κώδικας Ιασίου </a:t>
            </a:r>
            <a:r>
              <a:rPr lang="fr-FR" sz="2400" dirty="0" smtClean="0"/>
              <a:t>III</a:t>
            </a:r>
            <a:r>
              <a:rPr lang="el-GR" sz="2400" dirty="0" smtClean="0"/>
              <a:t>.284, Κεντρική Πανεπιστημιακή Βιβλιοθήκη «</a:t>
            </a:r>
            <a:r>
              <a:rPr lang="en-US" sz="2400" dirty="0" smtClean="0"/>
              <a:t>M. </a:t>
            </a:r>
            <a:r>
              <a:rPr lang="en-US" sz="2400" dirty="0" err="1" smtClean="0"/>
              <a:t>Eminescu</a:t>
            </a:r>
            <a:r>
              <a:rPr lang="el-GR" sz="2400" dirty="0" smtClean="0"/>
              <a:t>». Κώδικας ακέφαλος και κολοβός. Έργα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«Σχολείον των συζύγων»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L’école</a:t>
            </a:r>
            <a:r>
              <a:rPr lang="en-US" sz="2400" i="1" dirty="0" smtClean="0"/>
              <a:t> des </a:t>
            </a:r>
            <a:r>
              <a:rPr lang="en-US" sz="2400" i="1" dirty="0" err="1" smtClean="0"/>
              <a:t>maris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«Φιλονεικία περί του σχολείου των γυναικών»</a:t>
            </a:r>
            <a:r>
              <a:rPr lang="fr-FR" sz="2400" dirty="0" smtClean="0"/>
              <a:t> (</a:t>
            </a:r>
            <a:r>
              <a:rPr lang="fr-FR" sz="2400" i="1" dirty="0" smtClean="0"/>
              <a:t>Critique de l’école des femmes</a:t>
            </a:r>
            <a:r>
              <a:rPr lang="fr-FR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«Έρως ιατρός»</a:t>
            </a:r>
            <a:r>
              <a:rPr lang="fr-FR" sz="2400" dirty="0" smtClean="0"/>
              <a:t> (</a:t>
            </a:r>
            <a:r>
              <a:rPr lang="fr-FR" sz="2400" i="1" dirty="0" smtClean="0"/>
              <a:t>L’amour médecin</a:t>
            </a:r>
            <a:r>
              <a:rPr lang="fr-FR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«Ο Μισάνθρωπος»</a:t>
            </a:r>
            <a:r>
              <a:rPr lang="fr-FR" sz="2400" dirty="0" smtClean="0"/>
              <a:t> (</a:t>
            </a:r>
            <a:r>
              <a:rPr lang="fr-FR" sz="2400" i="1" dirty="0" smtClean="0"/>
              <a:t>Le Misanthrope</a:t>
            </a:r>
            <a:r>
              <a:rPr lang="fr-FR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«Προσκαλεσάμενος </a:t>
            </a:r>
            <a:r>
              <a:rPr lang="en-US" sz="2400" dirty="0" smtClean="0"/>
              <a:t>[sic] </a:t>
            </a:r>
            <a:r>
              <a:rPr lang="el-GR" sz="2400" dirty="0" smtClean="0"/>
              <a:t>από την πέτραν»</a:t>
            </a:r>
            <a:r>
              <a:rPr lang="en-US" sz="2400" dirty="0" smtClean="0"/>
              <a:t> (</a:t>
            </a:r>
            <a:r>
              <a:rPr lang="en-US" sz="2400" i="1" dirty="0" smtClean="0"/>
              <a:t>Dom Juan </a:t>
            </a:r>
            <a:r>
              <a:rPr lang="en-US" sz="2400" i="1" dirty="0" err="1" smtClean="0"/>
              <a:t>ou</a:t>
            </a:r>
            <a:r>
              <a:rPr lang="en-US" sz="2400" i="1" dirty="0" smtClean="0"/>
              <a:t> le </a:t>
            </a:r>
            <a:r>
              <a:rPr lang="en-US" sz="2400" i="1" dirty="0" err="1" smtClean="0"/>
              <a:t>Festin</a:t>
            </a:r>
            <a:r>
              <a:rPr lang="en-US" sz="2400" i="1" dirty="0" smtClean="0"/>
              <a:t> de Pierre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«Ο Φιλάργυρος» </a:t>
            </a:r>
            <a:r>
              <a:rPr lang="en-US" sz="2400" dirty="0" smtClean="0"/>
              <a:t>(</a:t>
            </a:r>
            <a:r>
              <a:rPr lang="en-US" sz="2400" i="1" dirty="0" smtClean="0"/>
              <a:t>L’ </a:t>
            </a:r>
            <a:r>
              <a:rPr lang="en-US" sz="2400" i="1" dirty="0" err="1" smtClean="0"/>
              <a:t>Avare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«Πείσμα Ερωτικόν» </a:t>
            </a:r>
            <a:r>
              <a:rPr lang="en-US" sz="2400" dirty="0" smtClean="0"/>
              <a:t>(</a:t>
            </a:r>
            <a:r>
              <a:rPr lang="en-US" sz="2400" i="1" dirty="0" smtClean="0"/>
              <a:t>Le </a:t>
            </a:r>
            <a:r>
              <a:rPr lang="en-US" sz="2400" i="1" dirty="0" err="1" smtClean="0"/>
              <a:t>Dépit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amoureux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Χειρόγραφοι </a:t>
            </a:r>
            <a:r>
              <a:rPr lang="el-GR" dirty="0" smtClean="0"/>
              <a:t>κώδικες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3)</a:t>
            </a:r>
          </a:p>
        </p:txBody>
      </p:sp>
    </p:spTree>
    <p:extLst>
      <p:ext uri="{BB962C8B-B14F-4D97-AF65-F5344CB8AC3E}">
        <p14:creationId xmlns:p14="http://schemas.microsoft.com/office/powerpoint/2010/main" val="23534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Στη σ. 370, μετά τον «Φιλάργυρο», αναγράφονται τα έργα</a:t>
            </a:r>
            <a:r>
              <a:rPr lang="en-US" sz="2400" dirty="0" smtClean="0"/>
              <a:t>:</a:t>
            </a:r>
          </a:p>
          <a:p>
            <a:r>
              <a:rPr lang="el-GR" sz="2400" dirty="0" smtClean="0"/>
              <a:t>«Γεώργιος Δανδίνος» </a:t>
            </a:r>
            <a:r>
              <a:rPr lang="en-US" sz="2400" dirty="0" smtClean="0"/>
              <a:t>(</a:t>
            </a:r>
            <a:r>
              <a:rPr lang="en-US" sz="2400" i="1" dirty="0" smtClean="0"/>
              <a:t>George </a:t>
            </a:r>
            <a:r>
              <a:rPr lang="en-US" sz="2400" i="1" dirty="0" err="1" smtClean="0"/>
              <a:t>Dandin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«Ο Υποκράτης </a:t>
            </a:r>
            <a:r>
              <a:rPr lang="en-US" sz="2400" dirty="0" smtClean="0"/>
              <a:t>[sic]</a:t>
            </a:r>
            <a:r>
              <a:rPr lang="el-GR" sz="2400" dirty="0" smtClean="0"/>
              <a:t> ήτοι Ταρτούφος»</a:t>
            </a:r>
            <a:r>
              <a:rPr lang="en-US" sz="2400" dirty="0" smtClean="0"/>
              <a:t> (</a:t>
            </a:r>
            <a:r>
              <a:rPr lang="en-US" sz="2400" i="1" dirty="0" smtClean="0"/>
              <a:t>Le Tartuffe </a:t>
            </a:r>
            <a:r>
              <a:rPr lang="en-US" sz="2400" i="1" dirty="0" err="1" smtClean="0"/>
              <a:t>ou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l’Imposteur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«Ο χωριάτης άρχοντας»</a:t>
            </a:r>
            <a:r>
              <a:rPr lang="en-US" sz="2400" dirty="0" smtClean="0"/>
              <a:t> (</a:t>
            </a:r>
            <a:r>
              <a:rPr lang="en-US" sz="2400" i="1" dirty="0" smtClean="0"/>
              <a:t>Le Bourgeois </a:t>
            </a:r>
            <a:r>
              <a:rPr lang="en-US" sz="2400" i="1" dirty="0" err="1" smtClean="0"/>
              <a:t>Gentilhomme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«Ο άρχων Πουρκονιάκος»</a:t>
            </a:r>
            <a:r>
              <a:rPr lang="en-US" sz="2400" dirty="0" smtClean="0"/>
              <a:t> (</a:t>
            </a:r>
            <a:r>
              <a:rPr lang="en-US" sz="2400" i="1" dirty="0" smtClean="0"/>
              <a:t>Monsieur de </a:t>
            </a:r>
            <a:r>
              <a:rPr lang="en-US" sz="2400" i="1" dirty="0" err="1" smtClean="0"/>
              <a:t>Pourceaugnac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«Αι πανουργίαι του Σκαπίνου»</a:t>
            </a:r>
            <a:r>
              <a:rPr lang="en-US" sz="2400" dirty="0" smtClean="0"/>
              <a:t> (</a:t>
            </a:r>
            <a:r>
              <a:rPr lang="en-US" sz="2400" i="1" dirty="0" smtClean="0"/>
              <a:t>Les </a:t>
            </a:r>
            <a:r>
              <a:rPr lang="en-US" sz="2400" i="1" dirty="0" err="1" smtClean="0"/>
              <a:t>fourberies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Scapin</a:t>
            </a:r>
            <a:r>
              <a:rPr lang="en-US" sz="2400" dirty="0" smtClean="0"/>
              <a:t>).</a:t>
            </a:r>
          </a:p>
          <a:p>
            <a:r>
              <a:rPr lang="el-GR" sz="2400" dirty="0" smtClean="0"/>
              <a:t>Όλες οι μεταφράσεις σε </a:t>
            </a:r>
            <a:r>
              <a:rPr lang="el-GR" sz="2400" b="1" dirty="0" smtClean="0"/>
              <a:t>πεζό λόγο</a:t>
            </a:r>
            <a:r>
              <a:rPr lang="el-GR" sz="2400" dirty="0" smtClean="0"/>
              <a:t>, από την ιταλ. έκδοση του </a:t>
            </a:r>
            <a:r>
              <a:rPr lang="en-US" sz="2400" dirty="0" smtClean="0"/>
              <a:t>Nic. Di </a:t>
            </a:r>
            <a:r>
              <a:rPr lang="en-US" sz="2400" dirty="0" err="1" smtClean="0"/>
              <a:t>Castelli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Χειρόγραφοι </a:t>
            </a:r>
            <a:r>
              <a:rPr lang="el-GR" dirty="0" smtClean="0"/>
              <a:t>κώδικες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/>
              <a:t>από 3)</a:t>
            </a:r>
          </a:p>
        </p:txBody>
      </p:sp>
    </p:spTree>
    <p:extLst>
      <p:ext uri="{BB962C8B-B14F-4D97-AF65-F5344CB8AC3E}">
        <p14:creationId xmlns:p14="http://schemas.microsoft.com/office/powerpoint/2010/main" val="13547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/>
              <a:t>Φιλοθέου Πάρεργα</a:t>
            </a:r>
            <a:r>
              <a:rPr lang="el-GR" sz="2400" dirty="0" smtClean="0"/>
              <a:t> (1713), αρχαΐζον μυθιστόρημα του Νικολάου Μαυροκορδάτου, έμμεση αναφορά σε μοτίβο του Μολιέρου από το </a:t>
            </a:r>
            <a:r>
              <a:rPr lang="el-GR" sz="2400" i="1" dirty="0" smtClean="0"/>
              <a:t>Σχολείο των συζύγων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Πέτρος Κατσαΐτης, </a:t>
            </a:r>
            <a:r>
              <a:rPr lang="el-GR" sz="2400" i="1" dirty="0" smtClean="0"/>
              <a:t>Ιφιγένεια</a:t>
            </a:r>
            <a:r>
              <a:rPr lang="el-GR" sz="2400" dirty="0" smtClean="0"/>
              <a:t> (1720). 5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Πράξη πρόσωπα της </a:t>
            </a:r>
            <a:r>
              <a:rPr lang="en-US" sz="2400" dirty="0" smtClean="0"/>
              <a:t>commedia </a:t>
            </a:r>
            <a:r>
              <a:rPr lang="en-US" sz="2400" dirty="0" err="1" smtClean="0"/>
              <a:t>dell’arte</a:t>
            </a:r>
            <a:r>
              <a:rPr lang="el-GR" sz="2400" dirty="0" smtClean="0"/>
              <a:t>, με παρεφθαρμένο τρόπο – ανάμεσά τους δύο μολιερικά</a:t>
            </a:r>
            <a:r>
              <a:rPr lang="en-US" sz="2400" dirty="0" smtClean="0"/>
              <a:t>: </a:t>
            </a:r>
            <a:r>
              <a:rPr lang="el-GR" sz="2400" dirty="0" smtClean="0"/>
              <a:t>ο </a:t>
            </a:r>
            <a:r>
              <a:rPr lang="el-GR" sz="2400" b="1" dirty="0" smtClean="0"/>
              <a:t>Σγαναρέλλος</a:t>
            </a:r>
            <a:r>
              <a:rPr lang="el-GR" sz="2400" dirty="0" smtClean="0"/>
              <a:t> (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specier</a:t>
            </a:r>
            <a:r>
              <a:rPr lang="en-US" sz="2400" dirty="0" smtClean="0"/>
              <a:t> a medico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και ο </a:t>
            </a:r>
            <a:r>
              <a:rPr lang="el-GR" sz="2400" b="1" dirty="0" smtClean="0"/>
              <a:t>Πορκονιάκος</a:t>
            </a:r>
            <a:r>
              <a:rPr lang="el-GR" sz="2400" dirty="0" smtClean="0"/>
              <a:t> (</a:t>
            </a:r>
            <a:r>
              <a:rPr lang="en-US" sz="2400" dirty="0" err="1" smtClean="0"/>
              <a:t>cittadino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</a:p>
          <a:p>
            <a:r>
              <a:rPr lang="el-GR" sz="2400" i="1" dirty="0" smtClean="0"/>
              <a:t>Ανώνυμος του 1789</a:t>
            </a:r>
            <a:r>
              <a:rPr lang="en-US" sz="2400" dirty="0" smtClean="0"/>
              <a:t>: </a:t>
            </a:r>
            <a:r>
              <a:rPr lang="el-GR" sz="2400" dirty="0" smtClean="0"/>
              <a:t>σατιρικό κείμενο φαναριώτικο. Τελειώνει, μιμούμενο το εκκλησιαστικό ύφος</a:t>
            </a:r>
            <a:r>
              <a:rPr lang="en-US" sz="2400" dirty="0" smtClean="0"/>
              <a:t>: </a:t>
            </a:r>
            <a:r>
              <a:rPr lang="el-GR" sz="2400" dirty="0" smtClean="0"/>
              <a:t>«της αμαθείας Σου ο απειθέστατος Σκαναρέλιος».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Μολιέρος - Επίδραση</a:t>
            </a:r>
          </a:p>
        </p:txBody>
      </p:sp>
    </p:spTree>
    <p:extLst>
      <p:ext uri="{BB962C8B-B14F-4D97-AF65-F5344CB8AC3E}">
        <p14:creationId xmlns:p14="http://schemas.microsoft.com/office/powerpoint/2010/main" val="18946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1745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l-GR" sz="2400" i="1" dirty="0" smtClean="0"/>
              <a:t>Αμύντας 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Aminta</a:t>
            </a:r>
            <a:r>
              <a:rPr lang="en-US" sz="2400" dirty="0" smtClean="0"/>
              <a:t>) </a:t>
            </a:r>
            <a:r>
              <a:rPr lang="el-GR" sz="2400" dirty="0" smtClean="0"/>
              <a:t>του </a:t>
            </a:r>
            <a:r>
              <a:rPr lang="en-US" sz="2400" dirty="0" err="1" smtClean="0"/>
              <a:t>Torquato</a:t>
            </a:r>
            <a:r>
              <a:rPr lang="en-US" sz="2400" dirty="0" smtClean="0"/>
              <a:t> Tasso </a:t>
            </a:r>
            <a:r>
              <a:rPr lang="el-GR" sz="2400" dirty="0" smtClean="0"/>
              <a:t>σε μετάφραση του κυθήριου Γεώργιου Μόρμορη.</a:t>
            </a:r>
          </a:p>
          <a:p>
            <a:r>
              <a:rPr lang="el-GR" sz="2400" dirty="0" smtClean="0"/>
              <a:t>Αρχικό κείμενο </a:t>
            </a:r>
            <a:r>
              <a:rPr lang="en-US" sz="2400" dirty="0" smtClean="0"/>
              <a:t>(commedia </a:t>
            </a:r>
            <a:r>
              <a:rPr lang="en-US" sz="2400" dirty="0" err="1" smtClean="0"/>
              <a:t>pastorale</a:t>
            </a:r>
            <a:r>
              <a:rPr lang="en-US" sz="2400" dirty="0" smtClean="0"/>
              <a:t>) </a:t>
            </a:r>
            <a:r>
              <a:rPr lang="el-GR" sz="2400" dirty="0" smtClean="0"/>
              <a:t>1996 στ., ελλ. διασκευή </a:t>
            </a:r>
            <a:r>
              <a:rPr lang="en-US" sz="2400" dirty="0" smtClean="0"/>
              <a:t>3842 </a:t>
            </a:r>
            <a:r>
              <a:rPr lang="el-GR" sz="2400" dirty="0" smtClean="0"/>
              <a:t>στ.</a:t>
            </a:r>
          </a:p>
          <a:p>
            <a:r>
              <a:rPr lang="en-US" sz="2400" dirty="0" smtClean="0"/>
              <a:t>circa </a:t>
            </a:r>
            <a:r>
              <a:rPr lang="el-GR" sz="2400" dirty="0" smtClean="0"/>
              <a:t>1753-1755</a:t>
            </a:r>
            <a:r>
              <a:rPr lang="en-US" sz="2400" dirty="0" smtClean="0"/>
              <a:t>: </a:t>
            </a:r>
            <a:r>
              <a:rPr lang="el-GR" sz="2400" dirty="0" smtClean="0"/>
              <a:t>λανθάνουσα έκδοση της </a:t>
            </a:r>
            <a:r>
              <a:rPr lang="el-GR" sz="2400" i="1" dirty="0" smtClean="0"/>
              <a:t>Ζηνοβίας</a:t>
            </a:r>
            <a:r>
              <a:rPr lang="el-GR" sz="2400" dirty="0" smtClean="0"/>
              <a:t> του Μεταστάσιου.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Παλαιότερες έντυπες εκδόσεις</a:t>
            </a:r>
          </a:p>
        </p:txBody>
      </p:sp>
    </p:spTree>
    <p:extLst>
      <p:ext uri="{BB962C8B-B14F-4D97-AF65-F5344CB8AC3E}">
        <p14:creationId xmlns:p14="http://schemas.microsoft.com/office/powerpoint/2010/main" val="26563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2642</Words>
  <Application>Microsoft Office PowerPoint</Application>
  <PresentationFormat>On-screen Show (4:3)</PresentationFormat>
  <Paragraphs>225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Θέμα του Office</vt:lpstr>
      <vt:lpstr>Το ελληνικό θέατρο των Νεωτέρων Χρόνων Β´</vt:lpstr>
      <vt:lpstr>Μεταφράσεις δυτικών συγγραφέων Μολιέρος – Μεταστάσιος – Γκολντόνι</vt:lpstr>
      <vt:lpstr>Les contretemps" (Molière)</vt:lpstr>
      <vt:lpstr>Μολιέρος</vt:lpstr>
      <vt:lpstr>Χειρόγραφοι κώδικες (1 από 3)</vt:lpstr>
      <vt:lpstr>Χειρόγραφοι κώδικες (2 από 3)</vt:lpstr>
      <vt:lpstr>Χειρόγραφοι κώδικες (3 από 3)</vt:lpstr>
      <vt:lpstr>Μολιέρος - Επίδραση</vt:lpstr>
      <vt:lpstr>Παλαιότερες έντυπες εκδόσεις</vt:lpstr>
      <vt:lpstr>Torquato Tasso, Aminta (circa 1580)</vt:lpstr>
      <vt:lpstr>Pietro Metastasio</vt:lpstr>
      <vt:lpstr>Μεταστάσιος (Abbate Metastasio) Pietro Antonio Domenico Trapassi (1698–1782)</vt:lpstr>
      <vt:lpstr>Χειρόγραφες μεταφράσεις</vt:lpstr>
      <vt:lpstr>Έντυπες εκδόσεις</vt:lpstr>
      <vt:lpstr>L’olimpiade (Pergolesi)</vt:lpstr>
      <vt:lpstr>Τα Ολύμπια (1797) L’Olimpiade (ανέβηκε στη Βιέννη το 1733)</vt:lpstr>
      <vt:lpstr>Ο Μεταστάσιος «επί σκηνής»</vt:lpstr>
      <vt:lpstr>Carlo Goldoni (1707-1793) (1 από 4)</vt:lpstr>
      <vt:lpstr>Carlo Goldoni (1707-1793) (2 από 4)</vt:lpstr>
      <vt:lpstr>Carlo Goldoni (1707-1793) (3 από 4)</vt:lpstr>
      <vt:lpstr>Carlo Goldoni (1707-1793) (4 από 4)</vt:lpstr>
      <vt:lpstr>Χειρόγραφες μεταφράσεις 1. Κώδικας Βρυξελλών (1 από 2)</vt:lpstr>
      <vt:lpstr>Χειρόγραφες μεταφράσεις 1. Κώδικας Βρυξελλών (2 από 2)</vt:lpstr>
      <vt:lpstr>Χειρόγραφες μεταφράσεις 2. Κώδικες Κρατικής Βιβλιοθήκης Βουκουρεστίου (1 από 3)</vt:lpstr>
      <vt:lpstr>Χειρόγραφες μεταφράσεις 2. Κώδικες Κρατικής Βιβλιοθήκης Βουκουρεστίου (2 από 3)</vt:lpstr>
      <vt:lpstr>Χειρόγραφες μεταφράσεις 2. Κώδικες Κρατικής Βιβλιοθήκης Βουκουρεστίου (3 από 3)</vt:lpstr>
      <vt:lpstr>Έντυπες εκδόσεις (1 από 3)</vt:lpstr>
      <vt:lpstr>Έντυπες εκδόσεις (2 από 3)</vt:lpstr>
      <vt:lpstr>Έντυπες εκδόσεις (3 από 3)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helios</dc:creator>
  <cp:lastModifiedBy>helios</cp:lastModifiedBy>
  <cp:revision>66</cp:revision>
  <dcterms:created xsi:type="dcterms:W3CDTF">1601-01-01T00:00:00Z</dcterms:created>
  <dcterms:modified xsi:type="dcterms:W3CDTF">2016-05-22T12:17:43Z</dcterms:modified>
</cp:coreProperties>
</file>