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0"/>
  </p:notesMasterIdLst>
  <p:handoutMasterIdLst>
    <p:handoutMasterId r:id="rId61"/>
  </p:handoutMasterIdLst>
  <p:sldIdLst>
    <p:sldId id="26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271" r:id="rId45"/>
    <p:sldId id="272" r:id="rId46"/>
    <p:sldId id="273" r:id="rId47"/>
    <p:sldId id="274" r:id="rId48"/>
    <p:sldId id="275" r:id="rId49"/>
    <p:sldId id="276" r:id="rId50"/>
    <p:sldId id="277" r:id="rId51"/>
    <p:sldId id="322" r:id="rId52"/>
    <p:sldId id="323" r:id="rId53"/>
    <p:sldId id="324" r:id="rId54"/>
    <p:sldId id="325" r:id="rId55"/>
    <p:sldId id="326" r:id="rId56"/>
    <p:sldId id="327" r:id="rId57"/>
    <p:sldId id="328" r:id="rId58"/>
    <p:sldId id="329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00808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723" autoAdjust="0"/>
    <p:restoredTop sz="90929" autoAdjust="0"/>
  </p:normalViewPr>
  <p:slideViewPr>
    <p:cSldViewPr snapToGrid="0">
      <p:cViewPr varScale="1">
        <p:scale>
          <a:sx n="86" d="100"/>
          <a:sy n="86" d="100"/>
        </p:scale>
        <p:origin x="-78" y="-19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09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71406C1-0B10-4162-8225-4E8BECCFB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smtClean="0"/>
              <a:t>Δεύτερου επιπέδου</a:t>
            </a:r>
          </a:p>
          <a:p>
            <a:pPr lvl="2"/>
            <a:r>
              <a:rPr lang="en-US" smtClean="0"/>
              <a:t>Τρίτου επιπέδου</a:t>
            </a:r>
          </a:p>
          <a:p>
            <a:pPr lvl="3"/>
            <a:r>
              <a:rPr lang="en-US" smtClean="0"/>
              <a:t>Τέταρτου επιπέδου</a:t>
            </a:r>
          </a:p>
          <a:p>
            <a:pPr lvl="4"/>
            <a:r>
              <a:rPr lang="en-US" smtClean="0"/>
              <a:t>Πέμπτου επιπέδου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3B40E68-9655-4296-9DB9-625C12F0A7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17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04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1838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0069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7643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490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611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2422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94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Νικόλαος Ναυροκορδάτος, </a:t>
            </a:r>
            <a:r>
              <a:rPr lang="el-G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1670-1730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0693E-5E8A-6F41-8F53-3B99A44ABF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78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0693E-5E8A-6F41-8F53-3B99A44ABF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3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0693E-5E8A-6F41-8F53-3B99A44ABF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5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347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Ενότητα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1: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Εισαγωγή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11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986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Ενότητα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1: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Εισαγωγή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80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Tahoma" pitchFamily="34" charset="0"/>
                <a:ea typeface="+mn-ea"/>
                <a:cs typeface="+mn-cs"/>
              </a:rPr>
              <a:t>Ενότητα</a:t>
            </a:r>
            <a:r>
              <a:rPr lang="el-GR" sz="1000" kern="1200" baseline="0" dirty="0" smtClean="0">
                <a:solidFill>
                  <a:srgbClr val="5075BC"/>
                </a:solidFill>
                <a:latin typeface="Tahoma" pitchFamily="34" charset="0"/>
                <a:ea typeface="+mn-ea"/>
                <a:cs typeface="+mn-cs"/>
              </a:rPr>
              <a:t> </a:t>
            </a:r>
            <a:r>
              <a:rPr lang="en-US" sz="1000" kern="1200" baseline="0" dirty="0" smtClean="0">
                <a:solidFill>
                  <a:srgbClr val="5075BC"/>
                </a:solidFill>
                <a:latin typeface="Tahoma" pitchFamily="34" charset="0"/>
                <a:ea typeface="+mn-ea"/>
                <a:cs typeface="+mn-cs"/>
              </a:rPr>
              <a:t>1:</a:t>
            </a:r>
            <a:r>
              <a:rPr lang="el-GR" sz="1000" kern="1200" baseline="0" dirty="0" smtClean="0">
                <a:solidFill>
                  <a:srgbClr val="5075BC"/>
                </a:solidFill>
                <a:latin typeface="Tahoma" pitchFamily="34" charset="0"/>
                <a:ea typeface="+mn-ea"/>
                <a:cs typeface="+mn-cs"/>
              </a:rPr>
              <a:t> Εισαγωγή</a:t>
            </a:r>
            <a:endParaRPr lang="en-US" sz="1000" kern="1200" dirty="0" smtClean="0">
              <a:solidFill>
                <a:srgbClr val="5075BC"/>
              </a:solidFill>
              <a:latin typeface="Tahoma" pitchFamily="34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47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17760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9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0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Ενότητα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1:</a:t>
            </a:r>
            <a:r>
              <a:rPr lang="el-GR" sz="10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Εισαγωγή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32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528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7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latin typeface="+mn-lt"/>
              </a:rPr>
              <a:t>Τίτλος Ενότητας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10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5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THEATRE103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hyperlink" Target="%5b1%5d%20http:/creativecommons.org/licenses/by-nc-sa/4.0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Berkas:Bucuresti_punte_1837.jpg" TargetMode="External"/><Relationship Id="rId7" Type="http://schemas.openxmlformats.org/officeDocument/2006/relationships/hyperlink" Target="https://commons.wikimedia.org/wiki/File:Constantine_Maurocordato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openarchives.gr/view/585666" TargetMode="External"/><Relationship Id="rId5" Type="http://schemas.openxmlformats.org/officeDocument/2006/relationships/hyperlink" Target="http://www.greekencyclopedia.com/mavrokordatos-nikolaos-kwnstantinoypoli-1680-voykoyresti-1730-p3846.html" TargetMode="External"/><Relationship Id="rId4" Type="http://schemas.openxmlformats.org/officeDocument/2006/relationships/hyperlink" Target="https://commons.wikimedia.org/wiki/File:Alexandros_Maurokordatos_o_ex_aporiton.JPG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Mavrogheni_trasura_cerbi.jpg" TargetMode="External"/><Relationship Id="rId7" Type="http://schemas.openxmlformats.org/officeDocument/2006/relationships/hyperlink" Target="https://commons.wikimedia.org/wiki/File:Ghica_CoA_Ion_Ghica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ommons.wikimedia.org/wiki/File:Alexandru_Moruzi_at_Curtea_Nou%C4%83.jpg" TargetMode="External"/><Relationship Id="rId5" Type="http://schemas.openxmlformats.org/officeDocument/2006/relationships/hyperlink" Target="https://commons.wikimedia.org/wiki/File:Alexandru_Moruzi.jpg" TargetMode="External"/><Relationship Id="rId4" Type="http://schemas.openxmlformats.org/officeDocument/2006/relationships/hyperlink" Target="https://commons.wikimedia.org/wiki/File:Stavropoleos_Preziosi.jpg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aniel_Valentine_Rivi&#232;re_-_Phanariot_Greek_Ladies_-_Google_Art_Project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ommons.wikimedia.org/wiki/File:Catherine_II_by_J.B.Lampi_(1793,_Hermitage).jpg" TargetMode="External"/><Relationship Id="rId5" Type="http://schemas.openxmlformats.org/officeDocument/2006/relationships/hyperlink" Target="http://3.bp.blogspot.com/-NGQyidAQbik/UJQt3ADv5CI/AAAAAAAAD9o/M5GQtn6yRf8/s1600/Evgenios_Voulgaris.jpg" TargetMode="External"/><Relationship Id="rId4" Type="http://schemas.openxmlformats.org/officeDocument/2006/relationships/hyperlink" Target="https://commons.wikimedia.org/wiki/File:Aspasia_Manos.jpg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icada.ro/fisiere/stiri/2012-11/b220bc1d78d09bc3fa9da6cf5da0fb8d.jpg" TargetMode="External"/><Relationship Id="rId7" Type="http://schemas.openxmlformats.org/officeDocument/2006/relationships/hyperlink" Target="https://upload.wikimedia.org/wikipedia/commons/e/e8/Theophilos_Korais_Rigas.J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upload.wikimedia.org/wikipedia/commons/7/7d/%CE%A1%CE%AE%CE%B3%CE%B1%CF%82.jpg" TargetMode="External"/><Relationship Id="rId5" Type="http://schemas.openxmlformats.org/officeDocument/2006/relationships/hyperlink" Target="http://bestofromania.eu/wp-content/uploads/2014/06/iasi-img1.jpg" TargetMode="External"/><Relationship Id="rId4" Type="http://schemas.openxmlformats.org/officeDocument/2006/relationships/hyperlink" Target="http://bucurestifm.ro/wp-content/uploads/sites/2/2014/07/Palatul-Mogosoaia.jpg" TargetMode="Externa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pandektis.ekt.gr/pandektis/retrieve/85339/Thumb2414.jpg" TargetMode="External"/><Relationship Id="rId3" Type="http://schemas.openxmlformats.org/officeDocument/2006/relationships/hyperlink" Target="https://commons.wikimedia.org/wiki/File:Costache_Aristia.jpg" TargetMode="External"/><Relationship Id="rId7" Type="http://schemas.openxmlformats.org/officeDocument/2006/relationships/hyperlink" Target="http://www.elassona.com.gr/m_elassona/iprosopa/oikonomos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ommons.wikimedia.org/wiki/File:Korakistika_of_Ioakovos_Rizos_Neroulos_front_page.pdf" TargetMode="External"/><Relationship Id="rId5" Type="http://schemas.openxmlformats.org/officeDocument/2006/relationships/hyperlink" Target="https://de.wikipedia.org/wiki/Iakovos_Rhizos_Nerulos#/media/File:Jakovakis_Rizos_Neroulos.JPG" TargetMode="External"/><Relationship Id="rId4" Type="http://schemas.openxmlformats.org/officeDocument/2006/relationships/hyperlink" Target="http://www.hellenicaworld.com/Greece/Person/KonstantinosAristias.jpg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-WXwjGd5Fb-4/TdA2gbIY-dI/AAAAAAAAOC8/6d4eChP1FCU/s1600/IoannisZampelios3.jp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hellenica.de/Griechenland/Wissenschaft/KonstantinosSathas.jpg" TargetMode="External"/><Relationship Id="rId5" Type="http://schemas.openxmlformats.org/officeDocument/2006/relationships/hyperlink" Target="https://c.scdn.gr/images/authors/000005/5076.jpg" TargetMode="External"/><Relationship Id="rId4" Type="http://schemas.openxmlformats.org/officeDocument/2006/relationships/hyperlink" Target="https://upload.wikimedia.org/wikipedia/commons/1/13/%CE%9C%CE%BF%CF%85%CF%84%CE%B6%CE%AC%CE%BD.jpg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encyclopedia.com/static/images/5mage0000093B_465.jp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upload.wikimedia.org/wikipedia/commons/f/fe/Moli%C3%A8re_-_Nicolas_Mignard_(1658).jpg" TargetMode="External"/><Relationship Id="rId5" Type="http://schemas.openxmlformats.org/officeDocument/2006/relationships/hyperlink" Target="http://www.ertopen.com/media/k2/items/cache/465e698682011924d367b3b073451525_L.jpg?t=-62169984000" TargetMode="External"/><Relationship Id="rId4" Type="http://schemas.openxmlformats.org/officeDocument/2006/relationships/hyperlink" Target="http://www.greekencyclopedia.com/static/images/9mage0000345B.jpg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lbertofei.com/musica/immag/Pietro_Mestasio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treccani.it/export/sites/default/Portale/resources/images/alfieri_introduzione.jpg" TargetMode="External"/><Relationship Id="rId5" Type="http://schemas.openxmlformats.org/officeDocument/2006/relationships/hyperlink" Target="http://1.bp.blogspot.com/_KOyUN__Ir9w/RvtyyTCW21I/AAAAAAAAA9g/RHhGhd1n3co/s320/goldoni.jpg" TargetMode="External"/><Relationship Id="rId4" Type="http://schemas.openxmlformats.org/officeDocument/2006/relationships/hyperlink" Target="https://upload.wikimedia.org/wikipedia/commons/4/40/Atelier_de_Nicolas_de_Largilli%C3%A8re,_portrait_de_Voltaire,_d%C3%A9tail_(mus%C3%A9e_Carnavalet)_-001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588023"/>
            <a:ext cx="7776864" cy="2745044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Εισαγωγή</a:t>
            </a:r>
            <a:endParaRPr lang="en-US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Άννα Ταμπάκη</a:t>
            </a:r>
            <a:endParaRPr lang="el-GR" sz="2800" dirty="0"/>
          </a:p>
          <a:p>
            <a:r>
              <a:rPr lang="el-GR" sz="2800" dirty="0" smtClean="0"/>
              <a:t>Φιλοσοφική Σχολή</a:t>
            </a:r>
            <a:endParaRPr lang="el-GR" sz="2800" dirty="0"/>
          </a:p>
          <a:p>
            <a:r>
              <a:rPr lang="el-GR" sz="2800" dirty="0"/>
              <a:t>Τμήμα</a:t>
            </a:r>
            <a:r>
              <a:rPr lang="en-US" sz="2800" dirty="0"/>
              <a:t> </a:t>
            </a:r>
            <a:r>
              <a:rPr lang="el-GR" sz="2800" dirty="0" smtClean="0"/>
              <a:t>Θεατρικών Σπουδών</a:t>
            </a:r>
            <a:endParaRPr lang="en-US" sz="2800" dirty="0"/>
          </a:p>
          <a:p>
            <a:endParaRPr lang="el-GR" sz="2800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20354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Το ελληνικό θέατρο των Νεωτέρων Χρόνων Β´</a:t>
            </a:r>
          </a:p>
        </p:txBody>
      </p:sp>
    </p:spTree>
    <p:extLst>
      <p:ext uri="{BB962C8B-B14F-4D97-AF65-F5344CB8AC3E}">
        <p14:creationId xmlns:p14="http://schemas.microsoft.com/office/powerpoint/2010/main" val="23683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ηγεμόνας Αλέξανδρος Μουρούζης</a:t>
            </a:r>
            <a:endParaRPr lang="en-US" dirty="0"/>
          </a:p>
        </p:txBody>
      </p:sp>
      <p:pic>
        <p:nvPicPr>
          <p:cNvPr id="4" name="Content Placeholder 3" descr="180px-Alexandros_Mourouzis-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6170" r="-661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511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αίθουσα υποδοχής </a:t>
            </a:r>
            <a:r>
              <a:rPr lang="en-US" dirty="0" smtClean="0"/>
              <a:t>(</a:t>
            </a:r>
            <a:r>
              <a:rPr lang="en-US" dirty="0" err="1" smtClean="0"/>
              <a:t>Curtea</a:t>
            </a:r>
            <a:r>
              <a:rPr lang="en-US" dirty="0" smtClean="0"/>
              <a:t> </a:t>
            </a:r>
            <a:r>
              <a:rPr lang="en-US" dirty="0" err="1" smtClean="0"/>
              <a:t>Nouă</a:t>
            </a:r>
            <a:r>
              <a:rPr lang="en-US" dirty="0" smtClean="0"/>
              <a:t>) </a:t>
            </a:r>
            <a:r>
              <a:rPr lang="el-GR" dirty="0" smtClean="0"/>
              <a:t>του ηγεμόνα Αλέξανδρου Μουρούζη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 descr="320px-Alexandru_Moruzi_at_Curtea_Nouă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5345" r="-153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612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θυρεός της οικογένειας Γκίκα</a:t>
            </a:r>
            <a:endParaRPr lang="en-US" dirty="0"/>
          </a:p>
        </p:txBody>
      </p:sp>
      <p:pic>
        <p:nvPicPr>
          <p:cNvPr id="4" name="Content Placeholder 3" descr="180px-Ghica_CoA_Ion_Ghic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410" r="-404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53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Φαναριώτισα</a:t>
            </a:r>
            <a:endParaRPr lang="en-US" dirty="0"/>
          </a:p>
        </p:txBody>
      </p:sp>
      <p:pic>
        <p:nvPicPr>
          <p:cNvPr id="4" name="Content Placeholder 3" descr="F.Phanariot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5763" r="-257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349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Γυναίκες στο Φανάρι</a:t>
            </a:r>
            <a:endParaRPr lang="en-US"/>
          </a:p>
        </p:txBody>
      </p:sp>
      <p:pic>
        <p:nvPicPr>
          <p:cNvPr id="4" name="Content Placeholder 3" descr="2F.Phanariot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1096" r="-210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560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Ασπασία Μάνου (20ός αι.)</a:t>
            </a:r>
            <a:endParaRPr lang="en-US" dirty="0"/>
          </a:p>
        </p:txBody>
      </p:sp>
      <p:pic>
        <p:nvPicPr>
          <p:cNvPr id="4" name="Content Placeholder 3" descr="Aspasia_Mano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4827" r="-848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1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Ευγένιος Βούλγαρις</a:t>
            </a:r>
            <a:endParaRPr lang="en-US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0242" r="-402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192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Αικατερίνη της Ρωσσίας</a:t>
            </a:r>
            <a:endParaRPr lang="en-US" dirty="0"/>
          </a:p>
        </p:txBody>
      </p:sp>
      <p:pic>
        <p:nvPicPr>
          <p:cNvPr id="4" name="Content Placeholder 3" descr="250px-Johann-Baptist_Lampi_d._Ä._00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76554" r="-765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17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Cotroceni</a:t>
            </a:r>
            <a:r>
              <a:rPr lang="en-US" dirty="0" smtClean="0"/>
              <a:t>, </a:t>
            </a:r>
            <a:r>
              <a:rPr lang="el-GR" dirty="0" smtClean="0"/>
              <a:t>Βουκουρέστι</a:t>
            </a:r>
            <a:endParaRPr lang="en-US" dirty="0"/>
          </a:p>
        </p:txBody>
      </p:sp>
      <p:pic>
        <p:nvPicPr>
          <p:cNvPr id="4" name="Content Placeholder 3" descr="Cotroceni-300x199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307" r="-103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659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Mogosoia</a:t>
            </a:r>
            <a:r>
              <a:rPr lang="en-US" dirty="0" smtClean="0"/>
              <a:t>, </a:t>
            </a:r>
            <a:r>
              <a:rPr lang="el-GR" dirty="0" smtClean="0"/>
              <a:t>στυλ</a:t>
            </a:r>
            <a:r>
              <a:rPr lang="en-US" dirty="0" smtClean="0"/>
              <a:t> Br</a:t>
            </a:r>
            <a:r>
              <a:rPr lang="el-GR" dirty="0" smtClean="0"/>
              <a:t>â</a:t>
            </a:r>
            <a:r>
              <a:rPr lang="en-US" dirty="0" err="1" smtClean="0"/>
              <a:t>ncoveanu</a:t>
            </a:r>
            <a:endParaRPr lang="en-US" dirty="0"/>
          </a:p>
        </p:txBody>
      </p:sp>
      <p:pic>
        <p:nvPicPr>
          <p:cNvPr id="4" name="Content Placeholder 3" descr="imag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59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Φαναριώτες και πρώιμος Διαφωτισμός</a:t>
            </a:r>
            <a:endParaRPr lang="en-US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82784" r="-827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05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Ιάσιο, πρωτεύουσα της Μολδαβίας</a:t>
            </a:r>
            <a:endParaRPr lang="en-US" dirty="0"/>
          </a:p>
        </p:txBody>
      </p:sp>
      <p:pic>
        <p:nvPicPr>
          <p:cNvPr id="4" name="Content Placeholder 3" descr="Iasi-Romani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18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Ρήγας Βελεστινλής</a:t>
            </a:r>
            <a:endParaRPr lang="en-US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72736" r="-727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63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Ρήγας και ο Κοραής σώζουν την υποδουλωμένη Ελλάδα</a:t>
            </a:r>
            <a:endParaRPr lang="en-US" dirty="0"/>
          </a:p>
        </p:txBody>
      </p:sp>
      <p:pic>
        <p:nvPicPr>
          <p:cNvPr id="4" name="Content Placeholder 3" descr="images-3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79344" r="-793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78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Κωνσταντίνος Κυριακού Αριστίας</a:t>
            </a:r>
            <a:endParaRPr lang="en-US" dirty="0"/>
          </a:p>
        </p:txBody>
      </p:sp>
      <p:pic>
        <p:nvPicPr>
          <p:cNvPr id="4" name="Content Placeholder 3" descr="images-2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29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Κωνσταντίνος Κυριακού </a:t>
            </a:r>
            <a:r>
              <a:rPr lang="el-GR" dirty="0" smtClean="0"/>
              <a:t>Αριστίας</a:t>
            </a:r>
            <a:endParaRPr lang="en-US" dirty="0"/>
          </a:p>
        </p:txBody>
      </p:sp>
      <p:pic>
        <p:nvPicPr>
          <p:cNvPr id="4" name="Content Placeholder 3" descr="Thumb9588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7380" r="-573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717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Ιακωβάκης Ρίζος Νερουλός</a:t>
            </a:r>
            <a:endParaRPr lang="en-US" dirty="0"/>
          </a:p>
        </p:txBody>
      </p:sp>
      <p:pic>
        <p:nvPicPr>
          <p:cNvPr id="4" name="Content Placeholder 3" descr="images-4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51611" r="-516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604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Κορακιστικά</a:t>
            </a:r>
            <a:endParaRPr lang="en-US" dirty="0"/>
          </a:p>
        </p:txBody>
      </p:sp>
      <p:pic>
        <p:nvPicPr>
          <p:cNvPr id="4" name="Content Placeholder 3" descr="109630-thumb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8560" r="-885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44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Κωνσταντίνος </a:t>
            </a:r>
            <a:r>
              <a:rPr lang="el-GR" dirty="0" smtClean="0"/>
              <a:t>Οικονόμος ο εξ Οικονόμων</a:t>
            </a:r>
            <a:endParaRPr lang="en-US" dirty="0"/>
          </a:p>
        </p:txBody>
      </p:sp>
      <p:pic>
        <p:nvPicPr>
          <p:cNvPr id="4" name="Content Placeholder 3" descr="imag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57446" r="-574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1751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Κ. Οικονόμος</a:t>
            </a:r>
            <a:endParaRPr lang="en-US" dirty="0"/>
          </a:p>
        </p:txBody>
      </p:sp>
      <p:pic>
        <p:nvPicPr>
          <p:cNvPr id="6" name="Content Placeholder 5" descr="Thumb2414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3644" r="-636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12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Ιωάννης Ζαμπέλιος</a:t>
            </a:r>
            <a:endParaRPr lang="en-US" dirty="0"/>
          </a:p>
        </p:txBody>
      </p:sp>
      <p:pic>
        <p:nvPicPr>
          <p:cNvPr id="6" name="Content Placeholder 5" descr="images-4.jpeg"/>
          <p:cNvPicPr>
            <a:picLocks noGrp="1" noChangeAspect="1"/>
          </p:cNvPicPr>
          <p:nvPr>
            <p:ph idx="1"/>
          </p:nvPr>
        </p:nvPicPr>
        <p:blipFill>
          <a:blip r:embed="rId3"/>
          <a:srcRect l="-64128" r="-641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74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Βουκουρέστι τον 18</a:t>
            </a:r>
            <a:r>
              <a:rPr lang="el-GR" baseline="30000" dirty="0" smtClean="0"/>
              <a:t>ο</a:t>
            </a:r>
            <a:r>
              <a:rPr lang="el-GR" dirty="0" smtClean="0"/>
              <a:t> αιώνα</a:t>
            </a:r>
            <a:endParaRPr lang="en-US" dirty="0"/>
          </a:p>
        </p:txBody>
      </p:sp>
      <p:pic>
        <p:nvPicPr>
          <p:cNvPr id="4" name="Content Placeholder 3" descr="180px-Bucuresti_punte_183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176" r="-171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416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Ελισάβετ Μουτζάν-Μαρτινέγκου</a:t>
            </a:r>
            <a:endParaRPr lang="en-US" dirty="0"/>
          </a:p>
        </p:txBody>
      </p:sp>
      <p:pic>
        <p:nvPicPr>
          <p:cNvPr id="6" name="Content Placeholder 5" descr="images-5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94638" r="-946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734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Αλέξανδρος Ρίζος Ραγκαβής</a:t>
            </a:r>
            <a:endParaRPr lang="en-US" dirty="0"/>
          </a:p>
        </p:txBody>
      </p:sp>
      <p:pic>
        <p:nvPicPr>
          <p:cNvPr id="4" name="Content Placeholder 3" descr="images-5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74717" r="-747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345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Κωνσταντίνος Σάθας</a:t>
            </a:r>
            <a:endParaRPr lang="en-US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7409" r="-474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109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Ιστορικόν Δοκίμιον περί του θεάτρου και της μουσικής των Βυζαντινών </a:t>
            </a:r>
            <a:endParaRPr lang="en-US" dirty="0"/>
          </a:p>
        </p:txBody>
      </p:sp>
      <p:pic>
        <p:nvPicPr>
          <p:cNvPr id="4" name="Content Placeholder 3" descr="512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4858" r="-848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253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Κρητικόν </a:t>
            </a:r>
            <a:r>
              <a:rPr lang="el-GR" dirty="0" smtClean="0"/>
              <a:t>θέατρον, 1879</a:t>
            </a:r>
            <a:endParaRPr lang="en-US" dirty="0"/>
          </a:p>
        </p:txBody>
      </p:sp>
      <p:pic>
        <p:nvPicPr>
          <p:cNvPr id="4" name="Content Placeholder 3" descr="683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6373" r="-863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164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Νικόλαος Λάσκαρης</a:t>
            </a:r>
            <a:endParaRPr lang="en-US" dirty="0"/>
          </a:p>
        </p:txBody>
      </p:sp>
      <p:pic>
        <p:nvPicPr>
          <p:cNvPr id="4" name="Content Placeholder 3" descr="Thumb314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3228" r="-1032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228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Γιάννης Σιδέρης, </a:t>
            </a:r>
            <a:r>
              <a:rPr lang="en-US" dirty="0" smtClean="0"/>
              <a:t>1898</a:t>
            </a:r>
            <a:r>
              <a:rPr lang="el-GR" dirty="0" smtClean="0"/>
              <a:t>-</a:t>
            </a:r>
            <a:r>
              <a:rPr lang="en-US" dirty="0" smtClean="0"/>
              <a:t>1975</a:t>
            </a:r>
            <a:endParaRPr lang="en-US" dirty="0"/>
          </a:p>
        </p:txBody>
      </p:sp>
      <p:pic>
        <p:nvPicPr>
          <p:cNvPr id="6" name="Content Placeholder 5" descr="Thumb7998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5023" r="-850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7929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Γιάννης Σιδέρης με τον Κάρολο Κουν</a:t>
            </a:r>
            <a:endParaRPr lang="en-US" dirty="0"/>
          </a:p>
        </p:txBody>
      </p:sp>
      <p:pic>
        <p:nvPicPr>
          <p:cNvPr id="4" name="Content Placeholder 3" descr="Thumb11346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287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Δημήτρης Σπάθης</a:t>
            </a:r>
            <a:endParaRPr lang="en-US" dirty="0"/>
          </a:p>
        </p:txBody>
      </p:sp>
      <p:pic>
        <p:nvPicPr>
          <p:cNvPr id="4" name="Content Placeholder 3" descr="images-2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76145" r="-761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430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Jean-</a:t>
            </a:r>
            <a:r>
              <a:rPr lang="en-US" dirty="0" err="1" smtClean="0"/>
              <a:t>Baptiste</a:t>
            </a:r>
            <a:r>
              <a:rPr lang="en-US" dirty="0" smtClean="0"/>
              <a:t> </a:t>
            </a:r>
            <a:r>
              <a:rPr lang="en-US" dirty="0" err="1" smtClean="0"/>
              <a:t>Poquelin</a:t>
            </a:r>
            <a:r>
              <a:rPr lang="en-US" dirty="0" smtClean="0"/>
              <a:t> (</a:t>
            </a:r>
            <a:r>
              <a:rPr lang="en-US" dirty="0" err="1" smtClean="0"/>
              <a:t>Molière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Content Placeholder 5" descr="images-4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67069" r="-670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439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Αλέξανδρος Μαυροκορδάτος ο εξ Απορρήτων</a:t>
            </a:r>
            <a:endParaRPr lang="en-US" dirty="0"/>
          </a:p>
        </p:txBody>
      </p:sp>
      <p:pic>
        <p:nvPicPr>
          <p:cNvPr id="4" name="Content Placeholder 3" descr="250px-Alexandros_Maurokordatos_o_ex_aporito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1279" r="-412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055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Pietro</a:t>
            </a:r>
            <a:r>
              <a:rPr lang="en-US" dirty="0" smtClean="0"/>
              <a:t> </a:t>
            </a:r>
            <a:r>
              <a:rPr lang="en-US" dirty="0" err="1" smtClean="0"/>
              <a:t>Metastasio</a:t>
            </a:r>
            <a:endParaRPr lang="en-US" dirty="0"/>
          </a:p>
        </p:txBody>
      </p:sp>
      <p:pic>
        <p:nvPicPr>
          <p:cNvPr id="6" name="Content Placeholder 5" descr="imag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62833" r="-628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198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François-Marie </a:t>
            </a:r>
            <a:r>
              <a:rPr lang="en-US" dirty="0" err="1" smtClean="0"/>
              <a:t>Arouet</a:t>
            </a:r>
            <a:r>
              <a:rPr lang="en-US" dirty="0" smtClean="0"/>
              <a:t> </a:t>
            </a:r>
            <a:r>
              <a:rPr lang="el-GR" dirty="0" smtClean="0"/>
              <a:t>/ </a:t>
            </a:r>
            <a:r>
              <a:rPr lang="en-US" dirty="0" smtClean="0"/>
              <a:t>Voltaire</a:t>
            </a:r>
            <a:endParaRPr lang="en-US" dirty="0"/>
          </a:p>
        </p:txBody>
      </p:sp>
      <p:pic>
        <p:nvPicPr>
          <p:cNvPr id="4" name="Content Placeholder 3" descr="images-3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52553" r="-525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62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Carlo Goldoni</a:t>
            </a:r>
            <a:endParaRPr lang="en-US" dirty="0"/>
          </a:p>
        </p:txBody>
      </p:sp>
      <p:pic>
        <p:nvPicPr>
          <p:cNvPr id="4" name="Content Placeholder 3" descr="images-2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6528" r="-465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526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Vittorio</a:t>
            </a:r>
            <a:r>
              <a:rPr lang="en-US" dirty="0" smtClean="0"/>
              <a:t> Alfieri</a:t>
            </a:r>
            <a:endParaRPr lang="en-US" dirty="0"/>
          </a:p>
        </p:txBody>
      </p:sp>
      <p:pic>
        <p:nvPicPr>
          <p:cNvPr id="4" name="Content Placeholder 3" descr="images-4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776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Τέλος Ενότητας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19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9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/>
              <a:t>1</a:t>
            </a:r>
            <a:r>
              <a:rPr lang="el-GR" sz="2000" dirty="0" smtClean="0"/>
              <a:t>.</a:t>
            </a:r>
            <a:r>
              <a:rPr lang="en-US" sz="2000" dirty="0" smtClean="0"/>
              <a:t>0</a:t>
            </a:r>
            <a:r>
              <a:rPr lang="el-GR" sz="2000" dirty="0" smtClean="0"/>
              <a:t>  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075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Άννα Ταμπάκη 2015. Άννα Ταμπάκη. «Το ελληνικό θέατρο των νεότερων χρόνων Β’. Εισαγωγή».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2016.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>
                <a:hlinkClick r:id="rId3"/>
              </a:rPr>
              <a:t>http://opencourses.uoa.gr/courses/THEATRE103</a:t>
            </a:r>
            <a:r>
              <a:rPr lang="en-US" sz="2000" dirty="0" smtClean="0">
                <a:hlinkClick r:id="rId3"/>
              </a:rPr>
              <a:t>/</a:t>
            </a: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87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6" name="Picture 22" descr="Λογότυπο για Άδειες χρήσης Creative Commons BY-NC-N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sz="1800" dirty="0">
                <a:latin typeface="+mn-lt"/>
              </a:rPr>
              <a:t>[1] http://creativecommons.org/licenses/by-nc-sa/4.0/ </a:t>
            </a:r>
            <a:endParaRPr lang="en-US" sz="1800" dirty="0" smtClean="0">
              <a:latin typeface="+mn-lt"/>
            </a:endParaRPr>
          </a:p>
          <a:p>
            <a:endParaRPr lang="el-GR" sz="1800" dirty="0">
              <a:latin typeface="+mn-lt"/>
            </a:endParaRPr>
          </a:p>
          <a:p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sz="1800" dirty="0">
              <a:latin typeface="+mn-lt"/>
            </a:endParaRPr>
          </a:p>
          <a:p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99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Αλέξανδρος Μαυροκορδάτος ο εξ Απορρήτων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800" y="2501900"/>
            <a:ext cx="2540000" cy="736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800" y="1765300"/>
            <a:ext cx="25400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6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314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(1/</a:t>
            </a:r>
            <a:r>
              <a:rPr lang="en-US" dirty="0"/>
              <a:t>8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43608"/>
            <a:ext cx="8856984" cy="5224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l-GR" sz="2000" dirty="0" err="1"/>
              <a:t>Φαναριώτες</a:t>
            </a:r>
            <a:r>
              <a:rPr lang="el-GR" sz="2000" dirty="0"/>
              <a:t> και πρώιμος </a:t>
            </a:r>
            <a:r>
              <a:rPr lang="el-GR" sz="2000" dirty="0" smtClean="0"/>
              <a:t>Διαφωτισμός</a:t>
            </a:r>
            <a:r>
              <a:rPr lang="en-US" sz="2000" dirty="0" smtClean="0"/>
              <a:t>. Copyrighted.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Εικόνα 2: </a:t>
            </a:r>
            <a:r>
              <a:rPr lang="el-GR" sz="2000" dirty="0"/>
              <a:t>Το Βουκουρέστι τον 18ο </a:t>
            </a:r>
            <a:r>
              <a:rPr lang="el-GR" sz="2000" dirty="0" smtClean="0"/>
              <a:t>αιώνα. </a:t>
            </a:r>
            <a:r>
              <a:rPr lang="en-US" sz="2000" dirty="0" smtClean="0"/>
              <a:t>Public domain. </a:t>
            </a:r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id.wikipedia.org/wiki/Berkas:Bucuresti_punte_1837.jpg</a:t>
            </a:r>
            <a:r>
              <a:rPr lang="el-GR" sz="2000" dirty="0" smtClean="0"/>
              <a:t>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3: </a:t>
            </a:r>
            <a:r>
              <a:rPr lang="el-GR" sz="2000" dirty="0"/>
              <a:t>Αλέξανδρος Μαυροκορδάτος ο εξ </a:t>
            </a:r>
            <a:r>
              <a:rPr lang="el-GR" sz="2000" dirty="0" smtClean="0"/>
              <a:t>Απορρήτων</a:t>
            </a:r>
            <a:r>
              <a:rPr lang="en-US" sz="2000" dirty="0" smtClean="0"/>
              <a:t>. </a:t>
            </a:r>
            <a:r>
              <a:rPr lang="en-US" sz="2000" dirty="0"/>
              <a:t>Public domain.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commons.wikimedia.org/wiki/File:Alexandros_Maurokordatos_o_ex_aporiton.JPG</a:t>
            </a:r>
            <a:r>
              <a:rPr lang="en-US" sz="2000" dirty="0" smtClean="0"/>
              <a:t>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4: </a:t>
            </a:r>
            <a:r>
              <a:rPr lang="el-GR" sz="2000" dirty="0"/>
              <a:t>Νικόλαος </a:t>
            </a:r>
            <a:r>
              <a:rPr lang="el-GR" sz="2000" dirty="0" smtClean="0"/>
              <a:t>Μαυροκορδάτος</a:t>
            </a:r>
            <a:r>
              <a:rPr lang="en-US" sz="2000" dirty="0"/>
              <a:t>.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www.greekencyclopedia.com/mavrokordatos-nikolaos-kwnstantinoypoli-1680-voykoyresti-1730-p3846.html</a:t>
            </a:r>
            <a:r>
              <a:rPr lang="en-US" sz="2000" dirty="0" smtClean="0"/>
              <a:t>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5: </a:t>
            </a:r>
            <a:r>
              <a:rPr lang="el-GR" sz="2000" dirty="0"/>
              <a:t>Κωνσταντίνος </a:t>
            </a:r>
            <a:r>
              <a:rPr lang="el-GR" sz="2000" dirty="0" smtClean="0"/>
              <a:t>Μαυροκορδάτος</a:t>
            </a:r>
            <a:r>
              <a:rPr lang="en-US" sz="2000" dirty="0"/>
              <a:t>. </a:t>
            </a:r>
            <a:r>
              <a:rPr lang="en-US" sz="2000" dirty="0" smtClean="0"/>
              <a:t>Public domain</a:t>
            </a:r>
            <a:r>
              <a:rPr lang="en-US" sz="2000" dirty="0"/>
              <a:t>. </a:t>
            </a:r>
            <a:r>
              <a:rPr lang="en-US" sz="2000" dirty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www.openarchives.gr/view/585666</a:t>
            </a:r>
            <a:r>
              <a:rPr lang="en-US" sz="2000" dirty="0" smtClean="0"/>
              <a:t>. </a:t>
            </a:r>
            <a:r>
              <a:rPr lang="en-US" sz="2000" dirty="0" smtClean="0">
                <a:hlinkClick r:id="rId7"/>
              </a:rPr>
              <a:t>https</a:t>
            </a:r>
            <a:r>
              <a:rPr lang="en-US" sz="2000" dirty="0">
                <a:hlinkClick r:id="rId7"/>
              </a:rPr>
              <a:t>://</a:t>
            </a:r>
            <a:r>
              <a:rPr lang="en-US" sz="2000" dirty="0" smtClean="0">
                <a:hlinkClick r:id="rId7"/>
              </a:rPr>
              <a:t>commons.wikimedia.org/wiki/File:Constantine_Maurocordato.JPG</a:t>
            </a:r>
            <a:r>
              <a:rPr lang="en-US" sz="2000" dirty="0" smtClean="0"/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6551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(2/</a:t>
            </a:r>
            <a:r>
              <a:rPr lang="en-US" dirty="0"/>
              <a:t>8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Εικόνα 6: </a:t>
            </a:r>
            <a:r>
              <a:rPr lang="el-GR" sz="2000" dirty="0"/>
              <a:t>Η φυγή του Ιωάννη </a:t>
            </a:r>
            <a:r>
              <a:rPr lang="el-GR" sz="2000" dirty="0" err="1" smtClean="0"/>
              <a:t>Μαυρογένη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n-US" sz="2000" dirty="0" smtClean="0"/>
              <a:t>Public domain. </a:t>
            </a:r>
            <a:r>
              <a:rPr lang="en-GB" sz="2000" dirty="0" smtClean="0">
                <a:hlinkClick r:id="rId3"/>
              </a:rPr>
              <a:t>https://commons.wikimedia.org/wiki/File:Mavrogheni_trasura_cerbi.jpg</a:t>
            </a:r>
            <a:r>
              <a:rPr lang="en-GB" sz="2000" dirty="0" smtClean="0"/>
              <a:t> 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7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Η εκκλησία </a:t>
            </a:r>
            <a:r>
              <a:rPr lang="el-GR" sz="2000" dirty="0" err="1"/>
              <a:t>Σταυροπόλεως</a:t>
            </a:r>
            <a:r>
              <a:rPr lang="el-GR" sz="2000" dirty="0"/>
              <a:t> στο Βουκουρέστι (λιθογραφία, 1868</a:t>
            </a:r>
            <a:r>
              <a:rPr lang="el-GR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/>
              <a:t>Public domain.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commons.wikimedia.org/wiki/File:Stavropoleos_Preziosi.jpg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8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Αλέξανδρος </a:t>
            </a:r>
            <a:r>
              <a:rPr lang="el-GR" sz="2000" dirty="0" smtClean="0"/>
              <a:t>Μουρούζης</a:t>
            </a:r>
            <a:r>
              <a:rPr lang="en-US" sz="2000" dirty="0" smtClean="0"/>
              <a:t>. </a:t>
            </a:r>
            <a:r>
              <a:rPr lang="en-US" sz="2000" dirty="0"/>
              <a:t>Public domain.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commons.wikimedia.org/wiki/File:Alexandru_Moruzi.jpg</a:t>
            </a:r>
            <a:r>
              <a:rPr lang="en-US" sz="2000" dirty="0" smtClean="0"/>
              <a:t> 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9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Η αίθουσα υποδοχής </a:t>
            </a:r>
            <a:r>
              <a:rPr lang="en-US" sz="2000" dirty="0"/>
              <a:t>(</a:t>
            </a:r>
            <a:r>
              <a:rPr lang="en-US" sz="2000" dirty="0" err="1"/>
              <a:t>Curtea</a:t>
            </a:r>
            <a:r>
              <a:rPr lang="en-US" sz="2000" dirty="0"/>
              <a:t> </a:t>
            </a:r>
            <a:r>
              <a:rPr lang="en-US" sz="2000" dirty="0" err="1"/>
              <a:t>Nouă</a:t>
            </a:r>
            <a:r>
              <a:rPr lang="en-US" sz="2000" dirty="0"/>
              <a:t>) </a:t>
            </a:r>
            <a:r>
              <a:rPr lang="el-GR" sz="2000" dirty="0"/>
              <a:t>του ηγεμόνα Αλέξανδρου </a:t>
            </a:r>
            <a:r>
              <a:rPr lang="el-GR" sz="2000" dirty="0" smtClean="0"/>
              <a:t>Μουρούζη</a:t>
            </a:r>
            <a:r>
              <a:rPr lang="en-US" sz="2000" dirty="0" smtClean="0"/>
              <a:t>. </a:t>
            </a:r>
            <a:r>
              <a:rPr lang="en-US" sz="2000" dirty="0"/>
              <a:t>Public domain.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commons.wikimedia.org/wiki/File:Alexandru_Moruzi_at_Curtea_Nou%C4%83.jpg</a:t>
            </a:r>
            <a:r>
              <a:rPr lang="en-US" sz="2000" dirty="0" smtClean="0"/>
              <a:t> 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10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Ο θυρεός της οικογένειας </a:t>
            </a:r>
            <a:r>
              <a:rPr lang="el-GR" sz="2000" dirty="0" smtClean="0"/>
              <a:t>Γκίκα</a:t>
            </a:r>
            <a:r>
              <a:rPr lang="en-US" sz="2000" dirty="0" smtClean="0"/>
              <a:t>. Public domain.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commons.wikimedia.org/wiki/File:Ghica_CoA_Ion_Ghica.jpg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/>
              <a:t>11</a:t>
            </a:r>
            <a:r>
              <a:rPr lang="el-GR" sz="2000" dirty="0"/>
              <a:t>:</a:t>
            </a:r>
            <a:r>
              <a:rPr lang="en-US" sz="2000" dirty="0"/>
              <a:t> </a:t>
            </a:r>
            <a:r>
              <a:rPr lang="el-GR" sz="2000" dirty="0" err="1" smtClean="0"/>
              <a:t>Φαναριώτισα</a:t>
            </a:r>
            <a:r>
              <a:rPr lang="en-US" sz="2000" dirty="0" smtClean="0"/>
              <a:t>.</a:t>
            </a:r>
            <a:r>
              <a:rPr lang="el-GR" sz="2000" dirty="0"/>
              <a:t> </a:t>
            </a:r>
            <a:r>
              <a:rPr lang="en-US" sz="2000" dirty="0" smtClean="0"/>
              <a:t>Copyrighted.</a:t>
            </a:r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568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(3/</a:t>
            </a:r>
            <a:r>
              <a:rPr lang="en-US" dirty="0"/>
              <a:t>8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12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Γυναίκες στο </a:t>
            </a:r>
            <a:r>
              <a:rPr lang="el-GR" sz="2000" dirty="0" smtClean="0"/>
              <a:t>Φανάρι</a:t>
            </a:r>
            <a:r>
              <a:rPr lang="en-US" sz="2000" dirty="0"/>
              <a:t>. Public domain.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https://commons.wikimedia.org/wiki/File:Daniel_Valentine_Rivière_-_Phanariot_Greek_Ladies_-_</a:t>
            </a:r>
            <a:r>
              <a:rPr lang="en-US" sz="2000" dirty="0" smtClean="0">
                <a:hlinkClick r:id="rId3"/>
              </a:rPr>
              <a:t>Google_Art_Project.jpg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13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Ασπασία Μάνου</a:t>
            </a:r>
            <a:r>
              <a:rPr lang="en-US" sz="2000" dirty="0" smtClean="0"/>
              <a:t>.</a:t>
            </a:r>
            <a:r>
              <a:rPr lang="en-US" sz="2000" dirty="0"/>
              <a:t> Public domain.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commons.wikimedia.org/wiki/File:Aspasia_Manos.jpg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14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Ευγένιος </a:t>
            </a:r>
            <a:r>
              <a:rPr lang="el-GR" sz="2000" dirty="0" smtClean="0"/>
              <a:t>Βούλγαρις</a:t>
            </a:r>
            <a:r>
              <a:rPr lang="en-US" sz="2000" dirty="0"/>
              <a:t>. Public domain. </a:t>
            </a:r>
            <a:br>
              <a:rPr lang="en-US" sz="2000" dirty="0"/>
            </a:br>
            <a:r>
              <a:rPr lang="en-US" sz="2000" dirty="0">
                <a:hlinkClick r:id="rId5"/>
              </a:rPr>
              <a:t>http://3.bp.blogspot.com/-NGQyidAQbik/UJQt3ADv5CI/AAAAAAAAD9o/M5GQtn6yRf8/s1600/Evgenios_Voulgaris.jpg</a:t>
            </a:r>
            <a:endParaRPr lang="en-US" sz="2000" dirty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15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Αικατερίνη της </a:t>
            </a:r>
            <a:r>
              <a:rPr lang="el-GR" sz="2000" dirty="0" smtClean="0"/>
              <a:t>Ρωσίας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6"/>
              </a:rPr>
              <a:t>https://commons.wikimedia.org/wiki/File:Catherine_II_by_J.B.Lampi_(1793,_Hermitage).</a:t>
            </a:r>
            <a:r>
              <a:rPr lang="en-US" sz="2000" dirty="0" smtClean="0">
                <a:hlinkClick r:id="rId6"/>
              </a:rPr>
              <a:t>jpg</a:t>
            </a: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9223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(4/8)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/>
              <a:t>16</a:t>
            </a:r>
            <a:r>
              <a:rPr lang="el-GR" sz="2000" dirty="0"/>
              <a:t>:</a:t>
            </a:r>
            <a:r>
              <a:rPr lang="en-US" sz="2000" dirty="0"/>
              <a:t> </a:t>
            </a:r>
            <a:r>
              <a:rPr lang="en-US" sz="2000" dirty="0" err="1"/>
              <a:t>Cotroceni</a:t>
            </a:r>
            <a:r>
              <a:rPr lang="en-US" sz="2000" dirty="0"/>
              <a:t>, </a:t>
            </a:r>
            <a:r>
              <a:rPr lang="el-GR" sz="2000" dirty="0"/>
              <a:t>Βουκουρέστι</a:t>
            </a:r>
            <a:r>
              <a:rPr lang="en-US" sz="2000" dirty="0"/>
              <a:t>. Public domain.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://www.baricada.ro/fisiere/stiri/2012-11/b220bc1d78d09bc3fa9da6cf5da0fb8d.jpg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17</a:t>
            </a:r>
            <a:r>
              <a:rPr lang="el-GR" sz="2000" dirty="0" smtClean="0"/>
              <a:t>:</a:t>
            </a:r>
            <a:r>
              <a:rPr lang="en-US" sz="2000" dirty="0"/>
              <a:t> </a:t>
            </a:r>
            <a:r>
              <a:rPr lang="en-US" sz="2000" dirty="0" err="1"/>
              <a:t>Mogosoia</a:t>
            </a:r>
            <a:r>
              <a:rPr lang="en-US" sz="2000" dirty="0"/>
              <a:t>, </a:t>
            </a:r>
            <a:r>
              <a:rPr lang="el-GR" sz="2000" dirty="0"/>
              <a:t>στυλ</a:t>
            </a:r>
            <a:r>
              <a:rPr lang="en-US" sz="2000" dirty="0"/>
              <a:t> Br</a:t>
            </a:r>
            <a:r>
              <a:rPr lang="el-GR" sz="2000" dirty="0"/>
              <a:t>â</a:t>
            </a:r>
            <a:r>
              <a:rPr lang="en-US" sz="2000" dirty="0" err="1" smtClean="0"/>
              <a:t>ncoveanu</a:t>
            </a:r>
            <a:r>
              <a:rPr lang="en-US" sz="2000" dirty="0" smtClean="0"/>
              <a:t>. </a:t>
            </a:r>
            <a:r>
              <a:rPr lang="en-US" sz="2000" dirty="0"/>
              <a:t>Public domain.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http://bucurestifm.ro/wp-content/uploads/sites/2/2014/07/Palatul-Mogosoaia.jpg 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18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Ιάσιο, πρωτεύουσα της </a:t>
            </a:r>
            <a:r>
              <a:rPr lang="el-GR" sz="2000" dirty="0" smtClean="0"/>
              <a:t>Μολδαβίας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bestofromania.eu/wp-content/uploads/2014/06/iasi-img1.jpg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19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Ρήγας </a:t>
            </a:r>
            <a:r>
              <a:rPr lang="el-GR" sz="2000" dirty="0" smtClean="0"/>
              <a:t>Βελεστινλής</a:t>
            </a:r>
            <a:r>
              <a:rPr lang="en-US" sz="2000" dirty="0"/>
              <a:t>. Public domain.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>
                <a:hlinkClick r:id="rId6"/>
              </a:rPr>
              <a:t>https</a:t>
            </a:r>
            <a:r>
              <a:rPr lang="en-GB" sz="2000" dirty="0">
                <a:hlinkClick r:id="rId6"/>
              </a:rPr>
              <a:t>://upload.wikimedia.org/wikipedia/commons/7/7d/%CE%A1%CE%AE%CE%B3%CE%B1%CF%82.jpg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20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Ο Ρήγας και ο Κοραής σώζουν την υποδουλωμένη </a:t>
            </a:r>
            <a:r>
              <a:rPr lang="el-GR" sz="2000" dirty="0" smtClean="0"/>
              <a:t>Ελλάδα</a:t>
            </a:r>
            <a:r>
              <a:rPr lang="en-US" sz="2000" dirty="0"/>
              <a:t>. Public domain.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>
                <a:hlinkClick r:id="rId7"/>
              </a:rPr>
              <a:t>https</a:t>
            </a:r>
            <a:r>
              <a:rPr lang="en-GB" sz="2000" dirty="0">
                <a:hlinkClick r:id="rId7"/>
              </a:rPr>
              <a:t>://upload.wikimedia.org/wikipedia/commons/e/e8/Theophilos_Korais_Rigas.JPG</a:t>
            </a:r>
            <a:endParaRPr lang="en-GB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3099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(5/8)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/>
              <a:t>21</a:t>
            </a:r>
            <a:r>
              <a:rPr lang="el-GR" sz="2000" dirty="0"/>
              <a:t>:</a:t>
            </a:r>
            <a:r>
              <a:rPr lang="en-US" sz="2000" dirty="0"/>
              <a:t> </a:t>
            </a:r>
            <a:r>
              <a:rPr lang="el-GR" sz="2000" dirty="0"/>
              <a:t>Κωνσταντίνος Κυριακού Αριστίας</a:t>
            </a:r>
            <a:r>
              <a:rPr lang="en-US" sz="2000" dirty="0"/>
              <a:t>. Public domain. 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https://commons.wikimedia.org/wiki/File:Costache_Aristia.jpg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22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Κωνσταντίνος Κυριακού </a:t>
            </a:r>
            <a:r>
              <a:rPr lang="el-GR" sz="2000" dirty="0" smtClean="0"/>
              <a:t>Αριστίας</a:t>
            </a:r>
            <a:r>
              <a:rPr lang="en-US" sz="2000" dirty="0" smtClean="0"/>
              <a:t>. </a:t>
            </a:r>
            <a:r>
              <a:rPr lang="en-US" sz="2000" dirty="0"/>
              <a:t>Public domain. 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http://www.hellenicaworld.com/Greece/Person/KonstantinosAristias.jpg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23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Ιακωβάκης Ρίζος </a:t>
            </a:r>
            <a:r>
              <a:rPr lang="el-GR" sz="2000" dirty="0" smtClean="0"/>
              <a:t>Νερουλός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5"/>
              </a:rPr>
              <a:t>https://de.wikipedia.org/wiki/Iakovos_Rhizos_Nerulos#/</a:t>
            </a:r>
            <a:r>
              <a:rPr lang="en-US" sz="2000" dirty="0" smtClean="0">
                <a:hlinkClick r:id="rId5"/>
              </a:rPr>
              <a:t>media/File:Jakovakis_Rizos_Neroulos.JPG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24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Τα </a:t>
            </a:r>
            <a:r>
              <a:rPr lang="el-GR" sz="2000" dirty="0" smtClean="0"/>
              <a:t>Κορακιστικά</a:t>
            </a:r>
            <a:r>
              <a:rPr lang="en-US" sz="2000" dirty="0"/>
              <a:t>. Public domain. </a:t>
            </a:r>
            <a:r>
              <a:rPr lang="en-US" sz="2000" dirty="0" smtClean="0">
                <a:hlinkClick r:id="rId6"/>
              </a:rPr>
              <a:t>https</a:t>
            </a:r>
            <a:r>
              <a:rPr lang="en-US" sz="2000" dirty="0">
                <a:hlinkClick r:id="rId6"/>
              </a:rPr>
              <a:t>://</a:t>
            </a:r>
            <a:r>
              <a:rPr lang="en-US" sz="2000" dirty="0" smtClean="0">
                <a:hlinkClick r:id="rId6"/>
              </a:rPr>
              <a:t>commons.wikimedia.org/wiki/File:Korakistika_of_Ioakovos_Rizos_Neroulos_front_page.pdf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25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Κωνσταντίνος Οικονόμος ο εξ </a:t>
            </a:r>
            <a:r>
              <a:rPr lang="el-GR" sz="2000" dirty="0" smtClean="0"/>
              <a:t>Οικονόμων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7"/>
              </a:rPr>
              <a:t>http://</a:t>
            </a:r>
            <a:r>
              <a:rPr lang="en-US" sz="2000" dirty="0" smtClean="0">
                <a:hlinkClick r:id="rId7"/>
              </a:rPr>
              <a:t>www.elassona.com.gr/m_elassona/iprosopa/oikonomos.jpg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26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Κ. </a:t>
            </a:r>
            <a:r>
              <a:rPr lang="el-GR" sz="2000" dirty="0" smtClean="0"/>
              <a:t>Οικονόμος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8"/>
              </a:rPr>
              <a:t>http://pandektis.ekt.gr/pandektis/retrieve/85339/Thumb2414.jpg</a:t>
            </a:r>
            <a:endParaRPr lang="en-GB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92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(6/8)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27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Ιωάννης </a:t>
            </a:r>
            <a:r>
              <a:rPr lang="el-GR" sz="2000" dirty="0" smtClean="0"/>
              <a:t>Ζαμπέλιος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http://4.bp.blogspot.com/-WXwjGd5Fb-4/TdA2gbIY-dI/AAAAAAAAOC8/6d4eChP1FCU/s1600/IoannisZampelios3.jpg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28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Ελισάβετ </a:t>
            </a:r>
            <a:r>
              <a:rPr lang="el-GR" sz="2000" dirty="0" smtClean="0"/>
              <a:t>Μουτζάν-Μαρτινέγκου</a:t>
            </a:r>
            <a:r>
              <a:rPr lang="en-US" sz="2000" dirty="0"/>
              <a:t>. Public domain.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>
                <a:hlinkClick r:id="rId4"/>
              </a:rPr>
              <a:t>https</a:t>
            </a:r>
            <a:r>
              <a:rPr lang="en-GB" sz="2000" dirty="0">
                <a:hlinkClick r:id="rId4"/>
              </a:rPr>
              <a:t>://upload.wikimedia.org/wikipedia/commons/1/13/%CE%9C%CE%BF%CF%85%CF%84%CE%B6%CE%AC%CE%BD.jpg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29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Αλέξανδρος Ρίζος </a:t>
            </a:r>
            <a:r>
              <a:rPr lang="el-GR" sz="2000" dirty="0" smtClean="0"/>
              <a:t>Ραγκαβής</a:t>
            </a:r>
            <a:r>
              <a:rPr lang="en-US" sz="2000" dirty="0" smtClean="0"/>
              <a:t>.</a:t>
            </a:r>
            <a:r>
              <a:rPr lang="en-US" sz="2000" dirty="0"/>
              <a:t> Public domain. </a:t>
            </a:r>
            <a:br>
              <a:rPr lang="en-US" sz="2000" dirty="0"/>
            </a:br>
            <a:r>
              <a:rPr lang="en-US" sz="2000" dirty="0">
                <a:hlinkClick r:id="rId5"/>
              </a:rPr>
              <a:t>https://c.scdn.gr/images/authors/000005/5076.jpg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30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Κωνσταντίνος </a:t>
            </a:r>
            <a:r>
              <a:rPr lang="el-GR" sz="2000" dirty="0" smtClean="0"/>
              <a:t>Σάθας</a:t>
            </a:r>
            <a:r>
              <a:rPr lang="en-US" sz="2000" dirty="0"/>
              <a:t>. Public domain. </a:t>
            </a:r>
            <a:r>
              <a:rPr lang="en-US" sz="2000" dirty="0" smtClean="0">
                <a:hlinkClick r:id="rId6"/>
              </a:rPr>
              <a:t>http</a:t>
            </a:r>
            <a:r>
              <a:rPr lang="en-US" sz="2000" dirty="0">
                <a:hlinkClick r:id="rId6"/>
              </a:rPr>
              <a:t>://</a:t>
            </a:r>
            <a:r>
              <a:rPr lang="en-US" sz="2000" dirty="0" smtClean="0">
                <a:hlinkClick r:id="rId6"/>
              </a:rPr>
              <a:t>www.hellenica.de/Griechenland/Wissenschaft/KonstantinosSathas.jpg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31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Ιστορικόν Δοκίμιον περί του θεάτρου και της μουσικής των </a:t>
            </a:r>
            <a:r>
              <a:rPr lang="el-GR" sz="2000" dirty="0" smtClean="0"/>
              <a:t>Βυζαντινών</a:t>
            </a:r>
            <a:r>
              <a:rPr lang="en-US" sz="2000" dirty="0"/>
              <a:t>. Copyrighted</a:t>
            </a:r>
            <a:r>
              <a:rPr lang="en-US" sz="2000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l-GR" sz="2000" dirty="0"/>
              <a:t>Εξώφυλλο βιβλίου </a:t>
            </a:r>
            <a:r>
              <a:rPr lang="el-GR" sz="2000" dirty="0" smtClean="0"/>
              <a:t>«</a:t>
            </a:r>
            <a:r>
              <a:rPr lang="el-GR" sz="2000" dirty="0"/>
              <a:t>Ιστορικόν Δοκίμιον περί του θεάτρου και της μουσικής των Βυζαντινών, </a:t>
            </a:r>
            <a:r>
              <a:rPr lang="el-GR" sz="2000" dirty="0" smtClean="0"/>
              <a:t>Καραβία</a:t>
            </a:r>
            <a:r>
              <a:rPr lang="el-GR" sz="2000" dirty="0"/>
              <a:t>, Δ. Ν. - Αναστατικές </a:t>
            </a:r>
            <a:r>
              <a:rPr lang="el-GR" sz="2000" dirty="0" smtClean="0"/>
              <a:t>Εκδόσεις, 1878»</a:t>
            </a:r>
            <a:endParaRPr lang="en-GB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7929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(7/8)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32</a:t>
            </a:r>
            <a:r>
              <a:rPr lang="el-GR" sz="2000" dirty="0" smtClean="0"/>
              <a:t>: </a:t>
            </a:r>
            <a:r>
              <a:rPr lang="el-GR" sz="2000" dirty="0"/>
              <a:t>Κρητικόν θέατρον, </a:t>
            </a:r>
            <a:r>
              <a:rPr lang="el-GR" sz="2000" dirty="0" smtClean="0"/>
              <a:t>1879</a:t>
            </a:r>
            <a:r>
              <a:rPr lang="en-US" sz="2000" dirty="0"/>
              <a:t>. Copyrighted</a:t>
            </a:r>
            <a:r>
              <a:rPr lang="en-US" sz="2000" dirty="0" smtClean="0"/>
              <a:t>.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dirty="0" smtClean="0"/>
              <a:t>Εξώφυλλο </a:t>
            </a:r>
            <a:r>
              <a:rPr lang="el-GR" sz="2000" dirty="0"/>
              <a:t>βιβλίου </a:t>
            </a:r>
            <a:r>
              <a:rPr lang="el-GR" sz="2000" dirty="0" smtClean="0"/>
              <a:t>«Κρητικόν </a:t>
            </a:r>
            <a:r>
              <a:rPr lang="el-GR" sz="2000" dirty="0"/>
              <a:t>θέατρον ή Συλλογή ανεκδότων και αγνώστων </a:t>
            </a:r>
            <a:r>
              <a:rPr lang="el-GR" sz="2000" dirty="0" smtClean="0"/>
              <a:t>δραμάτων, Καραβία</a:t>
            </a:r>
            <a:r>
              <a:rPr lang="el-GR" sz="2000" dirty="0"/>
              <a:t>, Δ. Ν. - Αναστατικές </a:t>
            </a:r>
            <a:r>
              <a:rPr lang="el-GR" sz="2000" dirty="0" smtClean="0"/>
              <a:t>Εκδόσεις, 1879»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33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Νικόλαος </a:t>
            </a:r>
            <a:r>
              <a:rPr lang="el-GR" sz="2000" dirty="0" smtClean="0"/>
              <a:t>Λάσκαρης</a:t>
            </a:r>
            <a:r>
              <a:rPr lang="en-US" sz="2000" dirty="0"/>
              <a:t>. Copyrighted.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>
                <a:hlinkClick r:id="rId3"/>
              </a:rPr>
              <a:t>http://www.greekencyclopedia.com/static/images/5mage0000093B_465.jpg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34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Γιάννης </a:t>
            </a:r>
            <a:r>
              <a:rPr lang="el-GR" sz="2000" dirty="0" smtClean="0"/>
              <a:t>Σιδέρης</a:t>
            </a:r>
            <a:r>
              <a:rPr lang="en-US" sz="2000" dirty="0"/>
              <a:t>. Copyrighted. 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www.greekencyclopedia.com/static/images/9mage0000345B.jpg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35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Ο Γιάννης Σιδέρης με τον Κάρολο </a:t>
            </a:r>
            <a:r>
              <a:rPr lang="el-GR" sz="2000" dirty="0" smtClean="0"/>
              <a:t>Κουν</a:t>
            </a:r>
            <a:r>
              <a:rPr lang="en-US" sz="2000" dirty="0" smtClean="0"/>
              <a:t>.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36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Δημήτρης </a:t>
            </a:r>
            <a:r>
              <a:rPr lang="el-GR" sz="2000" dirty="0" smtClean="0"/>
              <a:t>Σπάθης</a:t>
            </a:r>
            <a:r>
              <a:rPr lang="en-US" sz="2000" dirty="0"/>
              <a:t>. Public domain. 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n-US" sz="2000" dirty="0" smtClean="0">
                <a:hlinkClick r:id="rId5"/>
              </a:rPr>
              <a:t>http</a:t>
            </a:r>
            <a:r>
              <a:rPr lang="en-US" sz="2000" dirty="0">
                <a:hlinkClick r:id="rId5"/>
              </a:rPr>
              <a:t>://www.ertopen.com/media/k2/items/cache/465e698682011924d367b3b073451525_L.jpg?t=-62169984000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37</a:t>
            </a:r>
            <a:r>
              <a:rPr lang="el-GR" sz="2000" dirty="0" smtClean="0"/>
              <a:t>:</a:t>
            </a:r>
            <a:r>
              <a:rPr lang="en-US" sz="2000" dirty="0" smtClean="0"/>
              <a:t> Jean-Baptiste </a:t>
            </a:r>
            <a:r>
              <a:rPr lang="en-US" sz="2000" dirty="0" err="1" smtClean="0"/>
              <a:t>Poquelin</a:t>
            </a:r>
            <a:r>
              <a:rPr lang="en-US" sz="2000" dirty="0" smtClean="0"/>
              <a:t> (Molière). Public domain.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>
                <a:hlinkClick r:id="rId6"/>
              </a:rPr>
              <a:t>https://upload.wikimedia.org/wikipedia/commons/f/fe/Moli%C3%A8re_-_Nicolas_Mignard_(1658).jpg</a:t>
            </a: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5505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(8/8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5242"/>
            <a:ext cx="8856984" cy="5032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38</a:t>
            </a:r>
            <a:r>
              <a:rPr lang="el-GR" sz="2000" dirty="0" smtClean="0"/>
              <a:t>:</a:t>
            </a:r>
            <a:r>
              <a:rPr lang="en-US" sz="2000" dirty="0"/>
              <a:t> </a:t>
            </a:r>
            <a:r>
              <a:rPr lang="en-US" sz="2000" dirty="0" err="1"/>
              <a:t>Pietro</a:t>
            </a:r>
            <a:r>
              <a:rPr lang="en-US" sz="2000" dirty="0"/>
              <a:t> </a:t>
            </a:r>
            <a:r>
              <a:rPr lang="en-US" sz="2000" dirty="0" err="1" smtClean="0"/>
              <a:t>Metastasio</a:t>
            </a:r>
            <a:r>
              <a:rPr lang="en-US" sz="2000" dirty="0"/>
              <a:t>. Public domain.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://www.idalbertofei.com/musica/immag/Pietro_Mestasio.jpg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39</a:t>
            </a:r>
            <a:r>
              <a:rPr lang="el-GR" sz="2000" dirty="0" smtClean="0"/>
              <a:t>:</a:t>
            </a:r>
            <a:r>
              <a:rPr lang="en-US" sz="2000" dirty="0"/>
              <a:t> François-Marie </a:t>
            </a:r>
            <a:r>
              <a:rPr lang="en-US" sz="2000" dirty="0" err="1"/>
              <a:t>Arouet</a:t>
            </a:r>
            <a:r>
              <a:rPr lang="en-US" sz="2000" dirty="0"/>
              <a:t> </a:t>
            </a:r>
            <a:r>
              <a:rPr lang="el-GR" sz="2000" dirty="0"/>
              <a:t>/ </a:t>
            </a:r>
            <a:r>
              <a:rPr lang="en-US" sz="2000" dirty="0"/>
              <a:t>Voltaire. Public domain.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GB" sz="2000" dirty="0" smtClean="0">
                <a:hlinkClick r:id="rId4"/>
              </a:rPr>
              <a:t>https</a:t>
            </a:r>
            <a:r>
              <a:rPr lang="en-GB" sz="2000" dirty="0">
                <a:hlinkClick r:id="rId4"/>
              </a:rPr>
              <a:t>://upload.wikimedia.org/wikipedia/commons/4/40/Atelier_de_Nicolas_de_Largilli%C3%A8re%2C_portrait_de_Voltaire%2C_d%C3%A9tail_%28mus%C3%A9e_Carnavalet%29_-001.jpg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40</a:t>
            </a:r>
            <a:r>
              <a:rPr lang="el-GR" sz="2000" dirty="0" smtClean="0"/>
              <a:t>:</a:t>
            </a:r>
            <a:r>
              <a:rPr lang="en-US" sz="2000" dirty="0"/>
              <a:t> Carlo Goldoni. Public domain.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GB" sz="2000" dirty="0" smtClean="0">
                <a:hlinkClick r:id="rId5"/>
              </a:rPr>
              <a:t>http</a:t>
            </a:r>
            <a:r>
              <a:rPr lang="en-GB" sz="2000" dirty="0">
                <a:hlinkClick r:id="rId5"/>
              </a:rPr>
              <a:t>://1.bp.blogspot.com/_KOyUN__Ir9w/RvtyyTCW21I/AAAAAAAAA9g/RHhGhd1n3co/s320/goldoni.jpg</a:t>
            </a:r>
            <a:endParaRPr lang="en-GB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 smtClean="0"/>
              <a:t>41</a:t>
            </a:r>
            <a:r>
              <a:rPr lang="el-GR" sz="2000" dirty="0" smtClean="0"/>
              <a:t>:</a:t>
            </a:r>
            <a:r>
              <a:rPr lang="en-US" sz="2000" dirty="0"/>
              <a:t> Vittorio </a:t>
            </a:r>
            <a:r>
              <a:rPr lang="en-US" sz="2000" dirty="0" smtClean="0"/>
              <a:t>Alfieri</a:t>
            </a:r>
            <a:r>
              <a:rPr lang="en-US" sz="2000" dirty="0"/>
              <a:t>. Public domain.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>
                <a:hlinkClick r:id="rId6"/>
              </a:rPr>
              <a:t>http://www.treccani.it/export/sites/default/Portale/resources/images/alfieri_introduzione.jpg</a:t>
            </a:r>
            <a:endParaRPr lang="en-US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1318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Νικόλαος Μαυροκορδάτος</a:t>
            </a:r>
            <a:endParaRPr lang="en-US" dirty="0"/>
          </a:p>
        </p:txBody>
      </p:sp>
      <p:pic>
        <p:nvPicPr>
          <p:cNvPr id="8" name="Content Placeholder 7" descr="Thumb1511.jpg"/>
          <p:cNvPicPr>
            <a:picLocks noGrp="1" noChangeAspect="1"/>
          </p:cNvPicPr>
          <p:nvPr>
            <p:ph idx="1"/>
          </p:nvPr>
        </p:nvPicPr>
        <p:blipFill>
          <a:blip r:embed="rId3"/>
          <a:srcRect l="-68585" r="-685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233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Κωνσταντίνος Μαυροκορδάτος</a:t>
            </a:r>
            <a:endParaRPr lang="en-US" dirty="0"/>
          </a:p>
        </p:txBody>
      </p:sp>
      <p:pic>
        <p:nvPicPr>
          <p:cNvPr id="6" name="Content Placeholder 5" descr="Thumb4284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7751" r="-877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364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φυγή του Ιωάννη Μαυρογένη</a:t>
            </a:r>
            <a:endParaRPr lang="en-US" dirty="0"/>
          </a:p>
        </p:txBody>
      </p:sp>
      <p:pic>
        <p:nvPicPr>
          <p:cNvPr id="4" name="Content Placeholder 3" descr="240px-Mavrogheni_trasura_cerbi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1596" r="-215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656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εκκλησία Σταυροπόλεως στο Βουκουρέστι (λιθογραφία, 1868)</a:t>
            </a:r>
            <a:endParaRPr lang="en-US" dirty="0"/>
          </a:p>
        </p:txBody>
      </p:sp>
      <p:pic>
        <p:nvPicPr>
          <p:cNvPr id="4" name="Content Placeholder 3" descr="260px-Stavropoleos_Preziosi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494" r="-10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456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779</Words>
  <Application>Microsoft Office PowerPoint</Application>
  <PresentationFormat>On-screen Show (4:3)</PresentationFormat>
  <Paragraphs>145</Paragraphs>
  <Slides>58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Θέμα του Office</vt:lpstr>
      <vt:lpstr>Το ελληνικό θέατρο των Νεωτέρων Χρόνων Β´</vt:lpstr>
      <vt:lpstr>Φαναριώτες και πρώιμος Διαφωτισμός</vt:lpstr>
      <vt:lpstr>Το Βουκουρέστι τον 18ο αιώνα</vt:lpstr>
      <vt:lpstr>Αλέξανδρος Μαυροκορδάτος ο εξ Απορρήτων</vt:lpstr>
      <vt:lpstr>Αλέξανδρος Μαυροκορδάτος ο εξ Απορρήτων</vt:lpstr>
      <vt:lpstr>Νικόλαος Μαυροκορδάτος</vt:lpstr>
      <vt:lpstr>Κωνσταντίνος Μαυροκορδάτος</vt:lpstr>
      <vt:lpstr>Η φυγή του Ιωάννη Μαυρογένη</vt:lpstr>
      <vt:lpstr>Η εκκλησία Σταυροπόλεως στο Βουκουρέστι (λιθογραφία, 1868)</vt:lpstr>
      <vt:lpstr>Ο ηγεμόνας Αλέξανδρος Μουρούζης</vt:lpstr>
      <vt:lpstr>Η αίθουσα υποδοχής (Curtea Nouă) του ηγεμόνα Αλέξανδρου Μουρούζη </vt:lpstr>
      <vt:lpstr>Ο θυρεός της οικογένειας Γκίκα</vt:lpstr>
      <vt:lpstr>Φαναριώτισα</vt:lpstr>
      <vt:lpstr>Γυναίκες στο Φανάρι</vt:lpstr>
      <vt:lpstr>Η Ασπασία Μάνου (20ός αι.)</vt:lpstr>
      <vt:lpstr>Ευγένιος Βούλγαρις</vt:lpstr>
      <vt:lpstr>Αικατερίνη της Ρωσσίας</vt:lpstr>
      <vt:lpstr>Cotroceni, Βουκουρέστι</vt:lpstr>
      <vt:lpstr>Mogosoia, στυλ Brâncoveanu</vt:lpstr>
      <vt:lpstr>Ιάσιο, πρωτεύουσα της Μολδαβίας</vt:lpstr>
      <vt:lpstr>Ρήγας Βελεστινλής</vt:lpstr>
      <vt:lpstr>Ο Ρήγας και ο Κοραής σώζουν την υποδουλωμένη Ελλάδα</vt:lpstr>
      <vt:lpstr>Κωνσταντίνος Κυριακού Αριστίας</vt:lpstr>
      <vt:lpstr>Κωνσταντίνος Κυριακού Αριστίας</vt:lpstr>
      <vt:lpstr>Ιακωβάκης Ρίζος Νερουλός</vt:lpstr>
      <vt:lpstr>Τα Κορακιστικά</vt:lpstr>
      <vt:lpstr>Κωνσταντίνος Οικονόμος ο εξ Οικονόμων</vt:lpstr>
      <vt:lpstr>Κ. Οικονόμος</vt:lpstr>
      <vt:lpstr>Ιωάννης Ζαμπέλιος</vt:lpstr>
      <vt:lpstr>Ελισάβετ Μουτζάν-Μαρτινέγκου</vt:lpstr>
      <vt:lpstr>Αλέξανδρος Ρίζος Ραγκαβής</vt:lpstr>
      <vt:lpstr>Κωνσταντίνος Σάθας</vt:lpstr>
      <vt:lpstr>Ιστορικόν Δοκίμιον περί του θεάτρου και της μουσικής των Βυζαντινών </vt:lpstr>
      <vt:lpstr>Κρητικόν θέατρον, 1879</vt:lpstr>
      <vt:lpstr>Νικόλαος Λάσκαρης</vt:lpstr>
      <vt:lpstr>Γιάννης Σιδέρης, 1898-1975</vt:lpstr>
      <vt:lpstr>Ο Γιάννης Σιδέρης με τον Κάρολο Κουν</vt:lpstr>
      <vt:lpstr>Δημήτρης Σπάθης</vt:lpstr>
      <vt:lpstr>Jean-Baptiste Poquelin (Molière)</vt:lpstr>
      <vt:lpstr>Pietro Metastasio</vt:lpstr>
      <vt:lpstr>François-Marie Arouet / Voltaire</vt:lpstr>
      <vt:lpstr>Carlo Goldoni</vt:lpstr>
      <vt:lpstr>Vittorio Alfieri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 (1/8)</vt:lpstr>
      <vt:lpstr>Σημείωμα Χρήσης Έργων Τρίτων (2/8)</vt:lpstr>
      <vt:lpstr>Σημείωμα Χρήσης Έργων Τρίτων (3/8)</vt:lpstr>
      <vt:lpstr>Σημείωμα Χρήσης Έργων Τρίτων (4/8)</vt:lpstr>
      <vt:lpstr>Σημείωμα Χρήσης Έργων Τρίτων (5/8)</vt:lpstr>
      <vt:lpstr>Σημείωμα Χρήσης Έργων Τρίτων (6/8)</vt:lpstr>
      <vt:lpstr>Σημείωμα Χρήσης Έργων Τρίτων (7/8)</vt:lpstr>
      <vt:lpstr>Σημείωμα Χρήσης Έργων Τρίτων (8/8 )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helios</dc:creator>
  <cp:lastModifiedBy>helios</cp:lastModifiedBy>
  <cp:revision>84</cp:revision>
  <dcterms:created xsi:type="dcterms:W3CDTF">1601-01-01T00:00:00Z</dcterms:created>
  <dcterms:modified xsi:type="dcterms:W3CDTF">2016-05-22T15:05:17Z</dcterms:modified>
</cp:coreProperties>
</file>