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6" r:id="rId2"/>
    <p:sldId id="274" r:id="rId3"/>
    <p:sldId id="307" r:id="rId4"/>
    <p:sldId id="302" r:id="rId5"/>
    <p:sldId id="303" r:id="rId6"/>
    <p:sldId id="304" r:id="rId7"/>
    <p:sldId id="305" r:id="rId8"/>
    <p:sldId id="306" r:id="rId9"/>
    <p:sldId id="308" r:id="rId10"/>
    <p:sldId id="309" r:id="rId11"/>
    <p:sldId id="310" r:id="rId12"/>
    <p:sldId id="280" r:id="rId13"/>
    <p:sldId id="290" r:id="rId14"/>
    <p:sldId id="295" r:id="rId15"/>
    <p:sldId id="299" r:id="rId16"/>
    <p:sldId id="292" r:id="rId17"/>
    <p:sldId id="291" r:id="rId18"/>
    <p:sldId id="294" r:id="rId19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512F115-2FCC-49EE-8759-A71F26F5819E}">
          <p14:sldIdLst>
            <p14:sldId id="256"/>
            <p14:sldId id="274"/>
            <p14:sldId id="307"/>
            <p14:sldId id="302"/>
            <p14:sldId id="303"/>
            <p14:sldId id="304"/>
            <p14:sldId id="305"/>
            <p14:sldId id="306"/>
            <p14:sldId id="308"/>
            <p14:sldId id="309"/>
            <p14:sldId id="310"/>
            <p14:sldId id="280"/>
            <p14:sldId id="290"/>
            <p14:sldId id="295"/>
            <p14:sldId id="299"/>
            <p14:sldId id="292"/>
            <p14:sldId id="291"/>
            <p14:sldId id="294"/>
          </p14:sldIdLst>
        </p14:section>
        <p14:section name="Untitled Section" id="{0F1CB131-A6BD-43D0-B8D4-1F27CEF7A05E}">
          <p14:sldIdLst/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ser" initials="u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075BC"/>
    <a:srgbClr val="4F81BD"/>
    <a:srgbClr val="50ABB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377" autoAdjust="0"/>
    <p:restoredTop sz="99309" autoAdjust="0"/>
  </p:normalViewPr>
  <p:slideViewPr>
    <p:cSldViewPr>
      <p:cViewPr varScale="1">
        <p:scale>
          <a:sx n="69" d="100"/>
          <a:sy n="69" d="100"/>
        </p:scale>
        <p:origin x="-1464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7" d="100"/>
          <a:sy n="57" d="100"/>
        </p:scale>
        <p:origin x="-1752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0F097A-9C86-4173-971E-73B763590BE5}" type="datetimeFigureOut">
              <a:rPr lang="en-US" smtClean="0"/>
              <a:t>1/17/2016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55ABF0-AFD5-4B30-A7D5-3A3BECD614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29814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7A379C-B41D-45E1-80CB-01FC82FDADA9}" type="datetimeFigureOut">
              <a:rPr lang="el-GR" smtClean="0"/>
              <a:t>17/1/2016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A60D4E-153C-481E-9C52-31B1E4926C1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553540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itchFamily="34" charset="0"/>
              <a:buChar char="•"/>
            </a:pPr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9281275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18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753707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817244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124147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12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17940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itchFamily="34" charset="0"/>
              <a:buChar char="•"/>
            </a:pP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13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4598466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14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4972113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15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518073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16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3750971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17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101659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683568" y="3886200"/>
            <a:ext cx="7776864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dirty="0" smtClean="0"/>
              <a:t>Στυλ κύριου υπότιτλου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245247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5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Τίτλος Ενότητας</a:t>
            </a:r>
            <a:endParaRPr lang="en-US" sz="1000" dirty="0">
              <a:solidFill>
                <a:srgbClr val="5075BC"/>
              </a:solidFill>
              <a:ea typeface="ＭＳ Ｐゴシック" pitchFamily="34" charset="-128"/>
              <a:cs typeface="+mn-cs"/>
            </a:endParaRP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86156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386126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64156" y="1556792"/>
            <a:ext cx="8229600" cy="4525963"/>
          </a:xfrm>
        </p:spPr>
        <p:txBody>
          <a:bodyPr/>
          <a:lstStyle>
            <a:lvl1pPr>
              <a:spcBef>
                <a:spcPts val="1200"/>
              </a:spcBef>
              <a:defRPr/>
            </a:lvl1pPr>
            <a:lvl2pPr>
              <a:spcBef>
                <a:spcPts val="1200"/>
              </a:spcBef>
              <a:defRPr/>
            </a:lvl2pPr>
            <a:lvl3pPr>
              <a:spcBef>
                <a:spcPts val="1200"/>
              </a:spcBef>
              <a:defRPr/>
            </a:lvl3pPr>
            <a:lvl4pPr>
              <a:spcBef>
                <a:spcPts val="1200"/>
              </a:spcBef>
              <a:defRPr/>
            </a:lvl4pPr>
            <a:lvl5pPr>
              <a:spcBef>
                <a:spcPts val="1200"/>
              </a:spcBef>
              <a:defRPr/>
            </a:lvl5pPr>
          </a:lstStyle>
          <a:p>
            <a:pPr lvl="0"/>
            <a:r>
              <a:rPr lang="el-GR" dirty="0" smtClean="0"/>
              <a:t>Στυλ υποδείγματος κειμένου</a:t>
            </a:r>
          </a:p>
          <a:p>
            <a:pPr lvl="1"/>
            <a:r>
              <a:rPr lang="el-GR" dirty="0" smtClean="0"/>
              <a:t>Δεύτερου επιπέδου</a:t>
            </a:r>
          </a:p>
          <a:p>
            <a:pPr lvl="2"/>
            <a:r>
              <a:rPr lang="el-GR" dirty="0" smtClean="0"/>
              <a:t>Τρίτου επιπέδου</a:t>
            </a:r>
          </a:p>
          <a:p>
            <a:pPr lvl="3"/>
            <a:r>
              <a:rPr lang="el-GR" dirty="0" smtClean="0"/>
              <a:t>Τέταρτου επιπέδου</a:t>
            </a:r>
          </a:p>
          <a:p>
            <a:pPr lvl="4"/>
            <a:r>
              <a:rPr lang="el-GR" dirty="0" smtClean="0"/>
              <a:t>Πέμπτου επιπέδου</a:t>
            </a:r>
            <a:endParaRPr lang="el-GR" dirty="0"/>
          </a:p>
        </p:txBody>
      </p:sp>
      <p:sp>
        <p:nvSpPr>
          <p:cNvPr id="4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5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r>
              <a:rPr lang="el-GR" sz="1000" baseline="0" dirty="0" smtClean="0">
                <a:solidFill>
                  <a:srgbClr val="5075BC"/>
                </a:solidFill>
              </a:rPr>
              <a:t>Εισαγωγή στην Ιωάννεια γραμματεία </a:t>
            </a:r>
            <a:r>
              <a:rPr lang="en-US" sz="1000" baseline="0" dirty="0" smtClean="0">
                <a:solidFill>
                  <a:srgbClr val="5075BC"/>
                </a:solidFill>
              </a:rPr>
              <a:t>2</a:t>
            </a:r>
            <a:endParaRPr lang="en-US" sz="1000" baseline="0" dirty="0">
              <a:solidFill>
                <a:srgbClr val="5075BC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75188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0" cap="none" baseline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dirty="0" smtClean="0"/>
              <a:t>Στυλ υποδείγματος κειμένου</a:t>
            </a:r>
          </a:p>
        </p:txBody>
      </p:sp>
    </p:spTree>
    <p:extLst>
      <p:ext uri="{BB962C8B-B14F-4D97-AF65-F5344CB8AC3E}">
        <p14:creationId xmlns:p14="http://schemas.microsoft.com/office/powerpoint/2010/main" val="12120861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6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r>
              <a:rPr lang="el-GR" sz="1000" dirty="0" smtClean="0"/>
              <a:t>Εισαγωγή στην Ιωάννεια γραμματεία </a:t>
            </a:r>
            <a:r>
              <a:rPr lang="en-US" sz="1000" dirty="0" smtClean="0"/>
              <a:t>2</a:t>
            </a:r>
            <a:endParaRPr lang="en-US" sz="1000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32509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74254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214016"/>
            <a:ext cx="4040188" cy="38792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74254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214016"/>
            <a:ext cx="4041775" cy="38792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8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Τίτλος Ενότητας</a:t>
            </a:r>
            <a:endParaRPr lang="en-US" sz="1000" dirty="0">
              <a:solidFill>
                <a:srgbClr val="5075BC"/>
              </a:solidFill>
              <a:ea typeface="ＭＳ Ｐゴシック" pitchFamily="34" charset="-128"/>
              <a:cs typeface="+mn-cs"/>
            </a:endParaRP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61127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4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Τίτλος Ενότητας</a:t>
            </a:r>
            <a:endParaRPr lang="en-US" sz="1000" dirty="0">
              <a:solidFill>
                <a:srgbClr val="5075BC"/>
              </a:solidFill>
              <a:ea typeface="ＭＳ Ｐゴシック" pitchFamily="34" charset="-128"/>
              <a:cs typeface="+mn-cs"/>
            </a:endParaRP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57946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096202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1556792"/>
            <a:ext cx="5111750" cy="460851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556792"/>
            <a:ext cx="3008313" cy="4608512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dirty="0" smtClean="0"/>
              <a:t>Στυλ υποδείγματος κειμένου</a:t>
            </a:r>
          </a:p>
        </p:txBody>
      </p:sp>
      <p:sp>
        <p:nvSpPr>
          <p:cNvPr id="6" name="Τίτλος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600" cy="11448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l-GR" b="0">
                <a:solidFill>
                  <a:srgbClr val="5075BC"/>
                </a:solidFill>
              </a:defRPr>
            </a:lvl1pPr>
          </a:lstStyle>
          <a:p>
            <a:pPr lvl="0"/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5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7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Τίτλος Ενότητας</a:t>
            </a:r>
            <a:endParaRPr lang="en-US" sz="1000" dirty="0">
              <a:solidFill>
                <a:srgbClr val="5075BC"/>
              </a:solidFill>
              <a:ea typeface="ＭＳ Ｐゴシック" pitchFamily="34" charset="-128"/>
              <a:cs typeface="+mn-cs"/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31715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1556792"/>
            <a:ext cx="5486400" cy="345638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 dirty="0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157192"/>
            <a:ext cx="5486400" cy="1015008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dirty="0" smtClean="0"/>
              <a:t>Στυλ υποδείγματος κειμένου</a:t>
            </a:r>
          </a:p>
        </p:txBody>
      </p:sp>
      <p:sp>
        <p:nvSpPr>
          <p:cNvPr id="9" name="Τίτλος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600" cy="11448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l-GR" b="0">
                <a:solidFill>
                  <a:srgbClr val="5075BC"/>
                </a:solidFill>
              </a:defRPr>
            </a:lvl1pPr>
          </a:lstStyle>
          <a:p>
            <a:pPr lvl="0"/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5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6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Τίτλος Ενότητας</a:t>
            </a:r>
            <a:endParaRPr lang="en-US" sz="1000" dirty="0">
              <a:solidFill>
                <a:srgbClr val="5075BC"/>
              </a:solidFill>
              <a:ea typeface="ＭＳ Ｐゴシック" pitchFamily="34" charset="-128"/>
              <a:cs typeface="+mn-cs"/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50776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838095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60" r:id="rId8"/>
    <p:sldLayoutId id="2147483661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fg-hohenstaufenstr.de/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eclass.uoa.gr/courses/SOCTHEOL105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opencourses.uoa.gr/courses/SOCTHEOL105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%5b1%5d%20http:/creativecommons.org/licenses/by-nc-sa/4.0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Λογότυπο Εθνικόν και Καποδιστριακόν Πανεπιστήμιον Αθηνών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9512" y="404664"/>
            <a:ext cx="4147938" cy="817388"/>
          </a:xfrm>
          <a:prstGeom prst="rect">
            <a:avLst/>
          </a:prstGeom>
        </p:spPr>
      </p:pic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006575"/>
            <a:ext cx="7772400" cy="1470025"/>
          </a:xfrm>
        </p:spPr>
        <p:txBody>
          <a:bodyPr/>
          <a:lstStyle/>
          <a:p>
            <a:r>
              <a:rPr lang="el-GR" dirty="0">
                <a:solidFill>
                  <a:srgbClr val="5075BC"/>
                </a:solidFill>
              </a:rPr>
              <a:t>Ερμηνεία και ερμηνευτική της Καινής Διαθήκης</a:t>
            </a: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683568" y="3384823"/>
            <a:ext cx="7776864" cy="1752600"/>
          </a:xfrm>
        </p:spPr>
        <p:txBody>
          <a:bodyPr>
            <a:noAutofit/>
          </a:bodyPr>
          <a:lstStyle/>
          <a:p>
            <a:endParaRPr lang="en-US" sz="2800" dirty="0" smtClean="0">
              <a:solidFill>
                <a:srgbClr val="5075BC"/>
              </a:solidFill>
              <a:latin typeface="+mj-lt"/>
              <a:ea typeface="+mj-ea"/>
              <a:cs typeface="+mj-cs"/>
            </a:endParaRPr>
          </a:p>
          <a:p>
            <a:r>
              <a:rPr lang="el-GR" sz="2800" dirty="0" smtClean="0">
                <a:solidFill>
                  <a:srgbClr val="5075BC"/>
                </a:solidFill>
                <a:latin typeface="+mj-lt"/>
                <a:ea typeface="+mj-ea"/>
                <a:cs typeface="+mj-cs"/>
              </a:rPr>
              <a:t>Ενότητα </a:t>
            </a:r>
            <a:r>
              <a:rPr lang="en-US" sz="2800" dirty="0">
                <a:solidFill>
                  <a:srgbClr val="5075BC"/>
                </a:solidFill>
                <a:latin typeface="+mj-lt"/>
                <a:ea typeface="+mj-ea"/>
                <a:cs typeface="+mj-cs"/>
              </a:rPr>
              <a:t>2</a:t>
            </a:r>
            <a:r>
              <a:rPr lang="el-GR" sz="2800" dirty="0" smtClean="0">
                <a:solidFill>
                  <a:srgbClr val="5075BC"/>
                </a:solidFill>
                <a:latin typeface="+mj-lt"/>
                <a:ea typeface="+mj-ea"/>
                <a:cs typeface="+mj-cs"/>
              </a:rPr>
              <a:t>:</a:t>
            </a:r>
            <a:r>
              <a:rPr lang="en-US" sz="2800" dirty="0" smtClean="0">
                <a:solidFill>
                  <a:srgbClr val="5075BC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800" dirty="0" smtClean="0"/>
              <a:t>T</a:t>
            </a:r>
            <a:r>
              <a:rPr lang="el-GR" sz="2800" smtClean="0"/>
              <a:t>ο κατά Ιωάννη ευαγγέλιο </a:t>
            </a:r>
            <a:r>
              <a:rPr lang="en-US" sz="2800" dirty="0" smtClean="0"/>
              <a:t>2</a:t>
            </a:r>
            <a:endParaRPr lang="en-US" sz="2800" dirty="0"/>
          </a:p>
          <a:p>
            <a:endParaRPr lang="en-US" sz="2800" dirty="0" smtClean="0"/>
          </a:p>
          <a:p>
            <a:r>
              <a:rPr lang="el-GR" sz="2800" dirty="0" smtClean="0"/>
              <a:t>Σωτήριος </a:t>
            </a:r>
            <a:r>
              <a:rPr lang="el-GR" sz="2800" dirty="0"/>
              <a:t>Δεσπότης</a:t>
            </a:r>
          </a:p>
          <a:p>
            <a:r>
              <a:rPr lang="el-GR" sz="2800" dirty="0"/>
              <a:t>Θεολογική Σχολή</a:t>
            </a:r>
          </a:p>
          <a:p>
            <a:endParaRPr lang="el-GR" sz="2800" dirty="0" smtClean="0"/>
          </a:p>
        </p:txBody>
      </p:sp>
    </p:spTree>
    <p:extLst>
      <p:ext uri="{BB962C8B-B14F-4D97-AF65-F5344CB8AC3E}">
        <p14:creationId xmlns:p14="http://schemas.microsoft.com/office/powerpoint/2010/main" val="3428195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Παραλλαγή Κειμένου </a:t>
            </a:r>
            <a:r>
              <a:rPr lang="el-GR" dirty="0" smtClean="0"/>
              <a:t>(2 </a:t>
            </a:r>
            <a:r>
              <a:rPr lang="el-GR" dirty="0"/>
              <a:t>από 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l-GR" dirty="0"/>
              <a:t>Ο </a:t>
            </a:r>
            <a:r>
              <a:rPr lang="de-DE" dirty="0"/>
              <a:t>Bruce M. Metzger</a:t>
            </a:r>
            <a:r>
              <a:rPr lang="el-GR" dirty="0"/>
              <a:t> τάσσεται με την παραδοσιακή άποψη</a:t>
            </a:r>
            <a:r>
              <a:rPr lang="de-DE" dirty="0"/>
              <a:t>.</a:t>
            </a:r>
          </a:p>
          <a:p>
            <a:pPr lvl="1">
              <a:defRPr/>
            </a:pPr>
            <a:r>
              <a:rPr lang="de-DE" dirty="0"/>
              <a:t>„A Textual Commentary on the Greek New Testament“ Stuttgart: Deutsche Bibelgesellschaft.</a:t>
            </a:r>
          </a:p>
          <a:p>
            <a:pPr>
              <a:defRPr/>
            </a:pPr>
            <a:endParaRPr lang="de-DE" dirty="0"/>
          </a:p>
          <a:p>
            <a:pPr lvl="1">
              <a:defRPr/>
            </a:pPr>
            <a:r>
              <a:rPr lang="el-GR" dirty="0"/>
              <a:t>Τεκμηριώνει την άποψη του με το ιωάννειο ύφος και</a:t>
            </a:r>
            <a:endParaRPr lang="de-DE" dirty="0"/>
          </a:p>
          <a:p>
            <a:pPr lvl="1">
              <a:defRPr/>
            </a:pPr>
            <a:r>
              <a:rPr lang="el-GR" dirty="0"/>
              <a:t>Τη διδασκαλία του Ιωάννη</a:t>
            </a:r>
            <a:r>
              <a:rPr lang="de-DE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88422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Infos - Hinweise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ctr">
              <a:buNone/>
            </a:pPr>
            <a:r>
              <a:rPr lang="de-DE" dirty="0"/>
              <a:t>Diese Präsentation wurde mit PowerPoint von </a:t>
            </a:r>
            <a:br>
              <a:rPr lang="de-DE" dirty="0"/>
            </a:br>
            <a:r>
              <a:rPr lang="de-DE" dirty="0"/>
              <a:t>Microsoft Office XP Professional 2002 erstellt.</a:t>
            </a:r>
          </a:p>
          <a:p>
            <a:pPr algn="ctr">
              <a:buNone/>
            </a:pPr>
            <a:r>
              <a:rPr lang="de-DE" dirty="0"/>
              <a:t> </a:t>
            </a:r>
          </a:p>
          <a:p>
            <a:pPr algn="ctr">
              <a:buNone/>
            </a:pPr>
            <a:r>
              <a:rPr lang="de-DE" dirty="0"/>
              <a:t>Sie ist einer der vielen Downloadangebote der </a:t>
            </a:r>
          </a:p>
          <a:p>
            <a:pPr algn="ctr">
              <a:buNone/>
            </a:pPr>
            <a:r>
              <a:rPr lang="de-DE" i="1" dirty="0"/>
              <a:t>„Evangelisch-Freikirchlichen Gemeinde </a:t>
            </a:r>
          </a:p>
          <a:p>
            <a:pPr algn="ctr">
              <a:buNone/>
            </a:pPr>
            <a:r>
              <a:rPr lang="de-DE" i="1" dirty="0"/>
              <a:t>Berlin-Hohenstaufenstraße“.</a:t>
            </a:r>
          </a:p>
          <a:p>
            <a:pPr algn="ctr">
              <a:buNone/>
            </a:pPr>
            <a:endParaRPr lang="de-DE" i="1" dirty="0"/>
          </a:p>
          <a:p>
            <a:pPr algn="ctr">
              <a:buNone/>
            </a:pPr>
            <a:r>
              <a:rPr lang="de-DE" dirty="0"/>
              <a:t>Unsere Internetadresse lautet:</a:t>
            </a:r>
          </a:p>
          <a:p>
            <a:pPr algn="ctr">
              <a:buNone/>
            </a:pPr>
            <a:r>
              <a:rPr lang="de-DE" dirty="0">
                <a:hlinkClick r:id="rId2"/>
              </a:rPr>
              <a:t>http://www.efg-hohenstaufenstr.de</a:t>
            </a:r>
            <a:endParaRPr lang="de-DE" dirty="0"/>
          </a:p>
          <a:p>
            <a:pPr algn="ctr">
              <a:buNone/>
            </a:pPr>
            <a:endParaRPr lang="de-DE" dirty="0"/>
          </a:p>
          <a:p>
            <a:pPr algn="ctr">
              <a:buNone/>
            </a:pPr>
            <a:r>
              <a:rPr lang="de-DE" dirty="0"/>
              <a:t>Die Präsentation steht Ihnen für den privaten Gebrauch zur freien Verfügung. </a:t>
            </a:r>
          </a:p>
        </p:txBody>
      </p:sp>
    </p:spTree>
    <p:extLst>
      <p:ext uri="{BB962C8B-B14F-4D97-AF65-F5344CB8AC3E}">
        <p14:creationId xmlns:p14="http://schemas.microsoft.com/office/powerpoint/2010/main" val="30540761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Τίτλος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>
                <a:solidFill>
                  <a:srgbClr val="5075BC"/>
                </a:solidFill>
              </a:rPr>
              <a:t>Τέλος Ενότητας</a:t>
            </a:r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8" name="Υπότιτλος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dirty="0"/>
              <a:t>Εισαγωγή στην Ιωάννεια γραμματεία </a:t>
            </a:r>
            <a:r>
              <a:rPr lang="en-US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21280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Χρηματοδότηση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525963"/>
          </a:xfrm>
        </p:spPr>
        <p:txBody>
          <a:bodyPr>
            <a:normAutofit/>
          </a:bodyPr>
          <a:lstStyle/>
          <a:p>
            <a:r>
              <a:rPr lang="el-GR" sz="2000" dirty="0" smtClean="0"/>
              <a:t>Το παρόν εκπαιδευτικό υλικό έχει αναπτυχθεί </a:t>
            </a:r>
            <a:r>
              <a:rPr lang="el-GR" sz="2000" dirty="0" err="1" smtClean="0"/>
              <a:t>στ</a:t>
            </a:r>
            <a:r>
              <a:rPr lang="en-US" sz="2000" dirty="0" smtClean="0"/>
              <a:t>o</a:t>
            </a:r>
            <a:r>
              <a:rPr lang="el-GR" sz="2000" dirty="0" smtClean="0"/>
              <a:t> </a:t>
            </a:r>
            <a:r>
              <a:rPr lang="el-GR" sz="2000" dirty="0" err="1" smtClean="0"/>
              <a:t>πλαίσι</a:t>
            </a:r>
            <a:r>
              <a:rPr lang="en-US" sz="2000" dirty="0" smtClean="0"/>
              <a:t>o</a:t>
            </a:r>
            <a:r>
              <a:rPr lang="el-GR" sz="2000" dirty="0" smtClean="0"/>
              <a:t> του εκπαιδευτικού έργου του διδάσκοντα.</a:t>
            </a:r>
            <a:endParaRPr lang="en-US" sz="2000" dirty="0" smtClean="0"/>
          </a:p>
          <a:p>
            <a:r>
              <a:rPr lang="el-GR" sz="2000" dirty="0" smtClean="0"/>
              <a:t>Το έργο «</a:t>
            </a:r>
            <a:r>
              <a:rPr lang="el-GR" sz="2000" b="1" dirty="0" smtClean="0"/>
              <a:t>Ανοικτά Ακαδημαϊκά Μαθήματα στο Πανεπιστήμιο Αθηνών</a:t>
            </a:r>
            <a:r>
              <a:rPr lang="el-GR" sz="2000" dirty="0" smtClean="0"/>
              <a:t>» έχει χρηματοδοτήσει μόνο την αναδιαμόρφωση του εκπαιδευτικού υλικού. </a:t>
            </a:r>
            <a:endParaRPr lang="en-US" sz="2000" dirty="0" smtClean="0"/>
          </a:p>
          <a:p>
            <a:r>
              <a:rPr lang="el-GR" sz="2000" dirty="0" smtClean="0"/>
              <a:t>Το έργο υλοποιείται στο πλαίσιο του Επιχειρησιακού Προγράμματος «Εκπαίδευση και Δια Βίου Μάθηση» και συγχρηματοδοτείται από την Ευρωπαϊκή Ένωση (Ευρωπαϊκό Κοινωνικό Ταμείο) και από εθνικούς πόρους.</a:t>
            </a:r>
          </a:p>
        </p:txBody>
      </p:sp>
      <p:pic>
        <p:nvPicPr>
          <p:cNvPr id="7" name="Picture 6" descr="Λογότυπο Επιχειρησιακού Προγράμματος Εκπαίδευση και Δια βίου Μάθηση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4653136"/>
            <a:ext cx="5501640" cy="1386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6458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4400" dirty="0" smtClean="0"/>
              <a:t>Σημειώματα</a:t>
            </a:r>
            <a:endParaRPr lang="el-GR" sz="44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48574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el-GR" dirty="0"/>
              <a:t>Σημείωμα Ιστορικού </a:t>
            </a:r>
            <a:r>
              <a:rPr lang="el-GR" dirty="0" smtClean="0"/>
              <a:t>Εκδόσεων</a:t>
            </a:r>
            <a:r>
              <a:rPr lang="en-US" dirty="0" smtClean="0"/>
              <a:t> </a:t>
            </a:r>
            <a:r>
              <a:rPr lang="el-GR" dirty="0" smtClean="0"/>
              <a:t>Έργου</a:t>
            </a:r>
            <a:endParaRPr lang="el-GR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34220" y="1556792"/>
            <a:ext cx="8586252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sz="2000" dirty="0"/>
              <a:t>Το παρόν έργο αποτελεί την έκδοση</a:t>
            </a:r>
            <a:r>
              <a:rPr lang="el-GR" sz="2000" dirty="0">
                <a:solidFill>
                  <a:srgbClr val="000000"/>
                </a:solidFill>
              </a:rPr>
              <a:t> 1.0.</a:t>
            </a:r>
          </a:p>
          <a:p>
            <a:pPr marL="0" indent="0">
              <a:buNone/>
            </a:pPr>
            <a:r>
              <a:rPr lang="el-GR" sz="2000" dirty="0">
                <a:solidFill>
                  <a:srgbClr val="000000"/>
                </a:solidFill>
              </a:rPr>
              <a:t>Έχουν προηγηθεί οι κάτωθι εκδόσεις:</a:t>
            </a:r>
          </a:p>
          <a:p>
            <a:r>
              <a:rPr lang="el-GR" sz="2000" dirty="0">
                <a:solidFill>
                  <a:srgbClr val="000000"/>
                </a:solidFill>
              </a:rPr>
              <a:t>Έκδοση διαθέσιμη εδώ </a:t>
            </a:r>
            <a:r>
              <a:rPr lang="en-US" sz="2000" dirty="0">
                <a:solidFill>
                  <a:srgbClr val="000000"/>
                </a:solidFill>
                <a:hlinkClick r:id="rId3"/>
              </a:rPr>
              <a:t>http://eclass.uoa.gr/courses/SOCTHEOL105/</a:t>
            </a:r>
            <a:endParaRPr lang="el-GR" sz="2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0571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Αναφοράς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000" dirty="0">
                <a:solidFill>
                  <a:srgbClr val="000000"/>
                </a:solidFill>
              </a:rPr>
              <a:t>Copyright Εθνικόν και Καποδιστριακόν Πανεπιστήμιον Αθηνών </a:t>
            </a:r>
            <a:r>
              <a:rPr lang="el-GR" sz="2000" dirty="0" smtClean="0">
                <a:solidFill>
                  <a:srgbClr val="000000"/>
                </a:solidFill>
              </a:rPr>
              <a:t>2015</a:t>
            </a:r>
            <a:r>
              <a:rPr lang="en-US" sz="2000" dirty="0" smtClean="0">
                <a:solidFill>
                  <a:srgbClr val="000000"/>
                </a:solidFill>
              </a:rPr>
              <a:t>,</a:t>
            </a:r>
            <a:r>
              <a:rPr lang="el-GR" sz="2000" dirty="0" smtClean="0">
                <a:solidFill>
                  <a:srgbClr val="000000"/>
                </a:solidFill>
              </a:rPr>
              <a:t> </a:t>
            </a:r>
            <a:r>
              <a:rPr lang="el-GR" sz="2000" dirty="0">
                <a:solidFill>
                  <a:srgbClr val="000000"/>
                </a:solidFill>
              </a:rPr>
              <a:t>Σωτήριος Δεσπότης. Σωτήριος Δεσπότης</a:t>
            </a:r>
            <a:r>
              <a:rPr lang="el-GR" sz="2000" dirty="0" smtClean="0">
                <a:solidFill>
                  <a:srgbClr val="000000"/>
                </a:solidFill>
              </a:rPr>
              <a:t>.</a:t>
            </a:r>
            <a:r>
              <a:rPr lang="en-US" sz="2000" smtClean="0">
                <a:solidFill>
                  <a:srgbClr val="000000"/>
                </a:solidFill>
              </a:rPr>
              <a:t> </a:t>
            </a:r>
            <a:r>
              <a:rPr lang="el-GR" sz="2000" smtClean="0">
                <a:solidFill>
                  <a:srgbClr val="000000"/>
                </a:solidFill>
              </a:rPr>
              <a:t>«</a:t>
            </a:r>
            <a:r>
              <a:rPr lang="el-GR" sz="2000" dirty="0">
                <a:solidFill>
                  <a:srgbClr val="000000"/>
                </a:solidFill>
              </a:rPr>
              <a:t>Ερμηνεία και Ερμηνευτική της Καινής Διαθήκης. Εισαγωγή στην Ιωάννεια γραμματεία </a:t>
            </a:r>
            <a:r>
              <a:rPr lang="el-GR" sz="2000" dirty="0" smtClean="0">
                <a:solidFill>
                  <a:srgbClr val="000000"/>
                </a:solidFill>
              </a:rPr>
              <a:t>2» </a:t>
            </a:r>
            <a:r>
              <a:rPr lang="el-GR" sz="2000" dirty="0">
                <a:solidFill>
                  <a:srgbClr val="000000"/>
                </a:solidFill>
              </a:rPr>
              <a:t>. Έκδοση: 1.0. Αθήνα 2015.</a:t>
            </a:r>
            <a:r>
              <a:rPr lang="el-GR" sz="2000" dirty="0"/>
              <a:t> Διαθέσιμο από τη δικτυακή διεύθυνση: </a:t>
            </a:r>
            <a:r>
              <a:rPr lang="en-US" sz="2000" dirty="0">
                <a:hlinkClick r:id="rId3"/>
              </a:rPr>
              <a:t>http://opencourses.uoa.gr/courses/SOCTHEOL105/</a:t>
            </a:r>
            <a:endParaRPr lang="el-GR" sz="2000" dirty="0"/>
          </a:p>
          <a:p>
            <a:endParaRPr lang="el-GR" sz="2000" dirty="0"/>
          </a:p>
          <a:p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1208253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62272"/>
            <a:ext cx="8229600" cy="1143000"/>
          </a:xfrm>
        </p:spPr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Αδειοδότησης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764704"/>
            <a:ext cx="8928992" cy="144015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sz="2000" dirty="0" smtClean="0"/>
              <a:t>Το </a:t>
            </a:r>
            <a:r>
              <a:rPr lang="el-GR" sz="2000" dirty="0"/>
              <a:t>παρόν υλικό διατίθεται με τους όρους της άδειας χρήσης Creative Commons Αναφορά, Μη Εμπορική Χρήση Παρόμοια Διανομή 4.0 [1] ή μεταγενέστερη, Διεθνής Έκδοση.   Εξαιρούνται τα αυτοτελή έργα τρίτων π.χ. φωτογραφίες, διαγράμματα </a:t>
            </a:r>
            <a:r>
              <a:rPr lang="el-GR" sz="2000" dirty="0" err="1"/>
              <a:t>κ.λ.π</a:t>
            </a:r>
            <a:r>
              <a:rPr lang="el-GR" sz="2000" dirty="0"/>
              <a:t>.,  τα οποία εμπεριέχονται σε αυτό και τα οποία αναφέρονται μαζί με τους όρους χρήσης τους στο «Σημείωμα Χρήσης Έργων Τρίτων</a:t>
            </a:r>
            <a:r>
              <a:rPr lang="el-GR" sz="2000" dirty="0" smtClean="0"/>
              <a:t>».                     </a:t>
            </a:r>
          </a:p>
          <a:p>
            <a:pPr marL="0" indent="0">
              <a:buNone/>
            </a:pPr>
            <a:endParaRPr lang="el-GR" sz="2000" dirty="0"/>
          </a:p>
        </p:txBody>
      </p:sp>
      <p:pic>
        <p:nvPicPr>
          <p:cNvPr id="2056" name="Picture 22" descr="Λογότυπο για Άδειες χρήσης Creative Commons BY-NC-ND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7670" y="2420888"/>
            <a:ext cx="1648660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07504" y="2924944"/>
            <a:ext cx="9036496" cy="345638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/>
          <a:p>
            <a:r>
              <a:rPr lang="el-GR" dirty="0"/>
              <a:t>[1] http://creativecommons.org/licenses/by-nc-sa/4.0/ </a:t>
            </a:r>
            <a:endParaRPr lang="en-US" smtClean="0"/>
          </a:p>
          <a:p>
            <a:endParaRPr lang="el-GR" dirty="0"/>
          </a:p>
          <a:p>
            <a:r>
              <a:rPr lang="el-GR" dirty="0"/>
              <a:t>Ως </a:t>
            </a:r>
            <a:r>
              <a:rPr lang="el-GR" b="1" dirty="0"/>
              <a:t>Μη Εμπορική</a:t>
            </a:r>
            <a:r>
              <a:rPr lang="el-GR" dirty="0"/>
              <a:t> ορίζεται η χρήση: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l-GR" dirty="0"/>
              <a:t>που δεν περιλαμβάνει άμεσο ή έμμεσο οικονομικό όφελος από την χρήση του έργου, για το διανομέα του έργου και </a:t>
            </a:r>
            <a:r>
              <a:rPr lang="el-GR" dirty="0" err="1"/>
              <a:t>αδειοδόχο</a:t>
            </a:r>
            <a:endParaRPr lang="el-GR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l-GR" dirty="0"/>
              <a:t>που</a:t>
            </a:r>
            <a:r>
              <a:rPr lang="en-GB" dirty="0"/>
              <a:t> </a:t>
            </a:r>
            <a:r>
              <a:rPr lang="el-GR" dirty="0"/>
              <a:t>δεν περιλαμβάνει οικονομική συναλλαγή ως προϋπόθεση για τη χρήση ή πρόσβαση στο έργο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l-GR" dirty="0"/>
              <a:t>που</a:t>
            </a:r>
            <a:r>
              <a:rPr lang="en-GB" dirty="0"/>
              <a:t> </a:t>
            </a:r>
            <a:r>
              <a:rPr lang="el-GR" dirty="0"/>
              <a:t>δεν προσπορίζει στο διανομέα του έργου και</a:t>
            </a:r>
            <a:r>
              <a:rPr lang="en-GB" dirty="0"/>
              <a:t> </a:t>
            </a:r>
            <a:r>
              <a:rPr lang="el-GR" dirty="0" err="1"/>
              <a:t>αδειοδόχο</a:t>
            </a:r>
            <a:r>
              <a:rPr lang="en-GB" dirty="0"/>
              <a:t> </a:t>
            </a:r>
            <a:r>
              <a:rPr lang="el-GR" dirty="0"/>
              <a:t>έμμεσο οικονομικό όφελος (π.χ. διαφημίσεις) από την προβολή του έργου σε διαδικτυακό </a:t>
            </a:r>
            <a:r>
              <a:rPr lang="el-GR" dirty="0" smtClean="0"/>
              <a:t>τόπο</a:t>
            </a:r>
            <a:endParaRPr lang="en-US" dirty="0" smtClean="0"/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el-GR" dirty="0"/>
          </a:p>
          <a:p>
            <a:r>
              <a:rPr lang="el-GR" dirty="0" smtClean="0"/>
              <a:t>Ο </a:t>
            </a:r>
            <a:r>
              <a:rPr lang="el-GR" dirty="0"/>
              <a:t>δικαιούχος μπορεί να παρέχει στον </a:t>
            </a:r>
            <a:r>
              <a:rPr lang="el-GR" dirty="0" err="1"/>
              <a:t>αδειοδόχο</a:t>
            </a:r>
            <a:r>
              <a:rPr lang="el-GR" dirty="0"/>
              <a:t> ξεχωριστή άδεια να χρησιμοποιεί το έργο για εμπορική χρήση, εφόσον αυτό του ζητηθεί</a:t>
            </a:r>
            <a:r>
              <a:rPr lang="el-GR" dirty="0" smtClean="0"/>
              <a:t>.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623648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Διατήρηση </a:t>
            </a:r>
            <a:r>
              <a:rPr lang="el-GR" dirty="0" smtClean="0"/>
              <a:t>Σημειωμάτων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400" dirty="0" smtClean="0"/>
              <a:t>Οποιαδήποτε </a:t>
            </a:r>
            <a:r>
              <a:rPr lang="el-GR" sz="2400" dirty="0"/>
              <a:t>αναπαραγωγή ή διασκευή του υλικού θα πρέπει να συμπεριλαμβάνει: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 err="1"/>
              <a:t>τ</a:t>
            </a:r>
            <a:r>
              <a:rPr lang="en-US" sz="2000" dirty="0" smtClean="0"/>
              <a:t>ο </a:t>
            </a:r>
            <a:r>
              <a:rPr lang="en-US" sz="2000" dirty="0" err="1"/>
              <a:t>Σημείωμ</a:t>
            </a:r>
            <a:r>
              <a:rPr lang="en-US" sz="2000" dirty="0"/>
              <a:t>α Αναφοράς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 err="1"/>
              <a:t>τ</a:t>
            </a:r>
            <a:r>
              <a:rPr lang="en-US" sz="2000" dirty="0" smtClean="0"/>
              <a:t>ο </a:t>
            </a:r>
            <a:r>
              <a:rPr lang="en-US" sz="2000" dirty="0" err="1"/>
              <a:t>Σημείωμ</a:t>
            </a:r>
            <a:r>
              <a:rPr lang="en-US" sz="2000" dirty="0"/>
              <a:t>α Αδειοδότησης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 err="1"/>
              <a:t>τ</a:t>
            </a:r>
            <a:r>
              <a:rPr lang="en-US" sz="2000" dirty="0" smtClean="0"/>
              <a:t>η </a:t>
            </a:r>
            <a:r>
              <a:rPr lang="en-US" sz="2000" dirty="0" err="1"/>
              <a:t>δήλωση</a:t>
            </a:r>
            <a:r>
              <a:rPr lang="en-US" sz="2000" dirty="0"/>
              <a:t> </a:t>
            </a:r>
            <a:r>
              <a:rPr lang="el-GR" sz="2000" dirty="0" err="1"/>
              <a:t>Δ</a:t>
            </a:r>
            <a:r>
              <a:rPr lang="en-US" sz="2000" dirty="0" smtClean="0"/>
              <a:t>ια</a:t>
            </a:r>
            <a:r>
              <a:rPr lang="en-US" sz="2000" dirty="0" err="1" smtClean="0"/>
              <a:t>τήρησης</a:t>
            </a:r>
            <a:r>
              <a:rPr lang="en-US" sz="2000" dirty="0" smtClean="0"/>
              <a:t> </a:t>
            </a:r>
            <a:r>
              <a:rPr lang="en-US" sz="2000" dirty="0"/>
              <a:t>Σημειωμάτων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l-GR" sz="2000" dirty="0" smtClean="0"/>
              <a:t>ο Σημείωμα Χρήσης Έργων Τρίτων </a:t>
            </a:r>
            <a:r>
              <a:rPr lang="el-GR" sz="2000" dirty="0"/>
              <a:t>(εφόσον υπάρχει)</a:t>
            </a:r>
          </a:p>
          <a:p>
            <a:pPr marL="0" indent="0">
              <a:buNone/>
            </a:pPr>
            <a:r>
              <a:rPr lang="el-GR" sz="2400" dirty="0"/>
              <a:t>μαζί με τους συνοδευόμενους </a:t>
            </a:r>
            <a:r>
              <a:rPr lang="el-GR" sz="2400" dirty="0" err="1"/>
              <a:t>υπερσυνδέσμους</a:t>
            </a:r>
            <a:r>
              <a:rPr lang="el-GR" sz="2400" dirty="0"/>
              <a:t>.</a:t>
            </a:r>
          </a:p>
          <a:p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424751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b="1" dirty="0"/>
              <a:t>ΕΠΙΜΕΤΡΟ: Ο ΥΜΝΟΣ ΣΤΟΝ ΛΟΓΟ</a:t>
            </a:r>
            <a:r>
              <a:rPr lang="el-GR" dirty="0"/>
              <a:t/>
            </a:r>
            <a:br>
              <a:rPr lang="el-GR" dirty="0"/>
            </a:b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l-GR" sz="4200" dirty="0"/>
              <a:t>ΠΡΟΣΟΧΗ ΣΤΗΝ ΕΜΦΑΣΗ ΚΑΤΆ ΤΗΝ </a:t>
            </a:r>
            <a:r>
              <a:rPr lang="el-GR" sz="4200" dirty="0" smtClean="0"/>
              <a:t>ΑΝΑΓΝΩΣΗ</a:t>
            </a:r>
            <a:endParaRPr lang="en-US" sz="4200" dirty="0" smtClean="0"/>
          </a:p>
          <a:p>
            <a:pPr algn="ctr">
              <a:spcBef>
                <a:spcPts val="0"/>
              </a:spcBef>
              <a:buFontTx/>
              <a:buNone/>
              <a:defRPr/>
            </a:pPr>
            <a:endParaRPr lang="en-US" sz="5100" b="1" dirty="0" smtClean="0"/>
          </a:p>
          <a:p>
            <a:pPr algn="ctr">
              <a:spcBef>
                <a:spcPts val="0"/>
              </a:spcBef>
              <a:buFontTx/>
              <a:buNone/>
              <a:defRPr/>
            </a:pPr>
            <a:r>
              <a:rPr lang="el-GR" sz="5100" b="1" dirty="0" smtClean="0"/>
              <a:t>Α</a:t>
            </a:r>
            <a:r>
              <a:rPr lang="el-GR" sz="5100" b="1" dirty="0"/>
              <a:t>’ ΜΕΡΟΣ: Ο ΛΟΓΟΣ ΔΗΜΙΟΥΡΓΟΣ (στ. 1-9)</a:t>
            </a:r>
            <a:r>
              <a:rPr lang="el-GR" sz="5100" dirty="0"/>
              <a:t> </a:t>
            </a:r>
          </a:p>
          <a:p>
            <a:pPr algn="ctr">
              <a:spcBef>
                <a:spcPts val="0"/>
              </a:spcBef>
              <a:buFontTx/>
              <a:buNone/>
              <a:defRPr/>
            </a:pPr>
            <a:endParaRPr lang="el-GR" sz="5100" b="1" i="1" dirty="0"/>
          </a:p>
          <a:p>
            <a:pPr algn="ctr">
              <a:spcBef>
                <a:spcPts val="0"/>
              </a:spcBef>
              <a:buFontTx/>
              <a:buNone/>
              <a:defRPr/>
            </a:pPr>
            <a:r>
              <a:rPr lang="el-GR" sz="5100" b="1" i="1" dirty="0"/>
              <a:t>Ἐν ἀρχῇ</a:t>
            </a:r>
            <a:r>
              <a:rPr lang="el-GR" sz="5100" i="1" dirty="0"/>
              <a:t> ἦν ὁ </a:t>
            </a:r>
            <a:r>
              <a:rPr lang="el-GR" sz="5100" i="1" cap="all" dirty="0"/>
              <a:t>λ</a:t>
            </a:r>
            <a:r>
              <a:rPr lang="el-GR" sz="5100" i="1" dirty="0"/>
              <a:t>όγος </a:t>
            </a:r>
            <a:endParaRPr lang="el-GR" sz="5100" dirty="0"/>
          </a:p>
          <a:p>
            <a:pPr algn="ctr">
              <a:spcBef>
                <a:spcPts val="0"/>
              </a:spcBef>
              <a:buFontTx/>
              <a:buNone/>
              <a:defRPr/>
            </a:pPr>
            <a:r>
              <a:rPr lang="el-GR" sz="5100" i="1" dirty="0"/>
              <a:t>καὶ ὁ </a:t>
            </a:r>
            <a:r>
              <a:rPr lang="el-GR" sz="5100" i="1" cap="all" dirty="0"/>
              <a:t>λ</a:t>
            </a:r>
            <a:r>
              <a:rPr lang="el-GR" sz="5100" i="1" dirty="0"/>
              <a:t>όγος ἦν </a:t>
            </a:r>
            <a:r>
              <a:rPr lang="el-GR" sz="5100" b="1" i="1" dirty="0"/>
              <a:t>πρὸς τὸν </a:t>
            </a:r>
            <a:r>
              <a:rPr lang="el-GR" sz="5100" b="1" i="1" cap="all" dirty="0"/>
              <a:t>θ</a:t>
            </a:r>
            <a:r>
              <a:rPr lang="el-GR" sz="5100" b="1" i="1" dirty="0"/>
              <a:t>εόν</a:t>
            </a:r>
            <a:r>
              <a:rPr lang="el-GR" sz="5100" i="1" dirty="0"/>
              <a:t> </a:t>
            </a:r>
            <a:endParaRPr lang="el-GR" sz="5100" dirty="0"/>
          </a:p>
          <a:p>
            <a:pPr algn="ctr">
              <a:spcBef>
                <a:spcPts val="0"/>
              </a:spcBef>
              <a:buFontTx/>
              <a:buNone/>
              <a:defRPr/>
            </a:pPr>
            <a:r>
              <a:rPr lang="el-GR" sz="5100" b="1" i="1" dirty="0"/>
              <a:t>καὶ </a:t>
            </a:r>
            <a:r>
              <a:rPr lang="el-GR" sz="5100" b="1" i="1" cap="all" dirty="0"/>
              <a:t>θ</a:t>
            </a:r>
            <a:r>
              <a:rPr lang="el-GR" sz="5100" b="1" i="1" dirty="0"/>
              <a:t>εὸς</a:t>
            </a:r>
            <a:r>
              <a:rPr lang="el-GR" sz="5100" i="1" dirty="0"/>
              <a:t> ἦν ὁ </a:t>
            </a:r>
            <a:r>
              <a:rPr lang="el-GR" sz="5100" i="1" cap="all" dirty="0"/>
              <a:t>λ</a:t>
            </a:r>
            <a:r>
              <a:rPr lang="el-GR" sz="5100" i="1" dirty="0"/>
              <a:t>όγος.</a:t>
            </a:r>
            <a:endParaRPr lang="el-GR" sz="5100" dirty="0"/>
          </a:p>
          <a:p>
            <a:pPr algn="ctr">
              <a:spcBef>
                <a:spcPts val="0"/>
              </a:spcBef>
              <a:buFontTx/>
              <a:buNone/>
              <a:defRPr/>
            </a:pPr>
            <a:r>
              <a:rPr lang="el-GR" sz="5100" i="1" baseline="30000" dirty="0"/>
              <a:t>2 </a:t>
            </a:r>
            <a:r>
              <a:rPr lang="el-GR" sz="5100" b="1" i="1" cap="all" dirty="0"/>
              <a:t>ο</a:t>
            </a:r>
            <a:r>
              <a:rPr lang="el-GR" sz="5100" b="1" i="1" dirty="0"/>
              <a:t>ὗτος</a:t>
            </a:r>
            <a:r>
              <a:rPr lang="el-GR" sz="5100" i="1" dirty="0"/>
              <a:t> ἦν ἐν ἀρχῇ πρὸς τὸν </a:t>
            </a:r>
            <a:r>
              <a:rPr lang="el-GR" sz="5100" i="1" cap="all" dirty="0"/>
              <a:t>θ</a:t>
            </a:r>
            <a:r>
              <a:rPr lang="el-GR" sz="5100" i="1" dirty="0"/>
              <a:t>εόν.</a:t>
            </a:r>
            <a:endParaRPr lang="el-GR" sz="5100" dirty="0"/>
          </a:p>
          <a:p>
            <a:pPr algn="ctr">
              <a:spcBef>
                <a:spcPts val="0"/>
              </a:spcBef>
              <a:buFontTx/>
              <a:buNone/>
              <a:defRPr/>
            </a:pPr>
            <a:r>
              <a:rPr lang="el-GR" sz="5100" i="1" baseline="30000" dirty="0"/>
              <a:t> </a:t>
            </a:r>
            <a:endParaRPr lang="el-GR" sz="5100" dirty="0"/>
          </a:p>
          <a:p>
            <a:pPr algn="ctr">
              <a:spcBef>
                <a:spcPts val="0"/>
              </a:spcBef>
              <a:buFontTx/>
              <a:buNone/>
              <a:defRPr/>
            </a:pPr>
            <a:r>
              <a:rPr lang="el-GR" sz="5100" i="1" baseline="30000" dirty="0"/>
              <a:t>3</a:t>
            </a:r>
            <a:r>
              <a:rPr lang="el-GR" sz="5100" i="1" cap="all" dirty="0"/>
              <a:t>π</a:t>
            </a:r>
            <a:r>
              <a:rPr lang="el-GR" sz="5100" i="1" dirty="0"/>
              <a:t>άντα </a:t>
            </a:r>
            <a:r>
              <a:rPr lang="el-GR" sz="5100" b="1" i="1" dirty="0"/>
              <a:t>δι᾽ </a:t>
            </a:r>
            <a:r>
              <a:rPr lang="el-GR" sz="5100" b="1" i="1" cap="all" dirty="0"/>
              <a:t>α</a:t>
            </a:r>
            <a:r>
              <a:rPr lang="el-GR" sz="5100" b="1" i="1" dirty="0"/>
              <a:t>ὐτοῦ</a:t>
            </a:r>
            <a:r>
              <a:rPr lang="el-GR" sz="5100" dirty="0"/>
              <a:t> </a:t>
            </a:r>
            <a:r>
              <a:rPr lang="el-GR" sz="5100" i="1" dirty="0"/>
              <a:t>ἐγένετο,</a:t>
            </a:r>
            <a:endParaRPr lang="el-GR" sz="5100" dirty="0"/>
          </a:p>
          <a:p>
            <a:pPr algn="ctr">
              <a:spcBef>
                <a:spcPts val="0"/>
              </a:spcBef>
              <a:buFontTx/>
              <a:buNone/>
              <a:defRPr/>
            </a:pPr>
            <a:r>
              <a:rPr lang="el-GR" sz="5100" i="1" dirty="0"/>
              <a:t>καὶ χωρὶς </a:t>
            </a:r>
            <a:r>
              <a:rPr lang="el-GR" sz="5100" i="1" cap="all" dirty="0"/>
              <a:t>α</a:t>
            </a:r>
            <a:r>
              <a:rPr lang="el-GR" sz="5100" i="1" dirty="0"/>
              <a:t>ὐτοῦ ἐγένετο </a:t>
            </a:r>
            <a:r>
              <a:rPr lang="el-GR" sz="5100" b="1" i="1" dirty="0"/>
              <a:t>οὐδὲ ἕν </a:t>
            </a:r>
            <a:r>
              <a:rPr lang="el-GR" sz="5100" i="1" dirty="0"/>
              <a:t>ὃ γέγονεν .</a:t>
            </a:r>
            <a:r>
              <a:rPr lang="el-GR" sz="5100" dirty="0"/>
              <a:t> </a:t>
            </a:r>
          </a:p>
          <a:p>
            <a:pPr algn="ctr">
              <a:spcBef>
                <a:spcPts val="0"/>
              </a:spcBef>
              <a:buFontTx/>
              <a:buNone/>
              <a:defRPr/>
            </a:pPr>
            <a:r>
              <a:rPr lang="el-GR" sz="5100" i="1" baseline="30000" dirty="0"/>
              <a:t>4</a:t>
            </a:r>
            <a:r>
              <a:rPr lang="el-GR" sz="5100" i="1" dirty="0"/>
              <a:t>Ἐν </a:t>
            </a:r>
            <a:r>
              <a:rPr lang="el-GR" sz="5100" i="1" cap="all" dirty="0"/>
              <a:t>α</a:t>
            </a:r>
            <a:r>
              <a:rPr lang="el-GR" sz="5100" i="1" dirty="0"/>
              <a:t>ὐτῷ</a:t>
            </a:r>
            <a:r>
              <a:rPr lang="el-GR" sz="5100" b="1" i="1" dirty="0"/>
              <a:t> ζωὴ</a:t>
            </a:r>
            <a:r>
              <a:rPr lang="el-GR" sz="5100" i="1" dirty="0"/>
              <a:t> ἦν, </a:t>
            </a:r>
            <a:endParaRPr lang="el-GR" sz="5100" dirty="0"/>
          </a:p>
          <a:p>
            <a:pPr algn="ctr">
              <a:spcBef>
                <a:spcPts val="0"/>
              </a:spcBef>
              <a:buFontTx/>
              <a:buNone/>
              <a:defRPr/>
            </a:pPr>
            <a:r>
              <a:rPr lang="el-GR" sz="5100" i="1" cap="all" dirty="0"/>
              <a:t>κ</a:t>
            </a:r>
            <a:r>
              <a:rPr lang="el-GR" sz="5100" i="1" dirty="0"/>
              <a:t>αὶ ἡ ζωὴ ἦν τὸ </a:t>
            </a:r>
            <a:r>
              <a:rPr lang="el-GR" sz="5100" b="1" i="1" dirty="0"/>
              <a:t>φῶς </a:t>
            </a:r>
            <a:r>
              <a:rPr lang="el-GR" sz="5100" i="1" dirty="0"/>
              <a:t>τῶν </a:t>
            </a:r>
            <a:r>
              <a:rPr lang="el-GR" sz="5100" b="1" i="1" dirty="0"/>
              <a:t>ἀνθρώπων</a:t>
            </a:r>
            <a:r>
              <a:rPr lang="el-GR" sz="5100" i="1" dirty="0"/>
              <a:t>·</a:t>
            </a:r>
            <a:endParaRPr lang="el-GR" sz="5100" dirty="0"/>
          </a:p>
          <a:p>
            <a:pPr algn="ctr">
              <a:spcBef>
                <a:spcPts val="0"/>
              </a:spcBef>
              <a:buFontTx/>
              <a:buNone/>
              <a:defRPr/>
            </a:pPr>
            <a:r>
              <a:rPr lang="el-GR" sz="5100" i="1" baseline="30000" dirty="0"/>
              <a:t>5</a:t>
            </a:r>
            <a:r>
              <a:rPr lang="el-GR" sz="5100" i="1" dirty="0"/>
              <a:t>Καὶ τὸ φῶς </a:t>
            </a:r>
            <a:r>
              <a:rPr lang="el-GR" sz="5100" b="1" i="1" dirty="0"/>
              <a:t>ἐν τῇ σκοτίᾳ</a:t>
            </a:r>
            <a:r>
              <a:rPr lang="el-GR" sz="5100" i="1" dirty="0"/>
              <a:t> φαίνει,</a:t>
            </a:r>
            <a:endParaRPr lang="el-GR" sz="5100" dirty="0"/>
          </a:p>
          <a:p>
            <a:pPr algn="ctr">
              <a:spcBef>
                <a:spcPts val="0"/>
              </a:spcBef>
              <a:buFontTx/>
              <a:buNone/>
              <a:defRPr/>
            </a:pPr>
            <a:r>
              <a:rPr lang="el-GR" sz="5100" i="1" dirty="0"/>
              <a:t>καὶ ἡ σκοτία αὐτὸ </a:t>
            </a:r>
            <a:r>
              <a:rPr lang="el-GR" sz="5100" b="1" i="1" dirty="0"/>
              <a:t>οὐ κατέλαβεν</a:t>
            </a:r>
            <a:r>
              <a:rPr lang="el-GR" sz="5100" i="1" dirty="0"/>
              <a:t>.</a:t>
            </a:r>
            <a:endParaRPr lang="el-GR" sz="5100" dirty="0"/>
          </a:p>
          <a:p>
            <a:pPr marL="0" indent="0">
              <a:buNone/>
            </a:pPr>
            <a:endParaRPr lang="el-GR" sz="2800" dirty="0"/>
          </a:p>
        </p:txBody>
      </p:sp>
    </p:spTree>
    <p:extLst>
      <p:ext uri="{BB962C8B-B14F-4D97-AF65-F5344CB8AC3E}">
        <p14:creationId xmlns:p14="http://schemas.microsoft.com/office/powerpoint/2010/main" val="3798770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ΠΡΟΛΟΓΟΣ</a:t>
            </a:r>
            <a:br>
              <a:rPr lang="el-GR" dirty="0"/>
            </a:br>
            <a:r>
              <a:rPr lang="el-GR" dirty="0"/>
              <a:t>Ποιος είναι ο </a:t>
            </a:r>
            <a:r>
              <a:rPr lang="el-GR" dirty="0" smtClean="0"/>
              <a:t>Ιησούς;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el-GR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l-GR" sz="2200" dirty="0"/>
              <a:t>Ι</a:t>
            </a:r>
            <a:r>
              <a:rPr lang="el-GR" sz="2200" dirty="0" smtClean="0"/>
              <a:t>ωάννης </a:t>
            </a:r>
            <a:r>
              <a:rPr lang="el-GR" sz="2200" dirty="0"/>
              <a:t>ο Μαθητής</a:t>
            </a:r>
            <a:endParaRPr lang="de-DE" sz="2200" dirty="0"/>
          </a:p>
          <a:p>
            <a:pPr marL="0" indent="0">
              <a:spcBef>
                <a:spcPts val="0"/>
              </a:spcBef>
              <a:buNone/>
            </a:pPr>
            <a:r>
              <a:rPr lang="el-GR" sz="2200" dirty="0" smtClean="0"/>
              <a:t>      </a:t>
            </a:r>
          </a:p>
          <a:p>
            <a:pPr marL="0" indent="0">
              <a:spcBef>
                <a:spcPts val="0"/>
              </a:spcBef>
              <a:buNone/>
            </a:pPr>
            <a:endParaRPr lang="el-GR" sz="22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l-GR" sz="2200" dirty="0" smtClean="0"/>
              <a:t>Ο </a:t>
            </a:r>
            <a:r>
              <a:rPr lang="el-GR" sz="2200" dirty="0"/>
              <a:t>Ιησούς είναι ο μονογενής Θεός που βρίσκεται στον κόλπο του </a:t>
            </a:r>
            <a:r>
              <a:rPr lang="el-GR" sz="2200" dirty="0" smtClean="0"/>
              <a:t>Πατέρα</a:t>
            </a:r>
          </a:p>
          <a:p>
            <a:pPr marL="0" indent="0">
              <a:spcBef>
                <a:spcPts val="0"/>
              </a:spcBef>
              <a:buNone/>
            </a:pPr>
            <a:endParaRPr lang="el-GR" sz="2200" dirty="0"/>
          </a:p>
          <a:p>
            <a:pPr marL="0" indent="0">
              <a:spcBef>
                <a:spcPts val="0"/>
              </a:spcBef>
              <a:buNone/>
            </a:pPr>
            <a:endParaRPr lang="el-GR" sz="22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l-GR" sz="2200" dirty="0" smtClean="0"/>
              <a:t>Ο </a:t>
            </a:r>
            <a:r>
              <a:rPr lang="el-GR" sz="2200" dirty="0"/>
              <a:t>Θεός γίνεται </a:t>
            </a:r>
            <a:r>
              <a:rPr lang="el-GR" sz="2200" dirty="0" smtClean="0"/>
              <a:t>άνθρωπος-σάρκα</a:t>
            </a:r>
          </a:p>
          <a:p>
            <a:pPr marL="0" indent="0">
              <a:spcBef>
                <a:spcPts val="0"/>
              </a:spcBef>
              <a:buNone/>
            </a:pPr>
            <a:endParaRPr lang="de-DE" sz="2200" dirty="0"/>
          </a:p>
          <a:p>
            <a:pPr marL="0" indent="0">
              <a:spcBef>
                <a:spcPts val="0"/>
              </a:spcBef>
              <a:buNone/>
            </a:pPr>
            <a:endParaRPr lang="el-GR" sz="2200" dirty="0" smtClean="0"/>
          </a:p>
          <a:p>
            <a:pPr marL="0" indent="0">
              <a:spcBef>
                <a:spcPts val="0"/>
              </a:spcBef>
              <a:buNone/>
            </a:pPr>
            <a:endParaRPr lang="el-GR" sz="22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l-GR" sz="2200" dirty="0" smtClean="0"/>
              <a:t>Στον </a:t>
            </a:r>
            <a:r>
              <a:rPr lang="el-GR" sz="2200" dirty="0"/>
              <a:t>Ιησού είναι </a:t>
            </a:r>
            <a:r>
              <a:rPr lang="el-GR" sz="2200" dirty="0" smtClean="0"/>
              <a:t>   Η </a:t>
            </a:r>
            <a:r>
              <a:rPr lang="el-GR" sz="2200" dirty="0"/>
              <a:t>αποκάλυψη του </a:t>
            </a:r>
            <a:r>
              <a:rPr lang="el-GR" sz="2200" dirty="0" smtClean="0"/>
              <a:t>    ορατή </a:t>
            </a:r>
            <a:r>
              <a:rPr lang="el-GR" sz="2200" dirty="0"/>
              <a:t>η </a:t>
            </a:r>
            <a:r>
              <a:rPr lang="el-GR" sz="2200" dirty="0" smtClean="0"/>
              <a:t>δόξα           Ιησού </a:t>
            </a:r>
            <a:r>
              <a:rPr lang="el-GR" sz="2200" dirty="0"/>
              <a:t>δεν είναι</a:t>
            </a:r>
            <a:r>
              <a:rPr lang="el-GR" sz="2200" dirty="0" smtClean="0"/>
              <a:t>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l-GR" sz="2200" dirty="0" smtClean="0"/>
              <a:t>-</a:t>
            </a:r>
            <a:r>
              <a:rPr lang="el-GR" sz="2200" dirty="0"/>
              <a:t>Σεκινά του </a:t>
            </a:r>
            <a:r>
              <a:rPr lang="el-GR" sz="2200" dirty="0" smtClean="0"/>
              <a:t>Θεού    Νόμος </a:t>
            </a:r>
            <a:r>
              <a:rPr lang="el-GR" sz="2200" dirty="0"/>
              <a:t>αλλά </a:t>
            </a:r>
            <a:r>
              <a:rPr lang="el-GR" sz="2200" dirty="0" smtClean="0"/>
              <a:t>  </a:t>
            </a:r>
            <a:r>
              <a:rPr lang="el-GR" sz="2200" dirty="0" smtClean="0">
                <a:solidFill>
                  <a:schemeClr val="bg1"/>
                </a:solidFill>
              </a:rPr>
              <a:t>Χάρη</a:t>
            </a:r>
            <a:r>
              <a:rPr lang="el-GR" sz="2200" dirty="0" smtClean="0"/>
              <a:t>                           </a:t>
            </a:r>
            <a:r>
              <a:rPr lang="el-GR" sz="2200" dirty="0" smtClean="0">
                <a:solidFill>
                  <a:schemeClr val="bg1"/>
                </a:solidFill>
              </a:rPr>
              <a:t>γ                                 </a:t>
            </a:r>
            <a:r>
              <a:rPr lang="el-GR" sz="2200" dirty="0" smtClean="0"/>
              <a:t>αλλά </a:t>
            </a:r>
            <a:r>
              <a:rPr lang="el-GR" sz="2200" dirty="0"/>
              <a:t>Χάρη </a:t>
            </a:r>
            <a:endParaRPr lang="de-DE" sz="2200" dirty="0"/>
          </a:p>
          <a:p>
            <a:pPr marL="0" indent="0">
              <a:spcBef>
                <a:spcPts val="0"/>
              </a:spcBef>
              <a:buNone/>
            </a:pPr>
            <a:r>
              <a:rPr lang="el-GR" dirty="0" smtClean="0">
                <a:solidFill>
                  <a:schemeClr val="bg1"/>
                </a:solidFill>
              </a:rPr>
              <a:t>Φ                       </a:t>
            </a:r>
            <a:r>
              <a:rPr lang="el-GR" sz="2200" dirty="0" smtClean="0"/>
              <a:t>και </a:t>
            </a:r>
            <a:r>
              <a:rPr lang="el-GR" sz="2200" dirty="0"/>
              <a:t>την Αλήθεια</a:t>
            </a:r>
            <a:endParaRPr lang="el-GR" sz="2200" dirty="0">
              <a:solidFill>
                <a:schemeClr val="bg1"/>
              </a:solidFill>
            </a:endParaRP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el-GR" dirty="0" smtClean="0"/>
          </a:p>
          <a:p>
            <a:pPr marL="0" indent="0">
              <a:buNone/>
            </a:pPr>
            <a:r>
              <a:rPr lang="el-GR" sz="2200" dirty="0"/>
              <a:t>Ιωάννης ο βαπτιστής</a:t>
            </a:r>
          </a:p>
          <a:p>
            <a:pPr marL="0" indent="0">
              <a:buNone/>
            </a:pPr>
            <a:endParaRPr lang="el-GR" dirty="0" smtClean="0"/>
          </a:p>
          <a:p>
            <a:pPr marL="0" indent="0">
              <a:buNone/>
            </a:pPr>
            <a:endParaRPr lang="el-GR" dirty="0"/>
          </a:p>
          <a:p>
            <a:pPr>
              <a:spcBef>
                <a:spcPct val="50000"/>
              </a:spcBef>
            </a:pPr>
            <a:r>
              <a:rPr lang="el-GR" sz="2600" dirty="0"/>
              <a:t>Μαρτυρεί περί του Ιησού και κράζει :  Αυτός είναι ο πασχάλιος Αμνός ΠΟΥ ΣΗΚΏΝΕΙ/ΔΙΑΓΡΑΦΕΙ τις αμαρτίες όλων</a:t>
            </a:r>
          </a:p>
          <a:p>
            <a:pPr>
              <a:spcBef>
                <a:spcPct val="50000"/>
              </a:spcBef>
            </a:pPr>
            <a:r>
              <a:rPr lang="el-GR" sz="2600" dirty="0"/>
              <a:t>Ο ΥΙΟΣ ΤΟΥ ΘΕΟΥ στον οποίο έρχεται και αναπαύεται το Πνεύμα </a:t>
            </a:r>
          </a:p>
          <a:p>
            <a:pPr>
              <a:spcBef>
                <a:spcPct val="50000"/>
              </a:spcBef>
            </a:pPr>
            <a:r>
              <a:rPr lang="el-GR" sz="2600" dirty="0"/>
              <a:t>Ο ΝΥΜΦΙΟΣ</a:t>
            </a:r>
          </a:p>
          <a:p>
            <a:pPr marL="0" indent="0">
              <a:buNone/>
            </a:pPr>
            <a:endParaRPr lang="el-GR" dirty="0"/>
          </a:p>
        </p:txBody>
      </p:sp>
      <p:cxnSp>
        <p:nvCxnSpPr>
          <p:cNvPr id="7" name="Straight Arrow Connector 6"/>
          <p:cNvCxnSpPr/>
          <p:nvPr/>
        </p:nvCxnSpPr>
        <p:spPr>
          <a:xfrm flipH="1">
            <a:off x="2284078" y="1634716"/>
            <a:ext cx="379710" cy="3166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1990132" y="2283768"/>
            <a:ext cx="0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2008240" y="3185976"/>
            <a:ext cx="0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H="1">
            <a:off x="1445172" y="4081808"/>
            <a:ext cx="288032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2483768" y="4002332"/>
            <a:ext cx="360040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5580112" y="1628800"/>
            <a:ext cx="360040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>
            <a:off x="6156176" y="2463788"/>
            <a:ext cx="0" cy="4611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26261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Στην Αρχή του Σύμπαντος Υπήρχε ο Λόγος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defRPr/>
            </a:pPr>
            <a:r>
              <a:rPr lang="el-GR" sz="2600" dirty="0"/>
              <a:t>Ο Ιησούς είναι Θεός</a:t>
            </a:r>
            <a:r>
              <a:rPr lang="de-DE" sz="2600" dirty="0"/>
              <a:t>: (</a:t>
            </a:r>
            <a:r>
              <a:rPr lang="el-GR" sz="2600" dirty="0"/>
              <a:t>είναι Δημιουργός</a:t>
            </a:r>
            <a:r>
              <a:rPr lang="de-DE" sz="2600" dirty="0"/>
              <a:t>– </a:t>
            </a:r>
            <a:r>
              <a:rPr lang="el-GR" sz="2600" dirty="0"/>
              <a:t>και όχι κτίσμα- δημιούργημα</a:t>
            </a:r>
            <a:r>
              <a:rPr lang="de-DE" sz="2600" dirty="0"/>
              <a:t>)</a:t>
            </a:r>
          </a:p>
          <a:p>
            <a:pPr lvl="1">
              <a:defRPr/>
            </a:pPr>
            <a:r>
              <a:rPr lang="el-GR" sz="2600" dirty="0"/>
              <a:t>Ο Λόγος </a:t>
            </a:r>
            <a:r>
              <a:rPr lang="de-DE" sz="2600" dirty="0"/>
              <a:t>=</a:t>
            </a:r>
            <a:r>
              <a:rPr lang="el-GR" sz="2600" dirty="0"/>
              <a:t> Ιησούς</a:t>
            </a:r>
            <a:endParaRPr lang="de-DE" sz="2600" dirty="0"/>
          </a:p>
          <a:p>
            <a:pPr lvl="2">
              <a:defRPr/>
            </a:pPr>
            <a:r>
              <a:rPr lang="el-GR" sz="2600" dirty="0"/>
              <a:t>Ο Λόγος ήταν στην αρχή της Δημιουργίας</a:t>
            </a:r>
            <a:r>
              <a:rPr lang="de-DE" sz="2600" dirty="0"/>
              <a:t>.</a:t>
            </a:r>
          </a:p>
          <a:p>
            <a:pPr lvl="2">
              <a:defRPr/>
            </a:pPr>
            <a:r>
              <a:rPr lang="el-GR" sz="2600" dirty="0"/>
              <a:t>Ο Λόγος προς τον Θεό</a:t>
            </a:r>
            <a:endParaRPr lang="de-DE" sz="2600" dirty="0"/>
          </a:p>
          <a:p>
            <a:pPr lvl="2">
              <a:defRPr/>
            </a:pPr>
            <a:r>
              <a:rPr lang="el-GR" sz="2600" dirty="0" smtClean="0"/>
              <a:t>Θεός ήταν ο Λόγος                                                         </a:t>
            </a:r>
            <a:endParaRPr lang="de-DE" sz="2600" dirty="0" smtClean="0"/>
          </a:p>
          <a:p>
            <a:pPr lvl="1">
              <a:defRPr/>
            </a:pPr>
            <a:r>
              <a:rPr lang="el-GR" sz="2600" dirty="0" smtClean="0"/>
              <a:t>Ο </a:t>
            </a:r>
            <a:r>
              <a:rPr lang="el-GR" sz="2600" dirty="0"/>
              <a:t>Δημιουργός </a:t>
            </a:r>
            <a:endParaRPr lang="de-DE" sz="2600" dirty="0"/>
          </a:p>
          <a:p>
            <a:pPr lvl="2">
              <a:defRPr/>
            </a:pPr>
            <a:r>
              <a:rPr lang="el-GR" sz="2600" dirty="0"/>
              <a:t>Τα πάντα έγιναν δι΄Αυτού</a:t>
            </a:r>
            <a:r>
              <a:rPr lang="de-DE" sz="2600" dirty="0"/>
              <a:t>.</a:t>
            </a:r>
          </a:p>
          <a:p>
            <a:pPr lvl="1">
              <a:defRPr/>
            </a:pPr>
            <a:r>
              <a:rPr lang="el-GR" sz="2600" dirty="0"/>
              <a:t>Ο Χορηγός της ζωής</a:t>
            </a:r>
            <a:r>
              <a:rPr lang="de-DE" sz="2600" dirty="0"/>
              <a:t>:</a:t>
            </a:r>
          </a:p>
          <a:p>
            <a:pPr lvl="2">
              <a:defRPr/>
            </a:pPr>
            <a:r>
              <a:rPr lang="el-GR" sz="2600" dirty="0"/>
              <a:t>Σε Αυτόν/Ένεκα αυτού υπήρξε ζωή</a:t>
            </a:r>
            <a:r>
              <a:rPr lang="de-DE" sz="2600" dirty="0"/>
              <a:t>.</a:t>
            </a:r>
          </a:p>
          <a:p>
            <a:pPr lvl="2">
              <a:defRPr/>
            </a:pPr>
            <a:r>
              <a:rPr lang="el-GR" sz="2600" dirty="0"/>
              <a:t>Κι αυτή η Ζωή Ήταν το Φως των Ανθρώπων που λάμπει στο Σκότος</a:t>
            </a:r>
            <a:r>
              <a:rPr lang="de-DE" sz="2600" dirty="0"/>
              <a:t>.</a:t>
            </a:r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4145" y="2665747"/>
            <a:ext cx="1716248" cy="2059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70073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Οι αντιδράσεις στον Ιησού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spcBef>
                <a:spcPct val="50000"/>
              </a:spcBef>
            </a:pPr>
            <a:r>
              <a:rPr lang="el-GR" sz="2800" dirty="0"/>
              <a:t>Ο Ιησούς είναι το </a:t>
            </a:r>
            <a:r>
              <a:rPr lang="el-GR" sz="2800" dirty="0" smtClean="0"/>
              <a:t>Φως  </a:t>
            </a:r>
            <a:r>
              <a:rPr lang="de-DE" sz="2800" dirty="0" smtClean="0"/>
              <a:t>(</a:t>
            </a:r>
            <a:r>
              <a:rPr lang="el-GR" sz="2800" dirty="0"/>
              <a:t>για όλους τους ανθρώπους</a:t>
            </a:r>
            <a:r>
              <a:rPr lang="de-DE" sz="2800" dirty="0"/>
              <a:t>)</a:t>
            </a:r>
          </a:p>
          <a:p>
            <a:endParaRPr lang="el-GR" sz="2800" dirty="0" smtClean="0"/>
          </a:p>
          <a:p>
            <a:endParaRPr lang="el-GR" sz="2800" dirty="0" smtClean="0"/>
          </a:p>
          <a:p>
            <a:pPr marL="0" indent="0">
              <a:buNone/>
            </a:pPr>
            <a:r>
              <a:rPr lang="el-GR" sz="2800" dirty="0" smtClean="0"/>
              <a:t>Ο </a:t>
            </a:r>
            <a:r>
              <a:rPr lang="el-GR" sz="2800" dirty="0"/>
              <a:t>Κόσμος δεν τον δέχθηκε</a:t>
            </a:r>
            <a:r>
              <a:rPr lang="de-DE" sz="2800" dirty="0" smtClean="0"/>
              <a:t>.</a:t>
            </a:r>
            <a:r>
              <a:rPr lang="el-GR" sz="2800" dirty="0" smtClean="0"/>
              <a:t>      Όσοι </a:t>
            </a:r>
            <a:r>
              <a:rPr lang="el-GR" sz="2800" dirty="0"/>
              <a:t>τον δέχθηκαν</a:t>
            </a:r>
            <a:endParaRPr lang="de-DE" sz="2800" dirty="0"/>
          </a:p>
          <a:p>
            <a:pPr marL="0" indent="0">
              <a:buNone/>
            </a:pPr>
            <a:r>
              <a:rPr lang="el-GR" sz="2800" dirty="0" smtClean="0"/>
              <a:t> </a:t>
            </a:r>
          </a:p>
          <a:p>
            <a:endParaRPr lang="el-GR" sz="2800" dirty="0"/>
          </a:p>
          <a:p>
            <a:pPr marL="0" indent="0">
              <a:buNone/>
            </a:pPr>
            <a:r>
              <a:rPr lang="el-GR" sz="2800" dirty="0" smtClean="0"/>
              <a:t>                                                             </a:t>
            </a:r>
            <a:r>
              <a:rPr lang="el-GR" sz="2800" dirty="0"/>
              <a:t>Έγιναν τέκνα Θεού</a:t>
            </a:r>
            <a:endParaRPr lang="de-DE" sz="2800" dirty="0"/>
          </a:p>
          <a:p>
            <a:pPr marL="0" indent="0">
              <a:buNone/>
            </a:pPr>
            <a:r>
              <a:rPr lang="el-GR" sz="2800" dirty="0" smtClean="0"/>
              <a:t>                        </a:t>
            </a:r>
            <a:endParaRPr lang="de-DE" sz="2800" dirty="0"/>
          </a:p>
          <a:p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 flipH="1">
            <a:off x="2516684" y="2204864"/>
            <a:ext cx="576064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5364088" y="2153444"/>
            <a:ext cx="864096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6665664" y="3814688"/>
            <a:ext cx="0" cy="7920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507234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ΜΙΑ… ΤΕΛΕΙΑ </a:t>
            </a:r>
            <a:r>
              <a:rPr lang="el-GR" dirty="0" smtClean="0"/>
              <a:t>!! (1 από 2)</a:t>
            </a:r>
            <a:endParaRPr lang="en-US" dirty="0"/>
          </a:p>
        </p:txBody>
      </p:sp>
      <p:pic>
        <p:nvPicPr>
          <p:cNvPr id="4" name="Picture 5" descr="TK Joh1 01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772816"/>
            <a:ext cx="7636842" cy="31218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AutoShape 7"/>
          <p:cNvSpPr>
            <a:spLocks noChangeArrowheads="1"/>
          </p:cNvSpPr>
          <p:nvPr/>
        </p:nvSpPr>
        <p:spPr bwMode="auto">
          <a:xfrm>
            <a:off x="2700338" y="3141662"/>
            <a:ext cx="287337" cy="720725"/>
          </a:xfrm>
          <a:prstGeom prst="downArrow">
            <a:avLst>
              <a:gd name="adj1" fmla="val 50000"/>
              <a:gd name="adj2" fmla="val 62707"/>
            </a:avLst>
          </a:prstGeom>
          <a:solidFill>
            <a:srgbClr val="000099"/>
          </a:solidFill>
          <a:ln w="38100" algn="ctr">
            <a:solidFill>
              <a:srgbClr val="000099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6" name="Rectangle 5"/>
          <p:cNvSpPr/>
          <p:nvPr/>
        </p:nvSpPr>
        <p:spPr>
          <a:xfrm>
            <a:off x="827584" y="4941168"/>
            <a:ext cx="7128792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400" dirty="0"/>
              <a:t>Οι Πατέρες+</a:t>
            </a:r>
            <a:r>
              <a:rPr lang="de-DE" sz="2400" dirty="0"/>
              <a:t>Metzger</a:t>
            </a:r>
            <a:r>
              <a:rPr lang="el-GR" sz="2400" dirty="0"/>
              <a:t> βάζουν την τελεία στο τέλος του στ. 3</a:t>
            </a:r>
            <a:r>
              <a:rPr lang="de-DE" sz="2400" dirty="0"/>
              <a:t>. 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659524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ΜΙΑ… ΤΕΛΕΙΑ !! </a:t>
            </a:r>
            <a:r>
              <a:rPr lang="el-GR" dirty="0" smtClean="0"/>
              <a:t>(2 </a:t>
            </a:r>
            <a:r>
              <a:rPr lang="el-GR" dirty="0"/>
              <a:t>από 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2000" dirty="0"/>
              <a:t>Οι </a:t>
            </a:r>
            <a:r>
              <a:rPr lang="de-DE" sz="2000" dirty="0"/>
              <a:t>Nestle-Aland</a:t>
            </a:r>
            <a:r>
              <a:rPr lang="el-GR" sz="2000" dirty="0"/>
              <a:t> +</a:t>
            </a:r>
            <a:r>
              <a:rPr lang="de-DE" sz="2000" dirty="0"/>
              <a:t> </a:t>
            </a:r>
            <a:r>
              <a:rPr lang="de-DE" sz="2000" dirty="0" smtClean="0"/>
              <a:t>United </a:t>
            </a:r>
            <a:r>
              <a:rPr lang="de-DE" sz="2000" dirty="0"/>
              <a:t>Bible Society</a:t>
            </a:r>
            <a:r>
              <a:rPr lang="el-GR" sz="2000" dirty="0"/>
              <a:t> μεταθέτουν την τελεία </a:t>
            </a:r>
            <a:endParaRPr lang="el-GR" sz="2000" dirty="0" smtClean="0"/>
          </a:p>
        </p:txBody>
      </p:sp>
      <p:pic>
        <p:nvPicPr>
          <p:cNvPr id="4" name="Picture 5" descr="TK Joh1 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9" y="1988840"/>
            <a:ext cx="6552728" cy="2376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 descr="TK Joh1 0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9" y="4509120"/>
            <a:ext cx="7416823" cy="12243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AutoShape 7"/>
          <p:cNvSpPr>
            <a:spLocks noChangeArrowheads="1"/>
          </p:cNvSpPr>
          <p:nvPr/>
        </p:nvSpPr>
        <p:spPr bwMode="auto">
          <a:xfrm>
            <a:off x="1139030" y="2924944"/>
            <a:ext cx="287337" cy="720725"/>
          </a:xfrm>
          <a:prstGeom prst="downArrow">
            <a:avLst>
              <a:gd name="adj1" fmla="val 50000"/>
              <a:gd name="adj2" fmla="val 62707"/>
            </a:avLst>
          </a:prstGeom>
          <a:solidFill>
            <a:srgbClr val="FF3300"/>
          </a:solidFill>
          <a:ln w="38100" algn="ctr">
            <a:solidFill>
              <a:srgbClr val="FF33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7" name="AutoShape 7"/>
          <p:cNvSpPr>
            <a:spLocks noChangeArrowheads="1"/>
          </p:cNvSpPr>
          <p:nvPr/>
        </p:nvSpPr>
        <p:spPr bwMode="auto">
          <a:xfrm>
            <a:off x="2411760" y="4878660"/>
            <a:ext cx="216023" cy="504701"/>
          </a:xfrm>
          <a:prstGeom prst="downArrow">
            <a:avLst>
              <a:gd name="adj1" fmla="val 50000"/>
              <a:gd name="adj2" fmla="val 62707"/>
            </a:avLst>
          </a:prstGeom>
          <a:solidFill>
            <a:srgbClr val="FF3300"/>
          </a:solidFill>
          <a:ln w="38100" algn="ctr">
            <a:solidFill>
              <a:srgbClr val="FF33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682183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sz="3600" dirty="0"/>
              <a:t>Ποικιλία στην Ανάγνωση του Κειμένου</a:t>
            </a:r>
            <a:br>
              <a:rPr lang="el-GR" sz="3600" dirty="0"/>
            </a:br>
            <a:r>
              <a:rPr lang="el-GR" sz="3600" dirty="0"/>
              <a:t>ανάλογα με την τοποθέτηση μιας τελείας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defRPr/>
            </a:pPr>
            <a:r>
              <a:rPr lang="el-GR" sz="2000" dirty="0"/>
              <a:t>Στον στ. 3 οι Πατέρες διαβάζουν</a:t>
            </a:r>
            <a:r>
              <a:rPr lang="de-DE" sz="2000" dirty="0"/>
              <a:t>:</a:t>
            </a:r>
          </a:p>
          <a:p>
            <a:pPr algn="just">
              <a:defRPr/>
            </a:pPr>
            <a:r>
              <a:rPr lang="en-US" sz="2000" dirty="0"/>
              <a:t> </a:t>
            </a:r>
            <a:r>
              <a:rPr lang="el-GR" sz="2000" dirty="0"/>
              <a:t>	</a:t>
            </a:r>
            <a:r>
              <a:rPr lang="en-US" sz="2000" baseline="30000" dirty="0"/>
              <a:t>3</a:t>
            </a:r>
            <a:r>
              <a:rPr lang="el-GR" sz="2000" b="1" dirty="0"/>
              <a:t>Πάντα δι᾽ αὐτοῦ ἐγένετο, καὶ χωρὶς αὐτοῦ ἐγένετο 	οὐδὲ ἕν ὃ γέγονεν</a:t>
            </a:r>
            <a:r>
              <a:rPr lang="el-GR" sz="2000" dirty="0"/>
              <a:t>. (= τα πάντα έγιναν δι’ Αυτού και 	χωρίς Αυτόν δεν έγινε τίποτε ό,τι έχει κτισθεί)</a:t>
            </a:r>
          </a:p>
          <a:p>
            <a:pPr algn="just">
              <a:defRPr/>
            </a:pPr>
            <a:r>
              <a:rPr lang="en-US" sz="2000" dirty="0"/>
              <a:t> </a:t>
            </a:r>
            <a:r>
              <a:rPr lang="el-GR" sz="2000" dirty="0"/>
              <a:t>	</a:t>
            </a:r>
            <a:r>
              <a:rPr lang="en-US" sz="2000" baseline="30000" dirty="0"/>
              <a:t>4 </a:t>
            </a:r>
            <a:r>
              <a:rPr lang="el-GR" sz="2000" b="1" dirty="0"/>
              <a:t>Ἐν αὐτῷ ζωὴ ἦν, καὶ ἡ ζωὴ ἦν τὸ φῶς τῶν 	ἀνθρώπων</a:t>
            </a:r>
            <a:r>
              <a:rPr lang="el-GR" sz="2000" dirty="0"/>
              <a:t>· (= Σε Αυτόν ή ένεκα Αυτού ήταν ζωή και η 	ζωή ήταν το φως των ανθρώπων)</a:t>
            </a:r>
          </a:p>
          <a:p>
            <a:pPr algn="just">
              <a:defRPr/>
            </a:pPr>
            <a:r>
              <a:rPr lang="el-GR" sz="2000" dirty="0" smtClean="0"/>
              <a:t>Ορισμένοι </a:t>
            </a:r>
            <a:r>
              <a:rPr lang="el-GR" sz="2000" dirty="0"/>
              <a:t>(</a:t>
            </a:r>
            <a:r>
              <a:rPr lang="de-DE" sz="2000" dirty="0"/>
              <a:t>Kurt Aland</a:t>
            </a:r>
            <a:r>
              <a:rPr lang="el-GR" sz="2000" dirty="0"/>
              <a:t>) βάζουν την τελεία προηγουμένως</a:t>
            </a:r>
            <a:r>
              <a:rPr lang="de-DE" sz="2000" dirty="0"/>
              <a:t>:</a:t>
            </a:r>
          </a:p>
          <a:p>
            <a:pPr lvl="1" algn="just">
              <a:defRPr/>
            </a:pPr>
            <a:r>
              <a:rPr lang="en-US" sz="2000" baseline="30000" dirty="0"/>
              <a:t>3 </a:t>
            </a:r>
            <a:r>
              <a:rPr lang="el-GR" sz="2000" dirty="0"/>
              <a:t> </a:t>
            </a:r>
            <a:r>
              <a:rPr lang="el-GR" sz="2000" b="1" dirty="0"/>
              <a:t>Πάντα δι᾽ αὐτοῦ ἐγένετο, καὶ χωρὶς αὐτοῦ ἐγένετο οὐδὲ ἕν </a:t>
            </a:r>
            <a:r>
              <a:rPr lang="el-GR" sz="2000" dirty="0"/>
              <a:t> (= τα πάντα έγιναν δι’ Αυτού και χωρίς Αυτόν δεν έγινε 	τίποτε)</a:t>
            </a:r>
          </a:p>
          <a:p>
            <a:pPr algn="just">
              <a:defRPr/>
            </a:pPr>
            <a:r>
              <a:rPr lang="en-US" sz="2000" dirty="0"/>
              <a:t> </a:t>
            </a:r>
            <a:r>
              <a:rPr lang="el-GR" sz="2000" dirty="0"/>
              <a:t>	</a:t>
            </a:r>
            <a:r>
              <a:rPr lang="el-GR" sz="2000" b="1" dirty="0"/>
              <a:t>Ὅ γέγονεν</a:t>
            </a:r>
            <a:r>
              <a:rPr lang="en-US" sz="2000" b="1" baseline="30000" dirty="0"/>
              <a:t>4 </a:t>
            </a:r>
            <a:r>
              <a:rPr lang="el-GR" sz="2000" b="1" dirty="0"/>
              <a:t> Ἐν αὐτῷ ζωὴ ἦν, καὶ ἡ ζωὴ ἦν τὸ φῶς τῶν ἀνθρώπων</a:t>
            </a:r>
            <a:r>
              <a:rPr lang="el-GR" sz="2000" dirty="0"/>
              <a:t> (= ό,τι έγινε δι’ Αυτού ήταν ζωή….)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2536015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Παραλλαγή </a:t>
            </a:r>
            <a:r>
              <a:rPr lang="el-GR" dirty="0" smtClean="0"/>
              <a:t>Κειμένου (1 από 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Ο </a:t>
            </a:r>
            <a:r>
              <a:rPr lang="de-DE" dirty="0"/>
              <a:t>Kurt Aland </a:t>
            </a:r>
            <a:r>
              <a:rPr lang="el-GR" dirty="0"/>
              <a:t>συζητά το Πρόβλημα στο άρθρο</a:t>
            </a:r>
            <a:r>
              <a:rPr lang="de-DE" dirty="0"/>
              <a:t>:</a:t>
            </a:r>
          </a:p>
          <a:p>
            <a:pPr lvl="1"/>
            <a:r>
              <a:rPr lang="de-DE" dirty="0"/>
              <a:t>„Über die Bedeutung eines Punktes. (Eine Untersuchung von Joh 1,3-4), in </a:t>
            </a:r>
          </a:p>
          <a:p>
            <a:pPr lvl="2"/>
            <a:r>
              <a:rPr lang="de-DE" dirty="0"/>
              <a:t>Studies in the History and Text of the New Testament in Honor of Kenneth Willis Clark, Hg. Boyd L. Daniels und M. Jack Suggs. S. 161-187. </a:t>
            </a:r>
          </a:p>
          <a:p>
            <a:pPr lvl="3"/>
            <a:r>
              <a:rPr lang="el-GR" dirty="0"/>
              <a:t>Αρχικά στο </a:t>
            </a:r>
            <a:r>
              <a:rPr lang="de-DE" dirty="0"/>
              <a:t>„Zeitschrift für neutestamentliche Wissenschaft, LIX [1968, S. 174-209 erschienen ist.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0216235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91440" tIns="45720" rIns="91440" bIns="45720" rtlCol="0" anchor="ctr">
        <a:normAutofit/>
      </a:bodyPr>
      <a:lstStyle>
        <a:defPPr>
          <a:defRPr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1679</TotalTime>
  <Words>723</Words>
  <Application>Microsoft Office PowerPoint</Application>
  <PresentationFormat>On-screen Show (4:3)</PresentationFormat>
  <Paragraphs>138</Paragraphs>
  <Slides>18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Θέμα του Office</vt:lpstr>
      <vt:lpstr>Ερμηνεία και ερμηνευτική της Καινής Διαθήκης</vt:lpstr>
      <vt:lpstr>ΕΠΙΜΕΤΡΟ: Ο ΥΜΝΟΣ ΣΤΟΝ ΛΟΓΟ </vt:lpstr>
      <vt:lpstr>ΠΡΟΛΟΓΟΣ Ποιος είναι ο Ιησούς;</vt:lpstr>
      <vt:lpstr>Στην Αρχή του Σύμπαντος Υπήρχε ο Λόγος</vt:lpstr>
      <vt:lpstr>Οι αντιδράσεις στον Ιησού</vt:lpstr>
      <vt:lpstr>ΜΙΑ… ΤΕΛΕΙΑ !! (1 από 2)</vt:lpstr>
      <vt:lpstr>ΜΙΑ… ΤΕΛΕΙΑ !! (2 από 2)</vt:lpstr>
      <vt:lpstr>Ποικιλία στην Ανάγνωση του Κειμένου ανάλογα με την τοποθέτηση μιας τελείας</vt:lpstr>
      <vt:lpstr>Παραλλαγή Κειμένου (1 από 2)</vt:lpstr>
      <vt:lpstr>Παραλλαγή Κειμένου (2 από 2)</vt:lpstr>
      <vt:lpstr>Infos - Hinweise</vt:lpstr>
      <vt:lpstr>Τέλος Ενότητας</vt:lpstr>
      <vt:lpstr>Χρηματοδότηση</vt:lpstr>
      <vt:lpstr>Σημειώματα</vt:lpstr>
      <vt:lpstr>Σημείωμα Ιστορικού Εκδόσεων Έργου</vt:lpstr>
      <vt:lpstr>Σημείωμα Αναφοράς</vt:lpstr>
      <vt:lpstr>Σημείωμα Αδειοδότησης</vt:lpstr>
      <vt:lpstr>Διατήρηση Σημειωμάτων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Stevy</dc:creator>
  <cp:lastModifiedBy>stelios</cp:lastModifiedBy>
  <cp:revision>192</cp:revision>
  <dcterms:created xsi:type="dcterms:W3CDTF">2012-09-06T09:03:05Z</dcterms:created>
  <dcterms:modified xsi:type="dcterms:W3CDTF">2016-01-17T17:24:27Z</dcterms:modified>
</cp:coreProperties>
</file>