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62"/>
  </p:notesMasterIdLst>
  <p:handoutMasterIdLst>
    <p:handoutMasterId r:id="rId63"/>
  </p:handoutMasterIdLst>
  <p:sldIdLst>
    <p:sldId id="256" r:id="rId3"/>
    <p:sldId id="265" r:id="rId4"/>
    <p:sldId id="310" r:id="rId5"/>
    <p:sldId id="311" r:id="rId6"/>
    <p:sldId id="312" r:id="rId7"/>
    <p:sldId id="313" r:id="rId8"/>
    <p:sldId id="314" r:id="rId9"/>
    <p:sldId id="315" r:id="rId10"/>
    <p:sldId id="316" r:id="rId11"/>
    <p:sldId id="317" r:id="rId12"/>
    <p:sldId id="319" r:id="rId13"/>
    <p:sldId id="322" r:id="rId14"/>
    <p:sldId id="324" r:id="rId15"/>
    <p:sldId id="329" r:id="rId16"/>
    <p:sldId id="323" r:id="rId17"/>
    <p:sldId id="325" r:id="rId18"/>
    <p:sldId id="327" r:id="rId19"/>
    <p:sldId id="328" r:id="rId20"/>
    <p:sldId id="326" r:id="rId21"/>
    <p:sldId id="331" r:id="rId22"/>
    <p:sldId id="333" r:id="rId23"/>
    <p:sldId id="334" r:id="rId24"/>
    <p:sldId id="335" r:id="rId25"/>
    <p:sldId id="339" r:id="rId26"/>
    <p:sldId id="336" r:id="rId27"/>
    <p:sldId id="337" r:id="rId28"/>
    <p:sldId id="341" r:id="rId29"/>
    <p:sldId id="340" r:id="rId30"/>
    <p:sldId id="338" r:id="rId31"/>
    <p:sldId id="342" r:id="rId32"/>
    <p:sldId id="343" r:id="rId33"/>
    <p:sldId id="344" r:id="rId34"/>
    <p:sldId id="345" r:id="rId35"/>
    <p:sldId id="346" r:id="rId36"/>
    <p:sldId id="347" r:id="rId37"/>
    <p:sldId id="348" r:id="rId38"/>
    <p:sldId id="321" r:id="rId39"/>
    <p:sldId id="354" r:id="rId40"/>
    <p:sldId id="355" r:id="rId41"/>
    <p:sldId id="356" r:id="rId42"/>
    <p:sldId id="358" r:id="rId43"/>
    <p:sldId id="359" r:id="rId44"/>
    <p:sldId id="332" r:id="rId45"/>
    <p:sldId id="360" r:id="rId46"/>
    <p:sldId id="357" r:id="rId47"/>
    <p:sldId id="361" r:id="rId48"/>
    <p:sldId id="362" r:id="rId49"/>
    <p:sldId id="363" r:id="rId50"/>
    <p:sldId id="364" r:id="rId51"/>
    <p:sldId id="365" r:id="rId52"/>
    <p:sldId id="366" r:id="rId53"/>
    <p:sldId id="307" r:id="rId54"/>
    <p:sldId id="290" r:id="rId55"/>
    <p:sldId id="295" r:id="rId56"/>
    <p:sldId id="309" r:id="rId57"/>
    <p:sldId id="308" r:id="rId58"/>
    <p:sldId id="291" r:id="rId59"/>
    <p:sldId id="367" r:id="rId60"/>
    <p:sldId id="294" r:id="rId6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5"/>
            <p14:sldId id="310"/>
            <p14:sldId id="311"/>
            <p14:sldId id="312"/>
            <p14:sldId id="313"/>
            <p14:sldId id="314"/>
            <p14:sldId id="315"/>
            <p14:sldId id="316"/>
            <p14:sldId id="317"/>
            <p14:sldId id="319"/>
            <p14:sldId id="322"/>
            <p14:sldId id="324"/>
            <p14:sldId id="329"/>
            <p14:sldId id="323"/>
            <p14:sldId id="325"/>
            <p14:sldId id="327"/>
            <p14:sldId id="328"/>
            <p14:sldId id="326"/>
            <p14:sldId id="331"/>
            <p14:sldId id="333"/>
            <p14:sldId id="334"/>
            <p14:sldId id="335"/>
            <p14:sldId id="339"/>
            <p14:sldId id="336"/>
            <p14:sldId id="337"/>
            <p14:sldId id="341"/>
            <p14:sldId id="340"/>
            <p14:sldId id="338"/>
            <p14:sldId id="342"/>
            <p14:sldId id="343"/>
            <p14:sldId id="344"/>
            <p14:sldId id="345"/>
            <p14:sldId id="346"/>
            <p14:sldId id="347"/>
            <p14:sldId id="348"/>
            <p14:sldId id="321"/>
            <p14:sldId id="354"/>
            <p14:sldId id="355"/>
            <p14:sldId id="356"/>
            <p14:sldId id="358"/>
            <p14:sldId id="359"/>
            <p14:sldId id="332"/>
            <p14:sldId id="360"/>
            <p14:sldId id="357"/>
            <p14:sldId id="361"/>
            <p14:sldId id="362"/>
            <p14:sldId id="363"/>
            <p14:sldId id="364"/>
            <p14:sldId id="365"/>
            <p14:sldId id="366"/>
            <p14:sldId id="307"/>
            <p14:sldId id="290"/>
            <p14:sldId id="295"/>
            <p14:sldId id="309"/>
            <p14:sldId id="308"/>
            <p14:sldId id="291"/>
            <p14:sldId id="367"/>
            <p14:sldId id="294"/>
          </p14:sldIdLst>
        </p14:section>
        <p14:section name="Untitled Section" id="{0F1CB131-A6BD-43D0-B8D4-1F27CEF7A05E}">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71" autoAdjust="0"/>
    <p:restoredTop sz="99290" autoAdjust="0"/>
  </p:normalViewPr>
  <p:slideViewPr>
    <p:cSldViewPr>
      <p:cViewPr>
        <p:scale>
          <a:sx n="81" d="100"/>
          <a:sy n="81" d="100"/>
        </p:scale>
        <p:origin x="-1038" y="-72"/>
      </p:cViewPr>
      <p:guideLst>
        <p:guide orient="horz" pos="2160"/>
        <p:guide pos="2880"/>
      </p:guideLst>
    </p:cSldViewPr>
  </p:slideViewPr>
  <p:outlineViewPr>
    <p:cViewPr>
      <p:scale>
        <a:sx n="33" d="100"/>
        <a:sy n="33" d="100"/>
      </p:scale>
      <p:origin x="0" y="64236"/>
    </p:cViewPr>
  </p:outlineViewPr>
  <p:notesTextViewPr>
    <p:cViewPr>
      <p:scale>
        <a:sx n="1" d="1"/>
        <a:sy n="1" d="1"/>
      </p:scale>
      <p:origin x="0" y="0"/>
    </p:cViewPr>
  </p:notesTextViewPr>
  <p:notesViewPr>
    <p:cSldViewPr>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DFF77A-C9D2-4B6F-A4EE-7D10AA53FAAF}" type="datetimeFigureOut">
              <a:rPr lang="en-US" smtClean="0"/>
              <a:t>1/17/2016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A0CE770-FE10-4C37-8DA3-A2FC2BD6CA46}" type="slidenum">
              <a:rPr lang="en-US" smtClean="0"/>
              <a:t>‹#›</a:t>
            </a:fld>
            <a:endParaRPr lang="en-US"/>
          </a:p>
        </p:txBody>
      </p:sp>
    </p:spTree>
    <p:extLst>
      <p:ext uri="{BB962C8B-B14F-4D97-AF65-F5344CB8AC3E}">
        <p14:creationId xmlns:p14="http://schemas.microsoft.com/office/powerpoint/2010/main" val="2050953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17/1/2016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56</a:t>
            </a:fld>
            <a:endParaRPr lang="el-GR">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57</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58</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98258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52</a:t>
            </a:fld>
            <a:endParaRPr lang="el-GR">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55</a:t>
            </a:fld>
            <a:endParaRPr lang="el-GR">
              <a:solidFill>
                <a:prstClr val="black"/>
              </a:solidFill>
            </a:endParaRPr>
          </a:p>
        </p:txBody>
      </p:sp>
    </p:spTree>
    <p:extLst>
      <p:ext uri="{BB962C8B-B14F-4D97-AF65-F5344CB8AC3E}">
        <p14:creationId xmlns:p14="http://schemas.microsoft.com/office/powerpoint/2010/main" val="405180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28634791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Εισαγωγή</a:t>
            </a:r>
            <a:r>
              <a:rPr lang="el-GR" sz="1000" baseline="0" dirty="0" smtClean="0">
                <a:solidFill>
                  <a:srgbClr val="5075BC"/>
                </a:solidFill>
              </a:rPr>
              <a:t> στην Ιωάννεια γραμματεία</a:t>
            </a:r>
            <a:endParaRPr lang="el-GR" sz="1000" dirty="0" smtClean="0">
              <a:solidFill>
                <a:srgbClr val="5075BC"/>
              </a:solidFill>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4487122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401915184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Τίτλος Ενότητας</a:t>
            </a:r>
            <a:endParaRPr lang="en-US" sz="1000" dirty="0">
              <a:solidFill>
                <a:srgbClr val="5075BC"/>
              </a:solidFill>
              <a:ea typeface="ＭＳ Ｐゴシック" pitchFamily="34" charset="-128"/>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77321094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Τίτλος Ενότητας</a:t>
            </a:r>
            <a:endParaRPr lang="en-US" sz="1000" dirty="0">
              <a:solidFill>
                <a:srgbClr val="5075BC"/>
              </a:solidFill>
              <a:ea typeface="ＭＳ Ｐゴシック" pitchFamily="34" charset="-128"/>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07058918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ea typeface="+mn-ea"/>
              </a:rPr>
              <a:t>Εισαγωγή</a:t>
            </a:r>
            <a:r>
              <a:rPr lang="el-GR" sz="1000" baseline="0" dirty="0" smtClean="0">
                <a:solidFill>
                  <a:srgbClr val="5075BC"/>
                </a:solidFill>
                <a:ea typeface="+mn-ea"/>
              </a:rPr>
              <a:t> στην Ιωάννεια γραμματεία</a:t>
            </a:r>
            <a:endParaRPr lang="en-US" sz="1000" dirty="0">
              <a:solidFill>
                <a:srgbClr val="5075BC"/>
              </a:solidFill>
              <a:ea typeface="ＭＳ Ｐゴシック" pitchFamily="34" charset="-128"/>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70207641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217165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Τίτλος Ενότητας</a:t>
            </a:r>
            <a:endParaRPr lang="en-US" sz="1000" dirty="0">
              <a:solidFill>
                <a:srgbClr val="5075BC"/>
              </a:solidFill>
              <a:ea typeface="ＭＳ Ｐゴシック" pitchFamily="34" charset="-128"/>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72872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Εισαγωγή</a:t>
            </a:r>
            <a:r>
              <a:rPr lang="el-GR" sz="1000" baseline="0" dirty="0" smtClean="0">
                <a:solidFill>
                  <a:srgbClr val="5075BC"/>
                </a:solidFill>
                <a:ea typeface="+mn-ea"/>
                <a:cs typeface="+mn-cs"/>
              </a:rPr>
              <a:t> στην Ιωάννεια γραμματεία 1</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Τίτλος Ενότητας</a:t>
            </a:r>
            <a:endParaRPr lang="en-US" sz="1000" dirty="0">
              <a:solidFill>
                <a:srgbClr val="5075BC"/>
              </a:solidFill>
              <a:ea typeface="ＭＳ Ｐゴシック" pitchFamily="34" charset="-128"/>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216730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Τίτλος Ενότητας</a:t>
            </a:r>
            <a:endParaRPr lang="en-US" sz="1000" dirty="0">
              <a:solidFill>
                <a:srgbClr val="5075BC"/>
              </a:solidFill>
              <a:ea typeface="ＭＳ Ｐゴシック" pitchFamily="34" charset="-128"/>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75205728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9911171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Εισαγωγή</a:t>
            </a:r>
            <a:r>
              <a:rPr lang="el-GR" sz="1000" baseline="0" dirty="0" smtClean="0">
                <a:solidFill>
                  <a:srgbClr val="5075BC"/>
                </a:solidFill>
                <a:ea typeface="+mn-ea"/>
                <a:cs typeface="+mn-cs"/>
              </a:rPr>
              <a:t> στην Ιωάννεια γραμματεία</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rgbClr val="5075BC"/>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rgbClr val="5075BC"/>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Footer Placehold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55A6E9-F5FB-4748-80E7-BC032D7E2CE5}" type="slidenum">
              <a:rPr lang="en-US" smtClean="0"/>
              <a:t>‹#›</a:t>
            </a:fld>
            <a:endParaRPr lang="en-US"/>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26403184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eclass.uoa.gr/courses/SOCTHEOL105/"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hyperlink" Target="http://opencourses.uoa.gr/courses/SOCTHEOL105/"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smtClean="0">
                <a:solidFill>
                  <a:srgbClr val="5075BC"/>
                </a:solidFill>
              </a:rPr>
              <a:t>Ερμηνεία και ερμηνευτική της Καινής Διαθήκης</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endParaRPr lang="en-US" sz="2800" dirty="0" smtClean="0">
              <a:solidFill>
                <a:srgbClr val="5075BC"/>
              </a:solidFill>
              <a:latin typeface="+mj-lt"/>
              <a:ea typeface="+mj-ea"/>
              <a:cs typeface="+mj-cs"/>
            </a:endParaRPr>
          </a:p>
          <a:p>
            <a:r>
              <a:rPr lang="el-GR" sz="2800" dirty="0" smtClean="0">
                <a:solidFill>
                  <a:srgbClr val="5075BC"/>
                </a:solidFill>
                <a:latin typeface="+mj-lt"/>
                <a:ea typeface="+mj-ea"/>
                <a:cs typeface="+mj-cs"/>
              </a:rPr>
              <a:t>Ενότητα 2:</a:t>
            </a:r>
            <a:r>
              <a:rPr lang="en-US" sz="2800" dirty="0" smtClean="0">
                <a:solidFill>
                  <a:srgbClr val="5075BC"/>
                </a:solidFill>
                <a:latin typeface="+mj-lt"/>
                <a:ea typeface="+mj-ea"/>
                <a:cs typeface="+mj-cs"/>
              </a:rPr>
              <a:t> </a:t>
            </a:r>
            <a:r>
              <a:rPr lang="el-GR" sz="2800" smtClean="0"/>
              <a:t>Το κατά Ιωάννη ευαγγέλιο 1</a:t>
            </a:r>
            <a:endParaRPr lang="en-US" sz="2800" dirty="0" smtClean="0"/>
          </a:p>
          <a:p>
            <a:endParaRPr lang="el-GR" sz="2800" dirty="0" smtClean="0"/>
          </a:p>
          <a:p>
            <a:r>
              <a:rPr lang="el-GR" sz="2800" dirty="0" smtClean="0"/>
              <a:t>Σωτήριος Δεσπότης</a:t>
            </a:r>
          </a:p>
          <a:p>
            <a:r>
              <a:rPr lang="el-GR" sz="2800" dirty="0"/>
              <a:t>Θεολογική Σχολή</a:t>
            </a:r>
          </a:p>
          <a:p>
            <a:r>
              <a:rPr lang="el-GR" sz="2800" dirty="0"/>
              <a:t>Τμήμα Κοινωνικής Θεολογίας</a:t>
            </a:r>
            <a:endParaRPr lang="en-US" sz="2800" dirty="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a:t>ΙΩΑΝΝΗΣ</a:t>
            </a:r>
            <a:br>
              <a:rPr lang="el-GR" sz="3600" dirty="0"/>
            </a:br>
            <a:r>
              <a:rPr lang="he-IL" sz="3600" dirty="0"/>
              <a:t> יוחנ(</a:t>
            </a:r>
            <a:r>
              <a:rPr lang="de-DE" sz="3600" i="1" dirty="0"/>
              <a:t>Jochanan</a:t>
            </a:r>
            <a:r>
              <a:rPr lang="el-GR" sz="3600" i="1" dirty="0"/>
              <a:t> (= Ο Γιαχβέ είναι ελεήμων</a:t>
            </a:r>
            <a:r>
              <a:rPr lang="de-DE" sz="3600" dirty="0"/>
              <a:t>)</a:t>
            </a:r>
            <a:endParaRPr lang="en-US" sz="3600" dirty="0"/>
          </a:p>
        </p:txBody>
      </p:sp>
      <p:sp>
        <p:nvSpPr>
          <p:cNvPr id="3" name="Content Placeholder 2"/>
          <p:cNvSpPr>
            <a:spLocks noGrp="1"/>
          </p:cNvSpPr>
          <p:nvPr>
            <p:ph idx="1"/>
          </p:nvPr>
        </p:nvSpPr>
        <p:spPr/>
        <p:txBody>
          <a:bodyPr>
            <a:normAutofit fontScale="92500" lnSpcReduction="10000"/>
          </a:bodyPr>
          <a:lstStyle/>
          <a:p>
            <a:pPr>
              <a:spcBef>
                <a:spcPts val="0"/>
              </a:spcBef>
              <a:defRPr/>
            </a:pPr>
            <a:r>
              <a:rPr lang="el-GR" sz="2200" dirty="0"/>
              <a:t>Η Πρώτη Εκκλησία απέδωσε στον Ιωάννη, τον μαθητή του Ιησού τη συγγραφή</a:t>
            </a:r>
            <a:r>
              <a:rPr lang="de-DE" sz="2200" dirty="0"/>
              <a:t>:</a:t>
            </a:r>
            <a:endParaRPr lang="el-GR" sz="2200" dirty="0"/>
          </a:p>
          <a:p>
            <a:pPr lvl="1" algn="just">
              <a:spcBef>
                <a:spcPts val="0"/>
              </a:spcBef>
              <a:defRPr/>
            </a:pPr>
            <a:r>
              <a:rPr lang="el-GR" sz="2200" dirty="0"/>
              <a:t>Σύμφωνα με την αρχαιότατη μαρτυρία του μικρασιάτη αγ. Ειρηναίου Λυών (180 μ.Χ.), μαθητή του Πολυκάρπου (+ 156) που με τη σειρά του μαθήτευσε στον Ιωάννη, το τελευταίο Ευαγγέλιο του Θεού συγγράφηκε στην Έφεσο της Μ. Ασίας από τον Ιωάννη τον μαθητή του Κυρίου που ανέπεσε στο στήθος του, ο οποίος έζησε κοντά στους πρεσβυτέρους της Μ. Ασίας μέχρι τα χρόνια του Τραϊανού (97-117μ.Χ.) (Κατά Αιρέσεων 2.22.5</a:t>
            </a:r>
            <a:r>
              <a:rPr lang="el-GR" sz="2200" baseline="30000" dirty="0"/>
              <a:t>.</a:t>
            </a:r>
            <a:r>
              <a:rPr lang="el-GR" sz="2200" dirty="0"/>
              <a:t> 3.1.1). </a:t>
            </a:r>
          </a:p>
          <a:p>
            <a:pPr algn="just">
              <a:spcBef>
                <a:spcPts val="0"/>
              </a:spcBef>
              <a:defRPr/>
            </a:pPr>
            <a:r>
              <a:rPr lang="el-GR" sz="2200" dirty="0"/>
              <a:t>Ο ίδιος ο συγγραφέας ταυτίζεται μάλλον με </a:t>
            </a:r>
            <a:r>
              <a:rPr lang="el-GR" sz="2200" i="1" dirty="0"/>
              <a:t>τὸν μαθητὴν ὅν ἠγάπα ὁ Ἰησοῦς</a:t>
            </a:r>
            <a:r>
              <a:rPr lang="el-GR" sz="2200" dirty="0"/>
              <a:t>  του Ευαγγελίου (13, 23</a:t>
            </a:r>
            <a:r>
              <a:rPr lang="el-GR" sz="2200" baseline="30000" dirty="0"/>
              <a:t>.</a:t>
            </a:r>
            <a:r>
              <a:rPr lang="el-GR" sz="2200" dirty="0"/>
              <a:t> 19, 26-27</a:t>
            </a:r>
            <a:r>
              <a:rPr lang="el-GR" sz="2200" baseline="30000" dirty="0"/>
              <a:t>.</a:t>
            </a:r>
            <a:r>
              <a:rPr lang="el-GR" sz="2200" dirty="0"/>
              <a:t> 20, 2-8</a:t>
            </a:r>
            <a:r>
              <a:rPr lang="el-GR" sz="2200" baseline="30000" dirty="0"/>
              <a:t>.</a:t>
            </a:r>
            <a:r>
              <a:rPr lang="el-GR" sz="2200" dirty="0"/>
              <a:t> 21, 7</a:t>
            </a:r>
            <a:r>
              <a:rPr lang="el-GR" sz="2200" baseline="30000" dirty="0"/>
              <a:t>.</a:t>
            </a:r>
            <a:r>
              <a:rPr lang="el-GR" sz="2200" dirty="0"/>
              <a:t> 21, 7. 20. 24) που αντικρίζει να ρέει από τη λογχισμένη πλευρά αίμα και ύδωρ. Γνωρίζει άριστα την τοπογραφία της Ιερουσαλήμ και τα ιουδαϊκά έθιμα.</a:t>
            </a:r>
          </a:p>
          <a:p>
            <a:pPr algn="just">
              <a:spcBef>
                <a:spcPts val="0"/>
              </a:spcBef>
              <a:defRPr/>
            </a:pPr>
            <a:r>
              <a:rPr lang="el-GR" sz="2200" dirty="0"/>
              <a:t>Ο Παπίας επίσκοπος Ιεράπολης (+220 μ.Χ.) μνημονεύει έναν πρεσβύτερο, ο οποίος από κάποιους ταυτίζεται με τον συγγραφέα είτε είτε του Ιω., είτε των Α’, Β’ και Γ’ Ιω. είτε της Αποκ. </a:t>
            </a:r>
            <a:endParaRPr lang="de-DE" sz="2200" dirty="0"/>
          </a:p>
          <a:p>
            <a:endParaRPr lang="en-US" dirty="0"/>
          </a:p>
        </p:txBody>
      </p:sp>
    </p:spTree>
    <p:extLst>
      <p:ext uri="{BB962C8B-B14F-4D97-AF65-F5344CB8AC3E}">
        <p14:creationId xmlns:p14="http://schemas.microsoft.com/office/powerpoint/2010/main" val="422687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Ιωάννης ο Γαλιλαίος</a:t>
            </a:r>
          </a:p>
        </p:txBody>
      </p:sp>
      <p:sp>
        <p:nvSpPr>
          <p:cNvPr id="4" name="Θέση περιεχομένου 3"/>
          <p:cNvSpPr>
            <a:spLocks noGrp="1"/>
          </p:cNvSpPr>
          <p:nvPr>
            <p:ph sz="half" idx="2"/>
          </p:nvPr>
        </p:nvSpPr>
        <p:spPr/>
        <p:txBody>
          <a:bodyPr>
            <a:noAutofit/>
          </a:bodyPr>
          <a:lstStyle/>
          <a:p>
            <a:pPr algn="just">
              <a:spcBef>
                <a:spcPct val="50000"/>
              </a:spcBef>
            </a:pPr>
            <a:r>
              <a:rPr lang="el-GR" sz="2000" dirty="0" smtClean="0"/>
              <a:t>Καταγόταν από τη  Βηθσαϊδά της Γαλιλαίας</a:t>
            </a:r>
            <a:r>
              <a:rPr lang="de-DE" sz="2000" dirty="0" smtClean="0"/>
              <a:t>.</a:t>
            </a:r>
            <a:endParaRPr lang="el-GR" sz="2000" dirty="0" smtClean="0"/>
          </a:p>
          <a:p>
            <a:pPr algn="just">
              <a:spcBef>
                <a:spcPct val="50000"/>
              </a:spcBef>
            </a:pPr>
            <a:r>
              <a:rPr lang="el-GR" sz="2000" dirty="0"/>
              <a:t>Ομιλούσε Αραμαϊκά και Ελληνικά. Είχε τη γαλιλαϊκή προφορά.</a:t>
            </a:r>
          </a:p>
          <a:p>
            <a:pPr algn="just">
              <a:spcBef>
                <a:spcPct val="50000"/>
              </a:spcBef>
            </a:pPr>
            <a:r>
              <a:rPr lang="de-DE" sz="2000" dirty="0"/>
              <a:t>Κατά πάσα πιθανότητα ήταν ήδη μαθητής του Ιωάννη του Βαπτιστή όταν ακολούθησε για πρώτη φορά τον Κύριο (Ιω 1,</a:t>
            </a:r>
            <a:r>
              <a:rPr lang="el-GR" sz="2000" dirty="0"/>
              <a:t> </a:t>
            </a:r>
            <a:r>
              <a:rPr lang="de-DE" sz="2000" dirty="0"/>
              <a:t>29). Δεν αποκλείεται να μυήθηκε στον αποκαλυπτικισμό στο κοινόβιο του Κουμράν, το οποίο βρισκόταν πολύ κοντά στον χώρο δράσης του Προδρόμου.</a:t>
            </a:r>
          </a:p>
        </p:txBody>
      </p:sp>
      <p:pic>
        <p:nvPicPr>
          <p:cNvPr id="205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35348" y="2110429"/>
            <a:ext cx="3682303" cy="3505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0841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Ο ΙΩΑΝΝΗΣ Ο ΑΛΙΕΥΣ </a:t>
            </a:r>
            <a:r>
              <a:rPr lang="de-DE" dirty="0"/>
              <a:t>(M</a:t>
            </a:r>
            <a:r>
              <a:rPr lang="el-GR" dirty="0"/>
              <a:t>τ</a:t>
            </a:r>
            <a:r>
              <a:rPr lang="de-DE" dirty="0"/>
              <a:t> 4,21)</a:t>
            </a:r>
            <a:endParaRPr lang="el-GR" dirty="0"/>
          </a:p>
        </p:txBody>
      </p:sp>
      <p:sp>
        <p:nvSpPr>
          <p:cNvPr id="5" name="Θέση περιεχομένου 4"/>
          <p:cNvSpPr>
            <a:spLocks noGrp="1"/>
          </p:cNvSpPr>
          <p:nvPr>
            <p:ph idx="1"/>
          </p:nvPr>
        </p:nvSpPr>
        <p:spPr/>
        <p:txBody>
          <a:bodyPr>
            <a:noAutofit/>
          </a:bodyPr>
          <a:lstStyle/>
          <a:p>
            <a:r>
              <a:rPr lang="el-GR" sz="2400" dirty="0"/>
              <a:t>Ο πατέρας του ήταν ο Ζεβεδαίος και η μητέρα του η </a:t>
            </a:r>
            <a:r>
              <a:rPr lang="el-GR" sz="2400" dirty="0" smtClean="0"/>
              <a:t>Σαλώμη</a:t>
            </a:r>
          </a:p>
          <a:p>
            <a:r>
              <a:rPr lang="el-GR" sz="2400" dirty="0" smtClean="0"/>
              <a:t>Ο αδερφός του ήταν ο Ιάκωβος	</a:t>
            </a:r>
          </a:p>
          <a:p>
            <a:r>
              <a:rPr lang="el-GR" sz="2400" dirty="0"/>
              <a:t>Είχαν αλιευτική εταιρεία</a:t>
            </a:r>
            <a:r>
              <a:rPr lang="de-DE" sz="2400" dirty="0"/>
              <a:t>.</a:t>
            </a:r>
          </a:p>
          <a:p>
            <a:endParaRPr lang="el-GR" sz="2400" dirty="0"/>
          </a:p>
        </p:txBody>
      </p:sp>
      <p:pic>
        <p:nvPicPr>
          <p:cNvPr id="6" name="Picture 4" descr="Mensch Jesaj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2169319"/>
            <a:ext cx="900112"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3428206"/>
            <a:ext cx="1920875"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903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 Χαρακτήρας του </a:t>
            </a:r>
            <a:r>
              <a:rPr lang="el-GR" dirty="0" smtClean="0"/>
              <a:t>Ιωάννη (1 από 2)</a:t>
            </a:r>
            <a:endParaRPr lang="en-US" dirty="0"/>
          </a:p>
        </p:txBody>
      </p:sp>
      <p:sp>
        <p:nvSpPr>
          <p:cNvPr id="3" name="Content Placeholder 2"/>
          <p:cNvSpPr>
            <a:spLocks noGrp="1"/>
          </p:cNvSpPr>
          <p:nvPr>
            <p:ph idx="1"/>
          </p:nvPr>
        </p:nvSpPr>
        <p:spPr/>
        <p:txBody>
          <a:bodyPr>
            <a:normAutofit fontScale="92500"/>
          </a:bodyPr>
          <a:lstStyle/>
          <a:p>
            <a:pPr lvl="1">
              <a:buFont typeface="Arial" pitchFamily="34" charset="0"/>
              <a:buChar char="•"/>
              <a:defRPr/>
            </a:pPr>
            <a:r>
              <a:rPr lang="el-GR" dirty="0"/>
              <a:t>Ο χαρακτήρας του</a:t>
            </a:r>
            <a:r>
              <a:rPr lang="de-DE" dirty="0"/>
              <a:t>:</a:t>
            </a:r>
          </a:p>
          <a:p>
            <a:pPr lvl="3" algn="just">
              <a:buFont typeface="Arial" pitchFamily="34" charset="0"/>
              <a:buChar char="•"/>
              <a:defRPr/>
            </a:pPr>
            <a:r>
              <a:rPr lang="el-GR" sz="2800" dirty="0"/>
              <a:t> ΑΝΑΖΗΤΗΤΗΣ: </a:t>
            </a:r>
            <a:r>
              <a:rPr lang="de-DE" sz="2800" dirty="0"/>
              <a:t>Το γεγονός ότι ο πατέρας του είχε μισθωτούς και ότι η Σαλώμη ακολουθούσε και διακονούσε τον Ιησού από τα υπάρχοντά της αποτελούν ενδεικτικά στοιχεία της ευπορίας της οικογένειάς του. </a:t>
            </a:r>
            <a:endParaRPr lang="el-GR" sz="2800" dirty="0"/>
          </a:p>
          <a:p>
            <a:pPr lvl="3" algn="just">
              <a:buFont typeface="Arial" pitchFamily="34" charset="0"/>
              <a:buChar char="•"/>
              <a:defRPr/>
            </a:pPr>
            <a:r>
              <a:rPr lang="el-GR" sz="2800" dirty="0"/>
              <a:t>Παρά  ταύτα ο ίδιος αναζητούσε την αλήθεια  αρχικά στην έρημο στον Ιωάννη τον Βαπτιστή και κατόπιν στον Ι. Χριστό, εγκαταλείποντας για τον τελευταίο τα πάντα.</a:t>
            </a:r>
          </a:p>
        </p:txBody>
      </p:sp>
    </p:spTree>
    <p:extLst>
      <p:ext uri="{BB962C8B-B14F-4D97-AF65-F5344CB8AC3E}">
        <p14:creationId xmlns:p14="http://schemas.microsoft.com/office/powerpoint/2010/main" val="1060733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 Χαρακτήρας του </a:t>
            </a:r>
            <a:r>
              <a:rPr lang="el-GR" dirty="0" smtClean="0"/>
              <a:t>Ιωάννη (2 από 2)</a:t>
            </a:r>
            <a:endParaRPr lang="en-US" dirty="0"/>
          </a:p>
        </p:txBody>
      </p:sp>
      <p:sp>
        <p:nvSpPr>
          <p:cNvPr id="3" name="Content Placeholder 2"/>
          <p:cNvSpPr>
            <a:spLocks noGrp="1"/>
          </p:cNvSpPr>
          <p:nvPr>
            <p:ph idx="1"/>
          </p:nvPr>
        </p:nvSpPr>
        <p:spPr/>
        <p:txBody>
          <a:bodyPr>
            <a:normAutofit lnSpcReduction="10000"/>
          </a:bodyPr>
          <a:lstStyle/>
          <a:p>
            <a:pPr lvl="3" algn="just">
              <a:buFont typeface="Arial" pitchFamily="34" charset="0"/>
              <a:buChar char="•"/>
              <a:defRPr/>
            </a:pPr>
            <a:r>
              <a:rPr lang="el-GR" sz="2400" dirty="0"/>
              <a:t>ΕΚΡΗΚΤΙΚΟΣ: </a:t>
            </a:r>
            <a:r>
              <a:rPr lang="de-DE" sz="2400" dirty="0"/>
              <a:t>Ο Ιησούς επονόμασε τους αδελφούς Ιωάννη και Ιάκωβο </a:t>
            </a:r>
            <a:r>
              <a:rPr lang="de-DE" sz="2400" b="1" dirty="0"/>
              <a:t>Βοανηργές</a:t>
            </a:r>
            <a:r>
              <a:rPr lang="de-DE" sz="2400" dirty="0"/>
              <a:t>, γιους δηλ. της βροντής (Μκ 3, 17).</a:t>
            </a:r>
            <a:r>
              <a:rPr lang="el-GR" sz="2400" dirty="0"/>
              <a:t> </a:t>
            </a:r>
            <a:r>
              <a:rPr lang="de-DE" sz="2400" dirty="0"/>
              <a:t>Μαζί με τον αδελφό του εκφράζει την επιθυμία να κατέβει φωτιά από τον ουρανό για να καταστρέψει την αφιλόξενη κώμη της Σαμάρειας (Λκ.9,54). </a:t>
            </a:r>
            <a:endParaRPr lang="el-GR" sz="2400" dirty="0"/>
          </a:p>
          <a:p>
            <a:pPr lvl="3" algn="just">
              <a:buFont typeface="Arial" pitchFamily="34" charset="0"/>
              <a:buChar char="•"/>
              <a:defRPr/>
            </a:pPr>
            <a:r>
              <a:rPr lang="el-GR" sz="2400" dirty="0"/>
              <a:t>Κατακρίνουν Εξορκιστή που χρησιμοποιεί το Όνομα του Ιησού χωρίς να ανήκει στους Δώδεκα.</a:t>
            </a:r>
          </a:p>
          <a:p>
            <a:pPr lvl="3" algn="just">
              <a:buFont typeface="Arial" pitchFamily="34" charset="0"/>
              <a:buChar char="•"/>
              <a:defRPr/>
            </a:pPr>
            <a:r>
              <a:rPr lang="el-GR" sz="2400" dirty="0"/>
              <a:t> ΦΙΛΟΔΟΞΟΣ: </a:t>
            </a:r>
            <a:r>
              <a:rPr lang="de-DE" sz="2400" dirty="0"/>
              <a:t>Στο τελευταίο στάδιο της πορείας του Ιησού προς το Πάθος, ζητ</a:t>
            </a:r>
            <a:r>
              <a:rPr lang="el-GR" sz="2400" dirty="0"/>
              <a:t>ούν με τον Ιάκωβο</a:t>
            </a:r>
            <a:r>
              <a:rPr lang="de-DE" sz="2400" dirty="0"/>
              <a:t> από τον Ι.Χριστό διακεκριμένες θέσεις </a:t>
            </a:r>
            <a:r>
              <a:rPr lang="el-GR" sz="2400" dirty="0"/>
              <a:t>σ</a:t>
            </a:r>
            <a:r>
              <a:rPr lang="de-DE" sz="2400" dirty="0"/>
              <a:t>τη βασιλεία </a:t>
            </a:r>
            <a:r>
              <a:rPr lang="de-DE" sz="2400" cap="all" dirty="0"/>
              <a:t>τ</a:t>
            </a:r>
            <a:r>
              <a:rPr lang="de-DE" sz="2400" dirty="0"/>
              <a:t>ου</a:t>
            </a:r>
            <a:endParaRPr lang="en-US" dirty="0"/>
          </a:p>
        </p:txBody>
      </p:sp>
    </p:spTree>
    <p:extLst>
      <p:ext uri="{BB962C8B-B14F-4D97-AF65-F5344CB8AC3E}">
        <p14:creationId xmlns:p14="http://schemas.microsoft.com/office/powerpoint/2010/main" val="3314399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ΙΩΑΝΝΗΣ ως μέλος των Τεσσάρων </a:t>
            </a:r>
            <a:endParaRPr lang="en-US" dirty="0"/>
          </a:p>
        </p:txBody>
      </p:sp>
      <p:sp>
        <p:nvSpPr>
          <p:cNvPr id="3" name="Content Placeholder 2"/>
          <p:cNvSpPr>
            <a:spLocks noGrp="1"/>
          </p:cNvSpPr>
          <p:nvPr>
            <p:ph idx="1"/>
          </p:nvPr>
        </p:nvSpPr>
        <p:spPr/>
        <p:txBody>
          <a:bodyPr/>
          <a:lstStyle/>
          <a:p>
            <a:pPr>
              <a:defRPr/>
            </a:pPr>
            <a:r>
              <a:rPr lang="el-GR" sz="2400" dirty="0"/>
              <a:t>Μαζί με τους</a:t>
            </a:r>
            <a:r>
              <a:rPr lang="de-DE" sz="2400" dirty="0"/>
              <a:t> …</a:t>
            </a:r>
          </a:p>
          <a:p>
            <a:pPr lvl="3">
              <a:buFont typeface="Arial" pitchFamily="34" charset="0"/>
              <a:buChar char="•"/>
              <a:defRPr/>
            </a:pPr>
            <a:r>
              <a:rPr lang="el-GR" sz="2400" dirty="0"/>
              <a:t> Ιάκωβο </a:t>
            </a:r>
            <a:r>
              <a:rPr lang="de-DE" sz="2400" dirty="0"/>
              <a:t>(</a:t>
            </a:r>
            <a:r>
              <a:rPr lang="el-GR" sz="2400" dirty="0"/>
              <a:t>τον αδελφό του</a:t>
            </a:r>
            <a:r>
              <a:rPr lang="de-DE" sz="2400" dirty="0"/>
              <a:t>) </a:t>
            </a:r>
            <a:r>
              <a:rPr lang="el-GR" sz="2400" dirty="0"/>
              <a:t>και</a:t>
            </a:r>
            <a:endParaRPr lang="de-DE" sz="2400" dirty="0"/>
          </a:p>
          <a:p>
            <a:pPr lvl="3">
              <a:buFont typeface="Arial" pitchFamily="34" charset="0"/>
              <a:buChar char="•"/>
              <a:defRPr/>
            </a:pPr>
            <a:r>
              <a:rPr lang="el-GR" sz="2400" dirty="0"/>
              <a:t> Πέτρο και τον αδελφό του</a:t>
            </a:r>
          </a:p>
          <a:p>
            <a:pPr lvl="3">
              <a:buFont typeface="Arial" pitchFamily="34" charset="0"/>
              <a:buChar char="•"/>
              <a:defRPr/>
            </a:pPr>
            <a:r>
              <a:rPr lang="el-GR" sz="2400" dirty="0"/>
              <a:t> Ανδρέα</a:t>
            </a:r>
            <a:endParaRPr lang="de-DE" sz="2400" dirty="0"/>
          </a:p>
          <a:p>
            <a:pPr lvl="1">
              <a:buFont typeface="Arial" pitchFamily="34" charset="0"/>
              <a:buChar char="•"/>
              <a:defRPr/>
            </a:pPr>
            <a:r>
              <a:rPr lang="el-GR" sz="2400" dirty="0"/>
              <a:t>Έγινε μάρτυς</a:t>
            </a:r>
            <a:r>
              <a:rPr lang="de-DE" sz="2400" dirty="0"/>
              <a:t>…</a:t>
            </a:r>
          </a:p>
          <a:p>
            <a:pPr lvl="2">
              <a:defRPr/>
            </a:pPr>
            <a:r>
              <a:rPr lang="de-DE" dirty="0"/>
              <a:t>… </a:t>
            </a:r>
            <a:r>
              <a:rPr lang="el-GR" dirty="0"/>
              <a:t>της θεραπείας της πεθεράς του Πέτρου</a:t>
            </a:r>
            <a:r>
              <a:rPr lang="de-DE" dirty="0"/>
              <a:t>. (M</a:t>
            </a:r>
            <a:r>
              <a:rPr lang="el-GR" dirty="0"/>
              <a:t>κ</a:t>
            </a:r>
            <a:r>
              <a:rPr lang="de-DE" dirty="0"/>
              <a:t> 1,29)</a:t>
            </a:r>
          </a:p>
          <a:p>
            <a:pPr lvl="2">
              <a:defRPr/>
            </a:pPr>
            <a:r>
              <a:rPr lang="de-DE" dirty="0"/>
              <a:t>… </a:t>
            </a:r>
            <a:r>
              <a:rPr lang="el-GR" dirty="0"/>
              <a:t>της θαυμαστής αλιείας </a:t>
            </a:r>
            <a:r>
              <a:rPr lang="de-DE" dirty="0"/>
              <a:t>(</a:t>
            </a:r>
            <a:r>
              <a:rPr lang="el-GR" dirty="0"/>
              <a:t>Λκ.</a:t>
            </a:r>
            <a:r>
              <a:rPr lang="de-DE" dirty="0"/>
              <a:t> 5,1-11)</a:t>
            </a:r>
          </a:p>
          <a:p>
            <a:pPr lvl="2">
              <a:defRPr/>
            </a:pPr>
            <a:r>
              <a:rPr lang="de-DE" dirty="0"/>
              <a:t>…</a:t>
            </a:r>
            <a:r>
              <a:rPr lang="el-GR" dirty="0"/>
              <a:t>της εσχατολογικής Ομιλίας, της «Μικρής Αποκάλυψης»</a:t>
            </a:r>
            <a:r>
              <a:rPr lang="de-DE" dirty="0"/>
              <a:t>. (M</a:t>
            </a:r>
            <a:r>
              <a:rPr lang="el-GR" dirty="0"/>
              <a:t>κ</a:t>
            </a:r>
            <a:r>
              <a:rPr lang="de-DE" dirty="0"/>
              <a:t> 13,</a:t>
            </a:r>
            <a:r>
              <a:rPr lang="el-GR" dirty="0"/>
              <a:t> </a:t>
            </a:r>
            <a:r>
              <a:rPr lang="de-DE" dirty="0"/>
              <a:t>3)</a:t>
            </a:r>
            <a:r>
              <a:rPr lang="el-GR" dirty="0"/>
              <a:t>. </a:t>
            </a:r>
            <a:endParaRPr lang="de-DE" dirty="0"/>
          </a:p>
          <a:p>
            <a:endParaRPr lang="en-US"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5942" y="1412775"/>
            <a:ext cx="51752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1851" y="1772816"/>
            <a:ext cx="744537"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40" y="2122387"/>
            <a:ext cx="950913"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8384" y="2636912"/>
            <a:ext cx="59690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7310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 Ιωάννης</a:t>
            </a:r>
            <a:r>
              <a:rPr lang="de-DE" dirty="0"/>
              <a:t> – </a:t>
            </a:r>
            <a:r>
              <a:rPr lang="el-GR" dirty="0"/>
              <a:t>ως μέλος των Τριών</a:t>
            </a:r>
            <a:endParaRPr lang="en-US" dirty="0"/>
          </a:p>
        </p:txBody>
      </p:sp>
      <p:sp>
        <p:nvSpPr>
          <p:cNvPr id="3" name="Content Placeholder 2"/>
          <p:cNvSpPr>
            <a:spLocks noGrp="1"/>
          </p:cNvSpPr>
          <p:nvPr>
            <p:ph idx="1"/>
          </p:nvPr>
        </p:nvSpPr>
        <p:spPr/>
        <p:txBody>
          <a:bodyPr/>
          <a:lstStyle/>
          <a:p>
            <a:pPr marL="342900" lvl="1" indent="-342900">
              <a:buClr>
                <a:schemeClr val="hlink"/>
              </a:buClr>
              <a:buFontTx/>
              <a:buChar char="•"/>
              <a:defRPr/>
            </a:pPr>
            <a:r>
              <a:rPr lang="de-DE" dirty="0"/>
              <a:t>Παρευρέθηκε μαζί με τους άλλους δύο στην ανάσταση της κόρης του αρχισυναγώγου </a:t>
            </a:r>
            <a:r>
              <a:rPr lang="el-GR" dirty="0"/>
              <a:t> Ιαείρου </a:t>
            </a:r>
            <a:r>
              <a:rPr lang="de-DE" dirty="0"/>
              <a:t>(</a:t>
            </a:r>
            <a:r>
              <a:rPr lang="el-GR" dirty="0"/>
              <a:t>Μκ. </a:t>
            </a:r>
            <a:r>
              <a:rPr lang="de-DE" dirty="0"/>
              <a:t>5,37)</a:t>
            </a:r>
            <a:endParaRPr lang="el-GR" dirty="0"/>
          </a:p>
          <a:p>
            <a:pPr marL="342900" lvl="1" indent="-342900">
              <a:buClr>
                <a:schemeClr val="hlink"/>
              </a:buClr>
              <a:buFontTx/>
              <a:buChar char="•"/>
              <a:defRPr/>
            </a:pPr>
            <a:r>
              <a:rPr lang="el-GR" dirty="0"/>
              <a:t>Βίωσε τη δόξα της </a:t>
            </a:r>
            <a:r>
              <a:rPr lang="de-DE" dirty="0"/>
              <a:t>Μεταμόρφωση</a:t>
            </a:r>
            <a:r>
              <a:rPr lang="el-GR" dirty="0"/>
              <a:t>ς προγευόμενος τη </a:t>
            </a:r>
            <a:r>
              <a:rPr lang="el-GR" dirty="0" smtClean="0"/>
              <a:t>Βασιλεία</a:t>
            </a:r>
          </a:p>
          <a:p>
            <a:pPr marL="342900" lvl="1" indent="-342900">
              <a:buClr>
                <a:schemeClr val="hlink"/>
              </a:buClr>
              <a:buFontTx/>
              <a:buChar char="•"/>
              <a:defRPr/>
            </a:pPr>
            <a:r>
              <a:rPr lang="de-DE" dirty="0"/>
              <a:t>και στον κήπο της </a:t>
            </a:r>
            <a:r>
              <a:rPr lang="de-DE" dirty="0" smtClean="0"/>
              <a:t>Γεθσημανή</a:t>
            </a:r>
            <a:r>
              <a:rPr lang="el-GR" dirty="0" smtClean="0"/>
              <a:t>ς</a:t>
            </a:r>
            <a:r>
              <a:rPr lang="de-DE" dirty="0" smtClean="0"/>
              <a:t> </a:t>
            </a:r>
            <a:r>
              <a:rPr lang="de-DE" dirty="0"/>
              <a:t>και στον Σταυρό. </a:t>
            </a:r>
            <a:endParaRPr lang="el-G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509120"/>
            <a:ext cx="744537"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descr="Mensch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4509120"/>
            <a:ext cx="51435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Mensch Jerem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4473401"/>
            <a:ext cx="955675"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82849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Μόνον ο Ιωάννης </a:t>
            </a:r>
            <a:endParaRPr lang="en-US" dirty="0"/>
          </a:p>
        </p:txBody>
      </p:sp>
      <p:sp>
        <p:nvSpPr>
          <p:cNvPr id="3" name="Content Placeholder 2"/>
          <p:cNvSpPr>
            <a:spLocks noGrp="1"/>
          </p:cNvSpPr>
          <p:nvPr>
            <p:ph idx="1"/>
          </p:nvPr>
        </p:nvSpPr>
        <p:spPr/>
        <p:txBody>
          <a:bodyPr>
            <a:normAutofit lnSpcReduction="10000"/>
          </a:bodyPr>
          <a:lstStyle/>
          <a:p>
            <a:pPr lvl="1" algn="just">
              <a:buFont typeface="Arial" pitchFamily="34" charset="0"/>
              <a:buChar char="•"/>
              <a:defRPr/>
            </a:pPr>
            <a:r>
              <a:rPr lang="de-DE" sz="2400" dirty="0"/>
              <a:t>… </a:t>
            </a:r>
            <a:r>
              <a:rPr lang="el-GR" sz="2400" dirty="0"/>
              <a:t>κατά το πασχάλιο γεύμα </a:t>
            </a:r>
            <a:r>
              <a:rPr lang="de-DE" sz="2400" dirty="0"/>
              <a:t>(</a:t>
            </a:r>
            <a:r>
              <a:rPr lang="el-GR" sz="2400" dirty="0"/>
              <a:t>Ιω</a:t>
            </a:r>
            <a:r>
              <a:rPr lang="de-DE" sz="2400" dirty="0"/>
              <a:t> 13,12) </a:t>
            </a:r>
            <a:r>
              <a:rPr lang="el-GR" sz="2400" dirty="0"/>
              <a:t>καθήμενος εκ δεξιών ως οικοδεσπότης </a:t>
            </a:r>
            <a:r>
              <a:rPr lang="de-DE" sz="2400" dirty="0"/>
              <a:t>έπεσε στο στήθος του Κυρίου και τον ρώτησε ποιος θα τον παραδώσει (Ιωαν. 13,25). Είναι τόσο γλαφυρή αυτή η εικόνα της αγάπης, ώστε η έκφραση </a:t>
            </a:r>
            <a:r>
              <a:rPr lang="de-DE" sz="2400" b="1" dirty="0"/>
              <a:t>επιστήθιος φίλος </a:t>
            </a:r>
            <a:r>
              <a:rPr lang="de-DE" sz="2400" dirty="0"/>
              <a:t>έμεινε παροιμιώδης </a:t>
            </a:r>
          </a:p>
          <a:p>
            <a:pPr lvl="1">
              <a:buFont typeface="Arial" pitchFamily="34" charset="0"/>
              <a:buChar char="•"/>
              <a:defRPr/>
            </a:pPr>
            <a:r>
              <a:rPr lang="de-DE" sz="2400" dirty="0"/>
              <a:t>… </a:t>
            </a:r>
            <a:r>
              <a:rPr lang="el-GR" sz="2400" dirty="0"/>
              <a:t>ήταν γνωστός στον Αρχιερέα και του επετράπη να εισέλθει στο Παλάτι του </a:t>
            </a:r>
            <a:r>
              <a:rPr lang="de-DE" sz="2400" dirty="0"/>
              <a:t>(</a:t>
            </a:r>
            <a:r>
              <a:rPr lang="el-GR" sz="2400" dirty="0"/>
              <a:t>Ιω. </a:t>
            </a:r>
            <a:r>
              <a:rPr lang="de-DE" sz="2400" dirty="0"/>
              <a:t>18,15</a:t>
            </a:r>
            <a:r>
              <a:rPr lang="el-GR" sz="2400" dirty="0"/>
              <a:t> κε)</a:t>
            </a:r>
            <a:endParaRPr lang="de-DE" sz="2400" dirty="0"/>
          </a:p>
          <a:p>
            <a:pPr lvl="1">
              <a:buFont typeface="Arial" pitchFamily="34" charset="0"/>
              <a:buChar char="•"/>
              <a:defRPr/>
            </a:pPr>
            <a:r>
              <a:rPr lang="de-DE" sz="2400" dirty="0"/>
              <a:t>…</a:t>
            </a:r>
            <a:r>
              <a:rPr lang="el-GR" sz="2400" dirty="0"/>
              <a:t> Σε αυτόν και όχι τους «αδελφούς» του εμπιστεύθηκε ο Ιησούς τη μητέρα Του</a:t>
            </a:r>
            <a:r>
              <a:rPr lang="de-DE" sz="2400" dirty="0"/>
              <a:t>. (</a:t>
            </a:r>
            <a:r>
              <a:rPr lang="el-GR" sz="2400" dirty="0"/>
              <a:t>Ιω.</a:t>
            </a:r>
            <a:r>
              <a:rPr lang="de-DE" sz="2400" dirty="0"/>
              <a:t> 19,26)</a:t>
            </a:r>
          </a:p>
          <a:p>
            <a:pPr lvl="1">
              <a:buFont typeface="Arial" pitchFamily="34" charset="0"/>
              <a:buChar char="•"/>
              <a:defRPr/>
            </a:pPr>
            <a:r>
              <a:rPr lang="de-DE" sz="2400" dirty="0"/>
              <a:t>… </a:t>
            </a:r>
            <a:r>
              <a:rPr lang="el-GR" sz="2400" dirty="0"/>
              <a:t>προσπέρασε τον Πέτρο κατά την επίσκεψη στον κενό τάφο </a:t>
            </a:r>
            <a:r>
              <a:rPr lang="de-DE" sz="2400" dirty="0"/>
              <a:t>(</a:t>
            </a:r>
            <a:r>
              <a:rPr lang="el-GR" sz="2400" dirty="0"/>
              <a:t>Ιω. </a:t>
            </a:r>
            <a:r>
              <a:rPr lang="de-DE" sz="2400" dirty="0"/>
              <a:t>20,2-4)</a:t>
            </a:r>
          </a:p>
        </p:txBody>
      </p:sp>
    </p:spTree>
    <p:extLst>
      <p:ext uri="{BB962C8B-B14F-4D97-AF65-F5344CB8AC3E}">
        <p14:creationId xmlns:p14="http://schemas.microsoft.com/office/powerpoint/2010/main" val="1891970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Ιωάννης, ο Απόστολος </a:t>
            </a:r>
            <a:endParaRPr lang="en-US" dirty="0"/>
          </a:p>
        </p:txBody>
      </p:sp>
      <p:sp>
        <p:nvSpPr>
          <p:cNvPr id="3" name="Content Placeholder 2"/>
          <p:cNvSpPr>
            <a:spLocks noGrp="1"/>
          </p:cNvSpPr>
          <p:nvPr>
            <p:ph idx="1"/>
          </p:nvPr>
        </p:nvSpPr>
        <p:spPr/>
        <p:txBody>
          <a:bodyPr>
            <a:noAutofit/>
          </a:bodyPr>
          <a:lstStyle/>
          <a:p>
            <a:pPr>
              <a:spcBef>
                <a:spcPts val="0"/>
              </a:spcBef>
              <a:defRPr/>
            </a:pPr>
            <a:r>
              <a:rPr lang="el-GR" sz="2000" dirty="0"/>
              <a:t>Ο Ιωάννης</a:t>
            </a:r>
            <a:r>
              <a:rPr lang="de-DE" sz="2000" dirty="0"/>
              <a:t>…</a:t>
            </a:r>
          </a:p>
          <a:p>
            <a:pPr lvl="1">
              <a:spcBef>
                <a:spcPts val="0"/>
              </a:spcBef>
              <a:defRPr/>
            </a:pPr>
            <a:r>
              <a:rPr lang="de-DE" sz="2000" dirty="0"/>
              <a:t>… </a:t>
            </a:r>
            <a:r>
              <a:rPr lang="el-GR" sz="2000" dirty="0"/>
              <a:t>ο Πέτρος και ο Ιάκωβος  ήταν οι ηγέτες </a:t>
            </a:r>
            <a:r>
              <a:rPr lang="de-DE" sz="2000" dirty="0"/>
              <a:t>=</a:t>
            </a:r>
            <a:r>
              <a:rPr lang="el-GR" sz="2000" dirty="0"/>
              <a:t> Στύλοι της Εκκλησίας των Ιεροσολύμων </a:t>
            </a:r>
            <a:r>
              <a:rPr lang="de-DE" sz="2000" dirty="0"/>
              <a:t>(</a:t>
            </a:r>
            <a:r>
              <a:rPr lang="el-GR" sz="2000" dirty="0"/>
              <a:t>Γαλ. </a:t>
            </a:r>
            <a:r>
              <a:rPr lang="de-DE" sz="2000" dirty="0"/>
              <a:t>2,9)</a:t>
            </a:r>
          </a:p>
          <a:p>
            <a:pPr lvl="2" algn="just">
              <a:spcBef>
                <a:spcPts val="0"/>
              </a:spcBef>
              <a:defRPr/>
            </a:pPr>
            <a:r>
              <a:rPr lang="de-DE" sz="2000" dirty="0"/>
              <a:t>Στο Πρ. 3,1 κ.ε. ανέρχεται μαζί με τον Πέτρο στο Ιερό κατά την ώρα της προσευχής. Εκεί γίνεται η θεραπεία του χωλού από τον Πέτρο και το κήρυγμα του τελευταίου προς το πλήθος. </a:t>
            </a:r>
            <a:endParaRPr lang="el-GR" sz="2000" dirty="0"/>
          </a:p>
          <a:p>
            <a:pPr lvl="2" algn="just">
              <a:spcBef>
                <a:spcPts val="0"/>
              </a:spcBef>
              <a:defRPr/>
            </a:pPr>
            <a:r>
              <a:rPr lang="de-DE" sz="2000" dirty="0"/>
              <a:t>Ακολουθεί η σύλληψή τους, </a:t>
            </a:r>
            <a:r>
              <a:rPr lang="el-GR" sz="2000" dirty="0"/>
              <a:t>ομιλούν με παρρησία, </a:t>
            </a:r>
            <a:r>
              <a:rPr lang="de-DE" sz="2000" dirty="0"/>
              <a:t>το</a:t>
            </a:r>
            <a:r>
              <a:rPr lang="el-GR" sz="2000" dirty="0"/>
              <a:t>υ</a:t>
            </a:r>
            <a:r>
              <a:rPr lang="de-DE" sz="2000" dirty="0"/>
              <a:t>ς γίνονται συστάσεις και απειλές και τελικά απλευθερώνονται (</a:t>
            </a:r>
            <a:r>
              <a:rPr lang="el-GR" sz="2000" dirty="0"/>
              <a:t>Πρ.</a:t>
            </a:r>
            <a:r>
              <a:rPr lang="de-DE" sz="2000" dirty="0"/>
              <a:t> 4,13) </a:t>
            </a:r>
            <a:endParaRPr lang="el-GR" sz="2000" dirty="0"/>
          </a:p>
          <a:p>
            <a:pPr lvl="2" algn="just">
              <a:spcBef>
                <a:spcPts val="0"/>
              </a:spcBef>
              <a:defRPr/>
            </a:pPr>
            <a:r>
              <a:rPr lang="de-DE" sz="2000" dirty="0"/>
              <a:t>Επισκέπτονται τη Σαμάρεια, η οποία δέχ</a:t>
            </a:r>
            <a:r>
              <a:rPr lang="el-GR" sz="2000" dirty="0"/>
              <a:t>θ</a:t>
            </a:r>
            <a:r>
              <a:rPr lang="de-DE" sz="2000" dirty="0"/>
              <a:t>ηκε το Ευαγγέλιο από τον Φίλιππο, για να μεταδώσουν στους βαπτισμένους της περιοχής το αγ.Πνεύμα. (</a:t>
            </a:r>
            <a:r>
              <a:rPr lang="el-GR" sz="2000" dirty="0"/>
              <a:t>Πρ. </a:t>
            </a:r>
            <a:r>
              <a:rPr lang="de-DE" sz="2000" dirty="0"/>
              <a:t> 8,14</a:t>
            </a:r>
            <a:r>
              <a:rPr lang="el-GR" sz="2000" dirty="0"/>
              <a:t> κε.</a:t>
            </a:r>
            <a:r>
              <a:rPr lang="de-DE" sz="2000" dirty="0"/>
              <a:t>)</a:t>
            </a:r>
            <a:endParaRPr lang="el-GR" sz="2000" dirty="0"/>
          </a:p>
          <a:p>
            <a:pPr lvl="2" algn="just">
              <a:spcBef>
                <a:spcPts val="0"/>
              </a:spcBef>
              <a:defRPr/>
            </a:pPr>
            <a:r>
              <a:rPr lang="de-DE" sz="2000" dirty="0"/>
              <a:t>Μετά την καταστροφή των Ιεροσολύμων ο Ιωάννης εγκαταστάθηκε στην Έφεσο. </a:t>
            </a:r>
          </a:p>
        </p:txBody>
      </p:sp>
    </p:spTree>
    <p:extLst>
      <p:ext uri="{BB962C8B-B14F-4D97-AF65-F5344CB8AC3E}">
        <p14:creationId xmlns:p14="http://schemas.microsoft.com/office/powerpoint/2010/main" val="19283116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Ιωάννης – η τελευταία φάση της ζωής </a:t>
            </a:r>
            <a:r>
              <a:rPr lang="el-GR" dirty="0" smtClean="0"/>
              <a:t>του (1 από 2 )</a:t>
            </a:r>
            <a:endParaRPr lang="en-US" dirty="0"/>
          </a:p>
        </p:txBody>
      </p:sp>
      <p:sp>
        <p:nvSpPr>
          <p:cNvPr id="3" name="Content Placeholder 2"/>
          <p:cNvSpPr>
            <a:spLocks noGrp="1"/>
          </p:cNvSpPr>
          <p:nvPr>
            <p:ph idx="1"/>
          </p:nvPr>
        </p:nvSpPr>
        <p:spPr/>
        <p:txBody>
          <a:bodyPr>
            <a:noAutofit/>
          </a:bodyPr>
          <a:lstStyle/>
          <a:p>
            <a:pPr>
              <a:spcBef>
                <a:spcPts val="0"/>
              </a:spcBef>
              <a:defRPr/>
            </a:pPr>
            <a:r>
              <a:rPr lang="el-GR" sz="2400" dirty="0"/>
              <a:t>Ο Παπίας αναφέρει</a:t>
            </a:r>
            <a:r>
              <a:rPr lang="de-DE" sz="2400" dirty="0"/>
              <a:t>…</a:t>
            </a:r>
          </a:p>
          <a:p>
            <a:pPr lvl="1">
              <a:spcBef>
                <a:spcPts val="0"/>
              </a:spcBef>
              <a:defRPr/>
            </a:pPr>
            <a:r>
              <a:rPr lang="de-DE" sz="2400" dirty="0"/>
              <a:t>… </a:t>
            </a:r>
            <a:r>
              <a:rPr lang="el-GR" sz="2400" dirty="0"/>
              <a:t>ότι ο Ιωάννης αργότερα μετέβη στην Έφεσο</a:t>
            </a:r>
            <a:r>
              <a:rPr lang="de-DE" sz="2400" dirty="0"/>
              <a:t>.</a:t>
            </a:r>
          </a:p>
          <a:p>
            <a:pPr lvl="1">
              <a:spcBef>
                <a:spcPts val="0"/>
              </a:spcBef>
              <a:defRPr/>
            </a:pPr>
            <a:r>
              <a:rPr lang="de-DE" sz="2400" dirty="0"/>
              <a:t>… </a:t>
            </a:r>
            <a:r>
              <a:rPr lang="el-GR" sz="2400" dirty="0"/>
              <a:t>επί Δομιτιανού εξορίστηκε στην Πάτμο (όπου βιώθηκε η Αποκάλυψη)</a:t>
            </a:r>
            <a:endParaRPr lang="de-DE" sz="2400" dirty="0"/>
          </a:p>
          <a:p>
            <a:pPr lvl="1">
              <a:spcBef>
                <a:spcPts val="0"/>
              </a:spcBef>
              <a:defRPr/>
            </a:pPr>
            <a:r>
              <a:rPr lang="de-DE" sz="2400" dirty="0"/>
              <a:t>… </a:t>
            </a:r>
            <a:r>
              <a:rPr lang="el-GR" sz="2400" dirty="0"/>
              <a:t>ότι  ο Ιωάννης επέστρεψε  επί Νέρβα στην Έφεσο</a:t>
            </a:r>
          </a:p>
          <a:p>
            <a:pPr lvl="1">
              <a:spcBef>
                <a:spcPts val="0"/>
              </a:spcBef>
              <a:defRPr/>
            </a:pPr>
            <a:r>
              <a:rPr lang="el-GR" sz="2400" dirty="0"/>
              <a:t>Εκεί έγραψε το Ευαγγέλιο και τις Επιστολές</a:t>
            </a:r>
            <a:endParaRPr lang="de-DE" sz="2400" dirty="0"/>
          </a:p>
          <a:p>
            <a:pPr>
              <a:spcBef>
                <a:spcPts val="0"/>
              </a:spcBef>
              <a:defRPr/>
            </a:pPr>
            <a:r>
              <a:rPr lang="de-DE" sz="2400" dirty="0"/>
              <a:t>Από την δράση του Ιωάννη στην Έφεσο σώζεται η συνάντησή του με τον Κήρινθο στα λουτρά και η ανάσταση ενός νεκρού (</a:t>
            </a:r>
            <a:r>
              <a:rPr lang="el-GR" sz="2400" dirty="0"/>
              <a:t>Ευσέβιος </a:t>
            </a:r>
            <a:r>
              <a:rPr lang="de-DE" sz="2400" dirty="0"/>
              <a:t>EI 3,28 4,14).</a:t>
            </a:r>
            <a:endParaRPr lang="el-GR" sz="2400" dirty="0"/>
          </a:p>
          <a:p>
            <a:pPr>
              <a:spcBef>
                <a:spcPts val="0"/>
              </a:spcBef>
              <a:defRPr/>
            </a:pPr>
            <a:r>
              <a:rPr lang="de-DE" sz="2400" dirty="0"/>
              <a:t>Μαρτυρείται επίσης από τον Ευσέβιο το πως κυνήγησε στο κρησφύγετό του έναν ληστή, πρώην πνευματικό του </a:t>
            </a:r>
            <a:r>
              <a:rPr lang="de-DE" sz="2400" dirty="0" smtClean="0"/>
              <a:t>παιδί</a:t>
            </a:r>
            <a:r>
              <a:rPr lang="el-GR" sz="2400" dirty="0" smtClean="0"/>
              <a:t>, </a:t>
            </a:r>
            <a:r>
              <a:rPr lang="de-DE" sz="2400" dirty="0" smtClean="0"/>
              <a:t>προκειμένου να </a:t>
            </a:r>
            <a:r>
              <a:rPr lang="de-DE" sz="2400" dirty="0"/>
              <a:t>το επαναφέρει στην </a:t>
            </a:r>
            <a:r>
              <a:rPr lang="de-DE" sz="2400" dirty="0" smtClean="0"/>
              <a:t>πίστη</a:t>
            </a:r>
            <a:endParaRPr lang="el-GR" sz="2400" dirty="0"/>
          </a:p>
          <a:p>
            <a:pPr>
              <a:spcBef>
                <a:spcPts val="0"/>
              </a:spcBef>
              <a:defRPr/>
            </a:pPr>
            <a:endParaRPr lang="en-US" sz="2000" dirty="0"/>
          </a:p>
        </p:txBody>
      </p:sp>
    </p:spTree>
    <p:extLst>
      <p:ext uri="{BB962C8B-B14F-4D97-AF65-F5344CB8AC3E}">
        <p14:creationId xmlns:p14="http://schemas.microsoft.com/office/powerpoint/2010/main" val="3475329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 Εισαγωγή στο κατά Ιωάννη </a:t>
            </a:r>
            <a:endParaRPr lang="el-GR" dirty="0"/>
          </a:p>
        </p:txBody>
      </p:sp>
      <p:sp>
        <p:nvSpPr>
          <p:cNvPr id="5" name="Θέση περιεχομένου 4"/>
          <p:cNvSpPr>
            <a:spLocks noGrp="1"/>
          </p:cNvSpPr>
          <p:nvPr>
            <p:ph idx="1"/>
          </p:nvPr>
        </p:nvSpPr>
        <p:spPr/>
        <p:txBody>
          <a:bodyPr>
            <a:noAutofit/>
          </a:bodyPr>
          <a:lstStyle/>
          <a:p>
            <a:pPr algn="just">
              <a:buNone/>
            </a:pPr>
            <a:r>
              <a:rPr lang="el-GR" sz="2400" dirty="0" smtClean="0"/>
              <a:t>1.</a:t>
            </a:r>
            <a:r>
              <a:rPr lang="el-GR" sz="2400" i="1" dirty="0">
                <a:cs typeface="Aharoni" pitchFamily="2" charset="-79"/>
              </a:rPr>
              <a:t> …. όταν διαβάζει κανείς τον Ιω. νομίζει ότι αφήνει τις πολυσύχναστες πλατείες όπου ο Ιησούς συζητεί με τον όχλο και τις ιουδαϊκές μερίδες για να εισέλθει σε ένα μεγαλοπρεπή και επιβλητικό Ναό, όπου ο Ιησούς ομιλεί ήρεμα προς τους πιστούς για την αγάπη του Θεού προς τον κόσμο, για την πίστη σε Αυτόν που απέστειλε ο Θεός για να σώσει τον κόσμο από τον θάνατο. Είναι μαρτυρία της πίστης της Εκκλησίας κατά τα τέλη του 1</a:t>
            </a:r>
            <a:r>
              <a:rPr lang="el-GR" sz="2400" i="1" baseline="30000" dirty="0">
                <a:cs typeface="Aharoni" pitchFamily="2" charset="-79"/>
              </a:rPr>
              <a:t>ου</a:t>
            </a:r>
            <a:r>
              <a:rPr lang="el-GR" sz="2400" i="1" dirty="0">
                <a:cs typeface="Aharoni" pitchFamily="2" charset="-79"/>
              </a:rPr>
              <a:t>  αι για το τι σημαίνει για τα μέλη της ο Ι.Χριστός</a:t>
            </a:r>
            <a:r>
              <a:rPr lang="el-GR" sz="2400" dirty="0"/>
              <a:t>. </a:t>
            </a:r>
            <a:endParaRPr lang="de-DE" sz="2400" dirty="0"/>
          </a:p>
          <a:p>
            <a:pPr algn="ctr">
              <a:buNone/>
            </a:pPr>
            <a:endParaRPr lang="de-DE" sz="2400" dirty="0"/>
          </a:p>
          <a:p>
            <a:pPr>
              <a:buNone/>
            </a:pPr>
            <a:endParaRPr lang="el-GR" sz="2400" dirty="0"/>
          </a:p>
        </p:txBody>
      </p:sp>
    </p:spTree>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Ιωάννης – η τελευταία φάση της ζωής του </a:t>
            </a:r>
            <a:r>
              <a:rPr lang="el-GR" dirty="0" smtClean="0"/>
              <a:t>(2 </a:t>
            </a:r>
            <a:r>
              <a:rPr lang="el-GR" dirty="0"/>
              <a:t>από 2 )</a:t>
            </a:r>
            <a:endParaRPr lang="en-US" dirty="0"/>
          </a:p>
        </p:txBody>
      </p:sp>
      <p:sp>
        <p:nvSpPr>
          <p:cNvPr id="3" name="Content Placeholder 2"/>
          <p:cNvSpPr>
            <a:spLocks noGrp="1"/>
          </p:cNvSpPr>
          <p:nvPr>
            <p:ph idx="1"/>
          </p:nvPr>
        </p:nvSpPr>
        <p:spPr/>
        <p:txBody>
          <a:bodyPr>
            <a:normAutofit/>
          </a:bodyPr>
          <a:lstStyle/>
          <a:p>
            <a:pPr>
              <a:spcBef>
                <a:spcPts val="0"/>
              </a:spcBef>
              <a:defRPr/>
            </a:pPr>
            <a:r>
              <a:rPr lang="de-DE" sz="2800" dirty="0"/>
              <a:t>το ότι το μοναδικό του κήρυγμα στις συναθροίσεις των πιστών προς το τέλος της ζωής του ήταν το ‘τεκνία αγαπάτε αλλήλους’ (Ιερων. Υπόμν. Γαλ. VI, 10). </a:t>
            </a:r>
          </a:p>
          <a:p>
            <a:pPr>
              <a:spcBef>
                <a:spcPts val="0"/>
              </a:spcBef>
              <a:defRPr/>
            </a:pPr>
            <a:r>
              <a:rPr lang="el-GR" sz="2800" dirty="0"/>
              <a:t>Ο Ιωάννης κοιμήθηκε σε μεγάλη ηλικία κατά τη μετάβαση από τον 1</a:t>
            </a:r>
            <a:r>
              <a:rPr lang="el-GR" sz="2800" baseline="30000" dirty="0"/>
              <a:t>ο</a:t>
            </a:r>
            <a:r>
              <a:rPr lang="el-GR" sz="2800" dirty="0"/>
              <a:t> στον 2</a:t>
            </a:r>
            <a:r>
              <a:rPr lang="el-GR" sz="2800" baseline="30000" dirty="0"/>
              <a:t>ο</a:t>
            </a:r>
            <a:r>
              <a:rPr lang="el-GR" sz="2800" dirty="0"/>
              <a:t> αι.</a:t>
            </a:r>
          </a:p>
          <a:p>
            <a:pPr>
              <a:spcBef>
                <a:spcPts val="0"/>
              </a:spcBef>
              <a:defRPr/>
            </a:pPr>
            <a:r>
              <a:rPr lang="el-GR" sz="2800" i="1" dirty="0"/>
              <a:t>Ζήσας μέχρι του τέλους του πρώτου αιώνος ενώνει αρρήκτως ως ζων κρίκος της παραδόσεως τους αποστόλους και τους πατέρας της Εκκλησίας</a:t>
            </a:r>
            <a:r>
              <a:rPr lang="el-GR" sz="2800" dirty="0"/>
              <a:t>. (Σ. Σάκκος)</a:t>
            </a:r>
            <a:endParaRPr lang="en-US" sz="2800" dirty="0"/>
          </a:p>
          <a:p>
            <a:endParaRPr lang="en-US" dirty="0"/>
          </a:p>
        </p:txBody>
      </p:sp>
    </p:spTree>
    <p:extLst>
      <p:ext uri="{BB962C8B-B14F-4D97-AF65-F5344CB8AC3E}">
        <p14:creationId xmlns:p14="http://schemas.microsoft.com/office/powerpoint/2010/main" val="2862535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ΕΝΣΤΑΣΕΙΣ ΣΧΕΤΙΚΑ ΜΕ ΤΟ ΣΥΓΓΡΑΦΕΑ ΤΟΥ ΚΑΤΆ ΙΩΑΝΝΗ</a:t>
            </a:r>
            <a:endParaRPr lang="en-US" dirty="0"/>
          </a:p>
        </p:txBody>
      </p:sp>
      <p:sp>
        <p:nvSpPr>
          <p:cNvPr id="3" name="Content Placeholder 2"/>
          <p:cNvSpPr>
            <a:spLocks noGrp="1"/>
          </p:cNvSpPr>
          <p:nvPr>
            <p:ph idx="1"/>
          </p:nvPr>
        </p:nvSpPr>
        <p:spPr/>
        <p:txBody>
          <a:bodyPr>
            <a:normAutofit fontScale="92500"/>
          </a:bodyPr>
          <a:lstStyle/>
          <a:p>
            <a:r>
              <a:rPr lang="el-GR" dirty="0"/>
              <a:t>Είναι δυνατόν ο ψαράς από τη λίμνη Γενησαρέτ να γράψει αυτό το Ευαγγέλιο που προσεγγίζει τόσο βαθιά το μυστήριο του Θεού; </a:t>
            </a:r>
          </a:p>
          <a:p>
            <a:pPr algn="just"/>
            <a:r>
              <a:rPr lang="el-GR" dirty="0"/>
              <a:t>Μπορούσε ο Γαλιλαίος χειρώνακτας να είναι τόσο συνδεδεμένος με τη γλώσσα και τη σκέψη της ιερατικής αριστοκρατίας των Ιεροσολύμων;  </a:t>
            </a:r>
          </a:p>
          <a:p>
            <a:r>
              <a:rPr lang="el-GR" dirty="0"/>
              <a:t>Μπορεί να είναι συγγενής με την υψηλή ιερατική οικογένεια όπως αφήνει το κείμενο να εννοηθεί (18, 15); </a:t>
            </a:r>
          </a:p>
          <a:p>
            <a:endParaRPr lang="en-US" dirty="0"/>
          </a:p>
        </p:txBody>
      </p:sp>
    </p:spTree>
    <p:extLst>
      <p:ext uri="{BB962C8B-B14F-4D97-AF65-F5344CB8AC3E}">
        <p14:creationId xmlns:p14="http://schemas.microsoft.com/office/powerpoint/2010/main" val="1909917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ΑΠΑΝΤΗΣΕΙΣ (1 από 2)</a:t>
            </a:r>
            <a:br>
              <a:rPr lang="el-GR" dirty="0" smtClean="0"/>
            </a:br>
            <a:r>
              <a:rPr lang="el-GR" sz="2200" dirty="0"/>
              <a:t>(Από το </a:t>
            </a:r>
            <a:r>
              <a:rPr lang="en-US" sz="2200" dirty="0"/>
              <a:t>J. Ratzinger, </a:t>
            </a:r>
            <a:r>
              <a:rPr lang="el-GR" sz="2200" dirty="0"/>
              <a:t>Ιησούς από τη Ναζαρέτ, Αθήνα: Ψυχογιός 2008</a:t>
            </a:r>
            <a:r>
              <a:rPr lang="el-GR" dirty="0"/>
              <a:t>)</a:t>
            </a:r>
            <a:endParaRPr lang="en-US" dirty="0"/>
          </a:p>
        </p:txBody>
      </p:sp>
      <p:sp>
        <p:nvSpPr>
          <p:cNvPr id="3" name="Content Placeholder 2"/>
          <p:cNvSpPr>
            <a:spLocks noGrp="1"/>
          </p:cNvSpPr>
          <p:nvPr>
            <p:ph idx="1"/>
          </p:nvPr>
        </p:nvSpPr>
        <p:spPr/>
        <p:txBody>
          <a:bodyPr>
            <a:normAutofit fontScale="92500" lnSpcReduction="10000"/>
          </a:bodyPr>
          <a:lstStyle/>
          <a:p>
            <a:pPr algn="just">
              <a:defRPr/>
            </a:pPr>
            <a:r>
              <a:rPr lang="el-GR" sz="2800" i="1" dirty="0"/>
              <a:t>Ο Ζεβεδαίος πολύ πιθανόν μπορεί να ήταν ιερέας ο οποίος συγχρόνως έχει την ιδιοκτησία του στη Γαλιλαία, όπου η αλιεία στη λίμνη τον βοηθά να βγάζει το μισθό του. Διέθετε μάλλον μόνον ένα κατάλυμα είτε δίπλα είτε εντός κάποιου μέρους της πόλεως των Ιεροσολύμων κατοικημένο από τους Εσσαίους</a:t>
            </a:r>
            <a:r>
              <a:rPr lang="el-GR" sz="2800" dirty="0"/>
              <a:t>. </a:t>
            </a:r>
          </a:p>
          <a:p>
            <a:pPr algn="just">
              <a:defRPr/>
            </a:pPr>
            <a:r>
              <a:rPr lang="el-GR" sz="2800" i="1" dirty="0"/>
              <a:t>Επιπλέον εκείνο το γεύμα, κατά τη διάρκεια του οποίου αυτός ο μαθητής προσέπεσε στο στήθος του Ιησού, έλαβε χώρα σε ένα μέρος της πόλεως το οποίο κατά πάσα πιθανότητα κατοικούνταν από τους Εσσαίους – στο κατάλυμα του ιερέως Ζεβεδαίου, ο οποίος παραχώρησε το δώμα στον Ιησού και τους </a:t>
            </a:r>
            <a:r>
              <a:rPr lang="el-GR" sz="2800" i="1" cap="all" dirty="0"/>
              <a:t>δ</a:t>
            </a:r>
            <a:r>
              <a:rPr lang="el-GR" sz="2800" i="1" dirty="0"/>
              <a:t>ώδεκα</a:t>
            </a:r>
            <a:r>
              <a:rPr lang="el-GR" sz="2800" dirty="0"/>
              <a:t>. </a:t>
            </a:r>
          </a:p>
          <a:p>
            <a:endParaRPr lang="en-US" dirty="0"/>
          </a:p>
        </p:txBody>
      </p:sp>
    </p:spTree>
    <p:extLst>
      <p:ext uri="{BB962C8B-B14F-4D97-AF65-F5344CB8AC3E}">
        <p14:creationId xmlns:p14="http://schemas.microsoft.com/office/powerpoint/2010/main" val="20206812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ΑΠΑΝΤΗΣΕΙΣ </a:t>
            </a:r>
            <a:r>
              <a:rPr lang="el-GR" dirty="0" smtClean="0"/>
              <a:t>(2 </a:t>
            </a:r>
            <a:r>
              <a:rPr lang="el-GR" dirty="0"/>
              <a:t>από 2)</a:t>
            </a:r>
            <a:br>
              <a:rPr lang="el-GR" dirty="0"/>
            </a:br>
            <a:endParaRPr lang="en-US" dirty="0"/>
          </a:p>
        </p:txBody>
      </p:sp>
      <p:sp>
        <p:nvSpPr>
          <p:cNvPr id="3" name="Content Placeholder 2"/>
          <p:cNvSpPr>
            <a:spLocks noGrp="1"/>
          </p:cNvSpPr>
          <p:nvPr>
            <p:ph idx="1"/>
          </p:nvPr>
        </p:nvSpPr>
        <p:spPr/>
        <p:txBody>
          <a:bodyPr>
            <a:normAutofit fontScale="92500" lnSpcReduction="10000"/>
          </a:bodyPr>
          <a:lstStyle/>
          <a:p>
            <a:r>
              <a:rPr lang="el-GR" i="1" dirty="0"/>
              <a:t>Κατά το ιουδαϊκό έθιμο ο οικοδεσπότης ή στην απουσία του</a:t>
            </a:r>
            <a:r>
              <a:rPr lang="el-GR" dirty="0"/>
              <a:t> </a:t>
            </a:r>
            <a:r>
              <a:rPr lang="el-GR" i="1" dirty="0"/>
              <a:t>ο πρωτότοκος γυιός του καθόταν στη δεξιά πλευρά του φιλοξενουμένου απλώνοντας το κεφάλι του στο στήθος του</a:t>
            </a:r>
            <a:r>
              <a:rPr lang="el-GR" dirty="0"/>
              <a:t>. </a:t>
            </a:r>
            <a:r>
              <a:rPr lang="el-GR" cap="all" dirty="0"/>
              <a:t>σ</a:t>
            </a:r>
            <a:r>
              <a:rPr lang="el-GR" dirty="0" smtClean="0"/>
              <a:t>ε </a:t>
            </a:r>
            <a:r>
              <a:rPr lang="el-GR" dirty="0"/>
              <a:t>κάθε περίπτωση είναι δυνατό κατά τη σύγχρονη έρευνα το πρόσωπο του Ιωάννου του υιού του Ζεβεδαίου να θεωρηθεί ο μάρτυρας που εμφαντικά τονίζει την αυτοψία του και να ταυτίζεται με το πραγματικό συγγραφέα του Ευαγγελίου.</a:t>
            </a:r>
            <a:endParaRPr lang="en-US" dirty="0"/>
          </a:p>
        </p:txBody>
      </p:sp>
    </p:spTree>
    <p:extLst>
      <p:ext uri="{BB962C8B-B14F-4D97-AF65-F5344CB8AC3E}">
        <p14:creationId xmlns:p14="http://schemas.microsoft.com/office/powerpoint/2010/main" val="6810327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ΙΩΑΝΝΗΣ Ο </a:t>
            </a:r>
            <a:r>
              <a:rPr lang="el-GR" dirty="0" smtClean="0"/>
              <a:t>ΠΡΕΣΒΥΤΕΡΟΣ</a:t>
            </a:r>
            <a:br>
              <a:rPr lang="el-GR" dirty="0" smtClean="0"/>
            </a:br>
            <a:r>
              <a:rPr lang="el-GR" dirty="0"/>
              <a:t>(συνέχεια από το ανωτέρω βιβλίο)</a:t>
            </a:r>
            <a:endParaRPr lang="en-US" dirty="0"/>
          </a:p>
        </p:txBody>
      </p:sp>
      <p:sp>
        <p:nvSpPr>
          <p:cNvPr id="3" name="Content Placeholder 2"/>
          <p:cNvSpPr>
            <a:spLocks noGrp="1"/>
          </p:cNvSpPr>
          <p:nvPr>
            <p:ph idx="1"/>
          </p:nvPr>
        </p:nvSpPr>
        <p:spPr/>
        <p:txBody>
          <a:bodyPr>
            <a:normAutofit fontScale="62500" lnSpcReduction="20000"/>
          </a:bodyPr>
          <a:lstStyle/>
          <a:p>
            <a:pPr algn="just"/>
            <a:r>
              <a:rPr lang="el-GR" dirty="0"/>
              <a:t>Στην Έφεσο υφίστατο κάτι σα μία Ιωάννεια σχολή, η οποία αναγόταν αφ’ εαυτής στον </a:t>
            </a:r>
            <a:r>
              <a:rPr lang="el-GR" i="1" dirty="0"/>
              <a:t>ηγαπημένο μαθητή</a:t>
            </a:r>
            <a:r>
              <a:rPr lang="el-GR" dirty="0"/>
              <a:t> του Ιησού και στην οποία όμως κάποιος «πρεσβύτερος Ιωάννης» ασκούσε την αυθεντία. Αυτός ο «Πρεσβύτερος» ίσως εμφανίζεται στη Β’ και Γ’ Ιω. (αντιστοίχως 1, 1) ως αποστολέας και συγγραφέας υπό τον τίτλο απλώς ο «Πρεσβύτερος» (χωρίς να αναφέρει το όνομα </a:t>
            </a:r>
            <a:r>
              <a:rPr lang="el-GR" i="1" dirty="0"/>
              <a:t>Ιωάννης</a:t>
            </a:r>
            <a:r>
              <a:rPr lang="el-GR" dirty="0"/>
              <a:t>). </a:t>
            </a:r>
          </a:p>
          <a:p>
            <a:pPr algn="just"/>
            <a:r>
              <a:rPr lang="el-GR" dirty="0"/>
              <a:t>Αυτό σημαίνει ότι εντός του πλαισίου του κανονικού κειμένου συναντούμε τη μυστηριώδη μορφή του Πρεσβυτέρου. Πρέπει να ήταν στενά συνδεδεμένος με το πρόσωπο του Αποστόλου, ή ίσως είχε γνωρίσει και τον ίδιο τον Ιησού. Μετά την κοίμηση του Αποστόλου πρόβαλε απόλυτα και ξεκάθαρα ως ο φορέας της κληρονομιάς του. </a:t>
            </a:r>
          </a:p>
          <a:p>
            <a:pPr algn="just"/>
            <a:r>
              <a:rPr lang="el-GR" i="1" dirty="0"/>
              <a:t>Τα περιεχόμενα του Ευαγγελίου ανάγονται στο μαθητή τον οποίο είχε αγαπήσει ιδιαίτερα ο Ιησούς. Ο Πρεσβύτερος κατανοούσε τον εαυτό του ως φορέα και αναμεταδότη του</a:t>
            </a:r>
            <a:r>
              <a:rPr lang="el-GR" dirty="0"/>
              <a:t>. </a:t>
            </a:r>
            <a:r>
              <a:rPr lang="el-GR" i="1" dirty="0"/>
              <a:t>ο συντάκτης του Κατά Ιωάννη ήταν και ο διαχειριστής του υλικού που είχε αφήσει ο εξέχων μαθητής</a:t>
            </a:r>
            <a:r>
              <a:rPr lang="el-GR" dirty="0"/>
              <a:t>.</a:t>
            </a:r>
          </a:p>
          <a:p>
            <a:endParaRPr lang="en-US" dirty="0"/>
          </a:p>
        </p:txBody>
      </p:sp>
    </p:spTree>
    <p:extLst>
      <p:ext uri="{BB962C8B-B14F-4D97-AF65-F5344CB8AC3E}">
        <p14:creationId xmlns:p14="http://schemas.microsoft.com/office/powerpoint/2010/main" val="29214431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Αποδέκτες Κειμένου</a:t>
            </a:r>
            <a:endParaRPr lang="en-US" dirty="0"/>
          </a:p>
        </p:txBody>
      </p:sp>
      <p:sp>
        <p:nvSpPr>
          <p:cNvPr id="3" name="Content Placeholder 2"/>
          <p:cNvSpPr>
            <a:spLocks noGrp="1"/>
          </p:cNvSpPr>
          <p:nvPr>
            <p:ph idx="1"/>
          </p:nvPr>
        </p:nvSpPr>
        <p:spPr/>
        <p:txBody>
          <a:bodyPr>
            <a:normAutofit fontScale="62500" lnSpcReduction="20000"/>
          </a:bodyPr>
          <a:lstStyle/>
          <a:p>
            <a:pPr algn="just">
              <a:defRPr/>
            </a:pPr>
            <a:r>
              <a:rPr lang="el-GR" b="1" dirty="0"/>
              <a:t>Ισραηλίτες </a:t>
            </a:r>
            <a:r>
              <a:rPr lang="el-GR" dirty="0"/>
              <a:t>που αντιμετώπιζαν τον εξοστρακισμό και την οξεία πολεμική από τη Συναγωγή των </a:t>
            </a:r>
            <a:r>
              <a:rPr lang="el-GR" i="1" dirty="0"/>
              <a:t>Ιουδαίων </a:t>
            </a:r>
            <a:r>
              <a:rPr lang="el-GR" dirty="0"/>
              <a:t>(9</a:t>
            </a:r>
            <a:r>
              <a:rPr lang="el-GR" baseline="30000" dirty="0"/>
              <a:t>.</a:t>
            </a:r>
            <a:r>
              <a:rPr lang="el-GR" dirty="0"/>
              <a:t> 16, 1-4</a:t>
            </a:r>
            <a:r>
              <a:rPr lang="el-GR" baseline="30000" dirty="0"/>
              <a:t>.</a:t>
            </a:r>
            <a:r>
              <a:rPr lang="el-GR" dirty="0"/>
              <a:t> 19, 38), επειδή ακριβώς όπως ο τυφλός ομολογούσαν τη μεσσιανικότητα και τη θεότητα του Ι. Χριστού πιστεύοντας ότι Αυτός είναι </a:t>
            </a:r>
            <a:r>
              <a:rPr lang="el-GR" i="1" dirty="0"/>
              <a:t>μείζων</a:t>
            </a:r>
            <a:r>
              <a:rPr lang="el-GR" dirty="0"/>
              <a:t> του Αβραάμ (8, 56 κ.ε.), του Μωυσή και του Νόμου (5, 45-47) αλλά και του Ησαΐα (12, 41). </a:t>
            </a:r>
          </a:p>
          <a:p>
            <a:pPr>
              <a:defRPr/>
            </a:pPr>
            <a:r>
              <a:rPr lang="el-GR" b="1" dirty="0" smtClean="0"/>
              <a:t>Οπαδοί </a:t>
            </a:r>
            <a:r>
              <a:rPr lang="el-GR" dirty="0"/>
              <a:t>του Ιωάννη τού Βαπτιστή (1, 6-8. 15. 19</a:t>
            </a:r>
            <a:r>
              <a:rPr lang="el-GR" baseline="30000" dirty="0"/>
              <a:t>.</a:t>
            </a:r>
            <a:r>
              <a:rPr lang="el-GR" dirty="0"/>
              <a:t> 3, 28 κε.</a:t>
            </a:r>
            <a:r>
              <a:rPr lang="el-GR" baseline="30000" dirty="0"/>
              <a:t>.</a:t>
            </a:r>
            <a:r>
              <a:rPr lang="el-GR" dirty="0"/>
              <a:t> 5, 33-35</a:t>
            </a:r>
            <a:r>
              <a:rPr lang="el-GR" baseline="30000" dirty="0"/>
              <a:t>.</a:t>
            </a:r>
            <a:r>
              <a:rPr lang="el-GR" dirty="0"/>
              <a:t> 10, 40-42</a:t>
            </a:r>
            <a:r>
              <a:rPr lang="el-GR" baseline="30000" dirty="0"/>
              <a:t>.</a:t>
            </a:r>
            <a:r>
              <a:rPr lang="el-GR" dirty="0"/>
              <a:t> πρβλ. Πρ. 19, 1-7). </a:t>
            </a:r>
          </a:p>
          <a:p>
            <a:pPr>
              <a:defRPr/>
            </a:pPr>
            <a:r>
              <a:rPr lang="el-GR" b="1" dirty="0" smtClean="0"/>
              <a:t>Σαμαρείτες</a:t>
            </a:r>
            <a:r>
              <a:rPr lang="el-GR" dirty="0"/>
              <a:t>, όπως η γυναίκα που συνάντησε ο Ιησούς στο κεφ. 4.</a:t>
            </a:r>
          </a:p>
          <a:p>
            <a:pPr>
              <a:defRPr/>
            </a:pPr>
            <a:r>
              <a:rPr lang="el-GR" b="1" i="1" dirty="0" smtClean="0"/>
              <a:t>Έλληνες </a:t>
            </a:r>
            <a:r>
              <a:rPr lang="el-GR" b="1" dirty="0"/>
              <a:t>(= εθνικοί</a:t>
            </a:r>
            <a:r>
              <a:rPr lang="el-GR" b="1" baseline="30000" dirty="0"/>
              <a:t>.</a:t>
            </a:r>
            <a:r>
              <a:rPr lang="el-GR" b="1" dirty="0"/>
              <a:t> </a:t>
            </a:r>
            <a:r>
              <a:rPr lang="el-GR" dirty="0"/>
              <a:t>12, 20-26), οι οποίοι δεν γνώριζαν αραμαϊκά (γι’ αυτό και ο συγγραφέας επεξηγεί τους αντίστοιχους όρους).  </a:t>
            </a:r>
          </a:p>
          <a:p>
            <a:pPr algn="just">
              <a:defRPr/>
            </a:pPr>
            <a:r>
              <a:rPr lang="el-GR" dirty="0" smtClean="0"/>
              <a:t>Στους </a:t>
            </a:r>
            <a:r>
              <a:rPr lang="el-GR" dirty="0"/>
              <a:t>ίδιους του κόλπους τής Εκκλησίας </a:t>
            </a:r>
            <a:r>
              <a:rPr lang="el-GR" b="1" dirty="0"/>
              <a:t>δοκήτες αιρετικοί </a:t>
            </a:r>
            <a:r>
              <a:rPr lang="el-GR" dirty="0"/>
              <a:t>αμφισβητούσαν την αλήθεια της οντολογικής σάρκωσης του προϋπάρχοντος Λόγου (1, 14), του εξευτελιστικού Πάθους που καταλήγει στην Ανάσταση, αλλά και της οντολογικής κοινωνίας της σάρκας και του αίματός Του κατά τη θεία Ευχαριστία (6, 51-58</a:t>
            </a:r>
            <a:r>
              <a:rPr lang="el-GR" baseline="30000" dirty="0"/>
              <a:t>.</a:t>
            </a:r>
            <a:r>
              <a:rPr lang="el-GR" dirty="0"/>
              <a:t> 19, 34-35). </a:t>
            </a:r>
          </a:p>
        </p:txBody>
      </p:sp>
    </p:spTree>
    <p:extLst>
      <p:ext uri="{BB962C8B-B14F-4D97-AF65-F5344CB8AC3E}">
        <p14:creationId xmlns:p14="http://schemas.microsoft.com/office/powerpoint/2010/main" val="40237639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 Ιησούς είναι ο Μεσσίας</a:t>
            </a:r>
            <a:r>
              <a:rPr lang="de-DE" dirty="0"/>
              <a:t>-</a:t>
            </a:r>
            <a:r>
              <a:rPr lang="el-GR" dirty="0"/>
              <a:t>ο Υιός του Θεού</a:t>
            </a:r>
            <a:endParaRPr lang="en-US" dirty="0"/>
          </a:p>
        </p:txBody>
      </p:sp>
      <p:sp>
        <p:nvSpPr>
          <p:cNvPr id="3" name="Content Placeholder 2"/>
          <p:cNvSpPr>
            <a:spLocks noGrp="1"/>
          </p:cNvSpPr>
          <p:nvPr>
            <p:ph idx="1"/>
          </p:nvPr>
        </p:nvSpPr>
        <p:spPr/>
        <p:txBody>
          <a:bodyPr>
            <a:noAutofit/>
          </a:bodyPr>
          <a:lstStyle/>
          <a:p>
            <a:pPr>
              <a:spcBef>
                <a:spcPts val="0"/>
              </a:spcBef>
              <a:defRPr/>
            </a:pPr>
            <a:r>
              <a:rPr lang="el-GR" sz="2800" dirty="0"/>
              <a:t>Ο Ιωάννης επικαλείται μια σειρά μαρτύρων που πιστοποιούν τη μεσσιανικότητα του Ιησού </a:t>
            </a:r>
            <a:r>
              <a:rPr lang="de-DE" sz="2800" dirty="0"/>
              <a:t>:</a:t>
            </a:r>
          </a:p>
          <a:p>
            <a:pPr lvl="1">
              <a:spcBef>
                <a:spcPts val="0"/>
              </a:spcBef>
              <a:defRPr/>
            </a:pPr>
            <a:r>
              <a:rPr lang="el-GR" dirty="0"/>
              <a:t>Ο Θεός</a:t>
            </a:r>
          </a:p>
          <a:p>
            <a:pPr lvl="1">
              <a:spcBef>
                <a:spcPts val="0"/>
              </a:spcBef>
              <a:defRPr/>
            </a:pPr>
            <a:r>
              <a:rPr lang="el-GR" dirty="0"/>
              <a:t>Τα Σημεία του Ιησού</a:t>
            </a:r>
          </a:p>
          <a:p>
            <a:pPr lvl="1">
              <a:spcBef>
                <a:spcPts val="0"/>
              </a:spcBef>
              <a:defRPr/>
            </a:pPr>
            <a:r>
              <a:rPr lang="el-GR" dirty="0"/>
              <a:t>Το  Άγιο Πνεύμα-Ο Παράκλητος</a:t>
            </a:r>
          </a:p>
          <a:p>
            <a:pPr lvl="1">
              <a:spcBef>
                <a:spcPts val="0"/>
              </a:spcBef>
              <a:defRPr/>
            </a:pPr>
            <a:r>
              <a:rPr lang="el-GR" dirty="0"/>
              <a:t>Οι άνθρωποι</a:t>
            </a:r>
            <a:endParaRPr lang="de-DE" dirty="0"/>
          </a:p>
          <a:p>
            <a:pPr lvl="1">
              <a:spcBef>
                <a:spcPts val="0"/>
              </a:spcBef>
              <a:defRPr/>
            </a:pPr>
            <a:r>
              <a:rPr lang="el-GR" dirty="0"/>
              <a:t>Η Γραφή-Η Π.Δ. </a:t>
            </a:r>
          </a:p>
          <a:p>
            <a:pPr lvl="1">
              <a:spcBef>
                <a:spcPts val="0"/>
              </a:spcBef>
              <a:defRPr/>
            </a:pPr>
            <a:endParaRPr lang="el-GR" dirty="0"/>
          </a:p>
          <a:p>
            <a:pPr lvl="1">
              <a:spcBef>
                <a:spcPts val="0"/>
              </a:spcBef>
              <a:defRPr/>
            </a:pPr>
            <a:r>
              <a:rPr lang="el-GR" dirty="0"/>
              <a:t>Ο Ιησούς είναι  ο Λόγος, η Σοφία, ο Ναός, το Πάσχα, ο Γιαχβέ των θεοφανειών της Π.Δ.…</a:t>
            </a:r>
          </a:p>
        </p:txBody>
      </p:sp>
    </p:spTree>
    <p:extLst>
      <p:ext uri="{BB962C8B-B14F-4D97-AF65-F5344CB8AC3E}">
        <p14:creationId xmlns:p14="http://schemas.microsoft.com/office/powerpoint/2010/main" val="9423321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 Ιησούς είναι ο Μεσσίας-Χριστός</a:t>
            </a:r>
            <a:endParaRPr lang="en-US" dirty="0"/>
          </a:p>
        </p:txBody>
      </p:sp>
      <p:sp>
        <p:nvSpPr>
          <p:cNvPr id="3" name="Content Placeholder 2"/>
          <p:cNvSpPr>
            <a:spLocks noGrp="1"/>
          </p:cNvSpPr>
          <p:nvPr>
            <p:ph idx="1"/>
          </p:nvPr>
        </p:nvSpPr>
        <p:spPr/>
        <p:txBody>
          <a:bodyPr>
            <a:normAutofit fontScale="85000" lnSpcReduction="10000"/>
          </a:bodyPr>
          <a:lstStyle/>
          <a:p>
            <a:pPr>
              <a:defRPr/>
            </a:pPr>
            <a:r>
              <a:rPr lang="de-DE" sz="2600" dirty="0"/>
              <a:t>:</a:t>
            </a:r>
            <a:r>
              <a:rPr lang="el-GR" sz="2600" dirty="0"/>
              <a:t>Οι άνθρωποι που πιστοποιούν τη μεσσιανικότητά Του</a:t>
            </a:r>
            <a:endParaRPr lang="de-DE" sz="2600" dirty="0"/>
          </a:p>
          <a:p>
            <a:pPr lvl="1" algn="just">
              <a:defRPr/>
            </a:pPr>
            <a:r>
              <a:rPr lang="el-GR" sz="2600" dirty="0"/>
              <a:t>Ιωάννης </a:t>
            </a:r>
            <a:r>
              <a:rPr lang="de-DE" sz="2600" dirty="0"/>
              <a:t>o</a:t>
            </a:r>
            <a:r>
              <a:rPr lang="el-GR" sz="2600" dirty="0"/>
              <a:t> Βαπτιστής </a:t>
            </a:r>
            <a:r>
              <a:rPr lang="de-DE" sz="2600" dirty="0"/>
              <a:t>(1,6-8)</a:t>
            </a:r>
            <a:r>
              <a:rPr lang="en-GB" sz="2600" dirty="0"/>
              <a:t> Να ο (πα</a:t>
            </a:r>
            <a:r>
              <a:rPr lang="en-GB" sz="2600" dirty="0" err="1"/>
              <a:t>σχάλιος</a:t>
            </a:r>
            <a:r>
              <a:rPr lang="en-GB" sz="2600" dirty="0"/>
              <a:t>) </a:t>
            </a:r>
            <a:r>
              <a:rPr lang="en-GB" sz="2600" dirty="0" err="1"/>
              <a:t>Αμνός</a:t>
            </a:r>
            <a:r>
              <a:rPr lang="en-GB" sz="2600" dirty="0"/>
              <a:t> </a:t>
            </a:r>
            <a:r>
              <a:rPr lang="en-GB" sz="2600" dirty="0" err="1"/>
              <a:t>του</a:t>
            </a:r>
            <a:r>
              <a:rPr lang="en-GB" sz="2600" dirty="0"/>
              <a:t> </a:t>
            </a:r>
            <a:r>
              <a:rPr lang="en-GB" sz="2600" dirty="0" err="1"/>
              <a:t>Θεού</a:t>
            </a:r>
            <a:r>
              <a:rPr lang="en-GB" sz="2600" dirty="0"/>
              <a:t> π</a:t>
            </a:r>
            <a:r>
              <a:rPr lang="en-GB" sz="2600" dirty="0" err="1"/>
              <a:t>ου</a:t>
            </a:r>
            <a:r>
              <a:rPr lang="en-GB" sz="2600" dirty="0"/>
              <a:t> </a:t>
            </a:r>
            <a:r>
              <a:rPr lang="en-GB" sz="2600" dirty="0" err="1"/>
              <a:t>σηκώνει</a:t>
            </a:r>
            <a:r>
              <a:rPr lang="en-GB" sz="2600" dirty="0"/>
              <a:t> (και κατα</a:t>
            </a:r>
            <a:r>
              <a:rPr lang="en-GB" sz="2600" dirty="0" err="1"/>
              <a:t>ργεί</a:t>
            </a:r>
            <a:r>
              <a:rPr lang="en-GB" sz="2600" dirty="0"/>
              <a:t>) </a:t>
            </a:r>
            <a:r>
              <a:rPr lang="en-GB" sz="2600" dirty="0" err="1"/>
              <a:t>την</a:t>
            </a:r>
            <a:r>
              <a:rPr lang="en-GB" sz="2600" dirty="0"/>
              <a:t> αμα</a:t>
            </a:r>
            <a:r>
              <a:rPr lang="en-GB" sz="2600" dirty="0" err="1"/>
              <a:t>ρτί</a:t>
            </a:r>
            <a:r>
              <a:rPr lang="en-GB" sz="2600" dirty="0"/>
              <a:t>α όλου του </a:t>
            </a:r>
            <a:r>
              <a:rPr lang="el-GR" sz="2600" dirty="0"/>
              <a:t>Κ</a:t>
            </a:r>
            <a:r>
              <a:rPr lang="en-GB" sz="2600" dirty="0" err="1"/>
              <a:t>όσμου</a:t>
            </a:r>
            <a:r>
              <a:rPr lang="en-GB" sz="2600" dirty="0"/>
              <a:t> </a:t>
            </a:r>
            <a:endParaRPr lang="de-DE" sz="2600" dirty="0"/>
          </a:p>
          <a:p>
            <a:pPr lvl="1">
              <a:defRPr/>
            </a:pPr>
            <a:r>
              <a:rPr lang="el-GR" sz="2600" dirty="0"/>
              <a:t>Οι μαθητές</a:t>
            </a:r>
            <a:endParaRPr lang="de-DE" sz="2600" dirty="0"/>
          </a:p>
          <a:p>
            <a:pPr lvl="2">
              <a:defRPr/>
            </a:pPr>
            <a:r>
              <a:rPr lang="el-GR" sz="2600" dirty="0"/>
              <a:t>Οι πρώτοι πέντε μαθητές </a:t>
            </a:r>
            <a:r>
              <a:rPr lang="de-DE" sz="2600" dirty="0"/>
              <a:t>(1,37-51)</a:t>
            </a:r>
          </a:p>
          <a:p>
            <a:pPr lvl="2">
              <a:defRPr/>
            </a:pPr>
            <a:r>
              <a:rPr lang="el-GR" sz="2600" dirty="0"/>
              <a:t>Πέτρος</a:t>
            </a:r>
            <a:r>
              <a:rPr lang="de-DE" sz="2600" dirty="0"/>
              <a:t> (6,68)</a:t>
            </a:r>
            <a:r>
              <a:rPr lang="el-GR" sz="2600" dirty="0"/>
              <a:t> 	Θωμάς</a:t>
            </a:r>
            <a:r>
              <a:rPr lang="de-DE" sz="2600" dirty="0"/>
              <a:t> (20,28)</a:t>
            </a:r>
            <a:endParaRPr lang="el-GR" sz="2600" dirty="0"/>
          </a:p>
          <a:p>
            <a:pPr lvl="2">
              <a:defRPr/>
            </a:pPr>
            <a:r>
              <a:rPr lang="el-GR" sz="2600" dirty="0"/>
              <a:t>Σαμαρίτισσα </a:t>
            </a:r>
            <a:r>
              <a:rPr lang="de-DE" sz="2600" dirty="0"/>
              <a:t>(4,29; 4,42)</a:t>
            </a:r>
          </a:p>
          <a:p>
            <a:pPr lvl="2">
              <a:defRPr/>
            </a:pPr>
            <a:r>
              <a:rPr lang="el-GR" sz="2600" dirty="0"/>
              <a:t>Άνθρωποι γενικά </a:t>
            </a:r>
            <a:r>
              <a:rPr lang="de-DE" sz="2600" dirty="0"/>
              <a:t>(7,40-42)</a:t>
            </a:r>
          </a:p>
          <a:p>
            <a:pPr lvl="2">
              <a:defRPr/>
            </a:pPr>
            <a:r>
              <a:rPr lang="el-GR" sz="2600" dirty="0"/>
              <a:t>Ένας «τυφλός» στους «βλέποντες» </a:t>
            </a:r>
            <a:r>
              <a:rPr lang="de-DE" sz="2600" dirty="0"/>
              <a:t>(9,17)</a:t>
            </a:r>
          </a:p>
          <a:p>
            <a:pPr lvl="2">
              <a:defRPr/>
            </a:pPr>
            <a:r>
              <a:rPr lang="de-DE" sz="2600" dirty="0"/>
              <a:t>M</a:t>
            </a:r>
            <a:r>
              <a:rPr lang="el-GR" sz="2600" dirty="0"/>
              <a:t>άρθα</a:t>
            </a:r>
            <a:r>
              <a:rPr lang="de-DE" sz="2600" dirty="0"/>
              <a:t> (11,27)</a:t>
            </a:r>
          </a:p>
          <a:p>
            <a:endParaRPr lang="en-US" dirty="0"/>
          </a:p>
        </p:txBody>
      </p:sp>
    </p:spTree>
    <p:extLst>
      <p:ext uri="{BB962C8B-B14F-4D97-AF65-F5344CB8AC3E}">
        <p14:creationId xmlns:p14="http://schemas.microsoft.com/office/powerpoint/2010/main" val="38170960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 Ιησούς είναι ο Μεσσίας/Χριστός: Αποδείξεις</a:t>
            </a:r>
            <a:endParaRPr lang="en-US" dirty="0"/>
          </a:p>
        </p:txBody>
      </p:sp>
      <p:sp>
        <p:nvSpPr>
          <p:cNvPr id="3" name="Content Placeholder 2"/>
          <p:cNvSpPr>
            <a:spLocks noGrp="1"/>
          </p:cNvSpPr>
          <p:nvPr>
            <p:ph idx="1"/>
          </p:nvPr>
        </p:nvSpPr>
        <p:spPr/>
        <p:txBody>
          <a:bodyPr>
            <a:noAutofit/>
          </a:bodyPr>
          <a:lstStyle/>
          <a:p>
            <a:pPr>
              <a:spcBef>
                <a:spcPts val="600"/>
              </a:spcBef>
              <a:defRPr/>
            </a:pPr>
            <a:r>
              <a:rPr lang="el-GR" sz="2000" dirty="0"/>
              <a:t>Η Μαρτυρία του Πατέρα (5, 37. 8, 18.50. 10, 32)</a:t>
            </a:r>
            <a:r>
              <a:rPr lang="de-DE" sz="2000" dirty="0"/>
              <a:t>:</a:t>
            </a:r>
          </a:p>
          <a:p>
            <a:pPr lvl="1">
              <a:spcBef>
                <a:spcPts val="600"/>
              </a:spcBef>
              <a:defRPr/>
            </a:pPr>
            <a:r>
              <a:rPr lang="el-GR" sz="2000" dirty="0"/>
              <a:t>Τα λόγια του Ιησού είναι τα ρήματα του Πατέρα </a:t>
            </a:r>
            <a:r>
              <a:rPr lang="de-DE" sz="2000" dirty="0"/>
              <a:t>(7,16)</a:t>
            </a:r>
            <a:r>
              <a:rPr lang="el-GR" sz="2000" dirty="0"/>
              <a:t> πρβλ. Δτ. </a:t>
            </a:r>
            <a:r>
              <a:rPr lang="de-DE" sz="2000" dirty="0"/>
              <a:t>18,18</a:t>
            </a:r>
          </a:p>
          <a:p>
            <a:pPr lvl="2">
              <a:spcBef>
                <a:spcPts val="600"/>
              </a:spcBef>
              <a:defRPr/>
            </a:pPr>
            <a:r>
              <a:rPr lang="de-DE" sz="2000" dirty="0">
                <a:sym typeface="Wingdings" pitchFamily="2" charset="2"/>
              </a:rPr>
              <a:t></a:t>
            </a:r>
            <a:r>
              <a:rPr lang="el-GR" sz="2000" dirty="0">
                <a:sym typeface="Wingdings" pitchFamily="2" charset="2"/>
              </a:rPr>
              <a:t>Πρβλ</a:t>
            </a:r>
            <a:r>
              <a:rPr lang="de-DE" sz="2000" dirty="0">
                <a:sym typeface="Wingdings" pitchFamily="2" charset="2"/>
              </a:rPr>
              <a:t>. </a:t>
            </a:r>
            <a:r>
              <a:rPr lang="el-GR" sz="2000" dirty="0">
                <a:sym typeface="Wingdings" pitchFamily="2" charset="2"/>
              </a:rPr>
              <a:t>τον αυτοχαρακτηρισμό του Ιησού </a:t>
            </a:r>
            <a:r>
              <a:rPr lang="de-DE" sz="2000" dirty="0">
                <a:sym typeface="Wingdings" pitchFamily="2" charset="2"/>
              </a:rPr>
              <a:t>: „</a:t>
            </a:r>
            <a:r>
              <a:rPr lang="el-GR" sz="2000" dirty="0">
                <a:sym typeface="Wingdings" pitchFamily="2" charset="2"/>
              </a:rPr>
              <a:t>Αυτός που με απέστειλε</a:t>
            </a:r>
            <a:r>
              <a:rPr lang="de-DE" sz="2000" dirty="0">
                <a:sym typeface="Wingdings" pitchFamily="2" charset="2"/>
              </a:rPr>
              <a:t>.“</a:t>
            </a:r>
          </a:p>
          <a:p>
            <a:pPr lvl="1">
              <a:spcBef>
                <a:spcPts val="600"/>
              </a:spcBef>
              <a:defRPr/>
            </a:pPr>
            <a:r>
              <a:rPr lang="el-GR" sz="2000" dirty="0"/>
              <a:t>Τα έργα του Ιησού είναι τα έργα του Πατέρα , ο οποίος  διηνεκώς εργάζεται</a:t>
            </a:r>
            <a:r>
              <a:rPr lang="de-DE" sz="2000" dirty="0"/>
              <a:t>. (5,36) </a:t>
            </a:r>
            <a:endParaRPr lang="el-GR" sz="2000" dirty="0"/>
          </a:p>
          <a:p>
            <a:pPr lvl="2">
              <a:spcBef>
                <a:spcPts val="600"/>
              </a:spcBef>
              <a:defRPr/>
            </a:pPr>
            <a:r>
              <a:rPr lang="de-DE" sz="2000" dirty="0"/>
              <a:t>N</a:t>
            </a:r>
            <a:r>
              <a:rPr lang="el-GR" sz="2000" dirty="0"/>
              <a:t>ικόδημος</a:t>
            </a:r>
            <a:r>
              <a:rPr lang="de-DE" sz="2000" dirty="0"/>
              <a:t> – </a:t>
            </a:r>
            <a:r>
              <a:rPr lang="el-GR" sz="2000" dirty="0"/>
              <a:t>Κανείς δεν μπορεί να επιτελέσει τα σημεία που επιτελεί ο Ιησούς</a:t>
            </a:r>
            <a:r>
              <a:rPr lang="de-DE" sz="2000" dirty="0"/>
              <a:t>(3,2)</a:t>
            </a:r>
            <a:endParaRPr lang="el-GR" sz="2000" dirty="0"/>
          </a:p>
          <a:p>
            <a:pPr>
              <a:spcBef>
                <a:spcPts val="600"/>
              </a:spcBef>
              <a:defRPr/>
            </a:pPr>
            <a:r>
              <a:rPr lang="el-GR" sz="2000" dirty="0"/>
              <a:t>Η μαρτυρία της Γραφής</a:t>
            </a:r>
            <a:r>
              <a:rPr lang="de-DE" sz="2000" dirty="0"/>
              <a:t>:</a:t>
            </a:r>
          </a:p>
          <a:p>
            <a:pPr lvl="1">
              <a:spcBef>
                <a:spcPts val="600"/>
              </a:spcBef>
              <a:defRPr/>
            </a:pPr>
            <a:r>
              <a:rPr lang="el-GR" sz="2000" dirty="0"/>
              <a:t>Τον Προανήγγειλε</a:t>
            </a:r>
            <a:r>
              <a:rPr lang="de-DE" sz="2000" dirty="0"/>
              <a:t>.</a:t>
            </a:r>
            <a:r>
              <a:rPr lang="el-GR" sz="2000" dirty="0"/>
              <a:t> Ο Ησαΐας στο κεφ. 6 Αυτόν είδε ένθρονο Κύριο</a:t>
            </a:r>
            <a:endParaRPr lang="de-DE" sz="2000" dirty="0"/>
          </a:p>
          <a:p>
            <a:pPr lvl="2">
              <a:spcBef>
                <a:spcPts val="600"/>
              </a:spcBef>
              <a:defRPr/>
            </a:pPr>
            <a:r>
              <a:rPr lang="el-GR" sz="2000" dirty="0"/>
              <a:t>Ο Μεσσίας θα είναι γόνος του Δαυίδ και θα κατάγεται από τη Βηθλεέμ </a:t>
            </a:r>
            <a:r>
              <a:rPr lang="de-DE" sz="2000" dirty="0"/>
              <a:t>(7,42</a:t>
            </a:r>
            <a:r>
              <a:rPr lang="el-GR" sz="2000" dirty="0"/>
              <a:t>-3</a:t>
            </a:r>
            <a:r>
              <a:rPr lang="de-DE" sz="2000" dirty="0"/>
              <a:t>)</a:t>
            </a:r>
          </a:p>
        </p:txBody>
      </p:sp>
    </p:spTree>
    <p:extLst>
      <p:ext uri="{BB962C8B-B14F-4D97-AF65-F5344CB8AC3E}">
        <p14:creationId xmlns:p14="http://schemas.microsoft.com/office/powerpoint/2010/main" val="759971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Οι αντιδράσεις απέναντι στον </a:t>
            </a:r>
            <a:r>
              <a:rPr lang="el-GR" dirty="0" smtClean="0"/>
              <a:t>Ιησού (1 από 2)</a:t>
            </a:r>
            <a:endParaRPr lang="en-US" dirty="0"/>
          </a:p>
        </p:txBody>
      </p:sp>
      <p:sp>
        <p:nvSpPr>
          <p:cNvPr id="3" name="Content Placeholder 2"/>
          <p:cNvSpPr>
            <a:spLocks noGrp="1"/>
          </p:cNvSpPr>
          <p:nvPr>
            <p:ph idx="1"/>
          </p:nvPr>
        </p:nvSpPr>
        <p:spPr/>
        <p:txBody>
          <a:bodyPr>
            <a:normAutofit fontScale="85000" lnSpcReduction="20000"/>
          </a:bodyPr>
          <a:lstStyle/>
          <a:p>
            <a:pPr>
              <a:defRPr/>
            </a:pPr>
            <a:r>
              <a:rPr lang="el-GR" sz="2400" dirty="0"/>
              <a:t>Ο Ιωάννης καταγράφει τις διαφορετικές αντιδράσεις στους ισχυρισμούς του Ιησού </a:t>
            </a:r>
            <a:r>
              <a:rPr lang="de-DE" sz="2400" dirty="0"/>
              <a:t>:</a:t>
            </a:r>
          </a:p>
          <a:p>
            <a:pPr lvl="1">
              <a:defRPr/>
            </a:pPr>
            <a:r>
              <a:rPr lang="el-GR" sz="2400" dirty="0"/>
              <a:t>Μαθητές που απαρνούνται τον Ιησού </a:t>
            </a:r>
            <a:r>
              <a:rPr lang="de-DE" sz="2400" dirty="0"/>
              <a:t>:</a:t>
            </a:r>
          </a:p>
          <a:p>
            <a:pPr lvl="2">
              <a:defRPr/>
            </a:pPr>
            <a:r>
              <a:rPr lang="el-GR" dirty="0"/>
              <a:t>Πολλοί μαθητές τον εγκαταλείπουν σκανδαλισμένοι από το γεγονός ότι τρώνε τη σάρκα και πίνουν το Αίμα Του</a:t>
            </a:r>
            <a:r>
              <a:rPr lang="de-DE" dirty="0"/>
              <a:t>.</a:t>
            </a:r>
          </a:p>
          <a:p>
            <a:pPr lvl="2">
              <a:defRPr/>
            </a:pPr>
            <a:r>
              <a:rPr lang="el-GR" dirty="0"/>
              <a:t>Η θρησκευτική ελίτ θέλει να τον σκοτώσει ιδίως μετά την Ανάσταση του Λαζάρου</a:t>
            </a:r>
            <a:r>
              <a:rPr lang="de-DE" dirty="0"/>
              <a:t>.</a:t>
            </a:r>
          </a:p>
          <a:p>
            <a:pPr lvl="1">
              <a:defRPr/>
            </a:pPr>
            <a:r>
              <a:rPr lang="el-GR" sz="2400" dirty="0"/>
              <a:t>Οι αιτίες</a:t>
            </a:r>
            <a:r>
              <a:rPr lang="de-DE" sz="2400" dirty="0"/>
              <a:t>:</a:t>
            </a:r>
          </a:p>
          <a:p>
            <a:pPr lvl="2">
              <a:defRPr/>
            </a:pPr>
            <a:r>
              <a:rPr lang="el-GR" dirty="0"/>
              <a:t>Επειδή ο λόγος του Ιησού είναι σκληρός</a:t>
            </a:r>
            <a:r>
              <a:rPr lang="de-DE" dirty="0"/>
              <a:t> (6,60ff)</a:t>
            </a:r>
          </a:p>
          <a:p>
            <a:pPr lvl="2">
              <a:defRPr/>
            </a:pPr>
            <a:r>
              <a:rPr lang="el-GR" dirty="0"/>
              <a:t>Επειδή ο Ιησούς έχει δαιμόνιο </a:t>
            </a:r>
            <a:r>
              <a:rPr lang="de-DE" dirty="0"/>
              <a:t> (10,20)</a:t>
            </a:r>
          </a:p>
          <a:p>
            <a:pPr lvl="2">
              <a:defRPr/>
            </a:pPr>
            <a:r>
              <a:rPr lang="el-GR" dirty="0"/>
              <a:t>Επειδή ο Ιησούς κάνει τον Εαυτό Του Θεό</a:t>
            </a:r>
            <a:r>
              <a:rPr lang="de-DE" dirty="0"/>
              <a:t> (10,36)</a:t>
            </a:r>
          </a:p>
          <a:p>
            <a:pPr lvl="2">
              <a:defRPr/>
            </a:pPr>
            <a:r>
              <a:rPr lang="el-GR" dirty="0"/>
              <a:t>Επειδή είναι δημοφιλής και θα προκαλέσει τους Ρωμαίους </a:t>
            </a:r>
            <a:r>
              <a:rPr lang="de-DE" dirty="0"/>
              <a:t>(11,48)</a:t>
            </a:r>
          </a:p>
          <a:p>
            <a:endParaRPr lang="en-US" dirty="0"/>
          </a:p>
        </p:txBody>
      </p:sp>
    </p:spTree>
    <p:extLst>
      <p:ext uri="{BB962C8B-B14F-4D97-AF65-F5344CB8AC3E}">
        <p14:creationId xmlns:p14="http://schemas.microsoft.com/office/powerpoint/2010/main" val="1605527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MrSGravurPT" pitchFamily="2" charset="0"/>
              </a:rPr>
              <a:t>ΙΩΑΝΝΕΙΑ ΓΡΑΜΜΑΤΕΙΑ</a:t>
            </a:r>
            <a:endParaRPr lang="en-US" dirty="0"/>
          </a:p>
        </p:txBody>
      </p:sp>
      <p:sp>
        <p:nvSpPr>
          <p:cNvPr id="3" name="Content Placeholder 2"/>
          <p:cNvSpPr>
            <a:spLocks noGrp="1"/>
          </p:cNvSpPr>
          <p:nvPr>
            <p:ph idx="1"/>
          </p:nvPr>
        </p:nvSpPr>
        <p:spPr/>
        <p:txBody>
          <a:bodyPr>
            <a:normAutofit fontScale="77500" lnSpcReduction="20000"/>
          </a:bodyPr>
          <a:lstStyle/>
          <a:p>
            <a:pPr>
              <a:defRPr/>
            </a:pPr>
            <a:r>
              <a:rPr lang="el-GR" dirty="0"/>
              <a:t>ΠΕΝΤΕ</a:t>
            </a:r>
            <a:r>
              <a:rPr lang="de-DE" dirty="0"/>
              <a:t> </a:t>
            </a:r>
            <a:r>
              <a:rPr lang="el-GR" dirty="0"/>
              <a:t>ΒΙΒΛΙΑ ΤΗΣ Κ.Δ. ΑΠΟΔΙΔΟΝΤΑΙ ΣΤΟΝ ΙΩΑΝΝΗ</a:t>
            </a:r>
            <a:endParaRPr lang="de-DE" dirty="0"/>
          </a:p>
          <a:p>
            <a:pPr lvl="1">
              <a:defRPr/>
            </a:pPr>
            <a:r>
              <a:rPr lang="el-GR" dirty="0"/>
              <a:t>Κατά Ιωάννη</a:t>
            </a:r>
          </a:p>
          <a:p>
            <a:pPr lvl="1">
              <a:defRPr/>
            </a:pPr>
            <a:endParaRPr lang="de-DE" dirty="0"/>
          </a:p>
          <a:p>
            <a:pPr lvl="1">
              <a:defRPr/>
            </a:pPr>
            <a:r>
              <a:rPr lang="el-GR" dirty="0"/>
              <a:t>Α΄ Καθολική Ιωάννη</a:t>
            </a:r>
          </a:p>
          <a:p>
            <a:pPr lvl="1">
              <a:defRPr/>
            </a:pPr>
            <a:r>
              <a:rPr lang="el-GR" dirty="0"/>
              <a:t>Β΄ Καθολική Ιωάννη</a:t>
            </a:r>
          </a:p>
          <a:p>
            <a:pPr lvl="1">
              <a:defRPr/>
            </a:pPr>
            <a:r>
              <a:rPr lang="el-GR" dirty="0"/>
              <a:t>Γ’ Καθολική Ιωάννη</a:t>
            </a:r>
          </a:p>
          <a:p>
            <a:pPr lvl="1">
              <a:defRPr/>
            </a:pPr>
            <a:endParaRPr lang="el-GR" dirty="0"/>
          </a:p>
          <a:p>
            <a:pPr lvl="1">
              <a:defRPr/>
            </a:pPr>
            <a:r>
              <a:rPr lang="el-GR" dirty="0"/>
              <a:t>Αποκάλυψη</a:t>
            </a:r>
          </a:p>
          <a:p>
            <a:pPr lvl="1">
              <a:buNone/>
              <a:defRPr/>
            </a:pPr>
            <a:endParaRPr lang="el-GR" dirty="0"/>
          </a:p>
          <a:p>
            <a:pPr lvl="1">
              <a:buNone/>
              <a:defRPr/>
            </a:pPr>
            <a:r>
              <a:rPr lang="el-GR" dirty="0"/>
              <a:t>Ίσως μάλιστα η συγγραφή τους έγινε αντίστροφα από τη σειρά τους στον Κανόνα</a:t>
            </a:r>
            <a:endParaRPr lang="de-DE" dirty="0"/>
          </a:p>
          <a:p>
            <a:endParaRPr lang="en-US" dirty="0"/>
          </a:p>
        </p:txBody>
      </p:sp>
    </p:spTree>
    <p:extLst>
      <p:ext uri="{BB962C8B-B14F-4D97-AF65-F5344CB8AC3E}">
        <p14:creationId xmlns:p14="http://schemas.microsoft.com/office/powerpoint/2010/main" val="42392388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Οι αντιδράσεις απέναντι στον </a:t>
            </a:r>
            <a:r>
              <a:rPr lang="el-GR" dirty="0" smtClean="0"/>
              <a:t>Ιησού (2 από 2)</a:t>
            </a:r>
            <a:endParaRPr lang="en-US" dirty="0"/>
          </a:p>
        </p:txBody>
      </p:sp>
      <p:sp>
        <p:nvSpPr>
          <p:cNvPr id="3" name="Content Placeholder 2"/>
          <p:cNvSpPr>
            <a:spLocks noGrp="1"/>
          </p:cNvSpPr>
          <p:nvPr>
            <p:ph idx="1"/>
          </p:nvPr>
        </p:nvSpPr>
        <p:spPr/>
        <p:txBody>
          <a:bodyPr>
            <a:noAutofit/>
          </a:bodyPr>
          <a:lstStyle/>
          <a:p>
            <a:pPr lvl="1">
              <a:spcBef>
                <a:spcPts val="0"/>
              </a:spcBef>
              <a:defRPr/>
            </a:pPr>
            <a:r>
              <a:rPr lang="el-GR" sz="2000" dirty="0"/>
              <a:t>Άνθρωποι ανταποκρίνονται στον Ιησού  και πιστεύουν</a:t>
            </a:r>
            <a:r>
              <a:rPr lang="de-DE" sz="2000" dirty="0"/>
              <a:t>:</a:t>
            </a:r>
          </a:p>
          <a:p>
            <a:pPr lvl="3">
              <a:spcBef>
                <a:spcPts val="0"/>
              </a:spcBef>
              <a:defRPr/>
            </a:pPr>
            <a:r>
              <a:rPr lang="el-GR" dirty="0"/>
              <a:t>Διότι γνωρίζει λεπτομέρειες από τη ζωή τους </a:t>
            </a:r>
            <a:r>
              <a:rPr lang="de-DE" dirty="0"/>
              <a:t>(4,29 –</a:t>
            </a:r>
            <a:r>
              <a:rPr lang="el-GR" dirty="0"/>
              <a:t>Η Σαμαρίτισσα</a:t>
            </a:r>
            <a:r>
              <a:rPr lang="de-DE" dirty="0"/>
              <a:t>)</a:t>
            </a:r>
          </a:p>
          <a:p>
            <a:pPr lvl="3">
              <a:spcBef>
                <a:spcPts val="0"/>
              </a:spcBef>
              <a:defRPr/>
            </a:pPr>
            <a:r>
              <a:rPr lang="el-GR" dirty="0"/>
              <a:t>Επειδή οι λόγοι του είναι ζωή </a:t>
            </a:r>
            <a:r>
              <a:rPr lang="de-DE" dirty="0"/>
              <a:t>(4,41 - </a:t>
            </a:r>
            <a:r>
              <a:rPr lang="el-GR" dirty="0"/>
              <a:t>Σαμαρείτες</a:t>
            </a:r>
            <a:r>
              <a:rPr lang="de-DE" dirty="0"/>
              <a:t>)</a:t>
            </a:r>
          </a:p>
          <a:p>
            <a:pPr lvl="3">
              <a:spcBef>
                <a:spcPts val="0"/>
              </a:spcBef>
              <a:defRPr/>
            </a:pPr>
            <a:r>
              <a:rPr lang="el-GR" dirty="0"/>
              <a:t>Διότι οι λόγοι του επιβεβαιώνονται από τις πράξεις Του </a:t>
            </a:r>
            <a:r>
              <a:rPr lang="de-DE" dirty="0"/>
              <a:t>(4,53 – </a:t>
            </a:r>
            <a:r>
              <a:rPr lang="el-GR" dirty="0"/>
              <a:t>θεραπεία  του βασιλικού της Καπερναούμ</a:t>
            </a:r>
            <a:r>
              <a:rPr lang="de-DE" dirty="0"/>
              <a:t>; 7,31 – </a:t>
            </a:r>
            <a:r>
              <a:rPr lang="el-GR" dirty="0"/>
              <a:t>ποιος μπορεί να πραγματοποιήσει τέτοια σημεία;</a:t>
            </a:r>
            <a:r>
              <a:rPr lang="de-DE" dirty="0"/>
              <a:t>, 11,45 –</a:t>
            </a:r>
            <a:r>
              <a:rPr lang="el-GR" dirty="0"/>
              <a:t>Ανάσταση ενός  τετραήμερου νεκρού σε αποσύνθεση του Λάζαρου</a:t>
            </a:r>
          </a:p>
          <a:p>
            <a:pPr lvl="3">
              <a:spcBef>
                <a:spcPts val="0"/>
              </a:spcBef>
              <a:defRPr/>
            </a:pPr>
            <a:endParaRPr lang="de-DE" dirty="0"/>
          </a:p>
          <a:p>
            <a:pPr lvl="2">
              <a:spcBef>
                <a:spcPts val="0"/>
              </a:spcBef>
              <a:defRPr/>
            </a:pPr>
            <a:r>
              <a:rPr lang="el-GR" sz="2000" dirty="0"/>
              <a:t>Επειδή θεώνται, υπ-ακούν </a:t>
            </a:r>
            <a:r>
              <a:rPr lang="de-DE" sz="2000" dirty="0"/>
              <a:t>(6,66</a:t>
            </a:r>
            <a:r>
              <a:rPr lang="el-GR" sz="2000" dirty="0"/>
              <a:t> κε.</a:t>
            </a:r>
            <a:r>
              <a:rPr lang="de-DE" sz="2000" dirty="0"/>
              <a:t> – </a:t>
            </a:r>
            <a:r>
              <a:rPr lang="el-GR" sz="2000" dirty="0"/>
              <a:t>Πέτρος</a:t>
            </a:r>
            <a:r>
              <a:rPr lang="de-DE" sz="2000" dirty="0"/>
              <a:t>)</a:t>
            </a:r>
            <a:r>
              <a:rPr lang="el-GR" sz="2000" dirty="0"/>
              <a:t> αλλά και προ(σ)καλούνται στο άγγιγμα της πλευράς του (Θωμάς 20) ή και αποτρέπονται (Μη μου άπτου-προς τη Μαρία)</a:t>
            </a:r>
            <a:endParaRPr lang="de-DE" sz="2000" dirty="0"/>
          </a:p>
        </p:txBody>
      </p:sp>
    </p:spTree>
    <p:extLst>
      <p:ext uri="{BB962C8B-B14F-4D97-AF65-F5344CB8AC3E}">
        <p14:creationId xmlns:p14="http://schemas.microsoft.com/office/powerpoint/2010/main" val="2055026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Κεντρικά Θεολογικά Θέματα </a:t>
            </a:r>
            <a:r>
              <a:rPr lang="el-GR" dirty="0" smtClean="0"/>
              <a:t>(1 από 2)</a:t>
            </a:r>
            <a:endParaRPr lang="en-US" dirty="0"/>
          </a:p>
        </p:txBody>
      </p:sp>
      <p:sp>
        <p:nvSpPr>
          <p:cNvPr id="3" name="Content Placeholder 2"/>
          <p:cNvSpPr>
            <a:spLocks noGrp="1"/>
          </p:cNvSpPr>
          <p:nvPr>
            <p:ph idx="1"/>
          </p:nvPr>
        </p:nvSpPr>
        <p:spPr/>
        <p:txBody>
          <a:bodyPr/>
          <a:lstStyle/>
          <a:p>
            <a:pPr>
              <a:defRPr/>
            </a:pPr>
            <a:r>
              <a:rPr lang="el-GR" sz="2800" dirty="0"/>
              <a:t>Ο Ιησούς  και ο Πατέρας είμαστε Ένα.</a:t>
            </a:r>
            <a:endParaRPr lang="de-DE" sz="2800" dirty="0"/>
          </a:p>
          <a:p>
            <a:pPr>
              <a:defRPr/>
            </a:pPr>
            <a:r>
              <a:rPr lang="el-GR" sz="2800" dirty="0"/>
              <a:t>Το Ευαγγέλιο μαρτυρεί την υιότητα του Χριστού</a:t>
            </a:r>
            <a:endParaRPr lang="de-DE" sz="2800" dirty="0"/>
          </a:p>
          <a:p>
            <a:pPr>
              <a:defRPr/>
            </a:pPr>
            <a:r>
              <a:rPr lang="el-GR" sz="2800" dirty="0"/>
              <a:t>Ο Θάνατος του Ιησού, του αυθεντικού πασχάλιου Αμνού, για τους Αμαρτωλούς</a:t>
            </a:r>
            <a:endParaRPr lang="de-DE" sz="2800" dirty="0"/>
          </a:p>
          <a:p>
            <a:pPr lvl="1">
              <a:defRPr/>
            </a:pPr>
            <a:r>
              <a:rPr lang="el-GR" dirty="0"/>
              <a:t>Περισσότερο από τα άλλα Ευαγγέλια μαρτυρεί για την αιτία του θανάτου/της ΎΨΩΣΗΣ Του</a:t>
            </a:r>
          </a:p>
          <a:p>
            <a:pPr lvl="1">
              <a:buNone/>
              <a:defRPr/>
            </a:pPr>
            <a:r>
              <a:rPr lang="el-GR" dirty="0"/>
              <a:t>								</a:t>
            </a:r>
            <a:r>
              <a:rPr lang="el-GR" sz="3200" dirty="0"/>
              <a:t>Η ΑΓΑΠΗ</a:t>
            </a:r>
            <a:r>
              <a:rPr lang="de-DE" sz="3200" dirty="0"/>
              <a:t>.</a:t>
            </a:r>
          </a:p>
        </p:txBody>
      </p:sp>
    </p:spTree>
    <p:extLst>
      <p:ext uri="{BB962C8B-B14F-4D97-AF65-F5344CB8AC3E}">
        <p14:creationId xmlns:p14="http://schemas.microsoft.com/office/powerpoint/2010/main" val="11039851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Κεντρικά Θεολογικά Θέματα </a:t>
            </a:r>
            <a:r>
              <a:rPr lang="el-GR" dirty="0" smtClean="0"/>
              <a:t>(2 </a:t>
            </a:r>
            <a:r>
              <a:rPr lang="el-GR" dirty="0"/>
              <a:t>από 2)</a:t>
            </a:r>
            <a:endParaRPr lang="en-US" dirty="0"/>
          </a:p>
        </p:txBody>
      </p:sp>
      <p:sp>
        <p:nvSpPr>
          <p:cNvPr id="3" name="Content Placeholder 2"/>
          <p:cNvSpPr>
            <a:spLocks noGrp="1"/>
          </p:cNvSpPr>
          <p:nvPr>
            <p:ph idx="1"/>
          </p:nvPr>
        </p:nvSpPr>
        <p:spPr/>
        <p:txBody>
          <a:bodyPr>
            <a:normAutofit fontScale="85000" lnSpcReduction="20000"/>
          </a:bodyPr>
          <a:lstStyle/>
          <a:p>
            <a:pPr>
              <a:defRPr/>
            </a:pPr>
            <a:r>
              <a:rPr lang="el-GR" sz="2800" dirty="0"/>
              <a:t>Το Άγιο Πνεύμα</a:t>
            </a:r>
            <a:endParaRPr lang="de-DE" sz="2800" dirty="0"/>
          </a:p>
          <a:p>
            <a:pPr lvl="1" algn="just">
              <a:defRPr/>
            </a:pPr>
            <a:r>
              <a:rPr lang="el-GR" dirty="0"/>
              <a:t>Το Ιω. ομιλεί  περισσότερο από τα άλλα Ευαγγέλια για το Πνεύμα που ονομάζει Παράκλητο (= συνήγορο, παρηγορητή) .</a:t>
            </a:r>
            <a:endParaRPr lang="de-DE" dirty="0"/>
          </a:p>
          <a:p>
            <a:pPr lvl="1">
              <a:defRPr/>
            </a:pPr>
            <a:r>
              <a:rPr lang="el-GR" dirty="0"/>
              <a:t>Όταν απέλθει ο Ιησούς στον Πατέρα το Πνεύμα της Αλήθειας θα οδηγήσει σε όλη την αλήθεια και θα υπομνήσει όσα αφηγήθηκε ο Ιησούς</a:t>
            </a:r>
            <a:endParaRPr lang="de-DE" dirty="0"/>
          </a:p>
          <a:p>
            <a:pPr marL="342900" lvl="1" indent="-342900">
              <a:buClr>
                <a:schemeClr val="hlink"/>
              </a:buClr>
              <a:buFontTx/>
              <a:buChar char="•"/>
              <a:defRPr/>
            </a:pPr>
            <a:r>
              <a:rPr lang="el-GR" dirty="0"/>
              <a:t>Η </a:t>
            </a:r>
            <a:r>
              <a:rPr lang="el-GR" dirty="0" smtClean="0"/>
              <a:t>Αιώνια </a:t>
            </a:r>
            <a:r>
              <a:rPr lang="el-GR" dirty="0"/>
              <a:t>Ζωή </a:t>
            </a:r>
            <a:endParaRPr lang="de-DE" dirty="0"/>
          </a:p>
          <a:p>
            <a:pPr lvl="1">
              <a:defRPr/>
            </a:pPr>
            <a:r>
              <a:rPr lang="el-GR" dirty="0"/>
              <a:t>Ενώ οι Συνοπτικοί ομιλούν για τη Βασιλεία του Θεού/των Ουρανών, το Ιω. ομιλεί για το δώρο της αιώνιας ζωής που προϋποθέτει μια καινούργια γέννα διά του Πνεύματος και του ύδατος και πίστη στον Ιησού. </a:t>
            </a:r>
            <a:endParaRPr lang="de-DE" dirty="0"/>
          </a:p>
          <a:p>
            <a:endParaRPr lang="en-US" dirty="0"/>
          </a:p>
        </p:txBody>
      </p:sp>
    </p:spTree>
    <p:extLst>
      <p:ext uri="{BB962C8B-B14F-4D97-AF65-F5344CB8AC3E}">
        <p14:creationId xmlns:p14="http://schemas.microsoft.com/office/powerpoint/2010/main" val="26012993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Βασικοί Όροι</a:t>
            </a:r>
            <a:endParaRPr lang="en-US" dirty="0"/>
          </a:p>
        </p:txBody>
      </p:sp>
      <p:sp>
        <p:nvSpPr>
          <p:cNvPr id="3" name="Content Placeholder 2"/>
          <p:cNvSpPr>
            <a:spLocks noGrp="1"/>
          </p:cNvSpPr>
          <p:nvPr>
            <p:ph idx="1"/>
          </p:nvPr>
        </p:nvSpPr>
        <p:spPr/>
        <p:txBody>
          <a:bodyPr>
            <a:normAutofit/>
          </a:bodyPr>
          <a:lstStyle/>
          <a:p>
            <a:pPr>
              <a:defRPr/>
            </a:pPr>
            <a:r>
              <a:rPr lang="el-GR" sz="2400" dirty="0"/>
              <a:t>Η Αγάπη</a:t>
            </a:r>
            <a:r>
              <a:rPr lang="de-DE" sz="2400" dirty="0"/>
              <a:t>:</a:t>
            </a:r>
          </a:p>
          <a:p>
            <a:pPr lvl="1">
              <a:defRPr/>
            </a:pPr>
            <a:r>
              <a:rPr lang="el-GR" sz="2400" dirty="0"/>
              <a:t> ο βασικός όρος του Ιω. είναι η ΑΓΑΠΗ:</a:t>
            </a:r>
            <a:endParaRPr lang="de-DE" sz="2400" dirty="0"/>
          </a:p>
          <a:p>
            <a:pPr lvl="2">
              <a:defRPr/>
            </a:pPr>
            <a:r>
              <a:rPr lang="de-DE" dirty="0"/>
              <a:t>„</a:t>
            </a:r>
            <a:r>
              <a:rPr lang="el-GR" i="1" dirty="0"/>
              <a:t>οὕτως γὰρ ἠγάπησεν ὁ </a:t>
            </a:r>
            <a:r>
              <a:rPr lang="el-GR" i="1" cap="all" dirty="0"/>
              <a:t>θ</a:t>
            </a:r>
            <a:r>
              <a:rPr lang="el-GR" i="1" dirty="0"/>
              <a:t>εὸς τὸν κόσμον, ὥστε τὸν </a:t>
            </a:r>
            <a:r>
              <a:rPr lang="el-GR" i="1" cap="all" dirty="0"/>
              <a:t>υ</a:t>
            </a:r>
            <a:r>
              <a:rPr lang="el-GR" i="1" dirty="0"/>
              <a:t>ἱὸν τὸν μονογενῆ ἔδωκεν, ἵνα πᾶς ὁ πιστεύων εἰς αὐτὸν μὴ ἀπόληται ἀλλ᾽ ἔχῃ ζωὴν αἰώνιον. </a:t>
            </a:r>
            <a:r>
              <a:rPr lang="de-DE" dirty="0"/>
              <a:t> (3,16)</a:t>
            </a:r>
          </a:p>
          <a:p>
            <a:pPr>
              <a:defRPr/>
            </a:pPr>
            <a:endParaRPr lang="de-DE" sz="2400" dirty="0"/>
          </a:p>
          <a:p>
            <a:pPr>
              <a:defRPr/>
            </a:pPr>
            <a:r>
              <a:rPr lang="el-GR" sz="2400" dirty="0"/>
              <a:t>Το Φως</a:t>
            </a:r>
            <a:r>
              <a:rPr lang="de-DE" sz="2400" dirty="0"/>
              <a:t>:</a:t>
            </a:r>
          </a:p>
          <a:p>
            <a:pPr lvl="1" algn="just">
              <a:defRPr/>
            </a:pPr>
            <a:r>
              <a:rPr lang="el-GR" sz="2400" dirty="0"/>
              <a:t>Ο Ιησούς είναι το φως που λάμπει μέσα στο σκοτάδι αλλά το σκότος δεν κατέλαβε  (= κατανόησε/κυριάρχησε) το φως</a:t>
            </a:r>
            <a:r>
              <a:rPr lang="de-DE" sz="2400" dirty="0"/>
              <a:t>.</a:t>
            </a:r>
          </a:p>
        </p:txBody>
      </p:sp>
    </p:spTree>
    <p:extLst>
      <p:ext uri="{BB962C8B-B14F-4D97-AF65-F5344CB8AC3E}">
        <p14:creationId xmlns:p14="http://schemas.microsoft.com/office/powerpoint/2010/main" val="7385681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ΕΓΩ ΕΙΜΙ</a:t>
            </a:r>
            <a:endParaRPr lang="en-US" dirty="0"/>
          </a:p>
        </p:txBody>
      </p:sp>
      <p:sp>
        <p:nvSpPr>
          <p:cNvPr id="3" name="Content Placeholder 2"/>
          <p:cNvSpPr>
            <a:spLocks noGrp="1"/>
          </p:cNvSpPr>
          <p:nvPr>
            <p:ph idx="1"/>
          </p:nvPr>
        </p:nvSpPr>
        <p:spPr/>
        <p:txBody>
          <a:bodyPr>
            <a:noAutofit/>
          </a:bodyPr>
          <a:lstStyle/>
          <a:p>
            <a:pPr>
              <a:spcBef>
                <a:spcPts val="0"/>
              </a:spcBef>
              <a:defRPr/>
            </a:pPr>
            <a:r>
              <a:rPr lang="el-GR" sz="2000" dirty="0"/>
              <a:t>Ο άρτος της ζωής-το ζωντανό ψωμί ! </a:t>
            </a:r>
            <a:r>
              <a:rPr lang="de-DE" sz="2000" dirty="0"/>
              <a:t>(6,35</a:t>
            </a:r>
            <a:r>
              <a:rPr lang="el-GR" sz="2000" dirty="0"/>
              <a:t>. </a:t>
            </a:r>
            <a:r>
              <a:rPr lang="de-DE" sz="2000" dirty="0"/>
              <a:t>48)</a:t>
            </a:r>
          </a:p>
          <a:p>
            <a:pPr lvl="1">
              <a:spcBef>
                <a:spcPts val="0"/>
              </a:spcBef>
              <a:defRPr/>
            </a:pPr>
            <a:r>
              <a:rPr lang="el-GR" sz="2000" dirty="0"/>
              <a:t>Σημείο:  Μαννοδοσία των </a:t>
            </a:r>
            <a:r>
              <a:rPr lang="de-DE" sz="2000" dirty="0"/>
              <a:t>5000 (6,5-14)</a:t>
            </a:r>
          </a:p>
          <a:p>
            <a:pPr>
              <a:spcBef>
                <a:spcPts val="0"/>
              </a:spcBef>
              <a:defRPr/>
            </a:pPr>
            <a:r>
              <a:rPr lang="el-GR" sz="2000" dirty="0"/>
              <a:t>Το φως της ζωής </a:t>
            </a:r>
            <a:r>
              <a:rPr lang="de-DE" sz="2000" dirty="0"/>
              <a:t>(8,12)</a:t>
            </a:r>
          </a:p>
          <a:p>
            <a:pPr lvl="1">
              <a:spcBef>
                <a:spcPts val="0"/>
              </a:spcBef>
              <a:defRPr/>
            </a:pPr>
            <a:r>
              <a:rPr lang="el-GR" sz="2000" dirty="0"/>
              <a:t>Σημείο </a:t>
            </a:r>
            <a:r>
              <a:rPr lang="de-DE" sz="2000" dirty="0"/>
              <a:t>: </a:t>
            </a:r>
            <a:r>
              <a:rPr lang="el-GR" sz="2000" dirty="0"/>
              <a:t>Δημιουργία των οφθαλμών ενός εκ γενετής τυφλού  από πηλό !  Αντίδραση των «βλεπόντων» Φαρισαίων </a:t>
            </a:r>
            <a:r>
              <a:rPr lang="de-DE" sz="2000" dirty="0"/>
              <a:t>(9,1-41)</a:t>
            </a:r>
          </a:p>
          <a:p>
            <a:pPr>
              <a:spcBef>
                <a:spcPts val="0"/>
              </a:spcBef>
              <a:defRPr/>
            </a:pPr>
            <a:r>
              <a:rPr lang="el-GR" sz="2000" dirty="0"/>
              <a:t>Η θύρα διά της οποίας εισέρχεται στην αυλή των Προβάτων </a:t>
            </a:r>
            <a:r>
              <a:rPr lang="de-DE" sz="2000" dirty="0"/>
              <a:t>(10,7)</a:t>
            </a:r>
            <a:r>
              <a:rPr lang="el-GR" sz="2000" i="1" dirty="0"/>
              <a:t> πρβλ. Σίμων Ἰωάννου (</a:t>
            </a:r>
            <a:r>
              <a:rPr lang="el-GR" sz="2000" dirty="0"/>
              <a:t>εκκλησιαστ. Κείμενο: </a:t>
            </a:r>
            <a:r>
              <a:rPr lang="el-GR" sz="2000" i="1" dirty="0"/>
              <a:t>Ἰωνᾶ</a:t>
            </a:r>
            <a:r>
              <a:rPr lang="el-GR" sz="2000" dirty="0"/>
              <a:t>)</a:t>
            </a:r>
            <a:r>
              <a:rPr lang="el-GR" sz="2000" i="1" dirty="0"/>
              <a:t>͵ ἀγαπᾷς με;</a:t>
            </a:r>
            <a:r>
              <a:rPr lang="el-GR" sz="2000" dirty="0"/>
              <a:t> </a:t>
            </a:r>
            <a:endParaRPr lang="de-DE" sz="2000" dirty="0"/>
          </a:p>
          <a:p>
            <a:pPr>
              <a:spcBef>
                <a:spcPts val="0"/>
              </a:spcBef>
              <a:defRPr/>
            </a:pPr>
            <a:r>
              <a:rPr lang="el-GR" sz="2000" dirty="0"/>
              <a:t>Ο αγαθός Ποιμένας που θυσιάζει την ύπαρξή του  </a:t>
            </a:r>
            <a:r>
              <a:rPr lang="de-DE" sz="2000" dirty="0"/>
              <a:t>(10,14)</a:t>
            </a:r>
          </a:p>
          <a:p>
            <a:pPr>
              <a:spcBef>
                <a:spcPts val="0"/>
              </a:spcBef>
              <a:defRPr/>
            </a:pPr>
            <a:r>
              <a:rPr lang="el-GR" sz="2000" dirty="0"/>
              <a:t>Η ανάσταση και η ζωή </a:t>
            </a:r>
            <a:r>
              <a:rPr lang="de-DE" sz="2000" dirty="0"/>
              <a:t>(11,25)</a:t>
            </a:r>
          </a:p>
          <a:p>
            <a:pPr lvl="1">
              <a:spcBef>
                <a:spcPts val="0"/>
              </a:spcBef>
              <a:defRPr/>
            </a:pPr>
            <a:r>
              <a:rPr lang="el-GR" sz="2000" dirty="0"/>
              <a:t>Σημείο </a:t>
            </a:r>
            <a:r>
              <a:rPr lang="de-DE" sz="2000" dirty="0"/>
              <a:t>: </a:t>
            </a:r>
            <a:r>
              <a:rPr lang="el-GR" sz="2000" dirty="0"/>
              <a:t>Ανάσταση του Λαζάρου </a:t>
            </a:r>
            <a:r>
              <a:rPr lang="de-DE" sz="2000" dirty="0"/>
              <a:t>(11,1-44)</a:t>
            </a:r>
          </a:p>
          <a:p>
            <a:pPr>
              <a:spcBef>
                <a:spcPts val="0"/>
              </a:spcBef>
              <a:defRPr/>
            </a:pPr>
            <a:r>
              <a:rPr lang="el-GR" sz="2000" dirty="0"/>
              <a:t>Η Οδός, η αλήθεια και η Ζωή </a:t>
            </a:r>
            <a:r>
              <a:rPr lang="de-DE" sz="2000" dirty="0"/>
              <a:t>(14,6)</a:t>
            </a:r>
          </a:p>
          <a:p>
            <a:pPr>
              <a:spcBef>
                <a:spcPts val="0"/>
              </a:spcBef>
              <a:defRPr/>
            </a:pPr>
            <a:r>
              <a:rPr lang="el-GR" sz="2000" dirty="0"/>
              <a:t>Η αληθινή άμπελος </a:t>
            </a:r>
            <a:r>
              <a:rPr lang="de-DE" sz="2000" dirty="0"/>
              <a:t>(15,1)</a:t>
            </a:r>
          </a:p>
        </p:txBody>
      </p:sp>
    </p:spTree>
    <p:extLst>
      <p:ext uri="{BB962C8B-B14F-4D97-AF65-F5344CB8AC3E}">
        <p14:creationId xmlns:p14="http://schemas.microsoft.com/office/powerpoint/2010/main" val="8396812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Τα υπόλοιπα </a:t>
            </a:r>
            <a:r>
              <a:rPr lang="de-DE" dirty="0"/>
              <a:t>„</a:t>
            </a:r>
            <a:r>
              <a:rPr lang="el-GR" dirty="0"/>
              <a:t>Σημεία</a:t>
            </a:r>
            <a:r>
              <a:rPr lang="de-DE" dirty="0"/>
              <a:t>“ </a:t>
            </a:r>
            <a:r>
              <a:rPr lang="el-GR" dirty="0"/>
              <a:t>του Ιησού</a:t>
            </a:r>
            <a:endParaRPr lang="en-US" dirty="0"/>
          </a:p>
        </p:txBody>
      </p:sp>
      <p:sp>
        <p:nvSpPr>
          <p:cNvPr id="3" name="Content Placeholder 2"/>
          <p:cNvSpPr>
            <a:spLocks noGrp="1"/>
          </p:cNvSpPr>
          <p:nvPr>
            <p:ph idx="1"/>
          </p:nvPr>
        </p:nvSpPr>
        <p:spPr/>
        <p:txBody>
          <a:bodyPr>
            <a:noAutofit/>
          </a:bodyPr>
          <a:lstStyle/>
          <a:p>
            <a:pPr algn="just">
              <a:spcBef>
                <a:spcPts val="0"/>
              </a:spcBef>
            </a:pPr>
            <a:r>
              <a:rPr lang="el-GR" sz="2000" dirty="0"/>
              <a:t>500 λίτρα ύδωρ προοριοσμένο για ιουδαϊκούς καθαρμούς μετατρέπονται αυτόματα (χωρίς ειδική ευλογία) σε άριστο Οίνο για να συνεχιστεί και τελειωθεί ο Γάμος στην περιθωριοποιημένη Κανά </a:t>
            </a:r>
            <a:r>
              <a:rPr lang="de-DE" sz="2000" dirty="0"/>
              <a:t>(2,1-11)</a:t>
            </a:r>
            <a:r>
              <a:rPr lang="el-GR" sz="2000" dirty="0"/>
              <a:t>. Φανέρωση της Δόξας Του (όχι όπως στο Σινά)</a:t>
            </a:r>
          </a:p>
          <a:p>
            <a:pPr>
              <a:spcBef>
                <a:spcPts val="0"/>
              </a:spcBef>
            </a:pPr>
            <a:r>
              <a:rPr lang="el-GR" sz="2000" dirty="0"/>
              <a:t>Εκδίωξη εμπόρων από το </a:t>
            </a:r>
            <a:r>
              <a:rPr lang="el-GR" sz="2000" i="1" dirty="0"/>
              <a:t>Ναό-λύσατε τὸν Ναὸν τοῦτον  (= σάρκα Του) καὶ ἐν τρισὶν ἡμέραις ἐγερῶ αὐτόν. </a:t>
            </a:r>
            <a:r>
              <a:rPr lang="en-US" sz="2000" dirty="0"/>
              <a:t>(2</a:t>
            </a:r>
            <a:r>
              <a:rPr lang="el-GR" sz="2000" dirty="0"/>
              <a:t>, </a:t>
            </a:r>
            <a:r>
              <a:rPr lang="en-US" sz="2000" dirty="0"/>
              <a:t>19)</a:t>
            </a:r>
            <a:endParaRPr lang="de-DE" sz="2000" dirty="0"/>
          </a:p>
          <a:p>
            <a:pPr>
              <a:spcBef>
                <a:spcPts val="0"/>
              </a:spcBef>
            </a:pPr>
            <a:r>
              <a:rPr lang="el-GR" sz="2000" dirty="0"/>
              <a:t>Τηλε-Θεραπεία του Υιού του Βασιλικού πάλι από την Κανά  </a:t>
            </a:r>
            <a:r>
              <a:rPr lang="de-DE" sz="2000" dirty="0"/>
              <a:t>(4,46-54)</a:t>
            </a:r>
          </a:p>
          <a:p>
            <a:pPr>
              <a:spcBef>
                <a:spcPts val="0"/>
              </a:spcBef>
            </a:pPr>
            <a:r>
              <a:rPr lang="el-GR" sz="2000" dirty="0"/>
              <a:t>Θεραπεία ενός παραλυτικού στην Κολυμβήθρα Βηθεσδά  35 χρόνια κατάκοιτου: </a:t>
            </a:r>
            <a:r>
              <a:rPr lang="el-GR" sz="2000" i="1" dirty="0"/>
              <a:t>Κύριε, ἄνθρωπον οὐκ ἔχω!</a:t>
            </a:r>
            <a:r>
              <a:rPr lang="el-GR" sz="2000" dirty="0"/>
              <a:t> -</a:t>
            </a:r>
            <a:r>
              <a:rPr lang="el-GR" sz="2000" i="1" dirty="0"/>
              <a:t>ἴδε ὑγιὴς γέγονας, μηκέτι ἁμάρτανε</a:t>
            </a:r>
            <a:r>
              <a:rPr lang="el-GR" sz="2000" dirty="0"/>
              <a:t>, </a:t>
            </a:r>
            <a:r>
              <a:rPr lang="de-DE" sz="2000" dirty="0"/>
              <a:t>(5,1-9)</a:t>
            </a:r>
          </a:p>
          <a:p>
            <a:pPr>
              <a:spcBef>
                <a:spcPts val="0"/>
              </a:spcBef>
            </a:pPr>
            <a:r>
              <a:rPr lang="el-GR" sz="2000" dirty="0"/>
              <a:t>Ο Ιησούς περπατά πάνω στη λίμνη της Γεννησαρέτ μετά τη </a:t>
            </a:r>
            <a:r>
              <a:rPr lang="el-GR" sz="2000" i="1" dirty="0"/>
              <a:t>Μαννοδοσία:Ἐγώ ειμί-Μὴ φοβεῖσθε</a:t>
            </a:r>
            <a:r>
              <a:rPr lang="el-GR" sz="2000" dirty="0"/>
              <a:t>! </a:t>
            </a:r>
            <a:r>
              <a:rPr lang="de-DE" sz="2000" dirty="0"/>
              <a:t>(6,16-21)</a:t>
            </a:r>
            <a:endParaRPr lang="el-GR" sz="2000" dirty="0"/>
          </a:p>
          <a:p>
            <a:pPr>
              <a:spcBef>
                <a:spcPts val="0"/>
              </a:spcBef>
            </a:pPr>
            <a:endParaRPr lang="de-DE" sz="2000" dirty="0"/>
          </a:p>
          <a:p>
            <a:pPr algn="just">
              <a:spcBef>
                <a:spcPts val="0"/>
              </a:spcBef>
            </a:pPr>
            <a:r>
              <a:rPr lang="el-GR" sz="2000" dirty="0"/>
              <a:t>Η επιτυχής αλιεία 154 (!) ιχθύων στη Λίμνη Τιβεριάδα </a:t>
            </a:r>
            <a:r>
              <a:rPr lang="de-DE" sz="2000" dirty="0"/>
              <a:t>(21,1-14)</a:t>
            </a:r>
            <a:endParaRPr lang="en-US" sz="2000" dirty="0"/>
          </a:p>
        </p:txBody>
      </p:sp>
    </p:spTree>
    <p:extLst>
      <p:ext uri="{BB962C8B-B14F-4D97-AF65-F5344CB8AC3E}">
        <p14:creationId xmlns:p14="http://schemas.microsoft.com/office/powerpoint/2010/main" val="38576786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Το Ευαγγέλιο</a:t>
            </a:r>
            <a:r>
              <a:rPr lang="de-DE" dirty="0"/>
              <a:t> – </a:t>
            </a:r>
            <a:r>
              <a:rPr lang="el-GR" dirty="0"/>
              <a:t> </a:t>
            </a:r>
            <a:r>
              <a:rPr lang="el-GR" dirty="0" smtClean="0"/>
              <a:t>Ιδιαιτερότητα (1 από 2)</a:t>
            </a:r>
            <a:endParaRPr lang="en-US" dirty="0"/>
          </a:p>
        </p:txBody>
      </p:sp>
      <p:sp>
        <p:nvSpPr>
          <p:cNvPr id="3" name="Content Placeholder 2"/>
          <p:cNvSpPr>
            <a:spLocks noGrp="1"/>
          </p:cNvSpPr>
          <p:nvPr>
            <p:ph idx="1"/>
          </p:nvPr>
        </p:nvSpPr>
        <p:spPr/>
        <p:txBody>
          <a:bodyPr>
            <a:normAutofit lnSpcReduction="10000"/>
          </a:bodyPr>
          <a:lstStyle/>
          <a:p>
            <a:pPr>
              <a:defRPr/>
            </a:pPr>
            <a:r>
              <a:rPr lang="el-GR" sz="2200" dirty="0"/>
              <a:t>Το Ιω. είναι διαφορετικό</a:t>
            </a:r>
            <a:r>
              <a:rPr lang="de-DE" sz="2200" dirty="0"/>
              <a:t>:</a:t>
            </a:r>
          </a:p>
          <a:p>
            <a:pPr lvl="1" algn="just">
              <a:defRPr/>
            </a:pPr>
            <a:r>
              <a:rPr lang="el-GR" sz="2200" dirty="0"/>
              <a:t>Συμπληρώνει τις άλλες αφηγήσεις των Συνοπτικών</a:t>
            </a:r>
            <a:r>
              <a:rPr lang="de-DE" sz="2200" dirty="0"/>
              <a:t>: </a:t>
            </a:r>
            <a:r>
              <a:rPr lang="el-GR" sz="2200" dirty="0"/>
              <a:t>Επικεντρώνεται στη σημασία του γεγονότος</a:t>
            </a:r>
            <a:r>
              <a:rPr lang="de-DE" sz="2200" dirty="0"/>
              <a:t>.</a:t>
            </a:r>
            <a:endParaRPr lang="el-GR" sz="2200" dirty="0"/>
          </a:p>
          <a:p>
            <a:pPr lvl="1" algn="just">
              <a:defRPr/>
            </a:pPr>
            <a:r>
              <a:rPr lang="el-GR" sz="2200" dirty="0"/>
              <a:t>Δεν καταγράφει  την εκ Παρθένου Γέννηση του Ιησού, τη Βάπτιση, τη Μεταμόρφωση και την παράδοση της θείας Ευχαριστίας. Αντί της τελευταίας  παραθέτει το Νιπτήρα των ποδών των μαθητών ως σημείου της τέλειας αγάπης και διακονίας.</a:t>
            </a:r>
            <a:endParaRPr lang="de-DE" sz="2200" dirty="0"/>
          </a:p>
          <a:p>
            <a:pPr lvl="1" algn="just">
              <a:defRPr/>
            </a:pPr>
            <a:r>
              <a:rPr lang="el-GR" sz="2200" dirty="0"/>
              <a:t>Ο Ιωάννης επιλέγει συγκεκριμένες Δυνάμεις που ονομάζει Σημεία (2 Συνοπτ.+ 5 ιδιάζοντα)</a:t>
            </a:r>
          </a:p>
          <a:p>
            <a:pPr lvl="1" algn="just">
              <a:defRPr/>
            </a:pPr>
            <a:r>
              <a:rPr lang="el-GR" sz="2200" dirty="0"/>
              <a:t>Κατά την περιγραφή αυτών  των επτά  ‘σημείων  παρατηρείται  κλιμάκωση. Έσχατο είναι η Ανάσταση του Λαζάρου .</a:t>
            </a:r>
          </a:p>
          <a:p>
            <a:endParaRPr lang="en-US" dirty="0"/>
          </a:p>
        </p:txBody>
      </p:sp>
    </p:spTree>
    <p:extLst>
      <p:ext uri="{BB962C8B-B14F-4D97-AF65-F5344CB8AC3E}">
        <p14:creationId xmlns:p14="http://schemas.microsoft.com/office/powerpoint/2010/main" val="26601578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Το Ευαγγέλιο</a:t>
            </a:r>
            <a:r>
              <a:rPr lang="de-DE" dirty="0"/>
              <a:t> – </a:t>
            </a:r>
            <a:r>
              <a:rPr lang="el-GR" dirty="0"/>
              <a:t> Ιδιαιτερότητα </a:t>
            </a:r>
            <a:r>
              <a:rPr lang="el-GR" dirty="0" smtClean="0"/>
              <a:t>(2 </a:t>
            </a:r>
            <a:r>
              <a:rPr lang="el-GR" dirty="0"/>
              <a:t>από 2)</a:t>
            </a:r>
            <a:endParaRPr lang="en-US" dirty="0"/>
          </a:p>
        </p:txBody>
      </p:sp>
      <p:sp>
        <p:nvSpPr>
          <p:cNvPr id="3" name="Content Placeholder 2"/>
          <p:cNvSpPr>
            <a:spLocks noGrp="1"/>
          </p:cNvSpPr>
          <p:nvPr>
            <p:ph sz="half" idx="1"/>
          </p:nvPr>
        </p:nvSpPr>
        <p:spPr>
          <a:xfrm>
            <a:off x="457200" y="1600200"/>
            <a:ext cx="8075240" cy="4525963"/>
          </a:xfrm>
        </p:spPr>
        <p:txBody>
          <a:bodyPr>
            <a:normAutofit lnSpcReduction="10000"/>
          </a:bodyPr>
          <a:lstStyle/>
          <a:p>
            <a:pPr lvl="1" algn="just">
              <a:defRPr/>
            </a:pPr>
            <a:r>
              <a:rPr lang="el-GR" dirty="0"/>
              <a:t>Ο Ιωάννης  καταγράφει κυρίως  Εκτενείς Ομιλίες τού Ιησού  κατεξοχήν περί του Εαυτού Του</a:t>
            </a:r>
            <a:r>
              <a:rPr lang="de-DE" dirty="0"/>
              <a:t>.</a:t>
            </a:r>
          </a:p>
          <a:p>
            <a:pPr lvl="1" algn="just">
              <a:defRPr/>
            </a:pPr>
            <a:r>
              <a:rPr lang="el-GR" dirty="0"/>
              <a:t>Το Ιω. δεν περιέχει καμιά Παραβολή παρά μόνον τα Λόγια  ΕΓΩ ΕΙΜΙ του Ιησού και δύο εκτενείς Ομιλίες περί του Ποιμένα και της Αμπέλου</a:t>
            </a:r>
            <a:r>
              <a:rPr lang="de-DE" dirty="0"/>
              <a:t>.</a:t>
            </a:r>
          </a:p>
          <a:p>
            <a:pPr lvl="1" algn="just">
              <a:defRPr/>
            </a:pPr>
            <a:r>
              <a:rPr lang="el-GR" dirty="0"/>
              <a:t>Ενώ οι Συνοπτικοί εστιάζουν στη δράση Του στη Γαλιλαία των αλλοδαπών και περιγράφουν μόνον ΜΙΑ ανάβαση του Ιησού προς το Άγιον Όρος για να πάθει και να αναστηθεί, το Ιω. εκτυλίσσεται κατεξοχήν στα Ιεροσόλυμα</a:t>
            </a:r>
            <a:r>
              <a:rPr lang="de-DE" dirty="0"/>
              <a:t>.</a:t>
            </a:r>
          </a:p>
          <a:p>
            <a:pPr lvl="1" algn="just">
              <a:defRPr/>
            </a:pPr>
            <a:r>
              <a:rPr lang="el-GR" dirty="0"/>
              <a:t>Το Ιω. ομιλεί για τους Ιουδαίους ωσάν οι μαθητές του Ιησού να μην ήταν οι ίδιοι Ιουδαίοι. </a:t>
            </a:r>
            <a:endParaRPr lang="de-DE" dirty="0"/>
          </a:p>
          <a:p>
            <a:endParaRPr lang="en-US" dirty="0"/>
          </a:p>
        </p:txBody>
      </p:sp>
    </p:spTree>
    <p:extLst>
      <p:ext uri="{BB962C8B-B14F-4D97-AF65-F5344CB8AC3E}">
        <p14:creationId xmlns:p14="http://schemas.microsoft.com/office/powerpoint/2010/main" val="37522142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Κριτική στο Κατά Ιωάννη</a:t>
            </a:r>
            <a:endParaRPr lang="en-US" dirty="0"/>
          </a:p>
        </p:txBody>
      </p:sp>
      <p:sp>
        <p:nvSpPr>
          <p:cNvPr id="3" name="Content Placeholder 2"/>
          <p:cNvSpPr>
            <a:spLocks noGrp="1"/>
          </p:cNvSpPr>
          <p:nvPr>
            <p:ph idx="1"/>
          </p:nvPr>
        </p:nvSpPr>
        <p:spPr/>
        <p:txBody>
          <a:bodyPr>
            <a:normAutofit/>
          </a:bodyPr>
          <a:lstStyle/>
          <a:p>
            <a:pPr>
              <a:defRPr/>
            </a:pPr>
            <a:r>
              <a:rPr lang="el-GR" sz="2000" dirty="0"/>
              <a:t>Ισχυρισμοί εναντίον της ιστορικότητάς Του</a:t>
            </a:r>
            <a:r>
              <a:rPr lang="de-DE" sz="2000" dirty="0"/>
              <a:t>:</a:t>
            </a:r>
          </a:p>
          <a:p>
            <a:pPr lvl="1">
              <a:defRPr/>
            </a:pPr>
            <a:r>
              <a:rPr lang="el-GR" sz="2000" dirty="0"/>
              <a:t>Δεν μπορεί να είναι ιστορικό</a:t>
            </a:r>
            <a:r>
              <a:rPr lang="de-DE" sz="2000" dirty="0"/>
              <a:t>.</a:t>
            </a:r>
          </a:p>
          <a:p>
            <a:pPr lvl="1">
              <a:defRPr/>
            </a:pPr>
            <a:r>
              <a:rPr lang="el-GR" sz="2000" dirty="0"/>
              <a:t>Βρίσκεται στο τέλος μιας μακράς εξέλιξης</a:t>
            </a:r>
            <a:r>
              <a:rPr lang="de-DE" sz="2000" dirty="0"/>
              <a:t>.</a:t>
            </a:r>
          </a:p>
          <a:p>
            <a:pPr lvl="1">
              <a:defRPr/>
            </a:pPr>
            <a:r>
              <a:rPr lang="el-GR" sz="2000" dirty="0"/>
              <a:t>Αντικατοπτρίζει μόνον την κατάσταση της Κοινότητας που τον παράγει</a:t>
            </a:r>
            <a:endParaRPr lang="de-DE" sz="2000" dirty="0"/>
          </a:p>
          <a:p>
            <a:pPr lvl="1">
              <a:defRPr/>
            </a:pPr>
            <a:r>
              <a:rPr lang="el-GR" sz="2000" dirty="0"/>
              <a:t>Δεν είναι δυνατόν να προέρχεται από τον Ιωάννη</a:t>
            </a:r>
            <a:r>
              <a:rPr lang="de-DE" sz="2000" dirty="0"/>
              <a:t>.</a:t>
            </a:r>
          </a:p>
          <a:p>
            <a:pPr lvl="2">
              <a:defRPr/>
            </a:pPr>
            <a:r>
              <a:rPr lang="el-GR" sz="2000" dirty="0"/>
              <a:t>Είναι αντιουδαϊκό.</a:t>
            </a:r>
            <a:endParaRPr lang="de-DE" sz="2000" dirty="0"/>
          </a:p>
          <a:p>
            <a:pPr lvl="2">
              <a:defRPr/>
            </a:pPr>
            <a:r>
              <a:rPr lang="el-GR" sz="2000" dirty="0"/>
              <a:t>Δεν έχει γραφτεί από αυτόπτη μάρτυρα</a:t>
            </a:r>
            <a:r>
              <a:rPr lang="de-DE" sz="2000" dirty="0"/>
              <a:t>.</a:t>
            </a:r>
          </a:p>
          <a:p>
            <a:pPr lvl="2">
              <a:defRPr/>
            </a:pPr>
            <a:r>
              <a:rPr lang="el-GR" sz="2000" dirty="0"/>
              <a:t>Ο συγγραφέας έχει υπόψη του τα άλλα Ευαγγέλια</a:t>
            </a:r>
            <a:r>
              <a:rPr lang="de-DE" sz="2000" dirty="0"/>
              <a:t>.</a:t>
            </a:r>
          </a:p>
          <a:p>
            <a:pPr lvl="2">
              <a:defRPr/>
            </a:pPr>
            <a:r>
              <a:rPr lang="el-GR" sz="2000" dirty="0"/>
              <a:t>Οι Ομιλίες τοποθετήθηκαν στα χείλη του Ιησού</a:t>
            </a:r>
            <a:endParaRPr lang="en-US" sz="2000" dirty="0"/>
          </a:p>
        </p:txBody>
      </p:sp>
    </p:spTree>
    <p:extLst>
      <p:ext uri="{BB962C8B-B14F-4D97-AF65-F5344CB8AC3E}">
        <p14:creationId xmlns:p14="http://schemas.microsoft.com/office/powerpoint/2010/main" val="3731584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Τεκμηρίωση Κριτικής</a:t>
            </a:r>
            <a:endParaRPr lang="en-US" dirty="0"/>
          </a:p>
        </p:txBody>
      </p:sp>
      <p:sp>
        <p:nvSpPr>
          <p:cNvPr id="3" name="Content Placeholder 2"/>
          <p:cNvSpPr>
            <a:spLocks noGrp="1"/>
          </p:cNvSpPr>
          <p:nvPr>
            <p:ph idx="1"/>
          </p:nvPr>
        </p:nvSpPr>
        <p:spPr/>
        <p:txBody>
          <a:bodyPr>
            <a:noAutofit/>
          </a:bodyPr>
          <a:lstStyle/>
          <a:p>
            <a:pPr>
              <a:spcBef>
                <a:spcPts val="0"/>
              </a:spcBef>
              <a:defRPr/>
            </a:pPr>
            <a:r>
              <a:rPr lang="el-GR" sz="2800" dirty="0"/>
              <a:t>Η κριτική τεκμηριώνεται με τα κάτωθι στοιχεία</a:t>
            </a:r>
            <a:r>
              <a:rPr lang="de-DE" sz="2800" dirty="0"/>
              <a:t>:</a:t>
            </a:r>
          </a:p>
          <a:p>
            <a:pPr lvl="1">
              <a:spcBef>
                <a:spcPts val="0"/>
              </a:spcBef>
              <a:defRPr/>
            </a:pPr>
            <a:endParaRPr lang="de-DE" dirty="0"/>
          </a:p>
          <a:p>
            <a:pPr lvl="1">
              <a:spcBef>
                <a:spcPts val="0"/>
              </a:spcBef>
              <a:defRPr/>
            </a:pPr>
            <a:r>
              <a:rPr lang="el-GR" dirty="0"/>
              <a:t>Το Κατά Ιωάννη ζωγραφίζει μια άλλη εικόνα του Ιησού από αυτή των Συνοπτικών</a:t>
            </a:r>
            <a:r>
              <a:rPr lang="de-DE" dirty="0"/>
              <a:t>.</a:t>
            </a:r>
          </a:p>
          <a:p>
            <a:pPr lvl="1">
              <a:spcBef>
                <a:spcPts val="0"/>
              </a:spcBef>
              <a:defRPr/>
            </a:pPr>
            <a:endParaRPr lang="de-DE" dirty="0"/>
          </a:p>
          <a:p>
            <a:pPr lvl="1">
              <a:spcBef>
                <a:spcPts val="0"/>
              </a:spcBef>
              <a:defRPr/>
            </a:pPr>
            <a:r>
              <a:rPr lang="el-GR" dirty="0"/>
              <a:t>Το Κατά Ιωάννη έχει το ίδιο ύφος στις Ομιλίες του Ιησού και τα σχόλια του συγγραφέα</a:t>
            </a:r>
            <a:r>
              <a:rPr lang="de-DE" dirty="0"/>
              <a:t>.</a:t>
            </a:r>
          </a:p>
          <a:p>
            <a:pPr lvl="1">
              <a:spcBef>
                <a:spcPts val="0"/>
              </a:spcBef>
              <a:defRPr/>
            </a:pPr>
            <a:endParaRPr lang="de-DE" dirty="0"/>
          </a:p>
          <a:p>
            <a:pPr lvl="1">
              <a:spcBef>
                <a:spcPts val="0"/>
              </a:spcBef>
              <a:defRPr/>
            </a:pPr>
            <a:r>
              <a:rPr lang="el-GR" dirty="0"/>
              <a:t>Το Κατά Ιωάννη έχει δραματική δομή</a:t>
            </a:r>
            <a:r>
              <a:rPr lang="de-DE" dirty="0"/>
              <a:t>.</a:t>
            </a:r>
          </a:p>
        </p:txBody>
      </p:sp>
    </p:spTree>
    <p:extLst>
      <p:ext uri="{BB962C8B-B14F-4D97-AF65-F5344CB8AC3E}">
        <p14:creationId xmlns:p14="http://schemas.microsoft.com/office/powerpoint/2010/main" val="2638419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Σκοπός του Ευαγγελίου</a:t>
            </a:r>
            <a:endParaRPr lang="en-US" dirty="0"/>
          </a:p>
        </p:txBody>
      </p:sp>
      <p:sp>
        <p:nvSpPr>
          <p:cNvPr id="3" name="Content Placeholder 2"/>
          <p:cNvSpPr>
            <a:spLocks noGrp="1"/>
          </p:cNvSpPr>
          <p:nvPr>
            <p:ph idx="1"/>
          </p:nvPr>
        </p:nvSpPr>
        <p:spPr/>
        <p:txBody>
          <a:bodyPr>
            <a:noAutofit/>
          </a:bodyPr>
          <a:lstStyle/>
          <a:p>
            <a:pPr algn="just">
              <a:defRPr/>
            </a:pPr>
            <a:r>
              <a:rPr lang="el-GR" sz="2000" dirty="0"/>
              <a:t>Ο ίδιος ο Ιωάννης σημειώνει στον α’ επίλογο του Ευαγγελίου του: </a:t>
            </a:r>
          </a:p>
          <a:p>
            <a:pPr lvl="1" algn="just">
              <a:defRPr/>
            </a:pPr>
            <a:r>
              <a:rPr lang="el-GR" sz="2000" dirty="0"/>
              <a:t>Ταῦτα δὲ γέγραπται, (α) ἵνα πιστεύ(σ)ητε ὅτι Ἰησοῦς ἐστιν </a:t>
            </a:r>
            <a:r>
              <a:rPr lang="el-GR" sz="2000" b="1" dirty="0"/>
              <a:t>ὁ </a:t>
            </a:r>
            <a:r>
              <a:rPr lang="el-GR" sz="2000" b="1" cap="all" dirty="0"/>
              <a:t>χ</a:t>
            </a:r>
            <a:r>
              <a:rPr lang="el-GR" sz="2000" b="1" dirty="0"/>
              <a:t>ριστὸς ὁ </a:t>
            </a:r>
            <a:r>
              <a:rPr lang="el-GR" sz="2000" b="1" cap="all" dirty="0"/>
              <a:t>υ</a:t>
            </a:r>
            <a:r>
              <a:rPr lang="el-GR" sz="2000" b="1" dirty="0"/>
              <a:t>ἱὸς τοῦ Θεοῦ</a:t>
            </a:r>
            <a:r>
              <a:rPr lang="el-GR" sz="2000" dirty="0"/>
              <a:t>, (β) καὶ ἵνα πιστεύοντες </a:t>
            </a:r>
            <a:r>
              <a:rPr lang="el-GR" sz="2000" b="1" dirty="0"/>
              <a:t>ζωὴν </a:t>
            </a:r>
            <a:r>
              <a:rPr lang="el-GR" sz="2000" dirty="0"/>
              <a:t>ἔχητε ἐν τῷ Ὀνόματι αὐτοῦ (20, 31). </a:t>
            </a:r>
          </a:p>
          <a:p>
            <a:pPr algn="just">
              <a:defRPr/>
            </a:pPr>
            <a:r>
              <a:rPr lang="el-GR" sz="2000" dirty="0"/>
              <a:t>Το κεφ. 21 προστέθηκε μάλλον από τον ίδιο τον Ιωάννη είτε από την Εκκλησία μετά τη σύνταξη του Ευαγγελίου πολύ ενωρίς εφόσον δεν απουσιάζει από κανένα χειρόγραφο.</a:t>
            </a:r>
          </a:p>
          <a:p>
            <a:pPr algn="just">
              <a:defRPr/>
            </a:pPr>
            <a:r>
              <a:rPr lang="el-GR" sz="2000" dirty="0"/>
              <a:t>Ένθετη είναι και η καταπληκτική περικοπή περί της </a:t>
            </a:r>
            <a:r>
              <a:rPr lang="el-GR" sz="2000" i="1" dirty="0"/>
              <a:t>συλλειφθήσης επί μοιχεία </a:t>
            </a:r>
            <a:r>
              <a:rPr lang="el-GR" sz="2000" dirty="0"/>
              <a:t>(8, 1-11).</a:t>
            </a:r>
            <a:endParaRPr lang="de-DE" sz="2000" dirty="0"/>
          </a:p>
          <a:p>
            <a:pPr algn="just">
              <a:defRPr/>
            </a:pPr>
            <a:r>
              <a:rPr lang="de-DE" sz="2000" dirty="0">
                <a:sym typeface="Wingdings" pitchFamily="2" charset="2"/>
              </a:rPr>
              <a:t></a:t>
            </a:r>
            <a:r>
              <a:rPr lang="el-GR" sz="2000" dirty="0">
                <a:sym typeface="Wingdings" pitchFamily="2" charset="2"/>
              </a:rPr>
              <a:t>Το γεγονός ότι το Ιω. δεν είναι απλή Βιογραφία δεν σημαίνει ότι αρνείται την ιστορικότητα</a:t>
            </a:r>
            <a:endParaRPr lang="de-DE" sz="2000" dirty="0"/>
          </a:p>
        </p:txBody>
      </p:sp>
    </p:spTree>
    <p:extLst>
      <p:ext uri="{BB962C8B-B14F-4D97-AF65-F5344CB8AC3E}">
        <p14:creationId xmlns:p14="http://schemas.microsoft.com/office/powerpoint/2010/main" val="22687917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Απάντηση στην </a:t>
            </a:r>
            <a:r>
              <a:rPr lang="el-GR" dirty="0" smtClean="0"/>
              <a:t>Κριτική (1από 2)</a:t>
            </a:r>
            <a:endParaRPr lang="en-US" dirty="0"/>
          </a:p>
        </p:txBody>
      </p:sp>
      <p:sp>
        <p:nvSpPr>
          <p:cNvPr id="3" name="Content Placeholder 2"/>
          <p:cNvSpPr>
            <a:spLocks noGrp="1"/>
          </p:cNvSpPr>
          <p:nvPr>
            <p:ph idx="1"/>
          </p:nvPr>
        </p:nvSpPr>
        <p:spPr/>
        <p:txBody>
          <a:bodyPr>
            <a:normAutofit/>
          </a:bodyPr>
          <a:lstStyle/>
          <a:p>
            <a:pPr>
              <a:defRPr/>
            </a:pPr>
            <a:r>
              <a:rPr lang="el-GR" sz="2400" dirty="0"/>
              <a:t>Ο Ιωάννης γνωρίζει</a:t>
            </a:r>
            <a:r>
              <a:rPr lang="de-DE" sz="2400" dirty="0"/>
              <a:t>…</a:t>
            </a:r>
          </a:p>
          <a:p>
            <a:pPr lvl="1">
              <a:defRPr/>
            </a:pPr>
            <a:r>
              <a:rPr lang="de-DE" sz="2400" dirty="0"/>
              <a:t>…</a:t>
            </a:r>
            <a:r>
              <a:rPr lang="el-GR" sz="2400" dirty="0"/>
              <a:t>τη Γεωγραφία της Παλαιστίνης</a:t>
            </a:r>
            <a:endParaRPr lang="de-DE" sz="2400" dirty="0"/>
          </a:p>
          <a:p>
            <a:pPr lvl="2">
              <a:defRPr/>
            </a:pPr>
            <a:r>
              <a:rPr lang="de-DE" dirty="0"/>
              <a:t>1,28 - B</a:t>
            </a:r>
            <a:r>
              <a:rPr lang="el-GR" dirty="0"/>
              <a:t>ηθανία</a:t>
            </a:r>
            <a:endParaRPr lang="de-DE" dirty="0"/>
          </a:p>
          <a:p>
            <a:pPr lvl="2">
              <a:defRPr/>
            </a:pPr>
            <a:r>
              <a:rPr lang="de-DE" dirty="0"/>
              <a:t>4,5</a:t>
            </a:r>
            <a:r>
              <a:rPr lang="el-GR" dirty="0"/>
              <a:t> κε.</a:t>
            </a:r>
            <a:r>
              <a:rPr lang="de-DE" dirty="0"/>
              <a:t>,20 – </a:t>
            </a:r>
            <a:r>
              <a:rPr lang="el-GR" dirty="0"/>
              <a:t>Συχάρ</a:t>
            </a:r>
            <a:endParaRPr lang="de-DE" dirty="0"/>
          </a:p>
          <a:p>
            <a:pPr lvl="2">
              <a:defRPr/>
            </a:pPr>
            <a:r>
              <a:rPr lang="de-DE" dirty="0"/>
              <a:t>6,1 – </a:t>
            </a:r>
            <a:r>
              <a:rPr lang="el-GR" dirty="0"/>
              <a:t>Θάλασσα της Γαλιλαίας ή Τιβεριάς</a:t>
            </a:r>
            <a:endParaRPr lang="de-DE" dirty="0"/>
          </a:p>
          <a:p>
            <a:pPr lvl="2">
              <a:defRPr/>
            </a:pPr>
            <a:r>
              <a:rPr lang="de-DE" dirty="0"/>
              <a:t>11,1 –</a:t>
            </a:r>
            <a:r>
              <a:rPr lang="el-GR" dirty="0"/>
              <a:t>Βηθανία</a:t>
            </a:r>
            <a:r>
              <a:rPr lang="de-DE" dirty="0"/>
              <a:t>, </a:t>
            </a:r>
            <a:r>
              <a:rPr lang="el-GR" dirty="0"/>
              <a:t>Οικία της Μαρίας και του Λαζάρου</a:t>
            </a:r>
            <a:endParaRPr lang="de-DE" dirty="0"/>
          </a:p>
        </p:txBody>
      </p:sp>
    </p:spTree>
    <p:extLst>
      <p:ext uri="{BB962C8B-B14F-4D97-AF65-F5344CB8AC3E}">
        <p14:creationId xmlns:p14="http://schemas.microsoft.com/office/powerpoint/2010/main" val="26935207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Απάντηση στην Κριτική </a:t>
            </a:r>
            <a:r>
              <a:rPr lang="el-GR" dirty="0" smtClean="0"/>
              <a:t>(2 από </a:t>
            </a:r>
            <a:r>
              <a:rPr lang="el-GR" dirty="0"/>
              <a:t>2)</a:t>
            </a:r>
            <a:endParaRPr lang="en-US" dirty="0"/>
          </a:p>
        </p:txBody>
      </p:sp>
      <p:sp>
        <p:nvSpPr>
          <p:cNvPr id="3" name="Content Placeholder 2"/>
          <p:cNvSpPr>
            <a:spLocks noGrp="1"/>
          </p:cNvSpPr>
          <p:nvPr>
            <p:ph idx="1"/>
          </p:nvPr>
        </p:nvSpPr>
        <p:spPr/>
        <p:txBody>
          <a:bodyPr>
            <a:normAutofit lnSpcReduction="10000"/>
          </a:bodyPr>
          <a:lstStyle/>
          <a:p>
            <a:pPr lvl="1">
              <a:defRPr/>
            </a:pPr>
            <a:r>
              <a:rPr lang="el-GR" sz="2400" dirty="0"/>
              <a:t>τα ιουδαϊκά ήθη</a:t>
            </a:r>
            <a:endParaRPr lang="de-DE" sz="2400" dirty="0"/>
          </a:p>
          <a:p>
            <a:pPr lvl="2">
              <a:defRPr/>
            </a:pPr>
            <a:r>
              <a:rPr lang="de-DE" dirty="0"/>
              <a:t>2,6 – </a:t>
            </a:r>
            <a:r>
              <a:rPr lang="el-GR" dirty="0"/>
              <a:t>νερό για καθαρμούς</a:t>
            </a:r>
            <a:endParaRPr lang="de-DE" dirty="0"/>
          </a:p>
          <a:p>
            <a:pPr lvl="2">
              <a:defRPr/>
            </a:pPr>
            <a:r>
              <a:rPr lang="de-DE" dirty="0"/>
              <a:t>19,40 – </a:t>
            </a:r>
            <a:r>
              <a:rPr lang="el-GR" dirty="0"/>
              <a:t>τρόπος ταφής</a:t>
            </a:r>
            <a:endParaRPr lang="de-DE" dirty="0"/>
          </a:p>
          <a:p>
            <a:pPr lvl="1">
              <a:defRPr/>
            </a:pPr>
            <a:endParaRPr lang="de-DE" sz="2400" dirty="0"/>
          </a:p>
          <a:p>
            <a:pPr lvl="1">
              <a:defRPr/>
            </a:pPr>
            <a:r>
              <a:rPr lang="de-DE" sz="2400" dirty="0"/>
              <a:t>…</a:t>
            </a:r>
            <a:r>
              <a:rPr lang="el-GR" sz="2400" dirty="0"/>
              <a:t> τις ιουδαϊκές εορτές και το συμβολισμό τους</a:t>
            </a:r>
            <a:endParaRPr lang="de-DE" sz="2400" dirty="0"/>
          </a:p>
          <a:p>
            <a:pPr lvl="2">
              <a:defRPr/>
            </a:pPr>
            <a:r>
              <a:rPr lang="de-DE" dirty="0"/>
              <a:t>2,13 – </a:t>
            </a:r>
            <a:r>
              <a:rPr lang="el-GR" dirty="0"/>
              <a:t>Πάσχα: εαρινή γιορτή</a:t>
            </a:r>
            <a:endParaRPr lang="de-DE" dirty="0"/>
          </a:p>
          <a:p>
            <a:pPr lvl="2">
              <a:defRPr/>
            </a:pPr>
            <a:r>
              <a:rPr lang="de-DE" dirty="0"/>
              <a:t>7,2 –</a:t>
            </a:r>
            <a:r>
              <a:rPr lang="el-GR" dirty="0"/>
              <a:t>Σκηνοπηγία (ύδωρ-φως)-φθινοπωρινή γιορτή</a:t>
            </a:r>
            <a:endParaRPr lang="de-DE" dirty="0"/>
          </a:p>
          <a:p>
            <a:pPr lvl="2">
              <a:defRPr/>
            </a:pPr>
            <a:r>
              <a:rPr lang="de-DE" dirty="0"/>
              <a:t>10,22 –</a:t>
            </a:r>
            <a:r>
              <a:rPr lang="el-GR" dirty="0"/>
              <a:t>Εγκαίνια του Ναού-χειμωνιάτικη γιορτή</a:t>
            </a:r>
            <a:endParaRPr lang="de-DE" dirty="0"/>
          </a:p>
          <a:p>
            <a:pPr lvl="2">
              <a:defRPr/>
            </a:pPr>
            <a:r>
              <a:rPr lang="de-DE" dirty="0"/>
              <a:t>5,1 – </a:t>
            </a:r>
            <a:r>
              <a:rPr lang="el-GR" dirty="0"/>
              <a:t>Μη επονομαζόμενη εορτή (Πεντηκοστή;;;)</a:t>
            </a:r>
            <a:endParaRPr lang="de-DE" dirty="0"/>
          </a:p>
          <a:p>
            <a:endParaRPr lang="en-US" dirty="0"/>
          </a:p>
        </p:txBody>
      </p:sp>
    </p:spTree>
    <p:extLst>
      <p:ext uri="{BB962C8B-B14F-4D97-AF65-F5344CB8AC3E}">
        <p14:creationId xmlns:p14="http://schemas.microsoft.com/office/powerpoint/2010/main" val="2192379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Λεπτιομέρειες που απαντούν μόνο στο Ιω. </a:t>
            </a:r>
            <a:endParaRPr lang="en-US" dirty="0"/>
          </a:p>
        </p:txBody>
      </p:sp>
      <p:sp>
        <p:nvSpPr>
          <p:cNvPr id="3" name="Content Placeholder 2"/>
          <p:cNvSpPr>
            <a:spLocks noGrp="1"/>
          </p:cNvSpPr>
          <p:nvPr>
            <p:ph idx="1"/>
          </p:nvPr>
        </p:nvSpPr>
        <p:spPr/>
        <p:txBody>
          <a:bodyPr>
            <a:normAutofit lnSpcReduction="10000"/>
          </a:bodyPr>
          <a:lstStyle/>
          <a:p>
            <a:pPr lvl="1">
              <a:defRPr/>
            </a:pPr>
            <a:r>
              <a:rPr lang="de-DE" sz="2400" dirty="0"/>
              <a:t>… </a:t>
            </a:r>
            <a:r>
              <a:rPr lang="el-GR" sz="2400" dirty="0"/>
              <a:t>Ιερουσαλήμ</a:t>
            </a:r>
            <a:endParaRPr lang="de-DE" sz="2400" dirty="0"/>
          </a:p>
          <a:p>
            <a:pPr lvl="2">
              <a:defRPr/>
            </a:pPr>
            <a:r>
              <a:rPr lang="de-DE" dirty="0"/>
              <a:t>5,2 – </a:t>
            </a:r>
            <a:r>
              <a:rPr lang="el-GR" dirty="0"/>
              <a:t>Κολυμβήθρα Βηθεσδά</a:t>
            </a:r>
            <a:endParaRPr lang="de-DE" dirty="0"/>
          </a:p>
          <a:p>
            <a:pPr lvl="2">
              <a:defRPr/>
            </a:pPr>
            <a:r>
              <a:rPr lang="de-DE" dirty="0"/>
              <a:t>8,1 – </a:t>
            </a:r>
            <a:r>
              <a:rPr lang="el-GR" dirty="0"/>
              <a:t>όρος των Ελαιών</a:t>
            </a:r>
            <a:endParaRPr lang="de-DE" dirty="0"/>
          </a:p>
          <a:p>
            <a:pPr lvl="2">
              <a:defRPr/>
            </a:pPr>
            <a:r>
              <a:rPr lang="de-DE" dirty="0"/>
              <a:t>19,13 – </a:t>
            </a:r>
            <a:r>
              <a:rPr lang="el-GR" dirty="0"/>
              <a:t>Γαββαθά</a:t>
            </a:r>
            <a:endParaRPr lang="de-DE" dirty="0"/>
          </a:p>
          <a:p>
            <a:pPr lvl="2">
              <a:defRPr/>
            </a:pPr>
            <a:endParaRPr lang="de-DE" dirty="0"/>
          </a:p>
          <a:p>
            <a:pPr lvl="1">
              <a:defRPr/>
            </a:pPr>
            <a:r>
              <a:rPr lang="de-DE" sz="2400" dirty="0"/>
              <a:t>…</a:t>
            </a:r>
            <a:r>
              <a:rPr lang="el-GR" sz="2400" dirty="0"/>
              <a:t>ο Ναός </a:t>
            </a:r>
            <a:endParaRPr lang="de-DE" sz="2400" dirty="0"/>
          </a:p>
          <a:p>
            <a:pPr lvl="2">
              <a:defRPr/>
            </a:pPr>
            <a:r>
              <a:rPr lang="de-DE" dirty="0"/>
              <a:t>2,20 – 46</a:t>
            </a:r>
            <a:r>
              <a:rPr lang="el-GR" dirty="0"/>
              <a:t> χρόνια κτίσθηκε</a:t>
            </a:r>
            <a:endParaRPr lang="de-DE" dirty="0"/>
          </a:p>
          <a:p>
            <a:pPr lvl="2">
              <a:defRPr/>
            </a:pPr>
            <a:r>
              <a:rPr lang="de-DE" dirty="0"/>
              <a:t>8,20 – </a:t>
            </a:r>
            <a:r>
              <a:rPr lang="el-GR" dirty="0"/>
              <a:t>Θησαυροφυλάκειο</a:t>
            </a:r>
            <a:endParaRPr lang="de-DE" dirty="0"/>
          </a:p>
          <a:p>
            <a:pPr lvl="2">
              <a:defRPr/>
            </a:pPr>
            <a:r>
              <a:rPr lang="de-DE" dirty="0"/>
              <a:t>10,23 –</a:t>
            </a:r>
            <a:r>
              <a:rPr lang="el-GR" dirty="0"/>
              <a:t>Στοά Σολομώντος</a:t>
            </a:r>
            <a:endParaRPr lang="de-DE" dirty="0"/>
          </a:p>
          <a:p>
            <a:endParaRPr lang="en-US" dirty="0"/>
          </a:p>
        </p:txBody>
      </p:sp>
    </p:spTree>
    <p:extLst>
      <p:ext uri="{BB962C8B-B14F-4D97-AF65-F5344CB8AC3E}">
        <p14:creationId xmlns:p14="http://schemas.microsoft.com/office/powerpoint/2010/main" val="39672820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Ο Πάπυρος </a:t>
            </a:r>
            <a:r>
              <a:rPr lang="de-DE" dirty="0" smtClean="0"/>
              <a:t>P52</a:t>
            </a:r>
            <a:r>
              <a:rPr lang="el-GR" dirty="0" smtClean="0"/>
              <a:t> (1 από 4)</a:t>
            </a:r>
            <a:endParaRPr lang="en-US" dirty="0"/>
          </a:p>
        </p:txBody>
      </p:sp>
      <p:sp>
        <p:nvSpPr>
          <p:cNvPr id="3" name="Content Placeholder 2"/>
          <p:cNvSpPr>
            <a:spLocks noGrp="1"/>
          </p:cNvSpPr>
          <p:nvPr>
            <p:ph sz="half" idx="1"/>
          </p:nvPr>
        </p:nvSpPr>
        <p:spPr/>
        <p:txBody>
          <a:bodyPr/>
          <a:lstStyle/>
          <a:p>
            <a:pPr>
              <a:defRPr/>
            </a:pPr>
            <a:r>
              <a:rPr lang="el-GR" sz="2400" dirty="0"/>
              <a:t>Ο πολυτιμότερος ανάμεσα στους παπύρους</a:t>
            </a:r>
            <a:endParaRPr lang="de-DE" sz="2400" dirty="0"/>
          </a:p>
          <a:p>
            <a:pPr algn="just">
              <a:defRPr/>
            </a:pPr>
            <a:r>
              <a:rPr lang="el-GR" sz="2400" dirty="0"/>
              <a:t>ο επονομαζόμενος  </a:t>
            </a:r>
            <a:r>
              <a:rPr lang="de-DE" sz="2400" dirty="0"/>
              <a:t>„P52“ </a:t>
            </a:r>
            <a:r>
              <a:rPr lang="el-GR" sz="2400" dirty="0"/>
              <a:t>είναι ο αρχαιότερος, με ορισμένους στίχους από το Κατά Ιωάννη</a:t>
            </a:r>
            <a:r>
              <a:rPr lang="de-DE" sz="2400" dirty="0"/>
              <a:t>:</a:t>
            </a:r>
          </a:p>
          <a:p>
            <a:pPr lvl="1">
              <a:defRPr/>
            </a:pPr>
            <a:r>
              <a:rPr lang="de-DE" sz="2200" dirty="0"/>
              <a:t>Verso:  </a:t>
            </a:r>
            <a:r>
              <a:rPr lang="el-GR" sz="2200" dirty="0"/>
              <a:t>Ιω.</a:t>
            </a:r>
            <a:r>
              <a:rPr lang="de-DE" sz="2200" dirty="0"/>
              <a:t> 18,31-33</a:t>
            </a:r>
          </a:p>
          <a:p>
            <a:pPr lvl="1">
              <a:defRPr/>
            </a:pPr>
            <a:r>
              <a:rPr lang="de-DE" sz="2200" dirty="0"/>
              <a:t>Recto: </a:t>
            </a:r>
            <a:r>
              <a:rPr lang="el-GR" sz="2200" dirty="0"/>
              <a:t>Ιω.</a:t>
            </a:r>
            <a:r>
              <a:rPr lang="de-DE" sz="2200" dirty="0"/>
              <a:t>18,37-38 </a:t>
            </a:r>
          </a:p>
          <a:p>
            <a:pPr>
              <a:defRPr/>
            </a:pPr>
            <a:r>
              <a:rPr lang="el-GR" sz="2400" dirty="0"/>
              <a:t>Το εύρημα έχει μέγεθος </a:t>
            </a:r>
            <a:r>
              <a:rPr lang="de-DE" sz="2400" dirty="0"/>
              <a:t>8,9x6 cm.</a:t>
            </a:r>
          </a:p>
          <a:p>
            <a:endParaRPr lang="en-US" dirty="0"/>
          </a:p>
        </p:txBody>
      </p:sp>
      <p:pic>
        <p:nvPicPr>
          <p:cNvPr id="614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28126" y="1634900"/>
            <a:ext cx="3078747" cy="445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51888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 Πάπυρος </a:t>
            </a:r>
            <a:r>
              <a:rPr lang="de-DE" dirty="0" smtClean="0"/>
              <a:t>P52</a:t>
            </a:r>
            <a:r>
              <a:rPr lang="el-GR" dirty="0" smtClean="0"/>
              <a:t> (2 από 4)</a:t>
            </a:r>
            <a:endParaRPr lang="en-US" dirty="0"/>
          </a:p>
        </p:txBody>
      </p:sp>
      <p:sp>
        <p:nvSpPr>
          <p:cNvPr id="3" name="Content Placeholder 2"/>
          <p:cNvSpPr>
            <a:spLocks noGrp="1"/>
          </p:cNvSpPr>
          <p:nvPr>
            <p:ph idx="1"/>
          </p:nvPr>
        </p:nvSpPr>
        <p:spPr/>
        <p:txBody>
          <a:bodyPr/>
          <a:lstStyle/>
          <a:p>
            <a:r>
              <a:rPr lang="el-GR" dirty="0"/>
              <a:t>Ο Βρετανός παπυρολόγος Colin H. Roberts εξέδωσε αυτόν τον πάπυρο το 1935. </a:t>
            </a:r>
          </a:p>
          <a:p>
            <a:r>
              <a:rPr lang="el-GR" dirty="0"/>
              <a:t>Το ανακάλυψε ανάμεσα σε παπύρους που είχε αποκτήσει  ο Καθηγητής της  Οξφόρδης Grenfell το 1920 από την Αίγυπτο. </a:t>
            </a:r>
          </a:p>
          <a:p>
            <a:r>
              <a:rPr lang="el-GR" dirty="0"/>
              <a:t>Ο Roberts  το αποκωδικοποίησε και το χρονολόγησε την περίοδο 100- 125 μ.Χ.</a:t>
            </a:r>
          </a:p>
          <a:p>
            <a:endParaRPr lang="en-US" dirty="0"/>
          </a:p>
        </p:txBody>
      </p:sp>
    </p:spTree>
    <p:extLst>
      <p:ext uri="{BB962C8B-B14F-4D97-AF65-F5344CB8AC3E}">
        <p14:creationId xmlns:p14="http://schemas.microsoft.com/office/powerpoint/2010/main" val="10477333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 Πάπυρος </a:t>
            </a:r>
            <a:r>
              <a:rPr lang="de-DE" dirty="0"/>
              <a:t>P52</a:t>
            </a:r>
            <a:r>
              <a:rPr lang="el-GR" dirty="0"/>
              <a:t> </a:t>
            </a:r>
            <a:r>
              <a:rPr lang="el-GR" dirty="0" smtClean="0"/>
              <a:t>(3 </a:t>
            </a:r>
            <a:r>
              <a:rPr lang="el-GR" dirty="0"/>
              <a:t>από 4)</a:t>
            </a:r>
            <a:endParaRPr lang="en-US" dirty="0"/>
          </a:p>
        </p:txBody>
      </p:sp>
      <p:sp>
        <p:nvSpPr>
          <p:cNvPr id="3" name="Content Placeholder 2"/>
          <p:cNvSpPr>
            <a:spLocks noGrp="1"/>
          </p:cNvSpPr>
          <p:nvPr>
            <p:ph idx="1"/>
          </p:nvPr>
        </p:nvSpPr>
        <p:spPr/>
        <p:txBody>
          <a:bodyPr>
            <a:normAutofit fontScale="85000" lnSpcReduction="20000"/>
          </a:bodyPr>
          <a:lstStyle/>
          <a:p>
            <a:pPr algn="just"/>
            <a:r>
              <a:rPr lang="el-GR" dirty="0"/>
              <a:t>Υπό την επίδραση του </a:t>
            </a:r>
            <a:r>
              <a:rPr lang="de-DE" dirty="0"/>
              <a:t>F.C. Baur </a:t>
            </a:r>
            <a:r>
              <a:rPr lang="el-GR" dirty="0"/>
              <a:t>και της επονομαζόμενης Σχολής της Τυβίγγης η συγγραφή του πνευματικού Ευαγγελίου, όπου διακηρύσσεται η θεότητα του Ι. Χριστού, χρονολογούνταν το τελευταίο τέταρτο του 2</a:t>
            </a:r>
            <a:r>
              <a:rPr lang="el-GR" baseline="30000" dirty="0"/>
              <a:t>ου</a:t>
            </a:r>
            <a:r>
              <a:rPr lang="el-GR" dirty="0"/>
              <a:t> αι. μ.Χ. </a:t>
            </a:r>
            <a:endParaRPr lang="de-DE" dirty="0"/>
          </a:p>
          <a:p>
            <a:pPr algn="just"/>
            <a:r>
              <a:rPr lang="el-GR" dirty="0"/>
              <a:t>Με την ανακάλυψη του </a:t>
            </a:r>
            <a:r>
              <a:rPr lang="de-DE" dirty="0"/>
              <a:t>P52</a:t>
            </a:r>
            <a:r>
              <a:rPr lang="el-GR" dirty="0"/>
              <a:t> αναθεωρήθηκε η χρονολόγηση του Ιω.</a:t>
            </a:r>
            <a:endParaRPr lang="de-DE" dirty="0"/>
          </a:p>
          <a:p>
            <a:pPr algn="just"/>
            <a:r>
              <a:rPr lang="el-GR" dirty="0"/>
              <a:t>Επιβεβαιώθηκε η παραδοσιακή χρονολόγησή του περί τα τέλη του 1</a:t>
            </a:r>
            <a:r>
              <a:rPr lang="el-GR" baseline="30000" dirty="0"/>
              <a:t>ου</a:t>
            </a:r>
            <a:r>
              <a:rPr lang="el-GR" dirty="0"/>
              <a:t> αι. μ.Χ.. </a:t>
            </a:r>
          </a:p>
          <a:p>
            <a:pPr algn="just"/>
            <a:r>
              <a:rPr lang="el-GR" dirty="0"/>
              <a:t>Πλέον επιβεβαιώνεται ότι το Ιω. διασώζει αρχέγονες παραδόσεις ενίοτε και αρχαιότερες των Συνοπτικών.</a:t>
            </a:r>
            <a:endParaRPr lang="de-DE" dirty="0"/>
          </a:p>
          <a:p>
            <a:endParaRPr lang="en-US" dirty="0"/>
          </a:p>
        </p:txBody>
      </p:sp>
    </p:spTree>
    <p:extLst>
      <p:ext uri="{BB962C8B-B14F-4D97-AF65-F5344CB8AC3E}">
        <p14:creationId xmlns:p14="http://schemas.microsoft.com/office/powerpoint/2010/main" val="6050156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 Πάπυρος </a:t>
            </a:r>
            <a:r>
              <a:rPr lang="de-DE" dirty="0"/>
              <a:t>P52</a:t>
            </a:r>
            <a:r>
              <a:rPr lang="el-GR" dirty="0"/>
              <a:t> </a:t>
            </a:r>
            <a:r>
              <a:rPr lang="el-GR" dirty="0" smtClean="0"/>
              <a:t>(4 </a:t>
            </a:r>
            <a:r>
              <a:rPr lang="el-GR" dirty="0"/>
              <a:t>από 4)</a:t>
            </a:r>
            <a:endParaRPr lang="en-US" dirty="0"/>
          </a:p>
        </p:txBody>
      </p:sp>
      <p:sp>
        <p:nvSpPr>
          <p:cNvPr id="3" name="Content Placeholder 2"/>
          <p:cNvSpPr>
            <a:spLocks noGrp="1"/>
          </p:cNvSpPr>
          <p:nvPr>
            <p:ph idx="1"/>
          </p:nvPr>
        </p:nvSpPr>
        <p:spPr/>
        <p:txBody>
          <a:bodyPr>
            <a:noAutofit/>
          </a:bodyPr>
          <a:lstStyle/>
          <a:p>
            <a:pPr lvl="1">
              <a:spcBef>
                <a:spcPts val="0"/>
              </a:spcBef>
              <a:buNone/>
              <a:defRPr/>
            </a:pPr>
            <a:r>
              <a:rPr lang="el-GR" sz="2000" dirty="0"/>
              <a:t>Ίσως ο </a:t>
            </a:r>
            <a:r>
              <a:rPr lang="de-DE" sz="2000" dirty="0"/>
              <a:t>P52 </a:t>
            </a:r>
            <a:r>
              <a:rPr lang="el-GR" sz="2000" dirty="0"/>
              <a:t> είναι ένα από τα πρώτα αντίγραφα του Κατά Ιωάννη το οποίο ήταν ιδιαίτερα αγαπητό στην Αίγυπτο</a:t>
            </a:r>
            <a:r>
              <a:rPr lang="de-DE" sz="2000" dirty="0"/>
              <a:t>.</a:t>
            </a:r>
            <a:endParaRPr lang="el-GR" sz="2000" dirty="0"/>
          </a:p>
          <a:p>
            <a:pPr>
              <a:spcBef>
                <a:spcPts val="0"/>
              </a:spcBef>
              <a:defRPr/>
            </a:pPr>
            <a:r>
              <a:rPr lang="el-GR" sz="2000" dirty="0"/>
              <a:t> Όπως σημειώθηκε την εποχή της ανακάλυψης αυτού του παπύρου, έξι τόνοι επιστημονικών εργασιών σχετικά με τον Ιωάννη οδηγήθηκαν στον κάλαθο των αχρήστων. </a:t>
            </a:r>
          </a:p>
          <a:p>
            <a:pPr>
              <a:spcBef>
                <a:spcPts val="0"/>
              </a:spcBef>
              <a:defRPr/>
            </a:pPr>
            <a:r>
              <a:rPr lang="el-GR" sz="2000" dirty="0"/>
              <a:t>Το Ιω. περιέχεται και στο αρχαιότερο ακέραιο χειρόγραφο της Κ.Δ., τον </a:t>
            </a:r>
            <a:r>
              <a:rPr lang="el-GR" sz="2000" b="1" dirty="0"/>
              <a:t>Ρ</a:t>
            </a:r>
            <a:r>
              <a:rPr lang="el-GR" sz="2000" b="1" baseline="30000" dirty="0"/>
              <a:t>66</a:t>
            </a:r>
            <a:r>
              <a:rPr lang="el-GR" sz="2000" b="1" dirty="0"/>
              <a:t> </a:t>
            </a:r>
            <a:r>
              <a:rPr lang="el-GR" sz="2000" dirty="0"/>
              <a:t>(200 μ.Χ.).</a:t>
            </a:r>
            <a:endParaRPr lang="de-DE" sz="2000" dirty="0"/>
          </a:p>
          <a:p>
            <a:pPr algn="just">
              <a:spcBef>
                <a:spcPts val="0"/>
              </a:spcBef>
              <a:defRPr/>
            </a:pPr>
            <a:r>
              <a:rPr lang="el-GR" sz="2000" dirty="0"/>
              <a:t>Διά του συγκεκριμένου Παπύρου το Ιω. θεωρείται το μοναδικό Κείμενο της Αρχαιότητας του οποίου διασώζεται χειρόγραφο με τέτοια εγγύτητα προς τη συγγραφή του πρωτοτύπου</a:t>
            </a:r>
            <a:r>
              <a:rPr lang="de-DE" sz="2000" dirty="0"/>
              <a:t>.</a:t>
            </a:r>
            <a:endParaRPr lang="el-GR" sz="2000" dirty="0"/>
          </a:p>
          <a:p>
            <a:pPr algn="just">
              <a:spcBef>
                <a:spcPts val="0"/>
              </a:spcBef>
              <a:defRPr/>
            </a:pPr>
            <a:r>
              <a:rPr lang="el-GR" sz="2000" dirty="0"/>
              <a:t>Επίσης το πρώτο υπόμνημα σε βιβλίο της Κ.Δ. είναι το Υπόμνημα του Ηρακλέους (μαθητού του Ουαλεντίνου) στο Ιω. το δεύτερο ήμισυ του 2</a:t>
            </a:r>
            <a:r>
              <a:rPr lang="el-GR" sz="2000" baseline="30000" dirty="0"/>
              <a:t>ου</a:t>
            </a:r>
            <a:r>
              <a:rPr lang="el-GR" sz="2000" dirty="0"/>
              <a:t> αι. μ.Χ.. Επίσης ο Ωριγένης έγραψε εκτενέστατο Υπόμνημα στο Ιω. </a:t>
            </a:r>
            <a:endParaRPr lang="de-DE" sz="2000" dirty="0"/>
          </a:p>
        </p:txBody>
      </p:sp>
    </p:spTree>
    <p:extLst>
      <p:ext uri="{BB962C8B-B14F-4D97-AF65-F5344CB8AC3E}">
        <p14:creationId xmlns:p14="http://schemas.microsoft.com/office/powerpoint/2010/main" val="1187954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Α’Ιωάννη (1 από 3)</a:t>
            </a:r>
            <a:endParaRPr lang="en-US" dirty="0"/>
          </a:p>
        </p:txBody>
      </p:sp>
      <p:sp>
        <p:nvSpPr>
          <p:cNvPr id="3" name="Content Placeholder 2"/>
          <p:cNvSpPr>
            <a:spLocks noGrp="1"/>
          </p:cNvSpPr>
          <p:nvPr>
            <p:ph idx="1"/>
          </p:nvPr>
        </p:nvSpPr>
        <p:spPr/>
        <p:txBody>
          <a:bodyPr>
            <a:noAutofit/>
          </a:bodyPr>
          <a:lstStyle/>
          <a:p>
            <a:pPr marL="0" algn="just">
              <a:spcBef>
                <a:spcPts val="0"/>
              </a:spcBef>
              <a:buNone/>
              <a:defRPr/>
            </a:pPr>
            <a:r>
              <a:rPr lang="el-GR" sz="2800" dirty="0"/>
              <a:t>Στην Εισαγωγή της Α’ Ιω. ο συγγραφέας παρουσιάζεται ως αυτήκοος και αυτόπτης της ζωής τού Κυρίου ενώ ομιλεί σε πρώτο πληθυντικό εκπροσωπώντας την καθολική Εκκλησία. Με το κύρος τής αυθεντίας του παραδίδει το γνήσιο αποστολικό κήρυγμα, εναλλάσσοντας στο κείμενό του θέματα πίστεως και ήθους, τα οποία είναι αλληλένδετα στην χριστιανική εμπειρία. </a:t>
            </a:r>
          </a:p>
          <a:p>
            <a:pPr marL="0" algn="just">
              <a:spcBef>
                <a:spcPts val="0"/>
              </a:spcBef>
              <a:buNone/>
              <a:defRPr/>
            </a:pPr>
            <a:endParaRPr lang="el-GR" sz="2000" dirty="0"/>
          </a:p>
        </p:txBody>
      </p:sp>
    </p:spTree>
    <p:extLst>
      <p:ext uri="{BB962C8B-B14F-4D97-AF65-F5344CB8AC3E}">
        <p14:creationId xmlns:p14="http://schemas.microsoft.com/office/powerpoint/2010/main" val="37136949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Α’Ιωάννη </a:t>
            </a:r>
            <a:r>
              <a:rPr lang="el-GR" dirty="0" smtClean="0"/>
              <a:t>(2 </a:t>
            </a:r>
            <a:r>
              <a:rPr lang="el-GR" dirty="0"/>
              <a:t>από 3)</a:t>
            </a:r>
            <a:endParaRPr lang="en-US" dirty="0"/>
          </a:p>
        </p:txBody>
      </p:sp>
      <p:sp>
        <p:nvSpPr>
          <p:cNvPr id="3" name="Content Placeholder 2"/>
          <p:cNvSpPr>
            <a:spLocks noGrp="1"/>
          </p:cNvSpPr>
          <p:nvPr>
            <p:ph idx="1"/>
          </p:nvPr>
        </p:nvSpPr>
        <p:spPr/>
        <p:txBody>
          <a:bodyPr>
            <a:normAutofit fontScale="85000" lnSpcReduction="20000"/>
          </a:bodyPr>
          <a:lstStyle/>
          <a:p>
            <a:r>
              <a:rPr lang="el-GR" i="1" dirty="0"/>
              <a:t>Αυτό που ήταν από την αρχή, αυτό που έχουμε ακούσει, που έχουμε δει με τα μάτια μας, αυτό που απολαύσαμε και τα χέρια μας ψηλάφησαν, αναφορικά με τον Λόγο της ζωής. Και η ζωή φανερώθηκε και την είδαμε και δίνουμε την μαρτυρία και εξαγγέλλουμε σε εσάς τη ζωή την αιώνια, η οποία ήταν πλησίον του Πατέρα και φανερώθηκε σε εμάς. 3 </a:t>
            </a:r>
            <a:r>
              <a:rPr lang="el-GR" i="1" cap="all" dirty="0"/>
              <a:t>α</a:t>
            </a:r>
            <a:r>
              <a:rPr lang="el-GR" i="1" dirty="0"/>
              <a:t>υτό το οποίο είδαμε και ακούσαμε σας σας αναγγέλλουμε προκειμένου και εσείς να έχετε μαζί μας κοινωνία. Και αυτή η κοινωνία με μας (είναι και κοινωνία) με τον </a:t>
            </a:r>
            <a:r>
              <a:rPr lang="el-GR" i="1" cap="all" dirty="0"/>
              <a:t>π</a:t>
            </a:r>
            <a:r>
              <a:rPr lang="el-GR" i="1" dirty="0"/>
              <a:t>ατέρα και με τον Υιό του, τον Ιησού Χριστό. 4 </a:t>
            </a:r>
            <a:r>
              <a:rPr lang="el-GR" i="1" cap="all" dirty="0"/>
              <a:t>κ</a:t>
            </a:r>
            <a:r>
              <a:rPr lang="el-GR" i="1" dirty="0"/>
              <a:t>αι αυτά σας γράφουμε προκειμένου η χαρά μου να είναι πλήρης και τέλεια</a:t>
            </a:r>
          </a:p>
          <a:p>
            <a:endParaRPr lang="en-US" dirty="0"/>
          </a:p>
        </p:txBody>
      </p:sp>
    </p:spTree>
    <p:extLst>
      <p:ext uri="{BB962C8B-B14F-4D97-AF65-F5344CB8AC3E}">
        <p14:creationId xmlns:p14="http://schemas.microsoft.com/office/powerpoint/2010/main" val="34142923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Α’Ιωάννη </a:t>
            </a:r>
            <a:r>
              <a:rPr lang="el-GR" dirty="0" smtClean="0"/>
              <a:t>(3 </a:t>
            </a:r>
            <a:r>
              <a:rPr lang="el-GR" dirty="0"/>
              <a:t>από 3)</a:t>
            </a:r>
            <a:endParaRPr lang="en-US" dirty="0"/>
          </a:p>
        </p:txBody>
      </p:sp>
      <p:sp>
        <p:nvSpPr>
          <p:cNvPr id="3" name="Content Placeholder 2"/>
          <p:cNvSpPr>
            <a:spLocks noGrp="1"/>
          </p:cNvSpPr>
          <p:nvPr>
            <p:ph idx="1"/>
          </p:nvPr>
        </p:nvSpPr>
        <p:spPr/>
        <p:txBody>
          <a:bodyPr>
            <a:noAutofit/>
          </a:bodyPr>
          <a:lstStyle/>
          <a:p>
            <a:pPr lvl="2">
              <a:defRPr/>
            </a:pPr>
            <a:r>
              <a:rPr lang="el-GR" sz="2000" dirty="0"/>
              <a:t>Απουσιάζουν τυπικά επιστολικά  στοιχεία που απαντούν στις επόμενες δύο (Προοίμιο με το όνομα του αποστολέα, χαιρετισμός των παραληπτών, επίλογος με ασπασμούς και η τελική ευλογία). </a:t>
            </a:r>
          </a:p>
          <a:p>
            <a:pPr lvl="2">
              <a:defRPr/>
            </a:pPr>
            <a:r>
              <a:rPr lang="el-GR" sz="2000" dirty="0"/>
              <a:t>Γι’ αυτό και η Α’Ιω. χαρακτηρίστηκε είτε ως ομιλητικό ή ποιμαντικό δοκίμιο, είτε ως δογματικό εγχειρίδιο, είτε ως πραγματεία, είτε ως «ιωάννεια ποιμαντική» επιστολή. Το ίδιο το έργο μάλλον έχει τη μορφή Εγκυκλίου η οποία δεν αποστέλλεται σε μια συγκεκριμένη Σύναξη αλλά στην καθολική Εκκλησία, που αντιμετώπιζε </a:t>
            </a:r>
            <a:r>
              <a:rPr lang="el-GR" sz="2000" i="1" dirty="0"/>
              <a:t>δοκήτες</a:t>
            </a:r>
            <a:r>
              <a:rPr lang="el-GR" sz="2000" dirty="0"/>
              <a:t> αιρετικούς. </a:t>
            </a:r>
          </a:p>
          <a:p>
            <a:pPr lvl="2">
              <a:defRPr/>
            </a:pPr>
            <a:r>
              <a:rPr lang="el-GR" sz="2000" dirty="0"/>
              <a:t>Αυτοί διαχώριζαν τον επουράνιο Χριστό από τον σαρκωμένο Ιησού (</a:t>
            </a:r>
            <a:r>
              <a:rPr lang="el-GR" sz="2000" i="1" dirty="0"/>
              <a:t>Ἰησοῦς οὐκ ἔστιν ὁ </a:t>
            </a:r>
            <a:r>
              <a:rPr lang="el-GR" sz="2000" i="1" cap="all" dirty="0"/>
              <a:t>χ</a:t>
            </a:r>
            <a:r>
              <a:rPr lang="el-GR" sz="2000" i="1" dirty="0"/>
              <a:t>ριστός</a:t>
            </a:r>
            <a:r>
              <a:rPr lang="el-GR" sz="2000" dirty="0"/>
              <a:t> 2, 22 κε.</a:t>
            </a:r>
            <a:r>
              <a:rPr lang="el-GR" sz="2000" baseline="30000" dirty="0"/>
              <a:t>.</a:t>
            </a:r>
            <a:r>
              <a:rPr lang="el-GR" sz="2000" dirty="0"/>
              <a:t> </a:t>
            </a:r>
            <a:r>
              <a:rPr lang="el-GR" sz="2000" i="1" dirty="0"/>
              <a:t>ὃ μὴ ὁμολογεῖ Ἰησοῦν </a:t>
            </a:r>
            <a:r>
              <a:rPr lang="el-GR" sz="2000" i="1" cap="all" dirty="0"/>
              <a:t>χ</a:t>
            </a:r>
            <a:r>
              <a:rPr lang="el-GR" sz="2000" i="1" dirty="0"/>
              <a:t>ριστὸν ἐν σαρκὶ ἐληλυθότα</a:t>
            </a:r>
            <a:r>
              <a:rPr lang="el-GR" sz="2000" dirty="0"/>
              <a:t> 4, 2 κε.</a:t>
            </a:r>
            <a:r>
              <a:rPr lang="el-GR" sz="2000" baseline="30000" dirty="0"/>
              <a:t>.</a:t>
            </a:r>
            <a:r>
              <a:rPr lang="el-GR" sz="2000" dirty="0"/>
              <a:t> 5, 6 κε.). Το φλέγον θέμα επίσης που απασχολεί την επιστολή είναι αυτό της παρουσίας της αμαρτίας μετά το βάπτισμα</a:t>
            </a:r>
          </a:p>
        </p:txBody>
      </p:sp>
    </p:spTree>
    <p:extLst>
      <p:ext uri="{BB962C8B-B14F-4D97-AF65-F5344CB8AC3E}">
        <p14:creationId xmlns:p14="http://schemas.microsoft.com/office/powerpoint/2010/main" val="858106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ΔΟΜΗ ΤΟΥ ΚΕΙΜΕΝΟΥ</a:t>
            </a:r>
            <a:endParaRPr lang="en-US" dirty="0"/>
          </a:p>
        </p:txBody>
      </p:sp>
      <p:sp>
        <p:nvSpPr>
          <p:cNvPr id="3" name="Content Placeholder 2"/>
          <p:cNvSpPr>
            <a:spLocks noGrp="1"/>
          </p:cNvSpPr>
          <p:nvPr>
            <p:ph idx="1"/>
          </p:nvPr>
        </p:nvSpPr>
        <p:spPr/>
        <p:txBody>
          <a:bodyPr>
            <a:noAutofit/>
          </a:bodyPr>
          <a:lstStyle/>
          <a:p>
            <a:pPr lvl="1">
              <a:defRPr/>
            </a:pPr>
            <a:r>
              <a:rPr lang="el-GR" sz="2200" dirty="0"/>
              <a:t>Ι. 1,1-18: Πρόλογος: Ο Ύμνος στον Λόγο που έγινε «σάρκα»</a:t>
            </a:r>
          </a:p>
          <a:p>
            <a:pPr lvl="1">
              <a:defRPr/>
            </a:pPr>
            <a:r>
              <a:rPr lang="el-GR" sz="2200" dirty="0"/>
              <a:t>II. 1,19-12, 50: Η αποκάλυψη και η μαρτυρία του Ι. Χριστού στον Κόσμο και η Άρνηση των Ιουδαίων.</a:t>
            </a:r>
          </a:p>
          <a:p>
            <a:pPr lvl="1">
              <a:defRPr/>
            </a:pPr>
            <a:r>
              <a:rPr lang="el-GR" sz="2200" dirty="0"/>
              <a:t>ΙΙΙ. 13,1-21, 55: Η δόξα του Ιησού  ενώπιον των «φίλων »  Του και η Ύψωσή Του στον Πατέρα. </a:t>
            </a:r>
          </a:p>
          <a:p>
            <a:pPr algn="just">
              <a:defRPr/>
            </a:pPr>
            <a:r>
              <a:rPr lang="el-GR" sz="2200" dirty="0"/>
              <a:t>Παρότι το λεξιλόγιο του Ευαγγελίου είναι λιτό και το ύφος σημιτίζον, το Κείμενο περιέχει ποιητικά σχήματα και εξαιρετική δραματική πλοκή και ρυθμό. </a:t>
            </a:r>
          </a:p>
          <a:p>
            <a:pPr algn="just">
              <a:defRPr/>
            </a:pPr>
            <a:r>
              <a:rPr lang="el-GR" sz="2200" dirty="0"/>
              <a:t>Μέχρι σήμερα αναγινώσκεται στη Λατρεία</a:t>
            </a:r>
            <a:r>
              <a:rPr lang="el-GR" sz="2400" dirty="0"/>
              <a:t> κατά τη </a:t>
            </a:r>
            <a:r>
              <a:rPr lang="el-GR" sz="2400" b="1" dirty="0"/>
              <a:t>χαρμόσυνη πασχάλια περίοδο του </a:t>
            </a:r>
            <a:r>
              <a:rPr lang="el-GR" sz="2400" b="1" dirty="0" smtClean="0"/>
              <a:t>Πεντηκοσταρίου</a:t>
            </a:r>
            <a:endParaRPr lang="en-US" sz="2400" dirty="0"/>
          </a:p>
        </p:txBody>
      </p:sp>
    </p:spTree>
    <p:extLst>
      <p:ext uri="{BB962C8B-B14F-4D97-AF65-F5344CB8AC3E}">
        <p14:creationId xmlns:p14="http://schemas.microsoft.com/office/powerpoint/2010/main" val="35901713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Β+Γ’ Ιωάννη </a:t>
            </a:r>
            <a:endParaRPr lang="en-US" dirty="0"/>
          </a:p>
        </p:txBody>
      </p:sp>
      <p:sp>
        <p:nvSpPr>
          <p:cNvPr id="3" name="Content Placeholder 2"/>
          <p:cNvSpPr>
            <a:spLocks noGrp="1"/>
          </p:cNvSpPr>
          <p:nvPr>
            <p:ph idx="1"/>
          </p:nvPr>
        </p:nvSpPr>
        <p:spPr/>
        <p:txBody>
          <a:bodyPr>
            <a:normAutofit fontScale="62500" lnSpcReduction="20000"/>
          </a:bodyPr>
          <a:lstStyle/>
          <a:p>
            <a:pPr algn="just"/>
            <a:r>
              <a:rPr lang="el-GR" dirty="0"/>
              <a:t>Στη Β’ Ιω. ο αποστολέας κατονομάζεται ως ο </a:t>
            </a:r>
            <a:r>
              <a:rPr lang="el-GR" i="1" dirty="0"/>
              <a:t>πρεσβύτερος </a:t>
            </a:r>
            <a:r>
              <a:rPr lang="el-GR" dirty="0"/>
              <a:t>(πιθανόν όχι με την έννοια της ηλικίας, ή του ιερατικού αξιώματος, αλλά με τη σημασία του αυτόπτη μάρτυρα και του εγγυητή της αποστολικής παραδόσεως) και η Εκκλησία ως </a:t>
            </a:r>
            <a:r>
              <a:rPr lang="el-GR" i="1" dirty="0"/>
              <a:t>η εκλεκτή κυρία και τα τέκνα αυτής (πρβλ. νύμφη Χριστού </a:t>
            </a:r>
            <a:r>
              <a:rPr lang="el-GR" dirty="0"/>
              <a:t>Εφ. 5, 29</a:t>
            </a:r>
            <a:r>
              <a:rPr lang="el-GR" baseline="30000" dirty="0"/>
              <a:t>.</a:t>
            </a:r>
            <a:r>
              <a:rPr lang="el-GR" i="1" dirty="0"/>
              <a:t> συνεκλεκτή </a:t>
            </a:r>
            <a:r>
              <a:rPr lang="el-GR" dirty="0"/>
              <a:t>Α’ Πέ. 5, 13</a:t>
            </a:r>
            <a:r>
              <a:rPr lang="el-GR" i="1" dirty="0"/>
              <a:t>)</a:t>
            </a:r>
            <a:r>
              <a:rPr lang="el-GR" dirty="0"/>
              <a:t>. Η Εκκλησία, η οποία εμμένει στην </a:t>
            </a:r>
            <a:r>
              <a:rPr lang="el-GR" b="1" i="1" dirty="0"/>
              <a:t>ἀλήθεια</a:t>
            </a:r>
            <a:r>
              <a:rPr lang="el-GR" dirty="0"/>
              <a:t> έχει να αντιμετωπίσει τους προαναφερθέντες δοκήτες αιρετικούς που χαρακτηρίζονται από τον συγγραφέα ως </a:t>
            </a:r>
            <a:r>
              <a:rPr lang="el-GR" i="1" dirty="0"/>
              <a:t>ἀντίχριστοι καὶ πλάνοι</a:t>
            </a:r>
            <a:r>
              <a:rPr lang="el-GR" dirty="0"/>
              <a:t> αφού </a:t>
            </a:r>
            <a:r>
              <a:rPr lang="el-GR" b="1" i="1" dirty="0"/>
              <a:t>δὲν μένουν ἐν τῇ διδαχῇ τοῦ Χριστοῦ</a:t>
            </a:r>
            <a:r>
              <a:rPr lang="el-GR" dirty="0"/>
              <a:t> (9). Γι’ αυτό και αποτρέπεται κάθε κοινωνία (ακόμη και χαιρετισμός) μαζί τους.</a:t>
            </a:r>
            <a:endParaRPr lang="el-GR" b="1" dirty="0"/>
          </a:p>
          <a:p>
            <a:endParaRPr lang="el-GR" b="1" dirty="0"/>
          </a:p>
          <a:p>
            <a:pPr algn="just"/>
            <a:r>
              <a:rPr lang="el-GR" b="1" dirty="0"/>
              <a:t>Η Γ’ Ιω είναι ιδιωτική επιστολή που απευθύνεται στον αγαπητό Γάιο, ο οποίος είναι πνευματικό (πιθανότατα) </a:t>
            </a:r>
            <a:r>
              <a:rPr lang="el-GR" b="1" i="1" dirty="0"/>
              <a:t>τέκνο</a:t>
            </a:r>
            <a:r>
              <a:rPr lang="el-GR" b="1" dirty="0"/>
              <a:t> του πρεσβυτέρου και κατεξοχήν ασκεί τη φιλοξενία. Στρέφεται εναντίον κάποιου Διοτρεφούς και συστήνει τον περιοδεύοντα Δημήτριο.</a:t>
            </a:r>
            <a:endParaRPr lang="de-DE" dirty="0"/>
          </a:p>
        </p:txBody>
      </p:sp>
    </p:spTree>
    <p:extLst>
      <p:ext uri="{BB962C8B-B14F-4D97-AF65-F5344CB8AC3E}">
        <p14:creationId xmlns:p14="http://schemas.microsoft.com/office/powerpoint/2010/main" val="26520895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Αντί Επιλόγου</a:t>
            </a:r>
            <a:endParaRPr lang="en-US" dirty="0"/>
          </a:p>
        </p:txBody>
      </p:sp>
      <p:sp>
        <p:nvSpPr>
          <p:cNvPr id="3" name="Content Placeholder 2"/>
          <p:cNvSpPr>
            <a:spLocks noGrp="1"/>
          </p:cNvSpPr>
          <p:nvPr>
            <p:ph idx="1"/>
          </p:nvPr>
        </p:nvSpPr>
        <p:spPr/>
        <p:txBody>
          <a:bodyPr>
            <a:normAutofit fontScale="77500" lnSpcReduction="20000"/>
          </a:bodyPr>
          <a:lstStyle/>
          <a:p>
            <a:pPr algn="ctr">
              <a:buNone/>
              <a:defRPr/>
            </a:pPr>
            <a:r>
              <a:rPr lang="el-GR" dirty="0"/>
              <a:t>Ὁ </a:t>
            </a:r>
            <a:r>
              <a:rPr lang="el-GR" cap="all" dirty="0"/>
              <a:t>θ</a:t>
            </a:r>
            <a:r>
              <a:rPr lang="el-GR" dirty="0"/>
              <a:t>εὸς ἀγάπη ἐστίν, καὶ ὁ μένων ἐν τῇ ἀγάπῃ, ἐν τῷ </a:t>
            </a:r>
            <a:r>
              <a:rPr lang="el-GR" cap="all" dirty="0"/>
              <a:t>θ</a:t>
            </a:r>
            <a:r>
              <a:rPr lang="el-GR" dirty="0"/>
              <a:t>εῷ μένει, καὶ ὁ </a:t>
            </a:r>
            <a:r>
              <a:rPr lang="el-GR" cap="all" dirty="0"/>
              <a:t>θ</a:t>
            </a:r>
            <a:r>
              <a:rPr lang="el-GR" dirty="0"/>
              <a:t>εὸς ἐν αὐτῷ μένει. </a:t>
            </a:r>
            <a:r>
              <a:rPr lang="el-GR" baseline="30000" dirty="0" smtClean="0"/>
              <a:t> </a:t>
            </a:r>
            <a:r>
              <a:rPr lang="el-GR" dirty="0"/>
              <a:t>Ἐν τούτῳ τετελείωται ἡ ἀγάπη μεθ᾽ ἡμῶν, ἵνα παρρησίαν ἔχωμεν ἐν τῇ ἡμέρᾳ τῆς </a:t>
            </a:r>
            <a:r>
              <a:rPr lang="el-GR" cap="all" dirty="0"/>
              <a:t>κ</a:t>
            </a:r>
            <a:r>
              <a:rPr lang="el-GR" dirty="0"/>
              <a:t>ρίσεως, ὅτι καθὼς ἐκεῖνός ἐστιν, καὶ ἡμεῖς ἐσμεν ἐν τῷ </a:t>
            </a:r>
            <a:r>
              <a:rPr lang="el-GR" cap="all" dirty="0"/>
              <a:t>κ</a:t>
            </a:r>
            <a:r>
              <a:rPr lang="el-GR" dirty="0"/>
              <a:t>όσμῳ τούτῳ. </a:t>
            </a:r>
          </a:p>
          <a:p>
            <a:pPr algn="ctr">
              <a:buNone/>
              <a:defRPr/>
            </a:pPr>
            <a:r>
              <a:rPr lang="el-GR" baseline="30000" dirty="0"/>
              <a:t> </a:t>
            </a:r>
            <a:r>
              <a:rPr lang="el-GR" dirty="0" smtClean="0"/>
              <a:t> Φόβος </a:t>
            </a:r>
            <a:r>
              <a:rPr lang="el-GR" dirty="0"/>
              <a:t>οὐκ ἔστιν ἐν τῇ ἀγάπῃ, ἀλλ᾽ἡ τελεία ἀγάπη ἔξω βάλλει τὸν φόβον, ὅτι ὁ φόβος κόλασιν ἔχει· ὁ δὲ φοβούμενος οὐ τετελείωται ἐν τῇ ἀγάπῃ. </a:t>
            </a:r>
            <a:r>
              <a:rPr lang="el-GR" baseline="30000" dirty="0" smtClean="0"/>
              <a:t> </a:t>
            </a:r>
            <a:r>
              <a:rPr lang="el-GR" dirty="0"/>
              <a:t>Ἡμεῖς ἀγαπῶμεν αὐτόν, ὅτι αὐτὸς πρῶτος ἠγάπησεν ἡμᾶς. </a:t>
            </a:r>
            <a:r>
              <a:rPr lang="el-GR" baseline="30000" dirty="0" smtClean="0"/>
              <a:t> </a:t>
            </a:r>
            <a:r>
              <a:rPr lang="el-GR" dirty="0"/>
              <a:t>Ἐάν τις εἴπῃ ὅτι «Ἀγαπῶ τὸν </a:t>
            </a:r>
            <a:r>
              <a:rPr lang="el-GR" cap="all" dirty="0"/>
              <a:t>θ</a:t>
            </a:r>
            <a:r>
              <a:rPr lang="el-GR" dirty="0"/>
              <a:t>εόν», καὶ τὸν ἀδελφὸν αὐτοῦ μισῇ, ψεύστης ἐστίν· ὁ γὰρ μὴ ἀγαπῶν τὸν ἀδελφὸν αὐτοῦ ὃν ἑώρακεν, τὸν </a:t>
            </a:r>
            <a:r>
              <a:rPr lang="el-GR" cap="all" dirty="0"/>
              <a:t>θ</a:t>
            </a:r>
            <a:r>
              <a:rPr lang="el-GR" dirty="0"/>
              <a:t>εὸν ὃν οὐχ ἑώρακεν πῶς δύναται ἀγαπᾷν</a:t>
            </a:r>
            <a:r>
              <a:rPr lang="el-GR" dirty="0" smtClean="0"/>
              <a:t>;</a:t>
            </a:r>
            <a:r>
              <a:rPr lang="el-GR" baseline="30000" dirty="0" smtClean="0"/>
              <a:t> </a:t>
            </a:r>
            <a:r>
              <a:rPr lang="el-GR" dirty="0"/>
              <a:t>Καὶ ταύτην τὴν ἐντολὴν ἔχομεν ἀπ᾽αὐτοῦ, ἵνα ὁ ἀγαπῶν τὸν </a:t>
            </a:r>
            <a:r>
              <a:rPr lang="el-GR" cap="all" dirty="0"/>
              <a:t>θ</a:t>
            </a:r>
            <a:r>
              <a:rPr lang="el-GR" dirty="0"/>
              <a:t>εόν, ἀγαπᾷ καὶ τὸν ἀδελφὸν αὐτοῦ.</a:t>
            </a:r>
          </a:p>
        </p:txBody>
      </p:sp>
    </p:spTree>
    <p:extLst>
      <p:ext uri="{BB962C8B-B14F-4D97-AF65-F5344CB8AC3E}">
        <p14:creationId xmlns:p14="http://schemas.microsoft.com/office/powerpoint/2010/main" val="35967179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r>
              <a:rPr lang="el-GR" dirty="0"/>
              <a:t>Εισαγωγή στην Ιωάννεια </a:t>
            </a:r>
            <a:r>
              <a:rPr lang="el-GR" dirty="0" smtClean="0"/>
              <a:t>γραμματεία 1</a:t>
            </a:r>
            <a:endParaRPr lang="el-GR" dirty="0"/>
          </a:p>
        </p:txBody>
      </p:sp>
    </p:spTree>
    <p:extLst>
      <p:ext uri="{BB962C8B-B14F-4D97-AF65-F5344CB8AC3E}">
        <p14:creationId xmlns:p14="http://schemas.microsoft.com/office/powerpoint/2010/main" val="36489329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a:t>
            </a:r>
            <a:r>
              <a:rPr lang="el-GR" sz="2000" dirty="0">
                <a:solidFill>
                  <a:srgbClr val="000000"/>
                </a:solidFill>
              </a:rPr>
              <a:t> 1</a:t>
            </a:r>
            <a:r>
              <a:rPr lang="el-GR" sz="2000" dirty="0" smtClean="0">
                <a:solidFill>
                  <a:srgbClr val="000000"/>
                </a:solidFill>
              </a:rPr>
              <a:t>.0.</a:t>
            </a:r>
          </a:p>
          <a:p>
            <a:pPr marL="0" indent="0">
              <a:buNone/>
            </a:pPr>
            <a:r>
              <a:rPr lang="el-GR" sz="2000" dirty="0" smtClean="0">
                <a:solidFill>
                  <a:srgbClr val="000000"/>
                </a:solidFill>
              </a:rPr>
              <a:t>Έχουν προηγηθεί οι κάτωθι εκδόσεις:</a:t>
            </a:r>
          </a:p>
          <a:p>
            <a:r>
              <a:rPr lang="el-GR" sz="2000" dirty="0" smtClean="0">
                <a:solidFill>
                  <a:srgbClr val="000000"/>
                </a:solidFill>
              </a:rPr>
              <a:t>Έκδοση διαθέσιμη εδώ </a:t>
            </a:r>
            <a:r>
              <a:rPr lang="en-US" sz="2000" dirty="0">
                <a:solidFill>
                  <a:srgbClr val="000000"/>
                </a:solidFill>
                <a:hlinkClick r:id="rId3"/>
              </a:rPr>
              <a:t>http://eclass.uoa.gr/courses/SOCTHEOL105/</a:t>
            </a:r>
            <a:endParaRPr lang="el-GR" sz="2000" dirty="0">
              <a:solidFill>
                <a:srgbClr val="000000"/>
              </a:solidFill>
            </a:endParaRPr>
          </a:p>
        </p:txBody>
      </p:sp>
    </p:spTree>
    <p:extLst>
      <p:ext uri="{BB962C8B-B14F-4D97-AF65-F5344CB8AC3E}">
        <p14:creationId xmlns:p14="http://schemas.microsoft.com/office/powerpoint/2010/main" val="28187326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mtClean="0"/>
              <a:t>Σημείωμα 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solidFill>
                  <a:srgbClr val="000000"/>
                </a:solidFill>
              </a:rPr>
              <a:t>Copyright Εθνικόν και Καποδιστριακόν Πανεπιστήμιον Αθηνών</a:t>
            </a:r>
            <a:r>
              <a:rPr lang="en-US" sz="2000" dirty="0" smtClean="0">
                <a:solidFill>
                  <a:srgbClr val="000000"/>
                </a:solidFill>
              </a:rPr>
              <a:t> </a:t>
            </a:r>
            <a:r>
              <a:rPr lang="el-GR" sz="2000" dirty="0" smtClean="0">
                <a:solidFill>
                  <a:srgbClr val="000000"/>
                </a:solidFill>
              </a:rPr>
              <a:t>2015</a:t>
            </a:r>
            <a:r>
              <a:rPr lang="en-US" sz="2000" dirty="0" smtClean="0">
                <a:solidFill>
                  <a:srgbClr val="000000"/>
                </a:solidFill>
              </a:rPr>
              <a:t>, </a:t>
            </a:r>
            <a:r>
              <a:rPr lang="el-GR" sz="2000" dirty="0" smtClean="0">
                <a:solidFill>
                  <a:srgbClr val="000000"/>
                </a:solidFill>
              </a:rPr>
              <a:t>Σωτήριος Δεσπότης. </a:t>
            </a:r>
            <a:r>
              <a:rPr lang="el-GR" sz="2000" dirty="0">
                <a:solidFill>
                  <a:srgbClr val="000000"/>
                </a:solidFill>
              </a:rPr>
              <a:t>Σωτήριος </a:t>
            </a:r>
            <a:r>
              <a:rPr lang="el-GR" sz="2000" dirty="0" smtClean="0">
                <a:solidFill>
                  <a:srgbClr val="000000"/>
                </a:solidFill>
              </a:rPr>
              <a:t>Δεσπότης</a:t>
            </a:r>
            <a:r>
              <a:rPr lang="en-US" sz="2000" dirty="0" smtClean="0">
                <a:solidFill>
                  <a:srgbClr val="000000"/>
                </a:solidFill>
              </a:rPr>
              <a:t>. </a:t>
            </a:r>
            <a:r>
              <a:rPr lang="el-GR" sz="2000" dirty="0" smtClean="0">
                <a:solidFill>
                  <a:srgbClr val="000000"/>
                </a:solidFill>
              </a:rPr>
              <a:t>«</a:t>
            </a:r>
            <a:r>
              <a:rPr lang="el-GR" sz="2000" dirty="0">
                <a:solidFill>
                  <a:srgbClr val="000000"/>
                </a:solidFill>
              </a:rPr>
              <a:t>Ερμηνεία </a:t>
            </a:r>
            <a:r>
              <a:rPr lang="el-GR" sz="2000" dirty="0" smtClean="0">
                <a:solidFill>
                  <a:srgbClr val="000000"/>
                </a:solidFill>
              </a:rPr>
              <a:t>και Ερμηνευτική της </a:t>
            </a:r>
            <a:r>
              <a:rPr lang="el-GR" sz="2000" dirty="0">
                <a:solidFill>
                  <a:srgbClr val="000000"/>
                </a:solidFill>
              </a:rPr>
              <a:t>Καινής </a:t>
            </a:r>
            <a:r>
              <a:rPr lang="el-GR" sz="2000" dirty="0" smtClean="0">
                <a:solidFill>
                  <a:srgbClr val="000000"/>
                </a:solidFill>
              </a:rPr>
              <a:t>Διαθήκης. Εισαγωγή στην Ιωάννεια γραμματεία 1» </a:t>
            </a:r>
            <a:r>
              <a:rPr lang="el-GR" sz="2000" dirty="0">
                <a:solidFill>
                  <a:srgbClr val="000000"/>
                </a:solidFill>
              </a:rPr>
              <a:t>. </a:t>
            </a:r>
            <a:r>
              <a:rPr lang="el-GR" sz="2000" dirty="0" smtClean="0">
                <a:solidFill>
                  <a:srgbClr val="000000"/>
                </a:solidFill>
              </a:rPr>
              <a:t>Έκδοση: 1.0. Αθήνα 2015.</a:t>
            </a:r>
            <a:r>
              <a:rPr lang="el-GR" sz="2000" dirty="0" smtClean="0"/>
              <a:t> Διαθέσιμο από τη δικτυακή διεύθυνση: </a:t>
            </a:r>
            <a:r>
              <a:rPr lang="en-US" sz="2000" dirty="0" smtClean="0">
                <a:hlinkClick r:id="rId3"/>
              </a:rPr>
              <a:t>http://opencourses.uoa.gr/courses/SOCTHEOL105/</a:t>
            </a:r>
            <a:endParaRPr lang="el-GR" sz="2000" dirty="0" smtClean="0"/>
          </a:p>
          <a:p>
            <a:endParaRPr lang="el-GR" sz="2000" dirty="0"/>
          </a:p>
        </p:txBody>
      </p:sp>
    </p:spTree>
    <p:extLst>
      <p:ext uri="{BB962C8B-B14F-4D97-AF65-F5344CB8AC3E}">
        <p14:creationId xmlns:p14="http://schemas.microsoft.com/office/powerpoint/2010/main" val="19758776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9" y="-99392"/>
            <a:ext cx="9144000" cy="1143000"/>
          </a:xfrm>
        </p:spPr>
        <p:txBody>
          <a:bodyPr>
            <a:noAutofit/>
          </a:bodyPr>
          <a:lstStyle/>
          <a:p>
            <a:r>
              <a:rPr lang="el-GR" dirty="0"/>
              <a:t>Σημείωμα Χρήσης Έργων </a:t>
            </a:r>
            <a:r>
              <a:rPr lang="el-GR" dirty="0" smtClean="0"/>
              <a:t>Τρίτων</a:t>
            </a:r>
            <a:r>
              <a:rPr lang="en-US" dirty="0" smtClean="0"/>
              <a:t> </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smtClean="0"/>
              <a:t>Εικόνα 1, σελίδα 11: </a:t>
            </a:r>
            <a:r>
              <a:rPr lang="en-US" sz="2000" dirty="0" err="1"/>
              <a:t>Harod</a:t>
            </a:r>
            <a:r>
              <a:rPr lang="en-US" sz="2000" dirty="0"/>
              <a:t> </a:t>
            </a:r>
            <a:r>
              <a:rPr lang="en-US" sz="2000" dirty="0" smtClean="0"/>
              <a:t>Valley</a:t>
            </a:r>
            <a:r>
              <a:rPr lang="el-GR" sz="2000" dirty="0" smtClean="0"/>
              <a:t>, </a:t>
            </a:r>
            <a:r>
              <a:rPr lang="en-US" sz="2000" dirty="0"/>
              <a:t> non–commercial/non–web personal </a:t>
            </a:r>
            <a:r>
              <a:rPr lang="en-US" sz="2000" dirty="0" smtClean="0"/>
              <a:t>use</a:t>
            </a:r>
            <a:r>
              <a:rPr lang="el-GR" sz="2000" dirty="0" smtClean="0"/>
              <a:t>/ πηγή: </a:t>
            </a:r>
            <a:r>
              <a:rPr lang="en-US" sz="2000" dirty="0" smtClean="0"/>
              <a:t>http</a:t>
            </a:r>
            <a:r>
              <a:rPr lang="en-US" sz="2000" dirty="0"/>
              <a:t>://holylandphotos.org/browse.asp?s=1,2,5,443</a:t>
            </a:r>
            <a:endParaRPr lang="el-GR" sz="2000" dirty="0" smtClean="0"/>
          </a:p>
          <a:p>
            <a:pPr marL="0" indent="0">
              <a:buNone/>
            </a:pPr>
            <a:r>
              <a:rPr lang="el-GR" sz="2000" dirty="0" smtClean="0"/>
              <a:t>Εικόνα 2 σελίδα 43: Πάπυρος Ρ52 / </a:t>
            </a:r>
            <a:r>
              <a:rPr lang="en-US" sz="2000" dirty="0" smtClean="0"/>
              <a:t>Public domain/ </a:t>
            </a:r>
            <a:r>
              <a:rPr lang="el-GR" sz="2000" dirty="0" smtClean="0"/>
              <a:t>πηγή: </a:t>
            </a:r>
            <a:r>
              <a:rPr lang="en-US" sz="2000" dirty="0" smtClean="0"/>
              <a:t>https</a:t>
            </a:r>
            <a:r>
              <a:rPr lang="en-US" sz="2000" dirty="0"/>
              <a:t>://</a:t>
            </a:r>
            <a:r>
              <a:rPr lang="en-US" sz="2000" dirty="0" smtClean="0"/>
              <a:t>commons.wikimedia.org/wiki/File:P52_verso.jpg</a:t>
            </a:r>
            <a:endParaRPr lang="el-GR" sz="2000" dirty="0"/>
          </a:p>
        </p:txBody>
      </p:sp>
    </p:spTree>
    <p:extLst>
      <p:ext uri="{BB962C8B-B14F-4D97-AF65-F5344CB8AC3E}">
        <p14:creationId xmlns:p14="http://schemas.microsoft.com/office/powerpoint/2010/main" val="31210809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Δομή (1 από 2)</a:t>
            </a:r>
            <a:endParaRPr lang="en-US" dirty="0"/>
          </a:p>
        </p:txBody>
      </p:sp>
      <p:sp>
        <p:nvSpPr>
          <p:cNvPr id="3" name="Content Placeholder 2"/>
          <p:cNvSpPr>
            <a:spLocks noGrp="1"/>
          </p:cNvSpPr>
          <p:nvPr>
            <p:ph idx="1"/>
          </p:nvPr>
        </p:nvSpPr>
        <p:spPr/>
        <p:txBody>
          <a:bodyPr>
            <a:normAutofit lnSpcReduction="10000"/>
          </a:bodyPr>
          <a:lstStyle/>
          <a:p>
            <a:pPr lvl="1" algn="just">
              <a:defRPr/>
            </a:pPr>
            <a:r>
              <a:rPr lang="el-GR" sz="2000" dirty="0"/>
              <a:t>Το κείμενο εισάγεται με τον περίφημο Ύμνο προς τον Λόγο (1, 1 - 18) το οποίο περιληπτικά πληροφορεί τον αναγνώστη για την προαιώνια ύπαρξη Του, την «ενεργειακή» σχέση Του με τον Κόσμο, τη σάρκωσή Του, την απόρριψή Του αλλά και τη χάρη και την αλήθεια που οικειώνεται όποιος πιστεύει στο Πρόσωπο Αυτού που υποκαθιστά το Νόμο/την Τορά του Μωυσή . </a:t>
            </a:r>
          </a:p>
          <a:p>
            <a:pPr lvl="1" algn="just">
              <a:defRPr/>
            </a:pPr>
            <a:r>
              <a:rPr lang="el-GR" sz="2000" dirty="0"/>
              <a:t>Στο πρώτο μέρος του Ευαγγελίου (1, 19-12, 50) με «φόντο» τις ιουδαϊκές εορτές (του Πάσχα</a:t>
            </a:r>
            <a:r>
              <a:rPr lang="el-GR" sz="2000" baseline="30000" dirty="0"/>
              <a:t>.</a:t>
            </a:r>
            <a:r>
              <a:rPr lang="el-GR" sz="2000" dirty="0"/>
              <a:t> 2, 13, της Σκηνοπηγίας</a:t>
            </a:r>
            <a:r>
              <a:rPr lang="el-GR" sz="2000" baseline="30000" dirty="0"/>
              <a:t>.</a:t>
            </a:r>
            <a:r>
              <a:rPr lang="el-GR" sz="2000" dirty="0"/>
              <a:t> 7, 1 κε. και των Εγκαινίων 10, 22) και τις αναβάσεις του Ι. Χριστού στα Ιεροσόλυμα, περιγράφεται η αποκάλυψή του στον Κόσμο (κατεξοχήν με φράσεις </a:t>
            </a:r>
            <a:r>
              <a:rPr lang="el-GR" sz="2000" b="1" dirty="0"/>
              <a:t>Ἐγὼ εἰμι </a:t>
            </a:r>
            <a:r>
              <a:rPr lang="el-GR" sz="2000" dirty="0"/>
              <a:t>αλλά και Ἀμήν, ἀμὴν λέγω ὑμῖν) και η άρνηση που εισπράττει κατεξοχήν από τους Ιουδαίους παρά τη μαρτυρία που καταθέτουν υπέρ του προσώπου Του ο Πατέρας Του, ο νυμφαγωγός Ιωάννης ο Βαπτιστής αλλά και τα έργα, τα επτά «σημεία» που ο ίδιος επιτελεί. </a:t>
            </a:r>
          </a:p>
        </p:txBody>
      </p:sp>
    </p:spTree>
    <p:extLst>
      <p:ext uri="{BB962C8B-B14F-4D97-AF65-F5344CB8AC3E}">
        <p14:creationId xmlns:p14="http://schemas.microsoft.com/office/powerpoint/2010/main" val="3682793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Δομή (2 </a:t>
            </a:r>
            <a:r>
              <a:rPr lang="el-GR" dirty="0" smtClean="0"/>
              <a:t>από 2)</a:t>
            </a:r>
            <a:endParaRPr lang="en-US" dirty="0"/>
          </a:p>
        </p:txBody>
      </p:sp>
      <p:sp>
        <p:nvSpPr>
          <p:cNvPr id="3" name="Content Placeholder 2"/>
          <p:cNvSpPr>
            <a:spLocks noGrp="1"/>
          </p:cNvSpPr>
          <p:nvPr>
            <p:ph idx="1"/>
          </p:nvPr>
        </p:nvSpPr>
        <p:spPr/>
        <p:txBody>
          <a:bodyPr/>
          <a:lstStyle/>
          <a:p>
            <a:pPr marL="342900" lvl="1" indent="-342900">
              <a:buFont typeface="Arial" pitchFamily="34" charset="0"/>
              <a:buChar char="•"/>
            </a:pPr>
            <a:r>
              <a:rPr lang="el-GR" sz="2400" dirty="0"/>
              <a:t>Στη δεύτερη ενότητα του Ευαγγελίου (13, 1 - 17, 26) ο Ιησούς αποκαλύπτεται στους μαθητές Του το εσπέρας προ της Υψώσεώς Του την παραμονή του Πάσχα, Παρασκευή 14</a:t>
            </a:r>
            <a:r>
              <a:rPr lang="el-GR" sz="2400" baseline="30000" dirty="0"/>
              <a:t>η</a:t>
            </a:r>
            <a:r>
              <a:rPr lang="el-GR" sz="2400" dirty="0"/>
              <a:t> Νισάν (και όχι 15 Νισάν, όπως προϋποθέτουν οι Συνοπτικοί). Αυτή η ενότητα, όπου εξαίρεται και η σημασία της Παρουσίας του Παρακλήτου κατά την ιστορική πορεία της Εκκλησίας, κατακλείεται με την Αρχιερατική Προσευχή και την αναφορά στην ενότητα των πιστών κατά το αγιοτριαδικό πρότυπο (κεφ. 17). Ακολουθεί η περιγραφή του Πάθους και της Αναστάσεως (κεφ. 18-20), όπου διασώζονται πολλές αρχέγονες παραδόσεις προφανώς διότι ο συγγραφέας είχε πρόσβαση στους ιεροσολυμιτικούς κύκλους των Αρχιερέων</a:t>
            </a:r>
            <a:endParaRPr lang="en-US" sz="2400" dirty="0"/>
          </a:p>
          <a:p>
            <a:endParaRPr lang="en-US" dirty="0"/>
          </a:p>
        </p:txBody>
      </p:sp>
    </p:spTree>
    <p:extLst>
      <p:ext uri="{BB962C8B-B14F-4D97-AF65-F5344CB8AC3E}">
        <p14:creationId xmlns:p14="http://schemas.microsoft.com/office/powerpoint/2010/main" val="3546370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Τεχνική συγγραφής </a:t>
            </a:r>
            <a:endParaRPr lang="en-US" dirty="0"/>
          </a:p>
        </p:txBody>
      </p:sp>
      <p:sp>
        <p:nvSpPr>
          <p:cNvPr id="4" name="Content Placeholder 3"/>
          <p:cNvSpPr>
            <a:spLocks noGrp="1"/>
          </p:cNvSpPr>
          <p:nvPr>
            <p:ph idx="1"/>
          </p:nvPr>
        </p:nvSpPr>
        <p:spPr/>
        <p:txBody>
          <a:bodyPr>
            <a:normAutofit fontScale="77500" lnSpcReduction="20000"/>
          </a:bodyPr>
          <a:lstStyle/>
          <a:p>
            <a:pPr lvl="1">
              <a:defRPr/>
            </a:pPr>
            <a:r>
              <a:rPr lang="el-GR" sz="2400" dirty="0"/>
              <a:t>Χαρακτηριστικά στοιχεία της συγγραφής είναι τα εξής: </a:t>
            </a:r>
          </a:p>
          <a:p>
            <a:pPr lvl="2" algn="just">
              <a:defRPr/>
            </a:pPr>
            <a:r>
              <a:rPr lang="el-GR" dirty="0"/>
              <a:t>η κυκλική επαναφορά της σκέψης (π.χ. ύδωρ ζων κεφ. 4+7), </a:t>
            </a:r>
          </a:p>
          <a:p>
            <a:pPr lvl="2" algn="just">
              <a:defRPr/>
            </a:pPr>
            <a:r>
              <a:rPr lang="el-GR" dirty="0"/>
              <a:t>η τεχνική των παρανοήσεων (π.χ. 3, 4</a:t>
            </a:r>
            <a:r>
              <a:rPr lang="el-GR" baseline="30000" dirty="0"/>
              <a:t>.</a:t>
            </a:r>
            <a:r>
              <a:rPr lang="el-GR" dirty="0"/>
              <a:t> 4, 15</a:t>
            </a:r>
            <a:r>
              <a:rPr lang="el-GR" baseline="30000" dirty="0"/>
              <a:t>.</a:t>
            </a:r>
            <a:r>
              <a:rPr lang="el-GR" dirty="0"/>
              <a:t> 8, 22</a:t>
            </a:r>
            <a:r>
              <a:rPr lang="el-GR" baseline="30000" dirty="0"/>
              <a:t>.</a:t>
            </a:r>
            <a:r>
              <a:rPr lang="el-GR" dirty="0"/>
              <a:t> 11, 11-12), </a:t>
            </a:r>
          </a:p>
          <a:p>
            <a:pPr lvl="2" algn="just">
              <a:defRPr/>
            </a:pPr>
            <a:r>
              <a:rPr lang="el-GR" dirty="0"/>
              <a:t>το σχίσμα, η ταραχή και η σύγχυση που προκαλούνται στο ακροατήριο και αποτελούν συνέπεια του χάσματος μεταξύ του Ι. Χριστού και της διδασκαλίας Του αφενός και των αξιών του κόσμου που βρίσκεται υπό την επήρεια του διαβόλου αφετέρου (7, 43</a:t>
            </a:r>
            <a:r>
              <a:rPr lang="el-GR" baseline="30000" dirty="0"/>
              <a:t>.</a:t>
            </a:r>
            <a:r>
              <a:rPr lang="el-GR" dirty="0"/>
              <a:t> 9, 16</a:t>
            </a:r>
            <a:r>
              <a:rPr lang="el-GR" baseline="30000" dirty="0"/>
              <a:t>.</a:t>
            </a:r>
            <a:r>
              <a:rPr lang="el-GR" dirty="0"/>
              <a:t> 16, 11). </a:t>
            </a:r>
          </a:p>
          <a:p>
            <a:pPr lvl="2" algn="just">
              <a:defRPr/>
            </a:pPr>
            <a:r>
              <a:rPr lang="el-GR" dirty="0"/>
              <a:t>Ανάλογα με τη στάση που τηρεί κάποιος απέναντι στο Πρόσωπο και το έργο του Χριστού ήδη βιώνει στο παρόν την Κρίση, η οποία θα διενεργηθεί ολοκληρωτικά την έσχατη Ημέρα από τον ίδιο τον Υιό.</a:t>
            </a:r>
          </a:p>
          <a:p>
            <a:pPr lvl="2" algn="just">
              <a:defRPr/>
            </a:pPr>
            <a:r>
              <a:rPr lang="el-GR" dirty="0"/>
              <a:t>Ο Ιωάννης χρησιμοποιεί σε τρεις σημαντικές θέσεις του Ευαγγελίου του τον όρο </a:t>
            </a:r>
            <a:r>
              <a:rPr lang="el-GR" i="1" dirty="0"/>
              <a:t>ενθυμείσθαι</a:t>
            </a:r>
            <a:r>
              <a:rPr lang="el-GR" dirty="0"/>
              <a:t>. Κατ’ αυτόν τον τρόπο μας παρέχει ένα σημαντικό κλειδί, για να κατανοήσουμε τι σημαίνει η </a:t>
            </a:r>
            <a:r>
              <a:rPr lang="el-GR" i="1" dirty="0"/>
              <a:t>μνήμη</a:t>
            </a:r>
            <a:r>
              <a:rPr lang="el-GR" dirty="0"/>
              <a:t>.</a:t>
            </a:r>
            <a:endParaRPr lang="de-DE" dirty="0"/>
          </a:p>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068960"/>
            <a:ext cx="744537"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0095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t>Χαρακτηριστικά </a:t>
            </a:r>
            <a:r>
              <a:rPr lang="el-GR" smtClean="0"/>
              <a:t>ζεύγη/εκφράσεις</a:t>
            </a:r>
            <a:endParaRPr lang="en-US" dirty="0"/>
          </a:p>
        </p:txBody>
      </p:sp>
      <p:sp>
        <p:nvSpPr>
          <p:cNvPr id="3" name="Content Placeholder 2"/>
          <p:cNvSpPr>
            <a:spLocks noGrp="1"/>
          </p:cNvSpPr>
          <p:nvPr>
            <p:ph idx="1"/>
          </p:nvPr>
        </p:nvSpPr>
        <p:spPr/>
        <p:txBody>
          <a:bodyPr>
            <a:normAutofit/>
          </a:bodyPr>
          <a:lstStyle/>
          <a:p>
            <a:pPr>
              <a:defRPr/>
            </a:pPr>
            <a:r>
              <a:rPr lang="el-GR" dirty="0"/>
              <a:t>Οι ιωάννειες Εκφράσεις</a:t>
            </a:r>
            <a:r>
              <a:rPr lang="de-DE" dirty="0"/>
              <a:t>:</a:t>
            </a:r>
          </a:p>
          <a:p>
            <a:pPr lvl="2">
              <a:spcBef>
                <a:spcPts val="0"/>
              </a:spcBef>
              <a:defRPr/>
            </a:pPr>
            <a:r>
              <a:rPr lang="el-GR" sz="2200" dirty="0"/>
              <a:t>Φως </a:t>
            </a:r>
            <a:r>
              <a:rPr lang="de-DE" sz="2200" dirty="0"/>
              <a:t>/</a:t>
            </a:r>
            <a:r>
              <a:rPr lang="el-GR" sz="2200" dirty="0"/>
              <a:t>Σκότος</a:t>
            </a:r>
          </a:p>
          <a:p>
            <a:pPr lvl="2">
              <a:spcBef>
                <a:spcPts val="0"/>
              </a:spcBef>
              <a:defRPr/>
            </a:pPr>
            <a:r>
              <a:rPr lang="el-GR" sz="2200" dirty="0"/>
              <a:t>Ζωή</a:t>
            </a:r>
            <a:r>
              <a:rPr lang="de-DE" sz="2200" dirty="0"/>
              <a:t> / </a:t>
            </a:r>
            <a:r>
              <a:rPr lang="el-GR" sz="2200" dirty="0"/>
              <a:t>Θάνατος</a:t>
            </a:r>
            <a:endParaRPr lang="de-DE" sz="2200" dirty="0"/>
          </a:p>
          <a:p>
            <a:pPr lvl="2">
              <a:spcBef>
                <a:spcPts val="0"/>
              </a:spcBef>
              <a:defRPr/>
            </a:pPr>
            <a:r>
              <a:rPr lang="el-GR" sz="2200" dirty="0"/>
              <a:t>Εκ του ουρανού /Εκ του κόσμου</a:t>
            </a:r>
          </a:p>
          <a:p>
            <a:pPr lvl="2">
              <a:spcBef>
                <a:spcPts val="0"/>
              </a:spcBef>
              <a:defRPr/>
            </a:pPr>
            <a:r>
              <a:rPr lang="el-GR" sz="2200" dirty="0"/>
              <a:t>Υιοί Θεού/Υιοί Διαβόλου</a:t>
            </a:r>
          </a:p>
          <a:p>
            <a:pPr lvl="2">
              <a:spcBef>
                <a:spcPts val="0"/>
              </a:spcBef>
              <a:defRPr/>
            </a:pPr>
            <a:r>
              <a:rPr lang="el-GR" sz="2200" dirty="0"/>
              <a:t>Ελευθερία/Δουλεία</a:t>
            </a:r>
          </a:p>
          <a:p>
            <a:pPr lvl="2">
              <a:spcBef>
                <a:spcPts val="0"/>
              </a:spcBef>
              <a:defRPr/>
            </a:pPr>
            <a:r>
              <a:rPr lang="el-GR" sz="2200" dirty="0"/>
              <a:t>Πίστις/Απιστία</a:t>
            </a:r>
          </a:p>
          <a:p>
            <a:pPr lvl="3">
              <a:spcBef>
                <a:spcPts val="0"/>
              </a:spcBef>
              <a:defRPr/>
            </a:pPr>
            <a:r>
              <a:rPr lang="el-GR" sz="2200" dirty="0"/>
              <a:t>Γεννημένος εκ του Θεού</a:t>
            </a:r>
          </a:p>
          <a:p>
            <a:pPr lvl="3">
              <a:spcBef>
                <a:spcPts val="0"/>
              </a:spcBef>
              <a:defRPr/>
            </a:pPr>
            <a:r>
              <a:rPr lang="el-GR" sz="2200" dirty="0"/>
              <a:t>Μένειν εν τω Χριστώ</a:t>
            </a:r>
          </a:p>
          <a:p>
            <a:pPr lvl="3">
              <a:spcBef>
                <a:spcPts val="0"/>
              </a:spcBef>
              <a:defRPr/>
            </a:pPr>
            <a:r>
              <a:rPr lang="el-GR" sz="2200" dirty="0"/>
              <a:t>Τηρεῖν τας εντολάς Του</a:t>
            </a:r>
          </a:p>
          <a:p>
            <a:pPr lvl="3">
              <a:spcBef>
                <a:spcPts val="0"/>
              </a:spcBef>
              <a:defRPr/>
            </a:pPr>
            <a:r>
              <a:rPr lang="el-GR" sz="2200" dirty="0"/>
              <a:t>Αγάπη</a:t>
            </a:r>
          </a:p>
          <a:p>
            <a:pPr lvl="3">
              <a:spcBef>
                <a:spcPts val="0"/>
              </a:spcBef>
              <a:defRPr/>
            </a:pPr>
            <a:r>
              <a:rPr lang="el-GR" sz="2200" dirty="0"/>
              <a:t>Μαρτυρία</a:t>
            </a:r>
          </a:p>
        </p:txBody>
      </p:sp>
    </p:spTree>
    <p:extLst>
      <p:ext uri="{BB962C8B-B14F-4D97-AF65-F5344CB8AC3E}">
        <p14:creationId xmlns:p14="http://schemas.microsoft.com/office/powerpoint/2010/main" val="2730406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2046</TotalTime>
  <Words>5192</Words>
  <Application>Microsoft Office PowerPoint</Application>
  <PresentationFormat>On-screen Show (4:3)</PresentationFormat>
  <Paragraphs>359</Paragraphs>
  <Slides>59</Slides>
  <Notes>13</Notes>
  <HiddenSlides>0</HiddenSlides>
  <MMClips>0</MMClips>
  <ScaleCrop>false</ScaleCrop>
  <HeadingPairs>
    <vt:vector size="4" baseType="variant">
      <vt:variant>
        <vt:lpstr>Theme</vt:lpstr>
      </vt:variant>
      <vt:variant>
        <vt:i4>2</vt:i4>
      </vt:variant>
      <vt:variant>
        <vt:lpstr>Slide Titles</vt:lpstr>
      </vt:variant>
      <vt:variant>
        <vt:i4>59</vt:i4>
      </vt:variant>
    </vt:vector>
  </HeadingPairs>
  <TitlesOfParts>
    <vt:vector size="61" baseType="lpstr">
      <vt:lpstr>Θέμα του Office</vt:lpstr>
      <vt:lpstr>1_Θέμα του Office</vt:lpstr>
      <vt:lpstr>Ερμηνεία και ερμηνευτική της Καινής Διαθήκης</vt:lpstr>
      <vt:lpstr> Εισαγωγή στο κατά Ιωάννη </vt:lpstr>
      <vt:lpstr>ΙΩΑΝΝΕΙΑ ΓΡΑΜΜΑΤΕΙΑ</vt:lpstr>
      <vt:lpstr>Σκοπός του Ευαγγελίου</vt:lpstr>
      <vt:lpstr>ΔΟΜΗ ΤΟΥ ΚΕΙΜΕΝΟΥ</vt:lpstr>
      <vt:lpstr>Δομή (1 από 2)</vt:lpstr>
      <vt:lpstr>Δομή (2 από 2)</vt:lpstr>
      <vt:lpstr>Τεχνική συγγραφής </vt:lpstr>
      <vt:lpstr>Χαρακτηριστικά ζεύγη/εκφράσεις</vt:lpstr>
      <vt:lpstr>ΙΩΑΝΝΗΣ  יוחנ(Jochanan (= Ο Γιαχβέ είναι ελεήμων)</vt:lpstr>
      <vt:lpstr>Ιωάννης ο Γαλιλαίος</vt:lpstr>
      <vt:lpstr>Ο ΙΩΑΝΝΗΣ Ο ΑΛΙΕΥΣ (Mτ 4,21)</vt:lpstr>
      <vt:lpstr>Ο Χαρακτήρας του Ιωάννη (1 από 2)</vt:lpstr>
      <vt:lpstr>Ο Χαρακτήρας του Ιωάννη (2 από 2)</vt:lpstr>
      <vt:lpstr>ΙΩΑΝΝΗΣ ως μέλος των Τεσσάρων </vt:lpstr>
      <vt:lpstr>Ο Ιωάννης – ως μέλος των Τριών</vt:lpstr>
      <vt:lpstr>Μόνον ο Ιωάννης </vt:lpstr>
      <vt:lpstr>Ιωάννης, ο Απόστολος </vt:lpstr>
      <vt:lpstr>Ιωάννης – η τελευταία φάση της ζωής του (1 από 2 )</vt:lpstr>
      <vt:lpstr>Ιωάννης – η τελευταία φάση της ζωής του (2 από 2 )</vt:lpstr>
      <vt:lpstr>ΕΝΣΤΑΣΕΙΣ ΣΧΕΤΙΚΑ ΜΕ ΤΟ ΣΥΓΓΡΑΦΕΑ ΤΟΥ ΚΑΤΆ ΙΩΑΝΝΗ</vt:lpstr>
      <vt:lpstr>ΑΠΑΝΤΗΣΕΙΣ (1 από 2) (Από το J. Ratzinger, Ιησούς από τη Ναζαρέτ, Αθήνα: Ψυχογιός 2008)</vt:lpstr>
      <vt:lpstr>ΑΠΑΝΤΗΣΕΙΣ (2 από 2) </vt:lpstr>
      <vt:lpstr>ΙΩΑΝΝΗΣ Ο ΠΡΕΣΒΥΤΕΡΟΣ (συνέχεια από το ανωτέρω βιβλίο)</vt:lpstr>
      <vt:lpstr>Αποδέκτες Κειμένου</vt:lpstr>
      <vt:lpstr>Ο Ιησούς είναι ο Μεσσίας-ο Υιός του Θεού</vt:lpstr>
      <vt:lpstr>Ο Ιησούς είναι ο Μεσσίας-Χριστός</vt:lpstr>
      <vt:lpstr>Ο Ιησούς είναι ο Μεσσίας/Χριστός: Αποδείξεις</vt:lpstr>
      <vt:lpstr>Οι αντιδράσεις απέναντι στον Ιησού (1 από 2)</vt:lpstr>
      <vt:lpstr>Οι αντιδράσεις απέναντι στον Ιησού (2 από 2)</vt:lpstr>
      <vt:lpstr>Κεντρικά Θεολογικά Θέματα (1 από 2)</vt:lpstr>
      <vt:lpstr>Κεντρικά Θεολογικά Θέματα (2 από 2)</vt:lpstr>
      <vt:lpstr>Βασικοί Όροι</vt:lpstr>
      <vt:lpstr>ΕΓΩ ΕΙΜΙ</vt:lpstr>
      <vt:lpstr>Τα υπόλοιπα „Σημεία“ του Ιησού</vt:lpstr>
      <vt:lpstr>Το Ευαγγέλιο –  Ιδιαιτερότητα (1 από 2)</vt:lpstr>
      <vt:lpstr>Το Ευαγγέλιο –  Ιδιαιτερότητα (2 από 2)</vt:lpstr>
      <vt:lpstr>Κριτική στο Κατά Ιωάννη</vt:lpstr>
      <vt:lpstr>Τεκμηρίωση Κριτικής</vt:lpstr>
      <vt:lpstr>Απάντηση στην Κριτική (1από 2)</vt:lpstr>
      <vt:lpstr>Απάντηση στην Κριτική (2 από 2)</vt:lpstr>
      <vt:lpstr>Λεπτιομέρειες που απαντούν μόνο στο Ιω. </vt:lpstr>
      <vt:lpstr>Ο Πάπυρος P52 (1 από 4)</vt:lpstr>
      <vt:lpstr>Ο Πάπυρος P52 (2 από 4)</vt:lpstr>
      <vt:lpstr>Ο Πάπυρος P52 (3 από 4)</vt:lpstr>
      <vt:lpstr>Ο Πάπυρος P52 (4 από 4)</vt:lpstr>
      <vt:lpstr>Α’Ιωάννη (1 από 3)</vt:lpstr>
      <vt:lpstr>Α’Ιωάννη (2 από 3)</vt:lpstr>
      <vt:lpstr>Α’Ιωάννη (3 από 3)</vt:lpstr>
      <vt:lpstr>Β+Γ’ Ιωάννη </vt:lpstr>
      <vt:lpstr>Αντί Επιλόγου</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Σημείωμα Χρήσης Έργων Τρίτων </vt:lpstr>
      <vt:lpstr>Διατήρηση Σημειωμάτων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stelios</cp:lastModifiedBy>
  <cp:revision>216</cp:revision>
  <dcterms:created xsi:type="dcterms:W3CDTF">2012-09-06T09:03:05Z</dcterms:created>
  <dcterms:modified xsi:type="dcterms:W3CDTF">2016-01-17T17:36:25Z</dcterms:modified>
</cp:coreProperties>
</file>