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sldIdLst>
    <p:sldId id="301" r:id="rId2"/>
    <p:sldId id="262" r:id="rId3"/>
    <p:sldId id="302" r:id="rId4"/>
    <p:sldId id="265" r:id="rId5"/>
    <p:sldId id="304" r:id="rId6"/>
    <p:sldId id="305" r:id="rId7"/>
    <p:sldId id="303" r:id="rId8"/>
    <p:sldId id="307" r:id="rId9"/>
    <p:sldId id="308" r:id="rId10"/>
    <p:sldId id="309" r:id="rId11"/>
    <p:sldId id="306" r:id="rId12"/>
    <p:sldId id="311" r:id="rId13"/>
    <p:sldId id="310" r:id="rId14"/>
    <p:sldId id="313" r:id="rId15"/>
    <p:sldId id="314" r:id="rId16"/>
    <p:sldId id="315" r:id="rId17"/>
    <p:sldId id="316" r:id="rId18"/>
    <p:sldId id="312" r:id="rId19"/>
    <p:sldId id="317" r:id="rId20"/>
    <p:sldId id="318" r:id="rId21"/>
    <p:sldId id="319" r:id="rId22"/>
    <p:sldId id="321" r:id="rId23"/>
    <p:sldId id="322" r:id="rId24"/>
    <p:sldId id="323" r:id="rId25"/>
    <p:sldId id="320" r:id="rId26"/>
    <p:sldId id="324" r:id="rId27"/>
    <p:sldId id="325" r:id="rId28"/>
    <p:sldId id="326" r:id="rId29"/>
    <p:sldId id="328" r:id="rId30"/>
    <p:sldId id="329" r:id="rId31"/>
    <p:sldId id="331" r:id="rId32"/>
    <p:sldId id="330" r:id="rId33"/>
    <p:sldId id="334" r:id="rId34"/>
    <p:sldId id="332" r:id="rId35"/>
    <p:sldId id="335" r:id="rId36"/>
    <p:sldId id="336" r:id="rId37"/>
    <p:sldId id="337" r:id="rId38"/>
    <p:sldId id="333"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2" r:id="rId53"/>
    <p:sldId id="353" r:id="rId54"/>
    <p:sldId id="354" r:id="rId55"/>
    <p:sldId id="355" r:id="rId56"/>
    <p:sldId id="356" r:id="rId57"/>
    <p:sldId id="357" r:id="rId58"/>
    <p:sldId id="351" r:id="rId59"/>
    <p:sldId id="358" r:id="rId60"/>
    <p:sldId id="359" r:id="rId61"/>
    <p:sldId id="360" r:id="rId62"/>
    <p:sldId id="361" r:id="rId63"/>
    <p:sldId id="365" r:id="rId64"/>
    <p:sldId id="363" r:id="rId65"/>
    <p:sldId id="364" r:id="rId66"/>
    <p:sldId id="366" r:id="rId67"/>
    <p:sldId id="367" r:id="rId68"/>
    <p:sldId id="368" r:id="rId69"/>
    <p:sldId id="369" r:id="rId70"/>
    <p:sldId id="370" r:id="rId71"/>
    <p:sldId id="371" r:id="rId72"/>
    <p:sldId id="372" r:id="rId73"/>
    <p:sldId id="374" r:id="rId74"/>
    <p:sldId id="375" r:id="rId75"/>
    <p:sldId id="373" r:id="rId76"/>
    <p:sldId id="376" r:id="rId77"/>
    <p:sldId id="377" r:id="rId78"/>
    <p:sldId id="378" r:id="rId79"/>
    <p:sldId id="379" r:id="rId80"/>
    <p:sldId id="380" r:id="rId81"/>
    <p:sldId id="381" r:id="rId82"/>
    <p:sldId id="382" r:id="rId83"/>
    <p:sldId id="383" r:id="rId84"/>
    <p:sldId id="384" r:id="rId85"/>
    <p:sldId id="385" r:id="rId86"/>
    <p:sldId id="387" r:id="rId87"/>
    <p:sldId id="388" r:id="rId88"/>
    <p:sldId id="389" r:id="rId89"/>
    <p:sldId id="386" r:id="rId90"/>
    <p:sldId id="390" r:id="rId91"/>
    <p:sldId id="391" r:id="rId92"/>
    <p:sldId id="392" r:id="rId93"/>
    <p:sldId id="393" r:id="rId94"/>
    <p:sldId id="395" r:id="rId95"/>
    <p:sldId id="394" r:id="rId96"/>
    <p:sldId id="396" r:id="rId97"/>
    <p:sldId id="398" r:id="rId98"/>
    <p:sldId id="397" r:id="rId99"/>
    <p:sldId id="400" r:id="rId100"/>
    <p:sldId id="401" r:id="rId101"/>
    <p:sldId id="399" r:id="rId102"/>
    <p:sldId id="402" r:id="rId103"/>
    <p:sldId id="403" r:id="rId104"/>
    <p:sldId id="404" r:id="rId105"/>
    <p:sldId id="405" r:id="rId106"/>
    <p:sldId id="406" r:id="rId107"/>
    <p:sldId id="408" r:id="rId108"/>
    <p:sldId id="414" r:id="rId109"/>
    <p:sldId id="415" r:id="rId110"/>
    <p:sldId id="416" r:id="rId111"/>
    <p:sldId id="418" r:id="rId112"/>
    <p:sldId id="411" r:id="rId113"/>
    <p:sldId id="412" r:id="rId114"/>
    <p:sldId id="413" r:id="rId115"/>
    <p:sldId id="280" r:id="rId116"/>
    <p:sldId id="290" r:id="rId117"/>
    <p:sldId id="295" r:id="rId118"/>
    <p:sldId id="299" r:id="rId119"/>
    <p:sldId id="292" r:id="rId120"/>
    <p:sldId id="291" r:id="rId121"/>
    <p:sldId id="294" r:id="rId122"/>
    <p:sldId id="293" r:id="rId123"/>
    <p:sldId id="422" r:id="rId124"/>
    <p:sldId id="423" r:id="rId125"/>
    <p:sldId id="419" r:id="rId126"/>
    <p:sldId id="420" r:id="rId127"/>
    <p:sldId id="421" r:id="rId12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01"/>
            <p14:sldId id="262"/>
            <p14:sldId id="302"/>
            <p14:sldId id="265"/>
            <p14:sldId id="304"/>
            <p14:sldId id="305"/>
            <p14:sldId id="303"/>
            <p14:sldId id="307"/>
            <p14:sldId id="308"/>
            <p14:sldId id="309"/>
            <p14:sldId id="306"/>
            <p14:sldId id="311"/>
            <p14:sldId id="310"/>
            <p14:sldId id="313"/>
            <p14:sldId id="314"/>
            <p14:sldId id="315"/>
            <p14:sldId id="316"/>
            <p14:sldId id="312"/>
            <p14:sldId id="317"/>
            <p14:sldId id="318"/>
            <p14:sldId id="319"/>
            <p14:sldId id="321"/>
            <p14:sldId id="322"/>
            <p14:sldId id="323"/>
            <p14:sldId id="320"/>
            <p14:sldId id="324"/>
            <p14:sldId id="325"/>
            <p14:sldId id="326"/>
            <p14:sldId id="328"/>
            <p14:sldId id="329"/>
            <p14:sldId id="331"/>
            <p14:sldId id="330"/>
            <p14:sldId id="334"/>
            <p14:sldId id="332"/>
            <p14:sldId id="335"/>
            <p14:sldId id="336"/>
            <p14:sldId id="337"/>
            <p14:sldId id="333"/>
            <p14:sldId id="338"/>
            <p14:sldId id="339"/>
            <p14:sldId id="340"/>
            <p14:sldId id="341"/>
            <p14:sldId id="342"/>
            <p14:sldId id="343"/>
            <p14:sldId id="344"/>
            <p14:sldId id="345"/>
            <p14:sldId id="346"/>
            <p14:sldId id="347"/>
            <p14:sldId id="348"/>
            <p14:sldId id="349"/>
            <p14:sldId id="350"/>
            <p14:sldId id="352"/>
            <p14:sldId id="353"/>
            <p14:sldId id="354"/>
            <p14:sldId id="355"/>
            <p14:sldId id="356"/>
            <p14:sldId id="357"/>
            <p14:sldId id="351"/>
            <p14:sldId id="358"/>
            <p14:sldId id="359"/>
            <p14:sldId id="360"/>
            <p14:sldId id="361"/>
            <p14:sldId id="365"/>
            <p14:sldId id="363"/>
            <p14:sldId id="364"/>
            <p14:sldId id="366"/>
            <p14:sldId id="367"/>
            <p14:sldId id="368"/>
            <p14:sldId id="369"/>
            <p14:sldId id="370"/>
            <p14:sldId id="371"/>
            <p14:sldId id="372"/>
            <p14:sldId id="374"/>
            <p14:sldId id="375"/>
            <p14:sldId id="373"/>
            <p14:sldId id="376"/>
            <p14:sldId id="377"/>
            <p14:sldId id="378"/>
            <p14:sldId id="379"/>
            <p14:sldId id="380"/>
            <p14:sldId id="381"/>
            <p14:sldId id="382"/>
            <p14:sldId id="383"/>
            <p14:sldId id="384"/>
            <p14:sldId id="385"/>
            <p14:sldId id="387"/>
            <p14:sldId id="388"/>
            <p14:sldId id="389"/>
            <p14:sldId id="386"/>
            <p14:sldId id="390"/>
            <p14:sldId id="391"/>
            <p14:sldId id="392"/>
            <p14:sldId id="393"/>
            <p14:sldId id="395"/>
            <p14:sldId id="394"/>
            <p14:sldId id="396"/>
            <p14:sldId id="398"/>
            <p14:sldId id="397"/>
            <p14:sldId id="400"/>
            <p14:sldId id="401"/>
            <p14:sldId id="399"/>
            <p14:sldId id="402"/>
            <p14:sldId id="403"/>
            <p14:sldId id="404"/>
            <p14:sldId id="405"/>
            <p14:sldId id="406"/>
            <p14:sldId id="408"/>
            <p14:sldId id="414"/>
            <p14:sldId id="415"/>
            <p14:sldId id="416"/>
            <p14:sldId id="418"/>
            <p14:sldId id="411"/>
            <p14:sldId id="412"/>
            <p14:sldId id="413"/>
            <p14:sldId id="280"/>
            <p14:sldId id="290"/>
            <p14:sldId id="295"/>
            <p14:sldId id="299"/>
            <p14:sldId id="292"/>
            <p14:sldId id="291"/>
            <p14:sldId id="294"/>
          </p14:sldIdLst>
        </p14:section>
        <p14:section name="Untitled Section" id="{0F1CB131-A6BD-43D0-B8D4-1F27CEF7A05E}">
          <p14:sldIdLst>
            <p14:sldId id="293"/>
            <p14:sldId id="422"/>
            <p14:sldId id="423"/>
            <p14:sldId id="419"/>
            <p14:sldId id="420"/>
            <p14:sldId id="421"/>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99309" autoAdjust="0"/>
  </p:normalViewPr>
  <p:slideViewPr>
    <p:cSldViewPr>
      <p:cViewPr>
        <p:scale>
          <a:sx n="75" d="100"/>
          <a:sy n="75" d="100"/>
        </p:scale>
        <p:origin x="-2826" y="-9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7/4/2015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100</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101</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102</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103</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104</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105</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106</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107</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108</a:t>
            </a:fld>
            <a:endParaRPr lang="el-GR"/>
          </a:p>
        </p:txBody>
      </p:sp>
    </p:spTree>
    <p:extLst>
      <p:ext uri="{BB962C8B-B14F-4D97-AF65-F5344CB8AC3E}">
        <p14:creationId xmlns:p14="http://schemas.microsoft.com/office/powerpoint/2010/main" val="3501566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109</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110</a:t>
            </a:fld>
            <a:endParaRPr lang="el-GR"/>
          </a:p>
        </p:txBody>
      </p:sp>
    </p:spTree>
    <p:extLst>
      <p:ext uri="{BB962C8B-B14F-4D97-AF65-F5344CB8AC3E}">
        <p14:creationId xmlns:p14="http://schemas.microsoft.com/office/powerpoint/2010/main" val="3501566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111</a:t>
            </a:fld>
            <a:endParaRPr lang="el-GR"/>
          </a:p>
        </p:txBody>
      </p:sp>
    </p:spTree>
    <p:extLst>
      <p:ext uri="{BB962C8B-B14F-4D97-AF65-F5344CB8AC3E}">
        <p14:creationId xmlns:p14="http://schemas.microsoft.com/office/powerpoint/2010/main" val="281241478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112</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113</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114</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115</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116</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117</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118</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119</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12</a:t>
            </a:fld>
            <a:endParaRPr lang="el-GR"/>
          </a:p>
        </p:txBody>
      </p:sp>
    </p:spTree>
    <p:extLst>
      <p:ext uri="{BB962C8B-B14F-4D97-AF65-F5344CB8AC3E}">
        <p14:creationId xmlns:p14="http://schemas.microsoft.com/office/powerpoint/2010/main" val="29955853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120</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121</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122</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123</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124</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125</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126</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127</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13</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14</a:t>
            </a:fld>
            <a:endParaRPr lang="el-GR"/>
          </a:p>
        </p:txBody>
      </p:sp>
    </p:spTree>
    <p:extLst>
      <p:ext uri="{BB962C8B-B14F-4D97-AF65-F5344CB8AC3E}">
        <p14:creationId xmlns:p14="http://schemas.microsoft.com/office/powerpoint/2010/main" val="350156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15</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16</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17</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18</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19</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a:p>
        </p:txBody>
      </p:sp>
    </p:spTree>
    <p:extLst>
      <p:ext uri="{BB962C8B-B14F-4D97-AF65-F5344CB8AC3E}">
        <p14:creationId xmlns:p14="http://schemas.microsoft.com/office/powerpoint/2010/main" val="753798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20</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21</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22</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350156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25</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26</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27</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28</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29</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a:t>
            </a:fld>
            <a:endParaRPr lang="el-GR"/>
          </a:p>
        </p:txBody>
      </p:sp>
    </p:spTree>
    <p:extLst>
      <p:ext uri="{BB962C8B-B14F-4D97-AF65-F5344CB8AC3E}">
        <p14:creationId xmlns:p14="http://schemas.microsoft.com/office/powerpoint/2010/main" val="350156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30</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31</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32</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33</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34</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35</a:t>
            </a:fld>
            <a:endParaRPr lang="el-GR"/>
          </a:p>
        </p:txBody>
      </p:sp>
    </p:spTree>
    <p:extLst>
      <p:ext uri="{BB962C8B-B14F-4D97-AF65-F5344CB8AC3E}">
        <p14:creationId xmlns:p14="http://schemas.microsoft.com/office/powerpoint/2010/main" val="350156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36</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37</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38</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39</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40</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41</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42</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43</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44</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45</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46</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47</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48</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49</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50</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51</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52</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53</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54</a:t>
            </a:fld>
            <a:endParaRPr lang="el-GR"/>
          </a:p>
        </p:txBody>
      </p:sp>
    </p:spTree>
    <p:extLst>
      <p:ext uri="{BB962C8B-B14F-4D97-AF65-F5344CB8AC3E}">
        <p14:creationId xmlns:p14="http://schemas.microsoft.com/office/powerpoint/2010/main" val="3501566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55</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56</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57</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58</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59</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a:t>
            </a:fld>
            <a:endParaRPr lang="el-GR"/>
          </a:p>
        </p:txBody>
      </p:sp>
    </p:spTree>
    <p:extLst>
      <p:ext uri="{BB962C8B-B14F-4D97-AF65-F5344CB8AC3E}">
        <p14:creationId xmlns:p14="http://schemas.microsoft.com/office/powerpoint/2010/main" val="3501566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60</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61</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62</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63</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64</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65</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66</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67</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68</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69</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70</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71</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72</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73</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74</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75</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76</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77</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78</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79</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a:t>
            </a:fld>
            <a:endParaRPr lang="el-GR"/>
          </a:p>
        </p:txBody>
      </p:sp>
    </p:spTree>
    <p:extLst>
      <p:ext uri="{BB962C8B-B14F-4D97-AF65-F5344CB8AC3E}">
        <p14:creationId xmlns:p14="http://schemas.microsoft.com/office/powerpoint/2010/main" val="3501566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80</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81</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82</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83</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84</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85</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86</a:t>
            </a:fld>
            <a:endParaRPr lang="el-GR"/>
          </a:p>
        </p:txBody>
      </p:sp>
    </p:spTree>
    <p:extLst>
      <p:ext uri="{BB962C8B-B14F-4D97-AF65-F5344CB8AC3E}">
        <p14:creationId xmlns:p14="http://schemas.microsoft.com/office/powerpoint/2010/main" val="29955853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87</a:t>
            </a:fld>
            <a:endParaRPr lang="el-GR"/>
          </a:p>
        </p:txBody>
      </p:sp>
    </p:spTree>
    <p:extLst>
      <p:ext uri="{BB962C8B-B14F-4D97-AF65-F5344CB8AC3E}">
        <p14:creationId xmlns:p14="http://schemas.microsoft.com/office/powerpoint/2010/main" val="28124147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88</a:t>
            </a:fld>
            <a:endParaRPr lang="el-GR"/>
          </a:p>
        </p:txBody>
      </p:sp>
    </p:spTree>
    <p:extLst>
      <p:ext uri="{BB962C8B-B14F-4D97-AF65-F5344CB8AC3E}">
        <p14:creationId xmlns:p14="http://schemas.microsoft.com/office/powerpoint/2010/main" val="29955853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89</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90</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91</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92</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93</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94</a:t>
            </a:fld>
            <a:endParaRPr lang="el-GR"/>
          </a:p>
        </p:txBody>
      </p:sp>
    </p:spTree>
    <p:extLst>
      <p:ext uri="{BB962C8B-B14F-4D97-AF65-F5344CB8AC3E}">
        <p14:creationId xmlns:p14="http://schemas.microsoft.com/office/powerpoint/2010/main" val="3501566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95</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96</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97</a:t>
            </a:fld>
            <a:endParaRPr lang="el-GR"/>
          </a:p>
        </p:txBody>
      </p:sp>
    </p:spTree>
    <p:extLst>
      <p:ext uri="{BB962C8B-B14F-4D97-AF65-F5344CB8AC3E}">
        <p14:creationId xmlns:p14="http://schemas.microsoft.com/office/powerpoint/2010/main" val="28124147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98</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99</a:t>
            </a:fld>
            <a:endParaRPr lang="el-GR"/>
          </a:p>
        </p:txBody>
      </p:sp>
    </p:spTree>
    <p:extLst>
      <p:ext uri="{BB962C8B-B14F-4D97-AF65-F5344CB8AC3E}">
        <p14:creationId xmlns:p14="http://schemas.microsoft.com/office/powerpoint/2010/main" val="2947138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ＭＳ Ｐゴシック" pitchFamily="34" charset="-128"/>
                <a:cs typeface="+mn-cs"/>
              </a:rPr>
              <a:t>Ο Ιουδαίος Παύλος ως Απόστολος των Εθνών: Βίος και Θεολογία</a:t>
            </a: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Ιουδαίος Παύλος ως Απόστολος των Εθνών: Βίος και Θεολογία</a:t>
            </a: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ＭＳ Ｐゴシック" pitchFamily="34" charset="-128"/>
                <a:cs typeface="+mn-cs"/>
              </a:rPr>
              <a:t>Ο Ιουδαίος Παύλος ως Απόστολος των Εθνών: Βίος και Θεολογία</a:t>
            </a: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ＭＳ Ｐゴシック" pitchFamily="34" charset="-128"/>
                <a:cs typeface="+mn-cs"/>
              </a:rPr>
              <a:t>Ο Ιουδαίος Παύλος ως Απόστολος των Εθνών: Βίος και Θεολογία</a:t>
            </a: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ＭＳ Ｐゴシック" pitchFamily="34" charset="-128"/>
                <a:cs typeface="+mn-cs"/>
              </a:rPr>
              <a:t>Ο Ιουδαίος Παύλος ως Απόστολος των Εθνών: Βίος και Θεολογία</a:t>
            </a: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ＭＳ Ｐゴシック" pitchFamily="34" charset="-128"/>
                <a:cs typeface="+mn-cs"/>
              </a:rPr>
              <a:t>Ο Ιουδαίος Παύλος ως Απόστολος των Εθνών: Βίος και Θεολογία</a:t>
            </a: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ＭＳ Ｐゴシック" pitchFamily="34" charset="-128"/>
                <a:cs typeface="+mn-cs"/>
              </a:rPr>
              <a:t>Ο Ιουδαίος Παύλος ως Απόστολος των Εθνών: Βίος και Θεολογία</a:t>
            </a: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hyperlink" Target="http://eclass.uoa.gr/modules/document/document.php"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hyperlink" Target="sotdespo.blogspot.co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0.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lstStyle/>
          <a:p>
            <a:r>
              <a:rPr lang="el-GR" dirty="0" smtClean="0">
                <a:solidFill>
                  <a:srgbClr val="5075BC"/>
                </a:solidFill>
              </a:rPr>
              <a:t>Ερμηνεία και Θεολογία Καινής Διαθήκης</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r>
              <a:rPr lang="el-GR" sz="2800" dirty="0">
                <a:solidFill>
                  <a:srgbClr val="5075BC"/>
                </a:solidFill>
                <a:latin typeface="+mj-lt"/>
                <a:ea typeface="+mj-ea"/>
                <a:cs typeface="+mj-cs"/>
              </a:rPr>
              <a:t>Ενότητα 1</a:t>
            </a:r>
            <a:r>
              <a:rPr lang="el-GR" sz="2800" dirty="0" smtClean="0">
                <a:solidFill>
                  <a:srgbClr val="5075BC"/>
                </a:solidFill>
                <a:latin typeface="+mj-lt"/>
                <a:ea typeface="+mj-ea"/>
                <a:cs typeface="+mj-cs"/>
              </a:rPr>
              <a:t>:</a:t>
            </a:r>
            <a:r>
              <a:rPr lang="en-US" sz="2800" dirty="0" smtClean="0">
                <a:solidFill>
                  <a:srgbClr val="5075BC"/>
                </a:solidFill>
                <a:latin typeface="+mj-lt"/>
                <a:ea typeface="+mj-ea"/>
                <a:cs typeface="+mj-cs"/>
              </a:rPr>
              <a:t> </a:t>
            </a:r>
            <a:r>
              <a:rPr lang="el-GR" sz="2800" dirty="0" smtClean="0"/>
              <a:t>Ο Ιουδαίος Παύλος ως Απόστολος των Εθνών: Βίος και Θεολογία</a:t>
            </a:r>
            <a:endParaRPr lang="en-US" sz="2800" dirty="0" smtClean="0"/>
          </a:p>
          <a:p>
            <a:endParaRPr lang="el-GR" sz="2800" dirty="0" smtClean="0"/>
          </a:p>
          <a:p>
            <a:r>
              <a:rPr lang="el-GR" sz="2800" dirty="0" smtClean="0"/>
              <a:t>Σωτήριος Δεσπότης</a:t>
            </a:r>
          </a:p>
          <a:p>
            <a:r>
              <a:rPr lang="el-GR" sz="2800" dirty="0" smtClean="0"/>
              <a:t>Θεολογική Σχολή</a:t>
            </a:r>
          </a:p>
          <a:p>
            <a:r>
              <a:rPr lang="el-GR" sz="2800" dirty="0" smtClean="0"/>
              <a:t>Τμήμα Κοινωνικής Θεολογίας</a:t>
            </a:r>
            <a:endParaRPr lang="en-US" sz="2800" dirty="0" smtClean="0"/>
          </a:p>
          <a:p>
            <a:endParaRPr lang="el-GR" sz="2800" dirty="0" smtClean="0"/>
          </a:p>
        </p:txBody>
      </p:sp>
    </p:spTree>
    <p:extLst>
      <p:ext uri="{BB962C8B-B14F-4D97-AF65-F5344CB8AC3E}">
        <p14:creationId xmlns:p14="http://schemas.microsoft.com/office/powerpoint/2010/main" val="4252502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Η Γέννηση του Παύλου </a:t>
            </a:r>
            <a:r>
              <a:rPr lang="el-GR" dirty="0" smtClean="0"/>
              <a:t>(4 </a:t>
            </a:r>
            <a:r>
              <a:rPr lang="el-GR" dirty="0"/>
              <a:t>από 4)</a:t>
            </a:r>
          </a:p>
        </p:txBody>
      </p:sp>
      <p:sp>
        <p:nvSpPr>
          <p:cNvPr id="3" name="Θέση περιεχομένου 2"/>
          <p:cNvSpPr>
            <a:spLocks noGrp="1"/>
          </p:cNvSpPr>
          <p:nvPr>
            <p:ph idx="1"/>
          </p:nvPr>
        </p:nvSpPr>
        <p:spPr/>
        <p:txBody>
          <a:bodyPr>
            <a:normAutofit lnSpcReduction="10000"/>
          </a:bodyPr>
          <a:lstStyle/>
          <a:p>
            <a:pPr marL="0" indent="0">
              <a:buNone/>
            </a:pPr>
            <a:r>
              <a:rPr lang="el-GR" sz="2800" dirty="0"/>
              <a:t>Οι επικρατέστεροι θεοί στην Ταρσό ήταν ο ύψιστος </a:t>
            </a:r>
            <a:r>
              <a:rPr lang="el-GR" sz="2800" dirty="0" smtClean="0"/>
              <a:t>Θεός-</a:t>
            </a:r>
            <a:r>
              <a:rPr lang="el-GR" sz="2800" b="1" dirty="0" smtClean="0"/>
              <a:t>ο </a:t>
            </a:r>
            <a:r>
              <a:rPr lang="el-GR" sz="2800" b="1" dirty="0"/>
              <a:t>Βάαλ </a:t>
            </a:r>
            <a:r>
              <a:rPr lang="el-GR" sz="2800" dirty="0"/>
              <a:t>της Ταρσού και ο Εργαζόμενος </a:t>
            </a:r>
            <a:r>
              <a:rPr lang="el-GR" sz="2800" dirty="0" smtClean="0"/>
              <a:t>Θεός-</a:t>
            </a:r>
            <a:r>
              <a:rPr lang="el-GR" sz="2800" b="1" dirty="0" smtClean="0"/>
              <a:t>ο </a:t>
            </a:r>
            <a:r>
              <a:rPr lang="el-GR" sz="2800" b="1" dirty="0"/>
              <a:t>Σαντάν</a:t>
            </a:r>
            <a:r>
              <a:rPr lang="el-GR" sz="2800" dirty="0"/>
              <a:t>, ο οποίος αργότερα ταυτίστηκε με τον Ηρακλή των Ελλήνων. Ο δεύτερος ήταν ο προστάτης των αγροτών και σύμβολο της βλαστήσεως. Η οργιαστική λατρεία του έφτανε στο κατακόρυφό της με την ετήσια γιορτή της πυράς. Το τόσο βαθιά ριζωμένο στην ανθρώπινη φύση προαίσθημα για το μυστήριο του θανάτου και της αναστάσεως ίσως να το χρησιμοποίησε κατόπιν ο </a:t>
            </a:r>
            <a:r>
              <a:rPr lang="el-GR" sz="2800" dirty="0" smtClean="0"/>
              <a:t>Παύλος </a:t>
            </a:r>
            <a:r>
              <a:rPr lang="el-GR" sz="2800" dirty="0"/>
              <a:t>ως αφετηρία του κηρύγματος της αναστάσεως του Ιησού</a:t>
            </a:r>
            <a:r>
              <a:rPr lang="el-GR" sz="2800" dirty="0" smtClean="0"/>
              <a:t>.</a:t>
            </a:r>
            <a:endParaRPr lang="en-US" sz="2800" dirty="0"/>
          </a:p>
        </p:txBody>
      </p:sp>
    </p:spTree>
    <p:extLst>
      <p:ext uri="{BB962C8B-B14F-4D97-AF65-F5344CB8AC3E}">
        <p14:creationId xmlns:p14="http://schemas.microsoft.com/office/powerpoint/2010/main" val="24520612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Ο Αγώνας του Παύλου </a:t>
            </a:r>
            <a:r>
              <a:rPr lang="el-GR" dirty="0" smtClean="0"/>
              <a:t>(3 </a:t>
            </a:r>
            <a:r>
              <a:rPr lang="el-GR" dirty="0"/>
              <a:t>από 4)</a:t>
            </a:r>
          </a:p>
        </p:txBody>
      </p:sp>
      <p:sp>
        <p:nvSpPr>
          <p:cNvPr id="5" name="Θέση περιεχομένου 4"/>
          <p:cNvSpPr>
            <a:spLocks noGrp="1"/>
          </p:cNvSpPr>
          <p:nvPr>
            <p:ph idx="1"/>
          </p:nvPr>
        </p:nvSpPr>
        <p:spPr/>
        <p:txBody>
          <a:bodyPr>
            <a:normAutofit lnSpcReduction="10000"/>
          </a:bodyPr>
          <a:lstStyle/>
          <a:p>
            <a:r>
              <a:rPr lang="el-GR" sz="2400" b="1" dirty="0"/>
              <a:t>Α’ Κορ. 9, 24-27 Φιλ. 3, 12-</a:t>
            </a:r>
            <a:r>
              <a:rPr lang="el-GR" sz="2400" b="1" dirty="0" smtClean="0"/>
              <a:t>15</a:t>
            </a:r>
            <a:r>
              <a:rPr lang="el-GR" sz="2400" dirty="0" smtClean="0"/>
              <a:t> </a:t>
            </a:r>
          </a:p>
          <a:p>
            <a:pPr marL="400050" lvl="1" indent="0">
              <a:buNone/>
            </a:pPr>
            <a:r>
              <a:rPr lang="el-GR" sz="2400" dirty="0" smtClean="0"/>
              <a:t>Ήδη </a:t>
            </a:r>
            <a:r>
              <a:rPr lang="el-GR" sz="2400" dirty="0"/>
              <a:t>στην ίδια συνάφεια αυτοπαραλληλίζεται με δρομέα σταδίου (= 200 μέτρων) το αρχαιότερο, προσφιλέστερο και ευγενέστερο άθλημα της αρχαιότητας, τον αγώνα του δρόμου. Ιδιαιτέρως με τη μετοχή </a:t>
            </a:r>
            <a:r>
              <a:rPr lang="el-GR" sz="2400" b="1" i="1" dirty="0"/>
              <a:t>ἐπεκτεινόμενος</a:t>
            </a:r>
            <a:r>
              <a:rPr lang="el-GR" sz="2400" dirty="0"/>
              <a:t> δηλώνεται η υπερπροσπάθεια που καταβάλλει ο αθλητής στην τελική ευθεία προς τον τερματισμό κλίνοντας την κεφαλή και το στήθος προς τα εμπρός και προτάσσοντας τα χέρια έναντι των ποδών. Σε αυτήν την υπερπροσπάθεια φυσικά δε συλλογίζεται την απόσταση (τους </a:t>
            </a:r>
            <a:r>
              <a:rPr lang="el-GR" sz="2400" i="1" dirty="0"/>
              <a:t>διαύλους</a:t>
            </a:r>
            <a:r>
              <a:rPr lang="el-GR" sz="2400" dirty="0"/>
              <a:t>) που έχει ήδη διανύσει, ούτε εκείνους που τον χειροκροτούν. Το αγωνιώδες βλέμμα του είναι στραμμένο-προσ</a:t>
            </a:r>
            <a:r>
              <a:rPr lang="el-GR" sz="2400" b="1" dirty="0"/>
              <a:t>ηλωμένο</a:t>
            </a:r>
            <a:r>
              <a:rPr lang="el-GR" sz="2400" dirty="0"/>
              <a:t> προς το τέρμα</a:t>
            </a:r>
            <a:r>
              <a:rPr lang="el-GR" sz="2400" dirty="0" smtClean="0"/>
              <a:t>.</a:t>
            </a:r>
            <a:endParaRPr lang="en-US" sz="2400" dirty="0"/>
          </a:p>
        </p:txBody>
      </p:sp>
    </p:spTree>
    <p:extLst>
      <p:ext uri="{BB962C8B-B14F-4D97-AF65-F5344CB8AC3E}">
        <p14:creationId xmlns:p14="http://schemas.microsoft.com/office/powerpoint/2010/main" val="3651553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Ο Αγώνας του Παύλου </a:t>
            </a:r>
            <a:r>
              <a:rPr lang="el-GR" dirty="0" smtClean="0"/>
              <a:t>(4 </a:t>
            </a:r>
            <a:r>
              <a:rPr lang="el-GR" dirty="0"/>
              <a:t>από 4)</a:t>
            </a:r>
          </a:p>
        </p:txBody>
      </p:sp>
      <p:sp>
        <p:nvSpPr>
          <p:cNvPr id="5" name="Θέση περιεχομένου 4"/>
          <p:cNvSpPr>
            <a:spLocks noGrp="1"/>
          </p:cNvSpPr>
          <p:nvPr>
            <p:ph idx="1"/>
          </p:nvPr>
        </p:nvSpPr>
        <p:spPr/>
        <p:txBody>
          <a:bodyPr>
            <a:normAutofit fontScale="85000" lnSpcReduction="10000"/>
          </a:bodyPr>
          <a:lstStyle/>
          <a:p>
            <a:r>
              <a:rPr lang="el-GR" sz="2400" b="1" dirty="0" smtClean="0">
                <a:latin typeface="Calibri" charset="0"/>
              </a:rPr>
              <a:t>ΔΡΟΜΕΑΣ</a:t>
            </a:r>
            <a:endParaRPr lang="el-GR" sz="2400" b="1" dirty="0" smtClean="0"/>
          </a:p>
          <a:p>
            <a:pPr marL="400050" lvl="1" indent="0">
              <a:buNone/>
            </a:pPr>
            <a:r>
              <a:rPr lang="el-GR" sz="2400" dirty="0" smtClean="0"/>
              <a:t>Δυνάμεις </a:t>
            </a:r>
            <a:r>
              <a:rPr lang="el-GR" sz="2400" dirty="0"/>
              <a:t>(σε πληθυντικό) και μάλιστα </a:t>
            </a:r>
            <a:r>
              <a:rPr lang="el-GR" sz="2400" b="1" dirty="0"/>
              <a:t>καταπληκτικές</a:t>
            </a:r>
            <a:r>
              <a:rPr lang="el-GR" sz="2400" dirty="0"/>
              <a:t> και </a:t>
            </a:r>
            <a:r>
              <a:rPr lang="el-GR" sz="2400" b="1" dirty="0"/>
              <a:t>σκόπιμες</a:t>
            </a:r>
            <a:r>
              <a:rPr lang="el-GR" sz="2400" dirty="0"/>
              <a:t> </a:t>
            </a:r>
            <a:r>
              <a:rPr lang="el-GR" sz="2400" i="1" dirty="0"/>
              <a:t>ὥστε καὶ ἐπὶ τοὺς ἀσθενοῦντας ἀποφέρεσθαι ἀπὸ τοῦ χρωτὸς αὐτοῦ</a:t>
            </a:r>
            <a:r>
              <a:rPr lang="el-GR" sz="2400" dirty="0"/>
              <a:t> (&lt; χρώς = δέρμα) </a:t>
            </a:r>
            <a:r>
              <a:rPr lang="el-GR" sz="2400" b="1" i="1" dirty="0"/>
              <a:t>σουδάρια</a:t>
            </a:r>
            <a:r>
              <a:rPr lang="el-GR" sz="2400" dirty="0"/>
              <a:t> (= μαντήλι που φορούσαν γύρω από τον λαιμό για να σκουπίζουν τα λερωμένα χέρια και τον ιδρώτα από το κεφάλι. Απούληιος, </a:t>
            </a:r>
            <a:r>
              <a:rPr lang="el-GR" sz="2400" i="1" dirty="0"/>
              <a:t>Απολογία</a:t>
            </a:r>
            <a:r>
              <a:rPr lang="el-GR" sz="2400" dirty="0"/>
              <a:t> 53.3.39. 55, 3.7. 8. 16. 57) </a:t>
            </a:r>
            <a:r>
              <a:rPr lang="el-GR" sz="2400" i="1" dirty="0"/>
              <a:t>ἢ </a:t>
            </a:r>
            <a:r>
              <a:rPr lang="el-GR" sz="2400" b="1" i="1" dirty="0"/>
              <a:t>σιμικίνθια</a:t>
            </a:r>
            <a:r>
              <a:rPr lang="el-GR" sz="2400" dirty="0"/>
              <a:t> (= ημιζώνιον, το σάλι, η σάρπα) </a:t>
            </a:r>
            <a:r>
              <a:rPr lang="el-GR" sz="2400" i="1" dirty="0"/>
              <a:t>καὶ ἀπαλλάσσεσθαι ἀπ᾽ αὐτῶν τὰς νόσους, τά τε πνεύματα τὰ πονηρὰ ἐκπορεύεσθαι</a:t>
            </a:r>
            <a:r>
              <a:rPr lang="el-GR" sz="2400" dirty="0"/>
              <a:t>. Επίσης το σουδάριο ανήκε μάλλον στην ενδυμασία του ρήτορα όταν αυτός αγόρευε (Σουητ., </a:t>
            </a:r>
            <a:r>
              <a:rPr lang="el-GR" sz="2400" i="1" dirty="0"/>
              <a:t>Νέρων</a:t>
            </a:r>
            <a:r>
              <a:rPr lang="el-GR" sz="2400" dirty="0"/>
              <a:t> 25. 3. 51). Επειδή και οι χαρισματούχοι Ομιλητές και ο λόγος τους θεωρούνταν από τους ακροατές θείοι, γι’ αυτό και ό,τι άγγιζε το δέρμα τους θεωρούνταν φορέας δύναμης. Και τα </a:t>
            </a:r>
            <a:r>
              <a:rPr lang="el-GR" sz="2400" i="1" dirty="0"/>
              <a:t>σιμικίνθια</a:t>
            </a:r>
            <a:r>
              <a:rPr lang="el-GR" sz="2400" dirty="0"/>
              <a:t> επειδή περιέβαλαν τη γενετήσια ζώνη εκλαμβάνονταν ως φορείς ενέργειας (Πλίνιος, </a:t>
            </a:r>
            <a:r>
              <a:rPr lang="el-GR" sz="2400" i="1" dirty="0"/>
              <a:t>Φυσ. Ιστ.</a:t>
            </a:r>
            <a:r>
              <a:rPr lang="el-GR" sz="2400" dirty="0"/>
              <a:t> 28. 9). Προσφέρονταν μάλιστα ως αφιερώματα στην Κυρία, Σώτειρα </a:t>
            </a:r>
            <a:r>
              <a:rPr lang="el-GR" sz="2400" dirty="0" smtClean="0"/>
              <a:t>Αρτέμιδα.</a:t>
            </a:r>
            <a:endParaRPr lang="en-US" sz="2400" dirty="0"/>
          </a:p>
        </p:txBody>
      </p:sp>
    </p:spTree>
    <p:extLst>
      <p:ext uri="{BB962C8B-B14F-4D97-AF65-F5344CB8AC3E}">
        <p14:creationId xmlns:p14="http://schemas.microsoft.com/office/powerpoint/2010/main" val="40004831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Χαρακτηριστικά Παύλου (1 από 5)</a:t>
            </a:r>
            <a:endParaRPr lang="el-GR" dirty="0"/>
          </a:p>
        </p:txBody>
      </p:sp>
      <p:sp>
        <p:nvSpPr>
          <p:cNvPr id="5" name="Θέση περιεχομένου 4"/>
          <p:cNvSpPr>
            <a:spLocks noGrp="1"/>
          </p:cNvSpPr>
          <p:nvPr>
            <p:ph idx="1"/>
          </p:nvPr>
        </p:nvSpPr>
        <p:spPr/>
        <p:txBody>
          <a:bodyPr>
            <a:normAutofit fontScale="92500" lnSpcReduction="10000"/>
          </a:bodyPr>
          <a:lstStyle/>
          <a:p>
            <a:r>
              <a:rPr lang="el-GR" sz="2400" dirty="0"/>
              <a:t>Κάτω από το φλογερό βλέμμα του Αναστάντος μαλακώνει κι ελευθερώνεται καθετί που είχε σκληρυνθεί-απωθημένα αισθήματα, συναισθηματικές δυνάμεις, σχεδόν αδιόρατες. </a:t>
            </a:r>
            <a:r>
              <a:rPr lang="el-GR" sz="2400" b="1" dirty="0"/>
              <a:t>Τίποτα το καθεαυτό πολύτιμο δεν πάει χαμένο στα χέρια του Θεού.</a:t>
            </a:r>
            <a:r>
              <a:rPr lang="el-GR" sz="2400" dirty="0"/>
              <a:t> Ο βασικός χρωματισμός της ιδιοσυγκρασίας του, η κοσμοπολίτικη μόρφωση, η λεπτή διαλεκτική του, τίποτα δεν καταστρέφεται. Στον αυθεντικό Χριστιανισμό </a:t>
            </a:r>
            <a:r>
              <a:rPr lang="el-GR" sz="2400" i="1" dirty="0"/>
              <a:t>Γίνεσαι ό,τι πραγματικά είσαι.</a:t>
            </a:r>
            <a:endParaRPr lang="en-US" sz="2400" i="1" dirty="0"/>
          </a:p>
          <a:p>
            <a:r>
              <a:rPr lang="el-GR" sz="2400" b="1" dirty="0"/>
              <a:t>Παρότι ο Π. είχε τετράγωνη λογική είχε και έντονο συναισθηματικό κόσμο</a:t>
            </a:r>
            <a:r>
              <a:rPr lang="el-GR" sz="2400" dirty="0"/>
              <a:t> που αποτυπώνεται ιδίως στις Επιστολές προς τις Εκκλησίες που πρώτες ίδρυσε στη Δύση (την Α’ Θεσ. και τη Φιλ.) αλλά και προς την Γαλ. όπου ο έρωτας  προς τους </a:t>
            </a:r>
            <a:r>
              <a:rPr lang="el-GR" sz="2400" i="1" dirty="0"/>
              <a:t>ανόητους</a:t>
            </a:r>
            <a:r>
              <a:rPr lang="el-GR" sz="2400" dirty="0"/>
              <a:t> Κέλτες ξεσπά αρχικά ως οργή. Στην ίδια η επιστολή αποτυπώνεται και η αγάπη του προς τον Εσταυρωμένο με στοιχεία που απαντούν κατόπιν και στον Ιγνάτιο Αντιοχείας</a:t>
            </a:r>
            <a:r>
              <a:rPr lang="el-GR" sz="2400" dirty="0" smtClean="0"/>
              <a:t>.</a:t>
            </a:r>
          </a:p>
        </p:txBody>
      </p:sp>
    </p:spTree>
    <p:extLst>
      <p:ext uri="{BB962C8B-B14F-4D97-AF65-F5344CB8AC3E}">
        <p14:creationId xmlns:p14="http://schemas.microsoft.com/office/powerpoint/2010/main" val="251791375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Χαρακτηριστικά Παύλου </a:t>
            </a:r>
            <a:r>
              <a:rPr lang="el-GR" dirty="0" smtClean="0"/>
              <a:t>(2 </a:t>
            </a:r>
            <a:r>
              <a:rPr lang="el-GR" dirty="0"/>
              <a:t>από </a:t>
            </a:r>
            <a:r>
              <a:rPr lang="el-GR" dirty="0" smtClean="0"/>
              <a:t>5)</a:t>
            </a:r>
            <a:endParaRPr lang="el-GR" dirty="0"/>
          </a:p>
        </p:txBody>
      </p:sp>
      <p:sp>
        <p:nvSpPr>
          <p:cNvPr id="5" name="Θέση περιεχομένου 4"/>
          <p:cNvSpPr>
            <a:spLocks noGrp="1"/>
          </p:cNvSpPr>
          <p:nvPr>
            <p:ph idx="1"/>
          </p:nvPr>
        </p:nvSpPr>
        <p:spPr/>
        <p:txBody>
          <a:bodyPr>
            <a:normAutofit/>
          </a:bodyPr>
          <a:lstStyle/>
          <a:p>
            <a:r>
              <a:rPr lang="el-GR" sz="2400" dirty="0"/>
              <a:t>Δείγμα της «μεγάλης καρδιάς» του </a:t>
            </a:r>
            <a:r>
              <a:rPr lang="el-GR" sz="2400" dirty="0" smtClean="0"/>
              <a:t>Παύλου </a:t>
            </a:r>
            <a:r>
              <a:rPr lang="el-GR" sz="2400" dirty="0"/>
              <a:t>είναι η </a:t>
            </a:r>
            <a:r>
              <a:rPr lang="el-GR" sz="2400" b="1" i="1" dirty="0"/>
              <a:t>Προς Φιλήμονα</a:t>
            </a:r>
            <a:r>
              <a:rPr lang="el-GR" sz="2400" dirty="0"/>
              <a:t> όπου φροντίζει ώστε ένας δραπέτης να επιστρέψει στην οικία του αφεντικού του και μάλιστα ως αδελφός και </a:t>
            </a:r>
            <a:r>
              <a:rPr lang="el-GR" sz="2400" dirty="0" smtClean="0"/>
              <a:t>εταίρος(</a:t>
            </a:r>
            <a:r>
              <a:rPr lang="el-GR" sz="2400" dirty="0"/>
              <a:t>!) αλλά και η προσωπική μέριμνα που αποτυπώνεται για την υλική υποστήριξη της Φοίβης, του Απολλώ κ.ά. αλλά και των Εκκλησιών ανά Οικουμένη.  </a:t>
            </a:r>
            <a:endParaRPr lang="en-US" sz="2400" dirty="0"/>
          </a:p>
        </p:txBody>
      </p:sp>
    </p:spTree>
    <p:extLst>
      <p:ext uri="{BB962C8B-B14F-4D97-AF65-F5344CB8AC3E}">
        <p14:creationId xmlns:p14="http://schemas.microsoft.com/office/powerpoint/2010/main" val="218616021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Χαρακτηριστικά Παύλου </a:t>
            </a:r>
            <a:r>
              <a:rPr lang="el-GR" dirty="0" smtClean="0"/>
              <a:t>(3 </a:t>
            </a:r>
            <a:r>
              <a:rPr lang="el-GR" dirty="0"/>
              <a:t>από 5)</a:t>
            </a:r>
          </a:p>
        </p:txBody>
      </p:sp>
      <p:sp>
        <p:nvSpPr>
          <p:cNvPr id="5" name="Θέση περιεχομένου 4"/>
          <p:cNvSpPr>
            <a:spLocks noGrp="1"/>
          </p:cNvSpPr>
          <p:nvPr>
            <p:ph idx="1"/>
          </p:nvPr>
        </p:nvSpPr>
        <p:spPr/>
        <p:txBody>
          <a:bodyPr>
            <a:normAutofit fontScale="92500" lnSpcReduction="20000"/>
          </a:bodyPr>
          <a:lstStyle/>
          <a:p>
            <a:r>
              <a:rPr lang="el-GR" sz="2400" dirty="0"/>
              <a:t>Επίσης ποτέ δεν </a:t>
            </a:r>
            <a:r>
              <a:rPr lang="el-GR" sz="2400" b="1" dirty="0" smtClean="0"/>
              <a:t>έπαψε </a:t>
            </a:r>
            <a:r>
              <a:rPr lang="el-GR" sz="2400" b="1" dirty="0"/>
              <a:t>να αισθάνεται Ιουδαίος</a:t>
            </a:r>
            <a:r>
              <a:rPr lang="el-GR" sz="2400" dirty="0"/>
              <a:t> και να κλαίει για τους άπιστους συμπατριώτες του </a:t>
            </a:r>
            <a:r>
              <a:rPr lang="el-GR" sz="2400" i="1" dirty="0"/>
              <a:t>τῶν ἀδελφῶν μου τῶν συγγενῶν μου κατὰ σάρκα</a:t>
            </a:r>
            <a:r>
              <a:rPr lang="el-GR" sz="2400" i="1" dirty="0" smtClean="0"/>
              <a:t>,</a:t>
            </a:r>
            <a:r>
              <a:rPr lang="el-GR" sz="2400" i="1" baseline="30000" dirty="0" smtClean="0">
                <a:latin typeface="Calibri" charset="0"/>
              </a:rPr>
              <a:t>4</a:t>
            </a:r>
            <a:r>
              <a:rPr lang="el-GR" sz="2400" i="1" dirty="0" smtClean="0"/>
              <a:t> </a:t>
            </a:r>
            <a:r>
              <a:rPr lang="el-GR" sz="2400" i="1" dirty="0"/>
              <a:t>οἵτινές εἰσιν Ἰσραηλῖται, ὧν (α) ἡ </a:t>
            </a:r>
            <a:r>
              <a:rPr lang="el-GR" sz="2400" b="1" i="1" dirty="0"/>
              <a:t>υἱοθεσία</a:t>
            </a:r>
            <a:r>
              <a:rPr lang="el-GR" sz="2400" i="1" dirty="0"/>
              <a:t> καὶ (β) ἡ </a:t>
            </a:r>
            <a:r>
              <a:rPr lang="el-GR" sz="2400" b="1" i="1" dirty="0"/>
              <a:t>δόξα</a:t>
            </a:r>
            <a:r>
              <a:rPr lang="el-GR" sz="2400" i="1" dirty="0"/>
              <a:t> καὶ (γ) αἱ διαθῆκαι καὶ (δ) ἡ νομοθεσία καὶ (ε) ἡ λατρεία καὶ (στ) αἱ ἐπαγγελίαι, </a:t>
            </a:r>
            <a:r>
              <a:rPr lang="el-GR" sz="2400" i="1" baseline="30000" dirty="0" smtClean="0">
                <a:latin typeface="Calibri" charset="0"/>
              </a:rPr>
              <a:t>5</a:t>
            </a:r>
            <a:r>
              <a:rPr lang="el-GR" sz="2400" i="1" dirty="0" smtClean="0"/>
              <a:t>ὧν </a:t>
            </a:r>
            <a:r>
              <a:rPr lang="el-GR" sz="2400" i="1" dirty="0"/>
              <a:t>(ζ) οἱ πατέρες καὶ ἐξ ὧν (η) ὁ Χριστὸς τὸ κατὰ σάρκα, ὁ ὢν ἐπὶ πάντων Θεὸς εὐλογητὸς εἰς τοὺς αἰῶνας, ἀμήν </a:t>
            </a:r>
            <a:r>
              <a:rPr lang="el-GR" sz="2400" i="1" dirty="0" smtClean="0"/>
              <a:t>(</a:t>
            </a:r>
            <a:r>
              <a:rPr lang="el-GR" sz="2400" i="1" dirty="0"/>
              <a:t>Ρωμ. 9, 3-5 )</a:t>
            </a:r>
            <a:r>
              <a:rPr lang="el-GR" sz="2400" dirty="0"/>
              <a:t>. Σε αντίθεση προς το Α’ Θεσ. 2, 15 όπου ένεκα ίσως και του διωγμού που είχε υποστεί αλλά και της διάστασής του προ τη Συναγωγή της Κορίνθου είναι ιδιαίτερα καυστικός απέναντι στους Ιουδαίους, θεωρεί ότι και αυτοί τελικά θα σωθούν ένεκα του πλούτου του ελέους και της σοφίας του Θεού. Εντυπωσιακό είναι το γεγονός ότι στις Πράξεις παρουσιάζεται να εφαρμόζει δύο φορές το τάμα των Ναζιραίων ενώ στη Δίκη του από τους ομοεθνείς του τονίζει ότι εξακολουθεί να είναι Φαρισαίος, προκαλώντας μάλιστα σχίσμα</a:t>
            </a:r>
            <a:r>
              <a:rPr lang="el-GR" sz="2400" dirty="0" smtClean="0"/>
              <a:t>.</a:t>
            </a:r>
            <a:endParaRPr lang="en-US" sz="2400" dirty="0"/>
          </a:p>
        </p:txBody>
      </p:sp>
    </p:spTree>
    <p:extLst>
      <p:ext uri="{BB962C8B-B14F-4D97-AF65-F5344CB8AC3E}">
        <p14:creationId xmlns:p14="http://schemas.microsoft.com/office/powerpoint/2010/main" val="218616021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Χαρακτηριστικά Παύλου </a:t>
            </a:r>
            <a:r>
              <a:rPr lang="el-GR" dirty="0" smtClean="0"/>
              <a:t>(4 </a:t>
            </a:r>
            <a:r>
              <a:rPr lang="el-GR" dirty="0"/>
              <a:t>από 5)</a:t>
            </a:r>
          </a:p>
        </p:txBody>
      </p:sp>
      <p:sp>
        <p:nvSpPr>
          <p:cNvPr id="5" name="Θέση περιεχομένου 4"/>
          <p:cNvSpPr>
            <a:spLocks noGrp="1"/>
          </p:cNvSpPr>
          <p:nvPr>
            <p:ph idx="1"/>
          </p:nvPr>
        </p:nvSpPr>
        <p:spPr/>
        <p:txBody>
          <a:bodyPr>
            <a:normAutofit/>
          </a:bodyPr>
          <a:lstStyle/>
          <a:p>
            <a:r>
              <a:rPr lang="el-GR" sz="2400" dirty="0"/>
              <a:t>Ο </a:t>
            </a:r>
            <a:r>
              <a:rPr lang="el-GR" sz="2400" dirty="0" smtClean="0"/>
              <a:t>Παύλος </a:t>
            </a:r>
            <a:r>
              <a:rPr lang="el-GR" sz="2400" dirty="0"/>
              <a:t>είχε χιούμορ αλλά χρησιμοποιεί και την ειρωνεία (Α΄ Κο 4,8). Στους Κορίνθιους που υπεραίρονταν ότι ήδη εβασίλευσαν ο </a:t>
            </a:r>
            <a:r>
              <a:rPr lang="el-GR" sz="2400" dirty="0" smtClean="0"/>
              <a:t>Παύλος </a:t>
            </a:r>
            <a:r>
              <a:rPr lang="el-GR" sz="2400" dirty="0"/>
              <a:t>τονίζει ότι έγινε </a:t>
            </a:r>
            <a:r>
              <a:rPr lang="el-GR" sz="2400" b="1" i="1" dirty="0"/>
              <a:t>περίψημα</a:t>
            </a:r>
            <a:r>
              <a:rPr lang="el-GR" sz="2400" dirty="0"/>
              <a:t> (= σκουπιδάκι της σπάτουλας) και </a:t>
            </a:r>
            <a:r>
              <a:rPr lang="el-GR" sz="2400" b="1" i="1" dirty="0"/>
              <a:t>περικάθαρμα</a:t>
            </a:r>
            <a:r>
              <a:rPr lang="el-GR" sz="2400" dirty="0"/>
              <a:t> (= σκουπίδι της σκούπας).</a:t>
            </a:r>
            <a:endParaRPr lang="en-US" sz="2400" dirty="0"/>
          </a:p>
          <a:p>
            <a:r>
              <a:rPr lang="el-GR" sz="2400" dirty="0"/>
              <a:t>Χαρακτηριζόταν και από μία ελαφρά αθυροστομία αφού χαρακτηρίζει τους εχθρούς του ιουδαιοχριστιανούς </a:t>
            </a:r>
            <a:r>
              <a:rPr lang="el-GR" sz="2400" b="1" i="1" dirty="0"/>
              <a:t>κύνες</a:t>
            </a:r>
            <a:r>
              <a:rPr lang="el-GR" sz="2400" dirty="0"/>
              <a:t>-σκυλιά (Φιλ. 3, 2, όπως εκείνοι θεωρούσαν τους εθνικούς) και όλα τα προχριστιανικά εθνικά προνόμιά του τα αποκαλεί </a:t>
            </a:r>
            <a:r>
              <a:rPr lang="el-GR" sz="2400" b="1" i="1" dirty="0" smtClean="0"/>
              <a:t>σκύβαλα</a:t>
            </a:r>
            <a:r>
              <a:rPr lang="el-GR" sz="2400" dirty="0" smtClean="0"/>
              <a:t> </a:t>
            </a:r>
            <a:r>
              <a:rPr lang="el-GR" sz="2400" dirty="0"/>
              <a:t>(Φιλ. 3, 8) που σημαίνει </a:t>
            </a:r>
            <a:r>
              <a:rPr lang="el-GR" sz="2400" i="1" dirty="0"/>
              <a:t>ό,τι απομένει από το ξεκαθάρισμα των δημητριακών αλλά και κόπρανα</a:t>
            </a:r>
            <a:r>
              <a:rPr lang="el-GR" sz="2400" dirty="0" smtClean="0"/>
              <a:t>.</a:t>
            </a:r>
            <a:endParaRPr lang="en-US" sz="2400" dirty="0"/>
          </a:p>
        </p:txBody>
      </p:sp>
    </p:spTree>
    <p:extLst>
      <p:ext uri="{BB962C8B-B14F-4D97-AF65-F5344CB8AC3E}">
        <p14:creationId xmlns:p14="http://schemas.microsoft.com/office/powerpoint/2010/main" val="21861602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Χαρακτηριστικά Παύλου </a:t>
            </a:r>
            <a:r>
              <a:rPr lang="el-GR" dirty="0" smtClean="0"/>
              <a:t>(5 </a:t>
            </a:r>
            <a:r>
              <a:rPr lang="el-GR" dirty="0"/>
              <a:t>από 5)</a:t>
            </a:r>
          </a:p>
        </p:txBody>
      </p:sp>
      <p:sp>
        <p:nvSpPr>
          <p:cNvPr id="5" name="Θέση περιεχομένου 4"/>
          <p:cNvSpPr>
            <a:spLocks noGrp="1"/>
          </p:cNvSpPr>
          <p:nvPr>
            <p:ph idx="1"/>
          </p:nvPr>
        </p:nvSpPr>
        <p:spPr/>
        <p:txBody>
          <a:bodyPr>
            <a:normAutofit/>
          </a:bodyPr>
          <a:lstStyle/>
          <a:p>
            <a:r>
              <a:rPr lang="el-GR" sz="2400" dirty="0"/>
              <a:t>Στο Γαλ. 5, 12 επίσης για τους Ιουδαιοχριστιανούς που κήρυτταν την περιτομή ως απαραίτητη προϋπόθεση σωτηρίας και θεωρούσαν ότι εκπροσωπούν τους (super) υπερ-αποστόλους αναφέρει τα εξής:</a:t>
            </a:r>
            <a:r>
              <a:rPr lang="el-GR" sz="2400" i="1" dirty="0"/>
              <a:t> Ὄφελον </a:t>
            </a:r>
            <a:r>
              <a:rPr lang="el-GR" sz="2400" b="1" i="1" dirty="0"/>
              <a:t>καὶ ἀποκόψονται</a:t>
            </a:r>
            <a:r>
              <a:rPr lang="el-GR" sz="2400" i="1" dirty="0"/>
              <a:t> οἱ ἀναστατοῦντες ὑμᾶς (= ας ευνουχιστούν αυτοί που σας αναστατώνουν [όπως και οι γνωστοί στην περιοχή ιερείς της Κυβέλης])</a:t>
            </a:r>
            <a:r>
              <a:rPr lang="el-GR" sz="2400" dirty="0"/>
              <a:t>. </a:t>
            </a:r>
            <a:endParaRPr lang="en-US" sz="2400" dirty="0"/>
          </a:p>
          <a:p>
            <a:r>
              <a:rPr lang="el-GR" sz="2400" dirty="0"/>
              <a:t>Επίσης στις </a:t>
            </a:r>
            <a:r>
              <a:rPr lang="el-GR" sz="2400" dirty="0" smtClean="0"/>
              <a:t>Πράξεις </a:t>
            </a:r>
            <a:r>
              <a:rPr lang="el-GR" sz="2400" i="1" dirty="0"/>
              <a:t>ο Λουκάς παραδίδει ότι ο </a:t>
            </a:r>
            <a:r>
              <a:rPr lang="el-GR" sz="2400" i="1" dirty="0" smtClean="0"/>
              <a:t>Παύλος</a:t>
            </a:r>
            <a:r>
              <a:rPr lang="el-GR" sz="2400" i="1" dirty="0"/>
              <a:t> </a:t>
            </a:r>
            <a:r>
              <a:rPr lang="el-GR" sz="2400" i="1" dirty="0" smtClean="0"/>
              <a:t>απάντησε</a:t>
            </a:r>
            <a:r>
              <a:rPr lang="el-GR" sz="2400" dirty="0" smtClean="0"/>
              <a:t> </a:t>
            </a:r>
            <a:r>
              <a:rPr lang="el-GR" sz="2400" dirty="0"/>
              <a:t>(ουσιαστικά προφήτεψε)</a:t>
            </a:r>
            <a:r>
              <a:rPr lang="el-GR" sz="2400" i="1" dirty="0"/>
              <a:t> στον Ανανία που αναίτια τον χτύπησε: τύπτειν σε μέλλει ὁ Θεός, </a:t>
            </a:r>
            <a:r>
              <a:rPr lang="el-GR" sz="2400" b="1" i="1" dirty="0"/>
              <a:t>τοῖχε </a:t>
            </a:r>
            <a:r>
              <a:rPr lang="el-GR" sz="2400" b="1" i="1" dirty="0" smtClean="0"/>
              <a:t>κεκονιαμένε!</a:t>
            </a:r>
            <a:r>
              <a:rPr lang="el-GR" sz="2400" dirty="0" smtClean="0"/>
              <a:t> </a:t>
            </a:r>
            <a:r>
              <a:rPr lang="el-GR" sz="2400" dirty="0"/>
              <a:t>(= τοίχε γεμάτες σχισμές που έχει </a:t>
            </a:r>
            <a:r>
              <a:rPr lang="el-GR" sz="2400" dirty="0" smtClean="0"/>
              <a:t>ασβεστωθεί </a:t>
            </a:r>
            <a:r>
              <a:rPr lang="el-GR" sz="2400" dirty="0"/>
              <a:t>23, 3)</a:t>
            </a:r>
            <a:r>
              <a:rPr lang="el-GR" sz="2400" dirty="0" smtClean="0"/>
              <a:t>.</a:t>
            </a:r>
            <a:endParaRPr lang="en-US" sz="2400" dirty="0"/>
          </a:p>
        </p:txBody>
      </p:sp>
    </p:spTree>
    <p:extLst>
      <p:ext uri="{BB962C8B-B14F-4D97-AF65-F5344CB8AC3E}">
        <p14:creationId xmlns:p14="http://schemas.microsoft.com/office/powerpoint/2010/main" val="238974063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Προσαρμογή</a:t>
            </a:r>
            <a:endParaRPr lang="el-GR" dirty="0"/>
          </a:p>
        </p:txBody>
      </p:sp>
      <p:sp>
        <p:nvSpPr>
          <p:cNvPr id="3" name="Θέση περιεχομένου 2"/>
          <p:cNvSpPr>
            <a:spLocks noGrp="1"/>
          </p:cNvSpPr>
          <p:nvPr>
            <p:ph idx="1"/>
          </p:nvPr>
        </p:nvSpPr>
        <p:spPr/>
        <p:txBody>
          <a:bodyPr>
            <a:normAutofit fontScale="92500"/>
          </a:bodyPr>
          <a:lstStyle/>
          <a:p>
            <a:pPr marL="0" indent="0">
              <a:buNone/>
            </a:pPr>
            <a:r>
              <a:rPr lang="el-GR" sz="2800" dirty="0"/>
              <a:t>Ο </a:t>
            </a:r>
            <a:r>
              <a:rPr lang="el-GR" sz="2800" dirty="0" smtClean="0"/>
              <a:t>Παύλος, </a:t>
            </a:r>
            <a:r>
              <a:rPr lang="el-GR" sz="2800" dirty="0"/>
              <a:t>έχοντας ανατραφεί στο πολυπολιτισμικό περιβάλλον της Ταρσού, είχε το χάρισμα της </a:t>
            </a:r>
            <a:r>
              <a:rPr lang="el-GR" sz="2800" b="1" dirty="0" smtClean="0"/>
              <a:t>προσαρμογής</a:t>
            </a:r>
            <a:r>
              <a:rPr lang="el-GR" sz="2800" dirty="0" smtClean="0"/>
              <a:t>: να </a:t>
            </a:r>
            <a:r>
              <a:rPr lang="el-GR" sz="2800" dirty="0"/>
              <a:t>γίνεται </a:t>
            </a:r>
            <a:r>
              <a:rPr lang="el-GR" sz="2800" i="1" dirty="0"/>
              <a:t>τοῖς πᾶσι τὰ πάντα</a:t>
            </a:r>
            <a:r>
              <a:rPr lang="el-GR" sz="2800" dirty="0"/>
              <a:t>, προκειμένου να κερδίσει τους πάντες. Το τελευταίο ιδίωμα, που υπερασπίζεται ο Ιωάννης Χρυσόστομος, έγινε σε ύστερα χρόνια αντικείμενο κριτικής (πρβλ. </a:t>
            </a:r>
            <a:r>
              <a:rPr lang="el-GR" sz="2800" i="1" dirty="0"/>
              <a:t>Περί Περεγρίνου Τελευτής</a:t>
            </a:r>
            <a:r>
              <a:rPr lang="el-GR" sz="2800" dirty="0"/>
              <a:t> όπου Σύρος </a:t>
            </a:r>
            <a:r>
              <a:rPr lang="el-GR" sz="2800" b="1" dirty="0"/>
              <a:t>Λουκιανός</a:t>
            </a:r>
            <a:r>
              <a:rPr lang="el-GR" sz="2800" dirty="0"/>
              <a:t> (120-190 μ.Χ.) το 167 μ.Χ., γράφοντας μάλλον στην Μικρά Ασία προς τον πλατωνικό Κρόνιο, ίσως διακωμωδεί και τον </a:t>
            </a:r>
            <a:r>
              <a:rPr lang="el-GR" sz="2800" dirty="0" smtClean="0"/>
              <a:t>Παύλο </a:t>
            </a:r>
            <a:r>
              <a:rPr lang="el-GR" sz="2800" dirty="0"/>
              <a:t>που ταυτίζει με τον Πρωτέα (που λάμβανε πολλές μορφές), τους κυνικούς και τον άγ. Πολύκαρπο Σμύρνης.</a:t>
            </a:r>
          </a:p>
        </p:txBody>
      </p:sp>
    </p:spTree>
    <p:extLst>
      <p:ext uri="{BB962C8B-B14F-4D97-AF65-F5344CB8AC3E}">
        <p14:creationId xmlns:p14="http://schemas.microsoft.com/office/powerpoint/2010/main" val="135930425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a:t>Περιοδείες του Παύλου (1 από </a:t>
            </a:r>
            <a:r>
              <a:rPr lang="el-GR" dirty="0" smtClean="0"/>
              <a:t>4)</a:t>
            </a:r>
            <a:endParaRPr lang="el-GR" dirty="0"/>
          </a:p>
        </p:txBody>
      </p:sp>
      <p:pic>
        <p:nvPicPr>
          <p:cNvPr id="3" name="Picture Placeholder 2" descr="Εικόνα του χάρτη με τις περιοδείες του Παύλου"/>
          <p:cNvPicPr>
            <a:picLocks noGrp="1" noChangeAspect="1"/>
          </p:cNvPicPr>
          <p:nvPr>
            <p:ph type="pic" idx="1"/>
          </p:nvPr>
        </p:nvPicPr>
        <p:blipFill>
          <a:blip r:embed="rId3">
            <a:extLst>
              <a:ext uri="{28A0092B-C50C-407E-A947-70E740481C1C}">
                <a14:useLocalDpi xmlns:a14="http://schemas.microsoft.com/office/drawing/2010/main" val="0"/>
              </a:ext>
            </a:extLst>
          </a:blip>
          <a:srcRect l="-9549" r="-9549"/>
          <a:stretch>
            <a:fillRect/>
          </a:stretch>
        </p:blipFill>
        <p:spPr/>
      </p:pic>
    </p:spTree>
    <p:extLst>
      <p:ext uri="{BB962C8B-B14F-4D97-AF65-F5344CB8AC3E}">
        <p14:creationId xmlns:p14="http://schemas.microsoft.com/office/powerpoint/2010/main" val="6759864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Περιοδείες του Παύλου </a:t>
            </a:r>
            <a:r>
              <a:rPr lang="el-GR" dirty="0" smtClean="0"/>
              <a:t>(2 </a:t>
            </a:r>
            <a:r>
              <a:rPr lang="el-GR" dirty="0"/>
              <a:t>από 4)</a:t>
            </a:r>
          </a:p>
        </p:txBody>
      </p:sp>
      <p:sp>
        <p:nvSpPr>
          <p:cNvPr id="3" name="Θέση περιεχομένου 2"/>
          <p:cNvSpPr>
            <a:spLocks noGrp="1"/>
          </p:cNvSpPr>
          <p:nvPr>
            <p:ph idx="1"/>
          </p:nvPr>
        </p:nvSpPr>
        <p:spPr/>
        <p:txBody>
          <a:bodyPr>
            <a:normAutofit lnSpcReduction="10000"/>
          </a:bodyPr>
          <a:lstStyle/>
          <a:p>
            <a:r>
              <a:rPr lang="el-GR" sz="2400" dirty="0" smtClean="0"/>
              <a:t>Αναφορικά με τη Β’ Περιοδεία του Παύλου βλ. την παρουσίαση:</a:t>
            </a:r>
          </a:p>
          <a:p>
            <a:pPr marL="400050" lvl="1" indent="0">
              <a:buNone/>
            </a:pPr>
            <a:r>
              <a:rPr lang="el-GR" sz="2400" i="1" dirty="0" smtClean="0"/>
              <a:t>Πορεία </a:t>
            </a:r>
            <a:r>
              <a:rPr lang="el-GR" sz="2400" i="1" dirty="0"/>
              <a:t>προς τους Φιλίππους + Φίλιπποι </a:t>
            </a:r>
            <a:r>
              <a:rPr lang="el-GR" sz="2400" dirty="0" smtClean="0"/>
              <a:t>στο</a:t>
            </a:r>
          </a:p>
          <a:p>
            <a:pPr marL="400050" lvl="1" indent="0">
              <a:buNone/>
            </a:pPr>
            <a:r>
              <a:rPr lang="el-GR" sz="2400" dirty="0" smtClean="0">
                <a:hlinkClick r:id="rId3"/>
              </a:rPr>
              <a:t>http</a:t>
            </a:r>
            <a:r>
              <a:rPr lang="el-GR" sz="2400" dirty="0">
                <a:hlinkClick r:id="rId3"/>
              </a:rPr>
              <a:t>://eclass.uoa.gr/modules/document/</a:t>
            </a:r>
            <a:r>
              <a:rPr lang="el-GR" sz="2400" dirty="0" smtClean="0">
                <a:hlinkClick r:id="rId3"/>
              </a:rPr>
              <a:t>document.php</a:t>
            </a:r>
            <a:r>
              <a:rPr lang="el-GR" sz="2400" dirty="0" smtClean="0"/>
              <a:t> </a:t>
            </a:r>
          </a:p>
          <a:p>
            <a:pPr marL="400050" lvl="1" indent="0">
              <a:buNone/>
            </a:pPr>
            <a:r>
              <a:rPr lang="el-GR" sz="2400" dirty="0" smtClean="0"/>
              <a:t>Εκεί </a:t>
            </a:r>
            <a:r>
              <a:rPr lang="el-GR" sz="2400" dirty="0"/>
              <a:t>παρατίθεται και </a:t>
            </a:r>
            <a:r>
              <a:rPr lang="el-GR" sz="2400" dirty="0" smtClean="0"/>
              <a:t>παρουσίαση </a:t>
            </a:r>
            <a:r>
              <a:rPr lang="el-GR" sz="2400" dirty="0"/>
              <a:t>της </a:t>
            </a:r>
            <a:r>
              <a:rPr lang="el-GR" sz="2400" i="1" dirty="0"/>
              <a:t>Προς </a:t>
            </a:r>
            <a:r>
              <a:rPr lang="el-GR" sz="2400" i="1" dirty="0" smtClean="0"/>
              <a:t>Κολοσσαείς</a:t>
            </a:r>
            <a:r>
              <a:rPr lang="el-GR" sz="2400" dirty="0" smtClean="0"/>
              <a:t>, καθώς και αρκετά </a:t>
            </a:r>
            <a:r>
              <a:rPr lang="el-GR" sz="2400" dirty="0"/>
              <a:t>άρθρα για τον Παύλο (και την Εκκλησία, τη θέση της γυναίκας κ.ο.κ.</a:t>
            </a:r>
            <a:r>
              <a:rPr lang="el-GR" sz="2400" dirty="0" smtClean="0"/>
              <a:t>).</a:t>
            </a:r>
            <a:endParaRPr lang="el-GR" sz="2400" dirty="0"/>
          </a:p>
          <a:p>
            <a:r>
              <a:rPr lang="el-GR" sz="2400" dirty="0"/>
              <a:t>Λ</a:t>
            </a:r>
            <a:r>
              <a:rPr lang="el-GR" sz="2400" dirty="0" smtClean="0"/>
              <a:t>επτομερέστερη </a:t>
            </a:r>
            <a:r>
              <a:rPr lang="el-GR" sz="2400" dirty="0"/>
              <a:t>παρουσίαση της παρουσίας </a:t>
            </a:r>
            <a:r>
              <a:rPr lang="el-GR" sz="2400" dirty="0" smtClean="0"/>
              <a:t>του Παύλου </a:t>
            </a:r>
            <a:r>
              <a:rPr lang="el-GR" sz="2400" dirty="0"/>
              <a:t>στη Μακεδονία και Αχαΐα βλ</a:t>
            </a:r>
            <a:r>
              <a:rPr lang="el-GR" sz="2400" dirty="0" smtClean="0"/>
              <a:t>. την παρουσίαση:</a:t>
            </a:r>
          </a:p>
          <a:p>
            <a:pPr marL="400050" lvl="1" indent="0">
              <a:buNone/>
            </a:pPr>
            <a:r>
              <a:rPr lang="el-GR" sz="2400" i="1" dirty="0" smtClean="0"/>
              <a:t>Στα Βήματα </a:t>
            </a:r>
            <a:r>
              <a:rPr lang="el-GR" sz="2400" i="1" dirty="0"/>
              <a:t>του Απόστολου </a:t>
            </a:r>
            <a:r>
              <a:rPr lang="el-GR" sz="2400" i="1" dirty="0" smtClean="0"/>
              <a:t>Παύλου </a:t>
            </a:r>
            <a:r>
              <a:rPr lang="el-GR" sz="2400" dirty="0" smtClean="0"/>
              <a:t>στο </a:t>
            </a:r>
            <a:r>
              <a:rPr lang="el-GR" sz="2400" dirty="0" smtClean="0">
                <a:hlinkClick r:id="rId4" action="ppaction://hlinkfile"/>
              </a:rPr>
              <a:t>sotdespo.blogspot.com</a:t>
            </a:r>
            <a:endParaRPr lang="el-GR" sz="2400" dirty="0"/>
          </a:p>
        </p:txBody>
      </p:sp>
    </p:spTree>
    <p:extLst>
      <p:ext uri="{BB962C8B-B14F-4D97-AF65-F5344CB8AC3E}">
        <p14:creationId xmlns:p14="http://schemas.microsoft.com/office/powerpoint/2010/main" val="203221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Εβραίος Εξ Εβραίων (1 από 2)</a:t>
            </a:r>
            <a:endParaRPr lang="el-GR" dirty="0"/>
          </a:p>
        </p:txBody>
      </p:sp>
      <p:sp>
        <p:nvSpPr>
          <p:cNvPr id="5" name="Θέση περιεχομένου 4"/>
          <p:cNvSpPr>
            <a:spLocks noGrp="1"/>
          </p:cNvSpPr>
          <p:nvPr>
            <p:ph idx="1"/>
          </p:nvPr>
        </p:nvSpPr>
        <p:spPr/>
        <p:txBody>
          <a:bodyPr>
            <a:normAutofit fontScale="77500" lnSpcReduction="20000"/>
          </a:bodyPr>
          <a:lstStyle/>
          <a:p>
            <a:pPr>
              <a:lnSpc>
                <a:spcPct val="110000"/>
              </a:lnSpc>
            </a:pPr>
            <a:r>
              <a:rPr lang="el-GR" sz="2400" dirty="0"/>
              <a:t>Ο ίδιος υπογραμμίζει ότι ο πατέρας του, παρότι ζούσαν στο εξωτερικό, (α) ακριβώς οκτώ μέρες μετά τη γέννα του τον περιέταμε, (β) δεν χρημάτισε προσήλυτος αλλά ανήκε στον περιούσιο λαό του Ισραήλ (Β’ Κορ. 11, 24), όντας γέννημα-θρέμμα </a:t>
            </a:r>
            <a:r>
              <a:rPr lang="el-GR" sz="2400" b="1" i="1" dirty="0"/>
              <a:t>Εβραίος</a:t>
            </a:r>
            <a:r>
              <a:rPr lang="el-GR" sz="2400" dirty="0"/>
              <a:t> (γνωρίζοντας μάλιστα να διαβάζει τη Γραφή εκ του Πρωτοτύπου και να ομιλεί αραμαϊκά), (γ) από την επίσης πιστή φυλή Βενιαμίν (= </a:t>
            </a:r>
            <a:r>
              <a:rPr lang="el-GR" sz="2400" i="1" dirty="0"/>
              <a:t>υιός του Νότου / της Δεξιάς = τυχερός</a:t>
            </a:r>
            <a:r>
              <a:rPr lang="el-GR" sz="2400" dirty="0"/>
              <a:t>) από την οποία καταγόταν ο πρώτος βασιλιάς του Ισραήλ, ο συνονόματός του Σαούλ, (δ) ότι κατά νόμον ήταν Φαρισαίος (αρχικά πολεμικός υποτιμητικός χαρακτηρισμός των Χαμπερίμ=αδελφών, μελών μιας αδελφότητας, και σημαίνει τον κεχωρισμένο από κάθε ανομία- ακαθαρσία αλλά και τον λαό που θεωρείται ακάθαρτος) όντας μάλιστα (ε) ζηλωτής και άμεμπτος στην εφαρμογή της Τορά</a:t>
            </a:r>
            <a:r>
              <a:rPr lang="el-GR" sz="2400" dirty="0" smtClean="0"/>
              <a:t>.</a:t>
            </a:r>
          </a:p>
          <a:p>
            <a:pPr marL="0" indent="0">
              <a:lnSpc>
                <a:spcPct val="110000"/>
              </a:lnSpc>
              <a:buNone/>
            </a:pPr>
            <a:r>
              <a:rPr lang="el-GR" sz="2400" b="1" dirty="0"/>
              <a:t>Φιλ. 3, 5-6: </a:t>
            </a:r>
            <a:r>
              <a:rPr lang="el-GR" sz="2400" i="1" dirty="0"/>
              <a:t>περιτομῇ ὀκταήμερος, ἐκ γένους Ἰσραήλ, φυλῆς Βενιαμίν, Ἑβραῖος ἐξ Ἑβραίων, κατὰ νόμον Φαρισαῖος, - κατὰ ζῆλος διώκων τὴν Ἐκκλησίαν, κατὰ δικαιοσύνην τὴν ἐν Νόμῳ γενόμενος ἄμεμπτος. </a:t>
            </a:r>
            <a:r>
              <a:rPr lang="el-GR" sz="2400" dirty="0"/>
              <a:t>Τα τέσσερα πρώτα είναι πλεονεκτήματα απροαίρετα και τα υπόλοιπα καλλιεργήθηκαν από τον ίδιο. </a:t>
            </a:r>
            <a:endParaRPr lang="en-US" sz="2400" dirty="0"/>
          </a:p>
          <a:p>
            <a:endParaRPr lang="en-US" sz="2400" dirty="0"/>
          </a:p>
        </p:txBody>
      </p:sp>
    </p:spTree>
    <p:extLst>
      <p:ext uri="{BB962C8B-B14F-4D97-AF65-F5344CB8AC3E}">
        <p14:creationId xmlns:p14="http://schemas.microsoft.com/office/powerpoint/2010/main" val="165963458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κειμένου 7"/>
          <p:cNvSpPr>
            <a:spLocks noGrp="1"/>
          </p:cNvSpPr>
          <p:nvPr>
            <p:ph type="body" sz="half" idx="2"/>
          </p:nvPr>
        </p:nvSpPr>
        <p:spPr/>
        <p:txBody>
          <a:bodyPr>
            <a:normAutofit/>
          </a:bodyPr>
          <a:lstStyle/>
          <a:p>
            <a:r>
              <a:rPr lang="el-GR" sz="2400" dirty="0" smtClean="0"/>
              <a:t>Β’ Περιοδεία του Παύλου</a:t>
            </a:r>
            <a:endParaRPr lang="en-US" sz="2400" dirty="0" smtClean="0"/>
          </a:p>
          <a:p>
            <a:endParaRPr lang="el-GR" sz="2400" dirty="0"/>
          </a:p>
        </p:txBody>
      </p:sp>
      <p:sp>
        <p:nvSpPr>
          <p:cNvPr id="6" name="Τίτλος 5"/>
          <p:cNvSpPr>
            <a:spLocks noGrp="1"/>
          </p:cNvSpPr>
          <p:nvPr>
            <p:ph type="title"/>
          </p:nvPr>
        </p:nvSpPr>
        <p:spPr/>
        <p:txBody>
          <a:bodyPr/>
          <a:lstStyle/>
          <a:p>
            <a:r>
              <a:rPr lang="el-GR" dirty="0"/>
              <a:t>Περιοδείες του Παύλου </a:t>
            </a:r>
            <a:r>
              <a:rPr lang="el-GR" dirty="0" smtClean="0"/>
              <a:t>(3 από </a:t>
            </a:r>
            <a:r>
              <a:rPr lang="el-GR" dirty="0"/>
              <a:t>4)</a:t>
            </a:r>
          </a:p>
        </p:txBody>
      </p:sp>
      <p:pic>
        <p:nvPicPr>
          <p:cNvPr id="3" name="Picture Placeholder 2" descr="Εικόνα με χάρτη της Β' Περιοδείας του Παύλου"/>
          <p:cNvPicPr>
            <a:picLocks noGrp="1" noChangeAspect="1"/>
          </p:cNvPicPr>
          <p:nvPr>
            <p:ph type="pic" idx="1"/>
          </p:nvPr>
        </p:nvPicPr>
        <p:blipFill>
          <a:blip r:embed="rId3">
            <a:extLst>
              <a:ext uri="{28A0092B-C50C-407E-A947-70E740481C1C}">
                <a14:useLocalDpi xmlns:a14="http://schemas.microsoft.com/office/drawing/2010/main" val="0"/>
              </a:ext>
            </a:extLst>
          </a:blip>
          <a:srcRect l="-9547" r="-9547"/>
          <a:stretch>
            <a:fillRect/>
          </a:stretch>
        </p:blipFill>
        <p:spPr/>
      </p:pic>
    </p:spTree>
    <p:extLst>
      <p:ext uri="{BB962C8B-B14F-4D97-AF65-F5344CB8AC3E}">
        <p14:creationId xmlns:p14="http://schemas.microsoft.com/office/powerpoint/2010/main" val="255378975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Περιοδείες του Παύλου (4 από 4)</a:t>
            </a:r>
          </a:p>
        </p:txBody>
      </p:sp>
      <p:sp>
        <p:nvSpPr>
          <p:cNvPr id="3" name="Θέση περιεχομένου 2"/>
          <p:cNvSpPr>
            <a:spLocks noGrp="1"/>
          </p:cNvSpPr>
          <p:nvPr>
            <p:ph sz="half" idx="1"/>
          </p:nvPr>
        </p:nvSpPr>
        <p:spPr/>
        <p:txBody>
          <a:bodyPr>
            <a:normAutofit fontScale="92500" lnSpcReduction="10000"/>
          </a:bodyPr>
          <a:lstStyle/>
          <a:p>
            <a:r>
              <a:rPr lang="el-GR" dirty="0" smtClean="0"/>
              <a:t>Aπαρχές </a:t>
            </a:r>
            <a:r>
              <a:rPr lang="el-GR" dirty="0"/>
              <a:t>της Εκκλησίας </a:t>
            </a:r>
            <a:r>
              <a:rPr lang="el-GR" b="1" dirty="0"/>
              <a:t>30</a:t>
            </a:r>
          </a:p>
          <a:p>
            <a:r>
              <a:rPr lang="el-GR" dirty="0"/>
              <a:t>Μεταστροφή του Παύλου στον Χριστιανισμό </a:t>
            </a:r>
            <a:r>
              <a:rPr lang="el-GR" b="1" dirty="0"/>
              <a:t>31/2</a:t>
            </a:r>
          </a:p>
          <a:p>
            <a:r>
              <a:rPr lang="el-GR" dirty="0"/>
              <a:t>Πρώτη μετάβαση στα Ιεροσόλυμα </a:t>
            </a:r>
            <a:r>
              <a:rPr lang="el-GR" b="1" dirty="0"/>
              <a:t>34/</a:t>
            </a:r>
            <a:r>
              <a:rPr lang="el-GR" b="1" dirty="0" smtClean="0"/>
              <a:t>5</a:t>
            </a:r>
          </a:p>
          <a:p>
            <a:r>
              <a:rPr lang="el-GR" b="1" dirty="0"/>
              <a:t>Πρώτη ιεραποστολική περιοδεία 46-7</a:t>
            </a:r>
          </a:p>
          <a:p>
            <a:r>
              <a:rPr lang="el-GR" dirty="0"/>
              <a:t>Αποστολική σύνοδος </a:t>
            </a:r>
            <a:r>
              <a:rPr lang="el-GR" b="1" dirty="0"/>
              <a:t>48-9</a:t>
            </a:r>
          </a:p>
          <a:p>
            <a:r>
              <a:rPr lang="el-GR" dirty="0"/>
              <a:t>Δεύτερη αποστολική περιοδεία </a:t>
            </a:r>
            <a:r>
              <a:rPr lang="el-GR" b="1" dirty="0"/>
              <a:t>48/9-51/2</a:t>
            </a:r>
          </a:p>
          <a:p>
            <a:endParaRPr lang="el-GR" dirty="0" smtClean="0"/>
          </a:p>
          <a:p>
            <a:pPr marL="0" indent="0">
              <a:buNone/>
            </a:pPr>
            <a:endParaRPr lang="el-GR" dirty="0"/>
          </a:p>
        </p:txBody>
      </p:sp>
      <p:sp>
        <p:nvSpPr>
          <p:cNvPr id="4" name="Θέση περιεχομένου 3"/>
          <p:cNvSpPr>
            <a:spLocks noGrp="1"/>
          </p:cNvSpPr>
          <p:nvPr>
            <p:ph sz="half" idx="2"/>
          </p:nvPr>
        </p:nvSpPr>
        <p:spPr/>
        <p:txBody>
          <a:bodyPr>
            <a:normAutofit fontScale="92500" lnSpcReduction="10000"/>
          </a:bodyPr>
          <a:lstStyle/>
          <a:p>
            <a:r>
              <a:rPr lang="el-GR" dirty="0"/>
              <a:t>Τρίτη αποστολική περιοδεία </a:t>
            </a:r>
            <a:r>
              <a:rPr lang="el-GR" b="1" dirty="0"/>
              <a:t>53/4-56/</a:t>
            </a:r>
            <a:r>
              <a:rPr lang="el-GR" b="1" dirty="0" smtClean="0"/>
              <a:t>7</a:t>
            </a:r>
            <a:endParaRPr lang="el-GR" dirty="0" smtClean="0"/>
          </a:p>
          <a:p>
            <a:r>
              <a:rPr lang="el-GR" dirty="0" smtClean="0"/>
              <a:t>Σύλληψη </a:t>
            </a:r>
            <a:r>
              <a:rPr lang="el-GR" dirty="0"/>
              <a:t>στα Ιεροσόλυμα </a:t>
            </a:r>
            <a:r>
              <a:rPr lang="el-GR" b="1" dirty="0"/>
              <a:t>57/</a:t>
            </a:r>
            <a:r>
              <a:rPr lang="el-GR" b="1" dirty="0" smtClean="0"/>
              <a:t>8</a:t>
            </a:r>
            <a:endParaRPr lang="el-GR" dirty="0" smtClean="0"/>
          </a:p>
          <a:p>
            <a:r>
              <a:rPr lang="el-GR" dirty="0" smtClean="0"/>
              <a:t>Διετής </a:t>
            </a:r>
            <a:r>
              <a:rPr lang="el-GR" dirty="0"/>
              <a:t>φυλάκιση </a:t>
            </a:r>
            <a:r>
              <a:rPr lang="el-GR" b="1" dirty="0"/>
              <a:t>58/</a:t>
            </a:r>
            <a:r>
              <a:rPr lang="el-GR" b="1" dirty="0" smtClean="0"/>
              <a:t>60</a:t>
            </a:r>
            <a:endParaRPr lang="el-GR" dirty="0" smtClean="0"/>
          </a:p>
          <a:p>
            <a:r>
              <a:rPr lang="el-GR" dirty="0" smtClean="0"/>
              <a:t>Ταξίδι </a:t>
            </a:r>
            <a:r>
              <a:rPr lang="el-GR" dirty="0"/>
              <a:t>στην Ρώμη και φυλάκιση </a:t>
            </a:r>
            <a:r>
              <a:rPr lang="el-GR" b="1" dirty="0"/>
              <a:t>61/3</a:t>
            </a:r>
          </a:p>
          <a:p>
            <a:r>
              <a:rPr lang="el-GR" b="1" dirty="0" smtClean="0"/>
              <a:t>Τέταρτη </a:t>
            </a:r>
            <a:r>
              <a:rPr lang="el-GR" b="1" dirty="0"/>
              <a:t>ιεραποστολική περιοδεία 64/6 </a:t>
            </a:r>
          </a:p>
          <a:p>
            <a:r>
              <a:rPr lang="el-GR" b="1" dirty="0"/>
              <a:t>Δεύτερη φυλάκιση και μαρτύριο </a:t>
            </a:r>
            <a:r>
              <a:rPr lang="el-GR" b="1" dirty="0" smtClean="0"/>
              <a:t>67</a:t>
            </a:r>
            <a:endParaRPr lang="el-GR" b="1" dirty="0"/>
          </a:p>
        </p:txBody>
      </p:sp>
    </p:spTree>
    <p:extLst>
      <p:ext uri="{BB962C8B-B14F-4D97-AF65-F5344CB8AC3E}">
        <p14:creationId xmlns:p14="http://schemas.microsoft.com/office/powerpoint/2010/main" val="26158539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Επίμετρο:</a:t>
            </a:r>
            <a:br>
              <a:rPr lang="el-GR" dirty="0" smtClean="0"/>
            </a:br>
            <a:r>
              <a:rPr lang="el-GR" dirty="0" smtClean="0"/>
              <a:t>Τέταρτη </a:t>
            </a:r>
            <a:r>
              <a:rPr lang="el-GR" dirty="0"/>
              <a:t>ιεραποστολική Περιοδεία;</a:t>
            </a:r>
          </a:p>
        </p:txBody>
      </p:sp>
      <p:sp>
        <p:nvSpPr>
          <p:cNvPr id="3" name="Θέση περιεχομένου 2"/>
          <p:cNvSpPr>
            <a:spLocks noGrp="1"/>
          </p:cNvSpPr>
          <p:nvPr>
            <p:ph idx="1"/>
          </p:nvPr>
        </p:nvSpPr>
        <p:spPr/>
        <p:txBody>
          <a:bodyPr>
            <a:normAutofit fontScale="85000" lnSpcReduction="20000"/>
          </a:bodyPr>
          <a:lstStyle/>
          <a:p>
            <a:pPr marL="0" indent="0">
              <a:buNone/>
            </a:pPr>
            <a:r>
              <a:rPr lang="el-GR" sz="2800" dirty="0"/>
              <a:t>Σύμφωνα με τους περισσότερους ερμηνευτές που βασίζονται στις Ποιμαντικές ο </a:t>
            </a:r>
            <a:r>
              <a:rPr lang="el-GR" sz="2800" dirty="0" smtClean="0"/>
              <a:t>Παύλος </a:t>
            </a:r>
            <a:r>
              <a:rPr lang="el-GR" sz="2800" dirty="0"/>
              <a:t>μετά τον αποχωρισμό του από τους πρεσβυτέρους της Εκκλησίας στο Πρ. 20, ξαναεπισκέφθηκε την Έφεσο και αποκεφαλίστηκε αφού έφτασε τελικά μέχρι τα πέρατα της Δύσης (Α’Κλήμ. 5.6-7 </a:t>
            </a:r>
            <a:r>
              <a:rPr lang="el-GR" sz="2800" i="1" dirty="0"/>
              <a:t>Κατάλογος Μουρατόρι</a:t>
            </a:r>
            <a:r>
              <a:rPr lang="el-GR" sz="2800" dirty="0"/>
              <a:t>. Ευσέβιος, Ε.Ι. 2.25.5). Κατά τις </a:t>
            </a:r>
            <a:r>
              <a:rPr lang="el-GR" sz="2800" dirty="0" smtClean="0"/>
              <a:t>Πράξεις </a:t>
            </a:r>
            <a:r>
              <a:rPr lang="el-GR" sz="2800" dirty="0"/>
              <a:t>αυτή είναι η τελευταία συνάντηση με εκπροσώπους της Εκκλησίας της. Σύμφωνα με τον Dunn μάλλον ο Νέρων την περίοδο μεταξύ 62 και 64 μ.Χ., όταν και «παρακμάζει» η βασιλεία του, οδήγησε τελικά  τον </a:t>
            </a:r>
            <a:r>
              <a:rPr lang="el-GR" sz="2800" dirty="0" smtClean="0"/>
              <a:t>Παύλο </a:t>
            </a:r>
            <a:r>
              <a:rPr lang="el-GR" sz="2800" dirty="0"/>
              <a:t>που κήρυττε μια εναλλακτική Βασιλεία και Ειρήνη με επίκεντρο έναν Εσταυρωμένο και Αναστάντα στο μαρτύριο μετά από την παρατεταμένη αιχμαλωσία, με την οποία κατακλείονται οι </a:t>
            </a:r>
            <a:r>
              <a:rPr lang="el-GR" sz="2800" dirty="0" smtClean="0"/>
              <a:t>Πράξεις. </a:t>
            </a:r>
            <a:r>
              <a:rPr lang="el-GR" sz="2800" dirty="0"/>
              <a:t>Δεν αποκλείεται συνεπώς να μην υπήρξε τέταρτη ιεραποστολική περιοδεία και άλλη φυλάκιση.</a:t>
            </a:r>
            <a:endParaRPr lang="en-US" sz="2800" dirty="0"/>
          </a:p>
        </p:txBody>
      </p:sp>
    </p:spTree>
    <p:extLst>
      <p:ext uri="{BB962C8B-B14F-4D97-AF65-F5344CB8AC3E}">
        <p14:creationId xmlns:p14="http://schemas.microsoft.com/office/powerpoint/2010/main" val="235340737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Τέταρτη ιεραποστολική Περιοδεία</a:t>
            </a:r>
            <a:r>
              <a:rPr lang="el-GR" dirty="0" smtClean="0"/>
              <a:t>;</a:t>
            </a:r>
            <a:br>
              <a:rPr lang="el-GR" dirty="0" smtClean="0"/>
            </a:br>
            <a:r>
              <a:rPr lang="el-GR" dirty="0" smtClean="0"/>
              <a:t>(1 από 2)</a:t>
            </a:r>
            <a:endParaRPr lang="el-GR" dirty="0"/>
          </a:p>
        </p:txBody>
      </p:sp>
      <p:sp>
        <p:nvSpPr>
          <p:cNvPr id="5" name="Θέση περιεχομένου 4"/>
          <p:cNvSpPr>
            <a:spLocks noGrp="1"/>
          </p:cNvSpPr>
          <p:nvPr>
            <p:ph idx="1"/>
          </p:nvPr>
        </p:nvSpPr>
        <p:spPr/>
        <p:txBody>
          <a:bodyPr>
            <a:normAutofit fontScale="85000" lnSpcReduction="20000"/>
          </a:bodyPr>
          <a:lstStyle/>
          <a:p>
            <a:r>
              <a:rPr lang="el-GR" sz="2400" dirty="0"/>
              <a:t>Τότε πότε γράφτηκαν η Α΄ Τιμόθεον και η Προς Τίτον; Ο ίδιος ο </a:t>
            </a:r>
            <a:r>
              <a:rPr lang="el-GR" sz="2400" dirty="0" smtClean="0"/>
              <a:t>Παύλος </a:t>
            </a:r>
            <a:r>
              <a:rPr lang="el-GR" sz="2400" dirty="0"/>
              <a:t>δεν αποκλείεται κατά την </a:t>
            </a:r>
            <a:r>
              <a:rPr lang="el-GR" sz="2400" dirty="0" smtClean="0"/>
              <a:t>Γ’ </a:t>
            </a:r>
            <a:r>
              <a:rPr lang="el-GR" sz="2400" dirty="0"/>
              <a:t>Ιεραποστολική Περιοδεία να κατέβηκε στην Κόρινθο μέσω της δυτικής Ελλάδος. Στο Ρωμ. 15, 18-19, που συγγράφεται από την Κόρινθο (κατά τη β’ επίσκεψή του), σημειώνει ότι έφτασε στο </a:t>
            </a:r>
            <a:r>
              <a:rPr lang="el-GR" sz="2400" b="1" dirty="0"/>
              <a:t>Ιλλυρικό</a:t>
            </a:r>
            <a:r>
              <a:rPr lang="el-GR" sz="2400" dirty="0"/>
              <a:t> (</a:t>
            </a:r>
            <a:r>
              <a:rPr lang="el-GR" sz="2400" dirty="0" smtClean="0"/>
              <a:t>=μια </a:t>
            </a:r>
            <a:r>
              <a:rPr lang="el-GR" sz="2400" dirty="0"/>
              <a:t>περιοχή στο δυτικό μέρος της σημερινής </a:t>
            </a:r>
            <a:r>
              <a:rPr lang="el-GR" sz="2400" i="1" dirty="0"/>
              <a:t>βαλκανικής </a:t>
            </a:r>
            <a:r>
              <a:rPr lang="el-GR" sz="2400" dirty="0"/>
              <a:t>χερσονήσου, η οποία κατοικούνταν από τις φυλές των </a:t>
            </a:r>
            <a:r>
              <a:rPr lang="el-GR" sz="2400" i="1" dirty="0"/>
              <a:t>Ιλλυριών</a:t>
            </a:r>
            <a:r>
              <a:rPr lang="el-GR" sz="2400" dirty="0"/>
              <a:t>, οι οποίοι μιλούσαν τις </a:t>
            </a:r>
            <a:r>
              <a:rPr lang="el-GR" sz="2400" i="1" dirty="0"/>
              <a:t>Ιλλυρικές διαλέκτους</a:t>
            </a:r>
            <a:r>
              <a:rPr lang="el-GR" sz="2400" dirty="0"/>
              <a:t>), κάτι που συνέβη προφανώς σε αυτήν την κατάβαση (το 56 μ.Χ.): </a:t>
            </a:r>
            <a:r>
              <a:rPr lang="el-GR" sz="2400" i="1" dirty="0"/>
              <a:t>Μπορώ λοιπόν, χάρι στον Ι. Χριστό, να καυχώμαι για την υπηρεσία μου προς το Θεό. Δεν θα τολμήσω δε να ομιλήσω για κά­τι που δεν έκανε ο Χριστός διαμέσου εμού για να πιστεύσουν τα έθνη.</a:t>
            </a:r>
            <a:r>
              <a:rPr lang="el-GR" sz="2400" dirty="0"/>
              <a:t> Ο Τιμόθεος είναι νέος όταν λαμβάνει τη συγκεκριμένη επιστολή (4, 20) και χρειάζεται τη συμβο(υ)λή του Αποστόλου των Εθνών γεγονός που δεν δικαιολογείται εάν αυτή γράφτηκε το 65-67 μ.Χ.. Ο ίδιος ο </a:t>
            </a:r>
            <a:r>
              <a:rPr lang="el-GR" sz="2400" dirty="0" smtClean="0"/>
              <a:t>Παύλος </a:t>
            </a:r>
            <a:r>
              <a:rPr lang="el-GR" sz="2400" dirty="0"/>
              <a:t>σημειώνει ότι ελπίζει </a:t>
            </a:r>
            <a:r>
              <a:rPr lang="el-GR" sz="2400" b="1" i="1" dirty="0"/>
              <a:t>ἐλθεῖν πρὸς σὲ ἐν τάχει</a:t>
            </a:r>
            <a:r>
              <a:rPr lang="el-GR" sz="2400" i="1" dirty="0"/>
              <a:t>· ἐὰν δὲ βραδύνω, ἵνα εἰδῇς πῶς δεῖ ἐν οἴκῳ Θεοῦ ἀναστρέφεσθαι, ἥτις ἐστὶν ἐκκλησία Θεοῦ ζῶντος, στῦλος καὶ ἑδραίωμα τῆς ἀληθείας</a:t>
            </a:r>
            <a:r>
              <a:rPr lang="el-GR" sz="2400" dirty="0"/>
              <a:t> (3, 14-15). </a:t>
            </a:r>
          </a:p>
        </p:txBody>
      </p:sp>
    </p:spTree>
    <p:extLst>
      <p:ext uri="{BB962C8B-B14F-4D97-AF65-F5344CB8AC3E}">
        <p14:creationId xmlns:p14="http://schemas.microsoft.com/office/powerpoint/2010/main" val="165125527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Τέταρτη ιεραποστολική Περιοδεία;</a:t>
            </a:r>
            <a:br>
              <a:rPr lang="el-GR" dirty="0"/>
            </a:br>
            <a:r>
              <a:rPr lang="el-GR" dirty="0" smtClean="0"/>
              <a:t>(2 </a:t>
            </a:r>
            <a:r>
              <a:rPr lang="el-GR" dirty="0"/>
              <a:t>από 2)</a:t>
            </a:r>
          </a:p>
        </p:txBody>
      </p:sp>
      <p:sp>
        <p:nvSpPr>
          <p:cNvPr id="5" name="Θέση περιεχομένου 4"/>
          <p:cNvSpPr>
            <a:spLocks noGrp="1"/>
          </p:cNvSpPr>
          <p:nvPr>
            <p:ph idx="1"/>
          </p:nvPr>
        </p:nvSpPr>
        <p:spPr/>
        <p:txBody>
          <a:bodyPr>
            <a:noAutofit/>
          </a:bodyPr>
          <a:lstStyle/>
          <a:p>
            <a:r>
              <a:rPr lang="el-GR" sz="2400" dirty="0"/>
              <a:t>Καθ’ οδόν προς τη Νικόπολη της Ηπείρου προσκαλεί τον Τίτο που είχε τον στείλει στην Κόρινθο και κατόπιν Κρήτη, αφού το </a:t>
            </a:r>
            <a:r>
              <a:rPr lang="el-GR" sz="2400" i="1" dirty="0"/>
              <a:t>ἀπέλειπον</a:t>
            </a:r>
            <a:r>
              <a:rPr lang="el-GR" sz="2400" dirty="0"/>
              <a:t> στην θύραθεν γραμματεία συνδέεται με την αυθεντία ενός που έχει την εξουσιοδότηση να «χειροτονεί εκπροσώπους και εντολοδόχους» και δεν προϋποθέτει το προσωπικό πέρασμα του υποκειμένου του ρήματος από έναν τόπο.</a:t>
            </a:r>
            <a:r>
              <a:rPr lang="en-US" sz="2400" dirty="0"/>
              <a:t> </a:t>
            </a:r>
            <a:endParaRPr lang="el-GR" sz="2400" dirty="0"/>
          </a:p>
        </p:txBody>
      </p:sp>
    </p:spTree>
    <p:extLst>
      <p:ext uri="{BB962C8B-B14F-4D97-AF65-F5344CB8AC3E}">
        <p14:creationId xmlns:p14="http://schemas.microsoft.com/office/powerpoint/2010/main" val="165125527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normAutofit/>
          </a:bodyPr>
          <a:lstStyle/>
          <a:p>
            <a:r>
              <a:rPr lang="el-GR" dirty="0"/>
              <a:t>Ο Ιουδαίος Παύλος ως Απόστολος </a:t>
            </a:r>
            <a:r>
              <a:rPr lang="el-GR" dirty="0" smtClean="0"/>
              <a:t>των Εθνών</a:t>
            </a:r>
            <a:r>
              <a:rPr lang="el-GR" dirty="0"/>
              <a:t>: Βίος και </a:t>
            </a:r>
            <a:r>
              <a:rPr lang="el-GR" dirty="0" smtClean="0"/>
              <a:t>Θεολογία</a:t>
            </a:r>
          </a:p>
        </p:txBody>
      </p:sp>
    </p:spTree>
    <p:extLst>
      <p:ext uri="{BB962C8B-B14F-4D97-AF65-F5344CB8AC3E}">
        <p14:creationId xmlns:p14="http://schemas.microsoft.com/office/powerpoint/2010/main" val="2128020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1</a:t>
            </a:r>
            <a:r>
              <a:rPr lang="el-GR" sz="2000" dirty="0" smtClean="0"/>
              <a:t>.0.</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Εθνικόν και Καποδιστριακόν Πανεπιστήμιον Αθηνών 2015. Σωτήριος Δεσπότης. «</a:t>
            </a:r>
            <a:r>
              <a:rPr lang="el-GR" sz="2000" dirty="0"/>
              <a:t>Ερμηνεία και Θεολογία Καινής Διαθήκης. Ο Ιουδαίος Παύλος ως Απόστολος των Εθνών: Βίος και </a:t>
            </a:r>
            <a:r>
              <a:rPr lang="el-GR" sz="2000" dirty="0" smtClean="0"/>
              <a:t>Θεολογία». </a:t>
            </a:r>
            <a:r>
              <a:rPr lang="el-GR" sz="2000" dirty="0"/>
              <a:t>Έκδοση: </a:t>
            </a:r>
            <a:r>
              <a:rPr lang="el-GR" sz="2000" dirty="0" smtClean="0"/>
              <a:t>1.0</a:t>
            </a:r>
            <a:r>
              <a:rPr lang="el-GR" sz="2000" dirty="0"/>
              <a:t>. Αθήνα </a:t>
            </a:r>
            <a:r>
              <a:rPr lang="el-GR" sz="2000" dirty="0" smtClean="0"/>
              <a:t>2015. </a:t>
            </a:r>
            <a:r>
              <a:rPr lang="el-GR" sz="2000" dirty="0"/>
              <a:t>Διαθέσιμο από τη δικτυακή </a:t>
            </a:r>
            <a:r>
              <a:rPr lang="el-GR" sz="2000" dirty="0" smtClean="0"/>
              <a:t>διεύθυνση: </a:t>
            </a:r>
            <a:r>
              <a:rPr lang="en-US" sz="2000"/>
              <a:t>http</a:t>
            </a:r>
            <a:r>
              <a:rPr lang="en-US" sz="2000"/>
              <a:t>://</a:t>
            </a:r>
            <a:r>
              <a:rPr lang="en-US" sz="2000" smtClean="0"/>
              <a:t>opencourses.uoa.gr/courses/SOCTHEOL5/</a:t>
            </a:r>
            <a:r>
              <a:rPr lang="el-GR" sz="2000" smtClean="0"/>
              <a:t>.</a:t>
            </a:r>
            <a:endParaRPr lang="el-GR" sz="2000" dirty="0"/>
          </a:p>
          <a:p>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p:txBody>
          <a:bodyPr>
            <a:normAutofit fontScale="92500"/>
          </a:bodyPr>
          <a:lstStyle/>
          <a:p>
            <a:r>
              <a:rPr lang="el-GR" sz="2800" dirty="0" smtClean="0"/>
              <a:t>Γέν</a:t>
            </a:r>
            <a:r>
              <a:rPr lang="el-GR" sz="2800" dirty="0"/>
              <a:t>. 49, 27</a:t>
            </a:r>
            <a:r>
              <a:rPr lang="el-GR" sz="2800" b="1" dirty="0"/>
              <a:t>: Βενιαμὶν λύκος ἅρπαξ:</a:t>
            </a:r>
            <a:r>
              <a:rPr lang="el-GR" sz="2800" dirty="0"/>
              <a:t> </a:t>
            </a:r>
            <a:r>
              <a:rPr lang="el-GR" sz="2800" i="1" dirty="0"/>
              <a:t>τὸ πρωινὸν ἔδεται ἔτι καὶ εἰς τὸ ἑσπέρας διαδώσει τροφήν. Οι της  Φυλής Βενιαμίν θεωρούνταν άριστοι </a:t>
            </a:r>
            <a:r>
              <a:rPr lang="el-GR" sz="2800" i="1" dirty="0" smtClean="0"/>
              <a:t>πολεμιστές</a:t>
            </a:r>
            <a:endParaRPr lang="el-GR" sz="2800" dirty="0" smtClean="0"/>
          </a:p>
          <a:p>
            <a:r>
              <a:rPr lang="el-GR" sz="2800" dirty="0" smtClean="0"/>
              <a:t>(</a:t>
            </a:r>
            <a:r>
              <a:rPr lang="el-GR" sz="2800" dirty="0"/>
              <a:t>Κρ. 3, 15-</a:t>
            </a:r>
            <a:r>
              <a:rPr lang="el-GR" sz="2800" dirty="0" smtClean="0"/>
              <a:t>21. </a:t>
            </a:r>
            <a:r>
              <a:rPr lang="el-GR" sz="2800" dirty="0"/>
              <a:t>πρβλ. Κρ. 19-21).</a:t>
            </a:r>
          </a:p>
        </p:txBody>
      </p:sp>
      <p:sp>
        <p:nvSpPr>
          <p:cNvPr id="5" name="Τίτλος 4"/>
          <p:cNvSpPr>
            <a:spLocks noGrp="1"/>
          </p:cNvSpPr>
          <p:nvPr>
            <p:ph type="title"/>
          </p:nvPr>
        </p:nvSpPr>
        <p:spPr/>
        <p:txBody>
          <a:bodyPr/>
          <a:lstStyle/>
          <a:p>
            <a:r>
              <a:rPr lang="el-GR" dirty="0"/>
              <a:t>Εβραίος Εξ Εβραίων </a:t>
            </a:r>
            <a:r>
              <a:rPr lang="el-GR" dirty="0" smtClean="0"/>
              <a:t>(2 </a:t>
            </a:r>
            <a:r>
              <a:rPr lang="el-GR" dirty="0"/>
              <a:t>από 2)</a:t>
            </a:r>
          </a:p>
        </p:txBody>
      </p:sp>
      <p:pic>
        <p:nvPicPr>
          <p:cNvPr id="4" name="Content Placeholder 3" descr="Εικόνα του συμβόλου της φυλής του Βενιαμίν"/>
          <p:cNvPicPr>
            <a:picLocks noGrp="1" noChangeAspect="1"/>
          </p:cNvPicPr>
          <p:nvPr>
            <p:ph idx="1"/>
          </p:nvPr>
        </p:nvPicPr>
        <p:blipFill>
          <a:blip r:embed="rId3">
            <a:extLst>
              <a:ext uri="{28A0092B-C50C-407E-A947-70E740481C1C}">
                <a14:useLocalDpi xmlns:a14="http://schemas.microsoft.com/office/drawing/2010/main" val="0"/>
              </a:ext>
            </a:extLst>
          </a:blip>
          <a:srcRect l="-27219" r="-27219"/>
          <a:stretch>
            <a:fillRect/>
          </a:stretch>
        </p:blipFill>
        <p:spPr/>
      </p:pic>
    </p:spTree>
    <p:extLst>
      <p:ext uri="{BB962C8B-B14F-4D97-AF65-F5344CB8AC3E}">
        <p14:creationId xmlns:p14="http://schemas.microsoft.com/office/powerpoint/2010/main" val="55576076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6236483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2475196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l-GR" dirty="0" smtClean="0"/>
              <a:t>1/</a:t>
            </a:r>
            <a:r>
              <a:rPr lang="el-GR" dirty="0"/>
              <a:t>6</a:t>
            </a:r>
            <a:r>
              <a:rPr lang="el-GR" dirty="0" smtClean="0"/>
              <a:t>)</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r>
              <a:rPr lang="el-GR" sz="2000" dirty="0" smtClean="0"/>
              <a:t>:</a:t>
            </a:r>
            <a:endParaRPr lang="en-US" sz="2000" dirty="0" smtClean="0"/>
          </a:p>
          <a:p>
            <a:pPr marL="0" indent="0">
              <a:buNone/>
            </a:pPr>
            <a:r>
              <a:rPr lang="el-GR" sz="2000" b="1" dirty="0"/>
              <a:t>Εικόνες/Σχήματα/Διαγράμματα</a:t>
            </a:r>
            <a:r>
              <a:rPr lang="en-US" sz="2000" b="1" dirty="0"/>
              <a:t>/</a:t>
            </a:r>
            <a:r>
              <a:rPr lang="el-GR" sz="2000" b="1" dirty="0" smtClean="0"/>
              <a:t>Φωτογραφίες</a:t>
            </a:r>
            <a:endParaRPr lang="el-GR" sz="2000" dirty="0"/>
          </a:p>
          <a:p>
            <a:pPr marL="0" indent="0">
              <a:buNone/>
            </a:pPr>
            <a:r>
              <a:rPr lang="el-GR" sz="2000" b="1" dirty="0" smtClean="0"/>
              <a:t>Εικόνα 1, Σελίδα 3</a:t>
            </a:r>
            <a:r>
              <a:rPr lang="el-GR" sz="2000" b="1" dirty="0"/>
              <a:t>:</a:t>
            </a:r>
            <a:r>
              <a:rPr lang="el-GR" sz="2000" dirty="0"/>
              <a:t> </a:t>
            </a:r>
            <a:r>
              <a:rPr lang="el-GR" sz="2000" i="1" dirty="0" smtClean="0"/>
              <a:t>Απόστολος Παύλος</a:t>
            </a:r>
            <a:r>
              <a:rPr lang="el-GR" sz="2000" dirty="0" smtClean="0"/>
              <a:t>, Αγιογραφίες </a:t>
            </a:r>
            <a:r>
              <a:rPr lang="el-GR" sz="2000" dirty="0"/>
              <a:t>του κυρ-Μανουήλ </a:t>
            </a:r>
            <a:r>
              <a:rPr lang="el-GR" sz="2000" dirty="0" smtClean="0"/>
              <a:t>Πανσέληνου στο </a:t>
            </a:r>
            <a:r>
              <a:rPr lang="el-GR" sz="2000" dirty="0"/>
              <a:t>Πρωτάτο του Αγίου Όρους, </a:t>
            </a:r>
            <a:r>
              <a:rPr lang="el-GR" sz="2000" dirty="0" smtClean="0"/>
              <a:t>Καρυές / Φωτογραφίες</a:t>
            </a:r>
            <a:r>
              <a:rPr lang="el-GR" sz="2000" dirty="0"/>
              <a:t>: Χρήστος </a:t>
            </a:r>
            <a:r>
              <a:rPr lang="el-GR" sz="2000" dirty="0" smtClean="0"/>
              <a:t>Θεοδωρακόπουλος / Ευγενής </a:t>
            </a:r>
            <a:r>
              <a:rPr lang="el-GR" sz="2000" dirty="0"/>
              <a:t>παραχώρηση των φωτογραφιών από τον γέροντα </a:t>
            </a:r>
            <a:r>
              <a:rPr lang="el-GR" sz="2000" dirty="0" smtClean="0"/>
              <a:t>Ιερόθεο / Από </a:t>
            </a:r>
            <a:r>
              <a:rPr lang="el-GR" sz="2000" dirty="0"/>
              <a:t>το βιβλίο του Ι.Μ. Χατζηφώτη: </a:t>
            </a:r>
            <a:r>
              <a:rPr lang="el-GR" sz="2000" i="1" dirty="0"/>
              <a:t>Μακεδονική Σχολή, Η Σχολή του Πανσέληνου (1290-1320)</a:t>
            </a:r>
            <a:r>
              <a:rPr lang="el-GR" sz="2000" dirty="0"/>
              <a:t>, Εκδ. Εθνικό Ίδρυμα Νεότητος, Αθήναι </a:t>
            </a:r>
            <a:r>
              <a:rPr lang="el-GR" sz="2000" dirty="0" smtClean="0"/>
              <a:t>1995</a:t>
            </a:r>
            <a:r>
              <a:rPr lang="el-GR" sz="2000" dirty="0"/>
              <a:t> </a:t>
            </a:r>
            <a:r>
              <a:rPr lang="el-GR" sz="2000" dirty="0" smtClean="0"/>
              <a:t>/ </a:t>
            </a:r>
            <a:r>
              <a:rPr lang="en-US" sz="2000" dirty="0" smtClean="0"/>
              <a:t>Copyright / </a:t>
            </a:r>
            <a:r>
              <a:rPr lang="el-GR" sz="2000" dirty="0" smtClean="0"/>
              <a:t>Σύνδεσμος: </a:t>
            </a:r>
            <a:r>
              <a:rPr lang="en-US" sz="2000" dirty="0" smtClean="0"/>
              <a:t>http</a:t>
            </a:r>
            <a:r>
              <a:rPr lang="en-US" sz="2000" dirty="0"/>
              <a:t>://www.myriobiblos.gr/museum/gallery/panselinos/20.</a:t>
            </a:r>
            <a:r>
              <a:rPr lang="en-US" sz="2000" dirty="0" smtClean="0"/>
              <a:t>jpg</a:t>
            </a:r>
            <a:r>
              <a:rPr lang="el-GR" sz="2000" dirty="0" smtClean="0"/>
              <a:t> / Πηγή: </a:t>
            </a:r>
            <a:r>
              <a:rPr lang="en-US" sz="2000" dirty="0"/>
              <a:t>http://</a:t>
            </a:r>
            <a:r>
              <a:rPr lang="en-US" sz="2000" dirty="0" err="1" smtClean="0"/>
              <a:t>www.myriobiblos.gr</a:t>
            </a:r>
            <a:endParaRPr lang="el-GR" sz="2000" dirty="0" smtClean="0"/>
          </a:p>
          <a:p>
            <a:pPr marL="0" indent="0">
              <a:buNone/>
            </a:pPr>
            <a:r>
              <a:rPr lang="el-GR" sz="2000" b="1" dirty="0"/>
              <a:t>Εικόνα 2, Σελίδα 6: </a:t>
            </a:r>
            <a:r>
              <a:rPr lang="el-GR" sz="2000" i="1" dirty="0" smtClean="0"/>
              <a:t>Ο Θρίαμβος του Αιμίλιου Παύλου </a:t>
            </a:r>
            <a:r>
              <a:rPr lang="el-GR" sz="2000" dirty="0" smtClean="0"/>
              <a:t>(</a:t>
            </a:r>
            <a:r>
              <a:rPr lang="el-GR" sz="2000" i="1" dirty="0" smtClean="0"/>
              <a:t>λεπτομέρεια)</a:t>
            </a:r>
            <a:r>
              <a:rPr lang="el-GR" sz="2000" dirty="0" smtClean="0"/>
              <a:t>, Καρλ Βερνέ /</a:t>
            </a:r>
            <a:r>
              <a:rPr lang="en-US" sz="2000" dirty="0" smtClean="0"/>
              <a:t> Public Domain / </a:t>
            </a:r>
            <a:r>
              <a:rPr lang="el-GR" sz="2000" dirty="0" smtClean="0"/>
              <a:t>Σύνδεσμος: </a:t>
            </a:r>
            <a:r>
              <a:rPr lang="en-US" sz="2000" dirty="0" smtClean="0"/>
              <a:t>http</a:t>
            </a:r>
            <a:r>
              <a:rPr lang="en-US" sz="2000" dirty="0"/>
              <a:t>://</a:t>
            </a:r>
            <a:r>
              <a:rPr lang="en-US" sz="2000" dirty="0" err="1"/>
              <a:t>commons.wikimedia.org</a:t>
            </a:r>
            <a:r>
              <a:rPr lang="en-US" sz="2000" dirty="0"/>
              <a:t>/wiki</a:t>
            </a:r>
            <a:r>
              <a:rPr lang="el-GR" sz="2000" dirty="0"/>
              <a:t>/</a:t>
            </a:r>
            <a:r>
              <a:rPr lang="en-US" sz="2000" dirty="0" err="1"/>
              <a:t>File:The_Triumph_of_Aemilius_Paulus</a:t>
            </a:r>
            <a:r>
              <a:rPr lang="en-US" sz="2000" dirty="0"/>
              <a:t>_(detail).</a:t>
            </a:r>
            <a:r>
              <a:rPr lang="en-US" sz="2000" dirty="0" smtClean="0"/>
              <a:t>jpg</a:t>
            </a:r>
            <a:r>
              <a:rPr lang="el-GR" sz="2000" dirty="0" smtClean="0"/>
              <a:t> / Πηγή: </a:t>
            </a:r>
            <a:r>
              <a:rPr lang="en-US" sz="2000" dirty="0" smtClean="0"/>
              <a:t>http</a:t>
            </a:r>
            <a:r>
              <a:rPr lang="en-US" sz="2000" dirty="0"/>
              <a:t>://en.wikipedia.org/wiki/</a:t>
            </a:r>
            <a:r>
              <a:rPr lang="en-US" sz="2000" dirty="0" err="1" smtClean="0"/>
              <a:t>Lucius_Aemilius_Paullus_Macedonicus</a:t>
            </a:r>
            <a:endParaRPr lang="el-GR" sz="2000" dirty="0" smtClean="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l-GR" dirty="0"/>
              <a:t>2</a:t>
            </a:r>
            <a:r>
              <a:rPr lang="el-GR" dirty="0" smtClean="0"/>
              <a:t>/6)</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Εικόνα 3, Σελίδα 8:</a:t>
            </a:r>
            <a:r>
              <a:rPr lang="el-GR" sz="2000" i="1" dirty="0" smtClean="0"/>
              <a:t> Χάρτης της Ταρσού και της οροσειράς του Ταύρου</a:t>
            </a:r>
            <a:r>
              <a:rPr lang="el-GR" sz="2000" dirty="0" smtClean="0"/>
              <a:t> /</a:t>
            </a:r>
            <a:r>
              <a:rPr lang="en-US" sz="2000" dirty="0" smtClean="0"/>
              <a:t> Freeware (Public Domain) /</a:t>
            </a:r>
            <a:r>
              <a:rPr lang="el-GR" sz="2000" b="1" dirty="0" smtClean="0"/>
              <a:t> </a:t>
            </a:r>
            <a:r>
              <a:rPr lang="el-GR" sz="2000" dirty="0" smtClean="0"/>
              <a:t>Σύνδεσμος: </a:t>
            </a:r>
            <a:r>
              <a:rPr lang="en-US" sz="2000" dirty="0"/>
              <a:t>http://maps-kid.com/taurus-mountains-on-world-</a:t>
            </a:r>
            <a:r>
              <a:rPr lang="en-US" sz="2000" dirty="0" smtClean="0"/>
              <a:t>map.html</a:t>
            </a:r>
            <a:r>
              <a:rPr lang="en-US" sz="2000" dirty="0"/>
              <a:t> </a:t>
            </a:r>
            <a:r>
              <a:rPr lang="el-GR" sz="2000" dirty="0" smtClean="0"/>
              <a:t>Πηγή: </a:t>
            </a:r>
            <a:r>
              <a:rPr lang="en-US" sz="2000" dirty="0"/>
              <a:t>http://maps-</a:t>
            </a:r>
            <a:r>
              <a:rPr lang="en-US" sz="2000" dirty="0" err="1" smtClean="0"/>
              <a:t>kid.com</a:t>
            </a:r>
            <a:endParaRPr lang="el-GR" sz="2000" dirty="0" smtClean="0"/>
          </a:p>
          <a:p>
            <a:pPr marL="0" indent="0">
              <a:buNone/>
            </a:pPr>
            <a:r>
              <a:rPr lang="el-GR" sz="2000" b="1" dirty="0" smtClean="0"/>
              <a:t>Εικόνα 4, Σελίδα 12:</a:t>
            </a:r>
            <a:r>
              <a:rPr lang="en-US" sz="2000" dirty="0"/>
              <a:t> </a:t>
            </a:r>
            <a:r>
              <a:rPr lang="el-GR" sz="2000" dirty="0" smtClean="0"/>
              <a:t>Το </a:t>
            </a:r>
            <a:r>
              <a:rPr lang="el-GR" sz="2000" i="1" dirty="0"/>
              <a:t>σ</a:t>
            </a:r>
            <a:r>
              <a:rPr lang="el-GR" sz="2000" i="1" dirty="0" smtClean="0"/>
              <a:t>ύμβολο της Φυλής του Βενιαμίν</a:t>
            </a:r>
            <a:r>
              <a:rPr lang="el-GR" sz="2000" dirty="0" smtClean="0"/>
              <a:t> / </a:t>
            </a:r>
            <a:r>
              <a:rPr lang="en-US" sz="2000" dirty="0" smtClean="0"/>
              <a:t>Public Domain /</a:t>
            </a:r>
            <a:r>
              <a:rPr lang="el-GR" sz="2000" dirty="0" smtClean="0"/>
              <a:t> Σύνδεσμος</a:t>
            </a:r>
            <a:r>
              <a:rPr lang="en-US" sz="2000" dirty="0" smtClean="0"/>
              <a:t>:</a:t>
            </a:r>
            <a:r>
              <a:rPr lang="el-GR" sz="2000" dirty="0" smtClean="0"/>
              <a:t> </a:t>
            </a:r>
            <a:r>
              <a:rPr lang="en-US" sz="2000" dirty="0"/>
              <a:t>http://commons.wikimedia.org/wiki/File:Benjamin2.</a:t>
            </a:r>
            <a:r>
              <a:rPr lang="en-US" sz="2000" dirty="0" smtClean="0"/>
              <a:t>JPG</a:t>
            </a:r>
            <a:r>
              <a:rPr lang="el-GR" sz="2000" dirty="0" smtClean="0"/>
              <a:t> / Πηγή: </a:t>
            </a:r>
            <a:r>
              <a:rPr lang="en-US" sz="2000" dirty="0"/>
              <a:t>http://en.wikipedia.org/wiki/</a:t>
            </a:r>
            <a:r>
              <a:rPr lang="en-US" sz="2000" dirty="0" smtClean="0"/>
              <a:t>Benjamin</a:t>
            </a:r>
            <a:endParaRPr lang="el-GR" sz="2000" dirty="0" smtClean="0"/>
          </a:p>
          <a:p>
            <a:pPr marL="0" indent="0">
              <a:buNone/>
            </a:pPr>
            <a:endParaRPr lang="el-GR" sz="2000" dirty="0" smtClean="0"/>
          </a:p>
        </p:txBody>
      </p:sp>
    </p:spTree>
    <p:extLst>
      <p:ext uri="{BB962C8B-B14F-4D97-AF65-F5344CB8AC3E}">
        <p14:creationId xmlns:p14="http://schemas.microsoft.com/office/powerpoint/2010/main" val="389999880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l-GR" dirty="0" smtClean="0"/>
              <a:t>3/6</a:t>
            </a:r>
            <a:r>
              <a:rPr lang="el-GR" dirty="0"/>
              <a:t>)</a:t>
            </a: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Εικόνα 5, Σελίδα 14: </a:t>
            </a:r>
            <a:r>
              <a:rPr lang="el-GR" sz="2000" dirty="0" smtClean="0"/>
              <a:t> </a:t>
            </a:r>
            <a:r>
              <a:rPr lang="el-GR" sz="2000" i="1" dirty="0" smtClean="0"/>
              <a:t>Εξώφυλλο του DVD της ταινίας "Παύλος ο Απόστολος των Εθνών" (2000) του Ρότζερ Γιάνγκ</a:t>
            </a:r>
            <a:r>
              <a:rPr lang="el-GR" sz="2000" dirty="0" smtClean="0"/>
              <a:t> /</a:t>
            </a:r>
            <a:r>
              <a:rPr lang="en-US" sz="2000" dirty="0" smtClean="0"/>
              <a:t> </a:t>
            </a:r>
            <a:r>
              <a:rPr lang="el-GR" sz="2000" dirty="0" smtClean="0"/>
              <a:t>Η άδεια (</a:t>
            </a:r>
            <a:r>
              <a:rPr lang="en-US" sz="2000" dirty="0" smtClean="0"/>
              <a:t>copyright</a:t>
            </a:r>
            <a:r>
              <a:rPr lang="el-GR" sz="2000" dirty="0" smtClean="0"/>
              <a:t>) πιστεύεται ότι ανήκει στον διανομέα ή στην εταιρεία παραγωγής αυτού του βίντεο</a:t>
            </a:r>
            <a:r>
              <a:rPr lang="en-US" sz="2000" dirty="0" smtClean="0"/>
              <a:t>. </a:t>
            </a:r>
            <a:r>
              <a:rPr lang="el-GR" sz="2000" dirty="0" smtClean="0"/>
              <a:t>Η συγκεκριμένη φωτογραφία είναι παράγωγο ψηφιακής ανατύπωσης (φωτογράφιση, σκανάρισμα) του εξώφυλλου του </a:t>
            </a:r>
            <a:r>
              <a:rPr lang="en-US" sz="2000" dirty="0" smtClean="0"/>
              <a:t>DVD</a:t>
            </a:r>
            <a:r>
              <a:rPr lang="el-GR" sz="2000" dirty="0" smtClean="0"/>
              <a:t> του βίντεο. Η άδεια (</a:t>
            </a:r>
            <a:r>
              <a:rPr lang="en-US" sz="2000" dirty="0" smtClean="0"/>
              <a:t>copyright</a:t>
            </a:r>
            <a:r>
              <a:rPr lang="el-GR" sz="2000" dirty="0" smtClean="0"/>
              <a:t>) παραμένει στον αρχικό κάτοχο. Κρίνεται παρ’ όλα αυτά ότι η συγκεκριμένη χρήση αποτελεί μια «δίκαιη χρήση» </a:t>
            </a:r>
            <a:r>
              <a:rPr lang="en-US" sz="2000" dirty="0" smtClean="0"/>
              <a:t>(“fair use”)</a:t>
            </a:r>
            <a:r>
              <a:rPr lang="el-GR" sz="2000" dirty="0" smtClean="0"/>
              <a:t>.</a:t>
            </a:r>
            <a:r>
              <a:rPr lang="en-US" sz="2000" dirty="0" smtClean="0"/>
              <a:t> /</a:t>
            </a:r>
            <a:r>
              <a:rPr lang="el-GR" sz="2000" dirty="0" smtClean="0"/>
              <a:t> Σύνδεσμος: </a:t>
            </a:r>
            <a:r>
              <a:rPr lang="en-US" sz="2000" dirty="0" smtClean="0"/>
              <a:t>http</a:t>
            </a:r>
            <a:r>
              <a:rPr lang="en-US" sz="2000" dirty="0"/>
              <a:t>://www.biblemegamall.com/index.php?module=viewitem&amp;item=</a:t>
            </a:r>
            <a:r>
              <a:rPr lang="en-US" sz="2000" dirty="0" smtClean="0"/>
              <a:t>704504</a:t>
            </a:r>
            <a:r>
              <a:rPr lang="el-GR" sz="2000" dirty="0" smtClean="0"/>
              <a:t> / Πηγή: </a:t>
            </a:r>
            <a:r>
              <a:rPr lang="en-US" sz="2000" dirty="0"/>
              <a:t>http://</a:t>
            </a:r>
            <a:r>
              <a:rPr lang="en-US" sz="2000" dirty="0" err="1"/>
              <a:t>www.biblemegamall.com</a:t>
            </a:r>
            <a:r>
              <a:rPr lang="en-US" sz="2000" dirty="0"/>
              <a:t>/</a:t>
            </a:r>
            <a:r>
              <a:rPr lang="en-US" sz="2000" dirty="0" err="1"/>
              <a:t>index.php?module</a:t>
            </a:r>
            <a:r>
              <a:rPr lang="en-US" sz="2000" dirty="0"/>
              <a:t>=</a:t>
            </a:r>
            <a:r>
              <a:rPr lang="en-US" sz="2000" dirty="0" err="1"/>
              <a:t>viewitem&amp;item</a:t>
            </a:r>
            <a:r>
              <a:rPr lang="en-US" sz="2000" dirty="0"/>
              <a:t>=2487374</a:t>
            </a:r>
            <a:endParaRPr lang="el-GR" sz="2000" dirty="0" smtClean="0"/>
          </a:p>
          <a:p>
            <a:pPr marL="0" indent="0">
              <a:buNone/>
            </a:pPr>
            <a:endParaRPr lang="el-GR" sz="2000" dirty="0" smtClean="0"/>
          </a:p>
        </p:txBody>
      </p:sp>
    </p:spTree>
    <p:extLst>
      <p:ext uri="{BB962C8B-B14F-4D97-AF65-F5344CB8AC3E}">
        <p14:creationId xmlns:p14="http://schemas.microsoft.com/office/powerpoint/2010/main" val="73156207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l-GR" dirty="0"/>
              <a:t>4</a:t>
            </a:r>
            <a:r>
              <a:rPr lang="el-GR" dirty="0" smtClean="0"/>
              <a:t>/</a:t>
            </a:r>
            <a:r>
              <a:rPr lang="el-GR" dirty="0"/>
              <a:t>6</a:t>
            </a:r>
            <a:r>
              <a:rPr lang="en-US" dirty="0" smtClean="0"/>
              <a:t>)</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Εικόνα </a:t>
            </a:r>
            <a:r>
              <a:rPr lang="el-GR" sz="2000" b="1" dirty="0"/>
              <a:t>6</a:t>
            </a:r>
            <a:r>
              <a:rPr lang="el-GR" sz="2000" b="1" dirty="0" smtClean="0"/>
              <a:t>, Σελίδα 23: </a:t>
            </a:r>
            <a:r>
              <a:rPr lang="el-GR" sz="2000" i="1" dirty="0" smtClean="0"/>
              <a:t>Η </a:t>
            </a:r>
            <a:r>
              <a:rPr lang="el-GR" sz="2000" i="1" dirty="0"/>
              <a:t>Μεταστροφή του Αγίου Παύλου στο δρόμο προς τη </a:t>
            </a:r>
            <a:r>
              <a:rPr lang="el-GR" sz="2000" i="1" dirty="0" smtClean="0"/>
              <a:t>Δαμασκό</a:t>
            </a:r>
            <a:r>
              <a:rPr lang="en-US" sz="2000" dirty="0" smtClean="0"/>
              <a:t>, </a:t>
            </a:r>
            <a:r>
              <a:rPr lang="el-GR" sz="2000" dirty="0" smtClean="0"/>
              <a:t>Καραβάτζιο</a:t>
            </a:r>
            <a:r>
              <a:rPr lang="en-US" sz="2000" dirty="0" smtClean="0"/>
              <a:t> </a:t>
            </a:r>
            <a:r>
              <a:rPr lang="el-GR" sz="2000" dirty="0" smtClean="0"/>
              <a:t>/ </a:t>
            </a:r>
            <a:r>
              <a:rPr lang="en-US" sz="2000" dirty="0" smtClean="0"/>
              <a:t>Public Domain </a:t>
            </a:r>
            <a:r>
              <a:rPr lang="el-GR" sz="2000" dirty="0" smtClean="0"/>
              <a:t>/ Σύνδεσμος: </a:t>
            </a:r>
            <a:r>
              <a:rPr lang="en-US" sz="2000" dirty="0"/>
              <a:t>http://</a:t>
            </a:r>
            <a:r>
              <a:rPr lang="en-US" sz="2000" dirty="0" err="1"/>
              <a:t>commons.wikimedia.org</a:t>
            </a:r>
            <a:r>
              <a:rPr lang="en-US" sz="2000" dirty="0"/>
              <a:t>/wiki/</a:t>
            </a:r>
            <a:r>
              <a:rPr lang="en-US" sz="2000" dirty="0" err="1"/>
              <a:t>File:Conversion_on_the_Way_to_Damascus-Caravaggio</a:t>
            </a:r>
            <a:r>
              <a:rPr lang="en-US" sz="2000" dirty="0"/>
              <a:t>_(c.1600-1).jpg</a:t>
            </a:r>
            <a:r>
              <a:rPr lang="el-GR" sz="2000" dirty="0" smtClean="0"/>
              <a:t> / Πηγή: </a:t>
            </a:r>
            <a:r>
              <a:rPr lang="en-US" sz="2000" dirty="0"/>
              <a:t>http://</a:t>
            </a:r>
            <a:r>
              <a:rPr lang="en-US" sz="2000" dirty="0" err="1"/>
              <a:t>en.wikipedia.org</a:t>
            </a:r>
            <a:r>
              <a:rPr lang="en-US" sz="2000" dirty="0"/>
              <a:t>/wiki/</a:t>
            </a:r>
            <a:r>
              <a:rPr lang="en-US" sz="2000" dirty="0" err="1"/>
              <a:t>Conversion_on_the_Way_to_Damascus</a:t>
            </a:r>
            <a:endParaRPr lang="el-GR" sz="2000" dirty="0"/>
          </a:p>
          <a:p>
            <a:pPr marL="0" indent="0">
              <a:buNone/>
            </a:pPr>
            <a:r>
              <a:rPr lang="el-GR" sz="2000" b="1" dirty="0"/>
              <a:t>Εικόνα 7</a:t>
            </a:r>
            <a:r>
              <a:rPr lang="el-GR" sz="2000" b="1" dirty="0" smtClean="0"/>
              <a:t>, Σελίδα 35:</a:t>
            </a:r>
            <a:r>
              <a:rPr lang="en-US" sz="2000" b="1" dirty="0" smtClean="0"/>
              <a:t> </a:t>
            </a:r>
            <a:r>
              <a:rPr lang="el-GR" sz="2000" i="1" dirty="0" smtClean="0"/>
              <a:t>Η </a:t>
            </a:r>
            <a:r>
              <a:rPr lang="el-GR" sz="2000" i="1" dirty="0"/>
              <a:t>εις Αδου Κάθοδος του </a:t>
            </a:r>
            <a:r>
              <a:rPr lang="el-GR" sz="2000" i="1" dirty="0" smtClean="0"/>
              <a:t>Χριστού</a:t>
            </a:r>
            <a:r>
              <a:rPr lang="en-US" sz="2000" i="1" dirty="0" smtClean="0"/>
              <a:t> (</a:t>
            </a:r>
            <a:r>
              <a:rPr lang="el-GR" sz="2000" i="1" dirty="0" smtClean="0"/>
              <a:t>λεπτομέρεια</a:t>
            </a:r>
            <a:r>
              <a:rPr lang="en-US" sz="2000" i="1" dirty="0" smtClean="0"/>
              <a:t>)</a:t>
            </a:r>
            <a:r>
              <a:rPr lang="el-GR" sz="2000" dirty="0" smtClean="0"/>
              <a:t>, </a:t>
            </a:r>
            <a:r>
              <a:rPr lang="el-GR" sz="2000" dirty="0"/>
              <a:t>Μονή της Χώρας, </a:t>
            </a:r>
            <a:r>
              <a:rPr lang="el-GR" sz="2000" dirty="0" smtClean="0"/>
              <a:t>Κωνσταντινούπολη / </a:t>
            </a:r>
            <a:r>
              <a:rPr lang="en-US" sz="2000" dirty="0" smtClean="0"/>
              <a:t>Public Domain </a:t>
            </a:r>
            <a:r>
              <a:rPr lang="el-GR" sz="2000" dirty="0" smtClean="0"/>
              <a:t>/ Σύνδεσμος: </a:t>
            </a:r>
            <a:r>
              <a:rPr lang="en-US" sz="2000" dirty="0"/>
              <a:t>http://www.tovima.gr/opinions/article/?aid=</a:t>
            </a:r>
            <a:r>
              <a:rPr lang="en-US" sz="2000" dirty="0" smtClean="0"/>
              <a:t>150836</a:t>
            </a:r>
            <a:r>
              <a:rPr lang="el-GR" sz="2000" dirty="0" smtClean="0"/>
              <a:t> / Πηγή:</a:t>
            </a:r>
            <a:r>
              <a:rPr lang="en-US" sz="2000" dirty="0"/>
              <a:t> http://</a:t>
            </a:r>
            <a:r>
              <a:rPr lang="en-US" sz="2000" dirty="0" err="1" smtClean="0"/>
              <a:t>www.tovima.gr</a:t>
            </a:r>
            <a:endParaRPr lang="el-GR" sz="2000" dirty="0"/>
          </a:p>
          <a:p>
            <a:pPr marL="0" indent="0">
              <a:buNone/>
            </a:pPr>
            <a:r>
              <a:rPr lang="el-GR" sz="2000" b="1" dirty="0"/>
              <a:t>Εικόνα </a:t>
            </a:r>
            <a:r>
              <a:rPr lang="el-GR" sz="2000" b="1" dirty="0" smtClean="0"/>
              <a:t>8, Σελίδα 54:</a:t>
            </a:r>
            <a:r>
              <a:rPr lang="el-GR" sz="2000" dirty="0" smtClean="0"/>
              <a:t> Ο </a:t>
            </a:r>
            <a:r>
              <a:rPr lang="el-GR" sz="2000" i="1" dirty="0" smtClean="0"/>
              <a:t>ασπασμός των Αποστόλων Πέτρου και Παύλου</a:t>
            </a:r>
            <a:r>
              <a:rPr lang="el-GR" sz="2000" dirty="0" smtClean="0"/>
              <a:t>, Μονή Βατοπαιδίου, Άγιο Όρος / </a:t>
            </a:r>
            <a:r>
              <a:rPr lang="en-US" sz="2000" dirty="0" smtClean="0"/>
              <a:t>Public Domain / </a:t>
            </a:r>
            <a:r>
              <a:rPr lang="el-GR" sz="2000" dirty="0" smtClean="0"/>
              <a:t>Σύνδεσμος: </a:t>
            </a:r>
            <a:r>
              <a:rPr lang="el-GR" sz="2000" dirty="0"/>
              <a:t>http://www.vatopedi.gr/2011/05/σπαράγματα-τοιχογραφιών-αγνώστου-πρ/</a:t>
            </a:r>
            <a:r>
              <a:rPr lang="el-GR" sz="2000" dirty="0" smtClean="0"/>
              <a:t> / Πηγή: </a:t>
            </a:r>
            <a:r>
              <a:rPr lang="en-US" sz="2000" dirty="0"/>
              <a:t>http://</a:t>
            </a:r>
            <a:r>
              <a:rPr lang="en-US" sz="2000" dirty="0" err="1"/>
              <a:t>www.vatopedi.gr</a:t>
            </a:r>
            <a:endParaRPr lang="el-GR" sz="2000" dirty="0"/>
          </a:p>
        </p:txBody>
      </p:sp>
    </p:spTree>
    <p:extLst>
      <p:ext uri="{BB962C8B-B14F-4D97-AF65-F5344CB8AC3E}">
        <p14:creationId xmlns:p14="http://schemas.microsoft.com/office/powerpoint/2010/main" val="26696927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l-GR" dirty="0"/>
              <a:t>5</a:t>
            </a:r>
            <a:r>
              <a:rPr lang="el-GR" dirty="0" smtClean="0"/>
              <a:t>/6</a:t>
            </a:r>
            <a:r>
              <a:rPr lang="el-GR" dirty="0"/>
              <a:t>)</a:t>
            </a: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solidFill>
                  <a:srgbClr val="000000"/>
                </a:solidFill>
              </a:rPr>
              <a:t>Εικόνα </a:t>
            </a:r>
            <a:r>
              <a:rPr lang="el-GR" sz="2000" b="1" dirty="0">
                <a:solidFill>
                  <a:srgbClr val="000000"/>
                </a:solidFill>
              </a:rPr>
              <a:t>9</a:t>
            </a:r>
            <a:r>
              <a:rPr lang="el-GR" sz="2000" b="1" dirty="0" smtClean="0">
                <a:solidFill>
                  <a:srgbClr val="000000"/>
                </a:solidFill>
              </a:rPr>
              <a:t>, Σελίδα 86:</a:t>
            </a:r>
            <a:r>
              <a:rPr lang="el-GR" sz="2000" dirty="0" smtClean="0">
                <a:solidFill>
                  <a:srgbClr val="000000"/>
                </a:solidFill>
              </a:rPr>
              <a:t> </a:t>
            </a:r>
            <a:r>
              <a:rPr lang="el-GR" sz="2000" i="1" dirty="0" smtClean="0">
                <a:solidFill>
                  <a:srgbClr val="000000"/>
                </a:solidFill>
              </a:rPr>
              <a:t>Απ</a:t>
            </a:r>
            <a:r>
              <a:rPr lang="el-GR" sz="2000" i="1" dirty="0">
                <a:solidFill>
                  <a:srgbClr val="000000"/>
                </a:solidFill>
              </a:rPr>
              <a:t>όστολος Παύλος,</a:t>
            </a:r>
            <a:r>
              <a:rPr lang="el-GR" sz="2000" dirty="0">
                <a:solidFill>
                  <a:srgbClr val="000000"/>
                </a:solidFill>
              </a:rPr>
              <a:t> </a:t>
            </a:r>
            <a:r>
              <a:rPr lang="el-GR" sz="2000" dirty="0" smtClean="0">
                <a:solidFill>
                  <a:srgbClr val="000000"/>
                </a:solidFill>
              </a:rPr>
              <a:t>Ρωμαϊκή κατακόμβη Αγίας Θέκλας / </a:t>
            </a:r>
            <a:r>
              <a:rPr lang="en-US" sz="2000" dirty="0" smtClean="0">
                <a:solidFill>
                  <a:srgbClr val="000000"/>
                </a:solidFill>
              </a:rPr>
              <a:t>Public Domain /</a:t>
            </a:r>
            <a:r>
              <a:rPr lang="el-GR" sz="2000" dirty="0" smtClean="0">
                <a:solidFill>
                  <a:srgbClr val="000000"/>
                </a:solidFill>
              </a:rPr>
              <a:t> Σύνδεσμος: </a:t>
            </a:r>
            <a:r>
              <a:rPr lang="en-US" sz="2000" dirty="0">
                <a:solidFill>
                  <a:srgbClr val="000000"/>
                </a:solidFill>
              </a:rPr>
              <a:t>http://www.sueddeutsche.de/kultur/sensations-fund-im-paulus-grab-glaube-liebe-knochen-</a:t>
            </a:r>
            <a:r>
              <a:rPr lang="en-US" sz="2000" dirty="0" smtClean="0">
                <a:solidFill>
                  <a:srgbClr val="000000"/>
                </a:solidFill>
              </a:rPr>
              <a:t>1.106563</a:t>
            </a:r>
            <a:r>
              <a:rPr lang="el-GR" sz="2000" dirty="0" smtClean="0">
                <a:solidFill>
                  <a:srgbClr val="000000"/>
                </a:solidFill>
              </a:rPr>
              <a:t> / Πηγή: </a:t>
            </a:r>
            <a:r>
              <a:rPr lang="en-US" sz="2000" dirty="0">
                <a:solidFill>
                  <a:srgbClr val="000000"/>
                </a:solidFill>
              </a:rPr>
              <a:t>http://</a:t>
            </a:r>
            <a:r>
              <a:rPr lang="en-US" sz="2000" dirty="0" err="1">
                <a:solidFill>
                  <a:srgbClr val="000000"/>
                </a:solidFill>
              </a:rPr>
              <a:t>www.sueddeutsche.de</a:t>
            </a:r>
            <a:endParaRPr lang="el-GR" sz="2000" dirty="0" smtClean="0">
              <a:solidFill>
                <a:srgbClr val="000000"/>
              </a:solidFill>
            </a:endParaRPr>
          </a:p>
          <a:p>
            <a:pPr marL="0" indent="0">
              <a:buNone/>
            </a:pPr>
            <a:r>
              <a:rPr lang="el-GR" sz="2000" b="1" dirty="0">
                <a:solidFill>
                  <a:srgbClr val="000000"/>
                </a:solidFill>
              </a:rPr>
              <a:t>Εικόνα </a:t>
            </a:r>
            <a:r>
              <a:rPr lang="el-GR" sz="2000" b="1" dirty="0" smtClean="0">
                <a:solidFill>
                  <a:srgbClr val="000000"/>
                </a:solidFill>
              </a:rPr>
              <a:t>10, Σελίδα 88:</a:t>
            </a:r>
            <a:r>
              <a:rPr lang="el-GR" sz="2000" dirty="0" smtClean="0">
                <a:solidFill>
                  <a:srgbClr val="000000"/>
                </a:solidFill>
              </a:rPr>
              <a:t> </a:t>
            </a:r>
            <a:r>
              <a:rPr lang="el-GR" sz="2000" i="1" dirty="0" smtClean="0">
                <a:solidFill>
                  <a:srgbClr val="000000"/>
                </a:solidFill>
              </a:rPr>
              <a:t>Ψηφιακή σύνθεση του προσώπου του Αποστόλου Παύλου</a:t>
            </a:r>
            <a:r>
              <a:rPr lang="el-GR" sz="2000" dirty="0" smtClean="0">
                <a:solidFill>
                  <a:srgbClr val="000000"/>
                </a:solidFill>
              </a:rPr>
              <a:t> / Η σ</a:t>
            </a:r>
            <a:r>
              <a:rPr lang="el-GR" sz="2000" dirty="0">
                <a:solidFill>
                  <a:srgbClr val="000000"/>
                </a:solidFill>
              </a:rPr>
              <a:t>ύνθεση έχει δημιουργηθεί από ειδικούς </a:t>
            </a:r>
            <a:r>
              <a:rPr lang="el-GR" sz="2000" dirty="0" smtClean="0">
                <a:solidFill>
                  <a:srgbClr val="000000"/>
                </a:solidFill>
              </a:rPr>
              <a:t>του Κρατικού Γραφείου Ερευνών </a:t>
            </a:r>
            <a:r>
              <a:rPr lang="el-GR" sz="2000" dirty="0">
                <a:solidFill>
                  <a:srgbClr val="000000"/>
                </a:solidFill>
              </a:rPr>
              <a:t>της Βόρειας Ρηνανίας-</a:t>
            </a:r>
            <a:r>
              <a:rPr lang="el-GR" sz="2000" dirty="0" smtClean="0">
                <a:solidFill>
                  <a:srgbClr val="000000"/>
                </a:solidFill>
              </a:rPr>
              <a:t>Βεστφαλίας </a:t>
            </a:r>
            <a:r>
              <a:rPr lang="el-GR" sz="2000" dirty="0">
                <a:solidFill>
                  <a:srgbClr val="000000"/>
                </a:solidFill>
              </a:rPr>
              <a:t>NRW </a:t>
            </a:r>
            <a:r>
              <a:rPr lang="el-GR" sz="2000" dirty="0" smtClean="0">
                <a:solidFill>
                  <a:srgbClr val="000000"/>
                </a:solidFill>
              </a:rPr>
              <a:t>Landeskriminalamt</a:t>
            </a:r>
            <a:r>
              <a:rPr lang="en-US" sz="2000" dirty="0" smtClean="0">
                <a:solidFill>
                  <a:srgbClr val="000000"/>
                </a:solidFill>
              </a:rPr>
              <a:t> </a:t>
            </a:r>
            <a:r>
              <a:rPr lang="el-GR" sz="2000" dirty="0" smtClean="0">
                <a:solidFill>
                  <a:srgbClr val="000000"/>
                </a:solidFill>
              </a:rPr>
              <a:t>και προτάθηκε από τον ιστορικό Μίκαελ Χέσμαν </a:t>
            </a:r>
            <a:r>
              <a:rPr lang="en-US" sz="2000" dirty="0" smtClean="0">
                <a:solidFill>
                  <a:srgbClr val="000000"/>
                </a:solidFill>
              </a:rPr>
              <a:t>/</a:t>
            </a:r>
            <a:r>
              <a:rPr lang="el-GR" sz="2000" dirty="0" smtClean="0">
                <a:solidFill>
                  <a:srgbClr val="000000"/>
                </a:solidFill>
              </a:rPr>
              <a:t> </a:t>
            </a:r>
            <a:r>
              <a:rPr lang="en-US" sz="2000" dirty="0" smtClean="0">
                <a:solidFill>
                  <a:srgbClr val="000000"/>
                </a:solidFill>
              </a:rPr>
              <a:t>CC</a:t>
            </a:r>
            <a:r>
              <a:rPr lang="el-GR" sz="2000" dirty="0" smtClean="0">
                <a:solidFill>
                  <a:srgbClr val="000000"/>
                </a:solidFill>
              </a:rPr>
              <a:t> (</a:t>
            </a:r>
            <a:r>
              <a:rPr lang="en-US" sz="2000" dirty="0" smtClean="0">
                <a:solidFill>
                  <a:srgbClr val="000000"/>
                </a:solidFill>
              </a:rPr>
              <a:t>Creative Commons</a:t>
            </a:r>
            <a:r>
              <a:rPr lang="el-GR" sz="2000" dirty="0" smtClean="0">
                <a:solidFill>
                  <a:srgbClr val="000000"/>
                </a:solidFill>
              </a:rPr>
              <a:t>)</a:t>
            </a:r>
            <a:r>
              <a:rPr lang="en-US" sz="2000" dirty="0" smtClean="0">
                <a:solidFill>
                  <a:srgbClr val="000000"/>
                </a:solidFill>
              </a:rPr>
              <a:t> BY-SA 2.0 de</a:t>
            </a:r>
            <a:r>
              <a:rPr lang="el-GR" sz="2000" dirty="0" smtClean="0">
                <a:solidFill>
                  <a:srgbClr val="000000"/>
                </a:solidFill>
              </a:rPr>
              <a:t> / Σύνδεσμος</a:t>
            </a:r>
            <a:r>
              <a:rPr lang="en-US" sz="2000" dirty="0" smtClean="0">
                <a:solidFill>
                  <a:srgbClr val="000000"/>
                </a:solidFill>
              </a:rPr>
              <a:t>: http</a:t>
            </a:r>
            <a:r>
              <a:rPr lang="en-US" sz="2000" dirty="0">
                <a:solidFill>
                  <a:srgbClr val="000000"/>
                </a:solidFill>
              </a:rPr>
              <a:t>://</a:t>
            </a:r>
            <a:r>
              <a:rPr lang="en-US" sz="2000" dirty="0" err="1">
                <a:solidFill>
                  <a:srgbClr val="000000"/>
                </a:solidFill>
              </a:rPr>
              <a:t>commons.wikimedia.org</a:t>
            </a:r>
            <a:r>
              <a:rPr lang="en-US" sz="2000" dirty="0">
                <a:solidFill>
                  <a:srgbClr val="000000"/>
                </a:solidFill>
              </a:rPr>
              <a:t>/wiki/</a:t>
            </a:r>
            <a:r>
              <a:rPr lang="en-US" sz="2000" dirty="0" err="1">
                <a:solidFill>
                  <a:srgbClr val="000000"/>
                </a:solidFill>
              </a:rPr>
              <a:t>File:PaulusTarsus_LKANRW.jpg</a:t>
            </a:r>
            <a:r>
              <a:rPr lang="en-US" sz="2000" dirty="0">
                <a:solidFill>
                  <a:srgbClr val="000000"/>
                </a:solidFill>
              </a:rPr>
              <a:t> / </a:t>
            </a:r>
            <a:r>
              <a:rPr lang="el-GR" sz="2000" dirty="0">
                <a:solidFill>
                  <a:srgbClr val="000000"/>
                </a:solidFill>
              </a:rPr>
              <a:t>Π</a:t>
            </a:r>
            <a:r>
              <a:rPr lang="el-GR" sz="2000" dirty="0" smtClean="0">
                <a:solidFill>
                  <a:srgbClr val="000000"/>
                </a:solidFill>
              </a:rPr>
              <a:t>ηγή: </a:t>
            </a:r>
            <a:r>
              <a:rPr lang="en-US" sz="2000" dirty="0">
                <a:solidFill>
                  <a:srgbClr val="000000"/>
                </a:solidFill>
              </a:rPr>
              <a:t>http://</a:t>
            </a:r>
            <a:r>
              <a:rPr lang="en-US" sz="2000" dirty="0" err="1">
                <a:solidFill>
                  <a:srgbClr val="000000"/>
                </a:solidFill>
              </a:rPr>
              <a:t>ca.wikipedia.org</a:t>
            </a:r>
            <a:r>
              <a:rPr lang="en-US" sz="2000" dirty="0">
                <a:solidFill>
                  <a:srgbClr val="000000"/>
                </a:solidFill>
              </a:rPr>
              <a:t>/wiki/</a:t>
            </a:r>
            <a:r>
              <a:rPr lang="en-US" sz="2000" dirty="0" err="1" smtClean="0">
                <a:solidFill>
                  <a:srgbClr val="000000"/>
                </a:solidFill>
              </a:rPr>
              <a:t>Retrat_robot</a:t>
            </a:r>
            <a:endParaRPr lang="el-GR" sz="2000" dirty="0">
              <a:solidFill>
                <a:srgbClr val="000000"/>
              </a:solidFill>
            </a:endParaRPr>
          </a:p>
        </p:txBody>
      </p:sp>
    </p:spTree>
    <p:extLst>
      <p:ext uri="{BB962C8B-B14F-4D97-AF65-F5344CB8AC3E}">
        <p14:creationId xmlns:p14="http://schemas.microsoft.com/office/powerpoint/2010/main" val="283818488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l-GR" dirty="0" smtClean="0"/>
              <a:t>6</a:t>
            </a:r>
            <a:r>
              <a:rPr lang="en-US" dirty="0" smtClean="0"/>
              <a:t>/</a:t>
            </a:r>
            <a:r>
              <a:rPr lang="el-GR" dirty="0"/>
              <a:t>6</a:t>
            </a:r>
            <a:r>
              <a:rPr lang="en-US" dirty="0" smtClean="0"/>
              <a:t>)</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solidFill>
                  <a:srgbClr val="000000"/>
                </a:solidFill>
              </a:rPr>
              <a:t>Εικόνα </a:t>
            </a:r>
            <a:r>
              <a:rPr lang="el-GR" sz="2000" b="1" dirty="0">
                <a:solidFill>
                  <a:srgbClr val="000000"/>
                </a:solidFill>
              </a:rPr>
              <a:t>11, Σελίδα 94: </a:t>
            </a:r>
            <a:r>
              <a:rPr lang="el-GR" sz="2000" i="1" dirty="0" smtClean="0">
                <a:solidFill>
                  <a:srgbClr val="000000"/>
                </a:solidFill>
              </a:rPr>
              <a:t>Απόστολος Παύλος</a:t>
            </a:r>
            <a:r>
              <a:rPr lang="el-GR" sz="2000" dirty="0" smtClean="0">
                <a:solidFill>
                  <a:srgbClr val="000000"/>
                </a:solidFill>
              </a:rPr>
              <a:t>, Ζαν Τούροπ</a:t>
            </a:r>
            <a:r>
              <a:rPr lang="el-GR" sz="2000" b="1" dirty="0" smtClean="0">
                <a:solidFill>
                  <a:srgbClr val="000000"/>
                </a:solidFill>
              </a:rPr>
              <a:t> </a:t>
            </a:r>
            <a:r>
              <a:rPr lang="en-US" sz="2000" dirty="0" smtClean="0">
                <a:solidFill>
                  <a:srgbClr val="000000"/>
                </a:solidFill>
              </a:rPr>
              <a:t>/</a:t>
            </a:r>
            <a:r>
              <a:rPr lang="el-GR" sz="2000" dirty="0" smtClean="0">
                <a:solidFill>
                  <a:srgbClr val="000000"/>
                </a:solidFill>
              </a:rPr>
              <a:t> </a:t>
            </a:r>
            <a:r>
              <a:rPr lang="en-US" sz="2000" dirty="0">
                <a:solidFill>
                  <a:srgbClr val="000000"/>
                </a:solidFill>
              </a:rPr>
              <a:t>Copyright Jan </a:t>
            </a:r>
            <a:r>
              <a:rPr lang="en-US" sz="2000" dirty="0" err="1">
                <a:solidFill>
                  <a:srgbClr val="000000"/>
                </a:solidFill>
              </a:rPr>
              <a:t>Toorop</a:t>
            </a:r>
            <a:r>
              <a:rPr lang="en-US" sz="2000" dirty="0">
                <a:solidFill>
                  <a:srgbClr val="000000"/>
                </a:solidFill>
              </a:rPr>
              <a:t> Research Center</a:t>
            </a:r>
            <a:r>
              <a:rPr lang="el-GR" sz="2000" dirty="0" smtClean="0">
                <a:solidFill>
                  <a:srgbClr val="000000"/>
                </a:solidFill>
              </a:rPr>
              <a:t> / Σύνδεσμος: </a:t>
            </a:r>
            <a:r>
              <a:rPr lang="en-US" sz="2000" dirty="0" smtClean="0">
                <a:solidFill>
                  <a:srgbClr val="000000"/>
                </a:solidFill>
              </a:rPr>
              <a:t>http</a:t>
            </a:r>
            <a:r>
              <a:rPr lang="en-US" sz="2000" dirty="0">
                <a:solidFill>
                  <a:srgbClr val="000000"/>
                </a:solidFill>
              </a:rPr>
              <a:t>://</a:t>
            </a:r>
            <a:r>
              <a:rPr lang="en-US" sz="2000" dirty="0" err="1">
                <a:solidFill>
                  <a:srgbClr val="000000"/>
                </a:solidFill>
              </a:rPr>
              <a:t>www.jan-toorop.com</a:t>
            </a:r>
            <a:r>
              <a:rPr lang="en-US" sz="2000" dirty="0">
                <a:solidFill>
                  <a:srgbClr val="000000"/>
                </a:solidFill>
              </a:rPr>
              <a:t>/artwork/247</a:t>
            </a:r>
            <a:r>
              <a:rPr lang="el-GR" sz="2000" dirty="0" smtClean="0">
                <a:solidFill>
                  <a:srgbClr val="000000"/>
                </a:solidFill>
              </a:rPr>
              <a:t> / Πηγή: </a:t>
            </a:r>
            <a:r>
              <a:rPr lang="en-US" sz="2000" dirty="0">
                <a:solidFill>
                  <a:srgbClr val="000000"/>
                </a:solidFill>
              </a:rPr>
              <a:t>http://</a:t>
            </a:r>
            <a:r>
              <a:rPr lang="en-US" sz="2000" dirty="0" err="1">
                <a:solidFill>
                  <a:srgbClr val="000000"/>
                </a:solidFill>
              </a:rPr>
              <a:t>www.jan-toorop.com</a:t>
            </a:r>
            <a:endParaRPr lang="el-GR" sz="2000" dirty="0">
              <a:solidFill>
                <a:srgbClr val="000000"/>
              </a:solidFill>
            </a:endParaRPr>
          </a:p>
          <a:p>
            <a:pPr marL="0" indent="0">
              <a:buNone/>
            </a:pPr>
            <a:r>
              <a:rPr lang="el-GR" sz="2000" b="1" dirty="0" smtClean="0">
                <a:solidFill>
                  <a:srgbClr val="000000"/>
                </a:solidFill>
              </a:rPr>
              <a:t>Εικόνα </a:t>
            </a:r>
            <a:r>
              <a:rPr lang="el-GR" sz="2000" b="1" dirty="0">
                <a:solidFill>
                  <a:srgbClr val="000000"/>
                </a:solidFill>
              </a:rPr>
              <a:t>12, Σελίδα 108:</a:t>
            </a:r>
            <a:r>
              <a:rPr lang="el-GR" sz="2000" dirty="0">
                <a:solidFill>
                  <a:srgbClr val="000000"/>
                </a:solidFill>
              </a:rPr>
              <a:t> </a:t>
            </a:r>
            <a:r>
              <a:rPr lang="el-GR" sz="2000" i="1" dirty="0" smtClean="0">
                <a:solidFill>
                  <a:srgbClr val="000000"/>
                </a:solidFill>
              </a:rPr>
              <a:t>Χάρτης με τις περιοδείες του Αποστόλου Παύλου</a:t>
            </a:r>
            <a:r>
              <a:rPr lang="el-GR" sz="2000" dirty="0" smtClean="0">
                <a:solidFill>
                  <a:srgbClr val="000000"/>
                </a:solidFill>
              </a:rPr>
              <a:t> </a:t>
            </a:r>
            <a:r>
              <a:rPr lang="en-US" sz="2000" dirty="0" smtClean="0">
                <a:solidFill>
                  <a:srgbClr val="000000"/>
                </a:solidFill>
              </a:rPr>
              <a:t>/ Copyright</a:t>
            </a:r>
            <a:r>
              <a:rPr lang="el-GR" sz="2000" dirty="0" smtClean="0">
                <a:solidFill>
                  <a:srgbClr val="000000"/>
                </a:solidFill>
              </a:rPr>
              <a:t> / Σύνδεσμος: </a:t>
            </a:r>
            <a:r>
              <a:rPr lang="en-US" sz="2000" dirty="0">
                <a:solidFill>
                  <a:srgbClr val="000000"/>
                </a:solidFill>
              </a:rPr>
              <a:t>http://www.glauben-und-bekennen.de/bibel/landkarten/paulus-</a:t>
            </a:r>
            <a:r>
              <a:rPr lang="en-US" sz="2000" dirty="0" smtClean="0">
                <a:solidFill>
                  <a:srgbClr val="000000"/>
                </a:solidFill>
              </a:rPr>
              <a:t>missionsreisen.jpg</a:t>
            </a:r>
            <a:r>
              <a:rPr lang="el-GR" sz="2000" dirty="0" smtClean="0">
                <a:solidFill>
                  <a:srgbClr val="000000"/>
                </a:solidFill>
              </a:rPr>
              <a:t> /</a:t>
            </a:r>
            <a:r>
              <a:rPr lang="el-GR" sz="2000" dirty="0">
                <a:solidFill>
                  <a:srgbClr val="000000"/>
                </a:solidFill>
              </a:rPr>
              <a:t> </a:t>
            </a:r>
            <a:r>
              <a:rPr lang="el-GR" sz="2000" dirty="0" smtClean="0">
                <a:solidFill>
                  <a:srgbClr val="000000"/>
                </a:solidFill>
              </a:rPr>
              <a:t>Πηγή: </a:t>
            </a:r>
            <a:r>
              <a:rPr lang="en-US" sz="2000" dirty="0">
                <a:solidFill>
                  <a:srgbClr val="000000"/>
                </a:solidFill>
              </a:rPr>
              <a:t>http://</a:t>
            </a:r>
            <a:r>
              <a:rPr lang="en-US" sz="2000" dirty="0" err="1">
                <a:solidFill>
                  <a:srgbClr val="000000"/>
                </a:solidFill>
              </a:rPr>
              <a:t>www.glauben</a:t>
            </a:r>
            <a:r>
              <a:rPr lang="en-US" sz="2000" dirty="0">
                <a:solidFill>
                  <a:srgbClr val="000000"/>
                </a:solidFill>
              </a:rPr>
              <a:t>-und-</a:t>
            </a:r>
            <a:r>
              <a:rPr lang="en-US" sz="2000" dirty="0" err="1">
                <a:solidFill>
                  <a:srgbClr val="000000"/>
                </a:solidFill>
              </a:rPr>
              <a:t>bekennen.de</a:t>
            </a:r>
            <a:r>
              <a:rPr lang="en-US" sz="2000" dirty="0">
                <a:solidFill>
                  <a:srgbClr val="000000"/>
                </a:solidFill>
              </a:rPr>
              <a:t>/</a:t>
            </a:r>
            <a:r>
              <a:rPr lang="en-US" sz="2000" dirty="0" err="1">
                <a:solidFill>
                  <a:srgbClr val="000000"/>
                </a:solidFill>
              </a:rPr>
              <a:t>besinnung</a:t>
            </a:r>
            <a:r>
              <a:rPr lang="en-US" sz="2000" dirty="0">
                <a:solidFill>
                  <a:srgbClr val="000000"/>
                </a:solidFill>
              </a:rPr>
              <a:t>/</a:t>
            </a:r>
            <a:r>
              <a:rPr lang="en-US" sz="2000" dirty="0" err="1">
                <a:solidFill>
                  <a:srgbClr val="000000"/>
                </a:solidFill>
              </a:rPr>
              <a:t>begriffe</a:t>
            </a:r>
            <a:r>
              <a:rPr lang="en-US" sz="2000" dirty="0">
                <a:solidFill>
                  <a:srgbClr val="000000"/>
                </a:solidFill>
              </a:rPr>
              <a:t>-m/</a:t>
            </a:r>
            <a:r>
              <a:rPr lang="en-US" sz="2000" dirty="0" err="1" smtClean="0">
                <a:solidFill>
                  <a:srgbClr val="000000"/>
                </a:solidFill>
              </a:rPr>
              <a:t>missionsreisen.htm</a:t>
            </a:r>
            <a:endParaRPr lang="el-GR" sz="2000" dirty="0" smtClean="0">
              <a:solidFill>
                <a:srgbClr val="FF0000"/>
              </a:solidFill>
            </a:endParaRPr>
          </a:p>
          <a:p>
            <a:pPr marL="0" indent="0">
              <a:buNone/>
            </a:pPr>
            <a:r>
              <a:rPr lang="el-GR" sz="2000" b="1" dirty="0" smtClean="0">
                <a:solidFill>
                  <a:srgbClr val="000000"/>
                </a:solidFill>
              </a:rPr>
              <a:t>Εικόνα 13, Σελίδα 110</a:t>
            </a:r>
            <a:r>
              <a:rPr lang="en-US" sz="2000" b="1" dirty="0" smtClean="0">
                <a:solidFill>
                  <a:srgbClr val="000000"/>
                </a:solidFill>
              </a:rPr>
              <a:t>: </a:t>
            </a:r>
            <a:r>
              <a:rPr lang="el-GR" sz="2000" i="1" dirty="0" smtClean="0">
                <a:solidFill>
                  <a:srgbClr val="000000"/>
                </a:solidFill>
              </a:rPr>
              <a:t>Χάρτης με την Β’ Περιοδεία του Αποστόλου Παύλου</a:t>
            </a:r>
            <a:r>
              <a:rPr lang="el-GR" sz="2000" dirty="0" smtClean="0">
                <a:solidFill>
                  <a:srgbClr val="000000"/>
                </a:solidFill>
              </a:rPr>
              <a:t> / </a:t>
            </a:r>
            <a:r>
              <a:rPr lang="en-US" sz="2000" dirty="0" smtClean="0">
                <a:solidFill>
                  <a:srgbClr val="000000"/>
                </a:solidFill>
              </a:rPr>
              <a:t>Copyright 1998</a:t>
            </a:r>
            <a:r>
              <a:rPr lang="en-US" sz="2000" dirty="0">
                <a:solidFill>
                  <a:srgbClr val="000000"/>
                </a:solidFill>
              </a:rPr>
              <a:t>-2015 The Mary T. and Frank L. Hoffman Family </a:t>
            </a:r>
            <a:r>
              <a:rPr lang="en-US" sz="2000" dirty="0" smtClean="0">
                <a:solidFill>
                  <a:srgbClr val="000000"/>
                </a:solidFill>
              </a:rPr>
              <a:t>Foundation</a:t>
            </a:r>
            <a:r>
              <a:rPr lang="el-GR" sz="2000" dirty="0" smtClean="0">
                <a:solidFill>
                  <a:srgbClr val="000000"/>
                </a:solidFill>
              </a:rPr>
              <a:t> / Σύνδεσμος</a:t>
            </a:r>
            <a:r>
              <a:rPr lang="en-US" sz="2000" dirty="0" smtClean="0">
                <a:solidFill>
                  <a:srgbClr val="000000"/>
                </a:solidFill>
              </a:rPr>
              <a:t>: http</a:t>
            </a:r>
            <a:r>
              <a:rPr lang="en-US" sz="2000" dirty="0">
                <a:solidFill>
                  <a:srgbClr val="000000"/>
                </a:solidFill>
              </a:rPr>
              <a:t>://www.all-creatures.org/sermons98/map-08.</a:t>
            </a:r>
            <a:r>
              <a:rPr lang="en-US" sz="2000" dirty="0" smtClean="0">
                <a:solidFill>
                  <a:srgbClr val="000000"/>
                </a:solidFill>
              </a:rPr>
              <a:t>html</a:t>
            </a:r>
            <a:r>
              <a:rPr lang="el-GR" sz="2000" dirty="0" smtClean="0">
                <a:solidFill>
                  <a:srgbClr val="000000"/>
                </a:solidFill>
              </a:rPr>
              <a:t> / Πηγή: </a:t>
            </a:r>
            <a:r>
              <a:rPr lang="en-US" sz="2000" dirty="0">
                <a:solidFill>
                  <a:srgbClr val="000000"/>
                </a:solidFill>
              </a:rPr>
              <a:t>http://</a:t>
            </a:r>
            <a:r>
              <a:rPr lang="en-US" sz="2000" dirty="0" err="1">
                <a:solidFill>
                  <a:srgbClr val="000000"/>
                </a:solidFill>
              </a:rPr>
              <a:t>www.all-creatures.org</a:t>
            </a:r>
            <a:endParaRPr lang="el-GR" sz="2000" dirty="0" smtClean="0">
              <a:solidFill>
                <a:srgbClr val="000000"/>
              </a:solidFill>
            </a:endParaRPr>
          </a:p>
        </p:txBody>
      </p:sp>
    </p:spTree>
    <p:extLst>
      <p:ext uri="{BB962C8B-B14F-4D97-AF65-F5344CB8AC3E}">
        <p14:creationId xmlns:p14="http://schemas.microsoft.com/office/powerpoint/2010/main" val="574050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Ο Παύλος Ζηλωτής (1 από 3) </a:t>
            </a:r>
            <a:endParaRPr lang="el-GR" dirty="0"/>
          </a:p>
        </p:txBody>
      </p:sp>
      <p:sp>
        <p:nvSpPr>
          <p:cNvPr id="5" name="Θέση περιεχομένου 4"/>
          <p:cNvSpPr>
            <a:spLocks noGrp="1"/>
          </p:cNvSpPr>
          <p:nvPr>
            <p:ph idx="1"/>
          </p:nvPr>
        </p:nvSpPr>
        <p:spPr/>
        <p:txBody>
          <a:bodyPr>
            <a:normAutofit fontScale="85000" lnSpcReduction="10000"/>
          </a:bodyPr>
          <a:lstStyle/>
          <a:p>
            <a:r>
              <a:rPr lang="el-GR" sz="2400" dirty="0"/>
              <a:t>Ο  ίδιος ομολογεί ότι εντρύφησε παραπάνω από όλους τους συμφοιτητές του στις πατρικές παραδόσεις (</a:t>
            </a:r>
            <a:r>
              <a:rPr lang="el-GR" sz="2400" i="1" dirty="0"/>
              <a:t>περισσοτέρως ζηλωτὴς ὑπάρχων τῶν πατρικῶν παραδόσεων</a:t>
            </a:r>
            <a:r>
              <a:rPr lang="el-GR" sz="2400" dirty="0"/>
              <a:t>. Γαλ. </a:t>
            </a:r>
            <a:r>
              <a:rPr lang="el-GR" sz="2400" dirty="0" smtClean="0"/>
              <a:t>1, 14</a:t>
            </a:r>
            <a:r>
              <a:rPr lang="el-GR" sz="2400" dirty="0"/>
              <a:t>) παρά τους πόδας του μετριοπαθούς Φαρισαίου Simeon ben Gamaliel </a:t>
            </a:r>
            <a:r>
              <a:rPr lang="el-GR" sz="2400" dirty="0" smtClean="0"/>
              <a:t>I (</a:t>
            </a:r>
            <a:r>
              <a:rPr lang="el-GR" sz="2400" dirty="0"/>
              <a:t>Γαμαλιήλ Α’) του πρεσβυτέρου (Πρ. 22, 3), εγγονού του εκ της Βαβυλωνίας ορμώμενου Χιλέλ (</a:t>
            </a:r>
            <a:r>
              <a:rPr lang="el-GR" sz="2400" i="1" dirty="0"/>
              <a:t>Ιώσ., Βίος 38: γένους σφόδρα λαμπροῦ</a:t>
            </a:r>
            <a:r>
              <a:rPr lang="el-GR" sz="2400" dirty="0"/>
              <a:t>), ο οποίος παρέδιδε στην Ιερουσαλήμ το διάστημα 20-50 μ.Χ. </a:t>
            </a:r>
            <a:endParaRPr lang="en-US" sz="2400" dirty="0"/>
          </a:p>
          <a:p>
            <a:r>
              <a:rPr lang="el-GR" sz="2400" dirty="0"/>
              <a:t>Δεν γνωρίζουμε εάν αυτό το διάστημα είχε την ευκαιρία να ακούσει τη διδασκαλία του ιστορικού Ιησού ή/και να δει το Πάθος Του. Μετά τη μεταστροφή του σημειώνει: </a:t>
            </a:r>
            <a:r>
              <a:rPr lang="el-GR" sz="2400" i="1" dirty="0"/>
              <a:t>Ὥστε ἡμεῖς ἀπὸ τοῦ νῦν οὐδένα οἴδαμεν κατὰ σάρκα· </a:t>
            </a:r>
            <a:r>
              <a:rPr lang="el-GR" sz="2400" b="1" i="1" dirty="0"/>
              <a:t>εἰ καὶ ἐγνώκαμεν κατὰ σάρκα Χριστόν, ἀλλὰ νῦν οὐκέτι γινώσκομεν</a:t>
            </a:r>
            <a:r>
              <a:rPr lang="el-GR" sz="2400" b="1" dirty="0"/>
              <a:t> </a:t>
            </a:r>
            <a:r>
              <a:rPr lang="el-GR" sz="2400" dirty="0"/>
              <a:t>(Β’ Κορ</a:t>
            </a:r>
            <a:r>
              <a:rPr lang="el-GR" sz="2400" dirty="0" smtClean="0"/>
              <a:t>.</a:t>
            </a:r>
            <a:r>
              <a:rPr lang="el-GR" sz="2400" dirty="0"/>
              <a:t> 5, 16). Προφανώς κάποιοι αντίπαλοι Ιουδαιοχριστιανοί καυχιόνταν γι’ αυτό ή/και επικαλούνταν την εφαρμογή του Νόμου (όπως την περιτομή) από τον ιστορικό Ιησού ο οποίος ήταν Ιουδαίος στην εθνότητα.</a:t>
            </a:r>
            <a:endParaRPr lang="en-US" sz="2400" dirty="0"/>
          </a:p>
        </p:txBody>
      </p:sp>
    </p:spTree>
    <p:extLst>
      <p:ext uri="{BB962C8B-B14F-4D97-AF65-F5344CB8AC3E}">
        <p14:creationId xmlns:p14="http://schemas.microsoft.com/office/powerpoint/2010/main" val="4234863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a:t>Ο Παύλος Ζηλωτής </a:t>
            </a:r>
            <a:r>
              <a:rPr lang="el-GR" dirty="0" smtClean="0"/>
              <a:t>(2 </a:t>
            </a:r>
            <a:r>
              <a:rPr lang="el-GR" dirty="0"/>
              <a:t>από </a:t>
            </a:r>
            <a:r>
              <a:rPr lang="el-GR" dirty="0" smtClean="0"/>
              <a:t>3) </a:t>
            </a:r>
            <a:endParaRPr lang="el-GR" dirty="0"/>
          </a:p>
        </p:txBody>
      </p:sp>
      <p:pic>
        <p:nvPicPr>
          <p:cNvPr id="3" name="Picture Placeholder 2" descr="Εικόνα του εξωφύλλου του DVD της ταινίας &quot;Παύλος ο Απόστολος των Εθνών&quot; (2000) του Ρότζερ Γιάνγκ"/>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61291" r="-61291"/>
          <a:stretch>
            <a:fillRect/>
          </a:stretch>
        </p:blipFill>
        <p:spPr/>
      </p:pic>
    </p:spTree>
    <p:extLst>
      <p:ext uri="{BB962C8B-B14F-4D97-AF65-F5344CB8AC3E}">
        <p14:creationId xmlns:p14="http://schemas.microsoft.com/office/powerpoint/2010/main" val="1805793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 Παύλος Ζηλωτής </a:t>
            </a:r>
            <a:r>
              <a:rPr lang="el-GR" dirty="0" smtClean="0"/>
              <a:t>(3 </a:t>
            </a:r>
            <a:r>
              <a:rPr lang="el-GR" dirty="0"/>
              <a:t>από 3</a:t>
            </a:r>
            <a:r>
              <a:rPr lang="el-GR" dirty="0" smtClean="0"/>
              <a:t>)</a:t>
            </a:r>
            <a:endParaRPr lang="el-GR" dirty="0"/>
          </a:p>
        </p:txBody>
      </p:sp>
      <p:sp>
        <p:nvSpPr>
          <p:cNvPr id="3" name="Θέση περιεχομένου 2"/>
          <p:cNvSpPr>
            <a:spLocks noGrp="1"/>
          </p:cNvSpPr>
          <p:nvPr>
            <p:ph idx="1"/>
          </p:nvPr>
        </p:nvSpPr>
        <p:spPr/>
        <p:txBody>
          <a:bodyPr>
            <a:normAutofit fontScale="85000" lnSpcReduction="10000"/>
          </a:bodyPr>
          <a:lstStyle/>
          <a:p>
            <a:pPr marL="0" indent="0">
              <a:buNone/>
            </a:pPr>
            <a:r>
              <a:rPr lang="el-GR" sz="2400" dirty="0"/>
              <a:t>Στο Πρ. 22, 3 παραδίδεται ότι ο </a:t>
            </a:r>
            <a:r>
              <a:rPr lang="el-GR" sz="2400" i="1" dirty="0"/>
              <a:t>νομοδιδάσκαλος τίμιος παντὶ τῷ λαῷ</a:t>
            </a:r>
            <a:r>
              <a:rPr lang="el-GR" sz="2400" dirty="0"/>
              <a:t> (5, 34) Γαμαλιήλ ήταν τροφός του Παύλου (καθώς συγγενής μάλλον αποκλείεται αφού ο Γ. ήταν δαβιδίδης)</a:t>
            </a:r>
            <a:r>
              <a:rPr lang="el-GR" sz="2400" i="1" dirty="0"/>
              <a:t>: ἐγώ εἰμι ἀνὴρ Ἰουδαῖος, γεγεννημένος ἐν Ταρσῷ τῆς </a:t>
            </a:r>
            <a:r>
              <a:rPr lang="el-GR" sz="2400" i="1" dirty="0" smtClean="0"/>
              <a:t>Κιλικίας/</a:t>
            </a:r>
            <a:r>
              <a:rPr lang="el-GR" sz="2400" b="1" i="1" dirty="0" smtClean="0"/>
              <a:t> </a:t>
            </a:r>
            <a:r>
              <a:rPr lang="el-GR" sz="2400" b="1" i="1" dirty="0"/>
              <a:t>ἀνατεθραμμένος δὲ ἐν τῇ πόλει ταύτῃ παρὰ τοὺς πόδας Γαμαλιὴλ</a:t>
            </a:r>
            <a:r>
              <a:rPr lang="el-GR" sz="2400" i="1" dirty="0"/>
              <a:t>/ πεπαιδευμένος κατὰ ἀκρίβειαν τοῦ πατρῴου Νόμου, ζηλωτὴς ὑπάρχων τοῦ Θεοῦ καθὼς πάντες ὑμεῖς ἐστε σήμερον.</a:t>
            </a:r>
            <a:r>
              <a:rPr lang="el-GR" sz="2400" dirty="0"/>
              <a:t> </a:t>
            </a:r>
            <a:endParaRPr lang="el-GR" sz="2400" dirty="0" smtClean="0"/>
          </a:p>
          <a:p>
            <a:pPr marL="0" indent="0">
              <a:buNone/>
            </a:pPr>
            <a:r>
              <a:rPr lang="el-GR" sz="2400" dirty="0" smtClean="0"/>
              <a:t>Παρότι </a:t>
            </a:r>
            <a:r>
              <a:rPr lang="el-GR" sz="2400" dirty="0"/>
              <a:t>ανήκε στη μετριοπαθή σχολή του Χιλέλ, κατόπιν ως ραβίνος επέδειξε σκληροπυρηνική συμπεριφορά που θεωρούνταν χαρακτηριστική της Σχολής του παλαιστίνιου Σαμμάι, μιμούμενος τους ζηλωτές Φινεές και Ηλία αλλά και τους Μακκαβαίους οι οποίοι φόνευαν όσους ομοεθνείς τους πρόδιδαν τα πάτρια. Σύμφωνα με τον Λουκά, </a:t>
            </a:r>
            <a:r>
              <a:rPr lang="el-GR" sz="2400" i="1" dirty="0"/>
              <a:t>ἐμπνέων ἀπειλῆς καὶ φόνου εἰς τοὺς μαθητὰς τοῦ Κυρίου</a:t>
            </a:r>
            <a:r>
              <a:rPr lang="el-GR" sz="2400" dirty="0"/>
              <a:t> (Πρ. 9, 1), επέδραμε στη Δαμασκό κατόπιν αδείας του Αρχιερέα (μάλλον του Καϊάφα που πρωταγωνίστησε και στο Πάθος του Ιησού). Ο ίδιος ο </a:t>
            </a:r>
            <a:r>
              <a:rPr lang="el-GR" sz="2400" dirty="0" smtClean="0"/>
              <a:t>Παύλος </a:t>
            </a:r>
            <a:r>
              <a:rPr lang="el-GR" sz="2400" dirty="0"/>
              <a:t>χρησιμοποιεί το ρήμα </a:t>
            </a:r>
            <a:r>
              <a:rPr lang="el-GR" sz="2400" b="1" i="1" dirty="0"/>
              <a:t>πορθῶ</a:t>
            </a:r>
            <a:r>
              <a:rPr lang="el-GR" sz="2400" dirty="0"/>
              <a:t> </a:t>
            </a:r>
            <a:r>
              <a:rPr lang="el-GR" sz="2400" dirty="0" smtClean="0"/>
              <a:t>((</a:t>
            </a:r>
            <a:r>
              <a:rPr lang="el-GR" sz="2400" dirty="0"/>
              <a:t>= προκαλώ σοβαρό-θανάσιμο </a:t>
            </a:r>
            <a:r>
              <a:rPr lang="el-GR" sz="2400" dirty="0" smtClean="0"/>
              <a:t>κακό) Γαλ</a:t>
            </a:r>
            <a:r>
              <a:rPr lang="el-GR" sz="2400" dirty="0"/>
              <a:t>. 1, 13. 23</a:t>
            </a:r>
            <a:r>
              <a:rPr lang="el-GR" sz="2400" dirty="0" smtClean="0"/>
              <a:t>)</a:t>
            </a:r>
            <a:r>
              <a:rPr lang="el-GR" sz="2400" dirty="0"/>
              <a:t>.</a:t>
            </a:r>
          </a:p>
        </p:txBody>
      </p:sp>
    </p:spTree>
    <p:extLst>
      <p:ext uri="{BB962C8B-B14F-4D97-AF65-F5344CB8AC3E}">
        <p14:creationId xmlns:p14="http://schemas.microsoft.com/office/powerpoint/2010/main" val="34887374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Ο Παύλος Ρωμαίος Πολίτης (1 από 2)</a:t>
            </a:r>
            <a:endParaRPr lang="el-GR" dirty="0"/>
          </a:p>
        </p:txBody>
      </p:sp>
      <p:sp>
        <p:nvSpPr>
          <p:cNvPr id="3" name="Θέση περιεχομένου 2"/>
          <p:cNvSpPr>
            <a:spLocks noGrp="1"/>
          </p:cNvSpPr>
          <p:nvPr>
            <p:ph idx="1"/>
          </p:nvPr>
        </p:nvSpPr>
        <p:spPr/>
        <p:txBody>
          <a:bodyPr>
            <a:normAutofit fontScale="92500" lnSpcReduction="20000"/>
          </a:bodyPr>
          <a:lstStyle/>
          <a:p>
            <a:pPr marL="0" indent="0">
              <a:buNone/>
            </a:pPr>
            <a:r>
              <a:rPr lang="el-GR" sz="2800" dirty="0"/>
              <a:t>Σύμφωνα με τις </a:t>
            </a:r>
            <a:r>
              <a:rPr lang="el-GR" sz="2800" dirty="0" smtClean="0"/>
              <a:t>Πράξεις, </a:t>
            </a:r>
            <a:r>
              <a:rPr lang="el-GR" sz="2800" dirty="0"/>
              <a:t>ο </a:t>
            </a:r>
            <a:r>
              <a:rPr lang="el-GR" sz="2800" dirty="0" smtClean="0"/>
              <a:t>Παύλος </a:t>
            </a:r>
            <a:r>
              <a:rPr lang="el-GR" sz="2800" dirty="0"/>
              <a:t>είχε και ενίοτε επικαλέστηκε την ρωμαϊκή του ιθαγένεια (civis Romanum sum) που συνήθως επιβεβαιωνόταν από μια μαρτυρία, testatio, επικυρωμένο αντίγραφο της γέννησής του και του πολιτεύματός του σε επιστρωμένο με κερί ξύλινο δίπτυχο με στερεότυπη πενταμερή μορφή – μέρος της οποίας ήταν το cuiem romanam/ um e(xscripsit)</a:t>
            </a:r>
            <a:r>
              <a:rPr lang="el-GR" sz="2800" dirty="0" smtClean="0"/>
              <a:t>:</a:t>
            </a:r>
          </a:p>
          <a:p>
            <a:pPr marL="0" indent="0">
              <a:buNone/>
            </a:pPr>
            <a:r>
              <a:rPr lang="el-GR" sz="2800" i="1" dirty="0" smtClean="0"/>
              <a:t>ὅταν </a:t>
            </a:r>
            <a:r>
              <a:rPr lang="el-GR" sz="2800" i="1" dirty="0"/>
              <a:t>στὸ χιλίαρχο </a:t>
            </a:r>
            <a:r>
              <a:rPr lang="el-GR" sz="2800" b="1" i="1" dirty="0"/>
              <a:t>Κλαύδιο Λυσία</a:t>
            </a:r>
            <a:r>
              <a:rPr lang="el-GR" sz="2800" i="1" dirty="0"/>
              <a:t>, φρούραρχο τοῦ πύργου τῆς αὐλῆς τοῦ ναοῦ τῶν ᾿Ιεροσολύμων, ὁ ὁποῖος τὸν συνέλαβε, δηλώνει, γιὰ νὰ μὴ μαστιγωθῇ, ὅτι εἶναι ῾Ρωμαῖος πολίτης, καὶ ὁ Λυσίας τοῦ λέει θαμπωμένος ὅτι αὐτὸς τὴν ἰθαγένεια αὐτὴ τὴν ἀγόρασε πολὺ ἀκριβά, ὁ Παῦλος τοῦ λέει μὲ ἔκδηλη ἀγερωχία</a:t>
            </a:r>
            <a:r>
              <a:rPr lang="el-GR" sz="2800" i="1" dirty="0" smtClean="0"/>
              <a:t>·</a:t>
            </a:r>
            <a:endParaRPr lang="el-GR" sz="2800" dirty="0" smtClean="0"/>
          </a:p>
          <a:p>
            <a:pPr marL="0" indent="0">
              <a:buNone/>
            </a:pPr>
            <a:endParaRPr lang="el-GR" sz="2800" dirty="0"/>
          </a:p>
        </p:txBody>
      </p:sp>
    </p:spTree>
    <p:extLst>
      <p:ext uri="{BB962C8B-B14F-4D97-AF65-F5344CB8AC3E}">
        <p14:creationId xmlns:p14="http://schemas.microsoft.com/office/powerpoint/2010/main" val="1895937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 Παύλος Ρωμαίος Πολίτης </a:t>
            </a:r>
            <a:r>
              <a:rPr lang="el-GR" dirty="0" smtClean="0"/>
              <a:t>(2 </a:t>
            </a:r>
            <a:r>
              <a:rPr lang="el-GR" dirty="0"/>
              <a:t>από 2)</a:t>
            </a:r>
          </a:p>
        </p:txBody>
      </p:sp>
      <p:sp>
        <p:nvSpPr>
          <p:cNvPr id="3" name="Θέση περιεχομένου 2"/>
          <p:cNvSpPr>
            <a:spLocks noGrp="1"/>
          </p:cNvSpPr>
          <p:nvPr>
            <p:ph idx="1"/>
          </p:nvPr>
        </p:nvSpPr>
        <p:spPr/>
        <p:txBody>
          <a:bodyPr>
            <a:normAutofit fontScale="85000" lnSpcReduction="20000"/>
          </a:bodyPr>
          <a:lstStyle/>
          <a:p>
            <a:pPr marL="0" indent="0">
              <a:buNone/>
            </a:pPr>
            <a:r>
              <a:rPr lang="el-GR" sz="2800" b="1" i="1" dirty="0" smtClean="0"/>
              <a:t>᾿Εγὼ </a:t>
            </a:r>
            <a:r>
              <a:rPr lang="el-GR" sz="2800" b="1" i="1" dirty="0"/>
              <a:t>δὲ καὶ </a:t>
            </a:r>
            <a:r>
              <a:rPr lang="el-GR" sz="2800" b="1" i="1" dirty="0" smtClean="0"/>
              <a:t>γεγέννημαι!</a:t>
            </a:r>
            <a:r>
              <a:rPr lang="el-GR" sz="2800" b="1" dirty="0" smtClean="0"/>
              <a:t> </a:t>
            </a:r>
            <a:r>
              <a:rPr lang="el-GR" sz="2800" dirty="0"/>
              <a:t>(Πρ. 22, 28</a:t>
            </a:r>
            <a:r>
              <a:rPr lang="el-GR" sz="2800" dirty="0" smtClean="0"/>
              <a:t>) </a:t>
            </a:r>
            <a:r>
              <a:rPr lang="en-US" sz="2800" i="1" dirty="0"/>
              <a:t>᾿</a:t>
            </a:r>
            <a:r>
              <a:rPr lang="el-GR" sz="2800" i="1" dirty="0" smtClean="0"/>
              <a:t>Επειδὴ </a:t>
            </a:r>
            <a:r>
              <a:rPr lang="el-GR" sz="2800" i="1" dirty="0"/>
              <a:t>οἱ τέως ὑπόδουλοι, οἱ μὲ ὁποιονδήποτε τρόπο γινόμενοι ῾Ρωμαῖοι πολῖτες, ὡς υἱοθετημένοι καὶ θετοὶ πολῖτες τῆς ῾Ρώμης ἔπαιρναν τὸ ῥωμαϊκὸ ὄνομα τοῦ ὑπάτου τῆς δημοκρατίας ἢ ἀργότερα τοῦ αὐτοκράτορος, ἐπὶ τοῦ ὁποίου υἱοθετοῦνταν, ὁ μὲν χιλίαρχος </a:t>
            </a:r>
            <a:r>
              <a:rPr lang="el-GR" sz="2800" b="1" i="1" dirty="0"/>
              <a:t>Κλαύδιος</a:t>
            </a:r>
            <a:r>
              <a:rPr lang="el-GR" sz="2800" i="1" dirty="0"/>
              <a:t> Λυσίας εἶχε ἀγοράσει τὴ ῥωμαϊκὴ ἰθαγένεια πρὸ 10‒15 ἐτῶν ἐπὶ </a:t>
            </a:r>
            <a:r>
              <a:rPr lang="el-GR" sz="2800" b="1" i="1" dirty="0"/>
              <a:t>Κλαυδίου</a:t>
            </a:r>
            <a:r>
              <a:rPr lang="el-GR" sz="2800" i="1" dirty="0"/>
              <a:t> Καίσαρος, ἡ δὲ οἰκογένεια τοῦ ἀποστόλου Παύλου τὴν εἶχε λάβει ὡς δῶρο, σὲ καιρὸ ποὺ ἀκόμη δὲν πωλοῦνταν, γιὰ πολύτιμες ὑπηρεσίες κάποιου προγόνου του. αὐτοὶ ποὺ ἦταν ῾Ρωμαῖοι πολῖτες μὲ προνόμια κυριάρχων ἐκτὸς ἀπὸ τὸ λατινικὸ ὄνομα εἶχαν καὶ μία χάλκινη ταυτότητα, στὸ μέγεθος ὅση περίπου εἶναι μιὰ σημερινὴ ἀστυνομικὴ ταυτότητα, ἡ ὁποία ῥωμαϊστὶ λεγόταν πριβιλέγκιουμ (privilegium). (Κ. Σιαμάκης)</a:t>
            </a:r>
            <a:endParaRPr lang="en-US" sz="2800" i="1" dirty="0"/>
          </a:p>
        </p:txBody>
      </p:sp>
    </p:spTree>
    <p:extLst>
      <p:ext uri="{BB962C8B-B14F-4D97-AF65-F5344CB8AC3E}">
        <p14:creationId xmlns:p14="http://schemas.microsoft.com/office/powerpoint/2010/main" val="21359897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Συγγενείς (1 από 3)</a:t>
            </a:r>
            <a:endParaRPr lang="el-GR" dirty="0"/>
          </a:p>
        </p:txBody>
      </p:sp>
      <p:sp>
        <p:nvSpPr>
          <p:cNvPr id="5" name="Θέση περιεχομένου 4"/>
          <p:cNvSpPr>
            <a:spLocks noGrp="1"/>
          </p:cNvSpPr>
          <p:nvPr>
            <p:ph idx="1"/>
          </p:nvPr>
        </p:nvSpPr>
        <p:spPr/>
        <p:txBody>
          <a:bodyPr>
            <a:normAutofit fontScale="85000" lnSpcReduction="20000"/>
          </a:bodyPr>
          <a:lstStyle/>
          <a:p>
            <a:r>
              <a:rPr lang="el-GR" sz="2400" dirty="0"/>
              <a:t>Στην </a:t>
            </a:r>
            <a:r>
              <a:rPr lang="el-GR" sz="2400" i="1" dirty="0"/>
              <a:t>Προς Ρωμαίους</a:t>
            </a:r>
            <a:r>
              <a:rPr lang="el-GR" sz="2400" dirty="0"/>
              <a:t> (16, 7) ο </a:t>
            </a:r>
            <a:r>
              <a:rPr lang="el-GR" sz="2400" dirty="0" smtClean="0"/>
              <a:t>Παύλος </a:t>
            </a:r>
            <a:r>
              <a:rPr lang="el-GR" sz="2400" dirty="0"/>
              <a:t>στέλνει χαιρετισμούς στους συναιχμαλώτους του </a:t>
            </a:r>
            <a:r>
              <a:rPr lang="el-GR" sz="2400" b="1" i="1" dirty="0"/>
              <a:t>Ανδρόνικο και την Ιουνία </a:t>
            </a:r>
            <a:r>
              <a:rPr lang="el-GR" sz="2400" i="1" dirty="0"/>
              <a:t>οἵτινές εἰσιν ἐπίσημοι ἐν τοῖς ἀποστόλοις, οἳ καὶ πρὸ ἐμοῦ γέγοναν ἐν Χριστῷ </a:t>
            </a:r>
            <a:r>
              <a:rPr lang="el-GR" sz="2400" b="1" i="1" dirty="0"/>
              <a:t>και τον Ηρωδίωνα </a:t>
            </a:r>
            <a:r>
              <a:rPr lang="el-GR" sz="2400" i="1" dirty="0"/>
              <a:t>τους </a:t>
            </a:r>
            <a:r>
              <a:rPr lang="el-GR" sz="2400" b="1" i="1" dirty="0"/>
              <a:t>συγγενείς του</a:t>
            </a:r>
            <a:r>
              <a:rPr lang="el-GR" sz="2400" dirty="0"/>
              <a:t>. Δεν αποκλείεται να ανήκαν στον ίδιο φυλετικό ιουδαϊκό σύνδεσμο. Κανείς στην αρχαιότητα δεν μπορούσε να γίνει πολίτης μιας πόλεως αν δεν ήταν μέλος μιας φυλής, ενός γένους/ θιάσου. Αυτό προσέδιδε στην οικογένεια του </a:t>
            </a:r>
            <a:r>
              <a:rPr lang="el-GR" sz="2400" dirty="0" smtClean="0"/>
              <a:t>Παύλου </a:t>
            </a:r>
            <a:r>
              <a:rPr lang="el-GR" sz="2400" dirty="0"/>
              <a:t>φυλετική υπερηφάνεια. Σημειωτέον ότι στο Μεσαίωνα, επειδή δεν ήταν δυνατόν να κατανοηθεί πώς μια γυναίκα (η Ιουνία) μπορεί να χαρακτηρίζεται επίσημος ανάμεσα στους αποστόλους, θεωρήθηκε άνδρας</a:t>
            </a:r>
            <a:r>
              <a:rPr lang="el-GR" sz="2400" dirty="0" smtClean="0"/>
              <a:t>.</a:t>
            </a:r>
          </a:p>
          <a:p>
            <a:r>
              <a:rPr lang="el-GR" sz="2400" dirty="0"/>
              <a:t>Από τις Πράξεις αποδεικνύεται ότι είχε </a:t>
            </a:r>
            <a:r>
              <a:rPr lang="el-GR" sz="2400" i="1" dirty="0"/>
              <a:t>αδελφή και ανιψιό </a:t>
            </a:r>
            <a:r>
              <a:rPr lang="el-GR" sz="2400" dirty="0"/>
              <a:t>(23, 16) που κατοικούσαν στην Ιερουσαλήμ και είχαν πρόσβαση στα μυστικά διαβούλια του Σανχερντίν (= Συνεδρίου), δείγμα ίσως του γεγονότος ότι ο πατέρας του, όντας πιστός στις παραδόσεις του έθνους του, τους παρότρυνε να μεταφερθούν στην Αγία Πόλη, καθώς θεωρούνταν ιδιαιτέρως τιμητικό να ταφεί κάποιος εκεί</a:t>
            </a:r>
            <a:r>
              <a:rPr lang="el-GR" sz="2400" dirty="0" smtClean="0"/>
              <a:t>.</a:t>
            </a:r>
          </a:p>
        </p:txBody>
      </p:sp>
    </p:spTree>
    <p:extLst>
      <p:ext uri="{BB962C8B-B14F-4D97-AF65-F5344CB8AC3E}">
        <p14:creationId xmlns:p14="http://schemas.microsoft.com/office/powerpoint/2010/main" val="457204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Συγγενείς </a:t>
            </a:r>
            <a:r>
              <a:rPr lang="el-GR" dirty="0" smtClean="0"/>
              <a:t>(2 </a:t>
            </a:r>
            <a:r>
              <a:rPr lang="el-GR" dirty="0"/>
              <a:t>από 3)</a:t>
            </a:r>
          </a:p>
        </p:txBody>
      </p:sp>
      <p:sp>
        <p:nvSpPr>
          <p:cNvPr id="5" name="Θέση περιεχομένου 4"/>
          <p:cNvSpPr>
            <a:spLocks noGrp="1"/>
          </p:cNvSpPr>
          <p:nvPr>
            <p:ph idx="1"/>
          </p:nvPr>
        </p:nvSpPr>
        <p:spPr/>
        <p:txBody>
          <a:bodyPr>
            <a:normAutofit fontScale="85000" lnSpcReduction="10000"/>
          </a:bodyPr>
          <a:lstStyle/>
          <a:p>
            <a:r>
              <a:rPr lang="el-GR" sz="2400" dirty="0"/>
              <a:t>Παρότι υπάρχει η εικασία ότι έμεινε χήρος, μάλλον ο </a:t>
            </a:r>
            <a:r>
              <a:rPr lang="el-GR" sz="2400" dirty="0" smtClean="0"/>
              <a:t>Παύλος</a:t>
            </a:r>
            <a:r>
              <a:rPr lang="el-GR" sz="2400" dirty="0"/>
              <a:t> </a:t>
            </a:r>
            <a:r>
              <a:rPr lang="el-GR" sz="2400" dirty="0" smtClean="0"/>
              <a:t>δε </a:t>
            </a:r>
            <a:r>
              <a:rPr lang="el-GR" sz="2400" dirty="0"/>
              <a:t>νυμφεύθηκε όπως συνήθιζαν οι ραβίνοι για να αποκτήσουν απογόνους και όχι από αγάπη προς το έτερον ήμισυ το οποίο θεωρούνταν από κάποιους «ακάθαρτο». Στο Α’ Κορ. 9, 5 ερωτά</a:t>
            </a:r>
            <a:r>
              <a:rPr lang="el-GR" sz="2400" i="1" dirty="0"/>
              <a:t>: μὴ οὐκ ἔχομεν ἐξουσίαν ἀδελφὴν γυναῖκα περιάγειν ὡς καὶ οἱ λοιποὶ ἀπόστολοι καὶ οἱ ἀδελφοὶ τοῦ Κυρίου καὶ Κηφᾶς;</a:t>
            </a:r>
            <a:r>
              <a:rPr lang="el-GR" sz="2400" dirty="0"/>
              <a:t> Στην ιστορία της Έρευνας οι γυναίκες συνόδευαν τους Αποστόλους ίσως όχι ως σύζυγοι αλλά είτε για να τους συντηρούν εκ των υπαρχόντων είτε να μαθητεύουν είτε μάλλον για να ασκούν και αυτές ιεραποστολή και μάλιστα στο γυναικωνίτη</a:t>
            </a:r>
            <a:r>
              <a:rPr lang="el-GR" sz="2400" dirty="0" smtClean="0"/>
              <a:t>. </a:t>
            </a:r>
            <a:r>
              <a:rPr lang="el-GR" sz="2400" dirty="0"/>
              <a:t>Στη συγκεκριμένη, όμως, συνάφεια η συνοδεία αποτελεί «προνόμιο» όπως και η συντήρηση των αποστόλων από τους πιστούς που επίσης αρνήθηκε ο </a:t>
            </a:r>
            <a:r>
              <a:rPr lang="el-GR" sz="2400" dirty="0" smtClean="0"/>
              <a:t>Παύλος. </a:t>
            </a:r>
            <a:r>
              <a:rPr lang="el-GR" sz="2400" dirty="0"/>
              <a:t>Στο 7, 29-32 σημειώνει</a:t>
            </a:r>
            <a:r>
              <a:rPr lang="el-GR" sz="2400" dirty="0" smtClean="0"/>
              <a:t>: </a:t>
            </a:r>
            <a:r>
              <a:rPr lang="el-GR" sz="2400" i="1" dirty="0"/>
              <a:t>Τοῦτο δέ φημι, ἀδελφοί, ὁ καιρὸς συνεσταλμένος ἐστίν· τὸ λοιπόν, ἵνα καὶ οἱ ἔχοντες γυναῖκας ὡς μὴ ἔχοντες ὦσιν. […] παράγει γὰρ τὸ σχῆμα τοῦ κόσμου τούτου. Θέλω δὲ ὑμᾶς ἀμερίμνους εἶναι. ὁ ἄγαμος μεριμνᾷ τὰ τοῦ κυρίου, πῶς ἀρέσῃ τῷ Κυρίῳ.</a:t>
            </a:r>
            <a:r>
              <a:rPr lang="en-US" sz="2400" i="1" dirty="0"/>
              <a:t> </a:t>
            </a:r>
            <a:endParaRPr lang="el-GR" sz="2400" i="1" dirty="0"/>
          </a:p>
        </p:txBody>
      </p:sp>
    </p:spTree>
    <p:extLst>
      <p:ext uri="{BB962C8B-B14F-4D97-AF65-F5344CB8AC3E}">
        <p14:creationId xmlns:p14="http://schemas.microsoft.com/office/powerpoint/2010/main" val="1611858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Περιεχόμενα ενότητας</a:t>
            </a:r>
            <a:endParaRPr lang="el-GR" dirty="0"/>
          </a:p>
        </p:txBody>
      </p:sp>
      <p:sp>
        <p:nvSpPr>
          <p:cNvPr id="3" name="Content Placeholder 2"/>
          <p:cNvSpPr>
            <a:spLocks noGrp="1"/>
          </p:cNvSpPr>
          <p:nvPr>
            <p:ph idx="1"/>
          </p:nvPr>
        </p:nvSpPr>
        <p:spPr/>
        <p:txBody>
          <a:bodyPr>
            <a:normAutofit/>
          </a:bodyPr>
          <a:lstStyle/>
          <a:p>
            <a:pPr marL="0" indent="0">
              <a:buNone/>
            </a:pPr>
            <a:r>
              <a:rPr lang="el-GR" dirty="0"/>
              <a:t>Βίος - Χαρακτηρισμοί</a:t>
            </a:r>
          </a:p>
          <a:p>
            <a:pPr marL="0" indent="0">
              <a:buNone/>
            </a:pPr>
            <a:r>
              <a:rPr lang="el-GR" dirty="0"/>
              <a:t>Περιοδείες</a:t>
            </a:r>
          </a:p>
          <a:p>
            <a:pPr marL="0" indent="0">
              <a:buNone/>
            </a:pPr>
            <a:r>
              <a:rPr lang="el-GR" dirty="0"/>
              <a:t>Παύλεια Γραμματεία</a:t>
            </a:r>
          </a:p>
          <a:p>
            <a:pPr marL="0" indent="0">
              <a:buNone/>
            </a:pPr>
            <a:endParaRPr lang="el-GR" dirty="0"/>
          </a:p>
        </p:txBody>
      </p:sp>
    </p:spTree>
    <p:extLst>
      <p:ext uri="{BB962C8B-B14F-4D97-AF65-F5344CB8AC3E}">
        <p14:creationId xmlns:p14="http://schemas.microsoft.com/office/powerpoint/2010/main" val="3038295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Συγγενείς </a:t>
            </a:r>
            <a:r>
              <a:rPr lang="el-GR" dirty="0" smtClean="0"/>
              <a:t>(3 </a:t>
            </a:r>
            <a:r>
              <a:rPr lang="el-GR" dirty="0"/>
              <a:t>από 3)</a:t>
            </a:r>
          </a:p>
        </p:txBody>
      </p:sp>
      <p:sp>
        <p:nvSpPr>
          <p:cNvPr id="5" name="Θέση περιεχομένου 4"/>
          <p:cNvSpPr>
            <a:spLocks noGrp="1"/>
          </p:cNvSpPr>
          <p:nvPr>
            <p:ph idx="1"/>
          </p:nvPr>
        </p:nvSpPr>
        <p:spPr/>
        <p:txBody>
          <a:bodyPr>
            <a:normAutofit/>
          </a:bodyPr>
          <a:lstStyle/>
          <a:p>
            <a:pPr marL="400050" lvl="1" indent="0">
              <a:lnSpc>
                <a:spcPct val="90000"/>
              </a:lnSpc>
              <a:buNone/>
            </a:pPr>
            <a:r>
              <a:rPr lang="el-GR" sz="2000" dirty="0"/>
              <a:t>Από τις επιστολές του εξάγεται το συμπέρασμα ότι ο </a:t>
            </a:r>
            <a:r>
              <a:rPr lang="el-GR" sz="2000" dirty="0" smtClean="0"/>
              <a:t>Παύλος </a:t>
            </a:r>
            <a:r>
              <a:rPr lang="el-GR" sz="2000" dirty="0"/>
              <a:t>εκτιμούσε τη γυναίκα και την αποστολή της στην Εκκλησία αφού μνημονεύονται επαινετικά οι Φοίβη, Ευοδία, Συντύχη, Απφία και άλλες γυναίκες. Όσον αφορά στο κάλυμμα στο Α’ Κορ. 11 (μαντήλι ή όχι λυτή κόμη όπως στα ελληνιστικά μυστήρια) η διάκριση μεταξύ κηρυγματικής οριστικής (</a:t>
            </a:r>
            <a:r>
              <a:rPr lang="el-GR" sz="2000" i="1" dirty="0"/>
              <a:t>οὐκ ἔνι ἄρσεν καὶ θῆλυ</a:t>
            </a:r>
            <a:r>
              <a:rPr lang="el-GR" sz="2000" dirty="0"/>
              <a:t>. Γαλ. 3, 28) και ηθικής προστακτικής (πρβλ. και σιωπή. Α’ Κορ. 11. 14) που αποσκοπεί στην «πολιτιστική ενσωμάτωση»: του τι ισχύει στην Εκκλησία και του τι ισχύει σε κάθε συγκεκριμένο περιβάλλον ώστε να μη δίνει η Εκκλησία «λανθασμένη» εικόνα και μηνύματα για την ελευθερία που προσφέρει ο Χριστός</a:t>
            </a:r>
            <a:r>
              <a:rPr lang="el-GR" sz="2000" dirty="0" smtClean="0"/>
              <a:t>.</a:t>
            </a:r>
            <a:endParaRPr lang="el-GR" sz="2000" dirty="0"/>
          </a:p>
        </p:txBody>
      </p:sp>
    </p:spTree>
    <p:extLst>
      <p:ext uri="{BB962C8B-B14F-4D97-AF65-F5344CB8AC3E}">
        <p14:creationId xmlns:p14="http://schemas.microsoft.com/office/powerpoint/2010/main" val="2870033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Αναγέννηση Παύλου (1 από 6)</a:t>
            </a:r>
            <a:endParaRPr lang="el-GR" dirty="0"/>
          </a:p>
        </p:txBody>
      </p:sp>
      <p:sp>
        <p:nvSpPr>
          <p:cNvPr id="5" name="Θέση περιεχομένου 4"/>
          <p:cNvSpPr>
            <a:spLocks noGrp="1"/>
          </p:cNvSpPr>
          <p:nvPr>
            <p:ph idx="1"/>
          </p:nvPr>
        </p:nvSpPr>
        <p:spPr/>
        <p:txBody>
          <a:bodyPr>
            <a:normAutofit fontScale="85000" lnSpcReduction="10000"/>
          </a:bodyPr>
          <a:lstStyle/>
          <a:p>
            <a:r>
              <a:rPr lang="el-GR" sz="2400" dirty="0"/>
              <a:t>Αυτό που ο ίδιος ο </a:t>
            </a:r>
            <a:r>
              <a:rPr lang="el-GR" sz="2400" dirty="0" smtClean="0"/>
              <a:t>Παύλος </a:t>
            </a:r>
            <a:r>
              <a:rPr lang="el-GR" sz="2400" dirty="0"/>
              <a:t>βίωσε συγκλονιστικά και υπενθύμιζε επανειλημμένα και στους ακροατές του δεν είναι η στιγμή της γέννησης (τα γενέθλιά τους) όσο </a:t>
            </a:r>
            <a:r>
              <a:rPr lang="el-GR" sz="2400" b="1" dirty="0"/>
              <a:t>της αναγέννησής </a:t>
            </a:r>
            <a:r>
              <a:rPr lang="el-GR" sz="2400" dirty="0"/>
              <a:t>τους μέσω της κλήσης τους από τον Χριστό, της ανταπόκρισής τους-της πίστης/εμπιστοσύνης που επέδειξαν σε Αυτόν και της βάπτισής τους. Η τελευταία σήμανε και την </a:t>
            </a:r>
            <a:r>
              <a:rPr lang="el-GR" sz="2400" b="1" dirty="0"/>
              <a:t>πληρο</a:t>
            </a:r>
            <a:r>
              <a:rPr lang="el-GR" sz="2400" dirty="0"/>
              <a:t>φορία τους με το Άγ. Πνεύμα και τα χαρίσματά Του που δεν είναι υπερκόσμιες πτήσεις </a:t>
            </a:r>
            <a:r>
              <a:rPr lang="el-GR" sz="2400" i="1" dirty="0"/>
              <a:t>αλλά ἀγάπη, χαρὰ, εἰρήνη, μακροθυμία χρηστότης ἀγαθωσύνη, πίστις, πραότης, εγκράτεια</a:t>
            </a:r>
            <a:r>
              <a:rPr lang="el-GR" sz="2400" dirty="0"/>
              <a:t> (Γαλ. 5, </a:t>
            </a:r>
            <a:r>
              <a:rPr lang="el-GR" sz="2400" dirty="0" smtClean="0"/>
              <a:t>22).</a:t>
            </a:r>
          </a:p>
          <a:p>
            <a:r>
              <a:rPr lang="el-GR" sz="2400" dirty="0"/>
              <a:t>Έτσι συχνά ο </a:t>
            </a:r>
            <a:r>
              <a:rPr lang="el-GR" sz="2400" dirty="0" smtClean="0"/>
              <a:t>Παύλος </a:t>
            </a:r>
            <a:r>
              <a:rPr lang="el-GR" sz="2400" dirty="0"/>
              <a:t>χρησιμοποιεί το σχήμα </a:t>
            </a:r>
            <a:r>
              <a:rPr lang="el-GR" sz="2400" i="1" dirty="0"/>
              <a:t>πριν-μετά </a:t>
            </a:r>
            <a:r>
              <a:rPr lang="el-GR" sz="2400" dirty="0"/>
              <a:t>για να ανακαλέσει την μνήμη της επιστροφής από το σκότος στο φως, την άγνοια στη γνώση, το θάνατο στη ζωή και την ελευθερία του Πνεύματος, μέσω της </a:t>
            </a:r>
            <a:r>
              <a:rPr lang="el-GR" sz="2400" dirty="0" smtClean="0"/>
              <a:t>προσοικείωσης-</a:t>
            </a:r>
            <a:r>
              <a:rPr lang="el-GR" sz="2400" i="1" dirty="0" smtClean="0"/>
              <a:t>ένδυσης</a:t>
            </a:r>
            <a:r>
              <a:rPr lang="el-GR" sz="2400" dirty="0" smtClean="0"/>
              <a:t> </a:t>
            </a:r>
            <a:r>
              <a:rPr lang="el-GR" sz="2400" dirty="0"/>
              <a:t>του Χριστού και της συσσωμάτωσης που οδηγούν σε έναν καινούργιο </a:t>
            </a:r>
            <a:r>
              <a:rPr lang="el-GR" sz="2400" i="1" dirty="0"/>
              <a:t>περίπατο</a:t>
            </a:r>
            <a:r>
              <a:rPr lang="el-GR" sz="2400" dirty="0"/>
              <a:t>, τρόπο ζωής </a:t>
            </a:r>
            <a:r>
              <a:rPr lang="el-GR" sz="2400" i="1" dirty="0"/>
              <a:t>εν εγρηγόρσει</a:t>
            </a:r>
            <a:r>
              <a:rPr lang="el-GR" sz="2400" dirty="0"/>
              <a:t>. </a:t>
            </a:r>
            <a:r>
              <a:rPr lang="el-GR" sz="2400" dirty="0" smtClean="0"/>
              <a:t>Γι’ αυτό </a:t>
            </a:r>
            <a:r>
              <a:rPr lang="el-GR" sz="2400" dirty="0"/>
              <a:t>και χρησιμοποιεί την εικόνα του </a:t>
            </a:r>
            <a:r>
              <a:rPr lang="el-GR" sz="2400" b="1" dirty="0"/>
              <a:t>στρατιώτη</a:t>
            </a:r>
            <a:r>
              <a:rPr lang="el-GR" sz="2400" dirty="0"/>
              <a:t> που είναι ενδεδυμένος όπλα «φωτός».</a:t>
            </a:r>
            <a:endParaRPr lang="en-US" sz="2400" dirty="0"/>
          </a:p>
        </p:txBody>
      </p:sp>
    </p:spTree>
    <p:extLst>
      <p:ext uri="{BB962C8B-B14F-4D97-AF65-F5344CB8AC3E}">
        <p14:creationId xmlns:p14="http://schemas.microsoft.com/office/powerpoint/2010/main" val="1621506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Αναγέννηση Παύλου </a:t>
            </a:r>
            <a:r>
              <a:rPr lang="el-GR" dirty="0" smtClean="0"/>
              <a:t>(2 </a:t>
            </a:r>
            <a:r>
              <a:rPr lang="el-GR" dirty="0"/>
              <a:t>από </a:t>
            </a:r>
            <a:r>
              <a:rPr lang="el-GR" dirty="0" smtClean="0"/>
              <a:t>6)</a:t>
            </a:r>
            <a:endParaRPr lang="el-GR" dirty="0"/>
          </a:p>
        </p:txBody>
      </p:sp>
      <p:sp>
        <p:nvSpPr>
          <p:cNvPr id="3" name="Θέση περιεχομένου 2"/>
          <p:cNvSpPr>
            <a:spLocks noGrp="1"/>
          </p:cNvSpPr>
          <p:nvPr>
            <p:ph idx="1"/>
          </p:nvPr>
        </p:nvSpPr>
        <p:spPr/>
        <p:txBody>
          <a:bodyPr>
            <a:normAutofit fontScale="77500" lnSpcReduction="20000"/>
          </a:bodyPr>
          <a:lstStyle/>
          <a:p>
            <a:pPr marL="0" indent="0">
              <a:buNone/>
            </a:pPr>
            <a:r>
              <a:rPr lang="el-GR" sz="2800" dirty="0" smtClean="0"/>
              <a:t>Στην </a:t>
            </a:r>
            <a:r>
              <a:rPr lang="el-GR" sz="2800" dirty="0"/>
              <a:t>περίπτωση του Αποστόλου των Εθνών η συγκλονιστική αναγέννησή του πραγματοποιήθηκε στην «ώριμη» ηλικία των 30-40 (ίσως 33) ετών μέσω του γνωστού κυρίως από τις </a:t>
            </a:r>
            <a:r>
              <a:rPr lang="el-GR" sz="2800" i="1" dirty="0"/>
              <a:t>Πράξεις</a:t>
            </a:r>
            <a:r>
              <a:rPr lang="el-GR" sz="2800" dirty="0"/>
              <a:t> Οράματος στις πύλες της Δαμασκού μάλλον τo 32 μ.X. επί της Παραθαλάσσιας Oδού (Via Maris)</a:t>
            </a:r>
            <a:r>
              <a:rPr lang="el-GR" sz="2800" dirty="0" smtClean="0"/>
              <a:t>.</a:t>
            </a:r>
          </a:p>
          <a:p>
            <a:pPr marL="0" indent="0">
              <a:buNone/>
            </a:pPr>
            <a:r>
              <a:rPr lang="el-GR" sz="2800" dirty="0" smtClean="0"/>
              <a:t>Τη </a:t>
            </a:r>
            <a:r>
              <a:rPr lang="el-GR" sz="2800" dirty="0"/>
              <a:t>στιγμή που εισερχόταν επικεφαλής «αποσπάσματος» έχοντας την έγκριση του </a:t>
            </a:r>
            <a:r>
              <a:rPr lang="el-GR" sz="2800" b="1" dirty="0"/>
              <a:t>Αρχιερέα Καϊάφα </a:t>
            </a:r>
            <a:r>
              <a:rPr lang="el-GR" sz="2800" dirty="0"/>
              <a:t>προκειμένου να εκπορθήσει μια Εκκλησία που βρισκόταν αρκετά χιλιόμετρα μακριά από την έδρα του (240 χλμ. από την Ιερουσαλήμ, 80 χλμ. από την Καπερναούμ και ενώ ο Π. κατηφόριζε από υψίπεδα του Γκολάν και το «ιερό όρος» Ερμών, όπου ίσως πραγματοποιήθηκε η Μεταμόρφωση) </a:t>
            </a:r>
            <a:r>
              <a:rPr lang="el-GR" sz="2800" i="1" dirty="0"/>
              <a:t>ἐξαίφνης τε αὐτόν περιήστραψεν φῶς ἐκ τοῦ οὐρανοῦ καί πεσών ἐπί τήν γῆν ἢκουσεν φωνήν λέγουσαν αὐτῷ. </a:t>
            </a:r>
            <a:r>
              <a:rPr lang="el-GR" sz="2800" b="1" i="1" dirty="0"/>
              <a:t>Σαούλ, Σαούλ τί Με διώκεις; </a:t>
            </a:r>
            <a:r>
              <a:rPr lang="el-GR" sz="2800" dirty="0"/>
              <a:t>(Πρ. 9, 1-19</a:t>
            </a:r>
            <a:r>
              <a:rPr lang="el-GR" sz="2800" dirty="0" smtClean="0"/>
              <a:t>. πρβλ</a:t>
            </a:r>
            <a:r>
              <a:rPr lang="el-GR" sz="2800" dirty="0"/>
              <a:t>. Έξ. 3 </a:t>
            </a:r>
            <a:r>
              <a:rPr lang="el-GR" sz="2800" i="1" dirty="0"/>
              <a:t>αποκάλυψη Μωυσή</a:t>
            </a:r>
            <a:r>
              <a:rPr lang="el-GR" sz="2800" dirty="0"/>
              <a:t>. </a:t>
            </a:r>
            <a:r>
              <a:rPr lang="el-GR" sz="2800" dirty="0" smtClean="0"/>
              <a:t>Δ’ </a:t>
            </a:r>
            <a:r>
              <a:rPr lang="el-GR" sz="2800" dirty="0"/>
              <a:t>Βασ. 5, 14 </a:t>
            </a:r>
            <a:r>
              <a:rPr lang="el-GR" sz="2800" i="1" dirty="0"/>
              <a:t>μεταστροφή Ναιμάν Σύρου</a:t>
            </a:r>
            <a:r>
              <a:rPr lang="el-GR" sz="2800" dirty="0"/>
              <a:t>)</a:t>
            </a:r>
            <a:r>
              <a:rPr lang="el-GR" sz="2800" dirty="0" smtClean="0"/>
              <a:t>.</a:t>
            </a:r>
            <a:endParaRPr lang="el-GR" sz="2800" dirty="0"/>
          </a:p>
        </p:txBody>
      </p:sp>
    </p:spTree>
    <p:extLst>
      <p:ext uri="{BB962C8B-B14F-4D97-AF65-F5344CB8AC3E}">
        <p14:creationId xmlns:p14="http://schemas.microsoft.com/office/powerpoint/2010/main" val="11456534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κειμένου 7"/>
          <p:cNvSpPr>
            <a:spLocks noGrp="1"/>
          </p:cNvSpPr>
          <p:nvPr>
            <p:ph type="body" sz="half" idx="2"/>
          </p:nvPr>
        </p:nvSpPr>
        <p:spPr/>
        <p:txBody>
          <a:bodyPr>
            <a:normAutofit/>
          </a:bodyPr>
          <a:lstStyle/>
          <a:p>
            <a:r>
              <a:rPr lang="el-GR" sz="2400" dirty="0" smtClean="0"/>
              <a:t>Michelangelo </a:t>
            </a:r>
            <a:r>
              <a:rPr lang="el-GR" sz="2400" dirty="0"/>
              <a:t>Merisi da Caravaggio: </a:t>
            </a:r>
            <a:r>
              <a:rPr lang="el-GR" sz="2400" b="1" dirty="0"/>
              <a:t>Cerasi-</a:t>
            </a:r>
            <a:r>
              <a:rPr lang="el-GR" sz="2400" b="1" dirty="0" smtClean="0"/>
              <a:t>Kapelle</a:t>
            </a:r>
            <a:endParaRPr lang="el-GR" sz="2400" b="1" dirty="0"/>
          </a:p>
        </p:txBody>
      </p:sp>
      <p:sp>
        <p:nvSpPr>
          <p:cNvPr id="6" name="Τίτλος 5"/>
          <p:cNvSpPr>
            <a:spLocks noGrp="1"/>
          </p:cNvSpPr>
          <p:nvPr>
            <p:ph type="title"/>
          </p:nvPr>
        </p:nvSpPr>
        <p:spPr/>
        <p:txBody>
          <a:bodyPr/>
          <a:lstStyle/>
          <a:p>
            <a:r>
              <a:rPr lang="el-GR" dirty="0"/>
              <a:t>Αναγέννηση Παύλου </a:t>
            </a:r>
            <a:r>
              <a:rPr lang="el-GR" dirty="0" smtClean="0"/>
              <a:t>(3 </a:t>
            </a:r>
            <a:r>
              <a:rPr lang="el-GR" dirty="0"/>
              <a:t>από </a:t>
            </a:r>
            <a:r>
              <a:rPr lang="el-GR" dirty="0" smtClean="0"/>
              <a:t>6)</a:t>
            </a:r>
            <a:endParaRPr lang="el-GR" dirty="0"/>
          </a:p>
        </p:txBody>
      </p:sp>
      <p:pic>
        <p:nvPicPr>
          <p:cNvPr id="3" name="Picture Placeholder 2" descr="Εικόνα του πίνακα &quot;Η Μεταστροφή του Αγίου Παύλου στο δρόμο προς τη Δαμασκό&quot; του Καραβάτζιο"/>
          <p:cNvPicPr>
            <a:picLocks noGrp="1" noChangeAspect="1"/>
          </p:cNvPicPr>
          <p:nvPr>
            <p:ph type="pic" idx="1"/>
          </p:nvPr>
        </p:nvPicPr>
        <p:blipFill>
          <a:blip r:embed="rId3">
            <a:extLst>
              <a:ext uri="{28A0092B-C50C-407E-A947-70E740481C1C}">
                <a14:useLocalDpi xmlns:a14="http://schemas.microsoft.com/office/drawing/2010/main" val="0"/>
              </a:ext>
            </a:extLst>
          </a:blip>
          <a:srcRect l="-55124" r="-55124"/>
          <a:stretch>
            <a:fillRect/>
          </a:stretch>
        </p:blipFill>
        <p:spPr/>
      </p:pic>
    </p:spTree>
    <p:extLst>
      <p:ext uri="{BB962C8B-B14F-4D97-AF65-F5344CB8AC3E}">
        <p14:creationId xmlns:p14="http://schemas.microsoft.com/office/powerpoint/2010/main" val="12628446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Αναγέννηση Παύλου </a:t>
            </a:r>
            <a:r>
              <a:rPr lang="el-GR" dirty="0" smtClean="0"/>
              <a:t>(4 </a:t>
            </a:r>
            <a:r>
              <a:rPr lang="el-GR" dirty="0"/>
              <a:t>από </a:t>
            </a:r>
            <a:r>
              <a:rPr lang="el-GR" dirty="0" smtClean="0"/>
              <a:t>6)</a:t>
            </a:r>
            <a:endParaRPr lang="el-GR" dirty="0"/>
          </a:p>
        </p:txBody>
      </p:sp>
      <p:sp>
        <p:nvSpPr>
          <p:cNvPr id="5" name="Θέση περιεχομένου 4"/>
          <p:cNvSpPr>
            <a:spLocks noGrp="1"/>
          </p:cNvSpPr>
          <p:nvPr>
            <p:ph idx="1"/>
          </p:nvPr>
        </p:nvSpPr>
        <p:spPr/>
        <p:txBody>
          <a:bodyPr>
            <a:normAutofit fontScale="85000" lnSpcReduction="20000"/>
          </a:bodyPr>
          <a:lstStyle/>
          <a:p>
            <a:r>
              <a:rPr lang="el-GR" sz="2400" dirty="0"/>
              <a:t>Σύμφωνα επίσης με τον Λουκά (ο οποίος στις </a:t>
            </a:r>
            <a:r>
              <a:rPr lang="el-GR" sz="2400" dirty="0" smtClean="0"/>
              <a:t>Πράξεις </a:t>
            </a:r>
            <a:r>
              <a:rPr lang="el-GR" sz="2400" dirty="0"/>
              <a:t>τρεις φορές μνημονεύει το </a:t>
            </a:r>
            <a:r>
              <a:rPr lang="el-GR" sz="2400" dirty="0" smtClean="0"/>
              <a:t>γεγονός[</a:t>
            </a:r>
            <a:r>
              <a:rPr lang="el-GR" sz="2400" dirty="0"/>
              <a:t>!] με παραλλαγές: 22, 6-11. 26, 12-18. πρβλ. Γαλ. 1, 12. 15-16</a:t>
            </a:r>
            <a:r>
              <a:rPr lang="el-GR" sz="2400" dirty="0" smtClean="0"/>
              <a:t>. Α</a:t>
            </a:r>
            <a:r>
              <a:rPr lang="el-GR" sz="2400" dirty="0"/>
              <a:t>’ Κορ. 9, 1. 15, 8), η οπτασία και εν συνεχεία το ακρόαμα συνδυάστηκαν με τριήμερη τύφλωση-παραμονή στον προσωπικό Άδη, την κάθοδο του Αγ. Πνεύματος και τη Βάπτιση-φωτισμό από το υποψήφιο θύμα του, τον Ανανία, στο σπίτι του Ιούδα επί της Ευθείας Οδού (Via Recta μήκους 1,3 χλμ.) που διασχίζει εγκάρσια τη Δαμασκό (Πρ. 9, 17-19).</a:t>
            </a:r>
            <a:endParaRPr lang="en-US" sz="2400" dirty="0"/>
          </a:p>
          <a:p>
            <a:r>
              <a:rPr lang="el-GR" sz="2400" dirty="0"/>
              <a:t>Σύμφωνα με τους εγκωμιαστικούς λόγους του Ι. Χρυσοστόμου που αγάπησε ιδιαίτερα τον Παύλο (όχι φυσικά μόνον διότι τους συνέδεε η Αντιόχεια ως αφετηρία δράσης αλλά προφανώς και ο ζήλος για ευαγγελισμό), το εντυπωσιακό στην περίπτωση της μεταστροφής του </a:t>
            </a:r>
            <a:r>
              <a:rPr lang="el-GR" sz="2400" dirty="0" smtClean="0"/>
              <a:t>Παύλου </a:t>
            </a:r>
            <a:r>
              <a:rPr lang="el-GR" sz="2400" dirty="0"/>
              <a:t>είναι ότι ο Ιησούς συλλαμβάνει τον εχθρό του ενώ αυτός κυριολεκτικά </a:t>
            </a:r>
            <a:r>
              <a:rPr lang="el-GR" sz="2400" b="1" dirty="0"/>
              <a:t>μαίνεται</a:t>
            </a:r>
            <a:r>
              <a:rPr lang="el-GR" sz="2400" dirty="0"/>
              <a:t> εναντίον της Εκκλησίας και άρα (σύμφωνα με το ακρόαμα) εναντίον Αυτού του ίδιου: παραβιάζει το οικογενειακό άσυλο, συλλαμβάνει άνδρες </a:t>
            </a:r>
            <a:r>
              <a:rPr lang="el-GR" sz="2400" b="1" dirty="0"/>
              <a:t>και γυναίκες </a:t>
            </a:r>
            <a:r>
              <a:rPr lang="el-GR" sz="2400" dirty="0"/>
              <a:t>και μάλιστα σε </a:t>
            </a:r>
            <a:r>
              <a:rPr lang="el-GR" sz="2400" b="1" dirty="0"/>
              <a:t>ξένη</a:t>
            </a:r>
            <a:r>
              <a:rPr lang="el-GR" sz="2400" dirty="0"/>
              <a:t> επικράτεια (αυτή του Αρέθα του Δ’ 30-40μ.Χ.)</a:t>
            </a:r>
            <a:r>
              <a:rPr lang="el-GR" sz="2400" dirty="0" smtClean="0"/>
              <a:t>.</a:t>
            </a:r>
            <a:endParaRPr lang="el-GR" sz="2400" dirty="0"/>
          </a:p>
        </p:txBody>
      </p:sp>
    </p:spTree>
    <p:extLst>
      <p:ext uri="{BB962C8B-B14F-4D97-AF65-F5344CB8AC3E}">
        <p14:creationId xmlns:p14="http://schemas.microsoft.com/office/powerpoint/2010/main" val="2349357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Αναγέννηση Παύλου </a:t>
            </a:r>
            <a:r>
              <a:rPr lang="el-GR" dirty="0" smtClean="0"/>
              <a:t>(5 </a:t>
            </a:r>
            <a:r>
              <a:rPr lang="el-GR" dirty="0"/>
              <a:t>από </a:t>
            </a:r>
            <a:r>
              <a:rPr lang="el-GR" dirty="0" smtClean="0"/>
              <a:t>6)</a:t>
            </a:r>
            <a:endParaRPr lang="el-GR" dirty="0"/>
          </a:p>
        </p:txBody>
      </p:sp>
      <p:sp>
        <p:nvSpPr>
          <p:cNvPr id="5" name="Θέση περιεχομένου 4"/>
          <p:cNvSpPr>
            <a:spLocks noGrp="1"/>
          </p:cNvSpPr>
          <p:nvPr>
            <p:ph idx="1"/>
          </p:nvPr>
        </p:nvSpPr>
        <p:spPr/>
        <p:txBody>
          <a:bodyPr>
            <a:normAutofit fontScale="85000" lnSpcReduction="20000"/>
          </a:bodyPr>
          <a:lstStyle/>
          <a:p>
            <a:r>
              <a:rPr lang="el-GR" sz="2400" dirty="0"/>
              <a:t>Έτσι αποδεικνύεται (α) η ικανότητα του ιατρού αλλά και το γεγονός ότι τα θαύματα μετά την Ανάσταση είναι μεγαλύτερα εκείνων προ αυτής. (β) Ιδίως το συγκεκριμένο θαύμα είναι ανώτερο και της θεραπείας ασθενών διά της σκιάς ή των ρούχων των Πρωτοκορυφαίων, διότι </a:t>
            </a:r>
            <a:r>
              <a:rPr lang="el-GR" sz="2400" b="1" dirty="0"/>
              <a:t>αφορά στη θέληση του ανθρώπου</a:t>
            </a:r>
            <a:r>
              <a:rPr lang="el-GR" sz="2400" dirty="0"/>
              <a:t> που δεν «μπορεί» ούτε ο Θεός να αλλάξει, σεβόμενος την ελευθερία. (γ) Ταυτόχρονα μαρτυρείται το γεγονός της Ανάστασης: κανείς μπορεί να αμφισβητήσει τη μαρτυρία του Πέτρου διότι εκείνος χρημάτισε συνόμιλος του ιστορικού Ιησού. Αυτή όμως του Σαύλου δεν δύναται διότι ο δεύτερος ήταν παθιασμένος διώκτης. </a:t>
            </a:r>
            <a:endParaRPr lang="en-US" sz="2400" dirty="0"/>
          </a:p>
          <a:p>
            <a:r>
              <a:rPr lang="el-GR" sz="2400" dirty="0"/>
              <a:t>Η Χάρις του Θεού επισκέφθηκε τον </a:t>
            </a:r>
            <a:r>
              <a:rPr lang="el-GR" sz="2400" dirty="0" smtClean="0"/>
              <a:t>Παύλου </a:t>
            </a:r>
            <a:r>
              <a:rPr lang="el-GR" sz="2400" dirty="0"/>
              <a:t>διότι ο Θεός ερευνά </a:t>
            </a:r>
            <a:r>
              <a:rPr lang="el-GR" sz="2400" b="1" dirty="0"/>
              <a:t>τα κίνητρα των πράξεων</a:t>
            </a:r>
            <a:r>
              <a:rPr lang="el-GR" sz="2400" dirty="0"/>
              <a:t> και στην περίπτωση του Σαύλου η μέχρι θανάτου καταδίωξη και εκρίζωση του νέου Κινήματος είχε ως αφόρμηση </a:t>
            </a:r>
            <a:r>
              <a:rPr lang="el-GR" sz="2400" b="1" dirty="0"/>
              <a:t>τον ζήλο </a:t>
            </a:r>
            <a:r>
              <a:rPr lang="el-GR" sz="2400" dirty="0"/>
              <a:t>(δηλ. τον έρωτα προς τον Θεό και τα πάτρια), έστω και χωρίς επίΓνωση, και όχι τη φιλοδοξία (όπως στην περίπτωση των Αρχιερέων): </a:t>
            </a:r>
            <a:r>
              <a:rPr lang="el-GR" sz="2400" i="1" dirty="0"/>
              <a:t>Αν άρεσα στους ανθρώπους, τονίζει, δούλος του Χριστού δεν θα ήμουν</a:t>
            </a:r>
            <a:r>
              <a:rPr lang="el-GR" sz="2400" dirty="0"/>
              <a:t> </a:t>
            </a:r>
            <a:r>
              <a:rPr lang="el-GR" sz="2400" dirty="0" smtClean="0"/>
              <a:t>(</a:t>
            </a:r>
            <a:r>
              <a:rPr lang="el-GR" sz="2400" dirty="0"/>
              <a:t>Γαλ. 1, 10)</a:t>
            </a:r>
            <a:r>
              <a:rPr lang="el-GR" sz="2400" dirty="0" smtClean="0"/>
              <a:t>. Όποιος </a:t>
            </a:r>
            <a:r>
              <a:rPr lang="el-GR" sz="2400" dirty="0"/>
              <a:t>πραγματικά πεινά και διψά για δικαιοσύνη θα χορτασθεί (Μτ. 5, 6). </a:t>
            </a:r>
            <a:endParaRPr lang="en-US" sz="2400" dirty="0"/>
          </a:p>
        </p:txBody>
      </p:sp>
    </p:spTree>
    <p:extLst>
      <p:ext uri="{BB962C8B-B14F-4D97-AF65-F5344CB8AC3E}">
        <p14:creationId xmlns:p14="http://schemas.microsoft.com/office/powerpoint/2010/main" val="21687722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Αναγέννηση Παύλου </a:t>
            </a:r>
            <a:r>
              <a:rPr lang="el-GR" dirty="0" smtClean="0"/>
              <a:t>(6 </a:t>
            </a:r>
            <a:r>
              <a:rPr lang="el-GR" dirty="0"/>
              <a:t>από </a:t>
            </a:r>
            <a:r>
              <a:rPr lang="el-GR" dirty="0" smtClean="0"/>
              <a:t>6)</a:t>
            </a:r>
            <a:endParaRPr lang="el-GR" dirty="0"/>
          </a:p>
        </p:txBody>
      </p:sp>
      <p:sp>
        <p:nvSpPr>
          <p:cNvPr id="5" name="Θέση περιεχομένου 4"/>
          <p:cNvSpPr>
            <a:spLocks noGrp="1"/>
          </p:cNvSpPr>
          <p:nvPr>
            <p:ph idx="1"/>
          </p:nvPr>
        </p:nvSpPr>
        <p:spPr/>
        <p:txBody>
          <a:bodyPr>
            <a:normAutofit fontScale="85000" lnSpcReduction="10000"/>
          </a:bodyPr>
          <a:lstStyle/>
          <a:p>
            <a:r>
              <a:rPr lang="el-GR" sz="2400" dirty="0"/>
              <a:t>Η μεταστροφή αποδεικνύει τη δυναμική της προσευχής του Διακόνου Στεφάνου για τον διώκτη του: </a:t>
            </a:r>
            <a:r>
              <a:rPr lang="el-GR" sz="2400" i="1" dirty="0"/>
              <a:t>Σίγησε η φωνή του Στεφάνου αλλά ήχησε η σάλπιγγα του θύτη του, του Παύλου. </a:t>
            </a:r>
            <a:r>
              <a:rPr lang="el-GR" sz="2400" dirty="0"/>
              <a:t>Ο ιερός Αυγουστίνος είπε </a:t>
            </a:r>
            <a:r>
              <a:rPr lang="el-GR" sz="2400" b="1" dirty="0"/>
              <a:t>ότι ο Παύλος φύλαγε τα ιμάτια εκείνων που λιθοβολούσαν τον Στέφανο για να λιθοβολεί εκείνος με τα χέρια όλων.</a:t>
            </a:r>
            <a:r>
              <a:rPr lang="el-GR" sz="2400" dirty="0"/>
              <a:t> Γι αυτό κι η προσευχή του λιθοβολούμενου ταίριαζε πιο πολύ σε αυτόν από όλους. </a:t>
            </a:r>
            <a:r>
              <a:rPr lang="el-GR" sz="2400" b="1" dirty="0"/>
              <a:t>Χωρίς την προσευχή του Στεφάνου, η Εκκλησία δε θα είχε τον Παύλο.</a:t>
            </a:r>
            <a:r>
              <a:rPr lang="el-GR" sz="2400" dirty="0"/>
              <a:t> Η Αλήθεια δεν μπορεί να πεθάνει, γιατί πίσω της κρύβεται ο Θεός. Ποιος θα μπορούσε να το φαντασθεί, όταν λιθοβολούσαν τον Στέφανο, ότι μέσα σε ένα χρόνο ο φονιάς του θα ερχόταν να πάρει τη θέση του</a:t>
            </a:r>
            <a:r>
              <a:rPr lang="el-GR" sz="2400" dirty="0" smtClean="0"/>
              <a:t>;</a:t>
            </a:r>
            <a:endParaRPr lang="en-US" sz="2400" dirty="0"/>
          </a:p>
          <a:p>
            <a:r>
              <a:rPr lang="el-GR" sz="2400" dirty="0"/>
              <a:t>Έτσι ο </a:t>
            </a:r>
            <a:r>
              <a:rPr lang="el-GR" sz="2400" dirty="0" smtClean="0"/>
              <a:t>Παύλος </a:t>
            </a:r>
            <a:r>
              <a:rPr lang="el-GR" sz="2400" dirty="0"/>
              <a:t>έγινε </a:t>
            </a:r>
            <a:r>
              <a:rPr lang="el-GR" sz="2400" dirty="0" smtClean="0"/>
              <a:t>πραγματικά </a:t>
            </a:r>
            <a:r>
              <a:rPr lang="el-GR" sz="2400" dirty="0"/>
              <a:t>εραστής του Χριστού και συνειδητοποίησε πράγματα για Αυτόν που οι άλλοι μαθητές δεν κατανόησαν στις απόλυτες διαστάσεις τους παρότι ακολούθησαν τον ιστορικό Ιησού. Αυτή η επίΓνωση, που απουσίαζε πριν, προφανώς καλλιεργήθηκε τα χρόνια της σιωπής.</a:t>
            </a:r>
          </a:p>
        </p:txBody>
      </p:sp>
    </p:spTree>
    <p:extLst>
      <p:ext uri="{BB962C8B-B14F-4D97-AF65-F5344CB8AC3E}">
        <p14:creationId xmlns:p14="http://schemas.microsoft.com/office/powerpoint/2010/main" val="4114103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smtClean="0"/>
              <a:t>Η Ησυχαστική Περίοδος του Παύλου (1 από 3)</a:t>
            </a:r>
            <a:endParaRPr lang="el-GR" dirty="0"/>
          </a:p>
        </p:txBody>
      </p:sp>
      <p:sp>
        <p:nvSpPr>
          <p:cNvPr id="5" name="Θέση περιεχομένου 4"/>
          <p:cNvSpPr>
            <a:spLocks noGrp="1"/>
          </p:cNvSpPr>
          <p:nvPr>
            <p:ph idx="1"/>
          </p:nvPr>
        </p:nvSpPr>
        <p:spPr/>
        <p:txBody>
          <a:bodyPr>
            <a:normAutofit/>
          </a:bodyPr>
          <a:lstStyle/>
          <a:p>
            <a:r>
              <a:rPr lang="el-GR" sz="2400" dirty="0"/>
              <a:t>Όπως ο Ιησούς πέρασε 30 χρόνια σιωπής στην άσημη κώμη της Ναζαρέτ και σαράντα μέρες στην έρημο του Ιορδάνη μετά τη βάπτισή Του στον Ιορδάνη, έτσι και ο </a:t>
            </a:r>
            <a:r>
              <a:rPr lang="el-GR" sz="2400" dirty="0" smtClean="0"/>
              <a:t>Παύλος </a:t>
            </a:r>
            <a:r>
              <a:rPr lang="el-GR" sz="2400" dirty="0"/>
              <a:t>που ήταν γόνος πόλης και μάλιστα </a:t>
            </a:r>
            <a:r>
              <a:rPr lang="el-GR" sz="2400" dirty="0" smtClean="0"/>
              <a:t>διάσημης </a:t>
            </a:r>
            <a:r>
              <a:rPr lang="el-GR" sz="2400" dirty="0"/>
              <a:t>μετά την τριήμερη κατάβασή του στον προσωπικό Άδη στη Δαμασκό και παρότι άμεσα μετά τη συγκεκριμένη εμπειρία διακήρυξε στη Συναγωγή ότι ο Ιησούς είναι ο Υιός του Θεού (Πρ. 9, 20), αποσύρθηκε πιθανότατα στην πρωτεύουσα της Ναβαταίας </a:t>
            </a:r>
            <a:r>
              <a:rPr lang="el-GR" sz="2400" b="1" dirty="0"/>
              <a:t>Πέτρα</a:t>
            </a:r>
            <a:r>
              <a:rPr lang="el-GR" sz="2400" dirty="0"/>
              <a:t> (Πετραία Αραβία)</a:t>
            </a:r>
            <a:r>
              <a:rPr lang="el-GR" sz="2400" dirty="0" smtClean="0"/>
              <a:t>.</a:t>
            </a:r>
            <a:endParaRPr lang="en-US" sz="2400" dirty="0"/>
          </a:p>
        </p:txBody>
      </p:sp>
    </p:spTree>
    <p:extLst>
      <p:ext uri="{BB962C8B-B14F-4D97-AF65-F5344CB8AC3E}">
        <p14:creationId xmlns:p14="http://schemas.microsoft.com/office/powerpoint/2010/main" val="22577603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Η Ησυχαστική Περίοδος του Παύλου </a:t>
            </a:r>
            <a:r>
              <a:rPr lang="el-GR" dirty="0" smtClean="0"/>
              <a:t>(2 </a:t>
            </a:r>
            <a:r>
              <a:rPr lang="el-GR" dirty="0"/>
              <a:t>από 3)</a:t>
            </a:r>
          </a:p>
        </p:txBody>
      </p:sp>
      <p:sp>
        <p:nvSpPr>
          <p:cNvPr id="5" name="Θέση περιεχομένου 4"/>
          <p:cNvSpPr>
            <a:spLocks noGrp="1"/>
          </p:cNvSpPr>
          <p:nvPr>
            <p:ph idx="1"/>
          </p:nvPr>
        </p:nvSpPr>
        <p:spPr/>
        <p:txBody>
          <a:bodyPr>
            <a:normAutofit fontScale="92500" lnSpcReduction="20000"/>
          </a:bodyPr>
          <a:lstStyle/>
          <a:p>
            <a:r>
              <a:rPr lang="el-GR" sz="2400" dirty="0"/>
              <a:t>Κατόπιν επέστρεψε στην Κιλικία, όπου είχε περάσει τα δεκατέσσερα πρώτα κρίσιμα χρόνια της ζωής του, αφού πρώτα ανέβηκε στην Ιερουσαλήμ</a:t>
            </a:r>
            <a:r>
              <a:rPr lang="el-GR" sz="2400" i="1" dirty="0"/>
              <a:t> ἱστορῆσαι Κηφᾶν καὶ ἐπέμεινε πρὸς αὐτὸν ἡμέρας δεκαπέντε</a:t>
            </a:r>
            <a:r>
              <a:rPr lang="el-GR" sz="2400" dirty="0"/>
              <a:t> (1, 18). Τότε γνώρισε και τον Ιάκωβο τον Αδελφόθεο ή </a:t>
            </a:r>
            <a:r>
              <a:rPr lang="el-GR" sz="2400" i="1" dirty="0"/>
              <a:t>Δίκαιο</a:t>
            </a:r>
            <a:r>
              <a:rPr lang="el-GR" sz="2400" dirty="0"/>
              <a:t> (κατά τον Ιώσηπο Αρχ. 20. 199-203. Ευσ., Ε.Ι. [Ηγίσιππος] 2.23.10-18). Μέχρι την πρόσκληση από τον Βαρνάβα να δραστηριοποιηθεί στην Ιεραποστολή (11, 25) μεσολάβησε ίσως και μια δεκαετία </a:t>
            </a:r>
            <a:r>
              <a:rPr lang="el-GR" sz="2400" b="1" dirty="0"/>
              <a:t>σιωπής και νίψης</a:t>
            </a:r>
            <a:r>
              <a:rPr lang="el-GR" sz="2400" dirty="0"/>
              <a:t>. Οι άγνωστες για μας εμπειρίες που έζησε στην πατρίδα του πρέπει να ήταν καθοριστικές όχι τόσο διότι τότε ίσως ο </a:t>
            </a:r>
            <a:r>
              <a:rPr lang="el-GR" sz="2400" dirty="0" smtClean="0"/>
              <a:t>Παύλος </a:t>
            </a:r>
            <a:r>
              <a:rPr lang="el-GR" sz="2400" i="1" dirty="0"/>
              <a:t>ἀνέβη ἕως τρίτου οὐρανοῦ καὶ ἡρπάγη εἰς τὸν παράδεισον καὶ ἤκουσεν </a:t>
            </a:r>
            <a:r>
              <a:rPr lang="el-GR" sz="2400" b="1" i="1" dirty="0"/>
              <a:t>ἄρρητα ῥήματα </a:t>
            </a:r>
            <a:r>
              <a:rPr lang="el-GR" sz="2400" i="1" dirty="0"/>
              <a:t>ἃ οὐκ ἐξὸν ἀνθρώπῳ λαλῆσαι </a:t>
            </a:r>
            <a:r>
              <a:rPr lang="el-GR" sz="2400" dirty="0"/>
              <a:t>(Β’ Κορ. 12, 4) αλλά διότι αυτήν την περίοδο διαμόρφωσε τη θεολογία και συνειδητοποίησε ότι ο Θεός τον είχε προορίσει όπως και τον προφήτη του Πάθους Ιερεμία αλλά και τον πάσχοντα Δούλο του Ησ. 49 να ευαγγελιστεί στα έθνη την ελπίδα</a:t>
            </a:r>
            <a:r>
              <a:rPr lang="el-GR" sz="2400" dirty="0" smtClean="0"/>
              <a:t>.</a:t>
            </a:r>
            <a:endParaRPr lang="en-US" sz="2400" dirty="0"/>
          </a:p>
        </p:txBody>
      </p:sp>
    </p:spTree>
    <p:extLst>
      <p:ext uri="{BB962C8B-B14F-4D97-AF65-F5344CB8AC3E}">
        <p14:creationId xmlns:p14="http://schemas.microsoft.com/office/powerpoint/2010/main" val="41966795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Η Ησυχαστική Περίοδος του Παύλου (2 από 3)</a:t>
            </a:r>
          </a:p>
        </p:txBody>
      </p:sp>
      <p:sp>
        <p:nvSpPr>
          <p:cNvPr id="5" name="Θέση περιεχομένου 4"/>
          <p:cNvSpPr>
            <a:spLocks noGrp="1"/>
          </p:cNvSpPr>
          <p:nvPr>
            <p:ph idx="1"/>
          </p:nvPr>
        </p:nvSpPr>
        <p:spPr/>
        <p:txBody>
          <a:bodyPr>
            <a:normAutofit/>
          </a:bodyPr>
          <a:lstStyle/>
          <a:p>
            <a:pPr>
              <a:lnSpc>
                <a:spcPct val="90000"/>
              </a:lnSpc>
            </a:pPr>
            <a:r>
              <a:rPr lang="el-GR" sz="2400" dirty="0"/>
              <a:t>Άλλωστε για τον </a:t>
            </a:r>
            <a:r>
              <a:rPr lang="el-GR" sz="2400" dirty="0" smtClean="0"/>
              <a:t>Παύλο </a:t>
            </a:r>
            <a:r>
              <a:rPr lang="el-GR" sz="2400" dirty="0"/>
              <a:t>το κατεξοχήν μυστήριο-αποκάλυψη εκτός από το Σταυρό, είναι η </a:t>
            </a:r>
            <a:r>
              <a:rPr lang="el-GR" sz="2400" dirty="0" smtClean="0"/>
              <a:t>εκλογή-σωτηρία </a:t>
            </a:r>
            <a:r>
              <a:rPr lang="el-GR" sz="2400" dirty="0"/>
              <a:t>των Ελλήνων-εθνικών από το έλεος του Θεού χωρίς όμως τελικά να απορρίπτεται και ο λαός του Ισραήλ. Διάβασε τα Ρωμ. 9-11 που καταλήγουν με τον </a:t>
            </a:r>
            <a:r>
              <a:rPr lang="el-GR" sz="2400" dirty="0" smtClean="0"/>
              <a:t>ύμνο: </a:t>
            </a:r>
            <a:r>
              <a:rPr lang="el-GR" sz="2400" i="1" dirty="0" smtClean="0"/>
              <a:t>Ὦ </a:t>
            </a:r>
            <a:r>
              <a:rPr lang="el-GR" sz="2400" i="1" dirty="0"/>
              <a:t>βάθος πλούτου καὶ σοφίας καὶ γνώσεως Θεοῦ· ὡς ἀνεξερεύνητα τὰ κρίματα αὐτοῦ καὶ ἀνεξιχνίαστοι αἱ ὁδοὶ αὐτοῦ</a:t>
            </a:r>
            <a:r>
              <a:rPr lang="el-GR" sz="2400" dirty="0"/>
              <a:t> (11, 33)</a:t>
            </a:r>
            <a:r>
              <a:rPr lang="el-GR" sz="2400" dirty="0" smtClean="0"/>
              <a:t>!</a:t>
            </a:r>
            <a:endParaRPr lang="en-US" sz="2400" dirty="0"/>
          </a:p>
        </p:txBody>
      </p:sp>
    </p:spTree>
    <p:extLst>
      <p:ext uri="{BB962C8B-B14F-4D97-AF65-F5344CB8AC3E}">
        <p14:creationId xmlns:p14="http://schemas.microsoft.com/office/powerpoint/2010/main" val="11461371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t>Ο Απόστολος Παύλος</a:t>
            </a:r>
            <a:endParaRPr lang="el-GR" dirty="0"/>
          </a:p>
        </p:txBody>
      </p:sp>
      <p:pic>
        <p:nvPicPr>
          <p:cNvPr id="3" name="Picture Placeholder 2" descr="Εικόνα Αποστόλου Παύλου"/>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9531" r="-9531"/>
          <a:stretch>
            <a:fillRect/>
          </a:stretch>
        </p:blipFill>
        <p:spPr>
          <a:xfrm>
            <a:off x="1792288" y="1557338"/>
            <a:ext cx="5486400" cy="3455987"/>
          </a:xfrm>
        </p:spPr>
      </p:pic>
    </p:spTree>
    <p:extLst>
      <p:ext uri="{BB962C8B-B14F-4D97-AF65-F5344CB8AC3E}">
        <p14:creationId xmlns:p14="http://schemas.microsoft.com/office/powerpoint/2010/main" val="1665718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sz="4000" dirty="0"/>
              <a:t>τὰ ἀρχαῖα παρῆλθεν, ἰδοὺ γέγονεν </a:t>
            </a:r>
            <a:r>
              <a:rPr lang="el-GR" sz="4000" dirty="0" smtClean="0"/>
              <a:t>καινά </a:t>
            </a:r>
            <a:r>
              <a:rPr lang="en-US" sz="3100" dirty="0">
                <a:latin typeface="Calibri" charset="0"/>
              </a:rPr>
              <a:t>(</a:t>
            </a:r>
            <a:r>
              <a:rPr lang="el-GR" sz="3100" dirty="0" smtClean="0">
                <a:latin typeface="Calibri" charset="0"/>
              </a:rPr>
              <a:t>Β’ Κορ</a:t>
            </a:r>
            <a:r>
              <a:rPr lang="el-GR" sz="3100" dirty="0">
                <a:latin typeface="Calibri" charset="0"/>
              </a:rPr>
              <a:t>.</a:t>
            </a:r>
            <a:r>
              <a:rPr lang="en-US" sz="3100" dirty="0">
                <a:latin typeface="Calibri" charset="0"/>
              </a:rPr>
              <a:t> 5</a:t>
            </a:r>
            <a:r>
              <a:rPr lang="el-GR" sz="3100" dirty="0">
                <a:latin typeface="Calibri" charset="0"/>
              </a:rPr>
              <a:t>, </a:t>
            </a:r>
            <a:r>
              <a:rPr lang="en-US" sz="3100" dirty="0">
                <a:latin typeface="Calibri" charset="0"/>
              </a:rPr>
              <a:t>17</a:t>
            </a:r>
            <a:r>
              <a:rPr lang="en-US" sz="3100" dirty="0" smtClean="0">
                <a:latin typeface="Calibri" charset="0"/>
              </a:rPr>
              <a:t>)</a:t>
            </a:r>
            <a:r>
              <a:rPr lang="el-GR" sz="3100" dirty="0" smtClean="0"/>
              <a:t>                                                     </a:t>
            </a:r>
            <a:r>
              <a:rPr lang="el-GR" sz="4000" dirty="0" smtClean="0"/>
              <a:t>(1 από 2)</a:t>
            </a:r>
            <a:endParaRPr lang="el-GR" sz="3100" dirty="0"/>
          </a:p>
        </p:txBody>
      </p:sp>
      <p:sp>
        <p:nvSpPr>
          <p:cNvPr id="5" name="Θέση περιεχομένου 4"/>
          <p:cNvSpPr>
            <a:spLocks noGrp="1"/>
          </p:cNvSpPr>
          <p:nvPr>
            <p:ph idx="1"/>
          </p:nvPr>
        </p:nvSpPr>
        <p:spPr/>
        <p:txBody>
          <a:bodyPr>
            <a:normAutofit fontScale="92500" lnSpcReduction="20000"/>
          </a:bodyPr>
          <a:lstStyle/>
          <a:p>
            <a:r>
              <a:rPr lang="el-GR" sz="2400" dirty="0"/>
              <a:t>Ο ίδιος ο Σαύλος απαντώντας σε αυτούς που αμφισβητούσαν έντονα την αποστολικότητά του για να αποδομήσουν το έργο και το κήρυγμά του σημειώνει ότι </a:t>
            </a:r>
            <a:r>
              <a:rPr lang="el-GR" sz="2400" i="1" dirty="0"/>
              <a:t>ὁ εἰπών ἐκ σκότους φῶς λάμψει, ὃς ἒλαμψεν ἐν ταῖς καρδίαις ἡμῶν </a:t>
            </a:r>
            <a:r>
              <a:rPr lang="el-GR" sz="2400" b="1" i="1" dirty="0"/>
              <a:t>πρός φωτισμόν τῆς γνώσεως τῆς δόξης τοῦ Θεοῦ</a:t>
            </a:r>
            <a:r>
              <a:rPr lang="el-GR" sz="2400" i="1" dirty="0"/>
              <a:t> ἐν Προσώπῳ Ἰησοῦ Χριστοῦ </a:t>
            </a:r>
            <a:r>
              <a:rPr lang="el-GR" sz="2400" dirty="0"/>
              <a:t>(= </a:t>
            </a:r>
            <a:r>
              <a:rPr lang="el-GR" sz="2400" i="1" dirty="0"/>
              <a:t>Αυτός που είπε από το σκότος να λάμψει φως, έλαμψε στις καρδιές μας για να φωτισθούμε να γνωρίσουμε τη δόξα του Θεού στο Πρόσωπο του Χριστού </a:t>
            </a:r>
            <a:r>
              <a:rPr lang="el-GR" sz="2400" dirty="0"/>
              <a:t>Β’ Κορ. 4, 6). Συνεπώς δεν βίωσε το γεγονός της ἀποκάλυψης Ἰησοῦ Χριστοῦ (Γαλ. 1, 12-17) και της οικειοποίησής του από το Πρόσωπο που μέχρι τότε με σφοδρότητα δίωκε ως μία απλή μεταστροφή/ μετάνοια</a:t>
            </a:r>
            <a:r>
              <a:rPr lang="el-GR" sz="2400" dirty="0" smtClean="0"/>
              <a:t>/ αλλαγή </a:t>
            </a:r>
            <a:r>
              <a:rPr lang="el-GR" sz="2400" dirty="0"/>
              <a:t>φιλοσοφίας ζωής (Διογένης Λαέρτιος 4.16. Λουκιανός </a:t>
            </a:r>
            <a:r>
              <a:rPr lang="el-GR" sz="2400" i="1" dirty="0"/>
              <a:t>Νιγρίνου Φιλοσοφία</a:t>
            </a:r>
            <a:r>
              <a:rPr lang="el-GR" sz="2400" dirty="0"/>
              <a:t>) αλλά ως </a:t>
            </a:r>
            <a:r>
              <a:rPr lang="el-GR" sz="2400" b="1" dirty="0"/>
              <a:t>ΚΟΣΜΟΓΟΝΙΑ - ΕΞΟΔΟ </a:t>
            </a:r>
            <a:r>
              <a:rPr lang="el-GR" sz="2400" dirty="0"/>
              <a:t>από τον χώρο όπου κυριαρχεί το σκότος και η απουσία ελπίδας στο φως που μεταγγίζει η ένδυση του Εσταυρωμένου αλλά και Αναστημένου και ο οντολογικός εγκεντρισμός στο Σώμα του Νέου Αδάμ, του Νέου Ανθρώπου</a:t>
            </a:r>
            <a:r>
              <a:rPr lang="el-GR" sz="2400" dirty="0" smtClean="0"/>
              <a:t>.</a:t>
            </a:r>
            <a:endParaRPr lang="el-GR" sz="2400" dirty="0"/>
          </a:p>
        </p:txBody>
      </p:sp>
    </p:spTree>
    <p:extLst>
      <p:ext uri="{BB962C8B-B14F-4D97-AF65-F5344CB8AC3E}">
        <p14:creationId xmlns:p14="http://schemas.microsoft.com/office/powerpoint/2010/main" val="33209828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sz="4000" dirty="0"/>
              <a:t>τὰ ἀρχαῖα παρῆλθεν, ἰδοὺ γέγονεν καινά </a:t>
            </a:r>
            <a:r>
              <a:rPr lang="el-GR" sz="3100" dirty="0"/>
              <a:t>(Β’ Κορ. 5, 17)                                                     </a:t>
            </a:r>
            <a:r>
              <a:rPr lang="el-GR" sz="4000" dirty="0" smtClean="0"/>
              <a:t>(2 </a:t>
            </a:r>
            <a:r>
              <a:rPr lang="el-GR" sz="4000" dirty="0"/>
              <a:t>από </a:t>
            </a:r>
            <a:r>
              <a:rPr lang="el-GR" sz="4000" dirty="0" smtClean="0"/>
              <a:t>2)</a:t>
            </a:r>
            <a:endParaRPr lang="el-GR" sz="4000" dirty="0"/>
          </a:p>
        </p:txBody>
      </p:sp>
      <p:sp>
        <p:nvSpPr>
          <p:cNvPr id="5" name="Θέση περιεχομένου 4"/>
          <p:cNvSpPr>
            <a:spLocks noGrp="1"/>
          </p:cNvSpPr>
          <p:nvPr>
            <p:ph idx="1"/>
          </p:nvPr>
        </p:nvSpPr>
        <p:spPr/>
        <p:txBody>
          <a:bodyPr>
            <a:normAutofit fontScale="92500" lnSpcReduction="20000"/>
          </a:bodyPr>
          <a:lstStyle/>
          <a:p>
            <a:pPr marL="400050" lvl="1" indent="0">
              <a:buNone/>
            </a:pPr>
            <a:r>
              <a:rPr lang="el-GR" sz="2400" dirty="0" smtClean="0"/>
              <a:t>Ο </a:t>
            </a:r>
            <a:r>
              <a:rPr lang="el-GR" sz="2400" dirty="0"/>
              <a:t>καινούργιος αιώνας που ανέμενε μελλοντικά ο Ιουδαϊσμός έχει ήδη ξεκινήσει με την έλευση στη Γη του Υιού του Θεού όταν ήλθε το ΠΛΗΡΩΜΑ ΤΟΥ ΧΡΟΝΟΥ και την Υιοθεσία  αυτών που πριν ήταν σκλάβοι (Γαλ. 4, 4). Η αιωνιότητα τέμνει το παρόν, το οποίο είναι προσανατολισμένο προς τα τελικά Έσχατα που οσονούπω ανατέλλουν: </a:t>
            </a:r>
            <a:r>
              <a:rPr lang="el-GR" sz="2400" i="1" dirty="0"/>
              <a:t>ἰδοὺ νῦν Καιρὸς εὐπρόσδεκτος, ἰδοὺ νῦν ἡμέρα σωτηρίας! </a:t>
            </a:r>
            <a:r>
              <a:rPr lang="el-GR" sz="2400" dirty="0"/>
              <a:t>(Β’ Κορ. 6, 2).</a:t>
            </a:r>
            <a:endParaRPr lang="en-US" sz="2400" dirty="0"/>
          </a:p>
          <a:p>
            <a:r>
              <a:rPr lang="el-GR" sz="2400" dirty="0"/>
              <a:t>Το συμπέρασμα που εξάγεται είναι: </a:t>
            </a:r>
            <a:r>
              <a:rPr lang="el-GR" sz="2400" i="1" baseline="30000" dirty="0">
                <a:latin typeface="Calibri" charset="0"/>
              </a:rPr>
              <a:t>16</a:t>
            </a:r>
            <a:r>
              <a:rPr lang="el-GR" sz="2400" i="1" dirty="0" smtClean="0"/>
              <a:t>Ὥστε </a:t>
            </a:r>
            <a:r>
              <a:rPr lang="el-GR" sz="2400" i="1" dirty="0"/>
              <a:t>ἡμεῖς ἀπὸ τοῦ νῦν οὐδένα οἴδαμεν κατὰ σάρκα· εἰ καὶ ἐγνώκαμεν κατὰ σάρκα Χριστόν, ἀλλὰ νῦν οὐκέτι γινώσκομεν</a:t>
            </a:r>
            <a:r>
              <a:rPr lang="el-GR" sz="2400" i="1" dirty="0" smtClean="0"/>
              <a:t>.</a:t>
            </a:r>
            <a:r>
              <a:rPr lang="el-GR" sz="2400" i="1" baseline="30000" dirty="0" smtClean="0">
                <a:latin typeface="Calibri" charset="0"/>
              </a:rPr>
              <a:t>17</a:t>
            </a:r>
            <a:r>
              <a:rPr lang="el-GR" sz="2400" i="1" dirty="0" smtClean="0"/>
              <a:t> </a:t>
            </a:r>
            <a:r>
              <a:rPr lang="el-GR" sz="2400" b="1" i="1" dirty="0"/>
              <a:t>ὥστε εἴ τις ἐν Χριστῷ, καινὴ κτίσις</a:t>
            </a:r>
            <a:r>
              <a:rPr lang="el-GR" sz="2400" i="1" dirty="0"/>
              <a:t>· τὰ ἀρχαῖα παρῆλθεν,</a:t>
            </a:r>
            <a:r>
              <a:rPr lang="el-GR" sz="2400" b="1" i="1" dirty="0"/>
              <a:t> ἰδοὺ γέγονεν καινά</a:t>
            </a:r>
            <a:r>
              <a:rPr lang="el-GR" sz="2400" i="1" dirty="0"/>
              <a:t>· </a:t>
            </a:r>
            <a:r>
              <a:rPr lang="el-GR" sz="2400" i="1" baseline="30000" dirty="0" smtClean="0">
                <a:latin typeface="Calibri" charset="0"/>
              </a:rPr>
              <a:t>18</a:t>
            </a:r>
            <a:r>
              <a:rPr lang="el-GR" sz="2400" i="1" dirty="0" smtClean="0"/>
              <a:t>τὰ </a:t>
            </a:r>
            <a:r>
              <a:rPr lang="el-GR" sz="2400" i="1" dirty="0"/>
              <a:t>δὲ πάντα ἐκ τοῦ Θεοῦ τοῦ καταλλάξαντος ἡμᾶς ἑαυτῷ διὰ Χριστοῦ καὶ δόντος ἡμῖν τὴν διακονίαν τῆς καταλλαγῆς </a:t>
            </a:r>
            <a:r>
              <a:rPr lang="el-GR" sz="2400" dirty="0"/>
              <a:t>(5, 16-18). Έτσι ο </a:t>
            </a:r>
            <a:r>
              <a:rPr lang="el-GR" sz="2400" dirty="0" smtClean="0"/>
              <a:t>Παύλος </a:t>
            </a:r>
            <a:r>
              <a:rPr lang="el-GR" sz="2400" dirty="0"/>
              <a:t>δεν αντιλαμβάνεται τη μεταστροφή του ως αλλαγή θρησκείας αλλά ως αλλαγή ζωής, συν-ύπαρξης</a:t>
            </a:r>
            <a:r>
              <a:rPr lang="el-GR" sz="2400" dirty="0" smtClean="0"/>
              <a:t>.</a:t>
            </a:r>
            <a:endParaRPr lang="en-US" sz="2400" dirty="0"/>
          </a:p>
        </p:txBody>
      </p:sp>
    </p:spTree>
    <p:extLst>
      <p:ext uri="{BB962C8B-B14F-4D97-AF65-F5344CB8AC3E}">
        <p14:creationId xmlns:p14="http://schemas.microsoft.com/office/powerpoint/2010/main" val="37682896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Η Αγάπη του Χριστού (1 από 3)</a:t>
            </a:r>
            <a:endParaRPr lang="el-GR" dirty="0"/>
          </a:p>
        </p:txBody>
      </p:sp>
      <p:sp>
        <p:nvSpPr>
          <p:cNvPr id="5" name="Θέση περιεχομένου 4"/>
          <p:cNvSpPr>
            <a:spLocks noGrp="1"/>
          </p:cNvSpPr>
          <p:nvPr>
            <p:ph idx="1"/>
          </p:nvPr>
        </p:nvSpPr>
        <p:spPr/>
        <p:txBody>
          <a:bodyPr>
            <a:normAutofit fontScale="92500" lnSpcReduction="20000"/>
          </a:bodyPr>
          <a:lstStyle/>
          <a:p>
            <a:r>
              <a:rPr lang="el-GR" sz="2400" dirty="0"/>
              <a:t>Το γεγονός ότι ο Κύριος μετά την Ανάστασή Του πήγε να βρει τους μαθητές Του, αυτό μπορούσε ο Παύλος να το περιμένει. Αλλά το ότι φανερώθηκε σε</a:t>
            </a:r>
            <a:r>
              <a:rPr lang="el-GR" sz="2400" b="1" dirty="0"/>
              <a:t> αυτόν</a:t>
            </a:r>
            <a:r>
              <a:rPr lang="el-GR" sz="2400" dirty="0"/>
              <a:t>, στο ΕΚΤΡΩΜΑ (</a:t>
            </a:r>
            <a:r>
              <a:rPr lang="el-GR" sz="2400" dirty="0" smtClean="0"/>
              <a:t>Α’ </a:t>
            </a:r>
            <a:r>
              <a:rPr lang="el-GR" sz="2400" dirty="0"/>
              <a:t>Κορ. 15, </a:t>
            </a:r>
            <a:r>
              <a:rPr lang="el-GR" sz="2400" dirty="0" smtClean="0"/>
              <a:t>8= </a:t>
            </a:r>
            <a:r>
              <a:rPr lang="el-GR" sz="2400" i="1" dirty="0" smtClean="0"/>
              <a:t>παραμορφωμένο </a:t>
            </a:r>
            <a:r>
              <a:rPr lang="el-GR" sz="2400" i="1" dirty="0"/>
              <a:t>προϊόν έκτρωσης το θύμα της εκτρώσεως, το άωρο έμβρυο που το απορρίχνουν ή πέφτει από βλάβη υγείας</a:t>
            </a:r>
            <a:r>
              <a:rPr lang="el-GR" sz="2400" dirty="0"/>
              <a:t>), στον πιο άσπονδο εχθρό του, και ιδιαιτέρως το ότι ο Θεός από την κοιλιά της μητέρας του και όλα του τα χρόνια τον περιέβαλλε με το στοργικό βλέμμα Του, αυτή </a:t>
            </a:r>
            <a:r>
              <a:rPr lang="el-GR" sz="2400" b="1" dirty="0"/>
              <a:t>η αγάπη του Χριστού</a:t>
            </a:r>
            <a:r>
              <a:rPr lang="el-GR" sz="2400" dirty="0"/>
              <a:t>, που πρώτος τον αγάπησε και θυσιάσθηκε γι' αυτόν, ήταν κάτι αληθινά συντριπτικό. Αυτή η αγάπη αποτελεί τον πυρήνα και τον πολικό αστέρα του κηρύγματός του: </a:t>
            </a:r>
            <a:r>
              <a:rPr lang="el-GR" sz="2400" i="1" dirty="0"/>
              <a:t>Τίς ἡμᾶς χωρίσει ἀπὸ τῆς ἀγάπης τοῦ Χριστοῦ; θλῖψις ἢ στενοχωρία ἢ διωγμὸς ἢ λιμὸς ἢ γυμνότης ἢ κίνδυνος ἢ μάχαιρα; πέπεισμαι γὰρ ὅτι οὔτε θάνατος οὔτε ζωὴ </a:t>
            </a:r>
            <a:r>
              <a:rPr lang="el-GR" sz="2400" b="1" i="1" dirty="0"/>
              <a:t>οὔτε ἄγγελοι οὔτε ἀρχαὶ</a:t>
            </a:r>
            <a:r>
              <a:rPr lang="el-GR" sz="2400" i="1" dirty="0"/>
              <a:t> οὔτε ἐνεστῶτα οὔτε μέλλοντα οὔτε δυνάμεις οὔτε ὕψωμα οὔτε βάθος οὔτε τις κτίσις ἑτέρα δυνήσεται ἡμᾶς χωρίσαι ἀπὸ τῆς ἀγάπης τοῦ Θεοῦ τῆς ἐν Χριστῷ Ἰησοῦ </a:t>
            </a:r>
            <a:r>
              <a:rPr lang="el-GR" sz="2400" dirty="0"/>
              <a:t>(Ρωμ. 8, 35-39)</a:t>
            </a:r>
            <a:r>
              <a:rPr lang="el-GR" sz="2400" dirty="0" smtClean="0"/>
              <a:t>.</a:t>
            </a:r>
          </a:p>
        </p:txBody>
      </p:sp>
    </p:spTree>
    <p:extLst>
      <p:ext uri="{BB962C8B-B14F-4D97-AF65-F5344CB8AC3E}">
        <p14:creationId xmlns:p14="http://schemas.microsoft.com/office/powerpoint/2010/main" val="33209828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Η Αγάπη του Χριστού </a:t>
            </a:r>
            <a:r>
              <a:rPr lang="el-GR" dirty="0" smtClean="0"/>
              <a:t>(2 </a:t>
            </a:r>
            <a:r>
              <a:rPr lang="el-GR" dirty="0"/>
              <a:t>από 3)</a:t>
            </a:r>
          </a:p>
        </p:txBody>
      </p:sp>
      <p:sp>
        <p:nvSpPr>
          <p:cNvPr id="5" name="Θέση περιεχομένου 4"/>
          <p:cNvSpPr>
            <a:spLocks noGrp="1"/>
          </p:cNvSpPr>
          <p:nvPr>
            <p:ph idx="1"/>
          </p:nvPr>
        </p:nvSpPr>
        <p:spPr/>
        <p:txBody>
          <a:bodyPr>
            <a:noAutofit/>
          </a:bodyPr>
          <a:lstStyle/>
          <a:p>
            <a:pPr marL="400050" lvl="1" indent="0">
              <a:lnSpc>
                <a:spcPct val="90000"/>
              </a:lnSpc>
              <a:buNone/>
            </a:pPr>
            <a:r>
              <a:rPr lang="el-GR" sz="2200" b="1" i="1" dirty="0"/>
              <a:t>Χωρίς τον Χριστό δεν ευχόταν να βρεθεί ούτε ανάμεσα στις κυριότητες, ούτε στις αρχές, ούτε στις εξουσίες. […] γιατί μία ήταν η κόλαση γι’ αυτόν να στερηθεί αυτή την αγάπη. Αυτό ήταν για τον Παύλο γέεννα, αυτό τιμωρία, αυτό αμέτρητα </a:t>
            </a:r>
            <a:r>
              <a:rPr lang="el-GR" sz="2200" b="1" i="1" dirty="0" smtClean="0"/>
              <a:t>κακά (</a:t>
            </a:r>
            <a:r>
              <a:rPr lang="el-GR" sz="2200" b="1" i="1" dirty="0"/>
              <a:t>Ι. Χρυσόστομος)</a:t>
            </a:r>
            <a:r>
              <a:rPr lang="el-GR" sz="2200" b="1" i="1" dirty="0" smtClean="0"/>
              <a:t>.</a:t>
            </a:r>
          </a:p>
        </p:txBody>
      </p:sp>
    </p:spTree>
    <p:extLst>
      <p:ext uri="{BB962C8B-B14F-4D97-AF65-F5344CB8AC3E}">
        <p14:creationId xmlns:p14="http://schemas.microsoft.com/office/powerpoint/2010/main" val="14669628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Η Αγάπη του Χριστού </a:t>
            </a:r>
            <a:r>
              <a:rPr lang="el-GR" dirty="0" smtClean="0"/>
              <a:t>(3 </a:t>
            </a:r>
            <a:r>
              <a:rPr lang="el-GR" dirty="0"/>
              <a:t>από 3)</a:t>
            </a:r>
          </a:p>
        </p:txBody>
      </p:sp>
      <p:sp>
        <p:nvSpPr>
          <p:cNvPr id="5" name="Θέση περιεχομένου 4"/>
          <p:cNvSpPr>
            <a:spLocks noGrp="1"/>
          </p:cNvSpPr>
          <p:nvPr>
            <p:ph idx="1"/>
          </p:nvPr>
        </p:nvSpPr>
        <p:spPr/>
        <p:txBody>
          <a:bodyPr>
            <a:normAutofit fontScale="85000" lnSpcReduction="20000"/>
          </a:bodyPr>
          <a:lstStyle/>
          <a:p>
            <a:r>
              <a:rPr lang="el-GR" sz="2400" dirty="0"/>
              <a:t>Ο ΧΡΙΣΤΟΣ ΕΓΙΝΕ </a:t>
            </a:r>
            <a:r>
              <a:rPr lang="el-GR" sz="2400" b="1" dirty="0"/>
              <a:t>ΚΑΤΑΡΑ-ΑΜΑΡΤΙΑ </a:t>
            </a:r>
            <a:r>
              <a:rPr lang="el-GR" sz="2400" dirty="0"/>
              <a:t>ΓΙΑ ΝΑ ΜΑΣ ΕΞΑΓΟΡΑΣΕΙ ΑΠΌ ΤΗΝ ΚΑΤΑΡΑ ΤΟΥ ΝΟΜΟΥ: (α) </a:t>
            </a:r>
            <a:r>
              <a:rPr lang="el-GR" sz="2400" b="1" dirty="0"/>
              <a:t>η Αγάπη </a:t>
            </a:r>
            <a:r>
              <a:rPr lang="el-GR" sz="2400" dirty="0"/>
              <a:t>του Θεού φανερώθηκε σε ό,τι πιο αισχρό και εξευτελιστικό υπήρχε στην εποχή του. τον Σταυρό του Χριστού, ένα θάνατο </a:t>
            </a:r>
            <a:r>
              <a:rPr lang="el-GR" sz="2400" b="1" dirty="0"/>
              <a:t>καταραμένο</a:t>
            </a:r>
            <a:r>
              <a:rPr lang="el-GR" sz="2400" dirty="0"/>
              <a:t> για τους Εβραίους και </a:t>
            </a:r>
            <a:r>
              <a:rPr lang="el-GR" sz="2400" b="1" dirty="0"/>
              <a:t>απαίσιο</a:t>
            </a:r>
            <a:r>
              <a:rPr lang="el-GR" sz="2400" dirty="0"/>
              <a:t> για τους Έλληνες. Δια του Σταυρού τελικά γνωρίζεται και το μέγεθος της αμαρτίας αλλά και το μέγεθος της φιλανθρωπίας</a:t>
            </a:r>
            <a:r>
              <a:rPr lang="el-GR" sz="2400" b="1" i="1" dirty="0"/>
              <a:t>: Όπου ταπεινότης εφάνη μεγαλειότης. Όπου αδυναμία εκεί η δύναμις. Όπου θάνατος ζωή</a:t>
            </a:r>
            <a:r>
              <a:rPr lang="el-GR" sz="2400" b="1" i="1" dirty="0" smtClean="0"/>
              <a:t>.</a:t>
            </a:r>
            <a:r>
              <a:rPr lang="el-GR" sz="2400" b="1" dirty="0" smtClean="0"/>
              <a:t> </a:t>
            </a:r>
            <a:r>
              <a:rPr lang="el-GR" sz="2400" b="1" dirty="0"/>
              <a:t>Ο Ιησούς</a:t>
            </a:r>
            <a:r>
              <a:rPr lang="el-GR" sz="2400" dirty="0"/>
              <a:t>, ο οποίος ως Εσταυρωμένος (Γαλ. 3, 13. Δτ. 21, 23</a:t>
            </a:r>
            <a:r>
              <a:rPr lang="el-GR" sz="2400" i="1" dirty="0"/>
              <a:t>: Killelath HaSchem Talui = είναι ύβρις του Θεού κάθε κρεμασμένος αφού κάθε άνθρωπος είναι εικόνα Του</a:t>
            </a:r>
            <a:r>
              <a:rPr lang="el-GR" sz="2400" dirty="0"/>
              <a:t>) θεωρούνταν από τον ίδιο τον Παύλο εβδελυγμένο μίασμα (πρβλ. «τελευταίο Πειρασμό»</a:t>
            </a:r>
            <a:r>
              <a:rPr lang="el-GR" sz="2400" i="1" dirty="0"/>
              <a:t>: εἰ Υἱὸς εἶ τοῦ Θεοῦ, [καὶ] κατάβηθι ἀπὸ τοῦ Σταυροῦ</a:t>
            </a:r>
            <a:r>
              <a:rPr lang="el-GR" sz="2400" dirty="0"/>
              <a:t> Mτ. 27, 40), τελικά είναι ο αναμενόμενος Μεσσίας του Ισραήλ και όχι κάποιος «μαρμαρωμένος βασιλιάς» που θα προσφέρει δόξα, ηδονή και ευμάρεια σε ένα «εκλεκτό έθνος». Μέχρι σήμερα ο άνθρωπος έχει αν επιλέξει δύο πόλους:ή τον Υπεράνθρωπο που ενσαρκώνει την αγάπη για δύναμη και κυριαρχία ή τον Θεάνθρωπο που εικονίζει τη δύναμη της αγάπης να νικά ακόμη και τον θάνατο</a:t>
            </a:r>
            <a:r>
              <a:rPr lang="el-GR" sz="2400" dirty="0" smtClean="0"/>
              <a:t>.</a:t>
            </a:r>
            <a:endParaRPr lang="en-US" sz="2400" dirty="0"/>
          </a:p>
        </p:txBody>
      </p:sp>
    </p:spTree>
    <p:extLst>
      <p:ext uri="{BB962C8B-B14F-4D97-AF65-F5344CB8AC3E}">
        <p14:creationId xmlns:p14="http://schemas.microsoft.com/office/powerpoint/2010/main" val="2212056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t>Ανάσταση (1 από 3)</a:t>
            </a:r>
            <a:endParaRPr lang="el-GR" dirty="0"/>
          </a:p>
        </p:txBody>
      </p:sp>
      <p:pic>
        <p:nvPicPr>
          <p:cNvPr id="5" name="Picture Placeholder 4" descr="Εικόνα με λεπτομέρεια του πίνακα «Η εις Αδου Κάθοδος του Χριστού», Μονή της Χώρας, Κωνσταντινούπολη"/>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44972" r="-44972"/>
          <a:stretch>
            <a:fillRect/>
          </a:stretch>
        </p:blipFill>
        <p:spPr/>
      </p:pic>
    </p:spTree>
    <p:extLst>
      <p:ext uri="{BB962C8B-B14F-4D97-AF65-F5344CB8AC3E}">
        <p14:creationId xmlns:p14="http://schemas.microsoft.com/office/powerpoint/2010/main" val="25968877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Ανάσταση (2 από 3)</a:t>
            </a:r>
            <a:endParaRPr lang="el-GR" dirty="0"/>
          </a:p>
        </p:txBody>
      </p:sp>
      <p:sp>
        <p:nvSpPr>
          <p:cNvPr id="3" name="Θέση περιεχομένου 2"/>
          <p:cNvSpPr>
            <a:spLocks noGrp="1"/>
          </p:cNvSpPr>
          <p:nvPr>
            <p:ph idx="1"/>
          </p:nvPr>
        </p:nvSpPr>
        <p:spPr/>
        <p:txBody>
          <a:bodyPr>
            <a:normAutofit fontScale="92500" lnSpcReduction="10000"/>
          </a:bodyPr>
          <a:lstStyle/>
          <a:p>
            <a:pPr marL="0" indent="0">
              <a:buNone/>
            </a:pPr>
            <a:r>
              <a:rPr lang="el-GR" sz="2800" dirty="0"/>
              <a:t>Αυτός, το σπέρμα του Αβραάμ, ως ο Νέος Αδάμ, ο νέος (θε)Άνθρωπος, νίκησε τη φθορά και τον θάνατο, την κληρονομιά της παλιάς ανθρωπότητας που αξιοποιούσε ο διάβολος σαν κεντρί για να δηλητηριάζει ακόμη και τα θετικά και αναστήθηκε διά του Πνεύματος γινόμενος </a:t>
            </a:r>
            <a:r>
              <a:rPr lang="el-GR" sz="2800" b="1" dirty="0"/>
              <a:t>ἀπαρχὴ τῶν κεκοιμημένων </a:t>
            </a:r>
            <a:r>
              <a:rPr lang="el-GR" sz="2800" dirty="0"/>
              <a:t>(Α’ Κορ. 15, 20) μιας καινούργιας Ανθρωπότητας και Κτίσης που δεν υπακούει στις φυσικές αναγκαιότητες και διακρίσεις και θα τελειωθεί με την έλευσή του </a:t>
            </a:r>
            <a:r>
              <a:rPr lang="el-GR" sz="2800" b="1" dirty="0"/>
              <a:t>ως Κριτή και Κυρίου της Ιστορίας και του Κόσμου</a:t>
            </a:r>
            <a:r>
              <a:rPr lang="el-GR" sz="2800" dirty="0"/>
              <a:t>. Μόνον ως δώρο πλέον μπορεί να κοινωνήσει/μεταλάβει την ζωή και την κοινωνία του πνεύματος</a:t>
            </a:r>
            <a:r>
              <a:rPr lang="el-GR" sz="2800" dirty="0" smtClean="0"/>
              <a:t>.</a:t>
            </a:r>
          </a:p>
          <a:p>
            <a:pPr marL="0" indent="0">
              <a:buNone/>
            </a:pPr>
            <a:endParaRPr lang="el-GR" sz="2800" dirty="0" smtClean="0"/>
          </a:p>
          <a:p>
            <a:pPr marL="0" indent="0">
              <a:buNone/>
            </a:pPr>
            <a:endParaRPr lang="el-GR" sz="2800" dirty="0"/>
          </a:p>
        </p:txBody>
      </p:sp>
    </p:spTree>
    <p:extLst>
      <p:ext uri="{BB962C8B-B14F-4D97-AF65-F5344CB8AC3E}">
        <p14:creationId xmlns:p14="http://schemas.microsoft.com/office/powerpoint/2010/main" val="10042197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Ανάσταση </a:t>
            </a:r>
            <a:r>
              <a:rPr lang="el-GR" dirty="0" smtClean="0"/>
              <a:t>(3 </a:t>
            </a:r>
            <a:r>
              <a:rPr lang="el-GR" dirty="0"/>
              <a:t>από 3)</a:t>
            </a:r>
          </a:p>
        </p:txBody>
      </p:sp>
      <p:sp>
        <p:nvSpPr>
          <p:cNvPr id="3" name="Θέση περιεχομένου 2"/>
          <p:cNvSpPr>
            <a:spLocks noGrp="1"/>
          </p:cNvSpPr>
          <p:nvPr>
            <p:ph idx="1"/>
          </p:nvPr>
        </p:nvSpPr>
        <p:spPr/>
        <p:txBody>
          <a:bodyPr>
            <a:normAutofit fontScale="70000" lnSpcReduction="20000"/>
          </a:bodyPr>
          <a:lstStyle/>
          <a:p>
            <a:pPr marL="0" indent="0">
              <a:buNone/>
            </a:pPr>
            <a:r>
              <a:rPr lang="el-GR" sz="2800" b="1" dirty="0"/>
              <a:t>Ο ΠΑΥΛΟΣ ΑΠΟΤΥΠΩΝΕΙ ΤΗΝ ΚΑΙΝΟΥΡΓΙΑ ΚΑΤΑΣΤΑΣΗ ΜΕ ΔΙΑΦΟΡΕΣ ΕΙΚΟΝΕΣ</a:t>
            </a:r>
            <a:r>
              <a:rPr lang="el-GR" sz="2800" b="1" dirty="0" smtClean="0"/>
              <a:t>:</a:t>
            </a:r>
          </a:p>
          <a:p>
            <a:pPr marL="0" indent="0">
              <a:buNone/>
            </a:pPr>
            <a:r>
              <a:rPr lang="el-GR" sz="2800" dirty="0" smtClean="0"/>
              <a:t>(1) ΚΑΤΑΛΛΑΓΗ= </a:t>
            </a:r>
            <a:r>
              <a:rPr lang="el-GR" sz="2800" dirty="0"/>
              <a:t>αρχ. η συμφιλίωση αρχικά δύο εχθρικών </a:t>
            </a:r>
            <a:r>
              <a:rPr lang="el-GR" sz="2800" dirty="0" smtClean="0"/>
              <a:t>πόλεων (</a:t>
            </a:r>
            <a:r>
              <a:rPr lang="el-GR" sz="2800" dirty="0"/>
              <a:t>2) </a:t>
            </a:r>
            <a:r>
              <a:rPr lang="el-GR" sz="2800" b="1" dirty="0" smtClean="0"/>
              <a:t>ΛΥΤΡΩΣΗ</a:t>
            </a:r>
            <a:r>
              <a:rPr lang="el-GR" sz="2800" dirty="0" smtClean="0"/>
              <a:t>= </a:t>
            </a:r>
            <a:r>
              <a:rPr lang="el-GR" sz="2800" dirty="0"/>
              <a:t>η διά καταβολής λύτρων απελευθέρωση από κάποιον αφέντη ενώπιον κάποιας θεότητας. (3) </a:t>
            </a:r>
            <a:r>
              <a:rPr lang="el-GR" sz="2800" dirty="0" smtClean="0"/>
              <a:t>ΕΞΑΓΟΡΑΖΩ= </a:t>
            </a:r>
            <a:r>
              <a:rPr lang="el-GR" sz="2800" dirty="0"/>
              <a:t>από τη δουλεία  (4) Εξ-</a:t>
            </a:r>
            <a:r>
              <a:rPr lang="el-GR" sz="2800" dirty="0" smtClean="0"/>
              <a:t>ΙΛΑΣΜΟΣ= </a:t>
            </a:r>
            <a:r>
              <a:rPr lang="el-GR" sz="2800" dirty="0"/>
              <a:t>συμφιλίωση με τον Θεό μέσω του ραντισμού με αίμα. Ρωμ. 3, 25:</a:t>
            </a:r>
            <a:r>
              <a:rPr lang="el-GR" sz="2800" b="1" i="1" dirty="0"/>
              <a:t> Ο Θεός προέθετο δημόσια τον Ιησού ως ἱλαστήριον.</a:t>
            </a:r>
            <a:r>
              <a:rPr lang="el-GR" sz="2800" dirty="0"/>
              <a:t> Ο όρος κατανοήθηκε από τους Πατέρες ως εξιλαστήρια θυσία/εξιλαστήριο θύμα που θυσιάζεται χάριν της απολύτρωσης του λαού Του, όπως οι Μακκαβαίοι παίδες (Δ’ Μακ. 17, 21 κε.). Ίσως ανακαλείται η «θυσία»-Ακεντά υπό του Αβραάμ του Ισαάκ στο όρος του Ναού Μορία, η οποία σύμφωνα με τους Ιουδαίους είχε εξιλαστήριο χαρακτήρα για τις ανομίες του έθνους. Ταυτόχρονα όμως ίσως ο Ιησούς ταυτίζεται με την </a:t>
            </a:r>
            <a:r>
              <a:rPr lang="el-GR" sz="2800" dirty="0" smtClean="0"/>
              <a:t>Καπορέθ/ το </a:t>
            </a:r>
            <a:r>
              <a:rPr lang="el-GR" sz="2800" dirty="0"/>
              <a:t>Ιλαστήριον (πρβλ. Εβρ. 9, 5) το χώρο της θεϊκής παρουσίας στο Ναό (Έξ. 25, 22. Λευ. 16, 2. 13)</a:t>
            </a:r>
            <a:r>
              <a:rPr lang="el-GR" sz="2800" dirty="0" smtClean="0"/>
              <a:t>. </a:t>
            </a:r>
            <a:r>
              <a:rPr lang="el-GR" sz="2800" dirty="0"/>
              <a:t>(5) </a:t>
            </a:r>
            <a:r>
              <a:rPr lang="el-GR" sz="2800" b="1" dirty="0"/>
              <a:t>ΑΡΡΑΒΩΝ</a:t>
            </a:r>
            <a:r>
              <a:rPr lang="el-GR" sz="2800" dirty="0"/>
              <a:t>= η χρηματική εγγύηση, ενέχυρο  που δεσμεύει τον δότη ότι θα τηρήσει τις υποχρεώσεις  του.</a:t>
            </a:r>
          </a:p>
        </p:txBody>
      </p:sp>
    </p:spTree>
    <p:extLst>
      <p:ext uri="{BB962C8B-B14F-4D97-AF65-F5344CB8AC3E}">
        <p14:creationId xmlns:p14="http://schemas.microsoft.com/office/powerpoint/2010/main" val="15033186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Ζωή «εν Χριστώ» (1 από 3)</a:t>
            </a:r>
            <a:endParaRPr lang="el-GR" dirty="0"/>
          </a:p>
        </p:txBody>
      </p:sp>
      <p:sp>
        <p:nvSpPr>
          <p:cNvPr id="5" name="Θέση περιεχομένου 4"/>
          <p:cNvSpPr>
            <a:spLocks noGrp="1"/>
          </p:cNvSpPr>
          <p:nvPr>
            <p:ph idx="1"/>
          </p:nvPr>
        </p:nvSpPr>
        <p:spPr/>
        <p:txBody>
          <a:bodyPr>
            <a:normAutofit/>
          </a:bodyPr>
          <a:lstStyle/>
          <a:p>
            <a:r>
              <a:rPr lang="el-GR" sz="2400" b="1" dirty="0"/>
              <a:t>Άρα η Ζωή εν Χριστώ</a:t>
            </a:r>
            <a:r>
              <a:rPr lang="el-GR" sz="2400" dirty="0"/>
              <a:t> (που αργότερα ονομάστηκε Χριστιανισμὸς σε αντιθετικό παραλληλισμό προς τον Ιουδαϊσμό) </a:t>
            </a:r>
            <a:r>
              <a:rPr lang="el-GR" sz="2400" b="1" dirty="0"/>
              <a:t>δὲν εἶναι αἵρεσι ἢ βελτίωσι τοῦ ἰουδαϊσμοῦ, ὅπως νόμιζαν ἀρχικὰ οἱ ἄλλοι ἀπόστολοι, ἀλλὰ μιὰ νέα πίστι καὶ διαθήκη με οικουμενική προοπτική.</a:t>
            </a:r>
            <a:r>
              <a:rPr lang="el-GR" sz="2400" dirty="0"/>
              <a:t> Δεν είναι καν μια θρησκεία που λειτουργεί ως όπιο ενώπιον της τραγικότητας του θανάτου. Άλλωστε δεν είναι τυχαίο ότι οι πρώτοι Χριστιανοί χαρακτηρίζονταν άθεοι (Μαρτύριο Πολυκάρπου)! Το ανήκουστα καινούργιο είναι η καινούργια ζωή, η καινούργια δημιουργία η οποία βιώνεται ΕΝ ΧΡΙΣΤΩ που μαζί με τον όρο ΧΑΡΙΣ συνιστούν </a:t>
            </a:r>
            <a:r>
              <a:rPr lang="el-GR" sz="2400" b="1" dirty="0"/>
              <a:t>τα δύο νεύρα της Θεολογίας του Παύλου</a:t>
            </a:r>
            <a:r>
              <a:rPr lang="el-GR" sz="2400" b="1" dirty="0" smtClean="0"/>
              <a:t>.</a:t>
            </a:r>
          </a:p>
          <a:p>
            <a:endParaRPr lang="en-US" sz="2400" b="1" dirty="0"/>
          </a:p>
        </p:txBody>
      </p:sp>
    </p:spTree>
    <p:extLst>
      <p:ext uri="{BB962C8B-B14F-4D97-AF65-F5344CB8AC3E}">
        <p14:creationId xmlns:p14="http://schemas.microsoft.com/office/powerpoint/2010/main" val="22120562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Ζωή «εν Χριστώ» </a:t>
            </a:r>
            <a:r>
              <a:rPr lang="el-GR" dirty="0" smtClean="0"/>
              <a:t>(2 </a:t>
            </a:r>
            <a:r>
              <a:rPr lang="el-GR" dirty="0"/>
              <a:t>από 3)</a:t>
            </a:r>
          </a:p>
        </p:txBody>
      </p:sp>
      <p:sp>
        <p:nvSpPr>
          <p:cNvPr id="5" name="Θέση περιεχομένου 4"/>
          <p:cNvSpPr>
            <a:spLocks noGrp="1"/>
          </p:cNvSpPr>
          <p:nvPr>
            <p:ph idx="1"/>
          </p:nvPr>
        </p:nvSpPr>
        <p:spPr/>
        <p:txBody>
          <a:bodyPr>
            <a:normAutofit lnSpcReduction="10000"/>
          </a:bodyPr>
          <a:lstStyle/>
          <a:p>
            <a:r>
              <a:rPr lang="el-GR" sz="2400" dirty="0"/>
              <a:t>Ο Παύλος αισθάνθηκε με τη βάπτισή του να πεθαίνει ο παλιός του εαυτός και να ενδύεται κατάσαρκα το Χριστό </a:t>
            </a:r>
            <a:r>
              <a:rPr lang="el-GR" sz="2400" b="1" dirty="0"/>
              <a:t>σαν ρούχο</a:t>
            </a:r>
            <a:r>
              <a:rPr lang="el-GR" sz="2400" dirty="0"/>
              <a:t>, όχι όμως σαν τον </a:t>
            </a:r>
            <a:r>
              <a:rPr lang="el-GR" sz="2400" b="1" dirty="0"/>
              <a:t>ηθοποιό</a:t>
            </a:r>
            <a:r>
              <a:rPr lang="el-GR" sz="2400" dirty="0"/>
              <a:t> που δεν έχει ταυτισθεί με το πρόσωπο που παριστάνει, αλλά σαν </a:t>
            </a:r>
            <a:r>
              <a:rPr lang="el-GR" sz="2400" b="1" dirty="0"/>
              <a:t>τον ιερέα </a:t>
            </a:r>
            <a:r>
              <a:rPr lang="el-GR" sz="2400" dirty="0"/>
              <a:t>εμπρός στο θυσιαστήριο, που μέσω αυτού μιλά και ενεργεί ο Χριστός. </a:t>
            </a:r>
            <a:r>
              <a:rPr lang="el-GR" sz="2400" b="1" dirty="0"/>
              <a:t>Βίωσε το γεγονός ότι μέσω της μοναδικής Βάπτισης και της Ευχαριστίας στο πλαίσιο του Οίκου (της Οικογένειας) έγινε μέλος ενός Σώματος όπου ενεργεί ένα διαφορετικό Πνεύμα, το Άγιο, της ελευθερίας </a:t>
            </a:r>
            <a:r>
              <a:rPr lang="el-GR" sz="2400" dirty="0"/>
              <a:t>από κάθε είδους «φυσικές» διακρίσεις που εδράζονται στη διαφορετικότητα του φύλου, της φυλής και της καταγωγής και εκπληρώνονται οι επαγγελίες προς τον Αβραάμ. Όλοι πλέον είμαστε υιοθετημένα Παιδιά του Θεού και αδελφοί του Χριστού</a:t>
            </a:r>
            <a:r>
              <a:rPr lang="el-GR" sz="2400" dirty="0" smtClean="0"/>
              <a:t>.</a:t>
            </a:r>
            <a:endParaRPr lang="en-US" sz="2400" dirty="0"/>
          </a:p>
        </p:txBody>
      </p:sp>
    </p:spTree>
    <p:extLst>
      <p:ext uri="{BB962C8B-B14F-4D97-AF65-F5344CB8AC3E}">
        <p14:creationId xmlns:p14="http://schemas.microsoft.com/office/powerpoint/2010/main" val="39431866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Το Όνομα (1 από 3)</a:t>
            </a:r>
            <a:endParaRPr lang="el-GR" dirty="0"/>
          </a:p>
        </p:txBody>
      </p:sp>
      <p:sp>
        <p:nvSpPr>
          <p:cNvPr id="5" name="Θέση περιεχομένου 4"/>
          <p:cNvSpPr>
            <a:spLocks noGrp="1"/>
          </p:cNvSpPr>
          <p:nvPr>
            <p:ph idx="1"/>
          </p:nvPr>
        </p:nvSpPr>
        <p:spPr/>
        <p:txBody>
          <a:bodyPr>
            <a:normAutofit fontScale="85000" lnSpcReduction="10000"/>
          </a:bodyPr>
          <a:lstStyle/>
          <a:p>
            <a:r>
              <a:rPr lang="el-GR" sz="2400" dirty="0"/>
              <a:t>Το όνομα </a:t>
            </a:r>
            <a:r>
              <a:rPr lang="el-GR" sz="2400" b="1" dirty="0"/>
              <a:t>Σαύλος</a:t>
            </a:r>
            <a:r>
              <a:rPr lang="el-GR" sz="2400" dirty="0"/>
              <a:t> (</a:t>
            </a:r>
            <a:r>
              <a:rPr lang="el-GR" sz="2400" dirty="0" smtClean="0"/>
              <a:t>שָׁאוּל) </a:t>
            </a:r>
            <a:r>
              <a:rPr lang="el-GR" sz="2400" dirty="0"/>
              <a:t>αποτελεί τον ελληνικό τύπο του εβραϊκού </a:t>
            </a:r>
            <a:r>
              <a:rPr lang="el-GR" sz="2400" b="1" dirty="0"/>
              <a:t>Σαούλ</a:t>
            </a:r>
            <a:r>
              <a:rPr lang="el-GR" sz="2400" dirty="0"/>
              <a:t> (= </a:t>
            </a:r>
            <a:r>
              <a:rPr lang="el-GR" sz="2400" i="1" dirty="0"/>
              <a:t>αυτός που έχει γίνει αντικείμενο ερώτησης/προσευχής από τον Θεό</a:t>
            </a:r>
            <a:r>
              <a:rPr lang="el-GR" sz="2400" dirty="0"/>
              <a:t>). Αυτό το όνομα απαντά μόνο στις διηγήσεις μεταστροφής του Παύλου και αντιστοιχεί στο όνομα του πρώτου βασιλιά του αρχαίου Ισραήλ (1047 - 1007 π.Χ.), ο οποίος προερχόταν, όπως και ο </a:t>
            </a:r>
            <a:r>
              <a:rPr lang="el-GR" sz="2400" i="1" dirty="0"/>
              <a:t>Παύλος</a:t>
            </a:r>
            <a:r>
              <a:rPr lang="el-GR" sz="2400" dirty="0"/>
              <a:t>, από τη </a:t>
            </a:r>
            <a:r>
              <a:rPr lang="el-GR" sz="2400" b="1" dirty="0"/>
              <a:t>φυλή Βενιαμίν</a:t>
            </a:r>
            <a:r>
              <a:rPr lang="el-GR" sz="2400" dirty="0"/>
              <a:t>. Αλλαγή ονόματος όπως στην περίπτωση του Κηφά, δεν έχουμε στην περίπτωση του Αποστόλου των Εθνών</a:t>
            </a:r>
            <a:r>
              <a:rPr lang="el-GR" sz="2400" dirty="0" smtClean="0"/>
              <a:t>.</a:t>
            </a:r>
            <a:endParaRPr lang="en-US" sz="2400" dirty="0" smtClean="0"/>
          </a:p>
          <a:p>
            <a:r>
              <a:rPr lang="el-GR" sz="2400" dirty="0"/>
              <a:t>Κατά τη γνωστή συνήθεια των Ιουδαίων της Διασποράς να φέρουν εκτός από το εβραϊκό και ένα </a:t>
            </a:r>
            <a:r>
              <a:rPr lang="el-GR" sz="2400" i="1" dirty="0"/>
              <a:t>ομόηχο</a:t>
            </a:r>
            <a:r>
              <a:rPr lang="el-GR" sz="2400" dirty="0"/>
              <a:t> ελληνικό ή ρωμαϊκό όνομα, στις επιστολές ο απόστολος ονομάζει τον εαυτό του </a:t>
            </a:r>
            <a:r>
              <a:rPr lang="el-GR" sz="2400" b="1" dirty="0"/>
              <a:t>Παύλο (</a:t>
            </a:r>
            <a:r>
              <a:rPr lang="el-GR" sz="2400" b="1" dirty="0" smtClean="0"/>
              <a:t>paulus</a:t>
            </a:r>
            <a:r>
              <a:rPr lang="en-US" sz="2400" b="1" dirty="0" smtClean="0"/>
              <a:t> </a:t>
            </a:r>
            <a:r>
              <a:rPr lang="el-GR" sz="2400" b="1" dirty="0" smtClean="0"/>
              <a:t>=</a:t>
            </a:r>
            <a:r>
              <a:rPr lang="en-US" sz="2400" b="1" dirty="0" smtClean="0"/>
              <a:t> </a:t>
            </a:r>
            <a:r>
              <a:rPr lang="el-GR" sz="2400" b="1" dirty="0" smtClean="0"/>
              <a:t>μικρός</a:t>
            </a:r>
            <a:r>
              <a:rPr lang="el-GR" sz="2400" b="1" dirty="0"/>
              <a:t>, ταπεινός) </a:t>
            </a:r>
            <a:r>
              <a:rPr lang="el-GR" sz="2400" dirty="0"/>
              <a:t>(πρβλ. Β’ Πέ. 3,15 και Πρ.13,9 κ.ε. όπου και καταγράφονται και τα δύο ονόματα: </a:t>
            </a:r>
            <a:r>
              <a:rPr lang="el-GR" sz="2400" i="1" dirty="0"/>
              <a:t>Σαύλος δέ και Παύλος</a:t>
            </a:r>
            <a:r>
              <a:rPr lang="el-GR" sz="2400" dirty="0"/>
              <a:t>). Άραγε αποτελεί σύμπτωση ότι ο Σαύλος ονομάζεται </a:t>
            </a:r>
            <a:r>
              <a:rPr lang="el-GR" sz="2400" i="1" dirty="0"/>
              <a:t>Παύλος</a:t>
            </a:r>
            <a:r>
              <a:rPr lang="el-GR" sz="2400" dirty="0"/>
              <a:t> (Π.) από τον Λουκά για πρώτη φορά στις Πράξεις στο σημείο της μεταστροφής στον χριστιανισμό του Ρωμαίου ανθυπάτου στην Κύπρο το 46-48 μ.Χ. </a:t>
            </a:r>
            <a:r>
              <a:rPr lang="el-GR" sz="2400" i="1" dirty="0"/>
              <a:t>Σεργίου</a:t>
            </a:r>
            <a:r>
              <a:rPr lang="el-GR" sz="2400" dirty="0"/>
              <a:t> (Quintus Sergius Paul[l]us);</a:t>
            </a:r>
            <a:endParaRPr lang="en-US" sz="2400" dirty="0"/>
          </a:p>
          <a:p>
            <a:endParaRPr lang="en-US" sz="2400" dirty="0" smtClean="0"/>
          </a:p>
          <a:p>
            <a:endParaRPr lang="el-GR" sz="2400" dirty="0" smtClean="0"/>
          </a:p>
        </p:txBody>
      </p:sp>
    </p:spTree>
    <p:extLst>
      <p:ext uri="{BB962C8B-B14F-4D97-AF65-F5344CB8AC3E}">
        <p14:creationId xmlns:p14="http://schemas.microsoft.com/office/powerpoint/2010/main" val="4999550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Ζωή «εν Χριστώ» </a:t>
            </a:r>
            <a:r>
              <a:rPr lang="el-GR" dirty="0" smtClean="0"/>
              <a:t>(3 </a:t>
            </a:r>
            <a:r>
              <a:rPr lang="el-GR" dirty="0"/>
              <a:t>από 3)</a:t>
            </a:r>
          </a:p>
        </p:txBody>
      </p:sp>
      <p:sp>
        <p:nvSpPr>
          <p:cNvPr id="5" name="Θέση περιεχομένου 4"/>
          <p:cNvSpPr>
            <a:spLocks noGrp="1"/>
          </p:cNvSpPr>
          <p:nvPr>
            <p:ph idx="1"/>
          </p:nvPr>
        </p:nvSpPr>
        <p:spPr/>
        <p:txBody>
          <a:bodyPr>
            <a:normAutofit fontScale="92500"/>
          </a:bodyPr>
          <a:lstStyle/>
          <a:p>
            <a:r>
              <a:rPr lang="el-GR" sz="2400" dirty="0"/>
              <a:t>Το γεγονός ότι όλοι σε αυτό το Σώμα όλοι είμαστε </a:t>
            </a:r>
            <a:r>
              <a:rPr lang="el-GR" sz="2400" b="1" dirty="0"/>
              <a:t>ΈΝΑΣ (και όχι ΈΝΑ κόμμα) </a:t>
            </a:r>
            <a:r>
              <a:rPr lang="el-GR" sz="2400" dirty="0"/>
              <a:t>δεν είναι απλώς μια εικόνα αλλά εκφράζει την οντολογική και ολιστική συνάφεια μαζί Του και ταυτόχρονα αποτυπώνει το γεγονός της ποικιλομορφίας των χαρισμάτων εν τη ενότητι αφού κάθε μέλος επιτελεί διαφορετική λειτουργία. Η διατύπωση μάλιστα στο Α’ Κορ. 6 (όπου αποτρέπεται η πορνεία) και η επιχειρηματολογία επί τη βάσει του Γέν. 2 παραπέμπει στο γεγονός ότι η σχέση εκάστου πιστού με τον Ιησού είναι γαμήλια: Σημειωτέον ότι ο γάμος προϋπόθετε την εξαγορά της συζύγου από την αιχμαλωσία ή την πατρική στέγη με κατάθεση εκ μέρους του συζύγου της προίκας/του μοχάρ. Πρόκειται για την πολύ παραστατική εικόνα του Ιεζεκιήλ (κεφ. 16) την οποία «υπομνηματίζει» με πολύ ζωντανά χρώματα και ο Χρυσόστομος</a:t>
            </a:r>
            <a:r>
              <a:rPr lang="el-GR" sz="2400" dirty="0" smtClean="0"/>
              <a:t>.</a:t>
            </a:r>
            <a:endParaRPr lang="en-US" sz="2400" dirty="0"/>
          </a:p>
        </p:txBody>
      </p:sp>
    </p:spTree>
    <p:extLst>
      <p:ext uri="{BB962C8B-B14F-4D97-AF65-F5344CB8AC3E}">
        <p14:creationId xmlns:p14="http://schemas.microsoft.com/office/powerpoint/2010/main" val="39431866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smtClean="0"/>
              <a:t>Πρόσωπα και Ιδέες-Ιδεολογίες</a:t>
            </a:r>
            <a:br>
              <a:rPr lang="el-GR" dirty="0" smtClean="0"/>
            </a:br>
            <a:r>
              <a:rPr lang="el-GR" dirty="0" smtClean="0"/>
              <a:t>(1 από 2)</a:t>
            </a:r>
            <a:endParaRPr lang="el-GR" dirty="0"/>
          </a:p>
        </p:txBody>
      </p:sp>
      <p:sp>
        <p:nvSpPr>
          <p:cNvPr id="5" name="Θέση περιεχομένου 4"/>
          <p:cNvSpPr>
            <a:spLocks noGrp="1"/>
          </p:cNvSpPr>
          <p:nvPr>
            <p:ph idx="1"/>
          </p:nvPr>
        </p:nvSpPr>
        <p:spPr/>
        <p:txBody>
          <a:bodyPr>
            <a:normAutofit lnSpcReduction="10000"/>
          </a:bodyPr>
          <a:lstStyle/>
          <a:p>
            <a:r>
              <a:rPr lang="el-GR" sz="2400" dirty="0"/>
              <a:t>Η επανειλημμένη χρήση του πολυσήμαντου </a:t>
            </a:r>
            <a:r>
              <a:rPr lang="el-GR" sz="2400" i="1" dirty="0"/>
              <a:t>ἐν Χριστῷ </a:t>
            </a:r>
            <a:r>
              <a:rPr lang="el-GR" sz="2400" dirty="0"/>
              <a:t>στις επιστολές του ίσως βρίσκεται και σε αντίθεση προς το </a:t>
            </a:r>
            <a:r>
              <a:rPr lang="el-GR" sz="2400" b="1" dirty="0"/>
              <a:t>κατά λόγον ζην</a:t>
            </a:r>
            <a:r>
              <a:rPr lang="el-GR" sz="2400" dirty="0"/>
              <a:t> των Στωικών και συνιστά </a:t>
            </a:r>
            <a:r>
              <a:rPr lang="el-GR" sz="2400" b="1" dirty="0"/>
              <a:t>το νεύρο </a:t>
            </a:r>
            <a:r>
              <a:rPr lang="el-GR" sz="2400" dirty="0"/>
              <a:t>της ηθικής του. Ο λόγος για τους Στοικούς ήταν ένα θείο πύρινο απρόσωπο πνεύμα που διαπνέει και συνέχει τα πάντα. Επιπλέον ο Ιησούς δεν αποτελεί ένα ιδεατό ηθικό πρότυπο προς μίμηση το οποίο βρίσκεται εκτός από μας και απέναντί μας (όπως συνέβαινε με τον </a:t>
            </a:r>
            <a:r>
              <a:rPr lang="el-GR" sz="2400" i="1" dirty="0"/>
              <a:t>σοφό</a:t>
            </a:r>
            <a:r>
              <a:rPr lang="el-GR" sz="2400" dirty="0"/>
              <a:t> των Στωικών που τον χαρακτηρίζει </a:t>
            </a:r>
            <a:r>
              <a:rPr lang="el-GR" sz="2400" i="1" dirty="0"/>
              <a:t>η απάθεια και η αλαζονεία), αλλ’ αποτελεί πηγή δυνάμεως και ζωής ερχόμενος «ἐν ἡμῑν» (Γαλ. 2, 20) όχι συμβολικώς αλλά πραγματικώς και ανακαινίζων εμάς διά θυσίας της ζωής αυτού και της μεταδόσεως σε μας του Σώματος και του Αίματος Αυτού</a:t>
            </a:r>
            <a:r>
              <a:rPr lang="el-GR" sz="2400" i="1" dirty="0" smtClean="0"/>
              <a:t>.</a:t>
            </a:r>
            <a:endParaRPr lang="el-GR" sz="2400" i="1" dirty="0"/>
          </a:p>
        </p:txBody>
      </p:sp>
    </p:spTree>
    <p:extLst>
      <p:ext uri="{BB962C8B-B14F-4D97-AF65-F5344CB8AC3E}">
        <p14:creationId xmlns:p14="http://schemas.microsoft.com/office/powerpoint/2010/main" val="5401087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Πρόσωπα και Ιδέες-Ιδεολογίες</a:t>
            </a:r>
            <a:br>
              <a:rPr lang="el-GR" dirty="0"/>
            </a:br>
            <a:r>
              <a:rPr lang="el-GR" dirty="0" smtClean="0"/>
              <a:t>(2 </a:t>
            </a:r>
            <a:r>
              <a:rPr lang="el-GR" dirty="0"/>
              <a:t>από 2)</a:t>
            </a:r>
          </a:p>
        </p:txBody>
      </p:sp>
      <p:sp>
        <p:nvSpPr>
          <p:cNvPr id="5" name="Θέση περιεχομένου 4"/>
          <p:cNvSpPr>
            <a:spLocks noGrp="1"/>
          </p:cNvSpPr>
          <p:nvPr>
            <p:ph idx="1"/>
          </p:nvPr>
        </p:nvSpPr>
        <p:spPr/>
        <p:txBody>
          <a:bodyPr>
            <a:normAutofit/>
          </a:bodyPr>
          <a:lstStyle/>
          <a:p>
            <a:r>
              <a:rPr lang="el-GR" sz="2400" dirty="0" smtClean="0"/>
              <a:t>Ο </a:t>
            </a:r>
            <a:r>
              <a:rPr lang="el-GR" sz="2400" dirty="0"/>
              <a:t>Σωκράτης και οι Στωικοί διακήρυτταν ότι η σωστή ηθική συμπεριφορά προέρχεται από </a:t>
            </a:r>
            <a:r>
              <a:rPr lang="el-GR" sz="2400" b="1" dirty="0"/>
              <a:t>την πλήρη γνώση του εαυτού μας</a:t>
            </a:r>
            <a:r>
              <a:rPr lang="el-GR" sz="2400" dirty="0"/>
              <a:t> κατεξοχήν </a:t>
            </a:r>
            <a:r>
              <a:rPr lang="el-GR" sz="2400" b="1" dirty="0"/>
              <a:t>μέσω της λογικής, της νόησης</a:t>
            </a:r>
            <a:r>
              <a:rPr lang="el-GR" sz="2400" dirty="0"/>
              <a:t>. Ο Παύλος, όπως αποδεικνύεται από το Ρωμ. 7-8, εντοπίζει το δράμα της μεταπτωτικής «σαρκικής» ανθρώπινης ύπαρξης όχι στο ότι αγνοεί αλλά στο ότι (παρότι αναγνωρίζει την ύπαρξη της φωνής της συνείδησης Ρωμ. 2, 14-15) </a:t>
            </a:r>
            <a:r>
              <a:rPr lang="el-GR" sz="2400" b="1" dirty="0"/>
              <a:t>δεν μπορεί </a:t>
            </a:r>
            <a:r>
              <a:rPr lang="el-GR" sz="2400" dirty="0"/>
              <a:t>να πράξει το αγαθό. Γι’ αυτό και το Εγώ είναι διχασμένο: </a:t>
            </a:r>
            <a:r>
              <a:rPr lang="el-GR" sz="2400" i="1" dirty="0"/>
              <a:t>οὐ γὰρ ὃ θέλει ποιεῖ ἀγαθόν, ἀλλὰ ὃ οὐ θέλει κακὸν τοῦτο πράσσει </a:t>
            </a:r>
            <a:r>
              <a:rPr lang="el-GR" sz="2400" dirty="0"/>
              <a:t>(Ρωμ. 7, 19). Η λύση σε αυτή την τραγωδία βρίσκεται στο </a:t>
            </a:r>
            <a:r>
              <a:rPr lang="el-GR" sz="2400" b="1" dirty="0"/>
              <a:t>Άγ. Πνεύμα</a:t>
            </a:r>
            <a:r>
              <a:rPr lang="el-GR" sz="2400" dirty="0" smtClean="0"/>
              <a:t>.</a:t>
            </a:r>
            <a:endParaRPr lang="el-GR" sz="2400" dirty="0"/>
          </a:p>
        </p:txBody>
      </p:sp>
    </p:spTree>
    <p:extLst>
      <p:ext uri="{BB962C8B-B14F-4D97-AF65-F5344CB8AC3E}">
        <p14:creationId xmlns:p14="http://schemas.microsoft.com/office/powerpoint/2010/main" val="5647178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Χάρις και Ειρήνη (1 από 3)</a:t>
            </a:r>
            <a:endParaRPr lang="el-GR" dirty="0"/>
          </a:p>
        </p:txBody>
      </p:sp>
      <p:sp>
        <p:nvSpPr>
          <p:cNvPr id="5" name="Θέση περιεχομένου 4"/>
          <p:cNvSpPr>
            <a:spLocks noGrp="1"/>
          </p:cNvSpPr>
          <p:nvPr>
            <p:ph idx="1"/>
          </p:nvPr>
        </p:nvSpPr>
        <p:spPr/>
        <p:txBody>
          <a:bodyPr>
            <a:normAutofit/>
          </a:bodyPr>
          <a:lstStyle/>
          <a:p>
            <a:r>
              <a:rPr lang="el-GR" sz="2400" dirty="0"/>
              <a:t>Εν Χριστώ βιώνεται η Χάρη (ως άφεση, χαρά και χάρη με την ελληνική έννοια του όρου) και η Ειρήνη. Ο Θεός εκλέγει έναν εχθρό, δίνει χάρη σε έναν κατάδικο. Η λύτρωση και η σωτηρία δεν εξαρτάται πλέον από τη φυλετική καταγωγή, την κληρονομιά και τη συγγένεια αίματος, ούτε από την εκπλήρωση ορισμένων νομικών επιταγών (Ιουδαϊσμός). Επίσης δεν αποτελούν επίτευγμα της καλλιέργειας των έμφυτων σωματικών και νοητικών ικανοτήτων του ανθρώπου (Ελληνισμός)</a:t>
            </a:r>
            <a:r>
              <a:rPr lang="el-GR" sz="2400" dirty="0" smtClean="0"/>
              <a:t>.</a:t>
            </a:r>
            <a:endParaRPr lang="el-GR" sz="2400" dirty="0"/>
          </a:p>
        </p:txBody>
      </p:sp>
    </p:spTree>
    <p:extLst>
      <p:ext uri="{BB962C8B-B14F-4D97-AF65-F5344CB8AC3E}">
        <p14:creationId xmlns:p14="http://schemas.microsoft.com/office/powerpoint/2010/main" val="5647178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Χάρις και Ειρήνη </a:t>
            </a:r>
            <a:r>
              <a:rPr lang="el-GR" dirty="0" smtClean="0"/>
              <a:t>(2 </a:t>
            </a:r>
            <a:r>
              <a:rPr lang="el-GR" dirty="0"/>
              <a:t>από </a:t>
            </a:r>
            <a:r>
              <a:rPr lang="el-GR" dirty="0" smtClean="0"/>
              <a:t>3)</a:t>
            </a:r>
            <a:endParaRPr lang="el-GR" dirty="0"/>
          </a:p>
        </p:txBody>
      </p:sp>
      <p:sp>
        <p:nvSpPr>
          <p:cNvPr id="5" name="Θέση περιεχομένου 4"/>
          <p:cNvSpPr>
            <a:spLocks noGrp="1"/>
          </p:cNvSpPr>
          <p:nvPr>
            <p:ph idx="1"/>
          </p:nvPr>
        </p:nvSpPr>
        <p:spPr/>
        <p:txBody>
          <a:bodyPr>
            <a:normAutofit fontScale="85000" lnSpcReduction="20000"/>
          </a:bodyPr>
          <a:lstStyle/>
          <a:p>
            <a:r>
              <a:rPr lang="el-GR" sz="2400" dirty="0"/>
              <a:t>Όλες οι παύλειες Επιστολές δεν ξεκινούν με τον ιουδαϊκό χαιρετισμό </a:t>
            </a:r>
            <a:r>
              <a:rPr lang="el-GR" sz="2400" i="1" dirty="0"/>
              <a:t>Ειρήνη και έλεος (Γαλ. 6, 16) </a:t>
            </a:r>
            <a:r>
              <a:rPr lang="el-GR" sz="2400" dirty="0"/>
              <a:t>ούτε με τον ελληνικό </a:t>
            </a:r>
            <a:r>
              <a:rPr lang="el-GR" sz="2400" b="1" i="1" dirty="0"/>
              <a:t>χαίρειν</a:t>
            </a:r>
            <a:r>
              <a:rPr lang="el-GR" sz="2400" i="1" dirty="0"/>
              <a:t> (Ιακ. 1, 1) και υγιαίνειν (Γ’ Ιω.)</a:t>
            </a:r>
            <a:r>
              <a:rPr lang="el-GR" sz="2400" dirty="0"/>
              <a:t> </a:t>
            </a:r>
            <a:r>
              <a:rPr lang="el-GR" sz="2400" dirty="0" smtClean="0"/>
              <a:t>αλλά </a:t>
            </a:r>
            <a:r>
              <a:rPr lang="el-GR" sz="2400" dirty="0"/>
              <a:t>με τη λειτουργική Ευλογία </a:t>
            </a:r>
            <a:r>
              <a:rPr lang="el-GR" sz="2400" b="1" dirty="0"/>
              <a:t>Χάρις και Ειρήνη</a:t>
            </a:r>
            <a:r>
              <a:rPr lang="el-GR" sz="2400" dirty="0" smtClean="0"/>
              <a:t>, καθώς </a:t>
            </a:r>
            <a:r>
              <a:rPr lang="el-GR" sz="2400" dirty="0"/>
              <a:t>η </a:t>
            </a:r>
            <a:r>
              <a:rPr lang="el-GR" sz="2400" b="1" dirty="0"/>
              <a:t>Ειρήνη-Σαλόμ </a:t>
            </a:r>
            <a:r>
              <a:rPr lang="el-GR" sz="2400" dirty="0"/>
              <a:t>(= αρμονία με τον Θεό, τον κόσμο και τον εαυτό) της ανθρώπινης ύπαρξης πηγάζει </a:t>
            </a:r>
            <a:r>
              <a:rPr lang="el-GR" sz="2400" b="1" dirty="0"/>
              <a:t>από τη Χάρη-τη Δωρεά προς τον αμαρτωλό </a:t>
            </a:r>
            <a:r>
              <a:rPr lang="el-GR" sz="2400" dirty="0"/>
              <a:t>και αυτή εδράζεται (α) στην αγάπη του Θεού ο οποίος αποκτά τέτοια οικειότητα ώστε πλέον αποκαλείται διά του Αγ. Πνεύματος </a:t>
            </a:r>
            <a:r>
              <a:rPr lang="el-GR" sz="2400" b="1" dirty="0"/>
              <a:t>Πατέρας-Αββά </a:t>
            </a:r>
            <a:r>
              <a:rPr lang="el-GR" sz="2400" dirty="0"/>
              <a:t>και (β) στον </a:t>
            </a:r>
            <a:r>
              <a:rPr lang="el-GR" sz="2400" b="1" dirty="0"/>
              <a:t>Ιησού</a:t>
            </a:r>
            <a:r>
              <a:rPr lang="el-GR" sz="2400" dirty="0"/>
              <a:t> τον αναστημένο από τους νεκρούς που είναι ο αληθινός </a:t>
            </a:r>
            <a:r>
              <a:rPr lang="el-GR" sz="2400" b="1" dirty="0"/>
              <a:t>Κύριος</a:t>
            </a:r>
            <a:r>
              <a:rPr lang="el-GR" sz="2400" dirty="0"/>
              <a:t>-Πλανητάρχης του Κόσμου και της Ιστορίας που γίνεται φορέας μιας εντελώς διαφορετικής Pax από την κοσμική κατά συνθήκη Ειρήνη. Και στον Επίλογο των Επιστολών αντί της ευχής </a:t>
            </a:r>
            <a:r>
              <a:rPr lang="el-GR" sz="2400" i="1" dirty="0" smtClean="0"/>
              <a:t>ἔρρωσο/ ἐρρῶσθαι </a:t>
            </a:r>
            <a:r>
              <a:rPr lang="el-GR" sz="2400" dirty="0"/>
              <a:t>σε </a:t>
            </a:r>
            <a:r>
              <a:rPr lang="el-GR" sz="2400" i="1" dirty="0"/>
              <a:t>εὔχομαι</a:t>
            </a:r>
            <a:r>
              <a:rPr lang="el-GR" sz="2400" i="1" dirty="0" smtClean="0"/>
              <a:t>/ εὐτύχει</a:t>
            </a:r>
            <a:r>
              <a:rPr lang="el-GR" sz="2400" dirty="0"/>
              <a:t>, πάλι ο Παύλος προσθέτει με το ίδιο το χέρι την Ευλογία </a:t>
            </a:r>
            <a:r>
              <a:rPr lang="el-GR" sz="2400" i="1" dirty="0"/>
              <a:t>Ἡ Χάρις τοῦ Κυρίου ἡμῶν Ἰησοῦ Χριστοῦ μετὰ πάντων ὑμῶν (μετὰ τοῦ πνεύματος ἡμῶν</a:t>
            </a:r>
            <a:r>
              <a:rPr lang="el-GR" sz="2400" dirty="0"/>
              <a:t> Γαλ. 6, 18. Φιλ. 4, 23. Φιλήμ. 25 πρβλ. Αποκ. 22, 21). Στον όρο </a:t>
            </a:r>
            <a:r>
              <a:rPr lang="el-GR" sz="2400" i="1" dirty="0"/>
              <a:t>Χάρις</a:t>
            </a:r>
            <a:r>
              <a:rPr lang="el-GR" sz="2400" dirty="0"/>
              <a:t> συμπυκνώνονται και η Χαρά και η Αλήθεια που γεύεται κανείς εν Χριστώ, οπότε και η πρώτη του «απάντηση» είναι η Ευ-Χαριστία που αποτελεί κατεξοχήν χαρακτηριστικό της χριστιανικής Σύναξης</a:t>
            </a:r>
            <a:r>
              <a:rPr lang="el-GR" sz="2400" dirty="0" smtClean="0"/>
              <a:t>.</a:t>
            </a:r>
            <a:endParaRPr lang="en-US" sz="2400" dirty="0"/>
          </a:p>
        </p:txBody>
      </p:sp>
    </p:spTree>
    <p:extLst>
      <p:ext uri="{BB962C8B-B14F-4D97-AF65-F5344CB8AC3E}">
        <p14:creationId xmlns:p14="http://schemas.microsoft.com/office/powerpoint/2010/main" val="14192067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Χάρις και Ειρήνη </a:t>
            </a:r>
            <a:r>
              <a:rPr lang="el-GR" dirty="0" smtClean="0"/>
              <a:t>(3 </a:t>
            </a:r>
            <a:r>
              <a:rPr lang="el-GR" dirty="0"/>
              <a:t>από 3)</a:t>
            </a:r>
          </a:p>
        </p:txBody>
      </p:sp>
      <p:sp>
        <p:nvSpPr>
          <p:cNvPr id="5" name="Θέση περιεχομένου 4"/>
          <p:cNvSpPr>
            <a:spLocks noGrp="1"/>
          </p:cNvSpPr>
          <p:nvPr>
            <p:ph idx="1"/>
          </p:nvPr>
        </p:nvSpPr>
        <p:spPr/>
        <p:txBody>
          <a:bodyPr>
            <a:normAutofit/>
          </a:bodyPr>
          <a:lstStyle/>
          <a:p>
            <a:r>
              <a:rPr lang="el-GR" sz="2400" dirty="0"/>
              <a:t>Η Αγάπη του Θεού προσφέρεται </a:t>
            </a:r>
            <a:r>
              <a:rPr lang="el-GR" sz="2400" b="1" dirty="0"/>
              <a:t>ΔΩΡΕΑΝ</a:t>
            </a:r>
            <a:r>
              <a:rPr lang="el-GR" sz="2400" dirty="0"/>
              <a:t> σε όλους αφού </a:t>
            </a:r>
            <a:r>
              <a:rPr lang="el-GR" sz="2400" b="1" dirty="0"/>
              <a:t>όλοι</a:t>
            </a:r>
            <a:r>
              <a:rPr lang="el-GR" sz="2400" dirty="0"/>
              <a:t> αμάρτησαν (Ρωμ. 3, 24). Γι’ αυτό και Ο Παύλος αγωνίστηκε με πάθος ενάντια στην υποχρεωτική «ιουδαιοποίηση» των Εθνών μέσω της περιτομής και της υιοθέτησης «καθαρών» τροφών. Ο ίδιος κατανόησε ότι είναι προορισμένος να ευαγγελιστεί στα έθνη το μήνυμα της ελπίδας (λειτουργός)</a:t>
            </a:r>
            <a:r>
              <a:rPr lang="el-GR" sz="2400" dirty="0" smtClean="0"/>
              <a:t>.</a:t>
            </a:r>
            <a:endParaRPr lang="el-GR" sz="2400" dirty="0"/>
          </a:p>
        </p:txBody>
      </p:sp>
    </p:spTree>
    <p:extLst>
      <p:ext uri="{BB962C8B-B14F-4D97-AF65-F5344CB8AC3E}">
        <p14:creationId xmlns:p14="http://schemas.microsoft.com/office/powerpoint/2010/main" val="14192067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Ο Παύλος «Χριστός» (1 από 3)</a:t>
            </a:r>
            <a:endParaRPr lang="el-GR" dirty="0"/>
          </a:p>
        </p:txBody>
      </p:sp>
      <p:sp>
        <p:nvSpPr>
          <p:cNvPr id="5" name="Θέση περιεχομένου 4"/>
          <p:cNvSpPr>
            <a:spLocks noGrp="1"/>
          </p:cNvSpPr>
          <p:nvPr>
            <p:ph idx="1"/>
          </p:nvPr>
        </p:nvSpPr>
        <p:spPr/>
        <p:txBody>
          <a:bodyPr>
            <a:normAutofit lnSpcReduction="10000"/>
          </a:bodyPr>
          <a:lstStyle/>
          <a:p>
            <a:r>
              <a:rPr lang="el-GR" sz="2000" dirty="0"/>
              <a:t>Αυτή η αγάπη (α) </a:t>
            </a:r>
            <a:r>
              <a:rPr lang="el-GR" sz="2000" b="1" dirty="0"/>
              <a:t>μεταστοιχειώνει</a:t>
            </a:r>
            <a:r>
              <a:rPr lang="el-GR" sz="2000" dirty="0"/>
              <a:t> τον φιλούντα στον φιλούμενον. (β) Έργο του θείου έρωτα επίσης είναι η </a:t>
            </a:r>
            <a:r>
              <a:rPr lang="el-GR" sz="2000" b="1" dirty="0"/>
              <a:t>αμοιβαιότητα</a:t>
            </a:r>
            <a:r>
              <a:rPr lang="el-GR" sz="2000" dirty="0"/>
              <a:t>, (γ) </a:t>
            </a:r>
            <a:r>
              <a:rPr lang="el-GR" sz="2000" dirty="0" smtClean="0"/>
              <a:t>η </a:t>
            </a:r>
            <a:r>
              <a:rPr lang="el-GR" sz="2000" b="1" dirty="0"/>
              <a:t>έκσταση</a:t>
            </a:r>
            <a:r>
              <a:rPr lang="el-GR" sz="2000" dirty="0"/>
              <a:t> αλλά και το και (δ) να εντυπώνει τον φιλούμενο σε όλα τα </a:t>
            </a:r>
            <a:r>
              <a:rPr lang="el-GR" sz="2000" i="1" dirty="0"/>
              <a:t>ορώμενα (Αγ. Νικόδημος παραπέμποντας στον Αυγουστίνο + «Διονύσιος Αρεοπαγίτης» πρβλ. Ιγνάτιος Ρωμ. 7: ὁ ἐμὸς ἔρως ἐσταύρωται</a:t>
            </a:r>
            <a:r>
              <a:rPr lang="el-GR" sz="2000" i="1" dirty="0" smtClean="0"/>
              <a:t>)</a:t>
            </a:r>
          </a:p>
          <a:p>
            <a:pPr lvl="1"/>
            <a:r>
              <a:rPr lang="el-GR" sz="2000" i="1" dirty="0"/>
              <a:t>Γαλ. 2, 19κε.: Ἐγὼ γὰρ διὰ Νόμου νόμῳ ἀπέθανον, ἵνα Θεῷ ζήσω. Χριστῷ συνεσταύρωμαι! </a:t>
            </a:r>
            <a:r>
              <a:rPr lang="el-GR" sz="2000" b="1" i="1" dirty="0"/>
              <a:t>ΖΩ δὲ οὐκέτι ἐγώ, ζῇ δὲ ἐν ἐμοὶ Χριστός</a:t>
            </a:r>
            <a:r>
              <a:rPr lang="el-GR" sz="2000" i="1" dirty="0"/>
              <a:t>· ὃ δὲ νῦν ζῶ ἐν σαρκί, ἐν πίστει ζῶ τῇ τοῦ Υἱοῦ τοῦ Θεοῦ τοῦ ἀγαπήσαντός με καὶ παραδόντος ἑαυτὸν ὑπὲρ ἐμοῦ. Οὐκ ἀθετῶ τὴν Χάριν τοῦ Θεοῦ· εἰ γὰρ διὰ Νόμου δικαιοσύνη, ἄρα Χριστὸς δωρεὰν </a:t>
            </a:r>
            <a:r>
              <a:rPr lang="el-GR" sz="2000" i="1" dirty="0" smtClean="0"/>
              <a:t>ἀπέθανεν.</a:t>
            </a:r>
          </a:p>
          <a:p>
            <a:pPr lvl="1"/>
            <a:r>
              <a:rPr lang="el-GR" sz="2000" i="1" dirty="0"/>
              <a:t>Φιλ. 1, 21: Ἐμοὶ γὰρ </a:t>
            </a:r>
            <a:r>
              <a:rPr lang="el-GR" sz="2000" b="1" i="1" dirty="0"/>
              <a:t>τὸ ζῆν Χριστὸς </a:t>
            </a:r>
            <a:r>
              <a:rPr lang="el-GR" sz="2000" i="1" dirty="0"/>
              <a:t>καὶ τὸ ἀποθανεῖν κέρδος</a:t>
            </a:r>
            <a:r>
              <a:rPr lang="el-GR" sz="2000" i="1" dirty="0" smtClean="0"/>
              <a:t>.</a:t>
            </a:r>
          </a:p>
          <a:p>
            <a:pPr lvl="1"/>
            <a:r>
              <a:rPr lang="el-GR" sz="2000" i="1" dirty="0"/>
              <a:t>Κoλ 3, 2-3</a:t>
            </a:r>
            <a:r>
              <a:rPr lang="el-GR" sz="2000" i="1" dirty="0" smtClean="0"/>
              <a:t>: Τὰ </a:t>
            </a:r>
            <a:r>
              <a:rPr lang="el-GR" sz="2000" i="1" dirty="0"/>
              <a:t>ἄνω φρονεῖτε, μὴ τὰ ἐπὶ τῆς γῆς. </a:t>
            </a:r>
            <a:r>
              <a:rPr lang="el-GR" sz="2000" i="1" dirty="0" smtClean="0"/>
              <a:t>᾿Απεθάνετε </a:t>
            </a:r>
            <a:r>
              <a:rPr lang="el-GR" sz="2000" i="1" dirty="0"/>
              <a:t>γὰρ </a:t>
            </a:r>
            <a:r>
              <a:rPr lang="el-GR" sz="2000" b="1" i="1" dirty="0"/>
              <a:t>καὶ ἡ ζωὴ ὑμῶν κέκρυπται σὺν τῷ Χριστῷ </a:t>
            </a:r>
            <a:r>
              <a:rPr lang="el-GR" sz="2000" i="1" dirty="0"/>
              <a:t>ἐν τῷ Θεῷ</a:t>
            </a:r>
            <a:r>
              <a:rPr lang="el-GR" sz="2000" i="1" dirty="0" smtClean="0"/>
              <a:t>. </a:t>
            </a:r>
            <a:endParaRPr lang="en-US" sz="2000" i="1" dirty="0"/>
          </a:p>
          <a:p>
            <a:pPr lvl="1"/>
            <a:endParaRPr lang="en-US" sz="2000" dirty="0"/>
          </a:p>
          <a:p>
            <a:pPr lvl="1"/>
            <a:endParaRPr lang="el-GR" sz="2000" i="1" dirty="0"/>
          </a:p>
        </p:txBody>
      </p:sp>
    </p:spTree>
    <p:extLst>
      <p:ext uri="{BB962C8B-B14F-4D97-AF65-F5344CB8AC3E}">
        <p14:creationId xmlns:p14="http://schemas.microsoft.com/office/powerpoint/2010/main" val="24741016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Ο Παύλος «Χριστός» </a:t>
            </a:r>
            <a:r>
              <a:rPr lang="el-GR" dirty="0" smtClean="0"/>
              <a:t>(2 </a:t>
            </a:r>
            <a:r>
              <a:rPr lang="el-GR" dirty="0"/>
              <a:t>από </a:t>
            </a:r>
            <a:r>
              <a:rPr lang="el-GR" dirty="0" smtClean="0"/>
              <a:t>3)</a:t>
            </a:r>
            <a:endParaRPr lang="el-GR" dirty="0"/>
          </a:p>
        </p:txBody>
      </p:sp>
      <p:sp>
        <p:nvSpPr>
          <p:cNvPr id="5" name="Θέση περιεχομένου 4"/>
          <p:cNvSpPr>
            <a:spLocks noGrp="1"/>
          </p:cNvSpPr>
          <p:nvPr>
            <p:ph idx="1"/>
          </p:nvPr>
        </p:nvSpPr>
        <p:spPr/>
        <p:txBody>
          <a:bodyPr>
            <a:normAutofit/>
          </a:bodyPr>
          <a:lstStyle/>
          <a:p>
            <a:r>
              <a:rPr lang="el-GR" sz="2400" dirty="0"/>
              <a:t>Το χαρακτηριστικό αυτού που αληθινά φιλεί τον Χριστό είναι το Πάθος χάριν του «άλλου». Γι’ αυτό και στα ανωτέρω προσθέτει</a:t>
            </a:r>
            <a:r>
              <a:rPr lang="el-GR" sz="2400" i="1" dirty="0"/>
              <a:t>: πάντοτε </a:t>
            </a:r>
            <a:r>
              <a:rPr lang="el-GR" sz="2400" b="1" i="1" dirty="0"/>
              <a:t>τὴν νέκρωσιν τοῦ Ἰησοῦ </a:t>
            </a:r>
            <a:r>
              <a:rPr lang="el-GR" sz="2400" i="1" dirty="0"/>
              <a:t>ἐν τῷ σώματι περιφέροντες, ἵνα καὶ ἡ ζωὴ τοῦ Ἰησοῦ ἐν τῷ σώματι ἡμῶν φανερωθῇ. ἀεὶ γὰρ ἡμεῖς οἱ ζῶντες εἰς θάνατον παραδιδόμεθα διὰ Ἰησοῦν, ἵνα καὶ ἡ ζωὴ τοῦ Ἰησοῦ φανερωθῇ ἐν τῇ θνητῇ σαρκὶ ἡμῶν </a:t>
            </a:r>
            <a:r>
              <a:rPr lang="el-GR" sz="2400" dirty="0"/>
              <a:t>(Β’ Κορ. 4, 10-11)</a:t>
            </a:r>
            <a:r>
              <a:rPr lang="el-GR" sz="2400" dirty="0" smtClean="0"/>
              <a:t>.</a:t>
            </a:r>
            <a:endParaRPr lang="el-GR" sz="2400" dirty="0"/>
          </a:p>
        </p:txBody>
      </p:sp>
    </p:spTree>
    <p:extLst>
      <p:ext uri="{BB962C8B-B14F-4D97-AF65-F5344CB8AC3E}">
        <p14:creationId xmlns:p14="http://schemas.microsoft.com/office/powerpoint/2010/main" val="23228310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Ο Παύλος «Χριστός» </a:t>
            </a:r>
            <a:r>
              <a:rPr lang="el-GR" dirty="0" smtClean="0"/>
              <a:t>(3 </a:t>
            </a:r>
            <a:r>
              <a:rPr lang="el-GR" dirty="0"/>
              <a:t>από 3)</a:t>
            </a:r>
          </a:p>
        </p:txBody>
      </p:sp>
      <p:sp>
        <p:nvSpPr>
          <p:cNvPr id="5" name="Θέση περιεχομένου 4"/>
          <p:cNvSpPr>
            <a:spLocks noGrp="1"/>
          </p:cNvSpPr>
          <p:nvPr>
            <p:ph idx="1"/>
          </p:nvPr>
        </p:nvSpPr>
        <p:spPr/>
        <p:txBody>
          <a:bodyPr>
            <a:normAutofit fontScale="85000" lnSpcReduction="10000"/>
          </a:bodyPr>
          <a:lstStyle/>
          <a:p>
            <a:r>
              <a:rPr lang="el-GR" sz="2400" dirty="0"/>
              <a:t>Στην Κολ. 1, 24 σημειώνεται το παράδοξο:</a:t>
            </a:r>
            <a:r>
              <a:rPr lang="el-GR" sz="2400" i="1" dirty="0"/>
              <a:t> Νῦν χαίρω ἐν τοῖς παθήμασιν ὑπὲρ ὑμῶν καὶ ἀνταναπληρῶ </a:t>
            </a:r>
            <a:r>
              <a:rPr lang="el-GR" sz="2400" b="1" i="1" dirty="0"/>
              <a:t>τὰ ὑστερήματα τῶν θλίψεων τοῦ Χριστοῦ </a:t>
            </a:r>
            <a:r>
              <a:rPr lang="el-GR" sz="2400" i="1" dirty="0"/>
              <a:t>ἐν τῇ σαρκί μου ὑπὲρ τοῦ Σώματος αὐτοῦ, ὅ ἐστιν ἡ ἐκκλησία. </a:t>
            </a:r>
            <a:r>
              <a:rPr lang="el-GR" sz="2400" dirty="0"/>
              <a:t>Οι σημασίες αυτού του χωρίου μπορεί αν είναι οι εξής: α) Ανταναπληρώνει τις θλίψεις, τις οποίες δεν πρόλαβε να υποστεί ο </a:t>
            </a:r>
            <a:r>
              <a:rPr lang="el-GR" sz="2400" dirty="0" smtClean="0"/>
              <a:t>Ιησούς.</a:t>
            </a:r>
            <a:r>
              <a:rPr lang="en-US" sz="2400" dirty="0" smtClean="0"/>
              <a:t> ’</a:t>
            </a:r>
            <a:r>
              <a:rPr lang="el-GR" sz="2400" dirty="0" smtClean="0"/>
              <a:t>Η </a:t>
            </a:r>
            <a:r>
              <a:rPr lang="el-GR" sz="2400" dirty="0"/>
              <a:t>Δευτέρα Παρουσία του Χριστού τότε μόνο θα γίνει, όταν τα Παθήματα του Χριστού έχουν συμπληρωθεί μέχρι το τελευταίο τους </a:t>
            </a:r>
            <a:r>
              <a:rPr lang="el-GR" sz="2400" dirty="0" smtClean="0"/>
              <a:t>υπόλειμμα</a:t>
            </a:r>
            <a:r>
              <a:rPr lang="en-US" sz="2400" dirty="0" smtClean="0"/>
              <a:t>’</a:t>
            </a:r>
            <a:r>
              <a:rPr lang="el-GR" sz="2400" dirty="0" smtClean="0"/>
              <a:t>. </a:t>
            </a:r>
            <a:r>
              <a:rPr lang="el-GR" sz="2400" dirty="0"/>
              <a:t>Αυτή, όμως, η άποψη περιορίζει το πλήρες απολυτρωτικό έργο του Κυρίου. β</a:t>
            </a:r>
            <a:r>
              <a:rPr lang="el-GR" sz="2400" dirty="0" smtClean="0"/>
              <a:t>) Οι </a:t>
            </a:r>
            <a:r>
              <a:rPr lang="el-GR" sz="2400" dirty="0"/>
              <a:t>θλίψεις των πιστών είναι θλίψεις του Ιησού, κάτι όμως που δε συμβιβάζεται με την ένδοξη κατάσταση στην οποία βρίσκεται ο Κύριος. Οι θλίψεις του Ιησού αποτελούν</a:t>
            </a:r>
            <a:r>
              <a:rPr lang="el-GR" sz="2400" b="1" dirty="0"/>
              <a:t> τύπο </a:t>
            </a:r>
            <a:r>
              <a:rPr lang="el-GR" sz="2400" dirty="0"/>
              <a:t>των θλίψεων του Παύλου και των πιστών, που πρέπει να ακολουθήσουν τα ίχνη του. γ) Θέλει ο </a:t>
            </a:r>
            <a:r>
              <a:rPr lang="el-GR" sz="2400" dirty="0" smtClean="0"/>
              <a:t>Παύλος </a:t>
            </a:r>
            <a:r>
              <a:rPr lang="el-GR" sz="2400" dirty="0"/>
              <a:t>να τονίσει ότι οι θλίψεις του </a:t>
            </a:r>
            <a:r>
              <a:rPr lang="el-GR" sz="2400" b="1" dirty="0"/>
              <a:t>υστερούν αισθητώς </a:t>
            </a:r>
            <a:r>
              <a:rPr lang="el-GR" sz="2400" dirty="0"/>
              <a:t>έναντι αυτών του Κυρίου ή να τονίσει ότι με όσα πάσχει στη σάρκα του συντελεί να συμπληρώνονται όσα υπολείπονται μετά τις θλίψεις του Ιησού να υποφέρουμε και εμείς χάριν του Σώματός του που είναι η Εκκλησία</a:t>
            </a:r>
            <a:r>
              <a:rPr lang="el-GR" sz="2400" dirty="0" smtClean="0"/>
              <a:t>;</a:t>
            </a:r>
            <a:endParaRPr lang="en-US" sz="2400" dirty="0"/>
          </a:p>
        </p:txBody>
      </p:sp>
    </p:spTree>
    <p:extLst>
      <p:ext uri="{BB962C8B-B14F-4D97-AF65-F5344CB8AC3E}">
        <p14:creationId xmlns:p14="http://schemas.microsoft.com/office/powerpoint/2010/main" val="23228310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smtClean="0"/>
              <a:t>Το «Φιλότιμο» του Παύλου (1 από 3)</a:t>
            </a:r>
            <a:endParaRPr lang="el-GR" dirty="0"/>
          </a:p>
        </p:txBody>
      </p:sp>
      <p:sp>
        <p:nvSpPr>
          <p:cNvPr id="5" name="Θέση περιεχομένου 4"/>
          <p:cNvSpPr>
            <a:spLocks noGrp="1"/>
          </p:cNvSpPr>
          <p:nvPr>
            <p:ph idx="1"/>
          </p:nvPr>
        </p:nvSpPr>
        <p:spPr/>
        <p:txBody>
          <a:bodyPr>
            <a:normAutofit fontScale="85000" lnSpcReduction="10000"/>
          </a:bodyPr>
          <a:lstStyle/>
          <a:p>
            <a:r>
              <a:rPr lang="el-GR" sz="2400" b="1" dirty="0"/>
              <a:t>Αυτή η Αγάπη προς τον Χριστό μεταστοιχειώνεται σε αγάπη προς όλους: </a:t>
            </a:r>
            <a:r>
              <a:rPr lang="el-GR" sz="2400" i="1" dirty="0"/>
              <a:t>τίς ἀσθενεῖ καὶ οὐκ ἀσθενῶ; τίς σκανδαλίζεται καὶ οὐκ ἐγὼ πυροῦμαι;</a:t>
            </a:r>
            <a:r>
              <a:rPr lang="el-GR" sz="2400" dirty="0"/>
              <a:t> (Β Κορ. 11, 29-30). Προσεύχεται αδιαλείπτως υπέρ των παραληπτών,</a:t>
            </a:r>
            <a:r>
              <a:rPr lang="el-GR" sz="2400" b="1" dirty="0"/>
              <a:t> έχοντας ωδίνες τοκετού για να μορφωθεί-μορφοποιηθεί ο Χριστός στον καθένα, μεριμνά για τον «υλικό </a:t>
            </a:r>
            <a:r>
              <a:rPr lang="el-GR" sz="2400" b="1" dirty="0" smtClean="0"/>
              <a:t>εφοδιασμό» </a:t>
            </a:r>
            <a:r>
              <a:rPr lang="el-GR" sz="2400" dirty="0"/>
              <a:t>(</a:t>
            </a:r>
            <a:r>
              <a:rPr lang="el-GR" sz="2400" i="1" dirty="0"/>
              <a:t>Ζηνᾶν τὸν νομικὸν καὶ Ἀπολλῶν </a:t>
            </a:r>
            <a:r>
              <a:rPr lang="el-GR" sz="2400" b="1" i="1" dirty="0"/>
              <a:t>σπουδαίως πρόπεμψον</a:t>
            </a:r>
            <a:r>
              <a:rPr lang="el-GR" sz="2400" i="1" dirty="0"/>
              <a:t>, ἵνα μηδὲν αὐτοῖς λείπῃ Tιτ. 3, 13) </a:t>
            </a:r>
            <a:r>
              <a:rPr lang="el-GR" sz="2400" dirty="0" smtClean="0"/>
              <a:t>ή </a:t>
            </a:r>
            <a:r>
              <a:rPr lang="el-GR" sz="2400" dirty="0"/>
              <a:t>την υποδοχή της Φοίβης (</a:t>
            </a:r>
            <a:r>
              <a:rPr lang="el-GR" sz="2400" i="1" dirty="0"/>
              <a:t>τὴν ἀδελφὴν ἡμῶν, οὖσαν [καὶ] διάκονον τῆς ἐκκλησίας τῆς ἐν Κεγχρεαῖς, ἵνα αὐτὴν προσδέξησθε ἐν Κυρίῳ ἀξίως τῶν ἁγίων καὶ παραστῆτε αὐτῇ ἐν ᾧ ἂν ὑμῶν χρῄζῃ πράγματι· καὶ γὰρ αὐτὴ προστάτις πολλῶν ἐγενήθη καὶ ἐμοῦ αὐτοῦ </a:t>
            </a:r>
            <a:r>
              <a:rPr lang="el-GR" sz="2400" dirty="0"/>
              <a:t>Ρωμ. 16, 1-2)</a:t>
            </a:r>
            <a:r>
              <a:rPr lang="el-GR" sz="2400" b="1" dirty="0"/>
              <a:t>. Στην ίδια επιστολή εξαρτά τη μετάβασή του στην </a:t>
            </a:r>
            <a:r>
              <a:rPr lang="el-GR" sz="2400" b="1" dirty="0" smtClean="0"/>
              <a:t>Ισπανία </a:t>
            </a:r>
            <a:r>
              <a:rPr lang="el-GR" sz="2400" b="1" dirty="0"/>
              <a:t>από τα αν δει έστω και για λίγο και χορτάσει με την παρουσία των Ρωμαίων χριστιανών: </a:t>
            </a:r>
            <a:r>
              <a:rPr lang="el-GR" sz="2400" i="1" dirty="0"/>
              <a:t>ὡς ἂν πορεύωμαι εἰς τὴν Σπανίαν· ἐλπίζω γὰρ διαπορευόμενος θεάσασθαι ὑμᾶς καὶ ὑφ᾽ ὑμῶν προπεμφθῆναι ἐκεῖ ἐὰν ὑμῶν πρῶτον ἀπὸ μέρους </a:t>
            </a:r>
            <a:r>
              <a:rPr lang="el-GR" sz="2400" i="1" dirty="0" smtClean="0"/>
              <a:t>ἐμπλησθῶ </a:t>
            </a:r>
            <a:r>
              <a:rPr lang="el-GR" sz="2400" dirty="0" smtClean="0"/>
              <a:t>(</a:t>
            </a:r>
            <a:r>
              <a:rPr lang="el-GR" sz="2400" dirty="0"/>
              <a:t>Ρωμ.  15, 24 πρβ. Α’Θεσ. 3, 10. Φιλ. 1, 27. Φιλήμ. 22. Β΄ Τιμ. 1, 4</a:t>
            </a:r>
            <a:r>
              <a:rPr lang="el-GR" sz="2400" dirty="0" smtClean="0"/>
              <a:t>).</a:t>
            </a:r>
            <a:endParaRPr lang="el-GR" sz="2400" dirty="0"/>
          </a:p>
        </p:txBody>
      </p:sp>
    </p:spTree>
    <p:extLst>
      <p:ext uri="{BB962C8B-B14F-4D97-AF65-F5344CB8AC3E}">
        <p14:creationId xmlns:p14="http://schemas.microsoft.com/office/powerpoint/2010/main" val="2322831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Όνομα </a:t>
            </a:r>
            <a:r>
              <a:rPr lang="el-GR" dirty="0" smtClean="0"/>
              <a:t>(</a:t>
            </a:r>
            <a:r>
              <a:rPr lang="en-US" dirty="0" smtClean="0"/>
              <a:t>2</a:t>
            </a:r>
            <a:r>
              <a:rPr lang="el-GR" dirty="0" smtClean="0"/>
              <a:t> </a:t>
            </a:r>
            <a:r>
              <a:rPr lang="el-GR" dirty="0"/>
              <a:t>από 3)</a:t>
            </a:r>
          </a:p>
        </p:txBody>
      </p:sp>
      <p:sp>
        <p:nvSpPr>
          <p:cNvPr id="3" name="Θέση περιεχομένου 2"/>
          <p:cNvSpPr>
            <a:spLocks noGrp="1"/>
          </p:cNvSpPr>
          <p:nvPr>
            <p:ph idx="1"/>
          </p:nvPr>
        </p:nvSpPr>
        <p:spPr/>
        <p:txBody>
          <a:bodyPr>
            <a:normAutofit lnSpcReduction="10000"/>
          </a:bodyPr>
          <a:lstStyle/>
          <a:p>
            <a:pPr marL="0" indent="0">
              <a:buNone/>
            </a:pPr>
            <a:r>
              <a:rPr lang="el-GR" sz="2800" dirty="0"/>
              <a:t>Είναι άγνωστο εάν η οικογένειά του </a:t>
            </a:r>
            <a:r>
              <a:rPr lang="el-GR" sz="2800" i="1" dirty="0"/>
              <a:t>εἶχε λάβει ὡς δῶρο τη ρωμαϊκή ιθαγένεια γιὰ πολύτιμες ὑπηρεσίες κάποιου προγόνου του κατὰ τὰ χρόνια 170-168 π.Χ. τοῦ μεγάλου στρατηλάτου καὶ </a:t>
            </a:r>
            <a:r>
              <a:rPr lang="el-GR" sz="2800" b="1" i="1" dirty="0"/>
              <a:t>ὑπάτου Αἰμιλίου Παύλου</a:t>
            </a:r>
            <a:r>
              <a:rPr lang="el-GR" sz="2800" i="1" dirty="0"/>
              <a:t>, κατακτητοῦ τῆς ῾Ελλάδος καὶ τῆς Μ. ᾿Ασίας </a:t>
            </a:r>
            <a:r>
              <a:rPr lang="el-GR" sz="2800" dirty="0"/>
              <a:t>και μέλους των Aemilii Paulli, παλαιάς και αριστοκρατικής οικογένειας πατρικίων</a:t>
            </a:r>
            <a:r>
              <a:rPr lang="el-GR" sz="2800" dirty="0" smtClean="0"/>
              <a:t>.</a:t>
            </a:r>
            <a:endParaRPr lang="en-US" sz="2800" dirty="0" smtClean="0"/>
          </a:p>
          <a:p>
            <a:pPr marL="0" indent="0">
              <a:buNone/>
            </a:pPr>
            <a:r>
              <a:rPr lang="el-GR" sz="2800" dirty="0"/>
              <a:t>Το δικαίωμα του Ρωμαίου πολίτη χορηγούνταν κατά την απελευθέρωση αιχμαλώτων πολέμου ή δούλων (manumissio) ή το πέρας ευδόκιμης στρατιωτικής θητείας (missio honesta</a:t>
            </a:r>
            <a:r>
              <a:rPr lang="el-GR" sz="2800" dirty="0" smtClean="0"/>
              <a:t>)</a:t>
            </a:r>
            <a:r>
              <a:rPr lang="en-US" sz="2800" dirty="0" smtClean="0"/>
              <a:t>.</a:t>
            </a:r>
            <a:endParaRPr lang="el-GR" sz="2800" dirty="0"/>
          </a:p>
          <a:p>
            <a:pPr marL="0" indent="0">
              <a:buNone/>
            </a:pPr>
            <a:endParaRPr lang="en-US" sz="2800" dirty="0" smtClean="0"/>
          </a:p>
          <a:p>
            <a:pPr marL="0" indent="0">
              <a:buNone/>
            </a:pPr>
            <a:endParaRPr lang="en-US" sz="2800" dirty="0"/>
          </a:p>
        </p:txBody>
      </p:sp>
    </p:spTree>
    <p:extLst>
      <p:ext uri="{BB962C8B-B14F-4D97-AF65-F5344CB8AC3E}">
        <p14:creationId xmlns:p14="http://schemas.microsoft.com/office/powerpoint/2010/main" val="26885256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Το «Φιλότιμο» του Παύλου </a:t>
            </a:r>
            <a:r>
              <a:rPr lang="el-GR" dirty="0" smtClean="0"/>
              <a:t>(2 </a:t>
            </a:r>
            <a:r>
              <a:rPr lang="el-GR" dirty="0"/>
              <a:t>από 3)</a:t>
            </a:r>
          </a:p>
        </p:txBody>
      </p:sp>
      <p:sp>
        <p:nvSpPr>
          <p:cNvPr id="5" name="Θέση περιεχομένου 4"/>
          <p:cNvSpPr>
            <a:spLocks noGrp="1"/>
          </p:cNvSpPr>
          <p:nvPr>
            <p:ph idx="1"/>
          </p:nvPr>
        </p:nvSpPr>
        <p:spPr/>
        <p:txBody>
          <a:bodyPr>
            <a:normAutofit/>
          </a:bodyPr>
          <a:lstStyle/>
          <a:p>
            <a:pPr marL="400050" lvl="1" indent="0">
              <a:buNone/>
            </a:pPr>
            <a:r>
              <a:rPr lang="el-GR" sz="2000" dirty="0"/>
              <a:t>Αμέσως μετά μνημονεύει  τον έρανο-τη λογία που διενεργεί χάριν των φτωχών αγίων της Ιερουσαλήμ. Συντάσσει ο ίδιος επιστολή (την Προς Φιλήμονα) χάριν του δραπέτη Ονήσιμου. Ακόμη κι όταν αφορίζει τον αιμομίκτη στο Α’Κορ. 5 αυτό το κάνει για να σωθεί στο εσχατολογικό Δικαστήριο. Στη Β’ Κορ. (2, 6 κε.) προτείνει την «επιστροφή» του και σημειώνει: </a:t>
            </a:r>
            <a:r>
              <a:rPr lang="el-GR" sz="2000" i="1" dirty="0"/>
              <a:t>ἱκανὸν τῷ τοιούτῳ ἡ ἐπιτιμία αὕτη ἡ ὑπὸ τῶν πλειόνων, ὥστε τοὐναντίον μᾶλλον ὑμᾶς χαρίσασθαι καὶ παρακαλέσαι, </a:t>
            </a:r>
            <a:r>
              <a:rPr lang="el-GR" sz="2000" b="1" i="1" dirty="0"/>
              <a:t>μή πως τῇ περισσοτέρᾳ λύπῃ καταποθῇ ὁ </a:t>
            </a:r>
            <a:r>
              <a:rPr lang="el-GR" sz="2000" b="1" i="1" dirty="0" smtClean="0"/>
              <a:t>τοιοῦτος</a:t>
            </a:r>
            <a:r>
              <a:rPr lang="el-GR" sz="2000" b="1" i="1" dirty="0"/>
              <a:t>·</a:t>
            </a:r>
            <a:r>
              <a:rPr lang="el-GR" sz="2000" i="1" dirty="0" smtClean="0"/>
              <a:t> </a:t>
            </a:r>
            <a:r>
              <a:rPr lang="el-GR" sz="2000" i="1" dirty="0"/>
              <a:t>διὸ παρακαλῶ ὑμᾶς κυρῶσαι εἰς αὐτὸν ἀγάπην· ᾧ δέ τι χαρίζεσθε, κἀγώ· καὶ γὰρ ἐγὼ ὃ κεχάρισμαι, εἴ τι </a:t>
            </a:r>
            <a:r>
              <a:rPr lang="el-GR" sz="2000" i="1" dirty="0" smtClean="0"/>
              <a:t>κεχάρισμαι</a:t>
            </a:r>
            <a:r>
              <a:rPr lang="el-GR" sz="2000" i="1" dirty="0"/>
              <a:t>, δι᾽ ὑμᾶς ἐν προσώπῳ Χριστοῦ11  ἵνα μὴ πλεονεκτηθῶμεν ὑπὸ τοῦ σατανᾶ· οὐ γὰρ αὐτοῦ τὰ νοήματα ἀγνοοῦμεν</a:t>
            </a:r>
            <a:r>
              <a:rPr lang="el-GR" sz="2000" i="1" dirty="0" smtClean="0"/>
              <a:t>.</a:t>
            </a:r>
            <a:endParaRPr lang="en-US" sz="2000" i="1" dirty="0"/>
          </a:p>
        </p:txBody>
      </p:sp>
    </p:spTree>
    <p:extLst>
      <p:ext uri="{BB962C8B-B14F-4D97-AF65-F5344CB8AC3E}">
        <p14:creationId xmlns:p14="http://schemas.microsoft.com/office/powerpoint/2010/main" val="8524900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Το «Φιλότιμο» του Παύλου </a:t>
            </a:r>
            <a:r>
              <a:rPr lang="el-GR" dirty="0" smtClean="0"/>
              <a:t>(3 </a:t>
            </a:r>
            <a:r>
              <a:rPr lang="el-GR" dirty="0"/>
              <a:t>από 3)</a:t>
            </a:r>
          </a:p>
        </p:txBody>
      </p:sp>
      <p:sp>
        <p:nvSpPr>
          <p:cNvPr id="5" name="Θέση περιεχομένου 4"/>
          <p:cNvSpPr>
            <a:spLocks noGrp="1"/>
          </p:cNvSpPr>
          <p:nvPr>
            <p:ph idx="1"/>
          </p:nvPr>
        </p:nvSpPr>
        <p:spPr/>
        <p:txBody>
          <a:bodyPr>
            <a:normAutofit/>
          </a:bodyPr>
          <a:lstStyle/>
          <a:p>
            <a:r>
              <a:rPr lang="el-GR" sz="2400" dirty="0"/>
              <a:t>Όπως σημείωνε και ο οικουμενικός Γέρων του 20ου αι., ο Σωφρόνιος του Έσσεξ το ιδεώδες πλέον εν Χριστώ δεν είναι η ανέλιξη, αλλά η ταπείνωση έως εσχάτων, αφού ο Ι. Χριστός βρίσκεται στο βάθος της αντεστραμμένης πυραμίδας συμπάσχοντας και αίροντας  την αμαρτία του κόσμου. Ο ίδιος τονίζει ότι όταν ο άνθρωπος συμπάσχει με τον Ιησού στη Γεθσημανή, η καρδιά του πλατύνεται (πρβλ. Ψ. 4, 2: </a:t>
            </a:r>
            <a:r>
              <a:rPr lang="el-GR" sz="2400" i="1" dirty="0"/>
              <a:t>ἐν θλίψει ἐπλάτυνάς με</a:t>
            </a:r>
            <a:r>
              <a:rPr lang="el-GR" sz="2400" dirty="0"/>
              <a:t>) και αισθάνεται ως κύτταρο του Αδάμ μέτοχος του πάθους και της αγωνίας ολόκληρης της ανθρωπότητας ιδιαιτέρως αυτής που οδυνάται και ζει μακριά από τον Ιησού</a:t>
            </a:r>
            <a:r>
              <a:rPr lang="el-GR" sz="2400" dirty="0" smtClean="0"/>
              <a:t>.</a:t>
            </a:r>
            <a:endParaRPr lang="en-US" sz="2400" dirty="0"/>
          </a:p>
        </p:txBody>
      </p:sp>
    </p:spTree>
    <p:extLst>
      <p:ext uri="{BB962C8B-B14F-4D97-AF65-F5344CB8AC3E}">
        <p14:creationId xmlns:p14="http://schemas.microsoft.com/office/powerpoint/2010/main" val="8524900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Πλάτυνση Καρδιάς (1 από 2)</a:t>
            </a:r>
            <a:endParaRPr lang="el-GR" dirty="0"/>
          </a:p>
        </p:txBody>
      </p:sp>
      <p:sp>
        <p:nvSpPr>
          <p:cNvPr id="3" name="Θέση περιεχομένου 2"/>
          <p:cNvSpPr>
            <a:spLocks noGrp="1"/>
          </p:cNvSpPr>
          <p:nvPr>
            <p:ph idx="1"/>
          </p:nvPr>
        </p:nvSpPr>
        <p:spPr/>
        <p:txBody>
          <a:bodyPr>
            <a:normAutofit lnSpcReduction="10000"/>
          </a:bodyPr>
          <a:lstStyle/>
          <a:p>
            <a:pPr marL="0" indent="0">
              <a:buNone/>
            </a:pPr>
            <a:r>
              <a:rPr lang="el-GR" sz="2000" dirty="0"/>
              <a:t>Σύμφωνα με τη θεολογία του Γέροντα, παρουσιάζεται όλο το ανθρώπινο είναι δομημένο σαν πυραμίδα, στην οποία παρατηρείται ιεραρχική τάξη, ώστε άλλος είναι ανώτερος και άλλος κατώτερος. Η ιεράρχηση αυτή όπως και κάθε διαίρεση και ανισότητα ανάμεσα στους ανθρώπους είναι συνέπεια της πτώσης των πρωτοπλάστων. Αυτή η διάκριση δεν αναιρεί την ανθρώπινη αξία, αλλά συγκροτεί την κοινωνική αρμονία. Παρατηρώντας τον </a:t>
            </a:r>
            <a:r>
              <a:rPr lang="el-GR" sz="2000" dirty="0" smtClean="0"/>
              <a:t>ψυχο-φυσικό</a:t>
            </a:r>
            <a:r>
              <a:rPr lang="el-GR" sz="2000" dirty="0"/>
              <a:t>, αλλά και τον πνευματικό κόσμο της ανθρωπότητας μπορεί να διαπιστώσει κάποιος την ύπαρξη της πυραμίδας της ανισότητας. Όσοι βρίσκονται στην κορυφή της πυραμίδας κατεξουσιάζουν και συμπιέζουν όσους βρίσκονται στη βάση της. Από το άλλο μέρος, το ανθρώπινο πνεύμα ποθεί την ισότητα, η οποία είναι έμμονη απαίτηση που πηγάζει από τα βάθη της ανθρώπινης συνείδησης. Αλλά εκεί που υπάρχει ελευθερία δε μπορεί να υπάρξει ισότητα και έτσι αναζητείται λύση αυτού του </a:t>
            </a:r>
            <a:r>
              <a:rPr lang="el-GR" sz="2000" dirty="0" smtClean="0"/>
              <a:t>αδιεξόδου. Ο </a:t>
            </a:r>
            <a:r>
              <a:rPr lang="el-GR" sz="2000" dirty="0"/>
              <a:t>Χριστός δεν αρνείται το γεγονός της ανισότητας, αλλά ανατρέπει την πυραμίδα. </a:t>
            </a:r>
            <a:r>
              <a:rPr lang="el-GR" sz="2000" b="1" dirty="0"/>
              <a:t>Γίνεται η κορυφή της ανεστραμμένης πυραμίδας που επωμίζεται το βάρος όλης της ανθρωπότητας </a:t>
            </a:r>
            <a:r>
              <a:rPr lang="el-GR" sz="2000" dirty="0"/>
              <a:t>και έτσι εγκαθιστά την έσχατη τελειότητα. </a:t>
            </a:r>
          </a:p>
        </p:txBody>
      </p:sp>
    </p:spTree>
    <p:extLst>
      <p:ext uri="{BB962C8B-B14F-4D97-AF65-F5344CB8AC3E}">
        <p14:creationId xmlns:p14="http://schemas.microsoft.com/office/powerpoint/2010/main" val="20341924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Πλάτυνση Καρδιάς </a:t>
            </a:r>
            <a:r>
              <a:rPr lang="el-GR" dirty="0" smtClean="0"/>
              <a:t>(2 </a:t>
            </a:r>
            <a:r>
              <a:rPr lang="el-GR" dirty="0"/>
              <a:t>από 2)</a:t>
            </a:r>
          </a:p>
        </p:txBody>
      </p:sp>
      <p:sp>
        <p:nvSpPr>
          <p:cNvPr id="3" name="Θέση περιεχομένου 2"/>
          <p:cNvSpPr>
            <a:spLocks noGrp="1"/>
          </p:cNvSpPr>
          <p:nvPr>
            <p:ph idx="1"/>
          </p:nvPr>
        </p:nvSpPr>
        <p:spPr/>
        <p:txBody>
          <a:bodyPr>
            <a:normAutofit lnSpcReduction="10000"/>
          </a:bodyPr>
          <a:lstStyle/>
          <a:p>
            <a:pPr marL="0" indent="0">
              <a:buNone/>
            </a:pPr>
            <a:r>
              <a:rPr lang="el-GR" sz="2000" dirty="0" smtClean="0"/>
              <a:t>Αυτή </a:t>
            </a:r>
            <a:r>
              <a:rPr lang="el-GR" sz="2000" dirty="0"/>
              <a:t>η θεωρία  στηρίζεται στη διδασκαλία, το Πάθος και την Ανάσταση του Χριστού, ο Οποίος διακήρυσσε για τον εαυτό του ότι «</a:t>
            </a:r>
            <a:r>
              <a:rPr lang="el-GR" sz="2000" i="1" dirty="0"/>
              <a:t>οὐκ ἦλθε διακονηθῆναι ἀλλὰ διακονῆσαι καὶ δοῦναι τὴν ψυχὴν αὐτοῦ λύτρον ἀντὶ πολλῶν</a:t>
            </a:r>
            <a:r>
              <a:rPr lang="el-GR" sz="2000" dirty="0"/>
              <a:t>» (Μτ. 20, 28)  καλώντας τους μαθητές κοντά Του για να σηκώσει το βάρος αυτής της οδύνης (πρβλ. Μτ. 11,28). […] Οι πνευματικοί ποιμένες καλούνται να μιμηθούν τον Χριστό και τους Αποστόλους και να πορευθούν με πνεύμα διακονίας προς τη βάση της ανεστραμμένης πυραμίδας, εμπνεόμενοι από την κενωτική αγάπη του Χριστού, ώστε να άρουν το βάρος της κακίας και της αμαρτίας όλης της οικουμένης, προσευχόμενοι αδιάλειπτα για την ειρήνη και τη σωτηρία του σύμπαντος κόσμου. Ο πνευματικός, έχοντας πραγματοποιήσει με την προσωπική του μετάνοια την κάθοδο στην κορυφή της ανεστραμμένης πυραμίδας, ενώνεται με το Χριστό και γίνεται κοινωνός της κατάστασής Του. Υπό αυτή την έννοια ο </a:t>
            </a:r>
            <a:r>
              <a:rPr lang="el-GR" sz="2000" dirty="0" smtClean="0"/>
              <a:t>Παύλος </a:t>
            </a:r>
            <a:r>
              <a:rPr lang="el-GR" sz="2000" dirty="0"/>
              <a:t>όντας δέσμιος Χριστού αισθανόταν ιδιαίτερο δεσμό-εγγύτητα και με τον Ιησού αλλά και με υπάρξεις άχριστες αλλά και άχρηστες κατά κόσμον</a:t>
            </a:r>
            <a:r>
              <a:rPr lang="el-GR" sz="2000" dirty="0" smtClean="0"/>
              <a:t>.</a:t>
            </a:r>
            <a:endParaRPr lang="el-GR" sz="2000" dirty="0"/>
          </a:p>
        </p:txBody>
      </p:sp>
    </p:spTree>
    <p:extLst>
      <p:ext uri="{BB962C8B-B14F-4D97-AF65-F5344CB8AC3E}">
        <p14:creationId xmlns:p14="http://schemas.microsoft.com/office/powerpoint/2010/main" val="20341924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t>Ο Ασπασμός (1 από 2)</a:t>
            </a:r>
            <a:endParaRPr lang="el-GR" dirty="0"/>
          </a:p>
        </p:txBody>
      </p:sp>
      <p:pic>
        <p:nvPicPr>
          <p:cNvPr id="3" name="Picture Placeholder 2" descr="Εικόνα του ασπασμού των Αποστόλων Πέτρου και Παύλου από αγιογραφία"/>
          <p:cNvPicPr>
            <a:picLocks noGrp="1" noChangeAspect="1"/>
          </p:cNvPicPr>
          <p:nvPr>
            <p:ph type="pic" idx="1"/>
          </p:nvPr>
        </p:nvPicPr>
        <p:blipFill>
          <a:blip r:embed="rId3">
            <a:extLst>
              <a:ext uri="{28A0092B-C50C-407E-A947-70E740481C1C}">
                <a14:useLocalDpi xmlns:a14="http://schemas.microsoft.com/office/drawing/2010/main" val="0"/>
              </a:ext>
            </a:extLst>
          </a:blip>
          <a:srcRect l="-9621" r="-9621"/>
          <a:stretch>
            <a:fillRect/>
          </a:stretch>
        </p:blipFill>
        <p:spPr/>
      </p:pic>
    </p:spTree>
    <p:extLst>
      <p:ext uri="{BB962C8B-B14F-4D97-AF65-F5344CB8AC3E}">
        <p14:creationId xmlns:p14="http://schemas.microsoft.com/office/powerpoint/2010/main" val="32187756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 Ασπασμός (2 από 2)</a:t>
            </a:r>
            <a:endParaRPr lang="el-GR" dirty="0"/>
          </a:p>
        </p:txBody>
      </p:sp>
      <p:sp>
        <p:nvSpPr>
          <p:cNvPr id="3" name="Θέση περιεχομένου 2"/>
          <p:cNvSpPr>
            <a:spLocks noGrp="1"/>
          </p:cNvSpPr>
          <p:nvPr>
            <p:ph idx="1"/>
          </p:nvPr>
        </p:nvSpPr>
        <p:spPr/>
        <p:txBody>
          <a:bodyPr>
            <a:normAutofit fontScale="77500" lnSpcReduction="20000"/>
          </a:bodyPr>
          <a:lstStyle/>
          <a:p>
            <a:pPr marL="0" indent="0">
              <a:buNone/>
            </a:pPr>
            <a:r>
              <a:rPr lang="el-GR" sz="2800" dirty="0"/>
              <a:t>Ο Παύλος κατακλείει τις επιστολές με ασπασμούς:</a:t>
            </a:r>
            <a:r>
              <a:rPr lang="el-GR" sz="2800" i="1" dirty="0"/>
              <a:t> Ὁ ἀσπασμὸς τῇ ἐμῇ χειρὶ Παύλου </a:t>
            </a:r>
            <a:r>
              <a:rPr lang="el-GR" sz="2800" dirty="0"/>
              <a:t>ειδικά στα  Β’ Θεσ. 3, 17. Α’ Κορ. 16, 21. Κολ. 4, 18 (πρβλ. Γαλ. 6, 11: </a:t>
            </a:r>
            <a:r>
              <a:rPr lang="el-GR" sz="2800" i="1" dirty="0"/>
              <a:t>ἴδετε πηλίκοις ὑμῖν γράμμασιν ἔγραψα τῇ ἐμῇ χειρί</a:t>
            </a:r>
            <a:r>
              <a:rPr lang="el-GR" sz="2800" dirty="0"/>
              <a:t>) συνδέεται με το γεγονός ότι το αυτόγραφο στο τέλος της επιστολής λειτουργούσε όπως σήμερα η υπογραφή στο τυπωμένο γράμμα ή ως σημείο αυθεντικότητας (</a:t>
            </a:r>
            <a:r>
              <a:rPr lang="el-GR" sz="2800" i="1" dirty="0"/>
              <a:t>Κικέρων, Epistulae ad Atticum 11</a:t>
            </a:r>
            <a:r>
              <a:rPr lang="el-GR" sz="2800" dirty="0"/>
              <a:t>) ή για να προσθέσει προσωπικό τόνο ή να υπογραμμίσει τη σπουδαιότητα του περιεχομένου της συγκεκριμένης όλης της επιστολής ή της συγκεκριμένης </a:t>
            </a:r>
            <a:r>
              <a:rPr lang="el-GR" sz="2800" dirty="0" smtClean="0"/>
              <a:t>συνάφειας.</a:t>
            </a:r>
          </a:p>
          <a:p>
            <a:pPr marL="0" indent="0">
              <a:buNone/>
            </a:pPr>
            <a:r>
              <a:rPr lang="el-GR" sz="2800" i="1" dirty="0" smtClean="0"/>
              <a:t>Η </a:t>
            </a:r>
            <a:r>
              <a:rPr lang="el-GR" sz="2800" i="1" dirty="0"/>
              <a:t>αναφορά στον Θεό δεν είναι ατομική και μόνον υπόθεση ή θολός μυστικισμός αλλά είναι σχέση αισθητή και ψηλαφητή, εκφραζόμενη και επαληθεύσιμη… Κοινωνία όπου σύμφωνα με τη λειτουργική προτροπή «ἀλλήλους ἀπολάβετε καὶ ἀλλήλους ἀσπαζώμεθα» ο πιστός όχι μόνο ανακαλύπτει αλλά και απολαμβάνει όλο τον αδελφό με τη σωματική παρουσία </a:t>
            </a:r>
            <a:r>
              <a:rPr lang="el-GR" sz="2800" i="1" dirty="0" smtClean="0"/>
              <a:t>του. </a:t>
            </a:r>
            <a:r>
              <a:rPr lang="el-GR" sz="2800" i="1" dirty="0"/>
              <a:t>(πατ. Ι. Σκιαδαρέσης</a:t>
            </a:r>
            <a:r>
              <a:rPr lang="el-GR" sz="2800" i="1" dirty="0" smtClean="0"/>
              <a:t>) </a:t>
            </a:r>
            <a:endParaRPr lang="el-GR" sz="2800" i="1" dirty="0"/>
          </a:p>
        </p:txBody>
      </p:sp>
    </p:spTree>
    <p:extLst>
      <p:ext uri="{BB962C8B-B14F-4D97-AF65-F5344CB8AC3E}">
        <p14:creationId xmlns:p14="http://schemas.microsoft.com/office/powerpoint/2010/main" val="29771332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Η Συνείδηση Αποστόλου Εθνών</a:t>
            </a:r>
            <a:br>
              <a:rPr lang="el-GR" dirty="0" smtClean="0"/>
            </a:br>
            <a:r>
              <a:rPr lang="el-GR" dirty="0" smtClean="0"/>
              <a:t>(1 από 4)</a:t>
            </a:r>
            <a:endParaRPr lang="el-GR" dirty="0"/>
          </a:p>
        </p:txBody>
      </p:sp>
      <p:sp>
        <p:nvSpPr>
          <p:cNvPr id="3" name="Θέση περιεχομένου 2"/>
          <p:cNvSpPr>
            <a:spLocks noGrp="1"/>
          </p:cNvSpPr>
          <p:nvPr>
            <p:ph idx="1"/>
          </p:nvPr>
        </p:nvSpPr>
        <p:spPr/>
        <p:txBody>
          <a:bodyPr>
            <a:normAutofit fontScale="92500"/>
          </a:bodyPr>
          <a:lstStyle/>
          <a:p>
            <a:pPr marL="0" indent="0">
              <a:buNone/>
            </a:pPr>
            <a:r>
              <a:rPr lang="el-GR" sz="2800" dirty="0"/>
              <a:t>Ενώ ως έσχατος επόπτης του Αναστάντα, παρομοιάζει τον εαυτό του με </a:t>
            </a:r>
            <a:r>
              <a:rPr lang="el-GR" sz="2800" b="1" dirty="0"/>
              <a:t>έκτρωμα</a:t>
            </a:r>
            <a:r>
              <a:rPr lang="el-GR" sz="2800" dirty="0"/>
              <a:t>, ταυτόχρονα διακηρύσσει ότι κι αυτός όπως ο προφήτης του Πάθους Ιερεμίας αλλά και ο Πάσχων Δούλος από την κοιλιά της μητέρας του ήταν ήδη </a:t>
            </a:r>
            <a:r>
              <a:rPr lang="el-GR" sz="2800" b="1" i="1" dirty="0"/>
              <a:t>αφορισμένος στο Ευαγγέλιο</a:t>
            </a:r>
            <a:r>
              <a:rPr lang="el-GR" sz="2800" dirty="0"/>
              <a:t>, στον ευαγγελισμό δηλ. των εθνών, αυτών που είναι άθεοι και δεν έχουν ελπίδα. Ο ίδιος παρότι δεν ακολούθησε τον ιστορικό Ιησού, τολμά και χαρακτηρίζει τον εαυτό του είτε </a:t>
            </a:r>
            <a:r>
              <a:rPr lang="el-GR" sz="2800" b="1" dirty="0"/>
              <a:t>Απόστολο (αφού είδε τον Αναστάντα και πάσχει όσο κανείς άλλον γι’ Αυτόν) </a:t>
            </a:r>
            <a:r>
              <a:rPr lang="el-GR" sz="2800" dirty="0"/>
              <a:t>είτε </a:t>
            </a:r>
            <a:r>
              <a:rPr lang="el-GR" sz="2800" b="1" dirty="0"/>
              <a:t>δούλο του Κυρίου </a:t>
            </a:r>
            <a:r>
              <a:rPr lang="el-GR" sz="2800" dirty="0"/>
              <a:t>(με την προφητική συνείδηση της εξαγγελίας του Ευ-αγγελίου) ιδίως στα </a:t>
            </a:r>
            <a:r>
              <a:rPr lang="el-GR" sz="2800" dirty="0" smtClean="0"/>
              <a:t>έθνη.</a:t>
            </a:r>
            <a:endParaRPr lang="el-GR" sz="2800" dirty="0"/>
          </a:p>
        </p:txBody>
      </p:sp>
    </p:spTree>
    <p:extLst>
      <p:ext uri="{BB962C8B-B14F-4D97-AF65-F5344CB8AC3E}">
        <p14:creationId xmlns:p14="http://schemas.microsoft.com/office/powerpoint/2010/main" val="34054205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Η Συνείδηση Αποστόλου Εθνών</a:t>
            </a:r>
            <a:br>
              <a:rPr lang="el-GR" dirty="0"/>
            </a:br>
            <a:r>
              <a:rPr lang="el-GR" dirty="0" smtClean="0"/>
              <a:t>(2 </a:t>
            </a:r>
            <a:r>
              <a:rPr lang="el-GR" dirty="0"/>
              <a:t>από </a:t>
            </a:r>
            <a:r>
              <a:rPr lang="el-GR" dirty="0" smtClean="0"/>
              <a:t>4)</a:t>
            </a:r>
            <a:endParaRPr lang="el-GR" dirty="0"/>
          </a:p>
        </p:txBody>
      </p:sp>
      <p:sp>
        <p:nvSpPr>
          <p:cNvPr id="3" name="Θέση περιεχομένου 2"/>
          <p:cNvSpPr>
            <a:spLocks noGrp="1"/>
          </p:cNvSpPr>
          <p:nvPr>
            <p:ph idx="1"/>
          </p:nvPr>
        </p:nvSpPr>
        <p:spPr/>
        <p:txBody>
          <a:bodyPr>
            <a:normAutofit fontScale="85000" lnSpcReduction="20000"/>
          </a:bodyPr>
          <a:lstStyle/>
          <a:p>
            <a:pPr marL="0" indent="0">
              <a:buNone/>
            </a:pPr>
            <a:r>
              <a:rPr lang="el-GR" sz="2800" dirty="0"/>
              <a:t>Στο Β’ Κορ. 11, 2 παρουσιάζεται ως </a:t>
            </a:r>
            <a:r>
              <a:rPr lang="el-GR" sz="2800" b="1" dirty="0"/>
              <a:t>νυμφαγωγός</a:t>
            </a:r>
            <a:r>
              <a:rPr lang="el-GR" sz="2800" dirty="0"/>
              <a:t>, αυτός δηλ. που αρραβώνιασε την Εκκλησία και θα την οδηγήσει σε γάμο: </a:t>
            </a:r>
            <a:r>
              <a:rPr lang="el-GR" sz="2800" b="1" dirty="0"/>
              <a:t>ζηλῶ γὰρ ὑμᾶς θεοῦ ζήλῳ, ἡρμοσάμην γὰρ ὑμᾶς ἑνὶ ἀνδρὶ παρθένον ἁγνὴν παραστῆσαι τῷ Χριστῷ. φοβοῦμαι δὲ μή πως, ὡς ὁ ὄφις ἐξηπάτησεν Εὕαν ἐν τῇ πανουργίᾳ αὐτοῦ, φθαρῇ τὰ νοήματα ὑμῶν ἀπὸ τῆς ἁπλότητος [καὶ τῆς ἁγνότητος] τῆς εἰς τὸν Χριστόν </a:t>
            </a:r>
            <a:r>
              <a:rPr lang="el-GR" sz="2800" dirty="0"/>
              <a:t>(= διότι σας αγαπώ με ζηλοτυπία όπως εκείνη με την οποία ο Θεός αγαπά τους ανθρώπους. Σας αγαπώ με τέτοιο πάθος διότι σας αρραβώνιασα με έναν άνδρα, τον Χριστό για να σας παρουσιάσω σε Αυτόν παρθένο αγνή (= καθαρή από κάθε πλάνη και αμαρτία). Φοβούμαι όμως ότι όπως το φίδι εξαπάτησε την Εύα έτσι διαφθαρούν και οι σκέψεις σας και χάσουμε την ειλικρίνεια  προς το Νυμφίο Χριστό.</a:t>
            </a:r>
          </a:p>
        </p:txBody>
      </p:sp>
    </p:spTree>
    <p:extLst>
      <p:ext uri="{BB962C8B-B14F-4D97-AF65-F5344CB8AC3E}">
        <p14:creationId xmlns:p14="http://schemas.microsoft.com/office/powerpoint/2010/main" val="29393546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Η Συνείδηση Αποστόλου Εθνών</a:t>
            </a:r>
            <a:br>
              <a:rPr lang="el-GR" dirty="0"/>
            </a:br>
            <a:r>
              <a:rPr lang="el-GR" dirty="0" smtClean="0"/>
              <a:t>(3 </a:t>
            </a:r>
            <a:r>
              <a:rPr lang="el-GR" dirty="0"/>
              <a:t>από 4)</a:t>
            </a:r>
          </a:p>
        </p:txBody>
      </p:sp>
      <p:sp>
        <p:nvSpPr>
          <p:cNvPr id="5" name="Θέση περιεχομένου 4"/>
          <p:cNvSpPr>
            <a:spLocks noGrp="1"/>
          </p:cNvSpPr>
          <p:nvPr>
            <p:ph idx="1"/>
          </p:nvPr>
        </p:nvSpPr>
        <p:spPr/>
        <p:txBody>
          <a:bodyPr>
            <a:normAutofit/>
          </a:bodyPr>
          <a:lstStyle/>
          <a:p>
            <a:r>
              <a:rPr lang="el-GR" sz="2400" dirty="0"/>
              <a:t>Στο Ρωμ. 15, 15-16 ο Παύλος που λατρεύει τον Θεό </a:t>
            </a:r>
            <a:r>
              <a:rPr lang="el-GR" sz="2400" i="1" dirty="0"/>
              <a:t>ἐν τῷ πνεύματί του ἐν τῷ εὐαγγελίῳ</a:t>
            </a:r>
            <a:r>
              <a:rPr lang="el-GR" sz="2400" dirty="0"/>
              <a:t> χρησιμοποιεί τον τίτλο </a:t>
            </a:r>
            <a:r>
              <a:rPr lang="el-GR" sz="2400" b="1" dirty="0"/>
              <a:t>λειτουργός του Θεού </a:t>
            </a:r>
            <a:r>
              <a:rPr lang="el-GR" sz="2400" dirty="0"/>
              <a:t>για να εκφράσει την υψηλή αποστολή του στα έθνη</a:t>
            </a:r>
            <a:r>
              <a:rPr lang="el-GR" sz="2400" i="1" dirty="0"/>
              <a:t>: τολμηρότερον δὲ ἔγραψα ὑμῖν ἀπὸ μέρους ὡς ἐπαναμιμνῄσκων ὑμᾶς διὰ τὴν χάριν τὴν δοθεῖσάν μοι ὑπὸ τοῦ Θεοῦ </a:t>
            </a:r>
            <a:r>
              <a:rPr lang="el-GR" sz="2400" b="1" i="1" dirty="0"/>
              <a:t>εἰς τὸ εἶναί με λειτουργὸν Χριστοῦ Ἰησοῦ</a:t>
            </a:r>
            <a:r>
              <a:rPr lang="el-GR" sz="2400" i="1" dirty="0"/>
              <a:t> εἰς τὰ ἔθνη,</a:t>
            </a:r>
            <a:r>
              <a:rPr lang="el-GR" sz="2400" b="1" i="1" dirty="0"/>
              <a:t> ἱερουργοῦντα τὸ εὐαγγέλιον τοῦ Θεοῦ</a:t>
            </a:r>
            <a:r>
              <a:rPr lang="el-GR" sz="2400" i="1" dirty="0"/>
              <a:t>, ἵνα γένηται ἡ προσφορὰ τῶν ἐθνῶν εὐπρόσδεκτος, ἡγιασμένη ἐν Πνεύματι ἁγίῳ.</a:t>
            </a:r>
            <a:r>
              <a:rPr lang="el-GR" sz="2400" dirty="0"/>
              <a:t> Εν συνεχεία στο 15, 25-28 χρησιμοποιεί και τον όρο διακονία και τον όρο λειτουργία για να εκφράσει την οικονομική συνδρομή, </a:t>
            </a:r>
            <a:r>
              <a:rPr lang="el-GR" sz="2400" b="1" dirty="0"/>
              <a:t>την εκούσια «φορολογία» </a:t>
            </a:r>
            <a:r>
              <a:rPr lang="el-GR" sz="2400" dirty="0"/>
              <a:t>των εθνών προς την Εκκλησία της Ιερουσαλήμ</a:t>
            </a:r>
            <a:r>
              <a:rPr lang="el-GR" sz="2400" dirty="0" smtClean="0"/>
              <a:t>.</a:t>
            </a:r>
            <a:endParaRPr lang="el-GR" sz="2400" dirty="0"/>
          </a:p>
        </p:txBody>
      </p:sp>
    </p:spTree>
    <p:extLst>
      <p:ext uri="{BB962C8B-B14F-4D97-AF65-F5344CB8AC3E}">
        <p14:creationId xmlns:p14="http://schemas.microsoft.com/office/powerpoint/2010/main" val="8524900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Η Συνείδηση Αποστόλου Εθνών</a:t>
            </a:r>
            <a:br>
              <a:rPr lang="el-GR" dirty="0"/>
            </a:br>
            <a:r>
              <a:rPr lang="el-GR" dirty="0" smtClean="0"/>
              <a:t>(4 </a:t>
            </a:r>
            <a:r>
              <a:rPr lang="el-GR" dirty="0"/>
              <a:t>από 4)</a:t>
            </a:r>
          </a:p>
        </p:txBody>
      </p:sp>
      <p:sp>
        <p:nvSpPr>
          <p:cNvPr id="5" name="Θέση περιεχομένου 4"/>
          <p:cNvSpPr>
            <a:spLocks noGrp="1"/>
          </p:cNvSpPr>
          <p:nvPr>
            <p:ph idx="1"/>
          </p:nvPr>
        </p:nvSpPr>
        <p:spPr/>
        <p:txBody>
          <a:bodyPr>
            <a:normAutofit/>
          </a:bodyPr>
          <a:lstStyle/>
          <a:p>
            <a:r>
              <a:rPr lang="el-GR" sz="2400" dirty="0"/>
              <a:t>Στα Φιλ. 2, 17 Τιμ. 4, 6 χρησιμοποιεί το </a:t>
            </a:r>
            <a:r>
              <a:rPr lang="el-GR" sz="2400" b="1" dirty="0"/>
              <a:t>ρήμα σπένδομαι = θυσιάζομαι</a:t>
            </a:r>
            <a:r>
              <a:rPr lang="el-GR" sz="2400" dirty="0"/>
              <a:t>. Όταν οι αρχαίοι θυσίαζαν ζώα ή καρπούς έλεγαν θυσιάζω, όταν υγρά (κυρίως κρασί πριν το Συμπόσιο στον αγαθό δαίμονα) έλεγαν </a:t>
            </a:r>
            <a:r>
              <a:rPr lang="el-GR" sz="2400" i="1" dirty="0"/>
              <a:t>σπένδω</a:t>
            </a:r>
            <a:r>
              <a:rPr lang="el-GR" sz="2400" dirty="0"/>
              <a:t>. Άρα ο </a:t>
            </a:r>
            <a:r>
              <a:rPr lang="el-GR" sz="2400" dirty="0" smtClean="0"/>
              <a:t>Παύλος </a:t>
            </a:r>
            <a:r>
              <a:rPr lang="el-GR" sz="2400" dirty="0"/>
              <a:t>χύνει το αίμα του. </a:t>
            </a:r>
            <a:r>
              <a:rPr lang="el-GR" sz="2400" i="1" dirty="0"/>
              <a:t>Παρακαλεί</a:t>
            </a:r>
            <a:r>
              <a:rPr lang="el-GR" sz="2400" dirty="0"/>
              <a:t> μάλιστα στην Ρωμ. (12, 1) </a:t>
            </a:r>
            <a:r>
              <a:rPr lang="el-GR" sz="2400" i="1" dirty="0"/>
              <a:t>διὰ τῶν οἰκτιρμῶν τοῦ Θεοῦ παραστῆσαι τὰ σώματα ὑμῶν θυσίαν ζῶσαν ἁγίαν εὐάρεστον τῷ Θεῷ, τὴν λογικὴν λατρείαν </a:t>
            </a:r>
            <a:r>
              <a:rPr lang="el-GR" sz="2400" i="1" dirty="0" smtClean="0"/>
              <a:t>ὑμῶν·</a:t>
            </a:r>
            <a:endParaRPr lang="el-GR" sz="2400" i="1" dirty="0"/>
          </a:p>
        </p:txBody>
      </p:sp>
    </p:spTree>
    <p:extLst>
      <p:ext uri="{BB962C8B-B14F-4D97-AF65-F5344CB8AC3E}">
        <p14:creationId xmlns:p14="http://schemas.microsoft.com/office/powerpoint/2010/main" val="7079537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κειμένου 7"/>
          <p:cNvSpPr>
            <a:spLocks noGrp="1"/>
          </p:cNvSpPr>
          <p:nvPr>
            <p:ph type="body" sz="half" idx="2"/>
          </p:nvPr>
        </p:nvSpPr>
        <p:spPr/>
        <p:txBody>
          <a:bodyPr>
            <a:normAutofit/>
          </a:bodyPr>
          <a:lstStyle/>
          <a:p>
            <a:r>
              <a:rPr lang="en-US" sz="2400" dirty="0" smtClean="0"/>
              <a:t>Lucius </a:t>
            </a:r>
            <a:r>
              <a:rPr lang="en-US" sz="2400" dirty="0" err="1" smtClean="0"/>
              <a:t>Aemilius</a:t>
            </a:r>
            <a:r>
              <a:rPr lang="en-US" sz="2400" dirty="0" smtClean="0"/>
              <a:t> </a:t>
            </a:r>
            <a:r>
              <a:rPr lang="en-US" sz="2400" dirty="0" err="1" smtClean="0"/>
              <a:t>Paullus</a:t>
            </a:r>
            <a:r>
              <a:rPr lang="en-US" sz="2400" dirty="0" smtClean="0"/>
              <a:t> </a:t>
            </a:r>
            <a:r>
              <a:rPr lang="en-US" sz="2400" dirty="0" err="1" smtClean="0"/>
              <a:t>Macedonicus</a:t>
            </a:r>
            <a:endParaRPr lang="el-GR" sz="2400" dirty="0"/>
          </a:p>
          <a:p>
            <a:r>
              <a:rPr lang="en-US" sz="2400" dirty="0" smtClean="0"/>
              <a:t>(229 </a:t>
            </a:r>
            <a:r>
              <a:rPr lang="el-GR" sz="2400" dirty="0" smtClean="0"/>
              <a:t>π.Χ. – 160 π.Χ.</a:t>
            </a:r>
            <a:r>
              <a:rPr lang="en-US" sz="2400" dirty="0" smtClean="0"/>
              <a:t>)</a:t>
            </a:r>
            <a:endParaRPr lang="en-US" sz="2400" dirty="0"/>
          </a:p>
        </p:txBody>
      </p:sp>
      <p:sp>
        <p:nvSpPr>
          <p:cNvPr id="6" name="Τίτλος 5"/>
          <p:cNvSpPr>
            <a:spLocks noGrp="1"/>
          </p:cNvSpPr>
          <p:nvPr>
            <p:ph type="title"/>
          </p:nvPr>
        </p:nvSpPr>
        <p:spPr/>
        <p:txBody>
          <a:bodyPr/>
          <a:lstStyle/>
          <a:p>
            <a:r>
              <a:rPr lang="el-GR" dirty="0"/>
              <a:t>Το Όνομα </a:t>
            </a:r>
            <a:r>
              <a:rPr lang="el-GR" dirty="0" smtClean="0"/>
              <a:t>(</a:t>
            </a:r>
            <a:r>
              <a:rPr lang="el-GR" dirty="0"/>
              <a:t>3</a:t>
            </a:r>
            <a:r>
              <a:rPr lang="el-GR" dirty="0" smtClean="0"/>
              <a:t> </a:t>
            </a:r>
            <a:r>
              <a:rPr lang="el-GR" dirty="0"/>
              <a:t>από 3)</a:t>
            </a:r>
          </a:p>
        </p:txBody>
      </p:sp>
      <p:pic>
        <p:nvPicPr>
          <p:cNvPr id="3" name="Picture Placeholder 2" descr="Εικόνα του Λούκιου Αιμίλιου Παύλου Μακεδονικού από πίνακα του Καρλ Βερνέ"/>
          <p:cNvPicPr>
            <a:picLocks noGrp="1" noChangeAspect="1"/>
          </p:cNvPicPr>
          <p:nvPr>
            <p:ph type="pic" idx="1"/>
          </p:nvPr>
        </p:nvPicPr>
        <p:blipFill>
          <a:blip r:embed="rId3">
            <a:extLst>
              <a:ext uri="{28A0092B-C50C-407E-A947-70E740481C1C}">
                <a14:useLocalDpi xmlns:a14="http://schemas.microsoft.com/office/drawing/2010/main" val="0"/>
              </a:ext>
            </a:extLst>
          </a:blip>
          <a:srcRect l="-9603" r="-9603"/>
          <a:stretch>
            <a:fillRect/>
          </a:stretch>
        </p:blipFill>
        <p:spPr/>
      </p:pic>
    </p:spTree>
    <p:extLst>
      <p:ext uri="{BB962C8B-B14F-4D97-AF65-F5344CB8AC3E}">
        <p14:creationId xmlns:p14="http://schemas.microsoft.com/office/powerpoint/2010/main" val="12872478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Το Ευαγγέλιο (1 από 3)</a:t>
            </a:r>
            <a:endParaRPr lang="el-GR" dirty="0"/>
          </a:p>
        </p:txBody>
      </p:sp>
      <p:sp>
        <p:nvSpPr>
          <p:cNvPr id="5" name="Θέση περιεχομένου 4"/>
          <p:cNvSpPr>
            <a:spLocks noGrp="1"/>
          </p:cNvSpPr>
          <p:nvPr>
            <p:ph idx="1"/>
          </p:nvPr>
        </p:nvSpPr>
        <p:spPr/>
        <p:txBody>
          <a:bodyPr>
            <a:normAutofit fontScale="92500" lnSpcReduction="10000"/>
          </a:bodyPr>
          <a:lstStyle/>
          <a:p>
            <a:r>
              <a:rPr lang="el-GR" sz="2400" dirty="0"/>
              <a:t>Ο </a:t>
            </a:r>
            <a:r>
              <a:rPr lang="el-GR" sz="2400" dirty="0" smtClean="0"/>
              <a:t>Παύλος </a:t>
            </a:r>
            <a:r>
              <a:rPr lang="el-GR" sz="2400" dirty="0"/>
              <a:t>ως προφήτης-λειτουργός έχει κληθεί όχι να βαπτίζει αλλά να ευαγγελίζεται και με λόγια και με </a:t>
            </a:r>
            <a:r>
              <a:rPr lang="el-GR" sz="2400" dirty="0" smtClean="0"/>
              <a:t>έργα-δυνάμεις (</a:t>
            </a:r>
            <a:r>
              <a:rPr lang="el-GR" sz="2400" i="1" dirty="0"/>
              <a:t>ἐὰν γὰρ εὐαγγελίζωμαι, οὐκ ἔστιν μοι καύχημα· ἀνάγκη γάρ μοι ἐπίκειται· οὐαὶ γάρ μοί ἐστιν ἐὰν μὴ εὐαγγελίσωμαι</a:t>
            </a:r>
            <a:r>
              <a:rPr lang="el-GR" sz="2400" dirty="0"/>
              <a:t> Α’ Κορ. 9, 16). Στο Ρωμ. 1, 16-17, που ρητορικά επέχει θέση Πρόθεσης, συμπυκνώνεται το μήνυμα ολόκληρης της επιστολής</a:t>
            </a:r>
            <a:r>
              <a:rPr lang="el-GR" sz="2400" dirty="0" smtClean="0"/>
              <a:t>:</a:t>
            </a:r>
          </a:p>
          <a:p>
            <a:pPr lvl="1"/>
            <a:r>
              <a:rPr lang="el-GR" sz="2400" i="1" baseline="30000" dirty="0" smtClean="0">
                <a:latin typeface="Calibri" charset="0"/>
              </a:rPr>
              <a:t>16</a:t>
            </a:r>
            <a:r>
              <a:rPr lang="el-GR" sz="2400" i="1" dirty="0" smtClean="0"/>
              <a:t>Οὐ </a:t>
            </a:r>
            <a:r>
              <a:rPr lang="el-GR" sz="2400" i="1" dirty="0"/>
              <a:t>γὰρ ἐπαισχύνομαι τὸ Εὐαγγέλιον</a:t>
            </a:r>
            <a:r>
              <a:rPr lang="el-GR" sz="2400" i="1" dirty="0" smtClean="0"/>
              <a:t>.</a:t>
            </a:r>
          </a:p>
          <a:p>
            <a:pPr lvl="1"/>
            <a:r>
              <a:rPr lang="el-GR" sz="2400" i="1" dirty="0"/>
              <a:t>Δύναμις γὰρ Θεοῦ ἐστιν εἰς σωτηρίαν </a:t>
            </a:r>
            <a:endParaRPr lang="en-US" sz="2400" i="1" dirty="0"/>
          </a:p>
          <a:p>
            <a:pPr lvl="1"/>
            <a:r>
              <a:rPr lang="el-GR" sz="2400" i="1" dirty="0"/>
              <a:t>παντὶ τῷ πιστεύοντι, Ἰουδαίῳ τε πρῶτον καὶ Ἕλληνι. </a:t>
            </a:r>
            <a:endParaRPr lang="en-US" sz="2400" i="1" dirty="0"/>
          </a:p>
          <a:p>
            <a:pPr lvl="1"/>
            <a:r>
              <a:rPr lang="el-GR" sz="2400" i="1" baseline="30000" dirty="0">
                <a:latin typeface="Calibri" charset="0"/>
              </a:rPr>
              <a:t>17</a:t>
            </a:r>
            <a:r>
              <a:rPr lang="el-GR" sz="2400" i="1" dirty="0" smtClean="0"/>
              <a:t>Δικαιοσύνη </a:t>
            </a:r>
            <a:r>
              <a:rPr lang="el-GR" sz="2400" i="1" dirty="0"/>
              <a:t>γὰρ Θεοῦ ἐν αὐτῷ ἀποκαλύπτεται ἐκ πίστεως εἰς πίστιν, </a:t>
            </a:r>
            <a:endParaRPr lang="el-GR" sz="2400" i="1" dirty="0" smtClean="0"/>
          </a:p>
          <a:p>
            <a:pPr lvl="1"/>
            <a:r>
              <a:rPr lang="el-GR" sz="2400" i="1" dirty="0"/>
              <a:t>καθὼς γέγραπται· ὁ δὲ δίκαιος ἐκ πίστεως </a:t>
            </a:r>
            <a:r>
              <a:rPr lang="el-GR" sz="2400" i="1" dirty="0" smtClean="0"/>
              <a:t>ζήσεται</a:t>
            </a:r>
            <a:endParaRPr lang="el-GR" sz="2400" i="1" dirty="0"/>
          </a:p>
        </p:txBody>
      </p:sp>
    </p:spTree>
    <p:extLst>
      <p:ext uri="{BB962C8B-B14F-4D97-AF65-F5344CB8AC3E}">
        <p14:creationId xmlns:p14="http://schemas.microsoft.com/office/powerpoint/2010/main" val="7079537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Το Ευαγγέλιο </a:t>
            </a:r>
            <a:r>
              <a:rPr lang="el-GR" dirty="0" smtClean="0"/>
              <a:t>(2 </a:t>
            </a:r>
            <a:r>
              <a:rPr lang="el-GR" dirty="0"/>
              <a:t>από 3)</a:t>
            </a:r>
          </a:p>
        </p:txBody>
      </p:sp>
      <p:sp>
        <p:nvSpPr>
          <p:cNvPr id="5" name="Θέση περιεχομένου 4"/>
          <p:cNvSpPr>
            <a:spLocks noGrp="1"/>
          </p:cNvSpPr>
          <p:nvPr>
            <p:ph idx="1"/>
          </p:nvPr>
        </p:nvSpPr>
        <p:spPr/>
        <p:txBody>
          <a:bodyPr>
            <a:normAutofit lnSpcReduction="10000"/>
          </a:bodyPr>
          <a:lstStyle/>
          <a:p>
            <a:r>
              <a:rPr lang="el-GR" sz="2400" dirty="0"/>
              <a:t>Ο </a:t>
            </a:r>
            <a:r>
              <a:rPr lang="el-GR" sz="2400" dirty="0" smtClean="0"/>
              <a:t>Παύλος </a:t>
            </a:r>
            <a:r>
              <a:rPr lang="el-GR" sz="2400" dirty="0"/>
              <a:t>ως προφήτης-λειτουργός έχει κληθεί όχι να βαπτίζει αλλά να ευαγγελίζεται και με λόγια και με έργα- Σε αντίθεση ίσως και προς τα αυτοκρατορικά ευαγγέλια (που γιόρταζαν τα γενέθλια του Πλανητάρχη ως εισόδου στη χρυσή εποχή) το περιεχόμενο αυτού (του Ευαγγελίου), το Ευαγγέλιο το οποίο προφητεύθηκε στην </a:t>
            </a:r>
            <a:r>
              <a:rPr lang="el-GR" sz="2400" dirty="0" smtClean="0"/>
              <a:t>Παλαιά Διαθήκη </a:t>
            </a:r>
            <a:r>
              <a:rPr lang="el-GR" sz="2400" dirty="0"/>
              <a:t>και ο </a:t>
            </a:r>
            <a:r>
              <a:rPr lang="el-GR" sz="2400" dirty="0" smtClean="0"/>
              <a:t>Παύλος </a:t>
            </a:r>
            <a:r>
              <a:rPr lang="el-GR" sz="2400" dirty="0"/>
              <a:t>ως </a:t>
            </a:r>
            <a:r>
              <a:rPr lang="el-GR" sz="2400" i="1" dirty="0"/>
              <a:t>οφειλέτης</a:t>
            </a:r>
            <a:r>
              <a:rPr lang="el-GR" sz="2400" dirty="0"/>
              <a:t> (προφανώς ένεκα της ιδιαίτερης κλήσης, του αφορισμού και της χάριτος που έχει δεχθεί από τον Θεό </a:t>
            </a:r>
            <a:r>
              <a:rPr lang="el-GR" sz="2400" b="1" dirty="0"/>
              <a:t>του</a:t>
            </a:r>
            <a:r>
              <a:rPr lang="el-GR" sz="2400" dirty="0"/>
              <a:t> [1, 1. 8. 15, 15]) απευθύνει σε Έλληνες και βαρβάρους, σε σοφούς και ανόητους, αφορά στον </a:t>
            </a:r>
            <a:r>
              <a:rPr lang="el-GR" sz="2400" b="1" dirty="0"/>
              <a:t>Υιό που είναι Υιός Δαυίδ κατά σάρκα αλλά διά της δύναμης</a:t>
            </a:r>
            <a:r>
              <a:rPr lang="el-GR" sz="2400" dirty="0"/>
              <a:t> που σχετίζεται με το </a:t>
            </a:r>
            <a:r>
              <a:rPr lang="el-GR" sz="2400" b="1" dirty="0"/>
              <a:t>Πνεύμα</a:t>
            </a:r>
            <a:r>
              <a:rPr lang="el-GR" sz="2400" dirty="0"/>
              <a:t> και τη μοναδική ανάσταση εκ </a:t>
            </a:r>
            <a:r>
              <a:rPr lang="el-GR" sz="2400" b="1" dirty="0"/>
              <a:t>των νεκρών</a:t>
            </a:r>
            <a:r>
              <a:rPr lang="el-GR" sz="2400" dirty="0"/>
              <a:t>, </a:t>
            </a:r>
            <a:r>
              <a:rPr lang="el-GR" sz="2400" i="1" dirty="0"/>
              <a:t>ορίστηκε</a:t>
            </a:r>
            <a:r>
              <a:rPr lang="el-GR" sz="2400" dirty="0"/>
              <a:t> (= αναδείχθηκε) </a:t>
            </a:r>
            <a:r>
              <a:rPr lang="el-GR" sz="2400" i="1" dirty="0"/>
              <a:t>Υιός Θεού</a:t>
            </a:r>
            <a:r>
              <a:rPr lang="el-GR" sz="2400" dirty="0" smtClean="0"/>
              <a:t>.</a:t>
            </a:r>
            <a:endParaRPr lang="en-US" sz="2400" dirty="0"/>
          </a:p>
        </p:txBody>
      </p:sp>
    </p:spTree>
    <p:extLst>
      <p:ext uri="{BB962C8B-B14F-4D97-AF65-F5344CB8AC3E}">
        <p14:creationId xmlns:p14="http://schemas.microsoft.com/office/powerpoint/2010/main" val="31617667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Το Ευαγγέλιο </a:t>
            </a:r>
            <a:r>
              <a:rPr lang="el-GR" dirty="0" smtClean="0"/>
              <a:t>(3 </a:t>
            </a:r>
            <a:r>
              <a:rPr lang="el-GR" dirty="0"/>
              <a:t>από 3)</a:t>
            </a:r>
          </a:p>
        </p:txBody>
      </p:sp>
      <p:sp>
        <p:nvSpPr>
          <p:cNvPr id="5" name="Θέση περιεχομένου 4"/>
          <p:cNvSpPr>
            <a:spLocks noGrp="1"/>
          </p:cNvSpPr>
          <p:nvPr>
            <p:ph idx="1"/>
          </p:nvPr>
        </p:nvSpPr>
        <p:spPr/>
        <p:txBody>
          <a:bodyPr>
            <a:normAutofit/>
          </a:bodyPr>
          <a:lstStyle/>
          <a:p>
            <a:r>
              <a:rPr lang="el-GR" sz="2400" dirty="0"/>
              <a:t>Παρότι το Ευαγγέλιο (α) αφορά σε έναν Εσταυρωμένο κάτι που θεωρείται ανοησία από τους Έλληνες και από τους Ιουδαίους </a:t>
            </a:r>
            <a:r>
              <a:rPr lang="el-GR" sz="2400" b="1" dirty="0"/>
              <a:t>σκάνδαλο</a:t>
            </a:r>
            <a:r>
              <a:rPr lang="el-GR" sz="2400" dirty="0"/>
              <a:t> (= ξύλινο εξάρτημα παγίδας, ο πάσσαλος για να σκοντάψει ο άλλος και να σπάσει τα μούτρα του), (β) δεν χρησιμοποιεί ρητορικά σχήματα και (γ) κηρύττεται από ιδιώτες (&lt; idiot) που χύνουν το αίμα τους αποτελεί ΔΥΝΑΜΗ</a:t>
            </a:r>
            <a:r>
              <a:rPr lang="el-GR" sz="2400" dirty="0" smtClean="0"/>
              <a:t>.</a:t>
            </a:r>
            <a:endParaRPr lang="el-GR" sz="2400" dirty="0"/>
          </a:p>
        </p:txBody>
      </p:sp>
    </p:spTree>
    <p:extLst>
      <p:ext uri="{BB962C8B-B14F-4D97-AF65-F5344CB8AC3E}">
        <p14:creationId xmlns:p14="http://schemas.microsoft.com/office/powerpoint/2010/main" val="31617667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Πίστη Χριστού </a:t>
            </a:r>
            <a:r>
              <a:rPr lang="el-GR" dirty="0" smtClean="0"/>
              <a:t>(1 </a:t>
            </a:r>
            <a:r>
              <a:rPr lang="el-GR" dirty="0"/>
              <a:t>από 2)</a:t>
            </a:r>
          </a:p>
        </p:txBody>
      </p:sp>
      <p:sp>
        <p:nvSpPr>
          <p:cNvPr id="5" name="Θέση περιεχομένου 4"/>
          <p:cNvSpPr>
            <a:spLocks noGrp="1"/>
          </p:cNvSpPr>
          <p:nvPr>
            <p:ph idx="1"/>
          </p:nvPr>
        </p:nvSpPr>
        <p:spPr/>
        <p:txBody>
          <a:bodyPr>
            <a:normAutofit/>
          </a:bodyPr>
          <a:lstStyle/>
          <a:p>
            <a:pPr marL="0" indent="0">
              <a:buNone/>
            </a:pPr>
            <a:r>
              <a:rPr lang="el-GR" sz="2400" dirty="0"/>
              <a:t>Η ανταπόκριση στην κλήση μέσω του Ευαγγελίου περιγράφεται ως πίστη, η οποία όμως μπορεί να σημαίνει τρία τινά:</a:t>
            </a:r>
            <a:endParaRPr lang="en-US" sz="2400" dirty="0"/>
          </a:p>
          <a:p>
            <a:r>
              <a:rPr lang="el-GR" sz="2400" b="1" dirty="0"/>
              <a:t>Πίστη Θεού </a:t>
            </a:r>
            <a:r>
              <a:rPr lang="el-GR" sz="2400" dirty="0"/>
              <a:t>= συνέπεια του Θεού στις Επαγγελίες και τις προφητείες Του.</a:t>
            </a:r>
            <a:endParaRPr lang="en-US" sz="2400" dirty="0"/>
          </a:p>
          <a:p>
            <a:r>
              <a:rPr lang="el-GR" sz="2400" b="1" dirty="0"/>
              <a:t>Πίστη Χριστού </a:t>
            </a:r>
            <a:r>
              <a:rPr lang="el-GR" sz="2400" dirty="0"/>
              <a:t>είναι και η πίστη προς τον Χριστό αλλά και η πίστη/εμπιστοσύνη του Χριστού (γεν. υποκειμ.) προς τον Πατέρα Του ιδιαιτέρως κατά το Πάθος</a:t>
            </a:r>
            <a:r>
              <a:rPr lang="el-GR" sz="2400" dirty="0" smtClean="0"/>
              <a:t>.</a:t>
            </a:r>
            <a:endParaRPr lang="en-US" sz="2400" dirty="0"/>
          </a:p>
        </p:txBody>
      </p:sp>
    </p:spTree>
    <p:extLst>
      <p:ext uri="{BB962C8B-B14F-4D97-AF65-F5344CB8AC3E}">
        <p14:creationId xmlns:p14="http://schemas.microsoft.com/office/powerpoint/2010/main" val="37562843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Πίστη Χριστού </a:t>
            </a:r>
            <a:r>
              <a:rPr lang="el-GR" dirty="0" smtClean="0"/>
              <a:t>(2 </a:t>
            </a:r>
            <a:r>
              <a:rPr lang="el-GR" dirty="0"/>
              <a:t>από 2)</a:t>
            </a:r>
          </a:p>
        </p:txBody>
      </p:sp>
      <p:sp>
        <p:nvSpPr>
          <p:cNvPr id="5" name="Θέση περιεχομένου 4"/>
          <p:cNvSpPr>
            <a:spLocks noGrp="1"/>
          </p:cNvSpPr>
          <p:nvPr>
            <p:ph idx="1"/>
          </p:nvPr>
        </p:nvSpPr>
        <p:spPr/>
        <p:txBody>
          <a:bodyPr>
            <a:normAutofit lnSpcReduction="10000"/>
          </a:bodyPr>
          <a:lstStyle/>
          <a:p>
            <a:r>
              <a:rPr lang="el-GR" sz="2400" b="1" dirty="0"/>
              <a:t>Πίστη του Ανθρώπου </a:t>
            </a:r>
            <a:r>
              <a:rPr lang="el-GR" sz="2400" dirty="0"/>
              <a:t>προς τον Χριστό, η οποία προϋποθέτει την απιστία του προς τον εαυτό του ως θεό, σχετίζεται με την απόλυτη εμπιστοσύνη προς τον Θεό ως πατέρα που είναι πιστός (= συνεπής) αλλά και προς τον Χριστό που ως Νυμφίος ενώθηκε με την ανθρώπινη ύπαρξη προσωπικά αλλά και εκκλησιαστικά. Και στους παπύρους της εποχής η πίστη μεταξύ δύο πλευρών φανερώνεται με συγκεκριμένες πράξεις</a:t>
            </a:r>
            <a:r>
              <a:rPr lang="el-GR" sz="2400" dirty="0" smtClean="0"/>
              <a:t>.</a:t>
            </a:r>
          </a:p>
          <a:p>
            <a:r>
              <a:rPr lang="el-GR" sz="2400" dirty="0" smtClean="0"/>
              <a:t>Fides </a:t>
            </a:r>
            <a:r>
              <a:rPr lang="el-GR" sz="2400" dirty="0"/>
              <a:t>(=πίστη) στα ελληνορωμαϊκά χρόνια  είναι όρος που σημαίνει την αμοιβαία εμπιστοσύνη/πιστότητα που επιδεικνύεται μέσω έργων και  προσδιορίζει τη σχέση μεταξύ ιεραρχικά ανόμοιων πλευρών: πάτρωνα-πελάτη, νικητή-ηττημένου κ.ο.κ. </a:t>
            </a:r>
            <a:endParaRPr lang="en-US" sz="2400" dirty="0"/>
          </a:p>
        </p:txBody>
      </p:sp>
    </p:spTree>
    <p:extLst>
      <p:ext uri="{BB962C8B-B14F-4D97-AF65-F5344CB8AC3E}">
        <p14:creationId xmlns:p14="http://schemas.microsoft.com/office/powerpoint/2010/main" val="17995509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Δικαιοσύνη (1 από 5)</a:t>
            </a:r>
            <a:endParaRPr lang="el-GR" dirty="0"/>
          </a:p>
        </p:txBody>
      </p:sp>
      <p:sp>
        <p:nvSpPr>
          <p:cNvPr id="5" name="Θέση περιεχομένου 4"/>
          <p:cNvSpPr>
            <a:spLocks noGrp="1"/>
          </p:cNvSpPr>
          <p:nvPr>
            <p:ph idx="1"/>
          </p:nvPr>
        </p:nvSpPr>
        <p:spPr/>
        <p:txBody>
          <a:bodyPr>
            <a:normAutofit fontScale="85000" lnSpcReduction="10000"/>
          </a:bodyPr>
          <a:lstStyle/>
          <a:p>
            <a:r>
              <a:rPr lang="el-GR" sz="2400" dirty="0"/>
              <a:t>Η צְדָקָה (tsedakah= δικαιοσύνη, Ο’) είναι κεντρικός όρος στη ΠΔ καθώς αποτελεί βασική ιδιότητα του Γιαχβέ (Β’ Παρ. 12,6. Ψ. 7,9) και δεν θα πρέπει να συγχέεται νοηματικά με </a:t>
            </a:r>
            <a:r>
              <a:rPr lang="el-GR" sz="2400" dirty="0" smtClean="0"/>
              <a:t>την מִשְׁפָּט  </a:t>
            </a:r>
            <a:r>
              <a:rPr lang="el-GR" sz="2400" dirty="0"/>
              <a:t>δηλαδή την απόλυτη εφαρμογή του νόμου και την απόδοση αμοιβής ή ποινής σε κάποιον. Η δικαιοσύνη στον Πλάτωνα είναι η δύναμη που εναρμονίζει τη </a:t>
            </a:r>
            <a:r>
              <a:rPr lang="el-GR" sz="2400" b="1" dirty="0"/>
              <a:t>φρόνηση - σοφία</a:t>
            </a:r>
            <a:r>
              <a:rPr lang="el-GR" sz="2400" dirty="0"/>
              <a:t> που διέπει το λογιστικό (την επίγνωση της θέσεώς του ως μικρόκοσμου μέσα στον μακρόκοσμο, </a:t>
            </a:r>
            <a:r>
              <a:rPr lang="el-GR" sz="2400" i="1" dirty="0"/>
              <a:t>του δέους - της ευσέβειας </a:t>
            </a:r>
            <a:r>
              <a:rPr lang="el-GR" sz="2400" dirty="0"/>
              <a:t>έναντι του Θεού και της αποφυγής της </a:t>
            </a:r>
            <a:r>
              <a:rPr lang="el-GR" sz="2400" i="1" dirty="0"/>
              <a:t>ύβρεως</a:t>
            </a:r>
            <a:r>
              <a:rPr lang="el-GR" sz="2400" dirty="0"/>
              <a:t> που επισείει τη </a:t>
            </a:r>
            <a:r>
              <a:rPr lang="el-GR" sz="2400" i="1" dirty="0"/>
              <a:t>νέμεση</a:t>
            </a:r>
            <a:r>
              <a:rPr lang="el-GR" sz="2400" dirty="0"/>
              <a:t>), </a:t>
            </a:r>
            <a:r>
              <a:rPr lang="el-GR" sz="2400" b="1" dirty="0"/>
              <a:t>τη σωφροσύνη</a:t>
            </a:r>
            <a:r>
              <a:rPr lang="el-GR" sz="2400" dirty="0"/>
              <a:t>, που χαρακτηρίζει το θυμοειδές (τον περιορισμό των επιθυμιών του αλόγου μέρους της ψυχής στα όρια του μέτρου διά της γυμναστικής, της λιτότητας, της εγκράτειας και της διαβίωσης στο προσήκον περιβάλλον), </a:t>
            </a:r>
            <a:r>
              <a:rPr lang="el-GR" sz="2400" b="1" dirty="0"/>
              <a:t>την ανδρεία και την επιείκεια</a:t>
            </a:r>
            <a:r>
              <a:rPr lang="el-GR" sz="2400" dirty="0"/>
              <a:t>, που διέπουν το επιθυμητικό (το οποίο αντιδιαστελλόταν προς τη θηριωδία). Είναι η υψίστη των αρετών, αφού αποτελεί όρο σχέσης και των δυνάμεων εντός του μικρόκοσμου της ψυχής αλλά και των στοιχείων του μακρόκοσμου. </a:t>
            </a:r>
            <a:r>
              <a:rPr lang="el-GR" sz="2400" i="1" dirty="0"/>
              <a:t>Επιτροπεύει τα άλλα πάντα διαϊόν (Πλάτων, Κρατύλος 412δ). </a:t>
            </a:r>
            <a:endParaRPr lang="en-US" sz="2400" i="1" dirty="0"/>
          </a:p>
        </p:txBody>
      </p:sp>
    </p:spTree>
    <p:extLst>
      <p:ext uri="{BB962C8B-B14F-4D97-AF65-F5344CB8AC3E}">
        <p14:creationId xmlns:p14="http://schemas.microsoft.com/office/powerpoint/2010/main" val="17995509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Δικαιοσύνη </a:t>
            </a:r>
            <a:r>
              <a:rPr lang="el-GR" dirty="0" smtClean="0"/>
              <a:t>(2 </a:t>
            </a:r>
            <a:r>
              <a:rPr lang="el-GR" dirty="0"/>
              <a:t>από </a:t>
            </a:r>
            <a:r>
              <a:rPr lang="el-GR" dirty="0" smtClean="0"/>
              <a:t>5)</a:t>
            </a:r>
            <a:endParaRPr lang="el-GR" dirty="0"/>
          </a:p>
        </p:txBody>
      </p:sp>
      <p:sp>
        <p:nvSpPr>
          <p:cNvPr id="5" name="Θέση περιεχομένου 4"/>
          <p:cNvSpPr>
            <a:spLocks noGrp="1"/>
          </p:cNvSpPr>
          <p:nvPr>
            <p:ph idx="1"/>
          </p:nvPr>
        </p:nvSpPr>
        <p:spPr/>
        <p:txBody>
          <a:bodyPr>
            <a:normAutofit fontScale="85000" lnSpcReduction="20000"/>
          </a:bodyPr>
          <a:lstStyle/>
          <a:p>
            <a:r>
              <a:rPr lang="el-GR" sz="2400" dirty="0"/>
              <a:t>Στην </a:t>
            </a:r>
            <a:r>
              <a:rPr lang="el-GR" sz="2400" dirty="0" smtClean="0"/>
              <a:t>Παλαιά Διαθήκη </a:t>
            </a:r>
            <a:r>
              <a:rPr lang="el-GR" sz="2400" dirty="0"/>
              <a:t>η Tsedakah προσδιορίζει την εναρμόνιση ανάμεσα στον Θεό και στον άνθρωπο, η οποία ρυθμίζεται από τη Διαθήκη-Τορά (Ψ. 50,6 [49,6]. Ιερ. 9,24). Ως “δικαιοσύνη” αποδίδονται επίσης από τους Ο’ όροι όπως οι אֱמֶת </a:t>
            </a:r>
            <a:r>
              <a:rPr lang="el-GR" sz="2400" dirty="0" smtClean="0"/>
              <a:t>(</a:t>
            </a:r>
            <a:r>
              <a:rPr lang="el-GR" sz="2400" dirty="0"/>
              <a:t>= αλήθεια), חֶסֶד (= έλεος), טוב (= καλοσύνη), οι οποίοι αποδεικνύουν την σωτηριολογική διάσταση της “δικαιοσύνης του Γιαχβέ”. Σε δεύτερο επίπεδο, αυτή ακριβώς η μορφή δικαιοσύνης θα πρέπει να διέπει και να διαμορφώνει τις σχέσεις μεταξύ των ανθρώπων (Δτ. 24,13. Ιερ. 22,3). Ο </a:t>
            </a:r>
            <a:r>
              <a:rPr lang="el-GR" sz="2400" dirty="0" smtClean="0"/>
              <a:t>όρος צַדִּיק  </a:t>
            </a:r>
            <a:r>
              <a:rPr lang="el-GR" sz="2400" dirty="0"/>
              <a:t>(= δίκαιος) έχει τη σημασία ενός ανθρώπου αθώου και άμεμπτου, από νομικής, ηθικής και θρησκευτικής πλευράς. Ο Νώε, στο Γεν. 6,9 είναι ο πρώτος άνθρωπος ο οποίος χαρακτηρίζεται ως צַדִּיק  και μάλιστα ως “τέλειος” (Ο’, תָּמִים Μ’). Στους μεταιχμαλωσιακούς χρόνους, η μορφή του “δικαίου” συνδέεται στενά με τον άνθρωπο εκείνο ο οποίος μελετά και εφαρμόζει την Τορά αφού αυτή τον καθιστά </a:t>
            </a:r>
            <a:r>
              <a:rPr lang="el-GR" sz="2400" i="1" dirty="0"/>
              <a:t>ὡς τὸ ξύλον τὸ πεφυτευμένον παρὰ τὰς διεξόδους τῶν ὑδάτων ὃ τὸν καρπὸν αὐτοῦ δώσει ἐν καιρῷ αὐτοῦ καὶ τὸ φύλλον αὐτοῦ οὐκ ἀπορρυήσεται καὶ πάντα ὅσα ἂν ποιῇ κατευοδωθήσεται </a:t>
            </a:r>
            <a:r>
              <a:rPr lang="el-GR" sz="2400" dirty="0"/>
              <a:t>(Ψ. 1,3). Άρα η Δικαιοσύνη κατεξοχήν συνδέεται με την αγάπη του Θεού ο οποίος σώζει και συνεκδοχικά συνδέεται με την ευδαιμονία.</a:t>
            </a:r>
            <a:endParaRPr lang="en-US" sz="2400" dirty="0"/>
          </a:p>
        </p:txBody>
      </p:sp>
    </p:spTree>
    <p:extLst>
      <p:ext uri="{BB962C8B-B14F-4D97-AF65-F5344CB8AC3E}">
        <p14:creationId xmlns:p14="http://schemas.microsoft.com/office/powerpoint/2010/main" val="27116010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Δικαιοσύνη (3 από 5)</a:t>
            </a:r>
            <a:endParaRPr lang="el-GR" dirty="0"/>
          </a:p>
        </p:txBody>
      </p:sp>
      <p:sp>
        <p:nvSpPr>
          <p:cNvPr id="5" name="Θέση περιεχομένου 4"/>
          <p:cNvSpPr>
            <a:spLocks noGrp="1"/>
          </p:cNvSpPr>
          <p:nvPr>
            <p:ph idx="1"/>
          </p:nvPr>
        </p:nvSpPr>
        <p:spPr/>
        <p:txBody>
          <a:bodyPr>
            <a:normAutofit lnSpcReduction="10000"/>
          </a:bodyPr>
          <a:lstStyle/>
          <a:p>
            <a:r>
              <a:rPr lang="el-GR" sz="2400" dirty="0"/>
              <a:t>Στον Α’ Ενώχ και στο Κουμράν πρωταγωνιστικό ρόλο έχουν ο Γραμματεύς ή </a:t>
            </a:r>
            <a:r>
              <a:rPr lang="el-GR" sz="2400" b="1" dirty="0"/>
              <a:t>Διδάσκαλος Δικαιοσύνης, που μέσω της ερμηνείας του θελήματος του Θεού μεταδίδουν τη μέθΟΔΟ για να σωθεί και να ευδοκιμήσει ο άνθρωπος, ο «πτωχός».</a:t>
            </a:r>
            <a:r>
              <a:rPr lang="el-GR" sz="2400" dirty="0"/>
              <a:t> </a:t>
            </a:r>
            <a:endParaRPr lang="en-US" sz="2400" dirty="0"/>
          </a:p>
          <a:p>
            <a:r>
              <a:rPr lang="el-GR" sz="2400" dirty="0"/>
              <a:t>Σύμφωνα με τον Π. η δικαιοσύνη, ως αποκατάσταση της ορθής σχέσης μας με τον Θεό και τη Διαθήκη Του και συνεκδοχικά η ευδαιμονία-ευτυχία αλλά και η τελική δικαίωση στο Δικαστήριο, δεν επιτυγχάνεται μέσω της σχολαστικής εφαρμογής του Νόμου, αφού η φύση του παλαιού Αδάμ είναι ασθενής και επίσης αυτός είναι αδύνατον να εφαρμόσει απόλυτα </a:t>
            </a:r>
            <a:r>
              <a:rPr lang="el-GR" sz="2400" b="1" dirty="0"/>
              <a:t>όλες</a:t>
            </a:r>
            <a:r>
              <a:rPr lang="el-GR" sz="2400" dirty="0"/>
              <a:t> τις διατάξεις της Τορά, η οποία ως καλή και αγία ουσιαστικά μας οδηγεί στην επίγνωση της αμαρτίας-της αποτυχίας μας</a:t>
            </a:r>
            <a:r>
              <a:rPr lang="el-GR" sz="2400" dirty="0" smtClean="0"/>
              <a:t>.</a:t>
            </a:r>
            <a:endParaRPr lang="en-US" sz="2400" dirty="0"/>
          </a:p>
        </p:txBody>
      </p:sp>
    </p:spTree>
    <p:extLst>
      <p:ext uri="{BB962C8B-B14F-4D97-AF65-F5344CB8AC3E}">
        <p14:creationId xmlns:p14="http://schemas.microsoft.com/office/powerpoint/2010/main" val="27116010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Δικαιοσύνη </a:t>
            </a:r>
            <a:r>
              <a:rPr lang="el-GR" dirty="0" smtClean="0"/>
              <a:t>(4 </a:t>
            </a:r>
            <a:r>
              <a:rPr lang="el-GR" dirty="0"/>
              <a:t>από </a:t>
            </a:r>
            <a:r>
              <a:rPr lang="el-GR" dirty="0" smtClean="0"/>
              <a:t>5)</a:t>
            </a:r>
            <a:endParaRPr lang="el-GR" dirty="0"/>
          </a:p>
        </p:txBody>
      </p:sp>
      <p:sp>
        <p:nvSpPr>
          <p:cNvPr id="5" name="Θέση περιεχομένου 4"/>
          <p:cNvSpPr>
            <a:spLocks noGrp="1"/>
          </p:cNvSpPr>
          <p:nvPr>
            <p:ph idx="1"/>
          </p:nvPr>
        </p:nvSpPr>
        <p:spPr/>
        <p:txBody>
          <a:bodyPr>
            <a:normAutofit fontScale="92500" lnSpcReduction="10000"/>
          </a:bodyPr>
          <a:lstStyle/>
          <a:p>
            <a:r>
              <a:rPr lang="el-GR" sz="2400" dirty="0"/>
              <a:t>Ήδη στην Ταρσό πιθανότατα κατά τα χρόνια της εφηβείας παρότι αγωνιζόταν να είναι τέλειος όσον αφορά στη δικαιοσύνη εκ του Νόμου και στο θέμα του ζήλου για την πατρογονική πίστη υπερτερούσε όλων των συμφοιτητών του, συνειδητοποίησε εξ αφορμής της εφαρμογής της εντολής </a:t>
            </a:r>
            <a:r>
              <a:rPr lang="el-GR" sz="2400" b="1" dirty="0"/>
              <a:t>Οὺκ επιθυμήσεις </a:t>
            </a:r>
            <a:r>
              <a:rPr lang="el-GR" sz="2400" dirty="0"/>
              <a:t>τη διάσταση μεταξύ του νόμου του νοός και αυτού της σάρκας (Ρωμ. 7) και ότι τελικά μέσω των διατάξεων του Νόμου (που είναι όντως άγιες) επέρχεται η επίγνωση της αμαρτίας και όχι η λύτρωση από αυτήν. ούτε μόνος του κανείς άνθρωπος μέσω των έργων του δεν είναι δυνατόν να σωθεί. Η σωτηρία και η ειρήνη (η Σαλόμ, η αρμονία της ανθρώπινης ύπαρξης) είναι προϊόν Χάριτος του Θεού, ο οποίος πλέον κατανοείται ως Πατέρας-Αββάς που ελεεί δια του Ιησού Χριστού (που ονομάζεται Κύριος) και ζωοποιεί τα μέλη μέσω της καταπληκτικής ενέργειας του Αγίου Πνεύματος</a:t>
            </a:r>
            <a:r>
              <a:rPr lang="el-GR" sz="2400" dirty="0" smtClean="0"/>
              <a:t>.</a:t>
            </a:r>
            <a:endParaRPr lang="en-US" sz="2400" dirty="0"/>
          </a:p>
        </p:txBody>
      </p:sp>
    </p:spTree>
    <p:extLst>
      <p:ext uri="{BB962C8B-B14F-4D97-AF65-F5344CB8AC3E}">
        <p14:creationId xmlns:p14="http://schemas.microsoft.com/office/powerpoint/2010/main" val="27116010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Δικαιοσύνη </a:t>
            </a:r>
            <a:r>
              <a:rPr lang="el-GR" dirty="0" smtClean="0"/>
              <a:t>(5 </a:t>
            </a:r>
            <a:r>
              <a:rPr lang="el-GR" dirty="0"/>
              <a:t>από </a:t>
            </a:r>
            <a:r>
              <a:rPr lang="el-GR" dirty="0" smtClean="0"/>
              <a:t>5)</a:t>
            </a:r>
            <a:endParaRPr lang="el-GR" dirty="0"/>
          </a:p>
        </p:txBody>
      </p:sp>
      <p:sp>
        <p:nvSpPr>
          <p:cNvPr id="5" name="Θέση περιεχομένου 4"/>
          <p:cNvSpPr>
            <a:spLocks noGrp="1"/>
          </p:cNvSpPr>
          <p:nvPr>
            <p:ph idx="1"/>
          </p:nvPr>
        </p:nvSpPr>
        <p:spPr/>
        <p:txBody>
          <a:bodyPr>
            <a:normAutofit/>
          </a:bodyPr>
          <a:lstStyle/>
          <a:p>
            <a:r>
              <a:rPr lang="el-GR" sz="2400" dirty="0"/>
              <a:t>Ταυτόχρονα το πρόσωπο δεν κοινωνεί αυτής της Χάριτος ατομι(στι)κά αλλά ως ζωντανό μέλος της Εκκλησίας, εντός του Σώματος της οποίας καλείται να ενεργοποιήσει το χάρισμά του προκειμένου να οικοδομήσει αυτόν που πλέον είναι </a:t>
            </a:r>
            <a:r>
              <a:rPr lang="el-GR" sz="2400" i="1" dirty="0"/>
              <a:t>αδελφός</a:t>
            </a:r>
            <a:r>
              <a:rPr lang="el-GR" sz="2400" dirty="0"/>
              <a:t>. Ολόκληρος συνεπώς ο Νόμος συμπυκνώνεται στην εντολή της αγάπης</a:t>
            </a:r>
            <a:r>
              <a:rPr lang="el-GR" sz="2400" dirty="0" smtClean="0"/>
              <a:t>.</a:t>
            </a:r>
            <a:endParaRPr lang="en-US" sz="2400" dirty="0"/>
          </a:p>
        </p:txBody>
      </p:sp>
    </p:spTree>
    <p:extLst>
      <p:ext uri="{BB962C8B-B14F-4D97-AF65-F5344CB8AC3E}">
        <p14:creationId xmlns:p14="http://schemas.microsoft.com/office/powerpoint/2010/main" val="2711601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Η Γέννηση του Παύλου (1 από 4)</a:t>
            </a:r>
            <a:endParaRPr lang="el-GR" dirty="0"/>
          </a:p>
        </p:txBody>
      </p:sp>
      <p:sp>
        <p:nvSpPr>
          <p:cNvPr id="5" name="Θέση περιεχομένου 4"/>
          <p:cNvSpPr>
            <a:spLocks noGrp="1"/>
          </p:cNvSpPr>
          <p:nvPr>
            <p:ph idx="1"/>
          </p:nvPr>
        </p:nvSpPr>
        <p:spPr/>
        <p:txBody>
          <a:bodyPr>
            <a:normAutofit fontScale="85000" lnSpcReduction="10000"/>
          </a:bodyPr>
          <a:lstStyle/>
          <a:p>
            <a:r>
              <a:rPr lang="el-GR" sz="2400" dirty="0"/>
              <a:t>Ενώ ο Ιησούς ανατράφηκε σε ένα χωριό 500 κατοίκων στην Κάτω Γαλιλαία, ο συγγραφέας των μισών βιβλίων της Κ.Δ. γεννήθηκε στη διάσημη στον ελληνορωμαϊκό Κόσμο </a:t>
            </a:r>
            <a:r>
              <a:rPr lang="el-GR" sz="2400" b="1" dirty="0"/>
              <a:t>Ταρσό</a:t>
            </a:r>
            <a:r>
              <a:rPr lang="el-GR" sz="2400" dirty="0"/>
              <a:t> της Κιλικίας από γονείς Εβραίους, που είχαν το δικαίωμα του ρωμαίου πολίτη. Η μαρτυρία του Ιερώνυμου ότι καταγόταν από τα </a:t>
            </a:r>
            <a:r>
              <a:rPr lang="el-GR" sz="2400" b="1" dirty="0"/>
              <a:t>Γίσχαλα της Β. Γαλιλαίας</a:t>
            </a:r>
            <a:r>
              <a:rPr lang="el-GR" sz="2400" dirty="0"/>
              <a:t>, </a:t>
            </a:r>
            <a:r>
              <a:rPr lang="el-GR" sz="2400" i="1" dirty="0"/>
              <a:t>καὶ μόνο μετὰ τὴν ἅλωσι αυτών ἀπὸ τοὺς ῾Ρωμαίους μετανάστευσε στὴν Ταρσό</a:t>
            </a:r>
            <a:r>
              <a:rPr lang="el-GR" sz="2400" dirty="0"/>
              <a:t> είναι αβάσιμη (</a:t>
            </a:r>
            <a:r>
              <a:rPr lang="el-GR" sz="2400" i="1" dirty="0"/>
              <a:t>De viris ill., 5</a:t>
            </a:r>
            <a:r>
              <a:rPr lang="el-GR" sz="2400" dirty="0"/>
              <a:t>). Η Ταρσός (500.000 κάτοικοι) ήταν σημαντικό κέντρο ελληνικής παιδείας, κυρίως Στωικών που χρημάτισαν μάλιστα παιδαγωγοί και οι δάσκαλοι για το αυτοκρατορικό παλάτι. </a:t>
            </a:r>
            <a:endParaRPr lang="en-US" sz="2400" dirty="0"/>
          </a:p>
          <a:p>
            <a:r>
              <a:rPr lang="el-GR" sz="2400" dirty="0"/>
              <a:t>Η γενέθλια ημέρα του Παύλου είναι άγνωστη. Ο Λουκάς παρουσιάζει τον Σαύλο νεανία, 26-40 χρονών, να συμμετέχει στον λιθοβολισμό του Στεφάνου. Στην επιστολή του </a:t>
            </a:r>
            <a:r>
              <a:rPr lang="el-GR" sz="2400" b="1" dirty="0"/>
              <a:t>Προς Φιλήμονα </a:t>
            </a:r>
            <a:r>
              <a:rPr lang="el-GR" sz="2400" dirty="0"/>
              <a:t>αυτοαποκαλείται </a:t>
            </a:r>
            <a:r>
              <a:rPr lang="el-GR" sz="2400" i="1" dirty="0"/>
              <a:t>πρεσβύτης</a:t>
            </a:r>
            <a:r>
              <a:rPr lang="el-GR" sz="2400" dirty="0"/>
              <a:t>, 50-56 χρονών, πράγμα το οποίο σημαίνει ότι γεννήθηκε την πρώτη δεκαετία του 1ου αι. μ.Χ., </a:t>
            </a:r>
            <a:r>
              <a:rPr lang="el-GR" sz="2400" b="1" dirty="0"/>
              <a:t>ίσως και το 1 μ.Χ</a:t>
            </a:r>
            <a:r>
              <a:rPr lang="el-GR" sz="2400" b="1" dirty="0" smtClean="0"/>
              <a:t>.</a:t>
            </a:r>
            <a:endParaRPr lang="el-GR" sz="2400" b="1" dirty="0"/>
          </a:p>
        </p:txBody>
      </p:sp>
    </p:spTree>
    <p:extLst>
      <p:ext uri="{BB962C8B-B14F-4D97-AF65-F5344CB8AC3E}">
        <p14:creationId xmlns:p14="http://schemas.microsoft.com/office/powerpoint/2010/main" val="22256453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Νόμος (1 από 3)</a:t>
            </a:r>
            <a:endParaRPr lang="el-GR" dirty="0"/>
          </a:p>
        </p:txBody>
      </p:sp>
      <p:sp>
        <p:nvSpPr>
          <p:cNvPr id="5" name="Θέση περιεχομένου 4"/>
          <p:cNvSpPr>
            <a:spLocks noGrp="1"/>
          </p:cNvSpPr>
          <p:nvPr>
            <p:ph idx="1"/>
          </p:nvPr>
        </p:nvSpPr>
        <p:spPr/>
        <p:txBody>
          <a:bodyPr>
            <a:normAutofit fontScale="85000" lnSpcReduction="20000"/>
          </a:bodyPr>
          <a:lstStyle/>
          <a:p>
            <a:r>
              <a:rPr lang="el-GR" sz="2400" i="1" dirty="0"/>
              <a:t>Η δικαίωσις αναφέρεται όχι εις την δικανικήν πράξιν του Θεού, διά της οποίας ούτος ανακηρύσσει αθώον τον εισέτι αμαρτωλόν άνθρωπον, ως φρονούν οι προτεστάνται, ούτε εις την μεταβολήν του εις δίκαιον, ως υποστηρίζεται υπό άλλων ερμηνευτών, αλλ' εις την </a:t>
            </a:r>
            <a:r>
              <a:rPr lang="el-GR" sz="2400" b="1" i="1" dirty="0"/>
              <a:t>μετάπλασιν της ανθρωπίνης φύσεως διά του Χριστού, ώστε ο άνθρωπος να έχει την δυνατότητα αγιασμού κατά το παρόν και να προσβλέπει μετά βασίμου ελπίδος εις την κατά την εσχάτην Κρίσιν δικαίωσίν του υπό του Θεού. Δεν πρόκειται περί νομικής αποφάσεως αλλά περί αναπλάσεως του ανθρώπου υπό του Θεού δια της ενανθρωπήσεως του Υιού και εν Πνεύματι συντελεσθείσης και συνεχιζόμενης κατά την ένταξιν ενός εκάστου εις την </a:t>
            </a:r>
            <a:r>
              <a:rPr lang="el-GR" sz="2400" b="1" i="1" dirty="0" smtClean="0"/>
              <a:t>Εκκλησίαν</a:t>
            </a:r>
            <a:r>
              <a:rPr lang="el-GR" sz="2400" i="1" dirty="0" smtClean="0"/>
              <a:t>. </a:t>
            </a:r>
            <a:r>
              <a:rPr lang="el-GR" sz="2400" i="1" dirty="0"/>
              <a:t>Υπό την έννοιαν δ' αυτήν της μεταπλάσεως του ανθρωπίνου φυράματος υπό του Λόγου η δι­καίωσις είναι δυνατή μόνον «δια πίστεως Χριστού Ιησού», αδύνατος δε δια των έργων του Νόμου. Είναι φανερόν ότι η εκτέλεσις των θείων εντολών, όσον και αν είναι τελεία </a:t>
            </a:r>
            <a:r>
              <a:rPr lang="el-GR" sz="2400" i="1" dirty="0" smtClean="0"/>
              <a:t>–ο </a:t>
            </a:r>
            <a:r>
              <a:rPr lang="el-GR" sz="2400" i="1" dirty="0"/>
              <a:t>Παύλος προϋποθέτει άλλωστε ενταύθα την τελείαν εφαρμογήν του </a:t>
            </a:r>
            <a:r>
              <a:rPr lang="el-GR" sz="2400" i="1" dirty="0" smtClean="0"/>
              <a:t>Νόμου</a:t>
            </a:r>
            <a:r>
              <a:rPr lang="el-GR" sz="2400" i="1" dirty="0"/>
              <a:t>–</a:t>
            </a:r>
            <a:r>
              <a:rPr lang="el-GR" sz="2400" i="1" dirty="0" smtClean="0"/>
              <a:t> </a:t>
            </a:r>
            <a:r>
              <a:rPr lang="el-GR" sz="2400" i="1" dirty="0"/>
              <a:t>δεν δύναται ν' αναπλάσει τον άνθρωπον, διότι παραμένει πάντοτε ο θάνατος</a:t>
            </a:r>
            <a:r>
              <a:rPr lang="el-GR" sz="2400" dirty="0"/>
              <a:t> (Στογιάννος)</a:t>
            </a:r>
            <a:r>
              <a:rPr lang="el-GR" sz="2400" dirty="0" smtClean="0"/>
              <a:t>.</a:t>
            </a:r>
            <a:endParaRPr lang="en-US" sz="2400" dirty="0"/>
          </a:p>
        </p:txBody>
      </p:sp>
    </p:spTree>
    <p:extLst>
      <p:ext uri="{BB962C8B-B14F-4D97-AF65-F5344CB8AC3E}">
        <p14:creationId xmlns:p14="http://schemas.microsoft.com/office/powerpoint/2010/main" val="35794526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Νόμος (2 από 3)</a:t>
            </a:r>
            <a:endParaRPr lang="el-GR" dirty="0"/>
          </a:p>
        </p:txBody>
      </p:sp>
      <p:sp>
        <p:nvSpPr>
          <p:cNvPr id="5" name="Θέση περιεχομένου 4"/>
          <p:cNvSpPr>
            <a:spLocks noGrp="1"/>
          </p:cNvSpPr>
          <p:nvPr>
            <p:ph idx="1"/>
          </p:nvPr>
        </p:nvSpPr>
        <p:spPr/>
        <p:txBody>
          <a:bodyPr>
            <a:normAutofit/>
          </a:bodyPr>
          <a:lstStyle/>
          <a:p>
            <a:r>
              <a:rPr lang="el-GR" sz="2400" dirty="0"/>
              <a:t>Σημειωτέον ότι και ο όρος </a:t>
            </a:r>
            <a:r>
              <a:rPr lang="el-GR" sz="2400" i="1" dirty="0"/>
              <a:t>Νόμος</a:t>
            </a:r>
            <a:r>
              <a:rPr lang="el-GR" sz="2400" dirty="0"/>
              <a:t> μπορεί να σημαίνει την Πεντάτευχο, τη διδασκαλία του Σινά, τον θεϊκό ηθικό νόμο (Tora Mi-Snai Ρωμ. 7, 12) αλλά και τη Χαλαχά, τη ραβινική καζουιστική ηθική που συνιστά το </a:t>
            </a:r>
            <a:r>
              <a:rPr lang="el-GR" sz="2400" i="1" dirty="0"/>
              <a:t>μεσότοιχο του φραγμού </a:t>
            </a:r>
            <a:r>
              <a:rPr lang="el-GR" sz="2400" dirty="0"/>
              <a:t>μεταξύ Ισραήλ και εθνών. Ο όρος</a:t>
            </a:r>
            <a:r>
              <a:rPr lang="el-GR" sz="2400" i="1" dirty="0"/>
              <a:t> Τορά </a:t>
            </a:r>
            <a:r>
              <a:rPr lang="el-GR" sz="2400" dirty="0"/>
              <a:t>απαντά για πρώτη φορά στο Λευ. 6, 7 και στο Δτ. 4, 40, όπου συμπυκνώνονται </a:t>
            </a:r>
            <a:r>
              <a:rPr lang="el-GR" sz="2400" i="1" dirty="0"/>
              <a:t>τὰ μαρτύρια καὶ τὰ δικαιώματα καὶ τὰ κρίματα ὅσα ἐλάλησεν Μωυσῆς τοῖς υἱοῖς Ισραηλ ἐν τῇ ἐρήμῳ ἐξελθόντων αὐτῶν ἐκ γῆς Αἰγύπτου</a:t>
            </a:r>
            <a:r>
              <a:rPr lang="el-GR" sz="2400" dirty="0"/>
              <a:t>. Το ερώτημα είναι εάν τα έργα του νόμου δεν συνεισφέρουν στη δικαίωση του αμαρτωλού ή εάν η επιτέλεση των προδιαγραφών του νόμου αποτελούν προσπάθεια αυτοδικαίωσης συνεπώς διάπραξη αμαρτίας</a:t>
            </a:r>
            <a:r>
              <a:rPr lang="el-GR" sz="2400" dirty="0" smtClean="0"/>
              <a:t>.</a:t>
            </a:r>
          </a:p>
        </p:txBody>
      </p:sp>
    </p:spTree>
    <p:extLst>
      <p:ext uri="{BB962C8B-B14F-4D97-AF65-F5344CB8AC3E}">
        <p14:creationId xmlns:p14="http://schemas.microsoft.com/office/powerpoint/2010/main" val="31486643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Νόμος </a:t>
            </a:r>
            <a:r>
              <a:rPr lang="el-GR" dirty="0" smtClean="0"/>
              <a:t>(3 </a:t>
            </a:r>
            <a:r>
              <a:rPr lang="el-GR" dirty="0"/>
              <a:t>από 3)</a:t>
            </a:r>
          </a:p>
        </p:txBody>
      </p:sp>
      <p:sp>
        <p:nvSpPr>
          <p:cNvPr id="5" name="Θέση περιεχομένου 4"/>
          <p:cNvSpPr>
            <a:spLocks noGrp="1"/>
          </p:cNvSpPr>
          <p:nvPr>
            <p:ph idx="1"/>
          </p:nvPr>
        </p:nvSpPr>
        <p:spPr/>
        <p:txBody>
          <a:bodyPr>
            <a:normAutofit fontScale="85000" lnSpcReduction="10000"/>
          </a:bodyPr>
          <a:lstStyle/>
          <a:p>
            <a:r>
              <a:rPr lang="el-GR" sz="2400" dirty="0"/>
              <a:t>Στη σύγχρονη έρευνα δεν υπάρχει σύμπτωση ποια είναι ακριβώς τα </a:t>
            </a:r>
            <a:r>
              <a:rPr lang="el-GR" sz="2400" b="1" dirty="0"/>
              <a:t>έργα του Νόμου</a:t>
            </a:r>
            <a:r>
              <a:rPr lang="el-GR" sz="2400" dirty="0"/>
              <a:t> που καταδικάζει ο Παύλος. Η άποψη του Dunn είναι ότι ο Π. με </a:t>
            </a:r>
            <a:r>
              <a:rPr lang="el-GR" sz="2400" i="1" dirty="0"/>
              <a:t>τα έργα του Νόμου</a:t>
            </a:r>
            <a:r>
              <a:rPr lang="el-GR" sz="2400" dirty="0"/>
              <a:t> υπονοεί την περιτομή, το Σάββατο και τα καθαρά/ακάθαρτα φαγητά και σηματοδοτούν τα ορόσημα που διαφοροποιούν τους Ιουδαίους με τα έθνη. αυτό ίσως ισχύει για το Γαλ. 2, 16 κε. όχι όμως και για το Ρωμ. 3, 20. Ο συγκεκριμένος όρος σύμφωνα με τον M. Bachmann δε συνδέεται με συνΝομες ανθρώπινες πράξεις (F. Anemarie) αλλά με διατάξεις της Τορά, τις Χαλαχότ, που πρέπει να μετουσιωθούν σε πράξη για να υπάρξει δικαίωση. Ο K. Haacker τα κατανοεί ως λατρευτικές διατάξεις σε αντίθεση με ηθικές ενέργειες κάτι που δε δικαιώνεται απόλυτα από το 4QMMT C 27-31</a:t>
            </a:r>
            <a:r>
              <a:rPr lang="el-GR" sz="2400" dirty="0" smtClean="0"/>
              <a:t>.</a:t>
            </a:r>
          </a:p>
          <a:p>
            <a:r>
              <a:rPr lang="el-GR" sz="2400" dirty="0"/>
              <a:t>Στο Ρωμ. 10, 4  ο Π. σημειώνει αφοριστικά</a:t>
            </a:r>
            <a:r>
              <a:rPr lang="el-GR" sz="2400" b="1" i="1" dirty="0"/>
              <a:t>: Τέλος γὰρ Νόμου Χριστὸς εἰς δικαιοσύνην παντὶ τῷ πιστεύοντι. </a:t>
            </a:r>
            <a:r>
              <a:rPr lang="el-GR" sz="2400" dirty="0"/>
              <a:t>Το </a:t>
            </a:r>
            <a:r>
              <a:rPr lang="el-GR" sz="2400" i="1" dirty="0"/>
              <a:t>τέλος</a:t>
            </a:r>
            <a:r>
              <a:rPr lang="el-GR" sz="2400" dirty="0"/>
              <a:t> μπορεί να σημαίνει την τελείωση, τον σκοπό, την εκπλήρωση αλλά και το φινάλε</a:t>
            </a:r>
            <a:r>
              <a:rPr lang="el-GR" sz="2400" dirty="0" smtClean="0"/>
              <a:t>.</a:t>
            </a:r>
            <a:endParaRPr lang="en-US" sz="2400" dirty="0"/>
          </a:p>
        </p:txBody>
      </p:sp>
    </p:spTree>
    <p:extLst>
      <p:ext uri="{BB962C8B-B14F-4D97-AF65-F5344CB8AC3E}">
        <p14:creationId xmlns:p14="http://schemas.microsoft.com/office/powerpoint/2010/main" val="31486643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Νόμος και Χριστός (1 από 2)</a:t>
            </a:r>
            <a:endParaRPr lang="el-GR" dirty="0"/>
          </a:p>
        </p:txBody>
      </p:sp>
      <p:sp>
        <p:nvSpPr>
          <p:cNvPr id="3" name="Θέση περιεχομένου 2"/>
          <p:cNvSpPr>
            <a:spLocks noGrp="1"/>
          </p:cNvSpPr>
          <p:nvPr>
            <p:ph idx="1"/>
          </p:nvPr>
        </p:nvSpPr>
        <p:spPr/>
        <p:txBody>
          <a:bodyPr>
            <a:normAutofit fontScale="70000" lnSpcReduction="20000"/>
          </a:bodyPr>
          <a:lstStyle/>
          <a:p>
            <a:pPr marL="0" indent="0">
              <a:buNone/>
            </a:pPr>
            <a:r>
              <a:rPr lang="el-GR" sz="2800" dirty="0"/>
              <a:t>Σύμφωνα με τον αείμνηστο Στογιάννο, ο οποίος σχολιάζει το Γαλ. 2, 15-21, </a:t>
            </a:r>
            <a:r>
              <a:rPr lang="el-GR" sz="2800" i="1" dirty="0"/>
              <a:t>το πρόβλημα Νόμος - Χριστός καθοράται υπό του Παύλου υπό το φως της χριστιανικής εμπειρίας, δηλ. εκ του τέλους προς την αρχήν και όχι αντιστρόφως. Επειδή δε η οικείωσις του σωτηριώδους έργου του Χριστού συντελείται δια της πίστεως, η αντίθεσις δύναται να διατυπωθή και ως «έργα νόμου» - «πίστις Χριστού», χωρίς τούτο να σημαίνη ουδ' επ' ελάχιστον ενασχόλησιν του Αποστόλου περί το αναφυέν το πρώτον κατά την Μεταρρύθμισιν ανθρωπολογικόν κυρίως πρόβλημα, (τη σχέση δηλ. της πίστης με τα έργα που βρισκόταν στο επίκεντρο της διαμάχης Ρωμαιοκαθολικών και Ευαγγελικών). Η πίστις αποτελεί ενταύθα τη γνώσιν της εν Χριστώ χάριτος, ως φαίνεται και εκ της παραλληλίας του «ειδότες» προς το «επιστεύσαμεν». Η «γνώσις» αυτή κυρίως ειπείν δεν είναι αποτέλεσμα μιας ερεύνης ή μιας μεταφυσικής εξάρσεως ή μιας συναισθηματικής ανατάσεως του ανθρώπου, αλλά το αποτέλεσμα της υπό του Θεού εν Χριστώ «γνώσεως» τ.έ. μεταπλάσεως της ανθρωπίνης φύσεως, την οποίαν «γνωρίζει» ο άνθρωπος δια του οδηγούντος αυτόν παναγίου Πνεύματος</a:t>
            </a:r>
            <a:r>
              <a:rPr lang="el-GR" sz="2800" i="1" dirty="0" smtClean="0"/>
              <a:t>.</a:t>
            </a:r>
            <a:endParaRPr lang="el-GR" sz="2800" i="1" dirty="0"/>
          </a:p>
        </p:txBody>
      </p:sp>
    </p:spTree>
    <p:extLst>
      <p:ext uri="{BB962C8B-B14F-4D97-AF65-F5344CB8AC3E}">
        <p14:creationId xmlns:p14="http://schemas.microsoft.com/office/powerpoint/2010/main" val="7181676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Νόμος και Χριστός </a:t>
            </a:r>
            <a:r>
              <a:rPr lang="el-GR" dirty="0" smtClean="0"/>
              <a:t>(2 </a:t>
            </a:r>
            <a:r>
              <a:rPr lang="el-GR" dirty="0"/>
              <a:t>από 2)</a:t>
            </a:r>
          </a:p>
        </p:txBody>
      </p:sp>
      <p:sp>
        <p:nvSpPr>
          <p:cNvPr id="3" name="Θέση περιεχομένου 2"/>
          <p:cNvSpPr>
            <a:spLocks noGrp="1"/>
          </p:cNvSpPr>
          <p:nvPr>
            <p:ph idx="1"/>
          </p:nvPr>
        </p:nvSpPr>
        <p:spPr/>
        <p:txBody>
          <a:bodyPr>
            <a:normAutofit fontScale="85000" lnSpcReduction="10000"/>
          </a:bodyPr>
          <a:lstStyle/>
          <a:p>
            <a:pPr marL="0" indent="0">
              <a:buNone/>
            </a:pPr>
            <a:r>
              <a:rPr lang="el-GR" sz="2400" i="1" dirty="0"/>
              <a:t>Μετά την σωτήριον αυτήν «γνώσιν» αντιλαμβάνεται ο πιστός την ανεπάρκειαν των «έργων του νόμου» να δικαιώσουν αυτόν. Τούτο σημαίνει ότι το «ειδότες» δεν αποτελεί διαπίστωσιν του Παύλου προ της επιστροφής του αλλά μετά ταύτην. […] </a:t>
            </a:r>
            <a:r>
              <a:rPr lang="el-GR" sz="2400" b="1" dirty="0"/>
              <a:t>Το όλον πρόβλημα συνίσταται όχι εις την αντίθεσιν έργων και πίστεως, αλλά Νόμου και Χριστού ή προ Χριστού πεπτωκυίας ανθρωπότητος και εν Χριστώ νέας δημιουργίας. Άνευ της θεωρήσεως του κειμένου υπό την προϋπόθεσιν αυτήν, δεν είναι δυνατή η κατανόησις των υπό του Παύλου λεγομένων, τούτο δε ισχύει ου μόνον δια την εξετασθείσαν, αλλά και δια τας λοιπός αναφοράς εις τον Νόμον</a:t>
            </a:r>
            <a:r>
              <a:rPr lang="el-GR" sz="2400" b="1" dirty="0" smtClean="0"/>
              <a:t>.</a:t>
            </a:r>
            <a:endParaRPr lang="el-GR" sz="2400" b="1" dirty="0"/>
          </a:p>
          <a:p>
            <a:pPr marL="0" indent="0">
              <a:buNone/>
            </a:pPr>
            <a:r>
              <a:rPr lang="el-GR" sz="2400" dirty="0"/>
              <a:t>Η δικαιοσύνη του Θεού που συμπυκνώνεται στη δωρεά Χάριτος, ελευθερίας, ελέους διά του αίματος του Υιού δημιουργεί μια καινούργια σχέση που απαιτεί την ανταπόκριση του ανθρώπου η οποία εκφράζεται κατεξοχήν με την αγάπη κατεξοχήν προς τους ασθενείς αδελφούς. Την καινούργια εμπειρία την εκφράζει ο Παύλος και με το δίπολο ΣΑΡΞ-ΠΝΕΥΜΑ.</a:t>
            </a:r>
          </a:p>
        </p:txBody>
      </p:sp>
    </p:spTree>
    <p:extLst>
      <p:ext uri="{BB962C8B-B14F-4D97-AF65-F5344CB8AC3E}">
        <p14:creationId xmlns:p14="http://schemas.microsoft.com/office/powerpoint/2010/main" val="7181676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Autofit/>
          </a:bodyPr>
          <a:lstStyle/>
          <a:p>
            <a:r>
              <a:rPr lang="el-GR" sz="3600" dirty="0" smtClean="0"/>
              <a:t>Σαρξ Και Πνεύμα: Διαφορὰ </a:t>
            </a:r>
            <a:r>
              <a:rPr lang="el-GR" sz="3600" dirty="0"/>
              <a:t>μεταξὺ παλαιοῦ καὶ καινοῦ </a:t>
            </a:r>
            <a:r>
              <a:rPr lang="el-GR" sz="3600" dirty="0" smtClean="0"/>
              <a:t>ἀνθρώπου (1 από 2)</a:t>
            </a:r>
            <a:endParaRPr lang="el-GR" sz="3600" dirty="0"/>
          </a:p>
        </p:txBody>
      </p:sp>
      <p:sp>
        <p:nvSpPr>
          <p:cNvPr id="5" name="Θέση περιεχομένου 4"/>
          <p:cNvSpPr>
            <a:spLocks noGrp="1"/>
          </p:cNvSpPr>
          <p:nvPr>
            <p:ph idx="1"/>
          </p:nvPr>
        </p:nvSpPr>
        <p:spPr/>
        <p:txBody>
          <a:bodyPr>
            <a:normAutofit fontScale="85000" lnSpcReduction="10000"/>
          </a:bodyPr>
          <a:lstStyle/>
          <a:p>
            <a:r>
              <a:rPr lang="el-GR" sz="2400" i="1" dirty="0"/>
              <a:t>Ὁ Απόστολος τῶν Εθνῶν </a:t>
            </a:r>
            <a:r>
              <a:rPr lang="el-GR" sz="2400" dirty="0"/>
              <a:t>συγκρίνει τὴ ζωὴ τοῦ πιστοῦ μὲ τὴ διαγωγὴ ἑνὸς ἀθλητοῦ καὶ τὴ χαρακτηρίζει ὡς πάλη ἐναντίον τῆς «σαρκός». Ο όρος «σάρξ» δὲν ὑποδηλώνει μόνο τὸ ἀνθρώπινο σῶμα ἢ τὸν ὑλικὸ κόσμο καθαυτόν, ἀλλὰ ὁτιδήποτε μέσα μας ἁμαρτωλὸ καὶ ἐνάντιο στὸ Θεό. Τοιουτοτρόπως, δὲν εἶναι μόνο τὸ ἀνθρώπινο σῶμα, ἀλλὰ καὶ ἡ ψυχὴ τῆς πεπτωκυίας ἀνθρωπότητας ἡ ὁποία γίνεται «σαρκικὴ» καὶ ἀποκαλεῖται «σάρξ» ἀπὸ τὸν Απόστολο (Αθ. Δεσπότης). </a:t>
            </a:r>
            <a:endParaRPr lang="en-US" sz="2400" dirty="0"/>
          </a:p>
          <a:p>
            <a:r>
              <a:rPr lang="el-GR" sz="2400" dirty="0"/>
              <a:t>Ο χριστιανός είναι ο </a:t>
            </a:r>
            <a:r>
              <a:rPr lang="el-GR" sz="2400" b="1" dirty="0"/>
              <a:t>καινούργιος άνθρωπος, που άλλαξε τον τόπο της διαμονής του. Η ένωση με το Χριστό είναι το νεύρο της ηθικής του Παύλου.</a:t>
            </a:r>
            <a:r>
              <a:rPr lang="el-GR" sz="2400" dirty="0"/>
              <a:t> Το ουσιώδες στο Χριστιανισμό δεν είναι ότι αποτελεί καινούργια διδασκαλία, καινούργια ηθική, καινούργια λατρεία. Ο αληθινός Χριστιανισμός τρομάζει τους ανθρώπους και τους ξεσηκώνει από την αμεριμνησία τους και τον τρόπο της ζωής τους. </a:t>
            </a:r>
            <a:r>
              <a:rPr lang="el-GR" sz="2400" b="1" dirty="0"/>
              <a:t>Ο Χριστιανισμός δεν είναι τρόπος σκέψης που δεν σου δημιουργεί υποχρεώσεις, αλλά τρόπος ζωής. </a:t>
            </a:r>
            <a:endParaRPr lang="en-US" sz="2400" b="1" dirty="0"/>
          </a:p>
        </p:txBody>
      </p:sp>
    </p:spTree>
    <p:extLst>
      <p:ext uri="{BB962C8B-B14F-4D97-AF65-F5344CB8AC3E}">
        <p14:creationId xmlns:p14="http://schemas.microsoft.com/office/powerpoint/2010/main" val="31486643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Autofit/>
          </a:bodyPr>
          <a:lstStyle/>
          <a:p>
            <a:r>
              <a:rPr lang="el-GR" sz="3600" dirty="0"/>
              <a:t>Σαρξ Και Πνεύμα: Διαφορὰ μεταξὺ παλαιοῦ καὶ καινοῦ ἀνθρώπου </a:t>
            </a:r>
            <a:r>
              <a:rPr lang="el-GR" sz="3600" dirty="0" smtClean="0"/>
              <a:t>(2 </a:t>
            </a:r>
            <a:r>
              <a:rPr lang="el-GR" sz="3600" dirty="0"/>
              <a:t>από 2)</a:t>
            </a:r>
          </a:p>
        </p:txBody>
      </p:sp>
      <p:sp>
        <p:nvSpPr>
          <p:cNvPr id="5" name="Θέση περιεχομένου 4"/>
          <p:cNvSpPr>
            <a:spLocks noGrp="1"/>
          </p:cNvSpPr>
          <p:nvPr>
            <p:ph idx="1"/>
          </p:nvPr>
        </p:nvSpPr>
        <p:spPr/>
        <p:txBody>
          <a:bodyPr>
            <a:normAutofit/>
          </a:bodyPr>
          <a:lstStyle/>
          <a:p>
            <a:r>
              <a:rPr lang="el-GR" sz="2400" i="1" dirty="0"/>
              <a:t>Ὑμεῖς γὰρ ἐπ᾽ ἐλευθερίᾳ ἐκλήθητε, ἀδελφοί· μόνον μὴ τὴν ἐλευθερίαν εἰς ἀφορμὴν τῇ σαρκί, ἀλλὰ διὰ τῆς ἀγάπης δουλεύετε ἀλλήλοις. ὁ γὰρ πᾶς νόμος ἐν ἑνὶ λόγῳ πεπλήρωται, ἐν τῷ· [Λευ 19,18] ἀγαπήσεις τὸν πλησίον σου ὡς σεαυτόν. εἰ δὲ ἀλλήλους δάκνετε καὶ κατεσθίετε, βλέπετε μὴ ὑπ᾽ ἀλλήλων ἀναλωθῆτε. Λέγω δέ: πνεύματι περιπατεῖτε καὶ ἐπιθυμίαν σαρκὸς οὐ μὴ τελέσητε. </a:t>
            </a:r>
            <a:r>
              <a:rPr lang="el-GR" sz="2400" b="1" i="1" dirty="0"/>
              <a:t>ἡ γὰρ σὰρξ ἐπιθυμεῖ κατὰ τοῦ πνεύματος, τὸ δὲ πνεῦμα κατὰ τῆς σαρκός, ταῦτα γὰρ ἀλλήλοις ἀντίκειται, ἵνα μὴ ἃ ἐὰν θέλητε ταῦτα ποιῆτε</a:t>
            </a:r>
            <a:r>
              <a:rPr lang="el-GR" sz="2400" i="1" dirty="0"/>
              <a:t>. εἰ δὲ πνεύματι ἄγεσθε, οὐκ ἐστὲ ὑπὸ νόμον» </a:t>
            </a:r>
            <a:r>
              <a:rPr lang="el-GR" sz="2400" dirty="0"/>
              <a:t>(Γαλ 5,13-18</a:t>
            </a:r>
            <a:r>
              <a:rPr lang="el-GR" sz="2400" dirty="0" smtClean="0"/>
              <a:t>)</a:t>
            </a:r>
            <a:r>
              <a:rPr lang="el-GR" sz="2400" dirty="0"/>
              <a:t>.</a:t>
            </a:r>
            <a:endParaRPr lang="en-US" sz="2400" dirty="0"/>
          </a:p>
        </p:txBody>
      </p:sp>
    </p:spTree>
    <p:extLst>
      <p:ext uri="{BB962C8B-B14F-4D97-AF65-F5344CB8AC3E}">
        <p14:creationId xmlns:p14="http://schemas.microsoft.com/office/powerpoint/2010/main" val="8658870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Η εν Χριστώ Ζωή (1 από 2)</a:t>
            </a:r>
            <a:endParaRPr lang="el-GR" dirty="0"/>
          </a:p>
        </p:txBody>
      </p:sp>
      <p:sp>
        <p:nvSpPr>
          <p:cNvPr id="5" name="Θέση περιεχομένου 4"/>
          <p:cNvSpPr>
            <a:spLocks noGrp="1"/>
          </p:cNvSpPr>
          <p:nvPr>
            <p:ph idx="1"/>
          </p:nvPr>
        </p:nvSpPr>
        <p:spPr/>
        <p:txBody>
          <a:bodyPr>
            <a:normAutofit/>
          </a:bodyPr>
          <a:lstStyle/>
          <a:p>
            <a:r>
              <a:rPr lang="el-GR" sz="2400" dirty="0"/>
              <a:t>Η οριστική διάσταση της χάριτος του Θεού συνοδεύεται εν συνεχεία από την προστακτική, όπως παρατηρήθηκε και στο κήρυγμα του Ιησού. Γι’ αυτό και το κυρίως Σώμα των επιστολών χωρίζεται συνήθως στο </a:t>
            </a:r>
            <a:r>
              <a:rPr lang="el-GR" sz="2400" b="1" dirty="0"/>
              <a:t>δογματικό </a:t>
            </a:r>
            <a:r>
              <a:rPr lang="el-GR" sz="2400" dirty="0"/>
              <a:t>μέρος (όπου περιγράφεται η </a:t>
            </a:r>
            <a:r>
              <a:rPr lang="el-GR" sz="2400" i="1" dirty="0"/>
              <a:t>δικαιοσύνη-δικαίωση </a:t>
            </a:r>
            <a:r>
              <a:rPr lang="el-GR" sz="2400" dirty="0"/>
              <a:t>που απορρέει από το Σταυρό και την Ανάσταση του Χριστού) και </a:t>
            </a:r>
            <a:r>
              <a:rPr lang="el-GR" sz="2400" b="1" dirty="0"/>
              <a:t>στο ηθικό</a:t>
            </a:r>
            <a:r>
              <a:rPr lang="el-GR" sz="2400" b="1" i="1" dirty="0"/>
              <a:t>. Η παρουσία του Ι. Χριστού στον καινό άνθρωπο είναι πραγματική, ποτέ όμως στατική, </a:t>
            </a:r>
            <a:r>
              <a:rPr lang="el-GR" sz="2400" i="1" dirty="0"/>
              <a:t>αλλά</a:t>
            </a:r>
            <a:r>
              <a:rPr lang="el-GR" sz="2400" b="1" i="1" dirty="0"/>
              <a:t> πάντοτε δυναμική. </a:t>
            </a:r>
            <a:r>
              <a:rPr lang="el-GR" sz="2400" i="1" dirty="0"/>
              <a:t>Χαρίζεται από το Θεό στον άνθρωπο, αλλά και πρέπει να κερδίζεται από αυτόν καθημερινώς. Είναι δωρεά του Θεού αλλά και διαρκής αγώνας </a:t>
            </a:r>
            <a:r>
              <a:rPr lang="el-GR" sz="2400" dirty="0"/>
              <a:t>(Π. Ανδριόπουλος</a:t>
            </a:r>
            <a:r>
              <a:rPr lang="el-GR" sz="2400" dirty="0" smtClean="0"/>
              <a:t>).</a:t>
            </a:r>
          </a:p>
          <a:p>
            <a:endParaRPr lang="en-US" sz="2400" dirty="0"/>
          </a:p>
        </p:txBody>
      </p:sp>
    </p:spTree>
    <p:extLst>
      <p:ext uri="{BB962C8B-B14F-4D97-AF65-F5344CB8AC3E}">
        <p14:creationId xmlns:p14="http://schemas.microsoft.com/office/powerpoint/2010/main" val="8658870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Η εν Χριστώ Ζωή </a:t>
            </a:r>
            <a:r>
              <a:rPr lang="el-GR" dirty="0" smtClean="0"/>
              <a:t>(2 </a:t>
            </a:r>
            <a:r>
              <a:rPr lang="el-GR" dirty="0"/>
              <a:t>από </a:t>
            </a:r>
            <a:r>
              <a:rPr lang="el-GR" dirty="0" smtClean="0"/>
              <a:t>2)</a:t>
            </a:r>
            <a:endParaRPr lang="el-GR" dirty="0"/>
          </a:p>
        </p:txBody>
      </p:sp>
      <p:sp>
        <p:nvSpPr>
          <p:cNvPr id="5" name="Θέση περιεχομένου 4"/>
          <p:cNvSpPr>
            <a:spLocks noGrp="1"/>
          </p:cNvSpPr>
          <p:nvPr>
            <p:ph idx="1"/>
          </p:nvPr>
        </p:nvSpPr>
        <p:spPr/>
        <p:txBody>
          <a:bodyPr>
            <a:normAutofit fontScale="85000" lnSpcReduction="20000"/>
          </a:bodyPr>
          <a:lstStyle/>
          <a:p>
            <a:r>
              <a:rPr lang="el-GR" sz="2400" dirty="0"/>
              <a:t>Προφανώς αρκετοί χριστιανοί θεώρησαν ότι η ελευθερία από το Νόμο και η «θεϊκή» υιοθεσία διά της μετοχής στα μυστήρια του Βαπτίσματος και της θείας Ευχαριστίας τους νομιμοποιεί να ζούνε «απελευθερωμένα» από τις καθιερωμένες συμβατότητες (ταμπού). Τα μυστήρια όμως της Εκκλησίας, όπως ιδιαίτερα τονίζεται στο Α’ Κορ. 10, δε σώζουν μαγικά (όπως αυτά του ελληνικού περιβάλλοντος) ούτε εξασφαλίζουν την τελική σωτηρία και απολύτρωση, αν δεν «μετουσιώνονται» σε συνεχή ανακαίνιση του νου και πράξεις αγάπης και προς τους αδελφούς αλλά και προς πάντας</a:t>
            </a:r>
            <a:r>
              <a:rPr lang="el-GR" sz="2400" dirty="0" smtClean="0"/>
              <a:t>.</a:t>
            </a:r>
          </a:p>
          <a:p>
            <a:r>
              <a:rPr lang="el-GR" sz="2400" dirty="0"/>
              <a:t>Στην ίδια την </a:t>
            </a:r>
            <a:r>
              <a:rPr lang="el-GR" sz="2400" i="1" dirty="0"/>
              <a:t>Προς Γαλάτας</a:t>
            </a:r>
            <a:r>
              <a:rPr lang="el-GR" sz="2400" dirty="0"/>
              <a:t>, όπου διακηρύσσεται το </a:t>
            </a:r>
            <a:r>
              <a:rPr lang="el-GR" sz="2400" i="1" dirty="0"/>
              <a:t>Τῇ ἐλευθερίᾳ ἡμᾶς Χριστὸς ἠλευθέρωσεν· Στήκετε οὖν καὶ μὴ πάλιν ζυγῷ δουλείας ἐνέχεσθε</a:t>
            </a:r>
            <a:r>
              <a:rPr lang="el-GR" sz="2400" dirty="0"/>
              <a:t> (Γαλ. 5, 1), για να δηλωθεί η απαλλαγή από τις τελετουργικές διατάξεις του Μωσαϊκού Νόμου (περιτομή) και τα στοιχεία του κόσμου, σημειώνεται: </a:t>
            </a:r>
            <a:r>
              <a:rPr lang="el-GR" sz="2400" i="1" dirty="0"/>
              <a:t>ὑμεῖς γὰρ ἐπ᾽ ἐλευθερίᾳ ἐκλήθητε, ἀδελφοί· μόνον </a:t>
            </a:r>
            <a:r>
              <a:rPr lang="el-GR" sz="2400" b="1" i="1" dirty="0"/>
              <a:t>μὴ τὴν ἐλευθερίαν εἰς ἀφορμὴν τῇ σαρκί</a:t>
            </a:r>
            <a:r>
              <a:rPr lang="el-GR" sz="2400" i="1" dirty="0"/>
              <a:t>, ἀλλὰ διὰ τῆς ἀγάπης δουλεύετε ἀλλήλοις. ὁ γὰρ πᾶς Νόμος ἐν ἑνὶ λόγῳ πεπλήρωται, ἐν τῷ· ἀγαπήσεις τὸν πλησίον σου ὡς σεαυτόν</a:t>
            </a:r>
            <a:r>
              <a:rPr lang="el-GR" sz="2400" dirty="0"/>
              <a:t> (Γαλ. 5, 13-14). </a:t>
            </a:r>
            <a:endParaRPr lang="en-US" sz="2400" dirty="0"/>
          </a:p>
          <a:p>
            <a:endParaRPr lang="en-US" sz="2400" dirty="0"/>
          </a:p>
        </p:txBody>
      </p:sp>
    </p:spTree>
    <p:extLst>
      <p:ext uri="{BB962C8B-B14F-4D97-AF65-F5344CB8AC3E}">
        <p14:creationId xmlns:p14="http://schemas.microsoft.com/office/powerpoint/2010/main" val="9723000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Έργα και Καρποί (1 από 3)</a:t>
            </a:r>
            <a:endParaRPr lang="el-GR" dirty="0"/>
          </a:p>
        </p:txBody>
      </p:sp>
      <p:sp>
        <p:nvSpPr>
          <p:cNvPr id="5" name="Θέση περιεχομένου 4"/>
          <p:cNvSpPr>
            <a:spLocks noGrp="1"/>
          </p:cNvSpPr>
          <p:nvPr>
            <p:ph idx="1"/>
          </p:nvPr>
        </p:nvSpPr>
        <p:spPr/>
        <p:txBody>
          <a:bodyPr>
            <a:normAutofit/>
          </a:bodyPr>
          <a:lstStyle/>
          <a:p>
            <a:r>
              <a:rPr lang="el-GR" sz="2400" dirty="0"/>
              <a:t>Ο </a:t>
            </a:r>
            <a:r>
              <a:rPr lang="el-GR" sz="2400" dirty="0" smtClean="0"/>
              <a:t>Παύλος </a:t>
            </a:r>
            <a:r>
              <a:rPr lang="el-GR" sz="2400" dirty="0"/>
              <a:t>είναι προφανές ότι ένεκα της πολεμικής του εναντίον του Νόμου θεωρήθηκε όχι μόνον </a:t>
            </a:r>
            <a:r>
              <a:rPr lang="el-GR" sz="2400" i="1" dirty="0"/>
              <a:t>αποστάτης</a:t>
            </a:r>
            <a:r>
              <a:rPr lang="el-GR" sz="2400" dirty="0"/>
              <a:t>, όπως κατηγορείται στα Ψευδοκλημέντια, αλλά και ότι εισάγει την Ανομία, τον ηθικό λιβερτινισμό. Ίσως το κήρυγμα του περί ελευθερίας εκ του Νόμου παρεξηγήθηκε και από κάποιους αρχικούς ακροατές του γεγονός που τον οδηγεί και στις ανωτέρω διευκρινίσεις. Είναι χαρακτηριστικός ο τρόπος που ήδη στην Α’ Θεσ. καταπολεμά την Πορνεία και την κατάχρηση του σκεύους (= ανθρώπινου σώματος) χωρίς όμως να «ηθικολογεί»</a:t>
            </a:r>
            <a:r>
              <a:rPr lang="el-GR" sz="2400" dirty="0" smtClean="0"/>
              <a:t>.</a:t>
            </a:r>
            <a:endParaRPr lang="en-US" sz="2400" dirty="0"/>
          </a:p>
        </p:txBody>
      </p:sp>
    </p:spTree>
    <p:extLst>
      <p:ext uri="{BB962C8B-B14F-4D97-AF65-F5344CB8AC3E}">
        <p14:creationId xmlns:p14="http://schemas.microsoft.com/office/powerpoint/2010/main" val="972300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a:t>Η Γέννηση του Παύλου </a:t>
            </a:r>
            <a:r>
              <a:rPr lang="el-GR" dirty="0" smtClean="0"/>
              <a:t>(2 </a:t>
            </a:r>
            <a:r>
              <a:rPr lang="el-GR" dirty="0"/>
              <a:t>από </a:t>
            </a:r>
            <a:r>
              <a:rPr lang="el-GR" dirty="0" smtClean="0"/>
              <a:t>4)</a:t>
            </a:r>
            <a:endParaRPr lang="el-GR" dirty="0"/>
          </a:p>
        </p:txBody>
      </p:sp>
      <p:pic>
        <p:nvPicPr>
          <p:cNvPr id="3" name="Picture Placeholder 2" descr="Εικόνα της Ταρσού από χάρτη"/>
          <p:cNvPicPr>
            <a:picLocks noGrp="1" noChangeAspect="1"/>
          </p:cNvPicPr>
          <p:nvPr>
            <p:ph type="pic" idx="1"/>
          </p:nvPr>
        </p:nvPicPr>
        <p:blipFill>
          <a:blip r:embed="rId3">
            <a:extLst>
              <a:ext uri="{28A0092B-C50C-407E-A947-70E740481C1C}">
                <a14:useLocalDpi xmlns:a14="http://schemas.microsoft.com/office/drawing/2010/main" val="0"/>
              </a:ext>
            </a:extLst>
          </a:blip>
          <a:srcRect l="-23756" r="-23756"/>
          <a:stretch>
            <a:fillRect/>
          </a:stretch>
        </p:blipFill>
        <p:spPr/>
      </p:pic>
    </p:spTree>
    <p:extLst>
      <p:ext uri="{BB962C8B-B14F-4D97-AF65-F5344CB8AC3E}">
        <p14:creationId xmlns:p14="http://schemas.microsoft.com/office/powerpoint/2010/main" val="6262619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Έργα και Καρποί </a:t>
            </a:r>
            <a:r>
              <a:rPr lang="el-GR" dirty="0" smtClean="0"/>
              <a:t>(2 </a:t>
            </a:r>
            <a:r>
              <a:rPr lang="el-GR" dirty="0"/>
              <a:t>από 3)</a:t>
            </a:r>
          </a:p>
        </p:txBody>
      </p:sp>
      <p:sp>
        <p:nvSpPr>
          <p:cNvPr id="5" name="Θέση περιεχομένου 4"/>
          <p:cNvSpPr>
            <a:spLocks noGrp="1"/>
          </p:cNvSpPr>
          <p:nvPr>
            <p:ph idx="1"/>
          </p:nvPr>
        </p:nvSpPr>
        <p:spPr/>
        <p:txBody>
          <a:bodyPr>
            <a:normAutofit fontScale="92500" lnSpcReduction="20000"/>
          </a:bodyPr>
          <a:lstStyle/>
          <a:p>
            <a:r>
              <a:rPr lang="el-GR" sz="2400" dirty="0"/>
              <a:t>Ουδέποτε ο απόστολος διατυπώνει λόγο για </a:t>
            </a:r>
            <a:r>
              <a:rPr lang="el-GR" sz="2400" b="1" i="1" dirty="0"/>
              <a:t>καθήκοντα</a:t>
            </a:r>
            <a:r>
              <a:rPr lang="el-GR" sz="2400" dirty="0"/>
              <a:t> τα οποία οφείλει κάποιος να τηρήσει προκειμένου να ελευθερωθεί όπως πίστευαν οι Στωικοί. ούτε για </a:t>
            </a:r>
            <a:r>
              <a:rPr lang="el-GR" sz="2400" b="1" i="1" dirty="0"/>
              <a:t>αρετές </a:t>
            </a:r>
            <a:r>
              <a:rPr lang="el-GR" sz="2400" dirty="0"/>
              <a:t>που πρέπει να επιδείξει ο άνθρωπος. ο Παύλος στα πονηρά (γεμάτα κατ’ ουσίαν πόνο και σκότος) έργα της σαρκός με έμφαση αντιπαραθέτει τους φυσικούς </a:t>
            </a:r>
            <a:r>
              <a:rPr lang="el-GR" sz="2400" b="1" i="1" dirty="0"/>
              <a:t>καρπούς του Πνεύματος </a:t>
            </a:r>
            <a:r>
              <a:rPr lang="el-GR" sz="2400" dirty="0"/>
              <a:t>(Γαλ. 5, 19-23), τους οποίους και αντιδιαστέλλει προς τα πονηρά </a:t>
            </a:r>
            <a:r>
              <a:rPr lang="el-GR" sz="2400" b="1" i="1" dirty="0"/>
              <a:t>έργα της αμαρτίας </a:t>
            </a:r>
            <a:r>
              <a:rPr lang="el-GR" sz="2400" dirty="0"/>
              <a:t>(αφού παρά την εφήμερη ηδονή προκαλούν πόνο-οδύνη και οδηγούν στο σκότος). Οι αγαθοεργίες δεν επιβάλλονται έξωθεν, αλλά αποτελούν φυσικούς καρπούς μιας χαριτωμένης από το Άγ. Πνεύμα και λυτρωμένης από το φόβο του θανάτου ύπαρξης, η οποία ανακάλυψε την αυθεντική εικόνα της. </a:t>
            </a:r>
            <a:r>
              <a:rPr lang="el-GR" sz="2400" b="1" dirty="0"/>
              <a:t>Η καινούργια ζωή δεν είναι συνεπώς η «κόπια» ενός μοντέλου ούτε συνεπάγεται την «κλωνοποίηση» του ανθρώπου, αλλά η ανακάλυψη της πραγματικής εικόνας εντός του</a:t>
            </a:r>
            <a:r>
              <a:rPr lang="el-GR" sz="2400" dirty="0"/>
              <a:t> (πρβλ. Γίνε ό,τι είσαι). </a:t>
            </a:r>
            <a:endParaRPr lang="en-US" sz="2400" dirty="0"/>
          </a:p>
        </p:txBody>
      </p:sp>
    </p:spTree>
    <p:extLst>
      <p:ext uri="{BB962C8B-B14F-4D97-AF65-F5344CB8AC3E}">
        <p14:creationId xmlns:p14="http://schemas.microsoft.com/office/powerpoint/2010/main" val="32997500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Έργα και Καρποί </a:t>
            </a:r>
            <a:r>
              <a:rPr lang="el-GR" dirty="0" smtClean="0"/>
              <a:t>(3 </a:t>
            </a:r>
            <a:r>
              <a:rPr lang="el-GR" dirty="0"/>
              <a:t>από 3)</a:t>
            </a:r>
          </a:p>
        </p:txBody>
      </p:sp>
      <p:sp>
        <p:nvSpPr>
          <p:cNvPr id="5" name="Θέση περιεχομένου 4"/>
          <p:cNvSpPr>
            <a:spLocks noGrp="1"/>
          </p:cNvSpPr>
          <p:nvPr>
            <p:ph idx="1"/>
          </p:nvPr>
        </p:nvSpPr>
        <p:spPr/>
        <p:txBody>
          <a:bodyPr>
            <a:normAutofit fontScale="92500" lnSpcReduction="20000"/>
          </a:bodyPr>
          <a:lstStyle/>
          <a:p>
            <a:pPr marL="400050" lvl="1" indent="0">
              <a:buNone/>
            </a:pPr>
            <a:r>
              <a:rPr lang="el-GR" sz="2400" dirty="0" smtClean="0"/>
              <a:t>Δε </a:t>
            </a:r>
            <a:r>
              <a:rPr lang="el-GR" sz="2400" dirty="0"/>
              <a:t>συνίστανται σε κάποιες πτήσεις σε εξωκόσμιους χώρους αλλά είναι </a:t>
            </a:r>
            <a:r>
              <a:rPr lang="el-GR" sz="2400" i="1" dirty="0"/>
              <a:t>ἀγάπη, χαρὰ, εἰρήνη, μακροθυμία, χρηστότης, ἀγαθωσύνη, πίστις, πραΰτης, ἐγκράτεια· </a:t>
            </a:r>
            <a:r>
              <a:rPr lang="el-GR" sz="2400" b="1" i="1" dirty="0"/>
              <a:t>κατὰ τῶν τοιούτων οὐκ ἔστιν </a:t>
            </a:r>
            <a:r>
              <a:rPr lang="el-GR" sz="2400" b="1" i="1" dirty="0" smtClean="0"/>
              <a:t>Νόμος</a:t>
            </a:r>
            <a:r>
              <a:rPr lang="el-GR" sz="2400" i="1" dirty="0" smtClean="0"/>
              <a:t> [</a:t>
            </a:r>
            <a:r>
              <a:rPr lang="el-GR" sz="2400" i="1" dirty="0"/>
              <a:t>= εναντίον αυτών δεν υπάρχει Νόμος !] </a:t>
            </a:r>
            <a:r>
              <a:rPr lang="el-GR" sz="2400" b="1" i="1" dirty="0"/>
              <a:t>οἱ δὲ τοῦ Χριστοῦ [Ἰησοῦ] τὴν σάρκα ἐσταύρωσαν σὺν τοῖς παθήμασιν καὶ ταῖς ἐπιθυμίαις</a:t>
            </a:r>
            <a:r>
              <a:rPr lang="el-GR" sz="2400" i="1" dirty="0"/>
              <a:t>. Εἰ ζῶμεν Πνεύματι, Πνεύματι καὶ στοιχῶμεν. μὴ γινώμεθα κενόδοξοι, ἀλλήλους προκαλούμενοι, ἀλλήλοις φθονοῦντες </a:t>
            </a:r>
            <a:r>
              <a:rPr lang="el-GR" sz="2400" dirty="0"/>
              <a:t>(Γαλ. 5, 22-26)</a:t>
            </a:r>
            <a:r>
              <a:rPr lang="el-GR" sz="2400" dirty="0" smtClean="0"/>
              <a:t>.</a:t>
            </a:r>
          </a:p>
          <a:p>
            <a:r>
              <a:rPr lang="el-GR" sz="2400" dirty="0" smtClean="0"/>
              <a:t>Έτσι</a:t>
            </a:r>
            <a:r>
              <a:rPr lang="el-GR" sz="2400" dirty="0"/>
              <a:t>, συνειδητοποιούμε ότι τελικά στο Χριστιανισμό δεν υπάρχει διάκριση δόγματος και ήθους, θεωρίας και πράξης, πνευματικής και κοινωνικής διακονίας. Η κοινωνική διακονία αποτελεί καρπό, αποτέλεσμα της πνευματικής ανακαινίσεως και μεταμορφώσεως, η οποία συντελείται κατά τη διάρκεια της κατηχήσεως και της Θείας Ευχαριστίας. Αυτή ως κοινή λατρεία (όχι ατομική προσευχή) αποτελεί το κορυφαίο κοινωνικό γεγονός της </a:t>
            </a:r>
            <a:r>
              <a:rPr lang="el-GR" sz="2400" dirty="0" smtClean="0"/>
              <a:t>Ορθοδοξίας.</a:t>
            </a:r>
            <a:endParaRPr lang="el-GR" sz="2400" dirty="0"/>
          </a:p>
        </p:txBody>
      </p:sp>
    </p:spTree>
    <p:extLst>
      <p:ext uri="{BB962C8B-B14F-4D97-AF65-F5344CB8AC3E}">
        <p14:creationId xmlns:p14="http://schemas.microsoft.com/office/powerpoint/2010/main" val="32997500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Εσχατολογία</a:t>
            </a:r>
            <a:endParaRPr lang="el-GR" dirty="0"/>
          </a:p>
        </p:txBody>
      </p:sp>
      <p:sp>
        <p:nvSpPr>
          <p:cNvPr id="5" name="Θέση περιεχομένου 4"/>
          <p:cNvSpPr>
            <a:spLocks noGrp="1"/>
          </p:cNvSpPr>
          <p:nvPr>
            <p:ph idx="1"/>
          </p:nvPr>
        </p:nvSpPr>
        <p:spPr/>
        <p:txBody>
          <a:bodyPr>
            <a:normAutofit fontScale="85000" lnSpcReduction="20000"/>
          </a:bodyPr>
          <a:lstStyle/>
          <a:p>
            <a:r>
              <a:rPr lang="el-GR" sz="2400" dirty="0"/>
              <a:t>Έτσι, συχνά με το σχήμα </a:t>
            </a:r>
            <a:r>
              <a:rPr lang="el-GR" sz="2400" b="1" dirty="0"/>
              <a:t>τότε/τώρα </a:t>
            </a:r>
            <a:r>
              <a:rPr lang="el-GR" sz="2400" dirty="0"/>
              <a:t>ανακαλείται η «έξοδος» διά του Βαπτίσματος (rediitus ad baptismum), η κλήση και η εκλογή, όταν και οι ίδιοι οι άγιοι των Εκκλησιών, οι οποίοι δεν είχαν γεννηθεί αλλά γίνει χριστιανοί, είχαν βιώσει προσωπικά την οντολογική αλλαγή που προσφέρει ο Χριστός και το Πνεύμα. Επίσης, η παραίνεση συνοδεύεται συχνά από την αναγνώριση του </a:t>
            </a:r>
            <a:r>
              <a:rPr lang="el-GR" sz="2400" i="1" dirty="0"/>
              <a:t>εσχατολογικού καιρού και της ώρας</a:t>
            </a:r>
            <a:r>
              <a:rPr lang="el-GR" sz="2400" dirty="0"/>
              <a:t>, που σηματοδοτεί η </a:t>
            </a:r>
            <a:r>
              <a:rPr lang="el-GR" sz="2400" b="1" dirty="0"/>
              <a:t>έλευση της ημέρας του Κυρίου</a:t>
            </a:r>
            <a:r>
              <a:rPr lang="el-GR" sz="2400" dirty="0" smtClean="0"/>
              <a:t>.</a:t>
            </a:r>
          </a:p>
          <a:p>
            <a:r>
              <a:rPr lang="el-GR" sz="2400" i="1" dirty="0"/>
              <a:t>Η μετά του Θεού ένωσις δεν βυθίζει τον πιστό σε αδράνεια και απραξία, αλλά κινεί αυτόν σε ζωή και δράση, επαγρύπνηση και ετοιμότητα, διότι τα πάντα είναι «εγγύς». Η ελπίδα της επανόδου του Σωτήρα Χριστού δίνει νόημα στη ζωή των χριστιανών που τον αναμένουν συνεχώς</a:t>
            </a:r>
            <a:r>
              <a:rPr lang="el-GR" sz="2400" dirty="0"/>
              <a:t>. Με την αυτοσυνειδησία </a:t>
            </a:r>
            <a:r>
              <a:rPr lang="el-GR" sz="2400" i="1" dirty="0"/>
              <a:t>ότι το πολίτευμα των χριστιανών ἐν οὐρανοῖς ὑπάρχει ἐξ οὗ καὶ Σωτῆρα ἀπεκδεχόμεθα Κύριον Ἰησοῦν Χριστόν </a:t>
            </a:r>
            <a:r>
              <a:rPr lang="el-GR" sz="2400" dirty="0"/>
              <a:t>(Φιλ. 3, 20. πρβλ. Προς Διόγνητον) σχετικοποιούν τους επίγειους σωτήρες και τα ενδοκοσμικά σχήματα, τις ιδεολογίες και δυνάμεις του κόσμου τούτου, αποδεχόμενοι ακόμη και το μαρτύριο για χάρη της </a:t>
            </a:r>
            <a:r>
              <a:rPr lang="el-GR" sz="2400" dirty="0" smtClean="0"/>
              <a:t>αλήθειας.</a:t>
            </a:r>
            <a:endParaRPr lang="en-US" sz="2400" dirty="0"/>
          </a:p>
        </p:txBody>
      </p:sp>
    </p:spTree>
    <p:extLst>
      <p:ext uri="{BB962C8B-B14F-4D97-AF65-F5344CB8AC3E}">
        <p14:creationId xmlns:p14="http://schemas.microsoft.com/office/powerpoint/2010/main" val="295508336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Ο Παύλος Σκηνοποιός (1 από 3)</a:t>
            </a:r>
            <a:endParaRPr lang="el-GR" dirty="0"/>
          </a:p>
        </p:txBody>
      </p:sp>
      <p:sp>
        <p:nvSpPr>
          <p:cNvPr id="5" name="Θέση περιεχομένου 4"/>
          <p:cNvSpPr>
            <a:spLocks noGrp="1"/>
          </p:cNvSpPr>
          <p:nvPr>
            <p:ph idx="1"/>
          </p:nvPr>
        </p:nvSpPr>
        <p:spPr/>
        <p:txBody>
          <a:bodyPr>
            <a:normAutofit lnSpcReduction="10000"/>
          </a:bodyPr>
          <a:lstStyle/>
          <a:p>
            <a:r>
              <a:rPr lang="el-GR" sz="2400" dirty="0"/>
              <a:t>Κατά τα χρόνια της σιωπής/νίψης στην Ταρσό και εφόσον πιθανότατα θα είχε αποκληρωθεί από τον πατέρα του ένεκα της μεταστροφής του στην Οδό, ο </a:t>
            </a:r>
            <a:r>
              <a:rPr lang="el-GR" sz="2400" dirty="0" smtClean="0"/>
              <a:t>Παύλος </a:t>
            </a:r>
            <a:r>
              <a:rPr lang="el-GR" sz="2400" dirty="0"/>
              <a:t>ίσως έμαθε την τέχνη του σκηνοποιού διά της επεξεργασίας δερμάτων ή/και μαλλιού. Ενώ για τους Έλληνες και τους Ρωμαίους τα χειρωνακτικά επαγγέλματα ονομάζονται sordidus (= λερωμένα. Κικέρων, </a:t>
            </a:r>
            <a:r>
              <a:rPr lang="el-GR" sz="2400" i="1" dirty="0"/>
              <a:t>De Officiis </a:t>
            </a:r>
            <a:r>
              <a:rPr lang="el-GR" sz="2400" dirty="0"/>
              <a:t>1.150-1. Πλούταρχος, </a:t>
            </a:r>
            <a:r>
              <a:rPr lang="el-GR" sz="2400" i="1" dirty="0"/>
              <a:t>Περικλής</a:t>
            </a:r>
            <a:r>
              <a:rPr lang="el-GR" sz="2400" dirty="0"/>
              <a:t> 1.4-2.2) και δεν έχαιραν της ίδιας υπόληψης όπως η ενασχόληση με τη φιλοσοφία και την πολιτική, αυτό δε συνέβαινε στον Ιουδαϊσμό, όπου οι ραββίνοι δεν έπρεπε να βιοπορούν από τη μελέτη του Νόμου. </a:t>
            </a:r>
            <a:endParaRPr lang="el-GR" sz="2400" dirty="0" smtClean="0"/>
          </a:p>
          <a:p>
            <a:r>
              <a:rPr lang="el-GR" sz="2400" dirty="0"/>
              <a:t>Σημειωτέον ότι και ο Σωκράτης σύχναζε στο μαγαζί του Σίμωνα του τσαγκάρη</a:t>
            </a:r>
            <a:r>
              <a:rPr lang="el-GR" sz="2400" dirty="0" smtClean="0"/>
              <a:t>.</a:t>
            </a:r>
          </a:p>
        </p:txBody>
      </p:sp>
    </p:spTree>
    <p:extLst>
      <p:ext uri="{BB962C8B-B14F-4D97-AF65-F5344CB8AC3E}">
        <p14:creationId xmlns:p14="http://schemas.microsoft.com/office/powerpoint/2010/main" val="26856112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Ο Παύλος Σκηνοποιός </a:t>
            </a:r>
            <a:r>
              <a:rPr lang="el-GR" dirty="0" smtClean="0"/>
              <a:t>(2 </a:t>
            </a:r>
            <a:r>
              <a:rPr lang="el-GR" dirty="0"/>
              <a:t>από </a:t>
            </a:r>
            <a:r>
              <a:rPr lang="el-GR" dirty="0" smtClean="0"/>
              <a:t>3)</a:t>
            </a:r>
            <a:endParaRPr lang="el-GR" dirty="0"/>
          </a:p>
        </p:txBody>
      </p:sp>
      <p:sp>
        <p:nvSpPr>
          <p:cNvPr id="5" name="Θέση περιεχομένου 4"/>
          <p:cNvSpPr>
            <a:spLocks noGrp="1"/>
          </p:cNvSpPr>
          <p:nvPr>
            <p:ph idx="1"/>
          </p:nvPr>
        </p:nvSpPr>
        <p:spPr/>
        <p:txBody>
          <a:bodyPr>
            <a:normAutofit fontScale="85000" lnSpcReduction="20000"/>
          </a:bodyPr>
          <a:lstStyle/>
          <a:p>
            <a:r>
              <a:rPr lang="el-GR" sz="2400" dirty="0"/>
              <a:t>Ο </a:t>
            </a:r>
            <a:r>
              <a:rPr lang="el-GR" sz="2400" dirty="0" smtClean="0"/>
              <a:t>Παύλος </a:t>
            </a:r>
            <a:r>
              <a:rPr lang="el-GR" sz="2400" dirty="0"/>
              <a:t>εργαζόμενος κατά τις ιεραποστολικές περιοδείες δεν παρασιτοζωούσε ενταγμένος στον κύκλο ενός πάτρωνα ούτε γινόταν βάρος σε αυτούς που τον φιλοξενούσαν, αποφεύγοντας  και τις εξαρτήσεις. Ταυτόχρονα προφανώς κήρυττε το ευαγγέλιο σε πελάτες ποικίλης προέλευσης που με τη σειρά τους διέδιδαν το μήνυμα στα πέρατα. Στην Κόρινθο π.χ. όπου εργάστηκε ίσως και επί διετία, έρχονταν πολλοί για τα Ίσθμια που χρησιμοποιούσαν σκηνές</a:t>
            </a:r>
            <a:r>
              <a:rPr lang="el-GR" sz="2400" dirty="0" smtClean="0"/>
              <a:t>.</a:t>
            </a:r>
          </a:p>
          <a:p>
            <a:r>
              <a:rPr lang="el-GR" sz="2400" b="1" i="1" dirty="0"/>
              <a:t>Οι σκηνές εκ δέρματος ή κιλικίων αιγών τριχίνων </a:t>
            </a:r>
            <a:r>
              <a:rPr lang="el-GR" sz="2400" dirty="0"/>
              <a:t>(πρβλ. το γνωστό cilicium Ψ. 35, 13. </a:t>
            </a:r>
            <a:r>
              <a:rPr lang="el-GR" sz="2400" dirty="0" smtClean="0"/>
              <a:t>Βουλγάτα = </a:t>
            </a:r>
            <a:r>
              <a:rPr lang="el-GR" sz="2400" i="1" dirty="0"/>
              <a:t>ἐνεδυόμην σάκκον</a:t>
            </a:r>
            <a:r>
              <a:rPr lang="el-GR" sz="2400" dirty="0"/>
              <a:t>) αλλά και υφασμάτων ήταν απαραίτητο εφόδιο για τον άνθρωπο της εποχής εφ’ όσον οἱ ταξιδεύοντες συνήθως έπαιρναν μαζί τους τη σκηνή τους όπως εμείς σήμερα τη βαλίτσα μας (Γαλίτης). Σημειωτέον ότι στα θαλασσινά ταξίδια οι επιβάτες συνήθως διανυκτέρευαν ακριβώς σε τέτοιες σκηνές κάτω από τον έναστρο ουρανό. Επίσης, όπως συνέβαινε και με τους κτηνοτρόφους τού προηγούμενου αιώνα, χρησίμευαν και ως ένδυμα</a:t>
            </a:r>
            <a:r>
              <a:rPr lang="el-GR" sz="2400" dirty="0" smtClean="0"/>
              <a:t>-κάπα </a:t>
            </a:r>
            <a:r>
              <a:rPr lang="el-GR" sz="2400" dirty="0"/>
              <a:t>αλλά και ως τέντα στο atrium. Ιδιαιτέρως στα Ίσθμια ήταν απαραίτητες σε όσους συνωστίζονταν στην Κόρινθο για να παρακολουθήσουν τους αγώνες.</a:t>
            </a:r>
            <a:endParaRPr lang="en-US" sz="2400" dirty="0"/>
          </a:p>
          <a:p>
            <a:endParaRPr lang="en-US" sz="2400" dirty="0"/>
          </a:p>
        </p:txBody>
      </p:sp>
    </p:spTree>
    <p:extLst>
      <p:ext uri="{BB962C8B-B14F-4D97-AF65-F5344CB8AC3E}">
        <p14:creationId xmlns:p14="http://schemas.microsoft.com/office/powerpoint/2010/main" val="26856112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Ο Παύλος Σκηνοποιός </a:t>
            </a:r>
            <a:r>
              <a:rPr lang="el-GR" dirty="0" smtClean="0"/>
              <a:t>(3 </a:t>
            </a:r>
            <a:r>
              <a:rPr lang="el-GR" dirty="0"/>
              <a:t>από 3)</a:t>
            </a:r>
          </a:p>
        </p:txBody>
      </p:sp>
      <p:sp>
        <p:nvSpPr>
          <p:cNvPr id="5" name="Θέση περιεχομένου 4"/>
          <p:cNvSpPr>
            <a:spLocks noGrp="1"/>
          </p:cNvSpPr>
          <p:nvPr>
            <p:ph idx="1"/>
          </p:nvPr>
        </p:nvSpPr>
        <p:spPr/>
        <p:txBody>
          <a:bodyPr>
            <a:normAutofit/>
          </a:bodyPr>
          <a:lstStyle/>
          <a:p>
            <a:r>
              <a:rPr lang="el-GR" sz="2400" dirty="0"/>
              <a:t>Ταυτόχρονα με το εργόχειρο παρότι ευρισκόταν στην πολύβουη εμπορική αγορά, είχε την ευκαιρία του </a:t>
            </a:r>
            <a:r>
              <a:rPr lang="el-GR" sz="2400" b="1" i="1" dirty="0"/>
              <a:t>αδιαλείπτως προσεύχεσθαι, ἐν παντὶ εὐχαριστεῖτε </a:t>
            </a:r>
            <a:r>
              <a:rPr lang="el-GR" sz="2400" dirty="0"/>
              <a:t>(τα οποία σε συνάρτηση με το </a:t>
            </a:r>
            <a:r>
              <a:rPr lang="el-GR" sz="2400" b="1" i="1" dirty="0"/>
              <a:t>πάντοτε χαίρετε </a:t>
            </a:r>
            <a:r>
              <a:rPr lang="el-GR" sz="2400" dirty="0"/>
              <a:t>επισημαίνει στην Α’ Θεσ. 5, 7 που συνέταξε τότε στην Κόρινθο) αλλά και του κηρύγματος διά της σιωπής και του λόγου του αφού δεν στεκόταν μόνο στον ίδιο πάγκο μαζί με σκλάβους αλλά επιπλέον </a:t>
            </a:r>
            <a:r>
              <a:rPr lang="el-GR" sz="2400" i="1" dirty="0" smtClean="0"/>
              <a:t>συναυλιζόταν</a:t>
            </a:r>
            <a:r>
              <a:rPr lang="el-GR" sz="2400" dirty="0" smtClean="0"/>
              <a:t> </a:t>
            </a:r>
            <a:r>
              <a:rPr lang="el-GR" sz="2400" dirty="0"/>
              <a:t>με ανθρώπους που δεν ανήκαν στην πλειονότητά τους στην κοινωνική και πνευματική ελίτ-αριστοκρατία (με την οποία συνδέεται η πορφύρα)</a:t>
            </a:r>
            <a:r>
              <a:rPr lang="el-GR" sz="2400" dirty="0" smtClean="0"/>
              <a:t>.</a:t>
            </a:r>
            <a:endParaRPr lang="en-US" sz="2400" dirty="0"/>
          </a:p>
        </p:txBody>
      </p:sp>
    </p:spTree>
    <p:extLst>
      <p:ext uri="{BB962C8B-B14F-4D97-AF65-F5344CB8AC3E}">
        <p14:creationId xmlns:p14="http://schemas.microsoft.com/office/powerpoint/2010/main" val="24085722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p:txBody>
          <a:bodyPr>
            <a:normAutofit fontScale="70000" lnSpcReduction="20000"/>
          </a:bodyPr>
          <a:lstStyle/>
          <a:p>
            <a:r>
              <a:rPr lang="el-GR" sz="2800" dirty="0"/>
              <a:t>Στις κατακόμβες της Αγίας Θέκλας, κοντά στη Βασιλική του </a:t>
            </a:r>
            <a:r>
              <a:rPr lang="el-GR" sz="2800" dirty="0" smtClean="0"/>
              <a:t>αποστόλου </a:t>
            </a:r>
            <a:r>
              <a:rPr lang="el-GR" sz="2800" dirty="0"/>
              <a:t>Παύλου, εντοπίστηκαν οι τοιχογραφίες τεσσάρων αποστόλων: του Πέτρου, του Ιωάννη, του Ανδρέα και του Παύλου. Όλες χρονολογούνται στον 4ο αι. μ.Χ. και θεωρούνται οι αρχαιότερες απεικονίσεις των τεσσάρων αυτών κορυφαίων μαθητών του Ιησού που μόνοι άκουσαν τη Μικρή Αποκάλυψη στο όρος των Ελαιών (Μκ. 13)</a:t>
            </a:r>
            <a:r>
              <a:rPr lang="el-GR" sz="2800" dirty="0" smtClean="0"/>
              <a:t>. </a:t>
            </a:r>
          </a:p>
          <a:p>
            <a:endParaRPr lang="el-GR" sz="2800" dirty="0" smtClean="0"/>
          </a:p>
          <a:p>
            <a:r>
              <a:rPr lang="el-GR" sz="2800" dirty="0" smtClean="0"/>
              <a:t>Ανακαλύφθηκαν το 2009.</a:t>
            </a:r>
            <a:endParaRPr lang="en-US" sz="2800" dirty="0"/>
          </a:p>
        </p:txBody>
      </p:sp>
      <p:sp>
        <p:nvSpPr>
          <p:cNvPr id="5" name="Τίτλος 4"/>
          <p:cNvSpPr>
            <a:spLocks noGrp="1"/>
          </p:cNvSpPr>
          <p:nvPr>
            <p:ph type="title"/>
          </p:nvPr>
        </p:nvSpPr>
        <p:spPr/>
        <p:txBody>
          <a:bodyPr>
            <a:normAutofit fontScale="90000"/>
          </a:bodyPr>
          <a:lstStyle/>
          <a:p>
            <a:r>
              <a:rPr lang="el-GR" dirty="0" smtClean="0"/>
              <a:t>Παύλος: Η Αρχαιότερη Απεικόνισή του</a:t>
            </a:r>
            <a:endParaRPr lang="el-GR" dirty="0"/>
          </a:p>
        </p:txBody>
      </p:sp>
      <p:pic>
        <p:nvPicPr>
          <p:cNvPr id="4" name="Content Placeholder 3" descr="Εικόνα της αρχαιότερης απεικόνισης του Αποστόλου Παύλου από τοιχογραφία"/>
          <p:cNvPicPr>
            <a:picLocks noGrp="1" noChangeAspect="1"/>
          </p:cNvPicPr>
          <p:nvPr>
            <p:ph idx="1"/>
          </p:nvPr>
        </p:nvPicPr>
        <p:blipFill>
          <a:blip r:embed="rId3">
            <a:extLst>
              <a:ext uri="{28A0092B-C50C-407E-A947-70E740481C1C}">
                <a14:useLocalDpi xmlns:a14="http://schemas.microsoft.com/office/drawing/2010/main" val="0"/>
              </a:ext>
            </a:extLst>
          </a:blip>
          <a:srcRect t="-10006" b="-10006"/>
          <a:stretch>
            <a:fillRect/>
          </a:stretch>
        </p:blipFill>
        <p:spPr/>
      </p:pic>
    </p:spTree>
    <p:extLst>
      <p:ext uri="{BB962C8B-B14F-4D97-AF65-F5344CB8AC3E}">
        <p14:creationId xmlns:p14="http://schemas.microsoft.com/office/powerpoint/2010/main" val="32748248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smtClean="0"/>
              <a:t>Αρχαιότερη Περιγραφή του Αποστόλου των Εθνών</a:t>
            </a:r>
            <a:endParaRPr lang="el-GR" sz="4000" dirty="0"/>
          </a:p>
        </p:txBody>
      </p:sp>
      <p:sp>
        <p:nvSpPr>
          <p:cNvPr id="3" name="Θέση περιεχομένου 2"/>
          <p:cNvSpPr>
            <a:spLocks noGrp="1"/>
          </p:cNvSpPr>
          <p:nvPr>
            <p:ph sz="half" idx="1"/>
          </p:nvPr>
        </p:nvSpPr>
        <p:spPr/>
        <p:txBody>
          <a:bodyPr>
            <a:normAutofit fontScale="70000" lnSpcReduction="20000"/>
          </a:bodyPr>
          <a:lstStyle/>
          <a:p>
            <a:pPr marL="0" indent="0" algn="ctr">
              <a:buNone/>
            </a:pPr>
            <a:r>
              <a:rPr lang="el-GR" b="1" i="1" dirty="0">
                <a:latin typeface="Calibri" charset="0"/>
              </a:rPr>
              <a:t>Πράξεις Παύλου και </a:t>
            </a:r>
            <a:r>
              <a:rPr lang="el-GR" b="1" i="1" dirty="0" smtClean="0">
                <a:latin typeface="Calibri" charset="0"/>
              </a:rPr>
              <a:t>Θέκλας</a:t>
            </a:r>
            <a:endParaRPr lang="el-GR" b="1" dirty="0" smtClean="0">
              <a:latin typeface="Calibri" charset="0"/>
            </a:endParaRPr>
          </a:p>
          <a:p>
            <a:pPr marL="0" indent="0" algn="ctr">
              <a:buNone/>
            </a:pPr>
            <a:r>
              <a:rPr lang="el-GR" b="1" dirty="0" smtClean="0">
                <a:latin typeface="Calibri" charset="0"/>
              </a:rPr>
              <a:t>(</a:t>
            </a:r>
            <a:r>
              <a:rPr lang="el-GR" b="1" dirty="0">
                <a:latin typeface="Calibri" charset="0"/>
              </a:rPr>
              <a:t>τέλη 2</a:t>
            </a:r>
            <a:r>
              <a:rPr lang="el-GR" b="1" baseline="30000" dirty="0">
                <a:latin typeface="Calibri" charset="0"/>
              </a:rPr>
              <a:t>ου</a:t>
            </a:r>
            <a:r>
              <a:rPr lang="el-GR" b="1" dirty="0">
                <a:latin typeface="Calibri" charset="0"/>
              </a:rPr>
              <a:t> αι. μ.Χ</a:t>
            </a:r>
            <a:r>
              <a:rPr lang="el-GR" b="1" dirty="0" smtClean="0">
                <a:latin typeface="Calibri" charset="0"/>
              </a:rPr>
              <a:t>.)</a:t>
            </a:r>
            <a:r>
              <a:rPr lang="el-GR" sz="4400" dirty="0" smtClean="0">
                <a:latin typeface="Calibri" charset="0"/>
              </a:rPr>
              <a:t/>
            </a:r>
            <a:br>
              <a:rPr lang="el-GR" sz="4400" dirty="0" smtClean="0">
                <a:latin typeface="Calibri" charset="0"/>
              </a:rPr>
            </a:br>
            <a:endParaRPr lang="el-GR" i="1" dirty="0" smtClean="0"/>
          </a:p>
          <a:p>
            <a:r>
              <a:rPr lang="el-GR" i="1" dirty="0" smtClean="0"/>
              <a:t>4.8 </a:t>
            </a:r>
            <a:r>
              <a:rPr lang="el-GR" b="1" i="1" dirty="0"/>
              <a:t>2</a:t>
            </a:r>
            <a:r>
              <a:rPr lang="el-GR" i="1" dirty="0"/>
              <a:t> Καί τις ἀνὴρ ὀνόματι Ὀνησιφόρος ἀκούσας τὸν Παῦλον παραγενόμενον εἰς Ἰκόνιον͵ ἐξῆλθεν σὺν τοῖς τέκνοις αὐτοῦ Σιμμίᾳ καὶ Ζήνωνι καὶ τῇ γυναικὶ αὐτοῦ Λέκτρᾳ εἰς συνάντησιν Παύλου͵ ἵνα αὐτὸν ὑποδέξηται· διηγήσατο γὰρ αὐτῷ Τίτος ποταπός ἐστιν τῇ εἰδέᾳ ὁ Παῦλος· </a:t>
            </a:r>
            <a:r>
              <a:rPr lang="el-GR" b="1" i="1" dirty="0"/>
              <a:t>3</a:t>
            </a:r>
            <a:r>
              <a:rPr lang="el-GR" i="1" dirty="0"/>
              <a:t> Καὶ ἐπορεύετο κατὰ τὴν βασιλικὴν ὁδὸν τὴν ἐπὶ Λύστραν͵ καὶ εἱστήκει ἀπεκδεχόμενος αὐτόν͵ καὶ τοὺς ἐρχομένους ἐθεώρει κατὰ τὴν μήνυσιν Τίτου. </a:t>
            </a:r>
            <a:endParaRPr lang="en-US" i="1" dirty="0"/>
          </a:p>
        </p:txBody>
      </p:sp>
      <p:sp>
        <p:nvSpPr>
          <p:cNvPr id="4" name="Θέση περιεχομένου 3"/>
          <p:cNvSpPr>
            <a:spLocks noGrp="1"/>
          </p:cNvSpPr>
          <p:nvPr>
            <p:ph sz="half" idx="2"/>
          </p:nvPr>
        </p:nvSpPr>
        <p:spPr/>
        <p:txBody>
          <a:bodyPr>
            <a:normAutofit fontScale="70000" lnSpcReduction="20000"/>
          </a:bodyPr>
          <a:lstStyle/>
          <a:p>
            <a:endParaRPr lang="el-GR" i="1" dirty="0" smtClean="0"/>
          </a:p>
          <a:p>
            <a:r>
              <a:rPr lang="el-GR" i="1" dirty="0" smtClean="0"/>
              <a:t>εἶδεν </a:t>
            </a:r>
            <a:r>
              <a:rPr lang="el-GR" i="1" dirty="0"/>
              <a:t>δὲ τὸν Παῦλον ἐρχόμενον͵ ἄνδρα </a:t>
            </a:r>
            <a:r>
              <a:rPr lang="el-GR" b="1" i="1" dirty="0"/>
              <a:t>μικρὸν τῷ μεγέθει͵ ψιλὸν τῇ κεφαλῇ͵ ἀγκύλον ταῖς κνήμαις͵ εὐεκτικόν͵ σύνοφρυν͵ μικρῶς ἐπίρρινον͵ χάριτος πλήρη· ποτὲ μὲν γὰρ ἐφαίνετο ὡς ἄνθρωπος͵ ποτὲ δὲ ἀγγέλου πρόσωπον εἶχεν</a:t>
            </a:r>
            <a:r>
              <a:rPr lang="el-GR" i="1" dirty="0"/>
              <a:t> </a:t>
            </a:r>
            <a:endParaRPr lang="en-US" i="1" dirty="0"/>
          </a:p>
          <a:p>
            <a:r>
              <a:rPr lang="el-GR" b="1" i="1" dirty="0"/>
              <a:t>(= άνθρωπο κοντό στο ανάστημα, χωρίς μαλλιά στο κεφάλι, με κυρτές κνήμες, εύρωστο, με ενωμένα φρύδια, με ελαφρώς γαμψή μύτη, γεμάτο χάρη. Άλλοτε φαινόταν σαν άνθρωπος, άλλοτε είχε πρόσωπο αγγέλου</a:t>
            </a:r>
            <a:r>
              <a:rPr lang="el-GR" b="1" i="1" dirty="0" smtClean="0"/>
              <a:t>)</a:t>
            </a:r>
            <a:endParaRPr lang="el-GR" b="1" i="1" dirty="0"/>
          </a:p>
          <a:p>
            <a:pPr marL="0" indent="0">
              <a:buNone/>
            </a:pPr>
            <a:endParaRPr lang="el-GR" dirty="0"/>
          </a:p>
        </p:txBody>
      </p:sp>
    </p:spTree>
    <p:extLst>
      <p:ext uri="{BB962C8B-B14F-4D97-AF65-F5344CB8AC3E}">
        <p14:creationId xmlns:p14="http://schemas.microsoft.com/office/powerpoint/2010/main" val="29925542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p:txBody>
          <a:bodyPr>
            <a:normAutofit fontScale="92500" lnSpcReduction="20000"/>
          </a:bodyPr>
          <a:lstStyle/>
          <a:p>
            <a:r>
              <a:rPr lang="en-US" sz="2800" dirty="0" smtClean="0"/>
              <a:t/>
            </a:r>
            <a:br>
              <a:rPr lang="en-US" sz="2800" dirty="0" smtClean="0"/>
            </a:br>
            <a:r>
              <a:rPr lang="el-GR" sz="2800" b="1" dirty="0"/>
              <a:t>English: </a:t>
            </a:r>
            <a:r>
              <a:rPr lang="el-GR" sz="2800" i="1" dirty="0"/>
              <a:t>Facial composite</a:t>
            </a:r>
            <a:r>
              <a:rPr lang="el-GR" sz="2800" dirty="0"/>
              <a:t> of Saint Paul (* 7-10; † 64-67); created by experts of the Landeskriminalamt of North Rhine-Westphalia using historical sources, proposed by Düsseldorf historian Michael Hesemann</a:t>
            </a:r>
            <a:endParaRPr lang="en-US" sz="2800" dirty="0"/>
          </a:p>
        </p:txBody>
      </p:sp>
      <p:sp>
        <p:nvSpPr>
          <p:cNvPr id="5" name="Τίτλος 4"/>
          <p:cNvSpPr>
            <a:spLocks noGrp="1"/>
          </p:cNvSpPr>
          <p:nvPr>
            <p:ph type="title"/>
          </p:nvPr>
        </p:nvSpPr>
        <p:spPr/>
        <p:txBody>
          <a:bodyPr>
            <a:normAutofit fontScale="90000"/>
          </a:bodyPr>
          <a:lstStyle/>
          <a:p>
            <a:r>
              <a:rPr lang="el-GR" dirty="0" smtClean="0"/>
              <a:t>Ψηφιακή Σύνθεση Προσώπου του Αποστόλου Παύλου</a:t>
            </a:r>
            <a:endParaRPr lang="el-GR" dirty="0"/>
          </a:p>
        </p:txBody>
      </p:sp>
      <p:pic>
        <p:nvPicPr>
          <p:cNvPr id="4" name="Content Placeholder 3" descr="Εικόνα του Αποστόλου Παύλου με την τεχνική της ψηφιακής σύνθεσης προσώπου"/>
          <p:cNvPicPr>
            <a:picLocks noGrp="1" noChangeAspect="1"/>
          </p:cNvPicPr>
          <p:nvPr>
            <p:ph idx="1"/>
          </p:nvPr>
        </p:nvPicPr>
        <p:blipFill>
          <a:blip r:embed="rId3">
            <a:extLst>
              <a:ext uri="{28A0092B-C50C-407E-A947-70E740481C1C}">
                <a14:useLocalDpi xmlns:a14="http://schemas.microsoft.com/office/drawing/2010/main" val="0"/>
              </a:ext>
            </a:extLst>
          </a:blip>
          <a:srcRect l="-12756" r="-12756"/>
          <a:stretch>
            <a:fillRect/>
          </a:stretch>
        </p:blipFill>
        <p:spPr/>
      </p:pic>
    </p:spTree>
    <p:extLst>
      <p:ext uri="{BB962C8B-B14F-4D97-AF65-F5344CB8AC3E}">
        <p14:creationId xmlns:p14="http://schemas.microsoft.com/office/powerpoint/2010/main" val="33572616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Παρουσιαστικό Παύλου (1 από 8)</a:t>
            </a:r>
            <a:endParaRPr lang="el-GR" dirty="0"/>
          </a:p>
        </p:txBody>
      </p:sp>
      <p:sp>
        <p:nvSpPr>
          <p:cNvPr id="5" name="Θέση περιεχομένου 4"/>
          <p:cNvSpPr>
            <a:spLocks noGrp="1"/>
          </p:cNvSpPr>
          <p:nvPr>
            <p:ph idx="1"/>
          </p:nvPr>
        </p:nvSpPr>
        <p:spPr/>
        <p:txBody>
          <a:bodyPr>
            <a:normAutofit fontScale="92500" lnSpcReduction="20000"/>
          </a:bodyPr>
          <a:lstStyle/>
          <a:p>
            <a:r>
              <a:rPr lang="el-GR" sz="2400" i="1" dirty="0"/>
              <a:t>Ο Λουκᾶς διηγεῖται ότι στὰ Λύστρα τῆς Μ. ᾿Ασίας, ὅταν οἱ ἀπόστολοι Βαρνάβας καὶ Παῦλος θεράπευσαν ἕναν ἐκ γενετῆς κουτσό, οἱ εἰδωλολάτρες κάτοικοι τοὺς πέρασαν γιὰ θεούς, κι ἔλεγαν τὸν μὲν </a:t>
            </a:r>
            <a:r>
              <a:rPr lang="el-GR" sz="2400" b="1" i="1" dirty="0"/>
              <a:t>Βαρνάβαν Δία, τὸν δὲ Παῦλον ῾Ερμῆν</a:t>
            </a:r>
            <a:r>
              <a:rPr lang="el-GR" sz="2400" i="1" dirty="0"/>
              <a:t>, ἐπειδὴ αὐτὸς ἦν ὁ ἡγούμενος τοῦ λόγου (Πρ. 14, 11‒12). </a:t>
            </a:r>
            <a:r>
              <a:rPr lang="el-GR" sz="2400" dirty="0"/>
              <a:t>Προφανώς ο Κύπριος Βαρνάβας ήταν ηλικωμένος και ολιγομίλητος σαν τον Δία ενώ ο Παύλος νέος καὶ ὁμιλητικός, όπως ο Ερμής.</a:t>
            </a:r>
            <a:endParaRPr lang="en-US" sz="2400" dirty="0"/>
          </a:p>
          <a:p>
            <a:r>
              <a:rPr lang="el-GR" sz="2400" dirty="0"/>
              <a:t>Στην Επίλογο της </a:t>
            </a:r>
            <a:r>
              <a:rPr lang="el-GR" sz="2400" i="1" dirty="0"/>
              <a:t>Προς Γαλάτας </a:t>
            </a:r>
            <a:r>
              <a:rPr lang="el-GR" sz="2400" dirty="0"/>
              <a:t>(6, 17) ο </a:t>
            </a:r>
            <a:r>
              <a:rPr lang="el-GR" sz="2400" dirty="0" smtClean="0"/>
              <a:t>Παύλος </a:t>
            </a:r>
            <a:r>
              <a:rPr lang="el-GR" sz="2400" dirty="0"/>
              <a:t>δεν φέρει απλώς αλλά </a:t>
            </a:r>
            <a:r>
              <a:rPr lang="el-GR" sz="2400" b="1" dirty="0"/>
              <a:t>βαστάζει</a:t>
            </a:r>
            <a:r>
              <a:rPr lang="el-GR" sz="2400" dirty="0"/>
              <a:t> ως «παράσημα» ανδρείας τα </a:t>
            </a:r>
            <a:r>
              <a:rPr lang="el-GR" sz="2400" b="1" dirty="0"/>
              <a:t>στίγματα</a:t>
            </a:r>
            <a:r>
              <a:rPr lang="el-GR" sz="2400" dirty="0"/>
              <a:t> (&lt; stig «χαράσσω, σκαλίζω») του Κυρίου πιθανότατα από το λιθοβολισμό που είχε υποστεί χάριν του κηρύγματος ακριβώς στα Λύστρα. Γι’ αυτό και «απαιτεί» σεβασμό, αφού αυτά αποδεικνύουν ότι είναι γνήσιος απόστολος </a:t>
            </a:r>
            <a:r>
              <a:rPr lang="el-GR" sz="2400" b="1" i="1" dirty="0"/>
              <a:t>οὐκ ἀπ᾽ ἀνθρώπων οὐδὲ δι᾽ ἀνθρώπου ἀλλὰ διὰ Ἰησοῦ Χριστοῦ καὶ Θεοῦ Πατρὸς τοῦ ἐγείραντος αὐτὸν ἐκ νεκρῶν</a:t>
            </a:r>
            <a:r>
              <a:rPr lang="el-GR" sz="2400" dirty="0"/>
              <a:t> (Γαλ. 1, 1)</a:t>
            </a:r>
            <a:r>
              <a:rPr lang="el-GR" sz="2400" dirty="0" smtClean="0"/>
              <a:t>!</a:t>
            </a:r>
            <a:endParaRPr lang="en-US" sz="2400" dirty="0"/>
          </a:p>
        </p:txBody>
      </p:sp>
    </p:spTree>
    <p:extLst>
      <p:ext uri="{BB962C8B-B14F-4D97-AF65-F5344CB8AC3E}">
        <p14:creationId xmlns:p14="http://schemas.microsoft.com/office/powerpoint/2010/main" val="927628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Η Γέννηση του Παύλου </a:t>
            </a:r>
            <a:r>
              <a:rPr lang="el-GR" dirty="0" smtClean="0"/>
              <a:t>(3 </a:t>
            </a:r>
            <a:r>
              <a:rPr lang="el-GR" dirty="0"/>
              <a:t>από </a:t>
            </a:r>
            <a:r>
              <a:rPr lang="el-GR" dirty="0" smtClean="0"/>
              <a:t>4)</a:t>
            </a:r>
            <a:endParaRPr lang="el-GR" dirty="0"/>
          </a:p>
        </p:txBody>
      </p:sp>
      <p:sp>
        <p:nvSpPr>
          <p:cNvPr id="3" name="Θέση περιεχομένου 2"/>
          <p:cNvSpPr>
            <a:spLocks noGrp="1"/>
          </p:cNvSpPr>
          <p:nvPr>
            <p:ph idx="1"/>
          </p:nvPr>
        </p:nvSpPr>
        <p:spPr/>
        <p:txBody>
          <a:bodyPr>
            <a:normAutofit fontScale="77500" lnSpcReduction="20000"/>
          </a:bodyPr>
          <a:lstStyle/>
          <a:p>
            <a:pPr marL="0" indent="0">
              <a:lnSpc>
                <a:spcPct val="110000"/>
              </a:lnSpc>
              <a:buNone/>
            </a:pPr>
            <a:r>
              <a:rPr lang="el-GR" sz="2800" dirty="0"/>
              <a:t>Σ΄ αυτή την πόλη υποδέχθηκε με μεγαλοπρέπεια ο </a:t>
            </a:r>
            <a:r>
              <a:rPr lang="el-GR" sz="2800" b="1" dirty="0"/>
              <a:t>Μάρκος Αντώνιος </a:t>
            </a:r>
            <a:r>
              <a:rPr lang="el-GR" sz="2800" dirty="0"/>
              <a:t>τη Βασίλισσα της Αιγύπτου </a:t>
            </a:r>
            <a:r>
              <a:rPr lang="el-GR" sz="2800" b="1" dirty="0"/>
              <a:t>Κλεοπάτρα</a:t>
            </a:r>
            <a:r>
              <a:rPr lang="el-GR" sz="2800" dirty="0"/>
              <a:t>. Επί Αυγούστου η Ταρσός ήταν “</a:t>
            </a:r>
            <a:r>
              <a:rPr lang="el-GR" sz="2800" b="1" dirty="0"/>
              <a:t>civitas libera</a:t>
            </a:r>
            <a:r>
              <a:rPr lang="el-GR" sz="2800" dirty="0"/>
              <a:t>”. Εδώ πέθανε ο Ρωμαίος Αυτοκράτορας </a:t>
            </a:r>
            <a:r>
              <a:rPr lang="el-GR" sz="2800" b="1" dirty="0"/>
              <a:t>Τάκιτος</a:t>
            </a:r>
            <a:r>
              <a:rPr lang="el-GR" sz="2800" dirty="0"/>
              <a:t> και εδώ ετάφη ο Αυτοκράτορας του Βυζαντίου </a:t>
            </a:r>
            <a:r>
              <a:rPr lang="el-GR" sz="2800" b="1" dirty="0"/>
              <a:t>Ιουλιανός</a:t>
            </a:r>
            <a:r>
              <a:rPr lang="el-GR" sz="2800" dirty="0"/>
              <a:t>. Κατά τους ελληνιστικούς και ρωμαϊκούς χρόνους, η Ταρσός είχε την προσωρινή ονομασία </a:t>
            </a:r>
            <a:r>
              <a:rPr lang="el-GR" sz="2800" b="1" dirty="0"/>
              <a:t>Αντιόχεια</a:t>
            </a:r>
            <a:r>
              <a:rPr lang="el-GR" sz="2800" dirty="0"/>
              <a:t> (του Κύδνου, καθώς είναι κτισμένη παρά τις όχθες του Κύδνου ποταμού που ήταν και το σύμβολο στα νομίσματά της). </a:t>
            </a:r>
          </a:p>
          <a:p>
            <a:pPr marL="0" indent="0">
              <a:lnSpc>
                <a:spcPct val="110000"/>
              </a:lnSpc>
              <a:buNone/>
            </a:pPr>
            <a:r>
              <a:rPr lang="el-GR" sz="2800" dirty="0" smtClean="0"/>
              <a:t>Ο </a:t>
            </a:r>
            <a:r>
              <a:rPr lang="el-GR" sz="2800" dirty="0"/>
              <a:t>Στράβων τόνιζε ότι η παιδεία της Ταρσού είναι</a:t>
            </a:r>
            <a:r>
              <a:rPr lang="el-GR" sz="2800" b="1" dirty="0"/>
              <a:t> ανώτερη </a:t>
            </a:r>
            <a:r>
              <a:rPr lang="el-GR" sz="2800" dirty="0"/>
              <a:t>των Αθηνών και της Αλεξανδρείας και ότι οι φοιτητές των Σχολών της προέρχονταν μόνον από την Κιλικία. Υπήρξε πατρίς των στωικών φιλοσόφων Αντίπατρου, Αρχέδημου, των δύο Αθηνόδωρων, των δύο γραμματικών Αρτεμίδωρου και Διόδωρου, του τραγικού ποιητή Διονυσίδη και άλλων πολλών που ζούσαν στη </a:t>
            </a:r>
            <a:r>
              <a:rPr lang="el-GR" sz="2800" b="1" dirty="0"/>
              <a:t>Ρώμη</a:t>
            </a:r>
            <a:r>
              <a:rPr lang="el-GR" sz="2800" dirty="0" smtClean="0"/>
              <a:t>.</a:t>
            </a:r>
          </a:p>
        </p:txBody>
      </p:sp>
    </p:spTree>
    <p:extLst>
      <p:ext uri="{BB962C8B-B14F-4D97-AF65-F5344CB8AC3E}">
        <p14:creationId xmlns:p14="http://schemas.microsoft.com/office/powerpoint/2010/main" val="219496684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Παρουσιαστικό Παύλου </a:t>
            </a:r>
            <a:r>
              <a:rPr lang="el-GR" dirty="0" smtClean="0"/>
              <a:t>(2 </a:t>
            </a:r>
            <a:r>
              <a:rPr lang="el-GR" dirty="0"/>
              <a:t>από 8)</a:t>
            </a:r>
          </a:p>
        </p:txBody>
      </p:sp>
      <p:sp>
        <p:nvSpPr>
          <p:cNvPr id="5" name="Θέση περιεχομένου 4"/>
          <p:cNvSpPr>
            <a:spLocks noGrp="1"/>
          </p:cNvSpPr>
          <p:nvPr>
            <p:ph idx="1"/>
          </p:nvPr>
        </p:nvSpPr>
        <p:spPr/>
        <p:txBody>
          <a:bodyPr>
            <a:normAutofit fontScale="92500" lnSpcReduction="10000"/>
          </a:bodyPr>
          <a:lstStyle/>
          <a:p>
            <a:r>
              <a:rPr lang="el-GR" sz="2400" dirty="0"/>
              <a:t>Πιθανότατα δεν ταυτίζεται με τους </a:t>
            </a:r>
            <a:r>
              <a:rPr lang="el-GR" sz="2400" i="1" dirty="0"/>
              <a:t>εβδελυγμένους μαστιγίας και στιγματίας δούλους (Φίλων Νόμ. Ι 58)</a:t>
            </a:r>
            <a:r>
              <a:rPr lang="el-GR" sz="2400" dirty="0"/>
              <a:t> αλλά ανακαλεί τα τατουάζ που περιέφεραν τιμητικά λάτρεις- δούλοι θεοτήτων, όπως ο Διόνυσος (</a:t>
            </a:r>
            <a:r>
              <a:rPr lang="el-GR" sz="2400" i="1" dirty="0"/>
              <a:t>παράσημο-ΚΙΣΣΌΦΥΛΟ Γ’ Μακ. 2, 27-9</a:t>
            </a:r>
            <a:r>
              <a:rPr lang="el-GR" sz="2400" dirty="0"/>
              <a:t>) και η Κυβέλη. Φυσικά δεν εννοεί κάποιο </a:t>
            </a:r>
            <a:r>
              <a:rPr lang="el-GR" sz="2400" i="1" dirty="0"/>
              <a:t>χάραγμα</a:t>
            </a:r>
            <a:r>
              <a:rPr lang="el-GR" sz="2400" dirty="0"/>
              <a:t> με το όνομα ή το σύμβολο του </a:t>
            </a:r>
            <a:r>
              <a:rPr lang="el-GR" sz="2400" dirty="0" smtClean="0"/>
              <a:t>Εσταυρωμένου.</a:t>
            </a:r>
            <a:endParaRPr lang="en-US" sz="2400" dirty="0"/>
          </a:p>
          <a:p>
            <a:r>
              <a:rPr lang="el-GR" sz="2400" dirty="0"/>
              <a:t>Προηγουμένως  σημειώνει ότι ενώπιόν τους </a:t>
            </a:r>
            <a:r>
              <a:rPr lang="el-GR" sz="2400" b="1" dirty="0"/>
              <a:t>προεγράφη ο Χριστός Εσταυρωμένος</a:t>
            </a:r>
            <a:r>
              <a:rPr lang="el-GR" sz="2400" dirty="0"/>
              <a:t> ίσως και διά του παρουσιαστικού αλλά και της στάσης ζωής του </a:t>
            </a:r>
            <a:r>
              <a:rPr lang="el-GR" sz="2400" dirty="0" smtClean="0"/>
              <a:t>Παύλου, </a:t>
            </a:r>
            <a:r>
              <a:rPr lang="el-GR" sz="2400" dirty="0"/>
              <a:t>αφού αισθανόταν ότι δε ζει πλέον εκείνος αλλά ο Χριστός που τον αγάπησε και παρεδόθη για αυτόν. Οι αντίπαλοί του ως σημείο τους είχαν </a:t>
            </a:r>
            <a:r>
              <a:rPr lang="el-GR" sz="2400" b="1" dirty="0"/>
              <a:t>την </a:t>
            </a:r>
            <a:r>
              <a:rPr lang="el-GR" sz="2400" b="1" dirty="0" smtClean="0"/>
              <a:t>περιτομή</a:t>
            </a:r>
            <a:r>
              <a:rPr lang="el-GR" sz="2400" dirty="0" smtClean="0"/>
              <a:t> </a:t>
            </a:r>
            <a:r>
              <a:rPr lang="el-GR" sz="2400" dirty="0"/>
              <a:t>επειδή θέλουν </a:t>
            </a:r>
            <a:r>
              <a:rPr lang="el-GR" sz="2400" b="1" i="1" dirty="0"/>
              <a:t>εὐπροσωπῆσαι</a:t>
            </a:r>
            <a:r>
              <a:rPr lang="el-GR" sz="2400" dirty="0"/>
              <a:t> ἐν σαρκί, </a:t>
            </a:r>
            <a:r>
              <a:rPr lang="el-GR" sz="2400" i="1" dirty="0"/>
              <a:t>(να αρέσουν στους ανθρώπους επιδεικνύοντας κατόρθωμα στη σάρκα 6, 12)</a:t>
            </a:r>
            <a:r>
              <a:rPr lang="el-GR" sz="2400" dirty="0" smtClean="0"/>
              <a:t>.</a:t>
            </a:r>
            <a:endParaRPr lang="en-US" sz="2400" dirty="0"/>
          </a:p>
        </p:txBody>
      </p:sp>
    </p:spTree>
    <p:extLst>
      <p:ext uri="{BB962C8B-B14F-4D97-AF65-F5344CB8AC3E}">
        <p14:creationId xmlns:p14="http://schemas.microsoft.com/office/powerpoint/2010/main" val="11166385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Παρουσιαστικό Παύλου </a:t>
            </a:r>
            <a:r>
              <a:rPr lang="el-GR" dirty="0" smtClean="0"/>
              <a:t>(3 </a:t>
            </a:r>
            <a:r>
              <a:rPr lang="el-GR" dirty="0"/>
              <a:t>από 8)</a:t>
            </a:r>
          </a:p>
        </p:txBody>
      </p:sp>
      <p:sp>
        <p:nvSpPr>
          <p:cNvPr id="5" name="Θέση περιεχομένου 4"/>
          <p:cNvSpPr>
            <a:spLocks noGrp="1"/>
          </p:cNvSpPr>
          <p:nvPr>
            <p:ph idx="1"/>
          </p:nvPr>
        </p:nvSpPr>
        <p:spPr/>
        <p:txBody>
          <a:bodyPr>
            <a:normAutofit fontScale="92500" lnSpcReduction="20000"/>
          </a:bodyPr>
          <a:lstStyle/>
          <a:p>
            <a:r>
              <a:rPr lang="el-GR" sz="2400" dirty="0"/>
              <a:t>Στο Γαλ. 4, 13-16 οι παραλήπτες προθυμοποιήθηκαν ακόμη και τα μάτια τους να του προσφέρουν, που συνιστούν το πολυτιμότερο όργανο του ανθρώπου. Μάλλον πρόκειται για μεταφορά: </a:t>
            </a:r>
            <a:r>
              <a:rPr lang="el-GR" sz="2400" i="1" dirty="0"/>
              <a:t>οἴδατε δὲ ὅτι δι᾽ </a:t>
            </a:r>
            <a:r>
              <a:rPr lang="el-GR" sz="2400" b="1" i="1" dirty="0"/>
              <a:t>ἀσθένειαν τῆς σαρκὸς </a:t>
            </a:r>
            <a:r>
              <a:rPr lang="el-GR" sz="2400" i="1" dirty="0"/>
              <a:t>εὐηγγελισάμην ὑμῖν τὸ πρότερον, καὶ τὸν </a:t>
            </a:r>
            <a:r>
              <a:rPr lang="el-GR" sz="2400" b="1" i="1" dirty="0"/>
              <a:t>πειρασμὸν ὑμῶν ἐν τῇ σαρκί μου</a:t>
            </a:r>
            <a:r>
              <a:rPr lang="el-GR" sz="2400" i="1" dirty="0"/>
              <a:t> οὐκ ἐξουθενήσατε οὐδὲ ἐξεπτύσατε, ἀλλὰ ὡς ἄγγελον θεοῦ ἐδέξασθέ με, ὡς Χριστὸν Ἰησοῦν. </a:t>
            </a:r>
            <a:r>
              <a:rPr lang="en-US" sz="2400" i="1" baseline="30000" dirty="0">
                <a:latin typeface="Calibri" charset="0"/>
              </a:rPr>
              <a:t>15</a:t>
            </a:r>
            <a:r>
              <a:rPr lang="el-GR" sz="2400" i="1" dirty="0" smtClean="0"/>
              <a:t>ποῦ </a:t>
            </a:r>
            <a:r>
              <a:rPr lang="el-GR" sz="2400" i="1" dirty="0"/>
              <a:t>οὖν ὁ μακαρισμὸς ὑμῶν; </a:t>
            </a:r>
            <a:r>
              <a:rPr lang="el-GR" sz="2400" b="1" i="1" dirty="0"/>
              <a:t>μαρτυρῶ γὰρ ὑμῖν ὅτι εἰ δυνατὸν τοὺς ὀφθαλμοὺς ὑμῶν ἐξορύξαντες ἐδώκατέ μοι</a:t>
            </a:r>
            <a:r>
              <a:rPr lang="el-GR" sz="2400" i="1" dirty="0"/>
              <a:t>. </a:t>
            </a:r>
            <a:r>
              <a:rPr lang="en-US" sz="2400" i="1" baseline="30000" dirty="0">
                <a:latin typeface="Calibri" charset="0"/>
              </a:rPr>
              <a:t>16</a:t>
            </a:r>
            <a:r>
              <a:rPr lang="el-GR" sz="2400" i="1" dirty="0" smtClean="0"/>
              <a:t>ὥστε </a:t>
            </a:r>
            <a:r>
              <a:rPr lang="el-GR" sz="2400" i="1" dirty="0"/>
              <a:t>ἐχθρὸς ὑμῶν γέγονα ἀληθεύων ὑμῖν</a:t>
            </a:r>
            <a:r>
              <a:rPr lang="el-GR" sz="2400" i="1" dirty="0" smtClean="0"/>
              <a:t>;</a:t>
            </a:r>
            <a:endParaRPr lang="en-US" sz="2400" i="1" dirty="0"/>
          </a:p>
          <a:p>
            <a:r>
              <a:rPr lang="el-GR" sz="2400" dirty="0"/>
              <a:t>Στὴ </a:t>
            </a:r>
            <a:r>
              <a:rPr lang="el-GR" sz="2400" i="1" dirty="0"/>
              <a:t>Β΄ Κορινθίους </a:t>
            </a:r>
            <a:r>
              <a:rPr lang="el-GR" sz="2400" dirty="0"/>
              <a:t>οι αντίπαλοί του τον κατηγορούν: </a:t>
            </a:r>
            <a:r>
              <a:rPr lang="el-GR" sz="2400" b="1" i="1" dirty="0"/>
              <a:t>Αἱ μὲν ᾿Επιστολαί βαρεῖαι καὶ ἰσχυραί, ἡ δὲ παρουσία τοῦ σώματος ἀσθενὴς καὶ ὁ λόγος ἐξουθενημένος</a:t>
            </a:r>
            <a:r>
              <a:rPr lang="el-GR" sz="2400" b="1" dirty="0"/>
              <a:t> </a:t>
            </a:r>
            <a:r>
              <a:rPr lang="el-GR" sz="2400" dirty="0"/>
              <a:t>(υπαινισσόμενοι τον άκομψο εξ επόψεως ρητορικής λόγο. 10,10‒11 ). Οι ίδιοι εξήραν τη δόξα που αντανακλούσε το πρόσωπο του Μωυσή όταν έλαβε την Τορά του Μωυσέως</a:t>
            </a:r>
            <a:r>
              <a:rPr lang="el-GR" sz="2400" dirty="0" smtClean="0"/>
              <a:t>.</a:t>
            </a:r>
            <a:endParaRPr lang="el-GR" sz="2400" dirty="0"/>
          </a:p>
        </p:txBody>
      </p:sp>
    </p:spTree>
    <p:extLst>
      <p:ext uri="{BB962C8B-B14F-4D97-AF65-F5344CB8AC3E}">
        <p14:creationId xmlns:p14="http://schemas.microsoft.com/office/powerpoint/2010/main" val="11166385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Παρουσιαστικό Παύλου </a:t>
            </a:r>
            <a:r>
              <a:rPr lang="el-GR" dirty="0" smtClean="0"/>
              <a:t>(4 </a:t>
            </a:r>
            <a:r>
              <a:rPr lang="el-GR" dirty="0"/>
              <a:t>από 8)</a:t>
            </a:r>
          </a:p>
        </p:txBody>
      </p:sp>
      <p:sp>
        <p:nvSpPr>
          <p:cNvPr id="5" name="Θέση περιεχομένου 4"/>
          <p:cNvSpPr>
            <a:spLocks noGrp="1"/>
          </p:cNvSpPr>
          <p:nvPr>
            <p:ph idx="1"/>
          </p:nvPr>
        </p:nvSpPr>
        <p:spPr/>
        <p:txBody>
          <a:bodyPr>
            <a:normAutofit fontScale="85000" lnSpcReduction="20000"/>
          </a:bodyPr>
          <a:lstStyle/>
          <a:p>
            <a:r>
              <a:rPr lang="el-GR" sz="2400" dirty="0"/>
              <a:t>Επειδή ο Παύλος θεώρησε αποκαλύψεις πολλές και εντυπωσιακές, παραδόθηκε από τον Κύριο (όπως και ο Ιώβ 2, 6 κε.) σε </a:t>
            </a:r>
            <a:r>
              <a:rPr lang="el-GR" sz="2400" b="1" dirty="0"/>
              <a:t>άγγελο Σατανά</a:t>
            </a:r>
            <a:r>
              <a:rPr lang="el-GR" sz="2400" dirty="0"/>
              <a:t> προκειμένου να τον </a:t>
            </a:r>
            <a:r>
              <a:rPr lang="el-GR" sz="2400" b="1" dirty="0"/>
              <a:t>κολαφίζει</a:t>
            </a:r>
            <a:r>
              <a:rPr lang="el-GR" sz="2400" dirty="0"/>
              <a:t> (= χαστουκίζει/σβερκώνει), όπως τον Ιώβ, και έτσι να βιώσει τη δύναμη/χάρη του Κυρίου και να μην υπεραίρεται. Έτσι τον βασανίζει </a:t>
            </a:r>
            <a:r>
              <a:rPr lang="el-GR" sz="2400" b="1" i="1" dirty="0"/>
              <a:t>σκόλοπας</a:t>
            </a:r>
            <a:r>
              <a:rPr lang="el-GR" sz="2400" dirty="0"/>
              <a:t> (= αγκίδα ή λεπτό και μακρύ δοκάρι που διαπερνά το κορμί και καταλήγει σε αιχμηρό άκρο) </a:t>
            </a:r>
            <a:r>
              <a:rPr lang="el-GR" sz="2400" b="1" i="1" dirty="0"/>
              <a:t>τῆς σαρκὸς </a:t>
            </a:r>
            <a:r>
              <a:rPr lang="el-GR" sz="2400" dirty="0"/>
              <a:t>(Β’ Κορ.12, 7). </a:t>
            </a:r>
            <a:r>
              <a:rPr lang="el-GR" sz="2400" i="1" dirty="0"/>
              <a:t>Εσκολωπισμένος</a:t>
            </a:r>
            <a:r>
              <a:rPr lang="el-GR" sz="2400" dirty="0"/>
              <a:t> αποκαλείται από τον Λουκιανό και ο Ι. Χριστός, ο Εσταυρωμένος. Δεν γνωρίζουμε αν πρόκειται για </a:t>
            </a:r>
            <a:r>
              <a:rPr lang="el-GR" sz="2400" b="1" i="1" dirty="0"/>
              <a:t>ασθένειες</a:t>
            </a:r>
            <a:r>
              <a:rPr lang="el-GR" sz="2400" dirty="0"/>
              <a:t> (οφθαλμοί Γαλ. 4, 13-15. Πρ. 9, 8-9. 22, 11-13; κεφαλγίες-ημικρανίες;) </a:t>
            </a:r>
            <a:r>
              <a:rPr lang="el-GR" sz="2400" b="1" dirty="0"/>
              <a:t>διώξεις</a:t>
            </a:r>
            <a:r>
              <a:rPr lang="el-GR" sz="2400" dirty="0"/>
              <a:t> που του προκάλεσαν </a:t>
            </a:r>
            <a:r>
              <a:rPr lang="el-GR" sz="2400" i="1" dirty="0"/>
              <a:t>στίγματα</a:t>
            </a:r>
            <a:r>
              <a:rPr lang="el-GR" sz="2400" dirty="0"/>
              <a:t>; (Γαλ. 6, 17. Β΄ Κορ. 11, 21-33. 12, 10), </a:t>
            </a:r>
            <a:r>
              <a:rPr lang="el-GR" sz="2400" b="1" i="1" dirty="0"/>
              <a:t>ή ανθρώπους</a:t>
            </a:r>
            <a:r>
              <a:rPr lang="el-GR" sz="2400" b="1" dirty="0"/>
              <a:t> που τον έθλιβαν </a:t>
            </a:r>
            <a:r>
              <a:rPr lang="el-GR" sz="2400" dirty="0"/>
              <a:t>όπως οι Υμέναιος, Φιλητός Α’ Τιμ. 1, 20. 2, 17. πρβλ. Γ΄ Βασ. 11, 14. Μκ. 8, 33). Δεν πρόκειται για «σαρκικούς» πειρασμούς. Ήδη στο 11, 13-15 αναφέρει: </a:t>
            </a:r>
            <a:r>
              <a:rPr lang="el-GR" sz="2400" i="1" dirty="0"/>
              <a:t>οἱ γὰρ τοιοῦτοι ψευδαπόστολοι, ἐργάται δόλιοι, </a:t>
            </a:r>
            <a:r>
              <a:rPr lang="el-GR" sz="2400" b="1" i="1" dirty="0"/>
              <a:t>μετασχηματιζόμενοι εἰς ἀποστόλους Χριστοῦ</a:t>
            </a:r>
            <a:r>
              <a:rPr lang="el-GR" sz="2400" i="1" dirty="0"/>
              <a:t>. καὶ οὐ θαῦμα· αὐτὸς γὰρ ὁ Σατανᾶς μετασχηματίζεται εἰς ἄγγελον φωτός.οὐ μέγα οὖν </a:t>
            </a:r>
            <a:r>
              <a:rPr lang="el-GR" sz="2400" b="1" i="1" dirty="0"/>
              <a:t>εἰ καὶ οἱ διάκονοι αὐτοῦ</a:t>
            </a:r>
            <a:r>
              <a:rPr lang="el-GR" sz="2400" i="1" dirty="0"/>
              <a:t> μετασχηματίζονται ὡς διάκονοι δικαιοσύνης· ὧν τὸ τέλος ἔσται κατὰ τὰ ἔργα αὐτῶν</a:t>
            </a:r>
            <a:r>
              <a:rPr lang="el-GR" sz="2400" i="1" dirty="0" smtClean="0"/>
              <a:t>.</a:t>
            </a:r>
            <a:endParaRPr lang="en-US" sz="2400" i="1" dirty="0"/>
          </a:p>
        </p:txBody>
      </p:sp>
    </p:spTree>
    <p:extLst>
      <p:ext uri="{BB962C8B-B14F-4D97-AF65-F5344CB8AC3E}">
        <p14:creationId xmlns:p14="http://schemas.microsoft.com/office/powerpoint/2010/main" val="11166385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Παρουσιαστικό Παύλου </a:t>
            </a:r>
            <a:r>
              <a:rPr lang="el-GR" dirty="0" smtClean="0"/>
              <a:t>(5 </a:t>
            </a:r>
            <a:r>
              <a:rPr lang="el-GR" dirty="0"/>
              <a:t>από 8)</a:t>
            </a:r>
          </a:p>
        </p:txBody>
      </p:sp>
      <p:sp>
        <p:nvSpPr>
          <p:cNvPr id="5" name="Θέση περιεχομένου 4"/>
          <p:cNvSpPr>
            <a:spLocks noGrp="1"/>
          </p:cNvSpPr>
          <p:nvPr>
            <p:ph idx="1"/>
          </p:nvPr>
        </p:nvSpPr>
        <p:spPr/>
        <p:txBody>
          <a:bodyPr>
            <a:normAutofit fontScale="85000" lnSpcReduction="10000"/>
          </a:bodyPr>
          <a:lstStyle/>
          <a:p>
            <a:r>
              <a:rPr lang="el-GR" sz="2400" dirty="0"/>
              <a:t>Στη Β΄ Κορ., όπου ασκείται πολεμική στους Ιουδαιοχριστιανούς έχουμε τρεις καταλόγους </a:t>
            </a:r>
            <a:r>
              <a:rPr lang="el-GR" sz="2400" dirty="0" smtClean="0"/>
              <a:t>θλίψεων(</a:t>
            </a:r>
            <a:r>
              <a:rPr lang="el-GR" sz="2400" dirty="0"/>
              <a:t>!). Στο 11, 23-28 ἀπαριθμεῖ τὶς θλίψεις μέχρι τότε· φυλακὴ καὶ ξυλοκόπημα μέχρι θανάτου ὑπέστη πολλὲς </a:t>
            </a:r>
            <a:r>
              <a:rPr lang="el-GR" sz="2400" dirty="0" smtClean="0"/>
              <a:t>φορές: ἰδιαιτέρως </a:t>
            </a:r>
            <a:r>
              <a:rPr lang="el-GR" sz="2400" b="1" dirty="0"/>
              <a:t>πέντε</a:t>
            </a:r>
            <a:r>
              <a:rPr lang="el-GR" sz="2400" dirty="0"/>
              <a:t> φορὲς μαστιγώθηκε στη Συναγωγή μὲ 39 βουρδουλιὲς κάθε φορὰ (προφανώς διότι ομολογούσε τον Ιησού ως Υιό του Θεού πρβλ. Ιωσ. Αρχ. 4.238.248 Δτ. 25, 1-3), </a:t>
            </a:r>
            <a:r>
              <a:rPr lang="el-GR" sz="2400" b="1" dirty="0"/>
              <a:t>τρεῖς</a:t>
            </a:r>
            <a:r>
              <a:rPr lang="el-GR" sz="2400" dirty="0"/>
              <a:t> φορὲς ξυλοκοπήθηκε προφανώς από Ρωμαίους μὲ ῥόπαλα (γκλοπς), μία φορὰ λιθοβολήθηκε (στα Λύστρα), </a:t>
            </a:r>
            <a:r>
              <a:rPr lang="el-GR" sz="2400" b="1" dirty="0"/>
              <a:t>τρεῖς φορὲς </a:t>
            </a:r>
            <a:r>
              <a:rPr lang="el-GR" sz="2400" dirty="0"/>
              <a:t>ναυάγησε καὶ προφανῶς γλίτωσε κολυμπώντας σὲ τρικυμισμένη θάλασσα ἐπὶ ὧρες, μία φορὰ ἔκανε μέσα στὴ θάλασσα ἕνα μερόνυχτο, ὁδοιπορίες ἔκανε ἀμέτρητες, πάρα πολλὲς φορὲς κινδύνευσε νὰ χάσει τὴ ζωή του ἀπὸ λῃστές, </a:t>
            </a:r>
            <a:r>
              <a:rPr lang="el-GR" sz="2400" b="1" dirty="0"/>
              <a:t>πολλὲς φορὲς</a:t>
            </a:r>
            <a:r>
              <a:rPr lang="el-GR" sz="2400" dirty="0"/>
              <a:t> κυνηγήθηκε σὲ πόλεις, σὲ ὕπαιθρο, σὲ θάλασσα, ἀπὸ ᾿Ιουδαίους, εἰδωλολάτρες, καὶ </a:t>
            </a:r>
            <a:r>
              <a:rPr lang="el-GR" sz="2400" b="1" dirty="0"/>
              <a:t>ψευτοχριστιανούς</a:t>
            </a:r>
            <a:r>
              <a:rPr lang="el-GR" sz="2400" dirty="0"/>
              <a:t>· κόπους ἐξοντωτικούς, πεῖνες, δίψες ἐπικίνδυνες, ἀγρυπνίες, κρύα ὑπέφερε ἀμέτρητες φορές· καὶ μέσα σ᾿ ὅλα αὐτὰ μεριμνοῦσε γιὰ τὴ διοίκησι πολλῶν ἐκκλησιῶν.</a:t>
            </a:r>
            <a:r>
              <a:rPr lang="en-US" sz="2400" dirty="0"/>
              <a:t> </a:t>
            </a:r>
            <a:endParaRPr lang="el-GR" sz="2400" dirty="0"/>
          </a:p>
        </p:txBody>
      </p:sp>
    </p:spTree>
    <p:extLst>
      <p:ext uri="{BB962C8B-B14F-4D97-AF65-F5344CB8AC3E}">
        <p14:creationId xmlns:p14="http://schemas.microsoft.com/office/powerpoint/2010/main" val="33018965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a:t>Παρουσιαστικό Παύλου </a:t>
            </a:r>
            <a:r>
              <a:rPr lang="el-GR" dirty="0" smtClean="0"/>
              <a:t>(6 </a:t>
            </a:r>
            <a:r>
              <a:rPr lang="el-GR" dirty="0"/>
              <a:t>από 8)</a:t>
            </a:r>
          </a:p>
        </p:txBody>
      </p:sp>
      <p:pic>
        <p:nvPicPr>
          <p:cNvPr id="3" name="Picture Placeholder 2" descr="Εικόνα του Αποστόλου Παύλου από πίνακα του Ζαν Τούροπ"/>
          <p:cNvPicPr>
            <a:picLocks noGrp="1" noChangeAspect="1"/>
          </p:cNvPicPr>
          <p:nvPr>
            <p:ph type="pic" idx="1"/>
          </p:nvPr>
        </p:nvPicPr>
        <p:blipFill>
          <a:blip r:embed="rId3">
            <a:extLst>
              <a:ext uri="{28A0092B-C50C-407E-A947-70E740481C1C}">
                <a14:useLocalDpi xmlns:a14="http://schemas.microsoft.com/office/drawing/2010/main" val="0"/>
              </a:ext>
            </a:extLst>
          </a:blip>
          <a:srcRect l="-14945" r="-14945"/>
          <a:stretch>
            <a:fillRect/>
          </a:stretch>
        </p:blipFill>
        <p:spPr/>
      </p:pic>
    </p:spTree>
    <p:extLst>
      <p:ext uri="{BB962C8B-B14F-4D97-AF65-F5344CB8AC3E}">
        <p14:creationId xmlns:p14="http://schemas.microsoft.com/office/powerpoint/2010/main" val="15101832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Παρουσιαστικό Παύλου </a:t>
            </a:r>
            <a:r>
              <a:rPr lang="el-GR" dirty="0" smtClean="0"/>
              <a:t>(7 </a:t>
            </a:r>
            <a:r>
              <a:rPr lang="el-GR" dirty="0"/>
              <a:t>από 8)</a:t>
            </a:r>
          </a:p>
        </p:txBody>
      </p:sp>
      <p:sp>
        <p:nvSpPr>
          <p:cNvPr id="5" name="Θέση περιεχομένου 4"/>
          <p:cNvSpPr>
            <a:spLocks noGrp="1"/>
          </p:cNvSpPr>
          <p:nvPr>
            <p:ph idx="1"/>
          </p:nvPr>
        </p:nvSpPr>
        <p:spPr/>
        <p:txBody>
          <a:bodyPr>
            <a:normAutofit fontScale="92500" lnSpcReduction="20000"/>
          </a:bodyPr>
          <a:lstStyle/>
          <a:p>
            <a:r>
              <a:rPr lang="el-GR" sz="2400" dirty="0" smtClean="0"/>
              <a:t>Το </a:t>
            </a:r>
            <a:r>
              <a:rPr lang="el-GR" sz="2400" dirty="0"/>
              <a:t>πρόσωπο του </a:t>
            </a:r>
            <a:r>
              <a:rPr lang="el-GR" sz="2400" dirty="0" smtClean="0"/>
              <a:t>Παύλου </a:t>
            </a:r>
            <a:r>
              <a:rPr lang="el-GR" sz="2400" dirty="0"/>
              <a:t>ο οποίος είχε τη μοναδική εμπειρία της Δαμασκού, παρά την ατιμία και την ασθένεια, ως μοναδικό κάτοπτρο μεταδίδει σε αντίθεση προς το πρόσωπο του Μωυσή, με παρρησία προς τους άλλους διά του ευαγγελισμού, την αλήθεια, το φωτισμό της δόξας του Ιησού Χριστού. Και οι ίδιοι οι Κορίνθιοι με τη σειρά τους αντικατοπτριζόμενοι τη δόξα στο περιβάλλον τους συστήνουν με μοναδικό τρόπο την αλήθεια-ειλικρίνεια του παύλειου κηρύγματος</a:t>
            </a:r>
            <a:r>
              <a:rPr lang="el-GR" sz="2400" dirty="0" smtClean="0"/>
              <a:t>.</a:t>
            </a:r>
          </a:p>
          <a:p>
            <a:r>
              <a:rPr lang="el-GR" sz="2400" dirty="0"/>
              <a:t>Στο Β’ Κορ.  2, </a:t>
            </a:r>
            <a:r>
              <a:rPr lang="el-GR" sz="2400" dirty="0" smtClean="0"/>
              <a:t>17 – 4</a:t>
            </a:r>
            <a:r>
              <a:rPr lang="el-GR" sz="2400" dirty="0"/>
              <a:t>, 6 ο </a:t>
            </a:r>
            <a:r>
              <a:rPr lang="el-GR" sz="2400" dirty="0" smtClean="0"/>
              <a:t>Παύλος </a:t>
            </a:r>
            <a:r>
              <a:rPr lang="el-GR" sz="2400" dirty="0"/>
              <a:t>αυτοπαρουσιάζεται να εισέρχεται ως θριαμβευτής, όντας ταυτόχρονα </a:t>
            </a:r>
            <a:r>
              <a:rPr lang="el-GR" sz="2400" i="1" dirty="0"/>
              <a:t>Χριστοῦ εὐωδία τῷ Θεῷ ἐν τοῖς σῳζομένοις καὶ ἐν τοῖς ἀπολλυμένοις, οἷς μὲν ὀσμὴ ἐκ θανάτου εἰς θάνατον, οἷς δὲ ὀσμὴ ἐκ ζωῆς εἰς ζωήν</a:t>
            </a:r>
            <a:r>
              <a:rPr lang="el-GR" sz="2400" dirty="0"/>
              <a:t>. Αυτός βρίσκεται συνεχώς κατέναντι Θεού (και όχι περιστασιακά όπως ο Μωυσής). Μετα-λαμβάνει αυτό το φως μέσω του Χριστού της </a:t>
            </a:r>
            <a:r>
              <a:rPr lang="el-GR" sz="2400" i="1" dirty="0"/>
              <a:t>Εικόνας του Θεού</a:t>
            </a:r>
            <a:r>
              <a:rPr lang="el-GR" sz="2400" dirty="0"/>
              <a:t> (4, 4. πρβλ. Κολ. 1, 15)</a:t>
            </a:r>
            <a:r>
              <a:rPr lang="el-GR" sz="2400" dirty="0" smtClean="0"/>
              <a:t>.</a:t>
            </a:r>
            <a:endParaRPr lang="en-US" sz="2400" dirty="0"/>
          </a:p>
        </p:txBody>
      </p:sp>
    </p:spTree>
    <p:extLst>
      <p:ext uri="{BB962C8B-B14F-4D97-AF65-F5344CB8AC3E}">
        <p14:creationId xmlns:p14="http://schemas.microsoft.com/office/powerpoint/2010/main" val="330189658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Παρουσιαστικό Παύλου </a:t>
            </a:r>
            <a:r>
              <a:rPr lang="el-GR" dirty="0" smtClean="0"/>
              <a:t>(8 </a:t>
            </a:r>
            <a:r>
              <a:rPr lang="el-GR" dirty="0"/>
              <a:t>από 8)</a:t>
            </a:r>
          </a:p>
        </p:txBody>
      </p:sp>
      <p:sp>
        <p:nvSpPr>
          <p:cNvPr id="5" name="Θέση περιεχομένου 4"/>
          <p:cNvSpPr>
            <a:spLocks noGrp="1"/>
          </p:cNvSpPr>
          <p:nvPr>
            <p:ph idx="1"/>
          </p:nvPr>
        </p:nvSpPr>
        <p:spPr/>
        <p:txBody>
          <a:bodyPr>
            <a:normAutofit lnSpcReduction="10000"/>
          </a:bodyPr>
          <a:lstStyle/>
          <a:p>
            <a:pPr marL="400050" lvl="1" indent="0">
              <a:buNone/>
            </a:pPr>
            <a:r>
              <a:rPr lang="el-GR" sz="2000" dirty="0" smtClean="0"/>
              <a:t>Παρότι </a:t>
            </a:r>
            <a:r>
              <a:rPr lang="el-GR" sz="2000" dirty="0"/>
              <a:t>όπως θα τονίσει στην αρχή της αμέσως επόμενης ενότητας κατέχει τον θησαυρό </a:t>
            </a:r>
            <a:r>
              <a:rPr lang="el-GR" sz="2000" b="1" i="1" dirty="0"/>
              <a:t>ἐν ὀστρακίνοις (= κεραμιδένια) σκεύεσιν</a:t>
            </a:r>
            <a:r>
              <a:rPr lang="el-GR" sz="2000" dirty="0"/>
              <a:t> (Β’ Κορ. 4, 7) και δε διαθέτει τη λαμπρότητα του προσώπου του Μωυσέως, όπως τον κατηγορούσαν οι αντίπαλοί του, αισθάνεται ότι βρίσκεται διαρκώς ενώπιον του Θεού από τον οποίο αντλεί δύναμη και δόξα την οποία αντικατοπτρίζει στους άλλους με το κήρυγμα, το Ευαγγέλιό του. Όσοι το ασπάζονται αντικατοπτρίζουν τη δόξα αυτή και στο περιβάλλον τους και γίνονται έτσι οι έγγραφες πλάκες της διαθήκης και οι συστατικές επιστολές του. για κάποιους </a:t>
            </a:r>
            <a:r>
              <a:rPr lang="el-GR" sz="2000" i="1" dirty="0"/>
              <a:t>απολλυμένους</a:t>
            </a:r>
            <a:r>
              <a:rPr lang="el-GR" sz="2000" dirty="0"/>
              <a:t> είναι κεκαλυμμένη. Οι χριστιανοί της Κορίνθου και της Αχαΐας όντας οι ίδιοι </a:t>
            </a:r>
            <a:r>
              <a:rPr lang="el-GR" sz="2000" i="1" dirty="0"/>
              <a:t>έμψυχες πλάκες</a:t>
            </a:r>
            <a:r>
              <a:rPr lang="el-GR" sz="2000" dirty="0"/>
              <a:t> της </a:t>
            </a:r>
            <a:r>
              <a:rPr lang="el-GR" sz="2000" dirty="0" smtClean="0"/>
              <a:t>Καινής Διαθήκης, </a:t>
            </a:r>
            <a:r>
              <a:rPr lang="el-GR" sz="2000" dirty="0"/>
              <a:t>αφού </a:t>
            </a:r>
            <a:r>
              <a:rPr lang="el-GR" sz="2000" i="1" dirty="0"/>
              <a:t>επιστράφηκαν</a:t>
            </a:r>
            <a:r>
              <a:rPr lang="el-GR" sz="2000" dirty="0"/>
              <a:t> προς τον Κύριο Πνεύμα (Δτ. 4, 30. Β’ Παρ. 24, 19. 30, 9. Ησ. 19, 22. Α’ Θεσ. 1, 9. Πρ. 9, 35),</a:t>
            </a:r>
            <a:r>
              <a:rPr lang="el-GR" sz="2000" i="1" dirty="0"/>
              <a:t> κατοπτρίζονται</a:t>
            </a:r>
            <a:r>
              <a:rPr lang="el-GR" sz="2000" dirty="0"/>
              <a:t> τη δόξα του Κυρίου (kabod Jahwe). Έτσι δεν είναι μόνον ανώτεροι των Ισραηλιτών αλλά και του ίδιου του Μωυσέως, ο οποίος δε βρισκόταν συνεχώς ενώπιον της Δόξας</a:t>
            </a:r>
            <a:r>
              <a:rPr lang="el-GR" sz="2000" dirty="0" smtClean="0"/>
              <a:t>.</a:t>
            </a:r>
          </a:p>
        </p:txBody>
      </p:sp>
    </p:spTree>
    <p:extLst>
      <p:ext uri="{BB962C8B-B14F-4D97-AF65-F5344CB8AC3E}">
        <p14:creationId xmlns:p14="http://schemas.microsoft.com/office/powerpoint/2010/main" val="21249389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Κράση Παύλου</a:t>
            </a:r>
            <a:endParaRPr lang="el-GR" dirty="0"/>
          </a:p>
        </p:txBody>
      </p:sp>
      <p:sp>
        <p:nvSpPr>
          <p:cNvPr id="3" name="Θέση περιεχομένου 2"/>
          <p:cNvSpPr>
            <a:spLocks noGrp="1"/>
          </p:cNvSpPr>
          <p:nvPr>
            <p:ph sz="half" idx="1"/>
          </p:nvPr>
        </p:nvSpPr>
        <p:spPr/>
        <p:txBody>
          <a:bodyPr>
            <a:normAutofit fontScale="70000" lnSpcReduction="20000"/>
          </a:bodyPr>
          <a:lstStyle/>
          <a:p>
            <a:r>
              <a:rPr lang="el-GR" dirty="0"/>
              <a:t>Παρά τα συγκεκριμένα πάθη ο Απόστολος των Εθνών πρέπει να είχε γερή σωματική κράση. Ο Holzner (</a:t>
            </a:r>
            <a:r>
              <a:rPr lang="el-GR" i="1" dirty="0"/>
              <a:t>Παύλος</a:t>
            </a:r>
            <a:r>
              <a:rPr lang="el-GR" dirty="0"/>
              <a:t> 272-3) σημειώνει: Αν λογαριάσουμε τον αριθμό των χιλιομέτρων που έκανε στα τρία </a:t>
            </a:r>
            <a:r>
              <a:rPr lang="el-GR" dirty="0" smtClean="0"/>
              <a:t>ταξίδια[</a:t>
            </a:r>
            <a:r>
              <a:rPr lang="el-GR" dirty="0"/>
              <a:t>…] τότε φθάνουμε στο ακόλουθο αποτέλεσμα: Πρώτη περιοδεία: </a:t>
            </a:r>
            <a:r>
              <a:rPr lang="el-GR" dirty="0" smtClean="0"/>
              <a:t>Αττάλεια-Δέρβη </a:t>
            </a:r>
            <a:r>
              <a:rPr lang="el-GR" dirty="0"/>
              <a:t>με επιστροφή: </a:t>
            </a:r>
            <a:r>
              <a:rPr lang="el-GR" b="1" dirty="0"/>
              <a:t>1.000 χλμ.</a:t>
            </a:r>
            <a:r>
              <a:rPr lang="el-GR" dirty="0"/>
              <a:t> Δεύτερη περιοδεία: Ταρσός-Τρωάς: </a:t>
            </a:r>
            <a:r>
              <a:rPr lang="el-GR" b="1" dirty="0"/>
              <a:t>1.400 χλμ.</a:t>
            </a:r>
            <a:r>
              <a:rPr lang="el-GR" dirty="0"/>
              <a:t> (και με μια λοξοδρόμηση προς την Άγκυρα άλλα 525 </a:t>
            </a:r>
            <a:r>
              <a:rPr lang="el-GR" dirty="0" smtClean="0"/>
              <a:t>χλμ.) </a:t>
            </a:r>
            <a:r>
              <a:rPr lang="el-GR" dirty="0"/>
              <a:t>Τρίτη περιοδεία: Ταρσός-Έφεσος: </a:t>
            </a:r>
            <a:r>
              <a:rPr lang="el-GR" b="1" dirty="0"/>
              <a:t>1.150 </a:t>
            </a:r>
            <a:r>
              <a:rPr lang="el-GR" b="1" dirty="0" smtClean="0"/>
              <a:t>χλμ.</a:t>
            </a:r>
            <a:r>
              <a:rPr lang="el-GR" dirty="0" smtClean="0"/>
              <a:t> </a:t>
            </a:r>
            <a:r>
              <a:rPr lang="el-GR" dirty="0"/>
              <a:t>(και με μια λοξοδρόμηση προς την Άγκυρα </a:t>
            </a:r>
            <a:r>
              <a:rPr lang="el-GR" dirty="0" smtClean="0"/>
              <a:t>1700 χλμ</a:t>
            </a:r>
            <a:r>
              <a:rPr lang="el-GR" dirty="0"/>
              <a:t>)</a:t>
            </a:r>
            <a:r>
              <a:rPr lang="el-GR" dirty="0" smtClean="0"/>
              <a:t>.</a:t>
            </a:r>
            <a:endParaRPr lang="el-GR" dirty="0"/>
          </a:p>
        </p:txBody>
      </p:sp>
      <p:sp>
        <p:nvSpPr>
          <p:cNvPr id="4" name="Θέση περιεχομένου 3"/>
          <p:cNvSpPr>
            <a:spLocks noGrp="1"/>
          </p:cNvSpPr>
          <p:nvPr>
            <p:ph sz="half" idx="2"/>
          </p:nvPr>
        </p:nvSpPr>
        <p:spPr/>
        <p:txBody>
          <a:bodyPr>
            <a:normAutofit fontScale="70000" lnSpcReduction="20000"/>
          </a:bodyPr>
          <a:lstStyle/>
          <a:p>
            <a:r>
              <a:rPr lang="el-GR" dirty="0"/>
              <a:t>Αν υπολογίσουμε τις δευτερεύουσες πορείες, την υψομετρική διαφορά και την διαφορά που έχει ο δρόμος από το σιδηρόδρομο σε μήκος φθάνουμε σε οδοιπορείες, για τις οποίες ο Deissmann, ομολογεί: μια από τις αξέχαστες εντυπώσεις των ταξιδιών μου, που το περισσότερο τα έκανα με τα νεότερα μέσα συγκοινωνίας, είναι ο άρρητος θαυμασμός για την αντοχή του σώματος του Παύλου ως πεζοπόρου που είχε το λόγο του λέγοντας </a:t>
            </a:r>
            <a:r>
              <a:rPr lang="el-GR" i="1" dirty="0"/>
              <a:t>υπωπιάζω (= κτυπώ) το σώμα μου και δουλαγωγώ</a:t>
            </a:r>
            <a:r>
              <a:rPr lang="el-GR" dirty="0"/>
              <a:t> (= σέρνω σαν δούλο) (Α’ Κορ. 9, 27).</a:t>
            </a:r>
          </a:p>
        </p:txBody>
      </p:sp>
    </p:spTree>
    <p:extLst>
      <p:ext uri="{BB962C8B-B14F-4D97-AF65-F5344CB8AC3E}">
        <p14:creationId xmlns:p14="http://schemas.microsoft.com/office/powerpoint/2010/main" val="62020268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Ο Αγώνας του Παύλου (1 από 4)</a:t>
            </a:r>
            <a:endParaRPr lang="el-GR" dirty="0"/>
          </a:p>
        </p:txBody>
      </p:sp>
      <p:sp>
        <p:nvSpPr>
          <p:cNvPr id="5" name="Θέση περιεχομένου 4"/>
          <p:cNvSpPr>
            <a:spLocks noGrp="1"/>
          </p:cNvSpPr>
          <p:nvPr>
            <p:ph idx="1"/>
          </p:nvPr>
        </p:nvSpPr>
        <p:spPr/>
        <p:txBody>
          <a:bodyPr>
            <a:normAutofit fontScale="92500" lnSpcReduction="10000"/>
          </a:bodyPr>
          <a:lstStyle/>
          <a:p>
            <a:r>
              <a:rPr lang="el-GR" sz="2400" dirty="0"/>
              <a:t>Πρόκειται για παράδειγμα από την </a:t>
            </a:r>
            <a:r>
              <a:rPr lang="el-GR" sz="2400" b="1" dirty="0"/>
              <a:t>πυγμή</a:t>
            </a:r>
            <a:r>
              <a:rPr lang="el-GR" sz="2400" dirty="0"/>
              <a:t> ή </a:t>
            </a:r>
            <a:r>
              <a:rPr lang="el-GR" sz="2400" b="1" dirty="0"/>
              <a:t>το παγκράτιο</a:t>
            </a:r>
            <a:r>
              <a:rPr lang="el-GR" sz="2400" dirty="0"/>
              <a:t>, το οποίο ήταν συνδυασμός πάλης και πυγμαχίας. Το </a:t>
            </a:r>
            <a:r>
              <a:rPr lang="el-GR" sz="2400" i="1" dirty="0"/>
              <a:t>οὕτως </a:t>
            </a:r>
            <a:r>
              <a:rPr lang="el-GR" sz="2400" b="1" i="1" dirty="0"/>
              <a:t>πυκτεύω</a:t>
            </a:r>
            <a:r>
              <a:rPr lang="el-GR" sz="2400" i="1" dirty="0"/>
              <a:t> ὡς οὐκ ἀέρα δέρων</a:t>
            </a:r>
            <a:r>
              <a:rPr lang="el-GR" sz="2400" dirty="0"/>
              <a:t> ούτε δημώδης παροιμία είναι </a:t>
            </a:r>
            <a:r>
              <a:rPr lang="el-GR" sz="2400" i="1" dirty="0"/>
              <a:t>επί των ματαιοπονούντων λεγομένη</a:t>
            </a:r>
            <a:r>
              <a:rPr lang="el-GR" sz="2400" dirty="0"/>
              <a:t>, ούτε είναι φράση ειλημμένη από τη </a:t>
            </a:r>
            <a:r>
              <a:rPr lang="el-GR" sz="2400" i="1" dirty="0"/>
              <a:t>σκιαμαχία</a:t>
            </a:r>
            <a:r>
              <a:rPr lang="el-GR" sz="2400" dirty="0"/>
              <a:t>, την προπόνηση δηλ. των πυγμάχων η οποία περιελάμβανε γρονθοκοπήματα στον αέρα ως </a:t>
            </a:r>
            <a:r>
              <a:rPr lang="el-GR" sz="2400" i="1" dirty="0"/>
              <a:t>παρασκευάζον γυμνάσιον</a:t>
            </a:r>
            <a:r>
              <a:rPr lang="el-GR" sz="2400" dirty="0"/>
              <a:t>. Σε αυτόν καθεαυτόν το βίαιο αγώνα της πυγμαχίας ο πυγμάχος προσπαθούσε να στοχεύσει στο κεφάλι του αντιπάλου, λακτίζοντάς το</a:t>
            </a:r>
            <a:r>
              <a:rPr lang="el-GR" sz="2400" dirty="0" smtClean="0"/>
              <a:t>.</a:t>
            </a:r>
            <a:endParaRPr lang="en-US" sz="2400" dirty="0"/>
          </a:p>
          <a:p>
            <a:r>
              <a:rPr lang="el-GR" sz="2400" dirty="0"/>
              <a:t>Ο χορός των αγγέλων μαζί με τους ανθρώπους </a:t>
            </a:r>
            <a:r>
              <a:rPr lang="el-GR" sz="2400" i="1" dirty="0"/>
              <a:t>θεάται</a:t>
            </a:r>
            <a:r>
              <a:rPr lang="el-GR" sz="2400" dirty="0"/>
              <a:t> στην </a:t>
            </a:r>
            <a:r>
              <a:rPr lang="el-GR" sz="2400" i="1" dirty="0"/>
              <a:t>αρένα</a:t>
            </a:r>
            <a:r>
              <a:rPr lang="el-GR" sz="2400" dirty="0"/>
              <a:t> του κόσμου τους αποστόλους να παρελαύνουν στο τέλος της παράστασης όπως συνέβαινε με τους ετοιμοθάνατους (spectaculum. Επίκτ. </a:t>
            </a:r>
            <a:r>
              <a:rPr lang="el-GR" sz="2400" i="1" dirty="0"/>
              <a:t>Διατριβή</a:t>
            </a:r>
            <a:r>
              <a:rPr lang="el-GR" sz="2400" dirty="0"/>
              <a:t> 3.22.58) χάριν της </a:t>
            </a:r>
            <a:r>
              <a:rPr lang="el-GR" sz="2400" i="1" dirty="0"/>
              <a:t>μωρίας</a:t>
            </a:r>
            <a:r>
              <a:rPr lang="el-GR" sz="2400" dirty="0"/>
              <a:t> του Ευαγγελίου τού Σταυρού του Χριστού (Α’ Κορ. 4, 9</a:t>
            </a:r>
            <a:r>
              <a:rPr lang="el-GR" sz="2400" dirty="0" smtClean="0"/>
              <a:t>).</a:t>
            </a:r>
            <a:endParaRPr lang="el-GR" sz="2400" dirty="0"/>
          </a:p>
        </p:txBody>
      </p:sp>
    </p:spTree>
    <p:extLst>
      <p:ext uri="{BB962C8B-B14F-4D97-AF65-F5344CB8AC3E}">
        <p14:creationId xmlns:p14="http://schemas.microsoft.com/office/powerpoint/2010/main" val="26753925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Ο Αγώνας του Παύλου (2 από 4)</a:t>
            </a:r>
            <a:endParaRPr lang="el-GR" dirty="0"/>
          </a:p>
        </p:txBody>
      </p:sp>
      <p:sp>
        <p:nvSpPr>
          <p:cNvPr id="5" name="Θέση περιεχομένου 4"/>
          <p:cNvSpPr>
            <a:spLocks noGrp="1"/>
          </p:cNvSpPr>
          <p:nvPr>
            <p:ph idx="1"/>
          </p:nvPr>
        </p:nvSpPr>
        <p:spPr/>
        <p:txBody>
          <a:bodyPr>
            <a:normAutofit/>
          </a:bodyPr>
          <a:lstStyle/>
          <a:p>
            <a:r>
              <a:rPr lang="el-GR" sz="2400" dirty="0"/>
              <a:t> Το ρήμα </a:t>
            </a:r>
            <a:r>
              <a:rPr lang="el-GR" sz="2400" b="1" i="1" dirty="0"/>
              <a:t>υπωπιάζω </a:t>
            </a:r>
            <a:r>
              <a:rPr lang="el-GR" sz="2400" dirty="0"/>
              <a:t>(εκ του </a:t>
            </a:r>
            <a:r>
              <a:rPr lang="el-GR" sz="2400" i="1" dirty="0" smtClean="0"/>
              <a:t>υπό + ώψ</a:t>
            </a:r>
            <a:r>
              <a:rPr lang="el-GR" sz="2400" i="1" dirty="0"/>
              <a:t>, ωπός</a:t>
            </a:r>
            <a:r>
              <a:rPr lang="el-GR" sz="2400" dirty="0"/>
              <a:t>) σημαίνει με τη γροθιά η οποία ήταν τυλιγμένη με δερμάτινα λουριά με καρφιά (caest) </a:t>
            </a:r>
            <a:r>
              <a:rPr lang="el-GR" sz="2400" i="1" dirty="0"/>
              <a:t>μωλωπίζω-γρονθοκοπίζω κάτω από τους οφθαλμούς </a:t>
            </a:r>
            <a:r>
              <a:rPr lang="el-GR" sz="2400" dirty="0"/>
              <a:t>(στο πιο ευαίσθητο σημείο του προσώπου) και μεταφορικά </a:t>
            </a:r>
            <a:r>
              <a:rPr lang="el-GR" sz="2400" i="1" dirty="0"/>
              <a:t>σφοδρώς πλήττω, βασανίζω, δαμάζω, νεκρώνω</a:t>
            </a:r>
            <a:r>
              <a:rPr lang="el-GR" sz="2400" dirty="0"/>
              <a:t>. Όπως ο νικητής έσυρε τον ηττημένο στην αρένα κάτω από τις επιδοκιμασίες των θεατών, έτσι και ο </a:t>
            </a:r>
            <a:r>
              <a:rPr lang="el-GR" sz="2400" dirty="0" smtClean="0"/>
              <a:t>Παύλος </a:t>
            </a:r>
            <a:r>
              <a:rPr lang="el-GR" sz="2400" i="1" dirty="0"/>
              <a:t>συντρίψας κάθε αντίσταση του σώματος το δουλαγωγεί: έσυρε αυτό ως δούλο υπηρετούντα το έργο της αποστολής υπό τα όμματα του κόσμου</a:t>
            </a:r>
            <a:r>
              <a:rPr lang="el-GR" sz="2400" dirty="0"/>
              <a:t> (άγ. Νικόδημος Αγιορείτης)</a:t>
            </a:r>
            <a:r>
              <a:rPr lang="el-GR" sz="2400" dirty="0" smtClean="0"/>
              <a:t>.</a:t>
            </a:r>
            <a:endParaRPr lang="el-GR" sz="2400" dirty="0"/>
          </a:p>
        </p:txBody>
      </p:sp>
    </p:spTree>
    <p:extLst>
      <p:ext uri="{BB962C8B-B14F-4D97-AF65-F5344CB8AC3E}">
        <p14:creationId xmlns:p14="http://schemas.microsoft.com/office/powerpoint/2010/main" val="138605032"/>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4056</TotalTime>
  <Words>15751</Words>
  <Application>Microsoft Office PowerPoint</Application>
  <PresentationFormat>Προβολή στην οθόνη (4:3)</PresentationFormat>
  <Paragraphs>578</Paragraphs>
  <Slides>127</Slides>
  <Notes>127</Notes>
  <HiddenSlides>0</HiddenSlides>
  <MMClips>0</MMClips>
  <ScaleCrop>false</ScaleCrop>
  <HeadingPairs>
    <vt:vector size="4" baseType="variant">
      <vt:variant>
        <vt:lpstr>Θέμα</vt:lpstr>
      </vt:variant>
      <vt:variant>
        <vt:i4>1</vt:i4>
      </vt:variant>
      <vt:variant>
        <vt:lpstr>Τίτλοι διαφανειών</vt:lpstr>
      </vt:variant>
      <vt:variant>
        <vt:i4>127</vt:i4>
      </vt:variant>
    </vt:vector>
  </HeadingPairs>
  <TitlesOfParts>
    <vt:vector size="128" baseType="lpstr">
      <vt:lpstr>Θέμα του Office</vt:lpstr>
      <vt:lpstr>Ερμηνεία και Θεολογία Καινής Διαθήκης</vt:lpstr>
      <vt:lpstr>Περιεχόμενα ενότητας</vt:lpstr>
      <vt:lpstr>Ο Απόστολος Παύλος</vt:lpstr>
      <vt:lpstr>Το Όνομα (1 από 3)</vt:lpstr>
      <vt:lpstr>Το Όνομα (2 από 3)</vt:lpstr>
      <vt:lpstr>Το Όνομα (3 από 3)</vt:lpstr>
      <vt:lpstr>Η Γέννηση του Παύλου (1 από 4)</vt:lpstr>
      <vt:lpstr>Η Γέννηση του Παύλου (2 από 4)</vt:lpstr>
      <vt:lpstr>Η Γέννηση του Παύλου (3 από 4)</vt:lpstr>
      <vt:lpstr>Η Γέννηση του Παύλου (4 από 4)</vt:lpstr>
      <vt:lpstr>Εβραίος Εξ Εβραίων (1 από 2)</vt:lpstr>
      <vt:lpstr>Εβραίος Εξ Εβραίων (2 από 2)</vt:lpstr>
      <vt:lpstr>Ο Παύλος Ζηλωτής (1 από 3) </vt:lpstr>
      <vt:lpstr>Ο Παύλος Ζηλωτής (2 από 3) </vt:lpstr>
      <vt:lpstr>Ο Παύλος Ζηλωτής (3 από 3)</vt:lpstr>
      <vt:lpstr>Ο Παύλος Ρωμαίος Πολίτης (1 από 2)</vt:lpstr>
      <vt:lpstr>Ο Παύλος Ρωμαίος Πολίτης (2 από 2)</vt:lpstr>
      <vt:lpstr>Συγγενείς (1 από 3)</vt:lpstr>
      <vt:lpstr>Συγγενείς (2 από 3)</vt:lpstr>
      <vt:lpstr>Συγγενείς (3 από 3)</vt:lpstr>
      <vt:lpstr>Αναγέννηση Παύλου (1 από 6)</vt:lpstr>
      <vt:lpstr>Αναγέννηση Παύλου (2 από 6)</vt:lpstr>
      <vt:lpstr>Αναγέννηση Παύλου (3 από 6)</vt:lpstr>
      <vt:lpstr>Αναγέννηση Παύλου (4 από 6)</vt:lpstr>
      <vt:lpstr>Αναγέννηση Παύλου (5 από 6)</vt:lpstr>
      <vt:lpstr>Αναγέννηση Παύλου (6 από 6)</vt:lpstr>
      <vt:lpstr>Η Ησυχαστική Περίοδος του Παύλου (1 από 3)</vt:lpstr>
      <vt:lpstr>Η Ησυχαστική Περίοδος του Παύλου (2 από 3)</vt:lpstr>
      <vt:lpstr>Η Ησυχαστική Περίοδος του Παύλου (2 από 3)</vt:lpstr>
      <vt:lpstr>τὰ ἀρχαῖα παρῆλθεν, ἰδοὺ γέγονεν καινά (Β’ Κορ. 5, 17)                                                     (1 από 2)</vt:lpstr>
      <vt:lpstr>τὰ ἀρχαῖα παρῆλθεν, ἰδοὺ γέγονεν καινά (Β’ Κορ. 5, 17)                                                     (2 από 2)</vt:lpstr>
      <vt:lpstr>Η Αγάπη του Χριστού (1 από 3)</vt:lpstr>
      <vt:lpstr>Η Αγάπη του Χριστού (2 από 3)</vt:lpstr>
      <vt:lpstr>Η Αγάπη του Χριστού (3 από 3)</vt:lpstr>
      <vt:lpstr>Ανάσταση (1 από 3)</vt:lpstr>
      <vt:lpstr>Ανάσταση (2 από 3)</vt:lpstr>
      <vt:lpstr>Ανάσταση (3 από 3)</vt:lpstr>
      <vt:lpstr>Ζωή «εν Χριστώ» (1 από 3)</vt:lpstr>
      <vt:lpstr>Ζωή «εν Χριστώ» (2 από 3)</vt:lpstr>
      <vt:lpstr>Ζωή «εν Χριστώ» (3 από 3)</vt:lpstr>
      <vt:lpstr>Πρόσωπα και Ιδέες-Ιδεολογίες (1 από 2)</vt:lpstr>
      <vt:lpstr>Πρόσωπα και Ιδέες-Ιδεολογίες (2 από 2)</vt:lpstr>
      <vt:lpstr>Χάρις και Ειρήνη (1 από 3)</vt:lpstr>
      <vt:lpstr>Χάρις και Ειρήνη (2 από 3)</vt:lpstr>
      <vt:lpstr>Χάρις και Ειρήνη (3 από 3)</vt:lpstr>
      <vt:lpstr>Ο Παύλος «Χριστός» (1 από 3)</vt:lpstr>
      <vt:lpstr>Ο Παύλος «Χριστός» (2 από 3)</vt:lpstr>
      <vt:lpstr>Ο Παύλος «Χριστός» (3 από 3)</vt:lpstr>
      <vt:lpstr>Το «Φιλότιμο» του Παύλου (1 από 3)</vt:lpstr>
      <vt:lpstr>Το «Φιλότιμο» του Παύλου (2 από 3)</vt:lpstr>
      <vt:lpstr>Το «Φιλότιμο» του Παύλου (3 από 3)</vt:lpstr>
      <vt:lpstr>Πλάτυνση Καρδιάς (1 από 2)</vt:lpstr>
      <vt:lpstr>Πλάτυνση Καρδιάς (2 από 2)</vt:lpstr>
      <vt:lpstr>Ο Ασπασμός (1 από 2)</vt:lpstr>
      <vt:lpstr>Ο Ασπασμός (2 από 2)</vt:lpstr>
      <vt:lpstr>Η Συνείδηση Αποστόλου Εθνών (1 από 4)</vt:lpstr>
      <vt:lpstr>Η Συνείδηση Αποστόλου Εθνών (2 από 4)</vt:lpstr>
      <vt:lpstr>Η Συνείδηση Αποστόλου Εθνών (3 από 4)</vt:lpstr>
      <vt:lpstr>Η Συνείδηση Αποστόλου Εθνών (4 από 4)</vt:lpstr>
      <vt:lpstr>Το Ευαγγέλιο (1 από 3)</vt:lpstr>
      <vt:lpstr>Το Ευαγγέλιο (2 από 3)</vt:lpstr>
      <vt:lpstr>Το Ευαγγέλιο (3 από 3)</vt:lpstr>
      <vt:lpstr>Πίστη Χριστού (1 από 2)</vt:lpstr>
      <vt:lpstr>Πίστη Χριστού (2 από 2)</vt:lpstr>
      <vt:lpstr>Δικαιοσύνη (1 από 5)</vt:lpstr>
      <vt:lpstr>Δικαιοσύνη (2 από 5)</vt:lpstr>
      <vt:lpstr>Δικαιοσύνη (3 από 5)</vt:lpstr>
      <vt:lpstr>Δικαιοσύνη (4 από 5)</vt:lpstr>
      <vt:lpstr>Δικαιοσύνη (5 από 5)</vt:lpstr>
      <vt:lpstr>Νόμος (1 από 3)</vt:lpstr>
      <vt:lpstr>Νόμος (2 από 3)</vt:lpstr>
      <vt:lpstr>Νόμος (3 από 3)</vt:lpstr>
      <vt:lpstr>Νόμος και Χριστός (1 από 2)</vt:lpstr>
      <vt:lpstr>Νόμος και Χριστός (2 από 2)</vt:lpstr>
      <vt:lpstr>Σαρξ Και Πνεύμα: Διαφορὰ μεταξὺ παλαιοῦ καὶ καινοῦ ἀνθρώπου (1 από 2)</vt:lpstr>
      <vt:lpstr>Σαρξ Και Πνεύμα: Διαφορὰ μεταξὺ παλαιοῦ καὶ καινοῦ ἀνθρώπου (2 από 2)</vt:lpstr>
      <vt:lpstr>Η εν Χριστώ Ζωή (1 από 2)</vt:lpstr>
      <vt:lpstr>Η εν Χριστώ Ζωή (2 από 2)</vt:lpstr>
      <vt:lpstr>Έργα και Καρποί (1 από 3)</vt:lpstr>
      <vt:lpstr>Έργα και Καρποί (2 από 3)</vt:lpstr>
      <vt:lpstr>Έργα και Καρποί (3 από 3)</vt:lpstr>
      <vt:lpstr>Εσχατολογία</vt:lpstr>
      <vt:lpstr>Ο Παύλος Σκηνοποιός (1 από 3)</vt:lpstr>
      <vt:lpstr>Ο Παύλος Σκηνοποιός (2 από 3)</vt:lpstr>
      <vt:lpstr>Ο Παύλος Σκηνοποιός (3 από 3)</vt:lpstr>
      <vt:lpstr>Παύλος: Η Αρχαιότερη Απεικόνισή του</vt:lpstr>
      <vt:lpstr>Αρχαιότερη Περιγραφή του Αποστόλου των Εθνών</vt:lpstr>
      <vt:lpstr>Ψηφιακή Σύνθεση Προσώπου του Αποστόλου Παύλου</vt:lpstr>
      <vt:lpstr>Παρουσιαστικό Παύλου (1 από 8)</vt:lpstr>
      <vt:lpstr>Παρουσιαστικό Παύλου (2 από 8)</vt:lpstr>
      <vt:lpstr>Παρουσιαστικό Παύλου (3 από 8)</vt:lpstr>
      <vt:lpstr>Παρουσιαστικό Παύλου (4 από 8)</vt:lpstr>
      <vt:lpstr>Παρουσιαστικό Παύλου (5 από 8)</vt:lpstr>
      <vt:lpstr>Παρουσιαστικό Παύλου (6 από 8)</vt:lpstr>
      <vt:lpstr>Παρουσιαστικό Παύλου (7 από 8)</vt:lpstr>
      <vt:lpstr>Παρουσιαστικό Παύλου (8 από 8)</vt:lpstr>
      <vt:lpstr>Κράση Παύλου</vt:lpstr>
      <vt:lpstr>Ο Αγώνας του Παύλου (1 από 4)</vt:lpstr>
      <vt:lpstr>Ο Αγώνας του Παύλου (2 από 4)</vt:lpstr>
      <vt:lpstr>Ο Αγώνας του Παύλου (3 από 4)</vt:lpstr>
      <vt:lpstr>Ο Αγώνας του Παύλου (4 από 4)</vt:lpstr>
      <vt:lpstr>Χαρακτηριστικά Παύλου (1 από 5)</vt:lpstr>
      <vt:lpstr>Χαρακτηριστικά Παύλου (2 από 5)</vt:lpstr>
      <vt:lpstr>Χαρακτηριστικά Παύλου (3 από 5)</vt:lpstr>
      <vt:lpstr>Χαρακτηριστικά Παύλου (4 από 5)</vt:lpstr>
      <vt:lpstr>Χαρακτηριστικά Παύλου (5 από 5)</vt:lpstr>
      <vt:lpstr>Προσαρμογή</vt:lpstr>
      <vt:lpstr>Περιοδείες του Παύλου (1 από 4)</vt:lpstr>
      <vt:lpstr>Περιοδείες του Παύλου (2 από 4)</vt:lpstr>
      <vt:lpstr>Περιοδείες του Παύλου (3 από 4)</vt:lpstr>
      <vt:lpstr>Περιοδείες του Παύλου (4 από 4)</vt:lpstr>
      <vt:lpstr>Επίμετρο: Τέταρτη ιεραποστολική Περιοδεία;</vt:lpstr>
      <vt:lpstr>Τέταρτη ιεραποστολική Περιοδεία; (1 από 2)</vt:lpstr>
      <vt:lpstr>Τέταρτη ιεραποστολική Περιοδεία; (2 από 2)</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(1/6)</vt:lpstr>
      <vt:lpstr>Σημείωμα Χρήσης Έργων Τρίτων (2/6)</vt:lpstr>
      <vt:lpstr>Σημείωμα Χρήσης Έργων Τρίτων (3/6)</vt:lpstr>
      <vt:lpstr>Σημείωμα Χρήσης Έργων Τρίτων (4/6)</vt:lpstr>
      <vt:lpstr>Σημείωμα Χρήσης Έργων Τρίτων (5/6)</vt:lpstr>
      <vt:lpstr>Σημείωμα Χρήσης Έργων Τρίτων (6/6)</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Stevy</dc:creator>
  <cp:lastModifiedBy>RCeL_KPG</cp:lastModifiedBy>
  <cp:revision>297</cp:revision>
  <dcterms:created xsi:type="dcterms:W3CDTF">2012-09-06T09:03:05Z</dcterms:created>
  <dcterms:modified xsi:type="dcterms:W3CDTF">2015-04-07T12:35:56Z</dcterms:modified>
</cp:coreProperties>
</file>