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65" r:id="rId3"/>
    <p:sldId id="307" r:id="rId4"/>
    <p:sldId id="301" r:id="rId5"/>
    <p:sldId id="302"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03" r:id="rId24"/>
    <p:sldId id="326" r:id="rId25"/>
    <p:sldId id="327" r:id="rId26"/>
    <p:sldId id="328" r:id="rId27"/>
    <p:sldId id="329" r:id="rId28"/>
    <p:sldId id="330" r:id="rId29"/>
    <p:sldId id="331" r:id="rId30"/>
    <p:sldId id="332" r:id="rId31"/>
    <p:sldId id="333" r:id="rId32"/>
    <p:sldId id="334" r:id="rId33"/>
    <p:sldId id="335" r:id="rId34"/>
    <p:sldId id="336" r:id="rId35"/>
    <p:sldId id="306" r:id="rId36"/>
    <p:sldId id="337" r:id="rId37"/>
    <p:sldId id="338" r:id="rId38"/>
    <p:sldId id="280" r:id="rId39"/>
    <p:sldId id="290" r:id="rId40"/>
    <p:sldId id="295" r:id="rId41"/>
    <p:sldId id="299" r:id="rId42"/>
    <p:sldId id="292" r:id="rId43"/>
    <p:sldId id="291" r:id="rId44"/>
    <p:sldId id="294" r:id="rId45"/>
    <p:sldId id="293" r:id="rId46"/>
    <p:sldId id="339" r:id="rId47"/>
    <p:sldId id="340" r:id="rId48"/>
    <p:sldId id="341" r:id="rId49"/>
    <p:sldId id="342" r:id="rId50"/>
    <p:sldId id="343" r:id="rId51"/>
    <p:sldId id="344" r:id="rId52"/>
    <p:sldId id="345" r:id="rId53"/>
    <p:sldId id="346" r:id="rId5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265"/>
            <p14:sldId id="307"/>
            <p14:sldId id="301"/>
            <p14:sldId id="302"/>
            <p14:sldId id="308"/>
            <p14:sldId id="309"/>
            <p14:sldId id="310"/>
            <p14:sldId id="311"/>
            <p14:sldId id="312"/>
            <p14:sldId id="313"/>
            <p14:sldId id="314"/>
            <p14:sldId id="315"/>
            <p14:sldId id="316"/>
            <p14:sldId id="317"/>
            <p14:sldId id="318"/>
            <p14:sldId id="319"/>
            <p14:sldId id="320"/>
            <p14:sldId id="321"/>
            <p14:sldId id="322"/>
            <p14:sldId id="323"/>
            <p14:sldId id="324"/>
            <p14:sldId id="303"/>
            <p14:sldId id="326"/>
            <p14:sldId id="327"/>
            <p14:sldId id="328"/>
            <p14:sldId id="329"/>
            <p14:sldId id="330"/>
            <p14:sldId id="331"/>
            <p14:sldId id="332"/>
            <p14:sldId id="333"/>
            <p14:sldId id="334"/>
            <p14:sldId id="335"/>
            <p14:sldId id="336"/>
            <p14:sldId id="306"/>
            <p14:sldId id="337"/>
            <p14:sldId id="338"/>
            <p14:sldId id="280"/>
            <p14:sldId id="290"/>
            <p14:sldId id="295"/>
            <p14:sldId id="299"/>
            <p14:sldId id="292"/>
            <p14:sldId id="291"/>
            <p14:sldId id="294"/>
          </p14:sldIdLst>
        </p14:section>
        <p14:section name="Untitled Section" id="{0F1CB131-A6BD-43D0-B8D4-1F27CEF7A05E}">
          <p14:sldIdLst>
            <p14:sldId id="293"/>
            <p14:sldId id="339"/>
            <p14:sldId id="340"/>
            <p14:sldId id="341"/>
            <p14:sldId id="342"/>
            <p14:sldId id="343"/>
            <p14:sldId id="344"/>
            <p14:sldId id="345"/>
            <p14:sldId id="34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69" d="100"/>
          <a:sy n="69" d="100"/>
        </p:scale>
        <p:origin x="-76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28/5/2016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44</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2812414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Εισαγωγή</a:t>
            </a:r>
            <a:r>
              <a:rPr lang="el-GR" sz="1000" baseline="0" dirty="0" smtClean="0">
                <a:solidFill>
                  <a:srgbClr val="5075BC"/>
                </a:solidFill>
                <a:ea typeface="+mn-ea"/>
                <a:cs typeface="+mn-cs"/>
              </a:rPr>
              <a:t> στην αποκαλυπτική γραμματεία</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στην αποκαλυπτική γραμματεία</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eclass.uoa.gr/courses/SOCTHEOL10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opencourses.uoa.gr/courses/SOCTHEOL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plinia.net/wonders/gardens/hgpix1.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creationism.org/images/DoreBibleIllus/nIsa1320Dore_Isaiah_sVisionOfDestructionOfBabylon.jp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the-athenaeum.org/art/detail.php?ID=156992" TargetMode="External"/><Relationship Id="rId2" Type="http://schemas.openxmlformats.org/officeDocument/2006/relationships/hyperlink" Target="http://wellcomeimages.org/indexplus/image/V0034330.html" TargetMode="External"/><Relationship Id="rId1" Type="http://schemas.openxmlformats.org/officeDocument/2006/relationships/slideLayout" Target="../slideLayouts/slideLayout2.xml"/><Relationship Id="rId5" Type="http://schemas.openxmlformats.org/officeDocument/2006/relationships/hyperlink" Target="https://hr.wikipedia.org/wiki/Jeruzalemski_hram#/media/File:Visionary_Ezekiel_Temple.jpg" TargetMode="External"/><Relationship Id="rId4" Type="http://schemas.openxmlformats.org/officeDocument/2006/relationships/hyperlink" Target="https://commons.wikimedia.org/wiki/File:Reconstruction_model_of_Ancient_Jerusalem_in_Museum_of_David_Castle.jp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Vision_of_the_Valley_of_Dry_Bones#/media/File:The_Vision_of_The_Valley_of_The_Dry_Bones.jpg" TargetMode="External"/><Relationship Id="rId2" Type="http://schemas.openxmlformats.org/officeDocument/2006/relationships/hyperlink" Target="https://commons.wikimedia.org/wiki/File:5201-king-david-in-prayer-pieter-de-grebber.jpg" TargetMode="External"/><Relationship Id="rId1" Type="http://schemas.openxmlformats.org/officeDocument/2006/relationships/slideLayout" Target="../slideLayouts/slideLayout2.xml"/><Relationship Id="rId5" Type="http://schemas.openxmlformats.org/officeDocument/2006/relationships/hyperlink" Target="https://commons.wikimedia.org/wiki/File:High_Priest_Offering_Sacrifice_of_a_Goat.jpg" TargetMode="External"/><Relationship Id="rId4" Type="http://schemas.openxmlformats.org/officeDocument/2006/relationships/hyperlink" Target="https://commons.wikimedia.org/wiki/File:Schnorr_von_Carolsfeld_Bibel_in_Bildern_1860_125.pn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s.wikipedia.org/wiki/Palestina_en_tiempos_de_Jes%C3%BAs#/media/File:La_curacion_del_ciego_El_Greco_Dresde.jpg" TargetMode="External"/><Relationship Id="rId2" Type="http://schemas.openxmlformats.org/officeDocument/2006/relationships/hyperlink" Target="https://commons.wikimedia.org/wiki/File:Isaiah%27s_Lips_Anointed_with_Fire.jpg" TargetMode="External"/><Relationship Id="rId1" Type="http://schemas.openxmlformats.org/officeDocument/2006/relationships/slideLayout" Target="../slideLayouts/slideLayout2.xml"/><Relationship Id="rId5" Type="http://schemas.openxmlformats.org/officeDocument/2006/relationships/hyperlink" Target="https://commons.wikimedia.org/wiki/File:Rembrandt_-_Moses_Smashing_the_Tablets_of_the_Law_-_WGA19132.jpg" TargetMode="External"/><Relationship Id="rId4" Type="http://schemas.openxmlformats.org/officeDocument/2006/relationships/hyperlink" Target="https://en.wikipedia.org/wiki/Zechariah_(Hebrew_prophet)#/media/File:Zacharias_(Michelangelo).jp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hamishkandavid.org/id5.html" TargetMode="External"/><Relationship Id="rId2" Type="http://schemas.openxmlformats.org/officeDocument/2006/relationships/hyperlink" Target="https://commons.wikimedia.org/wiki/File:Storia_dell%27_Antico_e_Nuovo_Testamento_-_10_-_Sommo_Sacerdote.jpg" TargetMode="External"/><Relationship Id="rId1" Type="http://schemas.openxmlformats.org/officeDocument/2006/relationships/slideLayout" Target="../slideLayouts/slideLayout2.xml"/><Relationship Id="rId6" Type="http://schemas.openxmlformats.org/officeDocument/2006/relationships/hyperlink" Target="https://fr.wikipedia.org/wiki/%C3%89pop%C3%A9e_de_Gilgamesh#/media/File:Hero_lion_Dur-Sharrukin_Louvre_AO19862.jpg" TargetMode="External"/><Relationship Id="rId5" Type="http://schemas.openxmlformats.org/officeDocument/2006/relationships/hyperlink" Target="https://it.wikipedia.org/wiki/File:Raffael_099_(low_resolution).jpg" TargetMode="External"/><Relationship Id="rId4" Type="http://schemas.openxmlformats.org/officeDocument/2006/relationships/hyperlink" Target="https://commons.wikimedia.org/wiki/File:PLATE4DX.jp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ommons.wikimedia.org/wiki/File:Hildegard_von_Bingen-_%27Werk_Gottes%27,_12._Jh..jpg" TargetMode="External"/><Relationship Id="rId2" Type="http://schemas.openxmlformats.org/officeDocument/2006/relationships/hyperlink" Target="https://commons.wikimedia.org/wiki/File:Chaos_Monster_and_Sun_God.png" TargetMode="External"/><Relationship Id="rId1" Type="http://schemas.openxmlformats.org/officeDocument/2006/relationships/slideLayout" Target="../slideLayouts/slideLayout2.xml"/><Relationship Id="rId6" Type="http://schemas.openxmlformats.org/officeDocument/2006/relationships/hyperlink" Target="https://commons.wikimedia.org/wiki/File:Ottheinrich_Folio303v_Rev20-21.jpg" TargetMode="External"/><Relationship Id="rId5" Type="http://schemas.openxmlformats.org/officeDocument/2006/relationships/hyperlink" Target="https://commons.wikimedia.org/wiki/File:Saint_John_on_Patmos.jpg" TargetMode="External"/><Relationship Id="rId4" Type="http://schemas.openxmlformats.org/officeDocument/2006/relationships/hyperlink" Target="https://commons.wikimedia.org/wiki/File:Paradise_Lost_13.jpg"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photojournal.jpl.nasa.gov/catalog/PIA12348" TargetMode="External"/><Relationship Id="rId2" Type="http://schemas.openxmlformats.org/officeDocument/2006/relationships/hyperlink" Target="https://commons.wikimedia.org/wiki/File:The_Phillip_Medhurst_Picture_Torah_44._Enoch_translated._Genesis_cap_5_v_24._Mortier%27s_Bible.jpg" TargetMode="External"/><Relationship Id="rId1" Type="http://schemas.openxmlformats.org/officeDocument/2006/relationships/slideLayout" Target="../slideLayouts/slideLayout2.xml"/><Relationship Id="rId5" Type="http://schemas.openxmlformats.org/officeDocument/2006/relationships/hyperlink" Target="http://www.cyberspaceorbit.com/dm_report.html" TargetMode="External"/><Relationship Id="rId4" Type="http://schemas.openxmlformats.org/officeDocument/2006/relationships/hyperlink" Target="http://www.mythfolklore.net/lahaye/006/LaHaye1728Figures006GenV24GodTookEnoch.jp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thejewishmuseum.org/onlinecollection/object_collection.php?objectid=26382&amp;artistlist=1&amp;an=Jame" TargetMode="External"/><Relationship Id="rId2" Type="http://schemas.openxmlformats.org/officeDocument/2006/relationships/hyperlink" Target="https://commons.wikimedia.org/wiki/File:MHS_Eliasz_i_Enoch_XVII_w_p.jpg" TargetMode="External"/><Relationship Id="rId1" Type="http://schemas.openxmlformats.org/officeDocument/2006/relationships/slideLayout" Target="../slideLayouts/slideLayout2.xml"/><Relationship Id="rId6" Type="http://schemas.openxmlformats.org/officeDocument/2006/relationships/hyperlink" Target="http://thebiblerevival.com/clipart/1890holmanbible/bw/blowingthetrumpetathefea" TargetMode="External"/><Relationship Id="rId5" Type="http://schemas.openxmlformats.org/officeDocument/2006/relationships/hyperlink" Target="http://www.heiligenlexikon.de/Fotos/Abraham-Melchisedek.jpg" TargetMode="External"/><Relationship Id="rId4" Type="http://schemas.openxmlformats.org/officeDocument/2006/relationships/hyperlink" Target="https://commons.wikimedia.org/wiki/File:P._Chester_Beatty_XII,_leaf_3,_verso.jp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20http://www.flickr.com/photos/49580580@N02/5342165404/" TargetMode="External"/><Relationship Id="rId2" Type="http://schemas.openxmlformats.org/officeDocument/2006/relationships/hyperlink" Target="https://commons.wikimedia.org/wiki/File:108.Nehemiah_Views_the_Ruins_of_Jerusalem%27s_Walls.jp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Αποκάλυψη του Ιωάννη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1</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a:t>Εισαγωγή στην αποκαλυπτική </a:t>
            </a:r>
            <a:r>
              <a:rPr lang="el-GR" sz="2800" dirty="0" smtClean="0"/>
              <a:t>γραμματεία</a:t>
            </a:r>
          </a:p>
          <a:p>
            <a:endParaRPr lang="el-GR" sz="2800" dirty="0"/>
          </a:p>
          <a:p>
            <a:r>
              <a:rPr lang="el-GR" sz="2800" dirty="0"/>
              <a:t>Σωτήριος Δεσπότης</a:t>
            </a:r>
          </a:p>
          <a:p>
            <a:r>
              <a:rPr lang="el-GR" sz="2800" dirty="0"/>
              <a:t>Θεολογική Σχολή</a:t>
            </a:r>
            <a:endParaRPr lang="en-US" sz="2800" dirty="0"/>
          </a:p>
          <a:p>
            <a:r>
              <a:rPr lang="el-GR" sz="2800" dirty="0"/>
              <a:t>Τμήμα Κοινωνικής Θεολογίας</a:t>
            </a:r>
          </a:p>
          <a:p>
            <a:endParaRPr lang="el-GR" sz="2800" dirty="0" smtClean="0"/>
          </a:p>
        </p:txBody>
      </p:sp>
    </p:spTree>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Κριτική στο Ιερατείο – θρησκευτικές ζυμώσεις (1 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Ο Νεεμίας ξαναγυρνά στην Ιερουσαλήμ </a:t>
            </a:r>
          </a:p>
          <a:p>
            <a:endParaRPr lang="el-GR" dirty="0"/>
          </a:p>
          <a:p>
            <a:r>
              <a:rPr lang="el-GR" dirty="0"/>
              <a:t>Το Σάββατο δεν τηρείται (Νεεμ.13,15)</a:t>
            </a:r>
          </a:p>
          <a:p>
            <a:r>
              <a:rPr lang="el-GR" dirty="0"/>
              <a:t>Ο Ναός δεν εφοδιάζεται σωστά</a:t>
            </a:r>
          </a:p>
          <a:p>
            <a:r>
              <a:rPr lang="el-GR" dirty="0"/>
              <a:t>Οι Λευίτες εργάζονται στους αγρούς (Νεεμ.13,10-11)</a:t>
            </a:r>
          </a:p>
          <a:p>
            <a:r>
              <a:rPr lang="el-GR" dirty="0"/>
              <a:t>Χώροι του Ναού σε εμπόρους (Νεεμ.13,4-9) </a:t>
            </a:r>
          </a:p>
          <a:p>
            <a:r>
              <a:rPr lang="el-GR" dirty="0"/>
              <a:t>Μεικτοί γάμοι μελών Ιερατείου (Νεεμ.13,28) </a:t>
            </a:r>
          </a:p>
          <a:p>
            <a:endParaRPr lang="el-GR" dirty="0"/>
          </a:p>
          <a:p>
            <a:r>
              <a:rPr lang="el-GR" dirty="0"/>
              <a:t>Τιμωρία και εκδίωξη μελών του Ιερατείου</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48064" y="2132856"/>
            <a:ext cx="2738636" cy="3112593"/>
          </a:xfrm>
        </p:spPr>
      </p:pic>
    </p:spTree>
    <p:extLst>
      <p:ext uri="{BB962C8B-B14F-4D97-AF65-F5344CB8AC3E}">
        <p14:creationId xmlns:p14="http://schemas.microsoft.com/office/powerpoint/2010/main" val="2912137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Κριτική στο Ιερατείο – θρησκευτικές ζυμώσεις </a:t>
            </a:r>
            <a:r>
              <a:rPr lang="el-GR" dirty="0" smtClean="0"/>
              <a:t>(2 </a:t>
            </a:r>
            <a:r>
              <a:rPr lang="el-GR" dirty="0"/>
              <a:t>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Ιεζεκιήλ</a:t>
            </a:r>
          </a:p>
          <a:p>
            <a:endParaRPr lang="el-GR" dirty="0"/>
          </a:p>
          <a:p>
            <a:endParaRPr lang="el-GR" dirty="0"/>
          </a:p>
          <a:p>
            <a:r>
              <a:rPr lang="el-GR" dirty="0"/>
              <a:t>Υποβάθμιση του ρόλου των Λευιτών και τιμωρία</a:t>
            </a:r>
          </a:p>
          <a:p>
            <a:r>
              <a:rPr lang="el-GR" dirty="0"/>
              <a:t>Κατηγορίες για ειδωλολατρία </a:t>
            </a:r>
          </a:p>
          <a:p>
            <a:r>
              <a:rPr lang="el-GR" dirty="0"/>
              <a:t>Αποστροφή του Γιαχβέ για τα πρόσωπά τους (44,10-16. 18-24)</a:t>
            </a:r>
          </a:p>
          <a:p>
            <a:r>
              <a:rPr lang="el-GR" dirty="0"/>
              <a:t>Εξύψωση των απογόνων του Σαδώκ (44,15-6)</a:t>
            </a:r>
          </a:p>
          <a:p>
            <a:endParaRPr lang="el-GR" dirty="0"/>
          </a:p>
          <a:p>
            <a:endParaRPr lang="el-GR" dirty="0"/>
          </a:p>
          <a:p>
            <a:r>
              <a:rPr lang="el-GR" dirty="0"/>
              <a:t>Προφητείες για την Καινούρια Ιερουσαλήμ (Ιεζ. 47-8.)</a:t>
            </a:r>
          </a:p>
          <a:p>
            <a:endParaRPr lang="en-US" dirty="0"/>
          </a:p>
        </p:txBody>
      </p:sp>
      <p:pic>
        <p:nvPicPr>
          <p:cNvPr id="5" name="Picture 18" descr="ezekiel-bones-3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04048" y="1772816"/>
            <a:ext cx="1885945" cy="2225303"/>
          </a:xfr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4149080"/>
            <a:ext cx="2088232" cy="1769777"/>
          </a:xfrm>
          <a:prstGeom prst="rect">
            <a:avLst/>
          </a:prstGeom>
        </p:spPr>
      </p:pic>
    </p:spTree>
    <p:extLst>
      <p:ext uri="{BB962C8B-B14F-4D97-AF65-F5344CB8AC3E}">
        <p14:creationId xmlns:p14="http://schemas.microsoft.com/office/powerpoint/2010/main" val="1239642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Κριτική στο Ιερατείο – θρησκευτικές ζυμώσεις </a:t>
            </a:r>
            <a:r>
              <a:rPr lang="el-GR" dirty="0" smtClean="0"/>
              <a:t>(3 </a:t>
            </a:r>
            <a:r>
              <a:rPr lang="el-GR" dirty="0"/>
              <a:t>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Τριτο - Ησαΐας (κεφ. 56-66) </a:t>
            </a:r>
          </a:p>
          <a:p>
            <a:endParaRPr lang="el-GR" dirty="0"/>
          </a:p>
          <a:p>
            <a:r>
              <a:rPr lang="el-GR" dirty="0"/>
              <a:t>Ο λαός δεν εκπροσωπείται σωστά στο Ιερατείο (56,9-12)</a:t>
            </a:r>
          </a:p>
          <a:p>
            <a:r>
              <a:rPr lang="el-GR" dirty="0"/>
              <a:t>Κοινωνική αδικία,  (57,1-11. 59,1-8)</a:t>
            </a:r>
          </a:p>
          <a:p>
            <a:r>
              <a:rPr lang="el-GR" dirty="0"/>
              <a:t>Λανθασμένος τρόπος λατρείας, υποκρισία και καταπίεση (59) </a:t>
            </a:r>
          </a:p>
          <a:p>
            <a:endParaRPr lang="el-GR" dirty="0"/>
          </a:p>
          <a:p>
            <a:r>
              <a:rPr lang="el-GR" dirty="0"/>
              <a:t>Αποκατάσταση Ιερουσαλήμ (62)</a:t>
            </a:r>
          </a:p>
          <a:p>
            <a:r>
              <a:rPr lang="el-GR" dirty="0"/>
              <a:t>Ιδιότυπη χρήση του όρου “δούλος Κυρίου” (65,11-15) </a:t>
            </a:r>
          </a:p>
          <a:p>
            <a:r>
              <a:rPr lang="el-GR" dirty="0"/>
              <a:t>Υπόσχεση για καινούργιο ουρανό και καινούργια γη (65,17-25)</a:t>
            </a:r>
          </a:p>
          <a:p>
            <a:endParaRPr lang="el-GR" dirty="0"/>
          </a:p>
          <a:p>
            <a:endParaRPr lang="el-GR" dirty="0"/>
          </a:p>
          <a:p>
            <a:endParaRPr lang="en-US" dirty="0"/>
          </a:p>
        </p:txBody>
      </p:sp>
      <p:pic>
        <p:nvPicPr>
          <p:cNvPr id="6" name="Picture 8" descr="Isaiah's_Lips_Anointed_with_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588224" y="2618865"/>
            <a:ext cx="1297387" cy="280866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25890" y="1916832"/>
            <a:ext cx="2105417" cy="1812632"/>
          </a:xfrm>
        </p:spPr>
      </p:pic>
    </p:spTree>
    <p:extLst>
      <p:ext uri="{BB962C8B-B14F-4D97-AF65-F5344CB8AC3E}">
        <p14:creationId xmlns:p14="http://schemas.microsoft.com/office/powerpoint/2010/main" val="864186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Κριτική στο Ιερατείο – θρησκευτικές ζυμώσεις </a:t>
            </a:r>
            <a:r>
              <a:rPr lang="el-GR" dirty="0" smtClean="0"/>
              <a:t>(4 </a:t>
            </a:r>
            <a:r>
              <a:rPr lang="el-GR" dirty="0"/>
              <a:t>από 5)</a:t>
            </a:r>
            <a:endParaRPr lang="en-US" dirty="0"/>
          </a:p>
        </p:txBody>
      </p:sp>
      <p:sp>
        <p:nvSpPr>
          <p:cNvPr id="3" name="Content Placeholder 2"/>
          <p:cNvSpPr>
            <a:spLocks noGrp="1"/>
          </p:cNvSpPr>
          <p:nvPr>
            <p:ph sz="half" idx="1"/>
          </p:nvPr>
        </p:nvSpPr>
        <p:spPr/>
        <p:txBody>
          <a:bodyPr>
            <a:normAutofit fontScale="92500" lnSpcReduction="10000"/>
          </a:bodyPr>
          <a:lstStyle/>
          <a:p>
            <a:r>
              <a:rPr lang="el-GR" dirty="0"/>
              <a:t>Δευτερο – Ζαχαρίας (κεφ. 9-14) </a:t>
            </a:r>
          </a:p>
          <a:p>
            <a:endParaRPr lang="el-GR" dirty="0"/>
          </a:p>
          <a:p>
            <a:r>
              <a:rPr lang="el-GR" dirty="0"/>
              <a:t>Κατηγορίες για ειδωλολατρία (10,1-12)</a:t>
            </a:r>
          </a:p>
          <a:p>
            <a:r>
              <a:rPr lang="el-GR" dirty="0"/>
              <a:t>Τιμωρία αρχιερέων (11,7-11)</a:t>
            </a:r>
          </a:p>
          <a:p>
            <a:endParaRPr lang="el-GR" dirty="0"/>
          </a:p>
          <a:p>
            <a:r>
              <a:rPr lang="el-GR" dirty="0"/>
              <a:t>Η Ιερουσαλήμ, πρωτεύουσα του κόσμου (14,1-21)</a:t>
            </a: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27984" y="1772816"/>
            <a:ext cx="2081971" cy="1596177"/>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3645024"/>
            <a:ext cx="1796197" cy="2019700"/>
          </a:xfrm>
          <a:prstGeom prst="rect">
            <a:avLst/>
          </a:prstGeom>
        </p:spPr>
      </p:pic>
    </p:spTree>
    <p:extLst>
      <p:ext uri="{BB962C8B-B14F-4D97-AF65-F5344CB8AC3E}">
        <p14:creationId xmlns:p14="http://schemas.microsoft.com/office/powerpoint/2010/main" val="2000344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Κριτική στο Ιερατείο – θρησκευτικές ζυμώσεις </a:t>
            </a:r>
            <a:r>
              <a:rPr lang="el-GR" dirty="0" smtClean="0"/>
              <a:t>(5 </a:t>
            </a:r>
            <a:r>
              <a:rPr lang="el-GR" dirty="0"/>
              <a:t>από 5)</a:t>
            </a:r>
            <a:endParaRPr lang="en-US" dirty="0"/>
          </a:p>
        </p:txBody>
      </p:sp>
      <p:sp>
        <p:nvSpPr>
          <p:cNvPr id="3" name="Content Placeholder 2"/>
          <p:cNvSpPr>
            <a:spLocks noGrp="1"/>
          </p:cNvSpPr>
          <p:nvPr>
            <p:ph sz="half" idx="1"/>
          </p:nvPr>
        </p:nvSpPr>
        <p:spPr/>
        <p:txBody>
          <a:bodyPr>
            <a:normAutofit fontScale="77500" lnSpcReduction="20000"/>
          </a:bodyPr>
          <a:lstStyle/>
          <a:p>
            <a:pPr>
              <a:defRPr/>
            </a:pPr>
            <a:r>
              <a:rPr lang="el-GR" i="1" dirty="0">
                <a:latin typeface="Times New Roman" pitchFamily="18" charset="0"/>
                <a:cs typeface="Times New Roman" pitchFamily="18" charset="0"/>
              </a:rPr>
              <a:t>Μαλαχίας </a:t>
            </a:r>
          </a:p>
          <a:p>
            <a:pPr>
              <a:defRPr/>
            </a:pPr>
            <a:endParaRPr lang="el-GR" sz="3200" i="1" dirty="0">
              <a:latin typeface="Times New Roman" pitchFamily="18" charset="0"/>
              <a:cs typeface="Times New Roman" pitchFamily="18" charset="0"/>
            </a:endParaRPr>
          </a:p>
          <a:p>
            <a:pPr>
              <a:defRPr/>
            </a:pPr>
            <a:r>
              <a:rPr lang="el-GR" dirty="0">
                <a:latin typeface="Times New Roman" pitchFamily="18" charset="0"/>
                <a:cs typeface="Times New Roman" pitchFamily="18" charset="0"/>
              </a:rPr>
              <a:t>Θυσίες που προσβάλλουν τον Γιαχβέ (1,6-14)</a:t>
            </a:r>
          </a:p>
          <a:p>
            <a:pPr>
              <a:defRPr/>
            </a:pPr>
            <a:r>
              <a:rPr lang="el-GR" dirty="0">
                <a:latin typeface="Times New Roman" pitchFamily="18" charset="0"/>
                <a:cs typeface="Times New Roman" pitchFamily="18" charset="0"/>
              </a:rPr>
              <a:t>Οι Ιερείς δεν υπακούν στους κανόνες της Υπηρεσίας τους (2,1-9)</a:t>
            </a:r>
          </a:p>
          <a:p>
            <a:pPr>
              <a:defRPr/>
            </a:pPr>
            <a:r>
              <a:rPr lang="el-GR" dirty="0">
                <a:latin typeface="Times New Roman" pitchFamily="18" charset="0"/>
                <a:cs typeface="Times New Roman" pitchFamily="18" charset="0"/>
              </a:rPr>
              <a:t>Παράνομοι γάμοι και διαζύγια (2,10-6)</a:t>
            </a:r>
            <a:r>
              <a:rPr lang="el-GR" sz="3200" dirty="0">
                <a:latin typeface="Times New Roman" pitchFamily="18" charset="0"/>
                <a:cs typeface="Times New Roman" pitchFamily="18" charset="0"/>
              </a:rPr>
              <a:t> </a:t>
            </a:r>
          </a:p>
          <a:p>
            <a:pPr>
              <a:defRPr/>
            </a:pPr>
            <a:endParaRPr lang="el-GR" sz="3200" dirty="0">
              <a:latin typeface="Times New Roman" pitchFamily="18" charset="0"/>
              <a:cs typeface="Times New Roman" pitchFamily="18" charset="0"/>
            </a:endParaRPr>
          </a:p>
          <a:p>
            <a:pPr>
              <a:defRPr/>
            </a:pPr>
            <a:r>
              <a:rPr lang="el-GR" dirty="0">
                <a:latin typeface="Times New Roman" pitchFamily="18" charset="0"/>
                <a:cs typeface="Times New Roman" pitchFamily="18" charset="0"/>
              </a:rPr>
              <a:t>Καθαρισμός Λευιτών (3,3)</a:t>
            </a:r>
          </a:p>
          <a:p>
            <a:pPr>
              <a:defRPr/>
            </a:pPr>
            <a:r>
              <a:rPr lang="el-GR" dirty="0">
                <a:latin typeface="Times New Roman" pitchFamily="18" charset="0"/>
                <a:cs typeface="Times New Roman" pitchFamily="18" charset="0"/>
              </a:rPr>
              <a:t>Αμοιβή των πιστών (3,13-21)</a:t>
            </a:r>
          </a:p>
          <a:p>
            <a:pPr>
              <a:defRPr/>
            </a:pPr>
            <a:r>
              <a:rPr lang="el-GR" dirty="0">
                <a:latin typeface="Times New Roman" pitchFamily="18" charset="0"/>
                <a:cs typeface="Times New Roman" pitchFamily="18" charset="0"/>
              </a:rPr>
              <a:t>Ερχομός του Ηλία (3,23)</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844824"/>
            <a:ext cx="1687544" cy="2075680"/>
          </a:xfrm>
          <a:prstGeom prst="rect">
            <a:avLst/>
          </a:prstGeo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4209" y="3717032"/>
            <a:ext cx="1535686" cy="2337123"/>
          </a:xfrm>
        </p:spPr>
      </p:pic>
    </p:spTree>
    <p:extLst>
      <p:ext uri="{BB962C8B-B14F-4D97-AF65-F5344CB8AC3E}">
        <p14:creationId xmlns:p14="http://schemas.microsoft.com/office/powerpoint/2010/main" val="2092165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Συμπεράσματα</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Οι μεταρρυθμίσεις των Έζρα και Νεεμία, φέρνουν δυσαρέσκεια σε ιερατικούς κύκλους </a:t>
            </a:r>
          </a:p>
          <a:p>
            <a:endParaRPr lang="el-GR" dirty="0"/>
          </a:p>
          <a:p>
            <a:r>
              <a:rPr lang="el-GR" dirty="0"/>
              <a:t>Οι ομάδες αυτές αποκλείονται από τη λατρεία στο Ναό </a:t>
            </a:r>
          </a:p>
          <a:p>
            <a:endParaRPr lang="el-GR" dirty="0"/>
          </a:p>
          <a:p>
            <a:r>
              <a:rPr lang="el-GR" dirty="0"/>
              <a:t>Πιθανώς οι ομάδες αυτές βρίσκονται πίσω από τα κείμενα των Τριτο – Ησαΐα, Δευτερο – Ζαχαρία, Μαλαχία, ασκώντας κριτική στο ιερατείο </a:t>
            </a:r>
          </a:p>
          <a:p>
            <a:endParaRPr lang="el-GR" dirty="0"/>
          </a:p>
          <a:p>
            <a:r>
              <a:rPr lang="el-GR" dirty="0"/>
              <a:t> Πιθανή εμφάνιση του κινήματος των αποκαλυπτικών, από τους ανωτέρω ιερατικούς κύκλους</a:t>
            </a:r>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2592" y="2060848"/>
            <a:ext cx="3368163" cy="4065315"/>
          </a:xfrm>
        </p:spPr>
      </p:pic>
    </p:spTree>
    <p:extLst>
      <p:ext uri="{BB962C8B-B14F-4D97-AF65-F5344CB8AC3E}">
        <p14:creationId xmlns:p14="http://schemas.microsoft.com/office/powerpoint/2010/main" val="1553711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2. </a:t>
            </a:r>
            <a:r>
              <a:rPr lang="el-GR" dirty="0" smtClean="0"/>
              <a:t>Χαρακτηριστικά της αποκαλυπτικής γραμματείας (1 από 7)</a:t>
            </a:r>
            <a:endParaRPr lang="en-US" dirty="0"/>
          </a:p>
        </p:txBody>
      </p:sp>
      <p:sp>
        <p:nvSpPr>
          <p:cNvPr id="3" name="Content Placeholder 2"/>
          <p:cNvSpPr>
            <a:spLocks noGrp="1"/>
          </p:cNvSpPr>
          <p:nvPr>
            <p:ph sz="half" idx="1"/>
          </p:nvPr>
        </p:nvSpPr>
        <p:spPr/>
        <p:txBody>
          <a:bodyPr>
            <a:normAutofit fontScale="92500" lnSpcReduction="10000"/>
          </a:bodyPr>
          <a:lstStyle/>
          <a:p>
            <a:r>
              <a:rPr lang="el-GR" dirty="0"/>
              <a:t>Υιοθέτηση μυθικής και μετα – ιστορικής γλώσσας κυρίως από την προφητική γραμματεία </a:t>
            </a:r>
          </a:p>
          <a:p>
            <a:endParaRPr lang="el-GR" dirty="0"/>
          </a:p>
          <a:p>
            <a:r>
              <a:rPr lang="el-GR" dirty="0"/>
              <a:t>Ιεζ. 1-3. 38-39. 40-48</a:t>
            </a:r>
          </a:p>
          <a:p>
            <a:r>
              <a:rPr lang="el-GR" dirty="0"/>
              <a:t>Ησ. 6. 24-27 </a:t>
            </a:r>
          </a:p>
          <a:p>
            <a:r>
              <a:rPr lang="el-GR" dirty="0"/>
              <a:t>Δευτερο – Ζαχαρίας </a:t>
            </a:r>
          </a:p>
          <a:p>
            <a:endParaRPr lang="el-GR" dirty="0"/>
          </a:p>
          <a:p>
            <a:r>
              <a:rPr lang="el-GR" dirty="0"/>
              <a:t>Μεσοποταμιακές παραδόσεις</a:t>
            </a:r>
          </a:p>
          <a:p>
            <a:endParaRPr lang="en-US" dirty="0"/>
          </a:p>
        </p:txBody>
      </p:sp>
      <p:pic>
        <p:nvPicPr>
          <p:cNvPr id="6" name="Picture 10"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72000" y="4267421"/>
            <a:ext cx="2952328" cy="153786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714471"/>
            <a:ext cx="1224136" cy="2521405"/>
          </a:xfrm>
        </p:spPr>
      </p:pic>
    </p:spTree>
    <p:extLst>
      <p:ext uri="{BB962C8B-B14F-4D97-AF65-F5344CB8AC3E}">
        <p14:creationId xmlns:p14="http://schemas.microsoft.com/office/powerpoint/2010/main" val="3970766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Χαρακτηριστικά της αποκαλυπτικής γραμματείας </a:t>
            </a:r>
            <a:r>
              <a:rPr lang="el-GR" dirty="0" smtClean="0"/>
              <a:t>(2 </a:t>
            </a:r>
            <a:r>
              <a:rPr lang="el-GR" dirty="0"/>
              <a:t>από 7)</a:t>
            </a:r>
            <a:endParaRPr lang="en-US" dirty="0"/>
          </a:p>
        </p:txBody>
      </p:sp>
      <p:sp>
        <p:nvSpPr>
          <p:cNvPr id="3" name="Content Placeholder 2"/>
          <p:cNvSpPr>
            <a:spLocks noGrp="1"/>
          </p:cNvSpPr>
          <p:nvPr>
            <p:ph sz="half" idx="1"/>
          </p:nvPr>
        </p:nvSpPr>
        <p:spPr/>
        <p:txBody>
          <a:bodyPr/>
          <a:lstStyle/>
          <a:p>
            <a:r>
              <a:rPr lang="el-GR" dirty="0"/>
              <a:t>Σφοδρή κριτική κατά του Ιερατείου</a:t>
            </a:r>
          </a:p>
          <a:p>
            <a:endParaRPr lang="el-GR" dirty="0"/>
          </a:p>
          <a:p>
            <a:r>
              <a:rPr lang="el-GR" dirty="0"/>
              <a:t>Κατηγορίες για λάθος ερμηνεία του Νόμου</a:t>
            </a:r>
          </a:p>
          <a:p>
            <a:endParaRPr lang="el-GR" dirty="0"/>
          </a:p>
          <a:p>
            <a:r>
              <a:rPr lang="el-GR" dirty="0"/>
              <a:t>Κατηγορίες για διαφθορά </a:t>
            </a:r>
          </a:p>
          <a:p>
            <a:endParaRPr lang="en-US" dirty="0"/>
          </a:p>
        </p:txBody>
      </p:sp>
      <p:sp>
        <p:nvSpPr>
          <p:cNvPr id="4" name="Content Placeholder 3"/>
          <p:cNvSpPr>
            <a:spLocks noGrp="1"/>
          </p:cNvSpPr>
          <p:nvPr>
            <p:ph sz="half" idx="2"/>
          </p:nvPr>
        </p:nvSpPr>
        <p:spPr/>
        <p:txBody>
          <a:bodyPr/>
          <a:lstStyle/>
          <a:p>
            <a:endParaRPr lang="en-US"/>
          </a:p>
        </p:txBody>
      </p:sp>
      <p:pic>
        <p:nvPicPr>
          <p:cNvPr id="5" name="Picture 16" descr="imagesCAGRLK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86636" y="1700808"/>
            <a:ext cx="1805204" cy="2232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zorobabel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4077072"/>
            <a:ext cx="3562254" cy="204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65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Χαρακτηριστικά της αποκαλυπτικής γραμματείας </a:t>
            </a:r>
            <a:r>
              <a:rPr lang="el-GR" dirty="0" smtClean="0"/>
              <a:t>(3 </a:t>
            </a:r>
            <a:r>
              <a:rPr lang="el-GR" dirty="0"/>
              <a:t>από 7)</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Υιοθέτηση ηλιακού ημερολογίου, έναντι του σεληνιακού που χρησιμοποιούταν στο Ναό  </a:t>
            </a:r>
          </a:p>
          <a:p>
            <a:endParaRPr lang="el-GR" dirty="0"/>
          </a:p>
          <a:p>
            <a:r>
              <a:rPr lang="el-GR" dirty="0"/>
              <a:t>Χρόνος: ακολουθία ιερών τελετουργιών</a:t>
            </a:r>
          </a:p>
          <a:p>
            <a:endParaRPr lang="el-GR" dirty="0"/>
          </a:p>
          <a:p>
            <a:r>
              <a:rPr lang="el-GR" dirty="0"/>
              <a:t>Πολιτικό έτος, θεσμός από τη Δημιουργία του Κόσμου, αρχή έτους το Φθινόπωρο (Τισρί) </a:t>
            </a:r>
          </a:p>
          <a:p>
            <a:r>
              <a:rPr lang="el-GR" dirty="0"/>
              <a:t>Γεν. 1,14 </a:t>
            </a:r>
          </a:p>
          <a:p>
            <a:endParaRPr lang="el-GR" dirty="0"/>
          </a:p>
          <a:p>
            <a:r>
              <a:rPr lang="el-GR" dirty="0"/>
              <a:t>Ιερό έτος, Μωϋσής, αρχή έτους την Άνοιξη (Νισάν ή Αβίβ) </a:t>
            </a:r>
          </a:p>
          <a:p>
            <a:r>
              <a:rPr lang="el-GR" dirty="0"/>
              <a:t>Α΄ Βασ. 4,7. Α΄ Χρον. 27,1-15</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04047" y="1916832"/>
            <a:ext cx="2919959" cy="3434602"/>
          </a:xfrm>
        </p:spPr>
      </p:pic>
    </p:spTree>
    <p:extLst>
      <p:ext uri="{BB962C8B-B14F-4D97-AF65-F5344CB8AC3E}">
        <p14:creationId xmlns:p14="http://schemas.microsoft.com/office/powerpoint/2010/main" val="2227656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Χαρακτηριστικά της αποκαλυπτικής γραμματείας </a:t>
            </a:r>
            <a:r>
              <a:rPr lang="el-GR" dirty="0" smtClean="0"/>
              <a:t>(4 </a:t>
            </a:r>
            <a:r>
              <a:rPr lang="el-GR" dirty="0"/>
              <a:t>από 7)</a:t>
            </a:r>
            <a:endParaRPr lang="en-US" dirty="0"/>
          </a:p>
        </p:txBody>
      </p:sp>
      <p:sp>
        <p:nvSpPr>
          <p:cNvPr id="3" name="Content Placeholder 2"/>
          <p:cNvSpPr>
            <a:spLocks noGrp="1"/>
          </p:cNvSpPr>
          <p:nvPr>
            <p:ph sz="half" idx="1"/>
          </p:nvPr>
        </p:nvSpPr>
        <p:spPr/>
        <p:txBody>
          <a:bodyPr>
            <a:normAutofit fontScale="85000" lnSpcReduction="20000"/>
          </a:bodyPr>
          <a:lstStyle/>
          <a:p>
            <a:r>
              <a:rPr lang="el-GR" dirty="0"/>
              <a:t>Ζωντάνια οραμάτων</a:t>
            </a:r>
          </a:p>
          <a:p>
            <a:endParaRPr lang="el-GR" dirty="0"/>
          </a:p>
          <a:p>
            <a:r>
              <a:rPr lang="el-GR" dirty="0"/>
              <a:t>Πρακτικές ανόδου στους ουρανούς </a:t>
            </a:r>
          </a:p>
          <a:p>
            <a:endParaRPr lang="el-GR" dirty="0"/>
          </a:p>
          <a:p>
            <a:r>
              <a:rPr lang="el-GR" dirty="0"/>
              <a:t>Φανέρωση θεϊκών μυστικών</a:t>
            </a:r>
          </a:p>
          <a:p>
            <a:endParaRPr lang="el-GR" dirty="0"/>
          </a:p>
          <a:p>
            <a:r>
              <a:rPr lang="el-GR" dirty="0"/>
              <a:t>Ουράνια Ανάκτορα του Θεού</a:t>
            </a:r>
          </a:p>
          <a:p>
            <a:endParaRPr lang="el-GR" dirty="0"/>
          </a:p>
          <a:p>
            <a:r>
              <a:rPr lang="el-GR" dirty="0"/>
              <a:t>Ουράνιος Θρόνος του Θεού</a:t>
            </a:r>
          </a:p>
          <a:p>
            <a:endParaRPr lang="en-US" dirty="0"/>
          </a:p>
        </p:txBody>
      </p:sp>
      <p:pic>
        <p:nvPicPr>
          <p:cNvPr id="5" name="Picture 12" descr="ezekie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99940" y="3933056"/>
            <a:ext cx="2448272" cy="2013704"/>
          </a:xfr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56791"/>
            <a:ext cx="1835781" cy="2276673"/>
          </a:xfrm>
          <a:prstGeom prst="rect">
            <a:avLst/>
          </a:prstGeom>
        </p:spPr>
      </p:pic>
    </p:spTree>
    <p:extLst>
      <p:ext uri="{BB962C8B-B14F-4D97-AF65-F5344CB8AC3E}">
        <p14:creationId xmlns:p14="http://schemas.microsoft.com/office/powerpoint/2010/main" val="2517642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Εισαγωγή στην αποκαλυπτική γραμματεία </a:t>
            </a:r>
          </a:p>
        </p:txBody>
      </p:sp>
      <p:sp>
        <p:nvSpPr>
          <p:cNvPr id="5" name="Θέση περιεχομένου 4"/>
          <p:cNvSpPr>
            <a:spLocks noGrp="1"/>
          </p:cNvSpPr>
          <p:nvPr>
            <p:ph idx="1"/>
          </p:nvPr>
        </p:nvSpPr>
        <p:spPr/>
        <p:txBody>
          <a:bodyPr>
            <a:noAutofit/>
          </a:bodyPr>
          <a:lstStyle/>
          <a:p>
            <a:pPr marL="609600" indent="-609600">
              <a:buFontTx/>
              <a:buAutoNum type="arabicPeriod"/>
              <a:defRPr/>
            </a:pPr>
            <a:r>
              <a:rPr lang="el-GR" sz="2400" dirty="0">
                <a:solidFill>
                  <a:srgbClr val="000000"/>
                </a:solidFill>
                <a:effectLst>
                  <a:outerShdw blurRad="38100" dist="38100" dir="2700000" algn="tl">
                    <a:srgbClr val="FFFFFF"/>
                  </a:outerShdw>
                </a:effectLst>
                <a:latin typeface="Times New Roman" pitchFamily="18" charset="0"/>
                <a:cs typeface="Times New Roman" pitchFamily="18" charset="0"/>
              </a:rPr>
              <a:t>Το ιστορικό και κοινωνικό πλαίσιο της ανάδυσης της αποκαλυπτικής γραμματείας </a:t>
            </a:r>
          </a:p>
          <a:p>
            <a:pPr marL="609600" indent="-609600">
              <a:buFontTx/>
              <a:buAutoNum type="arabicPeriod"/>
              <a:defRPr/>
            </a:pPr>
            <a:endParaRPr lang="el-GR" sz="2400" dirty="0">
              <a:solidFill>
                <a:srgbClr val="000000"/>
              </a:solidFill>
              <a:effectLst>
                <a:outerShdw blurRad="38100" dist="38100" dir="2700000" algn="tl">
                  <a:srgbClr val="FFFFFF"/>
                </a:outerShdw>
              </a:effectLst>
              <a:latin typeface="Times New Roman" pitchFamily="18" charset="0"/>
              <a:cs typeface="Times New Roman" pitchFamily="18" charset="0"/>
            </a:endParaRPr>
          </a:p>
          <a:p>
            <a:pPr marL="609600" indent="-609600">
              <a:buFontTx/>
              <a:buAutoNum type="arabicPeriod"/>
              <a:defRPr/>
            </a:pPr>
            <a:r>
              <a:rPr lang="el-GR" sz="2400" dirty="0">
                <a:solidFill>
                  <a:srgbClr val="000000"/>
                </a:solidFill>
                <a:effectLst>
                  <a:outerShdw blurRad="38100" dist="38100" dir="2700000" algn="tl">
                    <a:srgbClr val="FFFFFF"/>
                  </a:outerShdw>
                </a:effectLst>
                <a:latin typeface="Times New Roman" pitchFamily="18" charset="0"/>
                <a:cs typeface="Times New Roman" pitchFamily="18" charset="0"/>
              </a:rPr>
              <a:t>Τα χαρακτηριστικά της αποκαλυπτικής γραμματείας</a:t>
            </a:r>
          </a:p>
          <a:p>
            <a:pPr marL="609600" indent="-609600">
              <a:buFontTx/>
              <a:buAutoNum type="arabicPeriod"/>
              <a:defRPr/>
            </a:pPr>
            <a:endParaRPr lang="el-GR" sz="2400" dirty="0">
              <a:solidFill>
                <a:srgbClr val="000000"/>
              </a:solidFill>
              <a:effectLst>
                <a:outerShdw blurRad="38100" dist="38100" dir="2700000" algn="tl">
                  <a:srgbClr val="FFFFFF"/>
                </a:outerShdw>
              </a:effectLst>
              <a:latin typeface="Times New Roman" pitchFamily="18" charset="0"/>
              <a:cs typeface="Times New Roman" pitchFamily="18" charset="0"/>
            </a:endParaRPr>
          </a:p>
          <a:p>
            <a:pPr marL="609600" indent="-609600">
              <a:buFontTx/>
              <a:buAutoNum type="arabicPeriod"/>
              <a:defRPr/>
            </a:pPr>
            <a:r>
              <a:rPr lang="el-GR" sz="2400" dirty="0">
                <a:solidFill>
                  <a:srgbClr val="000000"/>
                </a:solidFill>
                <a:effectLst>
                  <a:outerShdw blurRad="38100" dist="38100" dir="2700000" algn="tl">
                    <a:srgbClr val="FFFFFF"/>
                  </a:outerShdw>
                </a:effectLst>
                <a:latin typeface="Times New Roman" pitchFamily="18" charset="0"/>
                <a:cs typeface="Times New Roman" pitchFamily="18" charset="0"/>
              </a:rPr>
              <a:t>Ο ήρωας των αποκαλυπτικών</a:t>
            </a:r>
            <a:r>
              <a:rPr lang="el-GR" sz="2000" dirty="0">
                <a:solidFill>
                  <a:srgbClr val="000000"/>
                </a:solidFill>
                <a:effectLst>
                  <a:outerShdw blurRad="38100" dist="38100" dir="2700000" algn="tl">
                    <a:srgbClr val="FFFFFF"/>
                  </a:outerShdw>
                </a:effectLst>
                <a:latin typeface="Times New Roman" pitchFamily="18" charset="0"/>
                <a:cs typeface="Times New Roman" pitchFamily="18" charset="0"/>
              </a:rPr>
              <a:t> </a:t>
            </a:r>
          </a:p>
          <a:p>
            <a:pPr marL="609600" indent="-609600">
              <a:buFontTx/>
              <a:buAutoNum type="arabicPeriod"/>
              <a:defRPr/>
            </a:pPr>
            <a:endParaRPr lang="el-GR" sz="2000" dirty="0">
              <a:solidFill>
                <a:srgbClr val="000000"/>
              </a:solidFill>
              <a:effectLst>
                <a:outerShdw blurRad="38100" dist="38100" dir="2700000" algn="tl">
                  <a:srgbClr val="FFFFFF"/>
                </a:outerShdw>
              </a:effectLst>
              <a:latin typeface="Times New Roman" pitchFamily="18" charset="0"/>
              <a:cs typeface="Times New Roman" pitchFamily="18" charset="0"/>
            </a:endParaRPr>
          </a:p>
          <a:p>
            <a:pPr marL="609600" indent="-609600">
              <a:buFontTx/>
              <a:buAutoNum type="arabicPeriod"/>
              <a:defRPr/>
            </a:pPr>
            <a:r>
              <a:rPr lang="el-GR" sz="2400" dirty="0">
                <a:solidFill>
                  <a:srgbClr val="000000"/>
                </a:solidFill>
                <a:effectLst>
                  <a:outerShdw blurRad="38100" dist="38100" dir="2700000" algn="tl">
                    <a:srgbClr val="FFFFFF"/>
                  </a:outerShdw>
                </a:effectLst>
                <a:latin typeface="Times New Roman" pitchFamily="18" charset="0"/>
                <a:cs typeface="Times New Roman" pitchFamily="18" charset="0"/>
              </a:rPr>
              <a:t>Βασικά αποκαλυπτικά έργα</a:t>
            </a:r>
          </a:p>
        </p:txBody>
      </p:sp>
    </p:spTree>
    <p:extLst>
      <p:ext uri="{BB962C8B-B14F-4D97-AF65-F5344CB8AC3E}">
        <p14:creationId xmlns:p14="http://schemas.microsoft.com/office/powerpoint/2010/main" val="499955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Χαρακτηριστικά της αποκαλυπτικής γραμματείας (5 από 7)</a:t>
            </a:r>
            <a:endParaRPr lang="en-US" dirty="0"/>
          </a:p>
        </p:txBody>
      </p:sp>
      <p:sp>
        <p:nvSpPr>
          <p:cNvPr id="3" name="Content Placeholder 2"/>
          <p:cNvSpPr>
            <a:spLocks noGrp="1"/>
          </p:cNvSpPr>
          <p:nvPr>
            <p:ph sz="half" idx="1"/>
          </p:nvPr>
        </p:nvSpPr>
        <p:spPr/>
        <p:txBody>
          <a:bodyPr/>
          <a:lstStyle/>
          <a:p>
            <a:r>
              <a:rPr lang="el-GR" dirty="0"/>
              <a:t>Αγγελολογία </a:t>
            </a:r>
          </a:p>
          <a:p>
            <a:endParaRPr lang="el-GR" dirty="0"/>
          </a:p>
          <a:p>
            <a:r>
              <a:rPr lang="el-GR" dirty="0"/>
              <a:t>Οι άγγελοι ως προεκτάσεις και αισθητήρια του Θεού</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04049" y="1628801"/>
            <a:ext cx="2880320" cy="4347484"/>
          </a:xfrm>
        </p:spPr>
      </p:pic>
    </p:spTree>
    <p:extLst>
      <p:ext uri="{BB962C8B-B14F-4D97-AF65-F5344CB8AC3E}">
        <p14:creationId xmlns:p14="http://schemas.microsoft.com/office/powerpoint/2010/main" val="3332858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Χαρακτηριστικά της αποκαλυπτικής γραμματείας </a:t>
            </a:r>
            <a:r>
              <a:rPr lang="el-GR" dirty="0" smtClean="0"/>
              <a:t>(6 </a:t>
            </a:r>
            <a:r>
              <a:rPr lang="el-GR" dirty="0"/>
              <a:t>από 7)</a:t>
            </a:r>
            <a:endParaRPr lang="en-US" dirty="0"/>
          </a:p>
        </p:txBody>
      </p:sp>
      <p:sp>
        <p:nvSpPr>
          <p:cNvPr id="3" name="Content Placeholder 2"/>
          <p:cNvSpPr>
            <a:spLocks noGrp="1"/>
          </p:cNvSpPr>
          <p:nvPr>
            <p:ph sz="half" idx="1"/>
          </p:nvPr>
        </p:nvSpPr>
        <p:spPr/>
        <p:txBody>
          <a:bodyPr>
            <a:normAutofit fontScale="85000" lnSpcReduction="20000"/>
          </a:bodyPr>
          <a:lstStyle/>
          <a:p>
            <a:r>
              <a:rPr lang="el-GR" dirty="0"/>
              <a:t>Εσχατολογία</a:t>
            </a:r>
          </a:p>
          <a:p>
            <a:r>
              <a:rPr lang="el-GR" dirty="0"/>
              <a:t>Determinismus</a:t>
            </a:r>
          </a:p>
          <a:p>
            <a:r>
              <a:rPr lang="el-GR" dirty="0"/>
              <a:t>Εξατομίκευση θρησκείας </a:t>
            </a:r>
          </a:p>
          <a:p>
            <a:endParaRPr lang="el-GR" dirty="0"/>
          </a:p>
          <a:p>
            <a:r>
              <a:rPr lang="el-GR" dirty="0"/>
              <a:t>Καταδίκη ασεβών και σωτηρία των δικαίων </a:t>
            </a:r>
          </a:p>
          <a:p>
            <a:endParaRPr lang="el-GR" dirty="0"/>
          </a:p>
          <a:p>
            <a:r>
              <a:rPr lang="el-GR" dirty="0"/>
              <a:t>Καινή Δημιουργία </a:t>
            </a:r>
          </a:p>
          <a:p>
            <a:endParaRPr lang="el-GR" dirty="0"/>
          </a:p>
          <a:p>
            <a:r>
              <a:rPr lang="el-GR" dirty="0"/>
              <a:t>Καινή Ιερουσαλήμ και αποκατάσταση της λατρείας στο Ναό</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27984" y="1556792"/>
            <a:ext cx="3286162" cy="3672408"/>
          </a:xfrm>
        </p:spPr>
      </p:pic>
    </p:spTree>
    <p:extLst>
      <p:ext uri="{BB962C8B-B14F-4D97-AF65-F5344CB8AC3E}">
        <p14:creationId xmlns:p14="http://schemas.microsoft.com/office/powerpoint/2010/main" val="382536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Χαρακτηριστικά της αποκαλυπτικής γραμματείας </a:t>
            </a:r>
            <a:r>
              <a:rPr lang="el-GR" dirty="0" smtClean="0"/>
              <a:t>(7 </a:t>
            </a:r>
            <a:r>
              <a:rPr lang="el-GR" dirty="0"/>
              <a:t>από 7)</a:t>
            </a:r>
            <a:endParaRPr lang="en-US" dirty="0"/>
          </a:p>
        </p:txBody>
      </p:sp>
      <p:sp>
        <p:nvSpPr>
          <p:cNvPr id="3" name="Content Placeholder 2"/>
          <p:cNvSpPr>
            <a:spLocks noGrp="1"/>
          </p:cNvSpPr>
          <p:nvPr>
            <p:ph sz="half" idx="1"/>
          </p:nvPr>
        </p:nvSpPr>
        <p:spPr/>
        <p:txBody>
          <a:bodyPr/>
          <a:lstStyle/>
          <a:p>
            <a:r>
              <a:rPr lang="el-GR" dirty="0"/>
              <a:t>Μυστικότητα!!!</a:t>
            </a:r>
          </a:p>
          <a:p>
            <a:endParaRPr lang="el-GR" dirty="0"/>
          </a:p>
          <a:p>
            <a:r>
              <a:rPr lang="el-GR" dirty="0"/>
              <a:t>Ψευδωνυμία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35896" y="2636912"/>
            <a:ext cx="4038600" cy="1280091"/>
          </a:xfrm>
        </p:spPr>
      </p:pic>
    </p:spTree>
    <p:extLst>
      <p:ext uri="{BB962C8B-B14F-4D97-AF65-F5344CB8AC3E}">
        <p14:creationId xmlns:p14="http://schemas.microsoft.com/office/powerpoint/2010/main" val="3967491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Διαφορές Αποκαλυπτικών και Αποκάλυψης</a:t>
            </a:r>
            <a:endParaRPr lang="en-US" dirty="0"/>
          </a:p>
        </p:txBody>
      </p:sp>
      <p:sp>
        <p:nvSpPr>
          <p:cNvPr id="3" name="Content Placeholder 2"/>
          <p:cNvSpPr>
            <a:spLocks noGrp="1"/>
          </p:cNvSpPr>
          <p:nvPr>
            <p:ph idx="1"/>
          </p:nvPr>
        </p:nvSpPr>
        <p:spPr/>
        <p:txBody>
          <a:bodyPr>
            <a:normAutofit fontScale="62500" lnSpcReduction="20000"/>
          </a:bodyPr>
          <a:lstStyle/>
          <a:p>
            <a:r>
              <a:rPr lang="el-GR" dirty="0"/>
              <a:t>Το μοναδικό αποκαλυπτικό έργο που είναι γνωστός ο συγγραφέας του</a:t>
            </a:r>
          </a:p>
          <a:p>
            <a:endParaRPr lang="el-GR" dirty="0"/>
          </a:p>
          <a:p>
            <a:r>
              <a:rPr lang="el-GR" dirty="0"/>
              <a:t>Οικουμενικότητα (Αποκ. 1,3)</a:t>
            </a:r>
          </a:p>
          <a:p>
            <a:endParaRPr lang="el-GR" dirty="0"/>
          </a:p>
          <a:p>
            <a:r>
              <a:rPr lang="el-GR" dirty="0"/>
              <a:t>Ο Ιωάννης δεν θεωρεί τον εαυτό του εκλεκτό (Αποκ. 1,9)</a:t>
            </a:r>
          </a:p>
          <a:p>
            <a:endParaRPr lang="el-GR" dirty="0"/>
          </a:p>
          <a:p>
            <a:r>
              <a:rPr lang="el-GR" dirty="0"/>
              <a:t>Μακαριότητα των περιγραφών του Ναού (Αποκ. 4-5)</a:t>
            </a:r>
          </a:p>
          <a:p>
            <a:endParaRPr lang="el-GR" dirty="0"/>
          </a:p>
          <a:p>
            <a:r>
              <a:rPr lang="el-GR" dirty="0"/>
              <a:t>Προσκύνηση του Αρνίου (Αποκ. 7,17)</a:t>
            </a:r>
          </a:p>
          <a:p>
            <a:endParaRPr lang="el-GR" dirty="0"/>
          </a:p>
          <a:p>
            <a:r>
              <a:rPr lang="el-GR" dirty="0"/>
              <a:t>Το επτασφράγιστο βιβλίο περιέχει το εσχατολογικό σχέδιο</a:t>
            </a:r>
          </a:p>
          <a:p>
            <a:endParaRPr lang="en-US" dirty="0"/>
          </a:p>
        </p:txBody>
      </p:sp>
    </p:spTree>
    <p:extLst>
      <p:ext uri="{BB962C8B-B14F-4D97-AF65-F5344CB8AC3E}">
        <p14:creationId xmlns:p14="http://schemas.microsoft.com/office/powerpoint/2010/main" val="3754077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3. Ο ήρωας των αποκαλυπτικών </a:t>
            </a:r>
            <a:r>
              <a:rPr lang="el-GR" dirty="0" smtClean="0"/>
              <a:t>(1 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Ενώχ </a:t>
            </a:r>
          </a:p>
          <a:p>
            <a:r>
              <a:rPr lang="el-GR" dirty="0"/>
              <a:t>Γιος του Ιάρεδ, έβδομος μετά τον Αδάμ</a:t>
            </a:r>
          </a:p>
          <a:p>
            <a:endParaRPr lang="el-GR" dirty="0"/>
          </a:p>
          <a:p>
            <a:r>
              <a:rPr lang="el-GR" dirty="0"/>
              <a:t>Γεν. 5,21-24 (Ο΄): “καὶ ἔζησεν Ενωχ ἑκατὸν καὶ ἑξήκοντα πέντε ἔτη καὶ ἐγέννησεν τὸν Μαθουσαλα εὐηρέστησεν δὲ Ενωχ τῷ Θεῷ μετὰ τὸ γεννῆσαι αὐτὸν τὸν Μαθουσαλα διακόσια ἔτη καὶ ἐγέννησεν υἱοὺς καὶ θυγατέρας καὶ ἐγένοντο πᾶσαι αἱ ἡμέραι Ενωχ τριακόσια ἑξήκοντα πέντε ἔτη καὶ εὐηρέστησεν Ενωχ τῷ θεῷ καὶ οὐχ ηὑρίσκετο ὅτι μετέθηκεν αὐτὸν ὁ Θεός”</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2564904"/>
            <a:ext cx="3189424" cy="2164821"/>
          </a:xfrm>
        </p:spPr>
      </p:pic>
    </p:spTree>
    <p:extLst>
      <p:ext uri="{BB962C8B-B14F-4D97-AF65-F5344CB8AC3E}">
        <p14:creationId xmlns:p14="http://schemas.microsoft.com/office/powerpoint/2010/main" val="37767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ήρωας των αποκαλυπτικών </a:t>
            </a:r>
            <a:r>
              <a:rPr lang="el-GR" dirty="0" smtClean="0"/>
              <a:t>(2 </a:t>
            </a:r>
            <a:r>
              <a:rPr lang="el-GR" dirty="0"/>
              <a:t>από 5)</a:t>
            </a:r>
            <a:endParaRPr lang="en-US" dirty="0"/>
          </a:p>
        </p:txBody>
      </p:sp>
      <p:sp>
        <p:nvSpPr>
          <p:cNvPr id="3" name="Content Placeholder 2"/>
          <p:cNvSpPr>
            <a:spLocks noGrp="1"/>
          </p:cNvSpPr>
          <p:nvPr>
            <p:ph sz="half" idx="1"/>
          </p:nvPr>
        </p:nvSpPr>
        <p:spPr/>
        <p:txBody>
          <a:bodyPr>
            <a:normAutofit fontScale="85000" lnSpcReduction="20000"/>
          </a:bodyPr>
          <a:lstStyle/>
          <a:p>
            <a:r>
              <a:rPr lang="el-GR" dirty="0"/>
              <a:t>Γεν. 5,24α (Ο΄): “καὶ εὐηρέστησεν Ενωχ τῷ Θεῷ”</a:t>
            </a:r>
          </a:p>
          <a:p>
            <a:r>
              <a:rPr lang="el-GR" dirty="0"/>
              <a:t> </a:t>
            </a:r>
            <a:r>
              <a:rPr lang="he-IL" dirty="0"/>
              <a:t>וַיִּתְהַלֵּ֥ךְ חֲנ֖וֹךְ אֶת־הָֽאֱלֹהִ֑ים   </a:t>
            </a:r>
            <a:r>
              <a:rPr lang="el-GR" dirty="0"/>
              <a:t>Μ΄</a:t>
            </a:r>
          </a:p>
          <a:p>
            <a:endParaRPr lang="el-GR" dirty="0"/>
          </a:p>
          <a:p>
            <a:r>
              <a:rPr lang="he-IL" dirty="0"/>
              <a:t>הָלַךְ = “</a:t>
            </a:r>
            <a:r>
              <a:rPr lang="el-GR" dirty="0"/>
              <a:t>περπατώ, ζω, οδεύω”</a:t>
            </a:r>
          </a:p>
          <a:p>
            <a:r>
              <a:rPr lang="el-GR" dirty="0"/>
              <a:t>Εγγύτητα και αδελφότητα </a:t>
            </a:r>
          </a:p>
          <a:p>
            <a:r>
              <a:rPr lang="el-GR" dirty="0"/>
              <a:t>Ευσέβεια, δικαιοσύνη, πίστη, κοινωνία με τον Θεό </a:t>
            </a:r>
          </a:p>
          <a:p>
            <a:endParaRPr lang="el-GR" dirty="0"/>
          </a:p>
          <a:p>
            <a:r>
              <a:rPr lang="el-GR" dirty="0"/>
              <a:t>Γεν. 3,8. 6,9.</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9991" y="2276872"/>
            <a:ext cx="3533193" cy="2304256"/>
          </a:xfrm>
        </p:spPr>
      </p:pic>
    </p:spTree>
    <p:extLst>
      <p:ext uri="{BB962C8B-B14F-4D97-AF65-F5344CB8AC3E}">
        <p14:creationId xmlns:p14="http://schemas.microsoft.com/office/powerpoint/2010/main" val="199173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ήρωας των αποκαλυπτικών </a:t>
            </a:r>
            <a:r>
              <a:rPr lang="el-GR" dirty="0" smtClean="0"/>
              <a:t>(3 </a:t>
            </a:r>
            <a:r>
              <a:rPr lang="el-GR" dirty="0"/>
              <a:t>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Γεν. 5,24β (Ο΄): “καὶ οὐχ ηὑρίσκετο ὅτι μετέθηκεν αὐτὸν ὁ θεός”</a:t>
            </a:r>
          </a:p>
          <a:p>
            <a:endParaRPr lang="el-GR" dirty="0"/>
          </a:p>
          <a:p>
            <a:r>
              <a:rPr lang="el-GR" dirty="0"/>
              <a:t> </a:t>
            </a:r>
            <a:r>
              <a:rPr lang="he-IL" dirty="0"/>
              <a:t>וְאֵינֶ֕נּוּ כִּֽי־לָקַ֥ח אֹת֖וֹ אֱלֹהִֽים׃</a:t>
            </a:r>
          </a:p>
          <a:p>
            <a:endParaRPr lang="he-IL" dirty="0"/>
          </a:p>
          <a:p>
            <a:r>
              <a:rPr lang="he-IL" dirty="0"/>
              <a:t> אַיִן = “</a:t>
            </a:r>
            <a:r>
              <a:rPr lang="el-GR" dirty="0"/>
              <a:t>τίποτα”, δηλώνει την απώλεια </a:t>
            </a:r>
          </a:p>
          <a:p>
            <a:r>
              <a:rPr lang="el-GR" dirty="0"/>
              <a:t> </a:t>
            </a:r>
            <a:r>
              <a:rPr lang="he-IL" dirty="0"/>
              <a:t>לָקַח = “</a:t>
            </a:r>
            <a:r>
              <a:rPr lang="el-GR" dirty="0"/>
              <a:t>παίρνω, μεταθέτω, νυμφεύομαι, επιλέγω, απομακρύνω”</a:t>
            </a:r>
          </a:p>
          <a:p>
            <a:endParaRPr lang="el-GR" dirty="0"/>
          </a:p>
          <a:p>
            <a:r>
              <a:rPr lang="el-GR" dirty="0"/>
              <a:t>Φυγή με ξαφνικό και εκπληκτικό τρόπο </a:t>
            </a:r>
          </a:p>
          <a:p>
            <a:r>
              <a:rPr lang="el-GR" dirty="0"/>
              <a:t>Έξοδος από τη ζωή δίχως θάνατο! </a:t>
            </a:r>
          </a:p>
          <a:p>
            <a:endParaRPr lang="en-US" dirty="0"/>
          </a:p>
        </p:txBody>
      </p:sp>
      <p:pic>
        <p:nvPicPr>
          <p:cNvPr id="5" name="Picture 10" descr="Figures_God_took_Enoch"/>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95982" y="1600200"/>
            <a:ext cx="2943036"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490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ήρωας των αποκαλυπτικών </a:t>
            </a:r>
            <a:r>
              <a:rPr lang="el-GR" dirty="0" smtClean="0"/>
              <a:t>(4 </a:t>
            </a:r>
            <a:r>
              <a:rPr lang="el-GR" dirty="0"/>
              <a:t>από 5)</a:t>
            </a:r>
            <a:endParaRPr lang="en-US" dirty="0"/>
          </a:p>
        </p:txBody>
      </p:sp>
      <p:sp>
        <p:nvSpPr>
          <p:cNvPr id="3" name="Content Placeholder 2"/>
          <p:cNvSpPr>
            <a:spLocks noGrp="1"/>
          </p:cNvSpPr>
          <p:nvPr>
            <p:ph sz="half" idx="1"/>
          </p:nvPr>
        </p:nvSpPr>
        <p:spPr/>
        <p:txBody>
          <a:bodyPr/>
          <a:lstStyle/>
          <a:p>
            <a:r>
              <a:rPr lang="el-GR" dirty="0"/>
              <a:t>Πιθανή σχέση με μεσοποταμιακές παραδόσεις για τον βασιλιά της Σιππάρ Enmeduranki, έβδομο στο Κατάλογο των Βασιλέων</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83968" y="2060848"/>
            <a:ext cx="3841515" cy="1594098"/>
          </a:xfrm>
        </p:spPr>
      </p:pic>
    </p:spTree>
    <p:extLst>
      <p:ext uri="{BB962C8B-B14F-4D97-AF65-F5344CB8AC3E}">
        <p14:creationId xmlns:p14="http://schemas.microsoft.com/office/powerpoint/2010/main" val="2586938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ήρωας των αποκαλυπτικών </a:t>
            </a:r>
            <a:r>
              <a:rPr lang="el-GR" dirty="0" smtClean="0"/>
              <a:t>(5 </a:t>
            </a:r>
            <a:r>
              <a:rPr lang="el-GR" dirty="0"/>
              <a:t>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Καθίσταται αντίβαρο του Μωϋσή </a:t>
            </a:r>
          </a:p>
          <a:p>
            <a:r>
              <a:rPr lang="el-GR" dirty="0"/>
              <a:t>Είναι κατά πολύ παλαιότερος του </a:t>
            </a:r>
          </a:p>
          <a:p>
            <a:r>
              <a:rPr lang="el-GR" dirty="0"/>
              <a:t>Είναι δίκαιος, εκλεκτός και ευσεβής, σε μια εποχή αμαρτίας</a:t>
            </a:r>
          </a:p>
          <a:p>
            <a:r>
              <a:rPr lang="el-GR" dirty="0"/>
              <a:t>Είναι προφήτης, μεσολαβητής του Θεού και γραμματέας Του</a:t>
            </a:r>
          </a:p>
          <a:p>
            <a:r>
              <a:rPr lang="el-GR" dirty="0"/>
              <a:t>Μεταμορφώνεται σε άγγελο</a:t>
            </a:r>
          </a:p>
          <a:p>
            <a:r>
              <a:rPr lang="el-GR" dirty="0"/>
              <a:t>Ενθρονίζεται</a:t>
            </a:r>
          </a:p>
          <a:p>
            <a:r>
              <a:rPr lang="el-GR" dirty="0"/>
              <a:t>Γνωρίζει τα μυστικά των Ουρανών</a:t>
            </a:r>
          </a:p>
          <a:p>
            <a:r>
              <a:rPr lang="el-GR" dirty="0"/>
              <a:t>Καλείται από αγγέλους ως “Υιός του Ανθρώπου” και “Πρίγκιπας του Κόσμου”</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1628800"/>
            <a:ext cx="3035340" cy="4093915"/>
          </a:xfrm>
        </p:spPr>
      </p:pic>
    </p:spTree>
    <p:extLst>
      <p:ext uri="{BB962C8B-B14F-4D97-AF65-F5344CB8AC3E}">
        <p14:creationId xmlns:p14="http://schemas.microsoft.com/office/powerpoint/2010/main" val="2403233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Συμπεράσματα</a:t>
            </a:r>
            <a:endParaRPr lang="en-US" dirty="0"/>
          </a:p>
        </p:txBody>
      </p:sp>
      <p:sp>
        <p:nvSpPr>
          <p:cNvPr id="3" name="Content Placeholder 2"/>
          <p:cNvSpPr>
            <a:spLocks noGrp="1"/>
          </p:cNvSpPr>
          <p:nvPr>
            <p:ph sz="half" idx="1"/>
          </p:nvPr>
        </p:nvSpPr>
        <p:spPr/>
        <p:txBody>
          <a:bodyPr>
            <a:normAutofit fontScale="92500" lnSpcReduction="20000"/>
          </a:bodyPr>
          <a:lstStyle/>
          <a:p>
            <a:r>
              <a:rPr lang="el-GR" dirty="0"/>
              <a:t>Ενσαρκώνει τις πεποιθήσεις των αποκαλυπτικών</a:t>
            </a:r>
          </a:p>
          <a:p>
            <a:endParaRPr lang="el-GR" dirty="0"/>
          </a:p>
          <a:p>
            <a:r>
              <a:rPr lang="el-GR" dirty="0"/>
              <a:t>Αποτελεί την εναλλακτική πρόταση, αντί του Μωσαϊκού Νόμου και του Ιερατείου</a:t>
            </a:r>
          </a:p>
          <a:p>
            <a:endParaRPr lang="el-GR" dirty="0"/>
          </a:p>
          <a:p>
            <a:r>
              <a:rPr lang="el-GR" dirty="0"/>
              <a:t> Καθίσταται σύμβολο ολόκληρου του Ισραήλ, αλλά και κάθε δικαίου</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700808"/>
            <a:ext cx="2232248" cy="4070969"/>
          </a:xfrm>
          <a:prstGeom prst="rect">
            <a:avLst/>
          </a:prstGeom>
        </p:spPr>
      </p:pic>
    </p:spTree>
    <p:extLst>
      <p:ext uri="{BB962C8B-B14F-4D97-AF65-F5344CB8AC3E}">
        <p14:creationId xmlns:p14="http://schemas.microsoft.com/office/powerpoint/2010/main" val="841165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3600" dirty="0" smtClean="0"/>
              <a:t>1.Το </a:t>
            </a:r>
            <a:r>
              <a:rPr lang="el-GR" sz="3600" dirty="0"/>
              <a:t>ιστορικό και κοινωνικό πλαίσιο της ανάδυσης της αποκαλυπτικής γραμματεία</a:t>
            </a:r>
            <a:r>
              <a:rPr lang="el-GR" sz="4000" dirty="0"/>
              <a:t>ς</a:t>
            </a:r>
            <a:endParaRPr lang="el-GR" dirty="0"/>
          </a:p>
        </p:txBody>
      </p:sp>
      <p:sp>
        <p:nvSpPr>
          <p:cNvPr id="3" name="Θέση περιεχομένου 2"/>
          <p:cNvSpPr>
            <a:spLocks noGrp="1"/>
          </p:cNvSpPr>
          <p:nvPr>
            <p:ph sz="half" idx="1"/>
          </p:nvPr>
        </p:nvSpPr>
        <p:spPr/>
        <p:txBody>
          <a:bodyPr>
            <a:normAutofit fontScale="92500" lnSpcReduction="10000"/>
          </a:bodyPr>
          <a:lstStyle/>
          <a:p>
            <a:r>
              <a:rPr lang="el-GR" dirty="0"/>
              <a:t>Παρακμή βαβυλωνιακής αυτοκρατορίας</a:t>
            </a:r>
          </a:p>
          <a:p>
            <a:endParaRPr lang="el-GR" dirty="0"/>
          </a:p>
          <a:p>
            <a:r>
              <a:rPr lang="el-GR" dirty="0"/>
              <a:t>Θάνατος Ναβουχοδονόσορα (562 π.Χ.) </a:t>
            </a:r>
          </a:p>
          <a:p>
            <a:endParaRPr lang="el-GR" dirty="0"/>
          </a:p>
          <a:p>
            <a:r>
              <a:rPr lang="el-GR" dirty="0"/>
              <a:t>Ναβονίδης (555 π.Χ.) </a:t>
            </a:r>
          </a:p>
          <a:p>
            <a:endParaRPr lang="el-GR" dirty="0"/>
          </a:p>
          <a:p>
            <a:r>
              <a:rPr lang="el-GR" dirty="0"/>
              <a:t>Βαλτάσαρ (552 -543 π.Χ.)  (Δαν. 5,1)</a:t>
            </a:r>
          </a:p>
          <a:p>
            <a:pPr marL="0" indent="0">
              <a:buNone/>
            </a:pPr>
            <a:endParaRPr lang="el-GR"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88810"/>
            <a:ext cx="4038600" cy="394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282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4. Βασικά αποκαλυπτικά έργα </a:t>
            </a:r>
            <a:r>
              <a:rPr lang="el-GR" dirty="0" smtClean="0"/>
              <a:t>(1 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Α΄ (αιθιοπικός) Ενώχ </a:t>
            </a:r>
          </a:p>
          <a:p>
            <a:r>
              <a:rPr lang="el-GR" dirty="0"/>
              <a:t>2ος αι. π.Χ – 1ος αι. μ.Χ.</a:t>
            </a:r>
          </a:p>
          <a:p>
            <a:r>
              <a:rPr lang="el-GR" dirty="0"/>
              <a:t>Παλαιστίνη</a:t>
            </a:r>
          </a:p>
          <a:p>
            <a:r>
              <a:rPr lang="el-GR" dirty="0"/>
              <a:t>Αραμαϊκή</a:t>
            </a:r>
          </a:p>
          <a:p>
            <a:endParaRPr lang="el-GR" dirty="0"/>
          </a:p>
          <a:p>
            <a:r>
              <a:rPr lang="el-GR" dirty="0"/>
              <a:t>Βιβλίο των Φρουρών Αγγέλων (κεφ. 1-36)</a:t>
            </a:r>
          </a:p>
          <a:p>
            <a:r>
              <a:rPr lang="el-GR" dirty="0"/>
              <a:t>Βιβλίο των Παραβολών του Ενώχ (κεφ. 37-71)</a:t>
            </a:r>
          </a:p>
          <a:p>
            <a:r>
              <a:rPr lang="el-GR" dirty="0"/>
              <a:t>Αστρονομική Βίβλος (κεφ. 72-82)</a:t>
            </a:r>
          </a:p>
          <a:p>
            <a:r>
              <a:rPr lang="el-GR" dirty="0"/>
              <a:t>Βιβλίο των Οραμάτων (κεφ. 83-90)</a:t>
            </a:r>
          </a:p>
          <a:p>
            <a:r>
              <a:rPr lang="el-GR" dirty="0"/>
              <a:t>Βιβλίο των Παραινέσεων (κεφ. 91-108)</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16017" y="1574153"/>
            <a:ext cx="3240360" cy="4220570"/>
          </a:xfrm>
        </p:spPr>
      </p:pic>
    </p:spTree>
    <p:extLst>
      <p:ext uri="{BB962C8B-B14F-4D97-AF65-F5344CB8AC3E}">
        <p14:creationId xmlns:p14="http://schemas.microsoft.com/office/powerpoint/2010/main" val="18911685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Βασικά αποκαλυπτικά έργα </a:t>
            </a:r>
            <a:r>
              <a:rPr lang="el-GR" dirty="0" smtClean="0"/>
              <a:t>(2 </a:t>
            </a:r>
            <a:r>
              <a:rPr lang="el-GR" dirty="0"/>
              <a:t>από 5)</a:t>
            </a:r>
            <a:endParaRPr lang="en-US" dirty="0"/>
          </a:p>
        </p:txBody>
      </p:sp>
      <p:sp>
        <p:nvSpPr>
          <p:cNvPr id="3" name="Content Placeholder 2"/>
          <p:cNvSpPr>
            <a:spLocks noGrp="1"/>
          </p:cNvSpPr>
          <p:nvPr>
            <p:ph sz="half" idx="1"/>
          </p:nvPr>
        </p:nvSpPr>
        <p:spPr/>
        <p:txBody>
          <a:bodyPr>
            <a:normAutofit fontScale="85000" lnSpcReduction="20000"/>
          </a:bodyPr>
          <a:lstStyle/>
          <a:p>
            <a:r>
              <a:rPr lang="el-GR" dirty="0"/>
              <a:t>Β΄ (σλαβονικός) Ενώχ</a:t>
            </a:r>
          </a:p>
          <a:p>
            <a:r>
              <a:rPr lang="el-GR" dirty="0"/>
              <a:t>1ος αι. μ.Χ. </a:t>
            </a:r>
          </a:p>
          <a:p>
            <a:r>
              <a:rPr lang="el-GR" dirty="0"/>
              <a:t>Άγνωστος τόπος συγγραφής</a:t>
            </a:r>
          </a:p>
          <a:p>
            <a:r>
              <a:rPr lang="el-GR" dirty="0"/>
              <a:t>Πιθανή μετάφραση από ελληνικά</a:t>
            </a:r>
          </a:p>
          <a:p>
            <a:endParaRPr lang="el-GR" dirty="0"/>
          </a:p>
          <a:p>
            <a:r>
              <a:rPr lang="el-GR" dirty="0"/>
              <a:t>Ουράνια ταξίδια, μεταμόρφωση σε άγγελο, φανέρωση μυστικών της Δημιουργίας (κεφ. 1-34)</a:t>
            </a:r>
          </a:p>
          <a:p>
            <a:r>
              <a:rPr lang="el-GR" dirty="0"/>
              <a:t>Παραινέσεις (κεφ. 35-68)</a:t>
            </a:r>
          </a:p>
          <a:p>
            <a:r>
              <a:rPr lang="el-GR" dirty="0"/>
              <a:t>Ιερατείο, Μελχισεδέκ (κεφ. 69-73)</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628800"/>
            <a:ext cx="3090550" cy="3937829"/>
          </a:xfrm>
        </p:spPr>
      </p:pic>
    </p:spTree>
    <p:extLst>
      <p:ext uri="{BB962C8B-B14F-4D97-AF65-F5344CB8AC3E}">
        <p14:creationId xmlns:p14="http://schemas.microsoft.com/office/powerpoint/2010/main" val="36790853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Βασικά αποκαλυπτικά έργα </a:t>
            </a:r>
            <a:r>
              <a:rPr lang="el-GR" dirty="0" smtClean="0"/>
              <a:t>(3 </a:t>
            </a:r>
            <a:r>
              <a:rPr lang="el-GR" dirty="0"/>
              <a:t>από 5)</a:t>
            </a:r>
            <a:endParaRPr lang="en-US" dirty="0"/>
          </a:p>
        </p:txBody>
      </p:sp>
      <p:sp>
        <p:nvSpPr>
          <p:cNvPr id="3" name="Content Placeholder 2"/>
          <p:cNvSpPr>
            <a:spLocks noGrp="1"/>
          </p:cNvSpPr>
          <p:nvPr>
            <p:ph sz="half" idx="1"/>
          </p:nvPr>
        </p:nvSpPr>
        <p:spPr/>
        <p:txBody>
          <a:bodyPr>
            <a:normAutofit fontScale="55000" lnSpcReduction="20000"/>
          </a:bodyPr>
          <a:lstStyle/>
          <a:p>
            <a:r>
              <a:rPr lang="el-GR" sz="3200" dirty="0"/>
              <a:t>Ιωβηλαία</a:t>
            </a:r>
          </a:p>
          <a:p>
            <a:r>
              <a:rPr lang="el-GR" sz="3200" dirty="0"/>
              <a:t>2ος αι. π.Χ.</a:t>
            </a:r>
          </a:p>
          <a:p>
            <a:r>
              <a:rPr lang="el-GR" sz="3200" dirty="0"/>
              <a:t>Παλαιστίνη </a:t>
            </a:r>
          </a:p>
          <a:p>
            <a:r>
              <a:rPr lang="el-GR" sz="3200" dirty="0"/>
              <a:t>Εβραϊκά</a:t>
            </a:r>
          </a:p>
          <a:p>
            <a:r>
              <a:rPr lang="el-GR" sz="3200" dirty="0" smtClean="0"/>
              <a:t>Γεγονότα </a:t>
            </a:r>
            <a:r>
              <a:rPr lang="el-GR" sz="3200" dirty="0"/>
              <a:t>σε περιόδους 49 ετών</a:t>
            </a:r>
          </a:p>
          <a:p>
            <a:r>
              <a:rPr lang="el-GR" sz="3200" dirty="0" smtClean="0"/>
              <a:t>Δημιουργία</a:t>
            </a:r>
            <a:r>
              <a:rPr lang="el-GR" sz="3200" dirty="0"/>
              <a:t>, Αδάμ (κεφ. 1-4)</a:t>
            </a:r>
          </a:p>
          <a:p>
            <a:r>
              <a:rPr lang="el-GR" sz="3200" dirty="0"/>
              <a:t>Νώε (κεφ. 5-10)</a:t>
            </a:r>
          </a:p>
          <a:p>
            <a:r>
              <a:rPr lang="el-GR" sz="3200" dirty="0"/>
              <a:t>Αβραάμ (κεφ. 11-23)</a:t>
            </a:r>
          </a:p>
          <a:p>
            <a:r>
              <a:rPr lang="el-GR" sz="3200" dirty="0"/>
              <a:t>Ιακώβ (κεφ. 24-45)</a:t>
            </a:r>
          </a:p>
          <a:p>
            <a:r>
              <a:rPr lang="el-GR" sz="3200" dirty="0"/>
              <a:t>Μωϋσής (κεφ. 46-50) </a:t>
            </a:r>
          </a:p>
          <a:p>
            <a:r>
              <a:rPr lang="el-GR" sz="3200" dirty="0" smtClean="0"/>
              <a:t>Γεν</a:t>
            </a:r>
            <a:r>
              <a:rPr lang="el-GR" sz="3200" dirty="0"/>
              <a:t>. 1-Έξ. 12.</a:t>
            </a:r>
          </a:p>
          <a:p>
            <a:r>
              <a:rPr lang="el-GR" sz="3200" dirty="0"/>
              <a:t>Αφηγήσεις για το Πάσχα (κεφ. 49)</a:t>
            </a:r>
          </a:p>
          <a:p>
            <a:r>
              <a:rPr lang="el-GR" sz="3200" dirty="0"/>
              <a:t>Τήρηση του Σαββάτου (κεφ. 50)</a:t>
            </a:r>
          </a:p>
          <a:p>
            <a:r>
              <a:rPr lang="el-GR" sz="3200" dirty="0"/>
              <a:t>Ανάσταση του Πνεύματος (κεφ. 23)</a:t>
            </a:r>
          </a:p>
          <a:p>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7984" y="1988840"/>
            <a:ext cx="3419471" cy="238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552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Βασικά αποκαλυπτικά έργα </a:t>
            </a:r>
            <a:r>
              <a:rPr lang="el-GR" dirty="0" smtClean="0"/>
              <a:t>(4 </a:t>
            </a:r>
            <a:r>
              <a:rPr lang="el-GR" dirty="0"/>
              <a:t>από 5)</a:t>
            </a:r>
            <a:endParaRPr lang="en-US" dirty="0"/>
          </a:p>
        </p:txBody>
      </p:sp>
      <p:sp>
        <p:nvSpPr>
          <p:cNvPr id="3" name="Content Placeholder 2"/>
          <p:cNvSpPr>
            <a:spLocks noGrp="1"/>
          </p:cNvSpPr>
          <p:nvPr>
            <p:ph sz="half" idx="1"/>
          </p:nvPr>
        </p:nvSpPr>
        <p:spPr/>
        <p:txBody>
          <a:bodyPr>
            <a:normAutofit fontScale="70000" lnSpcReduction="20000"/>
          </a:bodyPr>
          <a:lstStyle/>
          <a:p>
            <a:r>
              <a:rPr lang="el-GR" dirty="0"/>
              <a:t>Δ΄ Έσδρας </a:t>
            </a:r>
          </a:p>
          <a:p>
            <a:r>
              <a:rPr lang="el-GR" dirty="0"/>
              <a:t>1ος αι. μ.Χ.</a:t>
            </a:r>
          </a:p>
          <a:p>
            <a:r>
              <a:rPr lang="el-GR" dirty="0"/>
              <a:t>Παλαιστίνη</a:t>
            </a:r>
          </a:p>
          <a:p>
            <a:r>
              <a:rPr lang="el-GR" dirty="0"/>
              <a:t>Εβραϊκά</a:t>
            </a:r>
          </a:p>
          <a:p>
            <a:endParaRPr lang="el-GR" dirty="0"/>
          </a:p>
          <a:p>
            <a:r>
              <a:rPr lang="el-GR" dirty="0"/>
              <a:t>Εισαγωγή (1,1-2,48)</a:t>
            </a:r>
          </a:p>
          <a:p>
            <a:r>
              <a:rPr lang="el-GR" dirty="0"/>
              <a:t>Διάλογος με Ουριήλ (3,1-9,22)</a:t>
            </a:r>
          </a:p>
          <a:p>
            <a:r>
              <a:rPr lang="el-GR" dirty="0"/>
              <a:t>Το όραμα της Γυναίκας (9,26-10,60)</a:t>
            </a:r>
          </a:p>
          <a:p>
            <a:r>
              <a:rPr lang="el-GR" dirty="0"/>
              <a:t>Το όραμα του Αετού (11,1-12,35)</a:t>
            </a:r>
          </a:p>
          <a:p>
            <a:r>
              <a:rPr lang="el-GR" dirty="0"/>
              <a:t>Το όραμα του Ανθρώπου από τη Θάλασσα (13,1-58)</a:t>
            </a:r>
          </a:p>
          <a:p>
            <a:r>
              <a:rPr lang="el-GR" dirty="0"/>
              <a:t>Φανέρωση μυστικών από τον Γιαχβέ και κήρυγμα του Έσδρα (14,1-48)</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60032" y="1556792"/>
            <a:ext cx="2897706" cy="3600400"/>
          </a:xfrm>
        </p:spPr>
      </p:pic>
    </p:spTree>
    <p:extLst>
      <p:ext uri="{BB962C8B-B14F-4D97-AF65-F5344CB8AC3E}">
        <p14:creationId xmlns:p14="http://schemas.microsoft.com/office/powerpoint/2010/main" val="40622716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fontScale="90000"/>
          </a:bodyPr>
          <a:lstStyle/>
          <a:p>
            <a:r>
              <a:rPr lang="el-GR" dirty="0"/>
              <a:t>Βασικά αποκαλυπτικά έργα </a:t>
            </a:r>
            <a:r>
              <a:rPr lang="el-GR" dirty="0" smtClean="0"/>
              <a:t>(5 </a:t>
            </a:r>
            <a:r>
              <a:rPr lang="el-GR" dirty="0"/>
              <a:t>από 5)</a:t>
            </a:r>
            <a:endParaRPr lang="en-US" dirty="0"/>
          </a:p>
        </p:txBody>
      </p:sp>
      <p:sp>
        <p:nvSpPr>
          <p:cNvPr id="3" name="Content Placeholder 2"/>
          <p:cNvSpPr>
            <a:spLocks noGrp="1"/>
          </p:cNvSpPr>
          <p:nvPr>
            <p:ph sz="half" idx="1"/>
          </p:nvPr>
        </p:nvSpPr>
        <p:spPr/>
        <p:txBody>
          <a:bodyPr>
            <a:normAutofit fontScale="62500" lnSpcReduction="20000"/>
          </a:bodyPr>
          <a:lstStyle/>
          <a:p>
            <a:r>
              <a:rPr lang="el-GR" dirty="0"/>
              <a:t>Β΄ (συριακός) Βαρούχ</a:t>
            </a:r>
          </a:p>
          <a:p>
            <a:r>
              <a:rPr lang="el-GR" dirty="0"/>
              <a:t>2ος αι. μ.Χ.</a:t>
            </a:r>
          </a:p>
          <a:p>
            <a:r>
              <a:rPr lang="el-GR" dirty="0"/>
              <a:t>Εβραϊκά</a:t>
            </a:r>
          </a:p>
          <a:p>
            <a:r>
              <a:rPr lang="el-GR" dirty="0"/>
              <a:t>Παλαιστίνη</a:t>
            </a:r>
          </a:p>
          <a:p>
            <a:r>
              <a:rPr lang="el-GR" dirty="0" smtClean="0"/>
              <a:t>Διήγηση </a:t>
            </a:r>
            <a:r>
              <a:rPr lang="el-GR" dirty="0"/>
              <a:t>για την καταστροφή της Ιερουσαλήμ (1-9)</a:t>
            </a:r>
          </a:p>
          <a:p>
            <a:r>
              <a:rPr lang="el-GR" dirty="0"/>
              <a:t>Θρήνος του Βαρούχ (10-12,4)</a:t>
            </a:r>
          </a:p>
          <a:p>
            <a:r>
              <a:rPr lang="el-GR" dirty="0"/>
              <a:t>Το προφίλ του Δίκαιου, Δώδεκα πληγές πριν τον Μεσσία (12,5-34)</a:t>
            </a:r>
          </a:p>
          <a:p>
            <a:r>
              <a:rPr lang="el-GR" dirty="0"/>
              <a:t>Όραμα του Δάσους (35-43)</a:t>
            </a:r>
          </a:p>
          <a:p>
            <a:r>
              <a:rPr lang="el-GR" dirty="0"/>
              <a:t>Προειδοποίηση για την Κρίση του Θεού και σωτηρία των ευσεβών (44-52)</a:t>
            </a:r>
          </a:p>
          <a:p>
            <a:r>
              <a:rPr lang="el-GR" dirty="0"/>
              <a:t>Όραμα της Νεφέλης (53-74)</a:t>
            </a:r>
          </a:p>
          <a:p>
            <a:r>
              <a:rPr lang="el-GR" dirty="0"/>
              <a:t>Προβολή των Δικαίων και επιστολή προς τις φυλές του Ισραήλ για πίστη στον Γιαχβέ (75-87)</a:t>
            </a:r>
          </a:p>
          <a:p>
            <a:endParaRPr lang="en-US"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32041" y="1772816"/>
            <a:ext cx="2537909" cy="356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262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 Συμπεράσματα</a:t>
            </a:r>
            <a:endParaRPr lang="en-US" dirty="0"/>
          </a:p>
        </p:txBody>
      </p:sp>
      <p:sp>
        <p:nvSpPr>
          <p:cNvPr id="3" name="Content Placeholder 2"/>
          <p:cNvSpPr>
            <a:spLocks noGrp="1"/>
          </p:cNvSpPr>
          <p:nvPr>
            <p:ph idx="1"/>
          </p:nvPr>
        </p:nvSpPr>
        <p:spPr/>
        <p:txBody>
          <a:bodyPr>
            <a:normAutofit fontScale="55000" lnSpcReduction="20000"/>
          </a:bodyPr>
          <a:lstStyle/>
          <a:p>
            <a:r>
              <a:rPr lang="el-GR" dirty="0"/>
              <a:t>Ο αποκαλυπτισμός είναι το κυρίαρχο φιλολογικό είδος της εποχής του Δεύτερου Ναού </a:t>
            </a:r>
          </a:p>
          <a:p>
            <a:endParaRPr lang="el-GR" dirty="0"/>
          </a:p>
          <a:p>
            <a:r>
              <a:rPr lang="el-GR" dirty="0"/>
              <a:t>Είναι φιλολογικό είδος, το οποίο εντυπώνει συγκεκριμένο τρόπο θρησκευτικής εμπειρίας</a:t>
            </a:r>
          </a:p>
          <a:p>
            <a:endParaRPr lang="el-GR" dirty="0"/>
          </a:p>
          <a:p>
            <a:r>
              <a:rPr lang="el-GR" dirty="0"/>
              <a:t>Ανάγκη απάντησης στα δεινά του έθνους και κυρίως των δικαίων</a:t>
            </a:r>
          </a:p>
          <a:p>
            <a:endParaRPr lang="el-GR" dirty="0"/>
          </a:p>
          <a:p>
            <a:r>
              <a:rPr lang="el-GR" dirty="0"/>
              <a:t>Διέπεται από την ελπίδα για μια καινούργια κατάσταση για τον άνθρωπο</a:t>
            </a:r>
          </a:p>
          <a:p>
            <a:endParaRPr lang="el-GR" dirty="0"/>
          </a:p>
          <a:p>
            <a:r>
              <a:rPr lang="el-GR" dirty="0"/>
              <a:t>Επιρροή σε όλα σχεδόν τα απελευθερωτικά κινήματα</a:t>
            </a:r>
          </a:p>
          <a:p>
            <a:endParaRPr lang="el-GR" dirty="0"/>
          </a:p>
          <a:p>
            <a:r>
              <a:rPr lang="el-GR" dirty="0"/>
              <a:t>Επιρροή σε μεταγενέστερα ιουδαϊκά αποκαλυπτικά κείμενα</a:t>
            </a:r>
          </a:p>
          <a:p>
            <a:endParaRPr lang="en-US" dirty="0"/>
          </a:p>
        </p:txBody>
      </p:sp>
    </p:spTree>
    <p:extLst>
      <p:ext uri="{BB962C8B-B14F-4D97-AF65-F5344CB8AC3E}">
        <p14:creationId xmlns:p14="http://schemas.microsoft.com/office/powerpoint/2010/main" val="46726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Βιβλιογραφία (1 από 2)</a:t>
            </a:r>
            <a:endParaRPr lang="en-US" dirty="0"/>
          </a:p>
        </p:txBody>
      </p:sp>
      <p:sp>
        <p:nvSpPr>
          <p:cNvPr id="3" name="Content Placeholder 2"/>
          <p:cNvSpPr>
            <a:spLocks noGrp="1"/>
          </p:cNvSpPr>
          <p:nvPr>
            <p:ph idx="1"/>
          </p:nvPr>
        </p:nvSpPr>
        <p:spPr/>
        <p:txBody>
          <a:bodyPr>
            <a:noAutofit/>
          </a:bodyPr>
          <a:lstStyle/>
          <a:p>
            <a:pPr>
              <a:lnSpc>
                <a:spcPct val="90000"/>
              </a:lnSpc>
            </a:pPr>
            <a:r>
              <a:rPr lang="el-GR" sz="2400" dirty="0">
                <a:solidFill>
                  <a:srgbClr val="000000"/>
                </a:solidFill>
                <a:latin typeface="Times New Roman" pitchFamily="18" charset="0"/>
                <a:cs typeface="Times New Roman" pitchFamily="18" charset="0"/>
              </a:rPr>
              <a:t>Αγουρίδης, Χρ. Σ., </a:t>
            </a:r>
            <a:r>
              <a:rPr lang="el-GR" sz="2400" i="1" dirty="0">
                <a:solidFill>
                  <a:srgbClr val="000000"/>
                </a:solidFill>
                <a:latin typeface="Times New Roman" pitchFamily="18" charset="0"/>
                <a:cs typeface="Times New Roman" pitchFamily="18" charset="0"/>
              </a:rPr>
              <a:t>Τα Απόκρυφα Κείμενα της Παλαιάς Διαθήκης</a:t>
            </a:r>
            <a:r>
              <a:rPr lang="el-GR" sz="2400" dirty="0">
                <a:solidFill>
                  <a:srgbClr val="000000"/>
                </a:solidFill>
                <a:latin typeface="Times New Roman" pitchFamily="18" charset="0"/>
                <a:cs typeface="Times New Roman" pitchFamily="18" charset="0"/>
              </a:rPr>
              <a:t>, τομ. 1 &amp; 2, Έννοια, Αθήνα 2004.</a:t>
            </a:r>
          </a:p>
          <a:p>
            <a:pPr>
              <a:lnSpc>
                <a:spcPct val="90000"/>
              </a:lnSpc>
            </a:pPr>
            <a:r>
              <a:rPr lang="el-GR" sz="2400" dirty="0" smtClean="0">
                <a:solidFill>
                  <a:srgbClr val="000000"/>
                </a:solidFill>
                <a:latin typeface="Times New Roman" pitchFamily="18" charset="0"/>
                <a:cs typeface="Times New Roman" pitchFamily="18" charset="0"/>
              </a:rPr>
              <a:t>Δεσπότης</a:t>
            </a:r>
            <a:r>
              <a:rPr lang="el-GR" sz="2400" dirty="0">
                <a:solidFill>
                  <a:srgbClr val="000000"/>
                </a:solidFill>
                <a:latin typeface="Times New Roman" pitchFamily="18" charset="0"/>
                <a:cs typeface="Times New Roman" pitchFamily="18" charset="0"/>
              </a:rPr>
              <a:t>, Σ. Σ., </a:t>
            </a:r>
            <a:r>
              <a:rPr lang="el-GR" sz="2400" i="1" dirty="0">
                <a:solidFill>
                  <a:srgbClr val="000000"/>
                </a:solidFill>
                <a:latin typeface="Times New Roman" pitchFamily="18" charset="0"/>
                <a:cs typeface="Times New Roman" pitchFamily="18" charset="0"/>
              </a:rPr>
              <a:t>Η Αποκάλυψη του Ιωάννη, Ερμηνευτική προσέγγιση στο βιβλίο της Προφητείας</a:t>
            </a:r>
            <a:r>
              <a:rPr lang="el-GR" sz="2400" dirty="0">
                <a:solidFill>
                  <a:srgbClr val="000000"/>
                </a:solidFill>
                <a:latin typeface="Times New Roman" pitchFamily="18" charset="0"/>
                <a:cs typeface="Times New Roman" pitchFamily="18" charset="0"/>
              </a:rPr>
              <a:t>, τομ. 1, Άθως 2005.</a:t>
            </a:r>
          </a:p>
          <a:p>
            <a:pPr>
              <a:lnSpc>
                <a:spcPct val="90000"/>
              </a:lnSpc>
            </a:pPr>
            <a:r>
              <a:rPr lang="el-GR" sz="2400" dirty="0" smtClean="0">
                <a:solidFill>
                  <a:srgbClr val="000000"/>
                </a:solidFill>
                <a:latin typeface="Times New Roman" pitchFamily="18" charset="0"/>
                <a:cs typeface="Times New Roman" pitchFamily="18" charset="0"/>
              </a:rPr>
              <a:t>Ζάρρας</a:t>
            </a:r>
            <a:r>
              <a:rPr lang="el-GR" sz="2400" dirty="0">
                <a:solidFill>
                  <a:srgbClr val="000000"/>
                </a:solidFill>
                <a:latin typeface="Times New Roman" pitchFamily="18" charset="0"/>
                <a:cs typeface="Times New Roman" pitchFamily="18" charset="0"/>
              </a:rPr>
              <a:t>, Θ. Κ., “Το Γεν. 5,21-24 και η μορφή του Ενώχ σε μεταγενέστερα ιουδαϊκά κείμενα”, </a:t>
            </a:r>
            <a:r>
              <a:rPr lang="el-GR" sz="2400" i="1" dirty="0">
                <a:solidFill>
                  <a:srgbClr val="000000"/>
                </a:solidFill>
                <a:latin typeface="Times New Roman" pitchFamily="18" charset="0"/>
                <a:cs typeface="Times New Roman" pitchFamily="18" charset="0"/>
              </a:rPr>
              <a:t>ΕΕΘΣΠΑ</a:t>
            </a:r>
            <a:r>
              <a:rPr lang="el-GR" sz="2400" dirty="0">
                <a:solidFill>
                  <a:srgbClr val="000000"/>
                </a:solidFill>
                <a:latin typeface="Times New Roman" pitchFamily="18" charset="0"/>
                <a:cs typeface="Times New Roman" pitchFamily="18" charset="0"/>
              </a:rPr>
              <a:t> 38 (2003).</a:t>
            </a:r>
          </a:p>
          <a:p>
            <a:pPr>
              <a:lnSpc>
                <a:spcPct val="90000"/>
              </a:lnSpc>
            </a:pPr>
            <a:r>
              <a:rPr lang="el-GR" sz="2400" dirty="0">
                <a:solidFill>
                  <a:srgbClr val="000000"/>
                </a:solidFill>
                <a:latin typeface="Times New Roman" pitchFamily="18" charset="0"/>
                <a:cs typeface="Times New Roman" pitchFamily="18" charset="0"/>
              </a:rPr>
              <a:t>___________, </a:t>
            </a:r>
            <a:r>
              <a:rPr lang="el-GR" sz="2400" i="1" dirty="0">
                <a:solidFill>
                  <a:srgbClr val="000000"/>
                </a:solidFill>
                <a:latin typeface="Times New Roman" pitchFamily="18" charset="0"/>
                <a:cs typeface="Times New Roman" pitchFamily="18" charset="0"/>
              </a:rPr>
              <a:t>Ιστορία της Εποχής της Καινής Διαθήκης</a:t>
            </a:r>
            <a:r>
              <a:rPr lang="el-GR" sz="2400" dirty="0">
                <a:solidFill>
                  <a:srgbClr val="000000"/>
                </a:solidFill>
                <a:latin typeface="Times New Roman" pitchFamily="18" charset="0"/>
                <a:cs typeface="Times New Roman" pitchFamily="18" charset="0"/>
              </a:rPr>
              <a:t>, τομ. 1, Έννοια, Αθήνα 2005.</a:t>
            </a:r>
          </a:p>
          <a:p>
            <a:pPr>
              <a:lnSpc>
                <a:spcPct val="90000"/>
              </a:lnSpc>
            </a:pPr>
            <a:r>
              <a:rPr lang="el-GR" sz="2400" dirty="0">
                <a:solidFill>
                  <a:srgbClr val="000000"/>
                </a:solidFill>
                <a:latin typeface="Times New Roman" pitchFamily="18" charset="0"/>
                <a:cs typeface="Times New Roman" pitchFamily="18" charset="0"/>
              </a:rPr>
              <a:t>___________, </a:t>
            </a:r>
            <a:r>
              <a:rPr lang="el-GR" sz="2400" i="1" dirty="0">
                <a:solidFill>
                  <a:srgbClr val="000000"/>
                </a:solidFill>
                <a:latin typeface="Times New Roman" pitchFamily="18" charset="0"/>
                <a:cs typeface="Times New Roman" pitchFamily="18" charset="0"/>
              </a:rPr>
              <a:t>Λαοί και Πολιτισμοί της Περιόδου του Δεύτερου Ναού</a:t>
            </a:r>
            <a:r>
              <a:rPr lang="el-GR" sz="2400" dirty="0">
                <a:solidFill>
                  <a:srgbClr val="000000"/>
                </a:solidFill>
                <a:latin typeface="Times New Roman" pitchFamily="18" charset="0"/>
                <a:cs typeface="Times New Roman" pitchFamily="18" charset="0"/>
              </a:rPr>
              <a:t>, Έννοια, Αθήνα 2008.</a:t>
            </a:r>
          </a:p>
          <a:p>
            <a:endParaRPr lang="el-GR" sz="2400" dirty="0"/>
          </a:p>
        </p:txBody>
      </p:sp>
    </p:spTree>
    <p:extLst>
      <p:ext uri="{BB962C8B-B14F-4D97-AF65-F5344CB8AC3E}">
        <p14:creationId xmlns:p14="http://schemas.microsoft.com/office/powerpoint/2010/main" val="38623982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Βιβλιογραφία </a:t>
            </a:r>
            <a:r>
              <a:rPr lang="el-GR" dirty="0" smtClean="0"/>
              <a:t>(2 </a:t>
            </a:r>
            <a:r>
              <a:rPr lang="el-GR" dirty="0"/>
              <a:t>από 2)</a:t>
            </a:r>
            <a:endParaRPr lang="en-US" dirty="0"/>
          </a:p>
        </p:txBody>
      </p:sp>
      <p:sp>
        <p:nvSpPr>
          <p:cNvPr id="3" name="Content Placeholder 2"/>
          <p:cNvSpPr>
            <a:spLocks noGrp="1"/>
          </p:cNvSpPr>
          <p:nvPr>
            <p:ph idx="1"/>
          </p:nvPr>
        </p:nvSpPr>
        <p:spPr/>
        <p:txBody>
          <a:bodyPr/>
          <a:lstStyle/>
          <a:p>
            <a:pPr>
              <a:lnSpc>
                <a:spcPct val="90000"/>
              </a:lnSpc>
            </a:pPr>
            <a:r>
              <a:rPr lang="en-US" dirty="0" err="1">
                <a:solidFill>
                  <a:srgbClr val="000000"/>
                </a:solidFill>
                <a:latin typeface="Times New Roman" pitchFamily="18" charset="0"/>
                <a:cs typeface="Times New Roman" pitchFamily="18" charset="0"/>
              </a:rPr>
              <a:t>Charlesworth</a:t>
            </a:r>
            <a:r>
              <a:rPr lang="en-US" dirty="0">
                <a:solidFill>
                  <a:srgbClr val="000000"/>
                </a:solidFill>
                <a:latin typeface="Times New Roman" pitchFamily="18" charset="0"/>
                <a:cs typeface="Times New Roman" pitchFamily="18" charset="0"/>
              </a:rPr>
              <a:t>, H. J. (ed.), </a:t>
            </a:r>
            <a:r>
              <a:rPr lang="en-US" i="1" dirty="0">
                <a:solidFill>
                  <a:srgbClr val="000000"/>
                </a:solidFill>
                <a:latin typeface="Times New Roman" pitchFamily="18" charset="0"/>
                <a:cs typeface="Times New Roman" pitchFamily="18" charset="0"/>
              </a:rPr>
              <a:t>The Old Testament </a:t>
            </a:r>
            <a:r>
              <a:rPr lang="en-US" i="1" dirty="0" err="1">
                <a:solidFill>
                  <a:srgbClr val="000000"/>
                </a:solidFill>
                <a:latin typeface="Times New Roman" pitchFamily="18" charset="0"/>
                <a:cs typeface="Times New Roman" pitchFamily="18" charset="0"/>
              </a:rPr>
              <a:t>Pseudepigrapha</a:t>
            </a:r>
            <a:r>
              <a:rPr lang="en-US" dirty="0">
                <a:solidFill>
                  <a:srgbClr val="000000"/>
                </a:solidFill>
                <a:latin typeface="Times New Roman" pitchFamily="18" charset="0"/>
                <a:cs typeface="Times New Roman" pitchFamily="18" charset="0"/>
              </a:rPr>
              <a:t>, </a:t>
            </a:r>
            <a:r>
              <a:rPr lang="el-GR" dirty="0">
                <a:solidFill>
                  <a:srgbClr val="000000"/>
                </a:solidFill>
                <a:latin typeface="Times New Roman" pitchFamily="18" charset="0"/>
                <a:cs typeface="Times New Roman" pitchFamily="18" charset="0"/>
              </a:rPr>
              <a:t>τομ.</a:t>
            </a:r>
            <a:r>
              <a:rPr lang="en-US" dirty="0">
                <a:solidFill>
                  <a:srgbClr val="000000"/>
                </a:solidFill>
                <a:latin typeface="Times New Roman" pitchFamily="18" charset="0"/>
                <a:cs typeface="Times New Roman" pitchFamily="18" charset="0"/>
              </a:rPr>
              <a:t> 1 &amp; 2, Doubleday, N. York 1985.</a:t>
            </a:r>
            <a:endParaRPr lang="el-GR" dirty="0">
              <a:solidFill>
                <a:srgbClr val="000000"/>
              </a:solidFill>
              <a:latin typeface="Times New Roman" pitchFamily="18" charset="0"/>
              <a:cs typeface="Times New Roman" pitchFamily="18" charset="0"/>
            </a:endParaRPr>
          </a:p>
          <a:p>
            <a:pPr>
              <a:lnSpc>
                <a:spcPct val="90000"/>
              </a:lnSpc>
            </a:pPr>
            <a:endParaRPr lang="en-US" dirty="0">
              <a:solidFill>
                <a:srgbClr val="000000"/>
              </a:solidFill>
              <a:latin typeface="Times New Roman" pitchFamily="18" charset="0"/>
              <a:cs typeface="Times New Roman" pitchFamily="18" charset="0"/>
            </a:endParaRPr>
          </a:p>
          <a:p>
            <a:pPr>
              <a:lnSpc>
                <a:spcPct val="90000"/>
              </a:lnSpc>
            </a:pPr>
            <a:r>
              <a:rPr lang="en-US" dirty="0" err="1">
                <a:solidFill>
                  <a:srgbClr val="000000"/>
                </a:solidFill>
                <a:latin typeface="Times New Roman" pitchFamily="18" charset="0"/>
                <a:cs typeface="Times New Roman" pitchFamily="18" charset="0"/>
              </a:rPr>
              <a:t>Vanderkam</a:t>
            </a:r>
            <a:r>
              <a:rPr lang="en-US" dirty="0">
                <a:solidFill>
                  <a:srgbClr val="000000"/>
                </a:solidFill>
                <a:latin typeface="Times New Roman" pitchFamily="18" charset="0"/>
                <a:cs typeface="Times New Roman" pitchFamily="18" charset="0"/>
              </a:rPr>
              <a:t>, C. J., </a:t>
            </a:r>
            <a:r>
              <a:rPr lang="en-US" i="1" dirty="0">
                <a:solidFill>
                  <a:srgbClr val="000000"/>
                </a:solidFill>
                <a:latin typeface="Times New Roman" pitchFamily="18" charset="0"/>
                <a:cs typeface="Times New Roman" pitchFamily="18" charset="0"/>
              </a:rPr>
              <a:t>Enoch. A Man for All Generations</a:t>
            </a:r>
            <a:r>
              <a:rPr lang="en-US" dirty="0">
                <a:solidFill>
                  <a:srgbClr val="000000"/>
                </a:solidFill>
                <a:latin typeface="Times New Roman" pitchFamily="18" charset="0"/>
                <a:cs typeface="Times New Roman" pitchFamily="18" charset="0"/>
              </a:rPr>
              <a:t>, University of South Carolina Press 1995</a:t>
            </a:r>
            <a:endParaRPr lang="en-US" dirty="0"/>
          </a:p>
        </p:txBody>
      </p:sp>
    </p:spTree>
    <p:extLst>
      <p:ext uri="{BB962C8B-B14F-4D97-AF65-F5344CB8AC3E}">
        <p14:creationId xmlns:p14="http://schemas.microsoft.com/office/powerpoint/2010/main" val="6498637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solidFill>
                  <a:srgbClr val="5075BC"/>
                </a:solidFill>
              </a:rPr>
              <a:t>Τέλος Ενότητας</a:t>
            </a:r>
            <a:endParaRPr lang="el-GR" dirty="0">
              <a:solidFill>
                <a:srgbClr val="5075BC"/>
              </a:solidFill>
            </a:endParaRPr>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a:t>Κατάλυση βαβυλωνιακής αυτοκρατορίας από τον Κύρο Α΄ (539 π.Χ.)</a:t>
            </a:r>
            <a:endParaRPr lang="en-US"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66753"/>
            <a:ext cx="3600399" cy="3595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209" y="1628800"/>
            <a:ext cx="1315195" cy="23516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4149081"/>
            <a:ext cx="1862031" cy="1421686"/>
          </a:xfrm>
          <a:prstGeom prst="rect">
            <a:avLst/>
          </a:prstGeom>
        </p:spPr>
      </p:pic>
    </p:spTree>
    <p:extLst>
      <p:ext uri="{BB962C8B-B14F-4D97-AF65-F5344CB8AC3E}">
        <p14:creationId xmlns:p14="http://schemas.microsoft.com/office/powerpoint/2010/main" val="39680606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a:t>
            </a:r>
            <a:r>
              <a:rPr lang="en-US" sz="2000" dirty="0" smtClean="0"/>
              <a:t> 1</a:t>
            </a:r>
            <a:r>
              <a:rPr lang="el-GR" sz="2000" dirty="0" smtClean="0"/>
              <a:t>.0. </a:t>
            </a:r>
            <a:endParaRPr lang="el-GR" sz="2000" dirty="0"/>
          </a:p>
          <a:p>
            <a:pPr marL="0" indent="0">
              <a:buNone/>
            </a:pPr>
            <a:r>
              <a:rPr lang="el-GR" sz="2000" dirty="0"/>
              <a:t>Έχουν προηγηθεί οι κάτωθι εκδόσεις:</a:t>
            </a:r>
          </a:p>
          <a:p>
            <a:r>
              <a:rPr lang="el-GR" sz="2000" dirty="0" smtClean="0"/>
              <a:t>Έκδοση </a:t>
            </a:r>
            <a:r>
              <a:rPr lang="el-GR" sz="2000" dirty="0" smtClean="0"/>
              <a:t>διαθέσιμη εδώ</a:t>
            </a:r>
            <a:r>
              <a:rPr lang="en-US" sz="2000" dirty="0" smtClean="0"/>
              <a:t>:</a:t>
            </a:r>
            <a:endParaRPr lang="el-GR" sz="2000" dirty="0" smtClean="0"/>
          </a:p>
          <a:p>
            <a:pPr marL="0" indent="0">
              <a:buNone/>
            </a:pPr>
            <a:r>
              <a:rPr lang="el-GR" sz="2000"/>
              <a:t> </a:t>
            </a:r>
            <a:r>
              <a:rPr lang="el-GR" sz="2000" smtClean="0"/>
              <a:t>    </a:t>
            </a:r>
            <a:r>
              <a:rPr lang="en-US" sz="2000" smtClean="0"/>
              <a:t> </a:t>
            </a:r>
            <a:r>
              <a:rPr lang="en-US" sz="2000" dirty="0" smtClean="0">
                <a:hlinkClick r:id="rId3"/>
              </a:rPr>
              <a:t>http://eclass.uoa.gr/courses/SOCTHEOL102/</a:t>
            </a:r>
            <a:endParaRPr lang="el-GR" sz="2000" dirty="0">
              <a:solidFill>
                <a:srgbClr val="92D050"/>
              </a:solidFill>
            </a:endParaRPr>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Σωτήριος Δεσπότης. </a:t>
            </a:r>
            <a:r>
              <a:rPr lang="el-GR" sz="2000" dirty="0" smtClean="0"/>
              <a:t>Σωτήριος Δεσπότης</a:t>
            </a:r>
            <a:r>
              <a:rPr lang="el-GR" sz="2000" dirty="0" smtClean="0"/>
              <a:t>. «Αποκάλυψη του Ιωάννη. Ενότητα 1: Εισαγωγή στην Αποκαλυπτική γραμματεία». </a:t>
            </a:r>
            <a:r>
              <a:rPr lang="el-GR" sz="2000" dirty="0"/>
              <a:t>Έκδοση: </a:t>
            </a:r>
            <a:r>
              <a:rPr lang="el-GR" sz="2000" dirty="0" smtClean="0"/>
              <a:t>1.0</a:t>
            </a:r>
            <a:r>
              <a:rPr lang="el-GR" sz="2000" dirty="0"/>
              <a:t>. Αθήνα </a:t>
            </a:r>
            <a:r>
              <a:rPr lang="el-GR" sz="2000" dirty="0" smtClean="0"/>
              <a:t>2015</a:t>
            </a:r>
            <a:r>
              <a:rPr lang="el-GR" sz="2000" dirty="0" smtClean="0"/>
              <a:t>. </a:t>
            </a:r>
            <a:r>
              <a:rPr lang="el-GR" sz="2000" dirty="0"/>
              <a:t>Διαθέσιμο από τη δικτυακή </a:t>
            </a:r>
            <a:r>
              <a:rPr lang="el-GR" sz="2000" dirty="0" smtClean="0"/>
              <a:t>διεύθυνση</a:t>
            </a:r>
            <a:r>
              <a:rPr lang="el-GR" sz="2000" dirty="0" smtClean="0"/>
              <a:t>: </a:t>
            </a:r>
            <a:r>
              <a:rPr lang="en-US" sz="2000" dirty="0" smtClean="0">
                <a:hlinkClick r:id="rId3"/>
              </a:rPr>
              <a:t>http://opencourses.uoa.gr/courses/SOCTHEOL4/</a:t>
            </a:r>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4751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1/9)</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r>
              <a:rPr lang="en-US" sz="2000" b="1" dirty="0" smtClean="0"/>
              <a:t>/</a:t>
            </a:r>
            <a:r>
              <a:rPr lang="el-GR" sz="2000" b="1" dirty="0" smtClean="0"/>
              <a:t>Φωτογραφίες</a:t>
            </a:r>
          </a:p>
          <a:p>
            <a:pPr marL="0" indent="0">
              <a:buNone/>
            </a:pPr>
            <a:r>
              <a:rPr lang="el-GR" sz="2000" dirty="0" smtClean="0"/>
              <a:t>Εικόνα 1: Οι κρεμαστοί κήποι της Βαβυλώνας. </a:t>
            </a:r>
            <a:r>
              <a:rPr lang="en-US" sz="2000" dirty="0" smtClean="0"/>
              <a:t>Public domain.</a:t>
            </a:r>
          </a:p>
          <a:p>
            <a:pPr marL="0" indent="0">
              <a:buNone/>
            </a:pPr>
            <a:r>
              <a:rPr lang="en-US" sz="2000" dirty="0" smtClean="0">
                <a:hlinkClick r:id="rId3"/>
              </a:rPr>
              <a:t>http://www.plinia.net/wonders/gardens/hgpix1.html</a:t>
            </a:r>
            <a:endParaRPr lang="en-US" sz="2000" dirty="0" smtClean="0"/>
          </a:p>
          <a:p>
            <a:pPr marL="0" indent="0">
              <a:buNone/>
            </a:pPr>
            <a:r>
              <a:rPr lang="el-GR" sz="2000" dirty="0" smtClean="0"/>
              <a:t>Εικόνα 2: </a:t>
            </a:r>
            <a:r>
              <a:rPr lang="en-US" sz="2000" dirty="0"/>
              <a:t>Illustration of the mythical Hanging Gardens of </a:t>
            </a:r>
            <a:r>
              <a:rPr lang="en-US" sz="2000" dirty="0" smtClean="0"/>
              <a:t>Babylon</a:t>
            </a:r>
            <a:r>
              <a:rPr lang="el-GR" sz="2000" dirty="0" smtClean="0"/>
              <a:t>. </a:t>
            </a:r>
            <a:r>
              <a:rPr lang="en-US" sz="2000" dirty="0"/>
              <a:t>Public domain.</a:t>
            </a:r>
          </a:p>
          <a:p>
            <a:pPr marL="0" indent="0">
              <a:buNone/>
            </a:pPr>
            <a:r>
              <a:rPr lang="en-US" sz="2000" dirty="0" smtClean="0">
                <a:hlinkClick r:id="rId4"/>
              </a:rPr>
              <a:t>http://www.creationism.org/images/DoreBibleIllus/nIsa1320Dore_Isaiah_sVisionOfDestructionOfBabylon.jpg</a:t>
            </a:r>
            <a:endParaRPr lang="el-GR" sz="2000" dirty="0" smtClean="0"/>
          </a:p>
          <a:p>
            <a:pPr marL="0" indent="0">
              <a:buNone/>
            </a:pPr>
            <a:r>
              <a:rPr lang="el-GR" sz="2000" dirty="0" smtClean="0"/>
              <a:t>Εικόνα 3: </a:t>
            </a:r>
            <a:r>
              <a:rPr lang="en-US" sz="2000" dirty="0" smtClean="0"/>
              <a:t>Cyrus </a:t>
            </a:r>
            <a:r>
              <a:rPr lang="en-US" sz="2000" dirty="0"/>
              <a:t>the great of </a:t>
            </a:r>
            <a:r>
              <a:rPr lang="en-US" sz="2000" dirty="0" err="1" smtClean="0"/>
              <a:t>persia</a:t>
            </a:r>
            <a:r>
              <a:rPr lang="en-US" sz="2000" dirty="0" smtClean="0"/>
              <a:t>. Public domain.</a:t>
            </a:r>
          </a:p>
          <a:p>
            <a:pPr marL="0" indent="0">
              <a:buNone/>
            </a:pPr>
            <a:r>
              <a:rPr lang="el-GR" sz="2000" dirty="0" smtClean="0"/>
              <a:t>Εικόνα 4: </a:t>
            </a:r>
            <a:r>
              <a:rPr lang="en-US" sz="2000" dirty="0"/>
              <a:t>Cyrus the </a:t>
            </a:r>
            <a:r>
              <a:rPr lang="en-US" sz="2000" dirty="0" smtClean="0"/>
              <a:t>great</a:t>
            </a:r>
            <a:r>
              <a:rPr lang="el-GR" sz="2000" dirty="0" smtClean="0"/>
              <a:t>. </a:t>
            </a:r>
            <a:r>
              <a:rPr lang="en-US" sz="2000" dirty="0" smtClean="0"/>
              <a:t>Public domain. </a:t>
            </a:r>
            <a:endParaRPr lang="en-US" sz="2000" dirty="0"/>
          </a:p>
          <a:p>
            <a:pPr marL="0" indent="0">
              <a:buNone/>
            </a:pPr>
            <a:r>
              <a:rPr lang="el-GR" sz="2000" dirty="0" smtClean="0"/>
              <a:t>Εικόνα 5: Οι κρεμαστοί κήποι της βαβυλώνας. </a:t>
            </a:r>
            <a:r>
              <a:rPr lang="en-US" sz="2000" dirty="0" smtClean="0"/>
              <a:t>Public domain.</a:t>
            </a:r>
            <a:endParaRPr lang="en-US"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(2/9)</a:t>
            </a:r>
            <a:endParaRPr lang="en-US" dirty="0"/>
          </a:p>
        </p:txBody>
      </p:sp>
      <p:sp>
        <p:nvSpPr>
          <p:cNvPr id="3" name="Content Placeholder 2"/>
          <p:cNvSpPr>
            <a:spLocks noGrp="1"/>
          </p:cNvSpPr>
          <p:nvPr>
            <p:ph idx="1"/>
          </p:nvPr>
        </p:nvSpPr>
        <p:spPr/>
        <p:txBody>
          <a:bodyPr>
            <a:normAutofit/>
          </a:bodyPr>
          <a:lstStyle/>
          <a:p>
            <a:r>
              <a:rPr lang="el-GR" sz="1800" dirty="0" smtClean="0"/>
              <a:t>Εικόνα 6: </a:t>
            </a:r>
            <a:r>
              <a:rPr lang="en-US" sz="1800" dirty="0" err="1"/>
              <a:t>Wellcome</a:t>
            </a:r>
            <a:r>
              <a:rPr lang="en-US" sz="1800" dirty="0"/>
              <a:t> Library, </a:t>
            </a:r>
            <a:r>
              <a:rPr lang="en-US" sz="1800" dirty="0" smtClean="0"/>
              <a:t>London</a:t>
            </a:r>
            <a:r>
              <a:rPr lang="el-GR" sz="1800" dirty="0" smtClean="0"/>
              <a:t> </a:t>
            </a:r>
            <a:r>
              <a:rPr lang="en-US" sz="1800" dirty="0" smtClean="0"/>
              <a:t>Hezekiah </a:t>
            </a:r>
            <a:r>
              <a:rPr lang="en-US" sz="1800" dirty="0"/>
              <a:t>lies ailing in bed, surrounded by anxious soldiers and ministers. Engraving</a:t>
            </a:r>
            <a:r>
              <a:rPr lang="en-US" sz="1800" dirty="0" smtClean="0"/>
              <a:t>.</a:t>
            </a:r>
            <a:r>
              <a:rPr lang="el-GR" sz="1800" dirty="0" smtClean="0"/>
              <a:t> </a:t>
            </a:r>
            <a:r>
              <a:rPr lang="en-US" sz="1800" dirty="0" smtClean="0"/>
              <a:t>Copyrighted. </a:t>
            </a:r>
            <a:r>
              <a:rPr lang="en-US" sz="1800" dirty="0" smtClean="0">
                <a:hlinkClick r:id="rId2"/>
              </a:rPr>
              <a:t>http://wellcomeimages.org/indexplus/image/V0034330.html</a:t>
            </a:r>
            <a:endParaRPr lang="en-US" sz="1800" dirty="0" smtClean="0"/>
          </a:p>
          <a:p>
            <a:r>
              <a:rPr lang="el-GR" sz="1800" dirty="0" smtClean="0"/>
              <a:t>Εικόνα 7: </a:t>
            </a:r>
            <a:r>
              <a:rPr lang="en-US" sz="1800" dirty="0" err="1" smtClean="0"/>
              <a:t>Zerubbabel</a:t>
            </a:r>
            <a:r>
              <a:rPr lang="en-US" sz="1800" dirty="0" smtClean="0"/>
              <a:t> </a:t>
            </a:r>
            <a:r>
              <a:rPr lang="en-US" sz="1800" dirty="0"/>
              <a:t>Displays a Plan of Jerusalem to Cyrus the </a:t>
            </a:r>
            <a:r>
              <a:rPr lang="en-US" sz="1800" dirty="0" smtClean="0"/>
              <a:t>Great. Public domain. </a:t>
            </a:r>
            <a:r>
              <a:rPr lang="el-GR" sz="1800" dirty="0" smtClean="0"/>
              <a:t> </a:t>
            </a:r>
            <a:r>
              <a:rPr lang="en-US" sz="1800" dirty="0" smtClean="0">
                <a:hlinkClick r:id="rId3"/>
              </a:rPr>
              <a:t>http://www.the-athenaeum.org/art/detail.php?ID=156992</a:t>
            </a:r>
            <a:endParaRPr lang="el-GR" sz="1800" dirty="0" smtClean="0"/>
          </a:p>
          <a:p>
            <a:r>
              <a:rPr lang="el-GR" sz="1800" dirty="0" smtClean="0"/>
              <a:t>Εικόνα 8: </a:t>
            </a:r>
            <a:r>
              <a:rPr lang="en-US" sz="1800" dirty="0"/>
              <a:t>Reconstruction model of Ancient Jerusalem in Museum of David </a:t>
            </a:r>
            <a:r>
              <a:rPr lang="en-US" sz="1800" dirty="0" smtClean="0"/>
              <a:t>Castle</a:t>
            </a:r>
            <a:r>
              <a:rPr lang="el-GR" sz="1800" dirty="0" smtClean="0"/>
              <a:t>. </a:t>
            </a:r>
            <a:r>
              <a:rPr lang="en-US" sz="1800" dirty="0" smtClean="0"/>
              <a:t>Copyrighted. </a:t>
            </a:r>
            <a:r>
              <a:rPr lang="en-US" sz="1800" dirty="0">
                <a:hlinkClick r:id="rId4"/>
              </a:rPr>
              <a:t>https://</a:t>
            </a:r>
            <a:r>
              <a:rPr lang="en-US" sz="1800" dirty="0" smtClean="0">
                <a:hlinkClick r:id="rId4"/>
              </a:rPr>
              <a:t>commons.wikimedia.org/wiki/File:Reconstruction_model_of_Ancient_Jerusalem_in_Museum_of_David_Castle.jpg</a:t>
            </a:r>
            <a:endParaRPr lang="en-US" sz="1800" dirty="0" smtClean="0"/>
          </a:p>
          <a:p>
            <a:r>
              <a:rPr lang="el-GR" sz="1800" dirty="0" smtClean="0"/>
              <a:t>Εικόνα 9:  </a:t>
            </a:r>
            <a:r>
              <a:rPr lang="en-US" sz="1800" dirty="0"/>
              <a:t>Drawing Ezekiel's Third Temple of Jerusalem from the Book of </a:t>
            </a:r>
            <a:r>
              <a:rPr lang="en-US" sz="1800" dirty="0" smtClean="0"/>
              <a:t>Ezekiel</a:t>
            </a:r>
            <a:r>
              <a:rPr lang="el-GR" sz="1800" dirty="0" smtClean="0"/>
              <a:t>. </a:t>
            </a:r>
            <a:r>
              <a:rPr lang="en-US" sz="1800" dirty="0"/>
              <a:t>Public domain. </a:t>
            </a:r>
            <a:r>
              <a:rPr lang="en-US" sz="1800" dirty="0">
                <a:hlinkClick r:id="rId5"/>
              </a:rPr>
              <a:t>https://hr.wikipedia.org/wiki/Jeruzalemski_hram#/media/File:Visionary_Ezekiel_Temple.jpg</a:t>
            </a:r>
            <a:endParaRPr lang="en-US" sz="1800" dirty="0"/>
          </a:p>
        </p:txBody>
      </p:sp>
    </p:spTree>
    <p:extLst>
      <p:ext uri="{BB962C8B-B14F-4D97-AF65-F5344CB8AC3E}">
        <p14:creationId xmlns:p14="http://schemas.microsoft.com/office/powerpoint/2010/main" val="16475108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(3/9)</a:t>
            </a:r>
            <a:endParaRPr lang="en-US" dirty="0"/>
          </a:p>
        </p:txBody>
      </p:sp>
      <p:sp>
        <p:nvSpPr>
          <p:cNvPr id="3" name="Content Placeholder 2"/>
          <p:cNvSpPr>
            <a:spLocks noGrp="1"/>
          </p:cNvSpPr>
          <p:nvPr>
            <p:ph idx="1"/>
          </p:nvPr>
        </p:nvSpPr>
        <p:spPr/>
        <p:txBody>
          <a:bodyPr>
            <a:normAutofit/>
          </a:bodyPr>
          <a:lstStyle/>
          <a:p>
            <a:r>
              <a:rPr lang="el-GR" sz="1800" dirty="0" smtClean="0"/>
              <a:t>Εικόνα 10: </a:t>
            </a:r>
            <a:r>
              <a:rPr lang="en-US" sz="1800" dirty="0" smtClean="0"/>
              <a:t>king</a:t>
            </a:r>
            <a:r>
              <a:rPr lang="el-GR" sz="1800" dirty="0" smtClean="0"/>
              <a:t> </a:t>
            </a:r>
            <a:r>
              <a:rPr lang="en-US" sz="1800" dirty="0" err="1" smtClean="0"/>
              <a:t>david</a:t>
            </a:r>
            <a:r>
              <a:rPr lang="el-GR" sz="1800" dirty="0"/>
              <a:t> </a:t>
            </a:r>
            <a:r>
              <a:rPr lang="en-US" sz="1800" dirty="0" smtClean="0"/>
              <a:t>in</a:t>
            </a:r>
            <a:r>
              <a:rPr lang="el-GR" sz="1800" dirty="0" smtClean="0"/>
              <a:t> </a:t>
            </a:r>
            <a:r>
              <a:rPr lang="en-US" sz="1800" dirty="0" smtClean="0"/>
              <a:t>prayer</a:t>
            </a:r>
            <a:r>
              <a:rPr lang="el-GR" sz="1800" dirty="0" smtClean="0"/>
              <a:t>, </a:t>
            </a:r>
            <a:r>
              <a:rPr lang="en-US" sz="1800" dirty="0" smtClean="0"/>
              <a:t>Pieter</a:t>
            </a:r>
            <a:r>
              <a:rPr lang="el-GR" sz="1800" dirty="0" smtClean="0"/>
              <a:t> </a:t>
            </a:r>
            <a:r>
              <a:rPr lang="en-US" sz="1800" dirty="0" smtClean="0"/>
              <a:t>de</a:t>
            </a:r>
            <a:r>
              <a:rPr lang="el-GR" sz="1800" dirty="0" smtClean="0"/>
              <a:t> </a:t>
            </a:r>
            <a:r>
              <a:rPr lang="en-US" sz="1800" dirty="0" err="1" smtClean="0"/>
              <a:t>Grebber</a:t>
            </a:r>
            <a:r>
              <a:rPr lang="en-US" sz="1800" dirty="0" smtClean="0"/>
              <a:t>. Public domain. </a:t>
            </a:r>
            <a:r>
              <a:rPr lang="en-US" sz="1800" dirty="0" smtClean="0">
                <a:hlinkClick r:id="rId2"/>
              </a:rPr>
              <a:t>https://commons.wikimedia.org/wiki/File:5201-king-david-in-prayer-pieter-de-grebber.jpg</a:t>
            </a:r>
            <a:endParaRPr lang="en-US" sz="1800" dirty="0" smtClean="0"/>
          </a:p>
          <a:p>
            <a:r>
              <a:rPr lang="el-GR" sz="1800" dirty="0" smtClean="0"/>
              <a:t>Εικόνα 11: </a:t>
            </a:r>
            <a:r>
              <a:rPr lang="en-US" sz="1800" dirty="0"/>
              <a:t>Engraving of "The Vision of The Valley of The Dry Bones" by </a:t>
            </a:r>
            <a:r>
              <a:rPr lang="en-US" sz="1800" dirty="0" err="1"/>
              <a:t>Gustave</a:t>
            </a:r>
            <a:r>
              <a:rPr lang="en-US" sz="1800" dirty="0"/>
              <a:t> </a:t>
            </a:r>
            <a:r>
              <a:rPr lang="en-US" sz="1800" dirty="0" err="1" smtClean="0"/>
              <a:t>Doré</a:t>
            </a:r>
            <a:r>
              <a:rPr lang="el-GR" sz="1800" dirty="0" smtClean="0"/>
              <a:t>. </a:t>
            </a:r>
            <a:r>
              <a:rPr lang="en-US" sz="1800" dirty="0" smtClean="0"/>
              <a:t>Public domain. </a:t>
            </a:r>
            <a:r>
              <a:rPr lang="en-US" sz="1800" dirty="0" smtClean="0">
                <a:hlinkClick r:id="rId3"/>
              </a:rPr>
              <a:t>https</a:t>
            </a:r>
            <a:r>
              <a:rPr lang="en-US" sz="1800" dirty="0">
                <a:hlinkClick r:id="rId3"/>
              </a:rPr>
              <a:t>://en.wikipedia.org/wiki/Vision_of_the_Valley_of_Dry_Bones#/</a:t>
            </a:r>
            <a:r>
              <a:rPr lang="en-US" sz="1800" dirty="0" smtClean="0">
                <a:hlinkClick r:id="rId3"/>
              </a:rPr>
              <a:t>media/File:The_Vision_of_The_Valley_of_The_Dry_Bones.jpg</a:t>
            </a:r>
            <a:endParaRPr lang="en-US" sz="1800" dirty="0" smtClean="0"/>
          </a:p>
          <a:p>
            <a:r>
              <a:rPr lang="el-GR" sz="1800" dirty="0" smtClean="0"/>
              <a:t>Εικόνα </a:t>
            </a:r>
            <a:r>
              <a:rPr lang="en-US" sz="1800" dirty="0" smtClean="0"/>
              <a:t>12</a:t>
            </a:r>
            <a:r>
              <a:rPr lang="el-GR" sz="1800" dirty="0" smtClean="0"/>
              <a:t>: </a:t>
            </a:r>
            <a:r>
              <a:rPr lang="de-DE" sz="1800" dirty="0"/>
              <a:t>Woodcut for "Die Bibel in </a:t>
            </a:r>
            <a:r>
              <a:rPr lang="de-DE" sz="1800" dirty="0" smtClean="0"/>
              <a:t>Bildern«</a:t>
            </a:r>
            <a:r>
              <a:rPr lang="el-GR" sz="1800" dirty="0" smtClean="0"/>
              <a:t>. </a:t>
            </a:r>
            <a:r>
              <a:rPr lang="en-US" sz="1800" dirty="0" smtClean="0"/>
              <a:t>Public domain. </a:t>
            </a:r>
            <a:r>
              <a:rPr lang="en-US" sz="1800" dirty="0" smtClean="0">
                <a:hlinkClick r:id="rId4"/>
              </a:rPr>
              <a:t>https://commons.wikimedia.org/wiki/File:Schnorr_von_Carolsfeld_Bibel_in_Bildern_1860_125.png</a:t>
            </a:r>
            <a:endParaRPr lang="en-US" sz="1800" dirty="0" smtClean="0"/>
          </a:p>
          <a:p>
            <a:r>
              <a:rPr lang="el-GR" sz="1800" dirty="0" smtClean="0"/>
              <a:t>Εικόνα 13: </a:t>
            </a:r>
            <a:r>
              <a:rPr lang="en-US" sz="1800" dirty="0"/>
              <a:t>High priest offering a sacrifice of a goat, as on the Day of </a:t>
            </a:r>
            <a:r>
              <a:rPr lang="en-US" sz="1800" dirty="0" smtClean="0"/>
              <a:t>Atonement</a:t>
            </a:r>
            <a:r>
              <a:rPr lang="el-GR" sz="1800" dirty="0" smtClean="0"/>
              <a:t>. </a:t>
            </a:r>
            <a:r>
              <a:rPr lang="en-US" sz="1800" dirty="0" smtClean="0"/>
              <a:t>Public domain. </a:t>
            </a:r>
            <a:r>
              <a:rPr lang="en-US" sz="1800" dirty="0" smtClean="0">
                <a:hlinkClick r:id="rId5"/>
              </a:rPr>
              <a:t>https://commons.wikimedia.org/wiki/File:High_Priest_Offering_Sacrifice_of_a_Goat.jpg</a:t>
            </a:r>
            <a:endParaRPr lang="en-US" sz="1800" dirty="0" smtClean="0"/>
          </a:p>
        </p:txBody>
      </p:sp>
    </p:spTree>
    <p:extLst>
      <p:ext uri="{BB962C8B-B14F-4D97-AF65-F5344CB8AC3E}">
        <p14:creationId xmlns:p14="http://schemas.microsoft.com/office/powerpoint/2010/main" val="15928088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(4/9)</a:t>
            </a:r>
            <a:endParaRPr lang="en-US" dirty="0"/>
          </a:p>
        </p:txBody>
      </p:sp>
      <p:sp>
        <p:nvSpPr>
          <p:cNvPr id="3" name="Content Placeholder 2"/>
          <p:cNvSpPr>
            <a:spLocks noGrp="1"/>
          </p:cNvSpPr>
          <p:nvPr>
            <p:ph idx="1"/>
          </p:nvPr>
        </p:nvSpPr>
        <p:spPr/>
        <p:txBody>
          <a:bodyPr>
            <a:normAutofit/>
          </a:bodyPr>
          <a:lstStyle/>
          <a:p>
            <a:r>
              <a:rPr lang="el-GR" sz="1800" dirty="0" smtClean="0"/>
              <a:t>Εικόνα 14: </a:t>
            </a:r>
            <a:r>
              <a:rPr lang="en-US" sz="1800" dirty="0"/>
              <a:t>Isaiah's Lips Anointed with </a:t>
            </a:r>
            <a:r>
              <a:rPr lang="en-US" sz="1800" dirty="0" smtClean="0"/>
              <a:t>Fire</a:t>
            </a:r>
            <a:r>
              <a:rPr lang="el-GR" sz="1800" dirty="0" smtClean="0"/>
              <a:t>. </a:t>
            </a:r>
            <a:r>
              <a:rPr lang="en-US" sz="1800" dirty="0" smtClean="0"/>
              <a:t>Public domain. </a:t>
            </a:r>
            <a:r>
              <a:rPr lang="en-US" sz="1800" dirty="0" smtClean="0">
                <a:hlinkClick r:id="rId2"/>
              </a:rPr>
              <a:t>https://commons.wikimedia.org/wiki/File:Isaiah%27s_Lips_Anointed_with_Fire.jpg</a:t>
            </a:r>
            <a:endParaRPr lang="en-US" sz="1800" dirty="0" smtClean="0"/>
          </a:p>
          <a:p>
            <a:r>
              <a:rPr lang="el-GR" sz="1800" dirty="0" smtClean="0"/>
              <a:t>Εικόνα 15: Ιησούς απο τη Ναζαρέτ. </a:t>
            </a:r>
            <a:r>
              <a:rPr lang="en-US" sz="1800" dirty="0" smtClean="0"/>
              <a:t>Public domain. </a:t>
            </a:r>
            <a:r>
              <a:rPr lang="en-US" sz="1800" dirty="0" smtClean="0">
                <a:hlinkClick r:id="rId3"/>
              </a:rPr>
              <a:t>https</a:t>
            </a:r>
            <a:r>
              <a:rPr lang="en-US" sz="1800" dirty="0">
                <a:hlinkClick r:id="rId3"/>
              </a:rPr>
              <a:t>://es.wikipedia.org/wiki/Palestina_en_tiempos_de_Jes%C3%BAs#/</a:t>
            </a:r>
            <a:r>
              <a:rPr lang="en-US" sz="1800" dirty="0" smtClean="0">
                <a:hlinkClick r:id="rId3"/>
              </a:rPr>
              <a:t>media/File:La_curacion_del_ciego_El_Greco_Dresde.jpg</a:t>
            </a:r>
            <a:endParaRPr lang="en-US" sz="1800" dirty="0" smtClean="0"/>
          </a:p>
          <a:p>
            <a:r>
              <a:rPr lang="el-GR" sz="1800" dirty="0" smtClean="0"/>
              <a:t>Εικόνα 16: </a:t>
            </a:r>
            <a:r>
              <a:rPr lang="en-US" sz="1800" dirty="0"/>
              <a:t>Zechariah as depicted on the ceiling of the Sistine </a:t>
            </a:r>
            <a:r>
              <a:rPr lang="en-US" sz="1800" dirty="0" smtClean="0"/>
              <a:t>Chapel</a:t>
            </a:r>
            <a:r>
              <a:rPr lang="el-GR" sz="1800" dirty="0" smtClean="0"/>
              <a:t>. </a:t>
            </a:r>
            <a:r>
              <a:rPr lang="en-US" sz="1800" dirty="0"/>
              <a:t>Public domain. </a:t>
            </a:r>
            <a:r>
              <a:rPr lang="en-US" sz="1800" dirty="0" smtClean="0">
                <a:hlinkClick r:id="rId4"/>
              </a:rPr>
              <a:t>https://en.wikipedia.org/wiki/Zechariah_(Hebrew_prophet)#/media/File:Zacharias_(Michelangelo).jpg</a:t>
            </a:r>
            <a:endParaRPr lang="el-GR" sz="1800" dirty="0" smtClean="0"/>
          </a:p>
          <a:p>
            <a:r>
              <a:rPr lang="el-GR" sz="1800" dirty="0"/>
              <a:t>Εικόνα </a:t>
            </a:r>
            <a:r>
              <a:rPr lang="el-GR" sz="1800" dirty="0" smtClean="0"/>
              <a:t>17: </a:t>
            </a:r>
            <a:r>
              <a:rPr lang="en-US" sz="1800" dirty="0"/>
              <a:t>Moses Breaking the Tablets of the Law by </a:t>
            </a:r>
            <a:r>
              <a:rPr lang="en-US" sz="1800" dirty="0" smtClean="0"/>
              <a:t>Rembrandt</a:t>
            </a:r>
            <a:r>
              <a:rPr lang="el-GR" sz="1800" dirty="0" smtClean="0"/>
              <a:t>. </a:t>
            </a:r>
            <a:r>
              <a:rPr lang="en-US" sz="1800" dirty="0" smtClean="0"/>
              <a:t>Public domain. </a:t>
            </a:r>
            <a:r>
              <a:rPr lang="en-US" sz="1800" dirty="0" smtClean="0">
                <a:hlinkClick r:id="rId5"/>
              </a:rPr>
              <a:t>https://commons.wikimedia.org/wiki/File:Rembrandt_-_Moses_Smashing_the_Tablets_of_the_Law_-_WGA19132.jpg</a:t>
            </a:r>
            <a:endParaRPr lang="en-US" sz="1800" dirty="0"/>
          </a:p>
        </p:txBody>
      </p:sp>
    </p:spTree>
    <p:extLst>
      <p:ext uri="{BB962C8B-B14F-4D97-AF65-F5344CB8AC3E}">
        <p14:creationId xmlns:p14="http://schemas.microsoft.com/office/powerpoint/2010/main" val="21358206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(5/9)</a:t>
            </a:r>
            <a:endParaRPr lang="en-US" dirty="0"/>
          </a:p>
        </p:txBody>
      </p:sp>
      <p:sp>
        <p:nvSpPr>
          <p:cNvPr id="3" name="Content Placeholder 2"/>
          <p:cNvSpPr>
            <a:spLocks noGrp="1"/>
          </p:cNvSpPr>
          <p:nvPr>
            <p:ph idx="1"/>
          </p:nvPr>
        </p:nvSpPr>
        <p:spPr/>
        <p:txBody>
          <a:bodyPr>
            <a:normAutofit/>
          </a:bodyPr>
          <a:lstStyle/>
          <a:p>
            <a:r>
              <a:rPr lang="el-GR" sz="1800" dirty="0"/>
              <a:t>Εικόνα </a:t>
            </a:r>
            <a:r>
              <a:rPr lang="el-GR" sz="1800" dirty="0" smtClean="0"/>
              <a:t>1</a:t>
            </a:r>
            <a:r>
              <a:rPr lang="en-US" sz="1800" dirty="0" smtClean="0"/>
              <a:t>8</a:t>
            </a:r>
            <a:r>
              <a:rPr lang="el-GR" sz="1800" dirty="0" smtClean="0"/>
              <a:t>:</a:t>
            </a:r>
            <a:r>
              <a:rPr lang="en-US" sz="1800" dirty="0"/>
              <a:t> Illustration of a high priest in the book </a:t>
            </a:r>
            <a:r>
              <a:rPr lang="en-US" sz="1800" dirty="0" err="1"/>
              <a:t>Storia</a:t>
            </a:r>
            <a:r>
              <a:rPr lang="en-US" sz="1800" dirty="0"/>
              <a:t> dell' </a:t>
            </a:r>
            <a:r>
              <a:rPr lang="en-US" sz="1800" dirty="0" err="1"/>
              <a:t>Antico</a:t>
            </a:r>
            <a:r>
              <a:rPr lang="en-US" sz="1800" dirty="0"/>
              <a:t> e </a:t>
            </a:r>
            <a:r>
              <a:rPr lang="en-US" sz="1800" dirty="0" err="1"/>
              <a:t>Nuovo</a:t>
            </a:r>
            <a:r>
              <a:rPr lang="en-US" sz="1800" dirty="0"/>
              <a:t> </a:t>
            </a:r>
            <a:r>
              <a:rPr lang="en-US" sz="1800" dirty="0" err="1"/>
              <a:t>Testamento</a:t>
            </a:r>
            <a:r>
              <a:rPr lang="en-US" sz="1800" dirty="0"/>
              <a:t> of </a:t>
            </a:r>
            <a:r>
              <a:rPr lang="en-US" sz="1800" dirty="0" err="1"/>
              <a:t>Agostino</a:t>
            </a:r>
            <a:r>
              <a:rPr lang="en-US" sz="1800" dirty="0"/>
              <a:t> </a:t>
            </a:r>
            <a:r>
              <a:rPr lang="en-US" sz="1800" dirty="0" err="1"/>
              <a:t>Calmet</a:t>
            </a:r>
            <a:r>
              <a:rPr lang="en-US" sz="1800" dirty="0"/>
              <a:t>, published in 1821</a:t>
            </a:r>
            <a:r>
              <a:rPr lang="en-US" sz="1800" dirty="0" smtClean="0"/>
              <a:t>. Public domain. </a:t>
            </a:r>
            <a:r>
              <a:rPr lang="en-US" sz="1800" dirty="0" smtClean="0">
                <a:hlinkClick r:id="rId2"/>
              </a:rPr>
              <a:t>https://commons.wikimedia.org/wiki/File:Storia_dell%27_Antico_e_Nuovo_Testamento_-_10_-_Sommo_Sacerdote.jpg</a:t>
            </a:r>
            <a:endParaRPr lang="en-US" sz="1800" dirty="0" smtClean="0"/>
          </a:p>
          <a:p>
            <a:r>
              <a:rPr lang="el-GR" sz="1800" dirty="0" smtClean="0"/>
              <a:t>Εικόνα 19: </a:t>
            </a:r>
            <a:r>
              <a:rPr lang="en-US" sz="1800" dirty="0" smtClean="0"/>
              <a:t>Book of life bible. Public domain. </a:t>
            </a:r>
            <a:r>
              <a:rPr lang="en-US" sz="1800" dirty="0" smtClean="0">
                <a:hlinkClick r:id="rId3"/>
              </a:rPr>
              <a:t>http://www.hamishkandavid.org/id5.html</a:t>
            </a:r>
            <a:endParaRPr lang="en-US" sz="1800" dirty="0" smtClean="0"/>
          </a:p>
          <a:p>
            <a:r>
              <a:rPr lang="el-GR" sz="1800" dirty="0" smtClean="0"/>
              <a:t>Εικόνα </a:t>
            </a:r>
            <a:r>
              <a:rPr lang="en-US" sz="1800" dirty="0" smtClean="0"/>
              <a:t>20</a:t>
            </a:r>
            <a:r>
              <a:rPr lang="el-GR" sz="1800" dirty="0" smtClean="0"/>
              <a:t>: </a:t>
            </a:r>
            <a:r>
              <a:rPr lang="en-US" sz="1800" dirty="0"/>
              <a:t>Jewish high </a:t>
            </a:r>
            <a:r>
              <a:rPr lang="en-US" sz="1800" dirty="0" smtClean="0"/>
              <a:t>priest. Public domain. </a:t>
            </a:r>
            <a:r>
              <a:rPr lang="en-US" sz="1800" dirty="0" smtClean="0">
                <a:hlinkClick r:id="rId4"/>
              </a:rPr>
              <a:t>https://commons.wikimedia.org/wiki/File:PLATE4DX.jpg</a:t>
            </a:r>
            <a:endParaRPr lang="en-US" sz="1800" dirty="0" smtClean="0"/>
          </a:p>
          <a:p>
            <a:r>
              <a:rPr lang="en-US" sz="1800" dirty="0" smtClean="0"/>
              <a:t>E</a:t>
            </a:r>
            <a:r>
              <a:rPr lang="el-GR" sz="1800" dirty="0" smtClean="0"/>
              <a:t>ικόνα 21: </a:t>
            </a:r>
            <a:r>
              <a:rPr lang="en-US" sz="1800" dirty="0"/>
              <a:t>Ezekiel's vision of </a:t>
            </a:r>
            <a:r>
              <a:rPr lang="en-US" sz="1800" dirty="0" err="1"/>
              <a:t>Raffaello</a:t>
            </a:r>
            <a:r>
              <a:rPr lang="en-US" sz="1800" dirty="0"/>
              <a:t> </a:t>
            </a:r>
            <a:r>
              <a:rPr lang="en-US" sz="1800" dirty="0" err="1" smtClean="0"/>
              <a:t>Sanzio</a:t>
            </a:r>
            <a:r>
              <a:rPr lang="en-US" sz="1800" dirty="0" smtClean="0"/>
              <a:t> photo </a:t>
            </a:r>
            <a:r>
              <a:rPr lang="el-GR" sz="1800" dirty="0" smtClean="0"/>
              <a:t>. </a:t>
            </a:r>
            <a:r>
              <a:rPr lang="en-US" sz="1800" dirty="0" smtClean="0"/>
              <a:t>Copyrighted. </a:t>
            </a:r>
            <a:r>
              <a:rPr lang="en-US" sz="1800" dirty="0" smtClean="0">
                <a:hlinkClick r:id="rId5"/>
              </a:rPr>
              <a:t>https://it.wikipedia.org/wiki/File:Raffael_099_(low_resolution).jpg</a:t>
            </a:r>
            <a:endParaRPr lang="en-US" sz="1800" dirty="0" smtClean="0"/>
          </a:p>
          <a:p>
            <a:r>
              <a:rPr lang="el-GR" sz="1800" dirty="0" smtClean="0"/>
              <a:t>Εικόνα 22:  </a:t>
            </a:r>
            <a:r>
              <a:rPr lang="en-US" sz="1800" dirty="0"/>
              <a:t>Heroes controlling a </a:t>
            </a:r>
            <a:r>
              <a:rPr lang="en-US" sz="1800" dirty="0" smtClean="0"/>
              <a:t>lion</a:t>
            </a:r>
            <a:r>
              <a:rPr lang="el-GR" sz="1800" dirty="0" smtClean="0"/>
              <a:t>. </a:t>
            </a:r>
            <a:r>
              <a:rPr lang="en-US" sz="1800" dirty="0" smtClean="0"/>
              <a:t>Public domain. </a:t>
            </a:r>
            <a:r>
              <a:rPr lang="en-US" sz="1800" dirty="0" smtClean="0">
                <a:hlinkClick r:id="rId6"/>
              </a:rPr>
              <a:t>https://fr.wikipedia.org/wiki/%C3%89pop%C3%A9e_de_Gilgamesh#/media/File:Hero_lion_Dur-Sharrukin_Louvre_AO19862.jpg</a:t>
            </a:r>
            <a:endParaRPr lang="en-US" sz="1800" dirty="0"/>
          </a:p>
        </p:txBody>
      </p:sp>
    </p:spTree>
    <p:extLst>
      <p:ext uri="{BB962C8B-B14F-4D97-AF65-F5344CB8AC3E}">
        <p14:creationId xmlns:p14="http://schemas.microsoft.com/office/powerpoint/2010/main" val="416685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a:t>Διάταγμα του Κύρου για επαναπατρισμό των Ιουδαίων στη Παλαιστίνη (537 π.Χ.)</a:t>
            </a:r>
            <a:br>
              <a:rPr lang="el-GR" sz="3200" dirty="0"/>
            </a:br>
            <a:r>
              <a:rPr lang="el-GR" sz="3200" dirty="0"/>
              <a:t>Άδεια για την ανέγερση του Ναού</a:t>
            </a:r>
            <a:br>
              <a:rPr lang="el-GR" sz="3200" dirty="0"/>
            </a:b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4225" y="2482056"/>
            <a:ext cx="5048250" cy="2676525"/>
          </a:xfrm>
        </p:spPr>
      </p:pic>
    </p:spTree>
    <p:extLst>
      <p:ext uri="{BB962C8B-B14F-4D97-AF65-F5344CB8AC3E}">
        <p14:creationId xmlns:p14="http://schemas.microsoft.com/office/powerpoint/2010/main" val="1984495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(6/9)</a:t>
            </a:r>
            <a:endParaRPr lang="en-US" dirty="0"/>
          </a:p>
        </p:txBody>
      </p:sp>
      <p:sp>
        <p:nvSpPr>
          <p:cNvPr id="3" name="Content Placeholder 2"/>
          <p:cNvSpPr>
            <a:spLocks noGrp="1"/>
          </p:cNvSpPr>
          <p:nvPr>
            <p:ph idx="1"/>
          </p:nvPr>
        </p:nvSpPr>
        <p:spPr/>
        <p:txBody>
          <a:bodyPr>
            <a:normAutofit/>
          </a:bodyPr>
          <a:lstStyle/>
          <a:p>
            <a:r>
              <a:rPr lang="el-GR" sz="1800" dirty="0" smtClean="0"/>
              <a:t>Εικόνα 23: </a:t>
            </a:r>
            <a:r>
              <a:rPr lang="en-US" sz="1800" dirty="0"/>
              <a:t>Chaos Monster and Sun </a:t>
            </a:r>
            <a:r>
              <a:rPr lang="en-US" sz="1800" dirty="0" smtClean="0"/>
              <a:t>God</a:t>
            </a:r>
            <a:r>
              <a:rPr lang="el-GR" sz="1800" dirty="0" smtClean="0"/>
              <a:t>. </a:t>
            </a:r>
            <a:r>
              <a:rPr lang="en-US" sz="1800" dirty="0" smtClean="0"/>
              <a:t>Public domain.  </a:t>
            </a:r>
            <a:r>
              <a:rPr lang="en-US" sz="1800" dirty="0" smtClean="0">
                <a:hlinkClick r:id="rId2"/>
              </a:rPr>
              <a:t>https://commons.wikimedia.org/wiki/File:Chaos_Monster_and_Sun_God.png</a:t>
            </a:r>
            <a:endParaRPr lang="en-US" sz="1800" dirty="0" smtClean="0"/>
          </a:p>
          <a:p>
            <a:r>
              <a:rPr lang="el-GR" sz="1800" dirty="0" smtClean="0"/>
              <a:t>Εικόνα 24: </a:t>
            </a:r>
            <a:r>
              <a:rPr lang="en-US" sz="1800" dirty="0" smtClean="0"/>
              <a:t>Sistine Chapel. Public domain</a:t>
            </a:r>
          </a:p>
          <a:p>
            <a:r>
              <a:rPr lang="el-GR" sz="1800" dirty="0" smtClean="0"/>
              <a:t>Εικόνα 25: </a:t>
            </a:r>
            <a:r>
              <a:rPr lang="en-US" sz="1800" dirty="0"/>
              <a:t>Medieval depiction of a spherical earth with different seasons at the same time (from the book "Liber </a:t>
            </a:r>
            <a:r>
              <a:rPr lang="en-US" sz="1800" dirty="0" err="1"/>
              <a:t>Divinorum</a:t>
            </a:r>
            <a:r>
              <a:rPr lang="en-US" sz="1800" dirty="0"/>
              <a:t> </a:t>
            </a:r>
            <a:r>
              <a:rPr lang="en-US" sz="1800" dirty="0" err="1"/>
              <a:t>Operum</a:t>
            </a:r>
            <a:r>
              <a:rPr lang="en-US" sz="1800" dirty="0" smtClean="0"/>
              <a:t>").</a:t>
            </a:r>
            <a:r>
              <a:rPr lang="el-GR" sz="1800" dirty="0" smtClean="0"/>
              <a:t> </a:t>
            </a:r>
            <a:r>
              <a:rPr lang="en-US" sz="1800" dirty="0" smtClean="0"/>
              <a:t>Public domain. </a:t>
            </a:r>
            <a:r>
              <a:rPr lang="en-US" sz="1800" dirty="0" smtClean="0">
                <a:hlinkClick r:id="rId3"/>
              </a:rPr>
              <a:t>https://commons.wikimedia.org/wiki/</a:t>
            </a:r>
            <a:r>
              <a:rPr lang="en-US" sz="1800" dirty="0" err="1" smtClean="0">
                <a:hlinkClick r:id="rId3"/>
              </a:rPr>
              <a:t>File:Hildegard_von_Bingen</a:t>
            </a:r>
            <a:r>
              <a:rPr lang="en-US" sz="1800" dirty="0" smtClean="0">
                <a:hlinkClick r:id="rId3"/>
              </a:rPr>
              <a:t>-_%27Werk_Gottes%27,_12._Jh..jpg</a:t>
            </a:r>
            <a:endParaRPr lang="en-US" sz="1800" dirty="0" smtClean="0"/>
          </a:p>
          <a:p>
            <a:r>
              <a:rPr lang="el-GR" sz="1800" dirty="0" smtClean="0"/>
              <a:t>Εικόνα 26: </a:t>
            </a:r>
            <a:r>
              <a:rPr lang="en-US" sz="1800" dirty="0"/>
              <a:t>Illustration for John Milton’s “Paradise Lost</a:t>
            </a:r>
            <a:r>
              <a:rPr lang="en-US" sz="1800" dirty="0" smtClean="0"/>
              <a:t>“</a:t>
            </a:r>
            <a:r>
              <a:rPr lang="el-GR" sz="1800" dirty="0" smtClean="0"/>
              <a:t>. </a:t>
            </a:r>
            <a:r>
              <a:rPr lang="en-US" sz="1800" dirty="0" smtClean="0"/>
              <a:t>Public domain. </a:t>
            </a:r>
            <a:r>
              <a:rPr lang="en-US" sz="1800" dirty="0" smtClean="0">
                <a:hlinkClick r:id="rId4"/>
              </a:rPr>
              <a:t>https://commons.wikimedia.org/wiki/File:Paradise_Lost_13.jpg</a:t>
            </a:r>
            <a:endParaRPr lang="el-GR" sz="1800" dirty="0" smtClean="0"/>
          </a:p>
          <a:p>
            <a:r>
              <a:rPr lang="el-GR" sz="1800" dirty="0" smtClean="0"/>
              <a:t>Εικόνα 27: </a:t>
            </a:r>
            <a:r>
              <a:rPr lang="en-US" sz="1800" dirty="0"/>
              <a:t>Visions of John the </a:t>
            </a:r>
            <a:r>
              <a:rPr lang="en-US" sz="1800" dirty="0" smtClean="0"/>
              <a:t>Evangelist</a:t>
            </a:r>
            <a:r>
              <a:rPr lang="el-GR" sz="1800" dirty="0" smtClean="0"/>
              <a:t>. </a:t>
            </a:r>
            <a:r>
              <a:rPr lang="en-US" sz="1800" dirty="0" smtClean="0"/>
              <a:t>Public domain. </a:t>
            </a:r>
            <a:r>
              <a:rPr lang="en-US" sz="1800" dirty="0" smtClean="0">
                <a:hlinkClick r:id="rId5"/>
              </a:rPr>
              <a:t>https://commons.wikimedia.org/wiki/File:Saint_John_on_Patmos.jpg</a:t>
            </a:r>
            <a:endParaRPr lang="en-US" sz="1800" dirty="0" smtClean="0"/>
          </a:p>
          <a:p>
            <a:r>
              <a:rPr lang="en-US" sz="1800" dirty="0" smtClean="0"/>
              <a:t>E</a:t>
            </a:r>
            <a:r>
              <a:rPr lang="el-GR" sz="1800" dirty="0" smtClean="0"/>
              <a:t>ικόνα 28: </a:t>
            </a:r>
            <a:r>
              <a:rPr lang="en-US" sz="1800" dirty="0"/>
              <a:t>The Heavenly </a:t>
            </a:r>
            <a:r>
              <a:rPr lang="en-US" sz="1800" dirty="0" smtClean="0"/>
              <a:t>Jerusalem</a:t>
            </a:r>
            <a:r>
              <a:rPr lang="el-GR" sz="1800" dirty="0" smtClean="0"/>
              <a:t>. </a:t>
            </a:r>
            <a:r>
              <a:rPr lang="en-US" sz="1800" dirty="0" smtClean="0"/>
              <a:t>Public domain. </a:t>
            </a:r>
            <a:r>
              <a:rPr lang="en-US" sz="1800" dirty="0" smtClean="0">
                <a:hlinkClick r:id="rId6"/>
              </a:rPr>
              <a:t>https://commons.wikimedia.org/wiki/File:Ottheinrich_Folio303v_Rev20-21.jpg</a:t>
            </a:r>
            <a:endParaRPr lang="en-US" sz="1800" dirty="0"/>
          </a:p>
        </p:txBody>
      </p:sp>
    </p:spTree>
    <p:extLst>
      <p:ext uri="{BB962C8B-B14F-4D97-AF65-F5344CB8AC3E}">
        <p14:creationId xmlns:p14="http://schemas.microsoft.com/office/powerpoint/2010/main" val="32201722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(7/9)</a:t>
            </a:r>
            <a:endParaRPr lang="en-US" dirty="0"/>
          </a:p>
        </p:txBody>
      </p:sp>
      <p:sp>
        <p:nvSpPr>
          <p:cNvPr id="3" name="Content Placeholder 2"/>
          <p:cNvSpPr>
            <a:spLocks noGrp="1"/>
          </p:cNvSpPr>
          <p:nvPr>
            <p:ph idx="1"/>
          </p:nvPr>
        </p:nvSpPr>
        <p:spPr/>
        <p:txBody>
          <a:bodyPr>
            <a:normAutofit/>
          </a:bodyPr>
          <a:lstStyle/>
          <a:p>
            <a:r>
              <a:rPr lang="en-US" sz="1800" dirty="0" smtClean="0"/>
              <a:t>E</a:t>
            </a:r>
            <a:r>
              <a:rPr lang="el-GR" sz="1800" dirty="0" smtClean="0"/>
              <a:t>ικόνα 29:  </a:t>
            </a:r>
            <a:r>
              <a:rPr lang="en-US" sz="1800" dirty="0"/>
              <a:t> Hebrew Bible text of </a:t>
            </a:r>
            <a:r>
              <a:rPr lang="en-US" sz="1800" dirty="0" smtClean="0"/>
              <a:t>Numbers</a:t>
            </a:r>
            <a:r>
              <a:rPr lang="el-GR" sz="1800" dirty="0" smtClean="0"/>
              <a:t>. </a:t>
            </a:r>
            <a:r>
              <a:rPr lang="en-US" sz="1800" dirty="0" smtClean="0"/>
              <a:t>Public domain.</a:t>
            </a:r>
          </a:p>
          <a:p>
            <a:r>
              <a:rPr lang="en-US" sz="1800" dirty="0" smtClean="0"/>
              <a:t>E</a:t>
            </a:r>
            <a:r>
              <a:rPr lang="el-GR" sz="1800" dirty="0" smtClean="0"/>
              <a:t>ικόνα 30: </a:t>
            </a:r>
            <a:r>
              <a:rPr lang="en-US" sz="1800" dirty="0"/>
              <a:t>The Phillip </a:t>
            </a:r>
            <a:r>
              <a:rPr lang="en-US" sz="1800" dirty="0" err="1"/>
              <a:t>Medhurst</a:t>
            </a:r>
            <a:r>
              <a:rPr lang="en-US" sz="1800" dirty="0"/>
              <a:t> Picture Torah 44. Enoch translated. Genesis cap 5 v 24. </a:t>
            </a:r>
            <a:r>
              <a:rPr lang="en-US" sz="1800" dirty="0" err="1"/>
              <a:t>Mortier's</a:t>
            </a:r>
            <a:r>
              <a:rPr lang="en-US" sz="1800" dirty="0"/>
              <a:t> Bible</a:t>
            </a:r>
            <a:r>
              <a:rPr lang="en-US" sz="1800" dirty="0" smtClean="0"/>
              <a:t>.</a:t>
            </a:r>
            <a:r>
              <a:rPr lang="el-GR" sz="1800" dirty="0" smtClean="0"/>
              <a:t> </a:t>
            </a:r>
            <a:r>
              <a:rPr lang="en-US" sz="1800" dirty="0" smtClean="0"/>
              <a:t>Copyrighted. </a:t>
            </a:r>
            <a:r>
              <a:rPr lang="en-US" sz="1800" dirty="0" smtClean="0">
                <a:hlinkClick r:id="rId2"/>
              </a:rPr>
              <a:t>https://commons.wikimedia.org/wiki/File:The_Phillip_Medhurst_Picture_Torah_44._Enoch_translated._Genesis_cap_5_v_24._Mortier%27s_Bible.jpg</a:t>
            </a:r>
            <a:endParaRPr lang="en-US" sz="1800" dirty="0" smtClean="0"/>
          </a:p>
          <a:p>
            <a:r>
              <a:rPr lang="en-US" sz="1800" dirty="0" smtClean="0"/>
              <a:t>E</a:t>
            </a:r>
            <a:r>
              <a:rPr lang="el-GR" sz="1800" dirty="0" smtClean="0"/>
              <a:t>ικόνα 31: </a:t>
            </a:r>
            <a:r>
              <a:rPr lang="en-US" sz="1800" dirty="0"/>
              <a:t>Center of the Milky Way Galaxy </a:t>
            </a:r>
            <a:r>
              <a:rPr lang="en-US" sz="1800" dirty="0" smtClean="0"/>
              <a:t>IV</a:t>
            </a:r>
            <a:r>
              <a:rPr lang="el-GR" sz="1800" dirty="0" smtClean="0"/>
              <a:t>. </a:t>
            </a:r>
            <a:r>
              <a:rPr lang="en-US" sz="1800" dirty="0" smtClean="0"/>
              <a:t>Public domain. </a:t>
            </a:r>
            <a:r>
              <a:rPr lang="en-US" sz="1800" dirty="0" smtClean="0">
                <a:hlinkClick r:id="rId3"/>
              </a:rPr>
              <a:t>http://photojournal.jpl.nasa.gov/catalog/PIA12348</a:t>
            </a:r>
            <a:endParaRPr lang="en-US" sz="1800" dirty="0" smtClean="0"/>
          </a:p>
          <a:p>
            <a:r>
              <a:rPr lang="en-US" sz="1800" dirty="0" smtClean="0"/>
              <a:t>E</a:t>
            </a:r>
            <a:r>
              <a:rPr lang="el-GR" sz="1800" dirty="0" smtClean="0"/>
              <a:t>ικόνα 32: </a:t>
            </a:r>
            <a:r>
              <a:rPr lang="en-US" sz="1800" dirty="0"/>
              <a:t>God took </a:t>
            </a:r>
            <a:r>
              <a:rPr lang="en-US" sz="1800" dirty="0" smtClean="0"/>
              <a:t>Enoch</a:t>
            </a:r>
            <a:r>
              <a:rPr lang="el-GR" sz="1800" dirty="0" smtClean="0"/>
              <a:t>: </a:t>
            </a:r>
            <a:r>
              <a:rPr lang="en-US" sz="1800" dirty="0" smtClean="0"/>
              <a:t>Public domain. </a:t>
            </a:r>
            <a:r>
              <a:rPr lang="en-US" sz="1800" dirty="0" smtClean="0">
                <a:hlinkClick r:id="rId4"/>
              </a:rPr>
              <a:t>http://www.mythfolklore.net/lahaye/006/LaHaye1728Figures006GenV24GodTookEnoch.jpg</a:t>
            </a:r>
            <a:endParaRPr lang="en-US" sz="1800" dirty="0" smtClean="0"/>
          </a:p>
          <a:p>
            <a:r>
              <a:rPr lang="el-GR" sz="1800" dirty="0" smtClean="0"/>
              <a:t>Εικόνα 33: </a:t>
            </a:r>
            <a:r>
              <a:rPr lang="en-US" sz="1800" dirty="0" err="1" smtClean="0"/>
              <a:t>Anunnaki</a:t>
            </a:r>
            <a:r>
              <a:rPr lang="en-US" sz="1800" dirty="0" smtClean="0"/>
              <a:t>. Copyrighted.</a:t>
            </a:r>
            <a:r>
              <a:rPr lang="en-US" sz="1800" dirty="0" smtClean="0">
                <a:hlinkClick r:id="rId5"/>
              </a:rPr>
              <a:t> http://www.cyberspaceorbit.com/dm_report.html</a:t>
            </a:r>
            <a:endParaRPr lang="en-US" sz="1800" dirty="0"/>
          </a:p>
        </p:txBody>
      </p:sp>
    </p:spTree>
    <p:extLst>
      <p:ext uri="{BB962C8B-B14F-4D97-AF65-F5344CB8AC3E}">
        <p14:creationId xmlns:p14="http://schemas.microsoft.com/office/powerpoint/2010/main" val="407652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(8/9)</a:t>
            </a:r>
            <a:endParaRPr lang="en-US" dirty="0"/>
          </a:p>
        </p:txBody>
      </p:sp>
      <p:sp>
        <p:nvSpPr>
          <p:cNvPr id="3" name="Content Placeholder 2"/>
          <p:cNvSpPr>
            <a:spLocks noGrp="1"/>
          </p:cNvSpPr>
          <p:nvPr>
            <p:ph idx="1"/>
          </p:nvPr>
        </p:nvSpPr>
        <p:spPr/>
        <p:txBody>
          <a:bodyPr>
            <a:normAutofit lnSpcReduction="10000"/>
          </a:bodyPr>
          <a:lstStyle/>
          <a:p>
            <a:r>
              <a:rPr lang="el-GR" sz="1800" dirty="0" smtClean="0"/>
              <a:t>Εικόνα 34:  </a:t>
            </a:r>
            <a:r>
              <a:rPr lang="en-US" sz="1800" dirty="0"/>
              <a:t>Prophets Elijah and </a:t>
            </a:r>
            <a:r>
              <a:rPr lang="en-US" sz="1800" dirty="0" smtClean="0"/>
              <a:t>Enoch</a:t>
            </a:r>
            <a:r>
              <a:rPr lang="el-GR" sz="1800" dirty="0" smtClean="0"/>
              <a:t>. </a:t>
            </a:r>
            <a:r>
              <a:rPr lang="en-US" sz="1800" dirty="0" smtClean="0"/>
              <a:t>Public domain. </a:t>
            </a:r>
            <a:r>
              <a:rPr lang="en-US" sz="1800" dirty="0" smtClean="0">
                <a:hlinkClick r:id="rId2"/>
              </a:rPr>
              <a:t>https://commons.wikimedia.org/wiki/File:MHS_Eliasz_i_Enoch_XVII_w_p.jpg</a:t>
            </a:r>
            <a:endParaRPr lang="en-US" sz="1800" dirty="0" smtClean="0"/>
          </a:p>
          <a:p>
            <a:r>
              <a:rPr lang="en-US" sz="1800" dirty="0" smtClean="0"/>
              <a:t>E</a:t>
            </a:r>
            <a:r>
              <a:rPr lang="el-GR" sz="1800" dirty="0" smtClean="0"/>
              <a:t>ικόνα 35: </a:t>
            </a:r>
            <a:r>
              <a:rPr lang="en-US" sz="1800" dirty="0"/>
              <a:t>Moses and the Ten </a:t>
            </a:r>
            <a:r>
              <a:rPr lang="en-US" sz="1800" dirty="0" smtClean="0"/>
              <a:t>Commandments</a:t>
            </a:r>
            <a:r>
              <a:rPr lang="el-GR" sz="1800" dirty="0" smtClean="0"/>
              <a:t>. </a:t>
            </a:r>
            <a:r>
              <a:rPr lang="en-US" sz="1800" dirty="0" smtClean="0"/>
              <a:t>Public domain. </a:t>
            </a:r>
            <a:r>
              <a:rPr lang="en-US" sz="1800" dirty="0" smtClean="0">
                <a:hlinkClick r:id="rId3"/>
              </a:rPr>
              <a:t>http://www.thejewishmuseum.org/onlinecollection/object_collection.php?objectid=26382&amp;artistlist=1&amp;an=Jame</a:t>
            </a:r>
            <a:endParaRPr lang="en-US" sz="1800" dirty="0" smtClean="0"/>
          </a:p>
          <a:p>
            <a:r>
              <a:rPr lang="el-GR" sz="1800" dirty="0" smtClean="0"/>
              <a:t>Εικόνα 36: Το βιβλίο του Ενώχ. </a:t>
            </a:r>
            <a:r>
              <a:rPr lang="en-US" sz="1800" dirty="0" smtClean="0"/>
              <a:t>Public domain. </a:t>
            </a:r>
            <a:r>
              <a:rPr lang="en-US" sz="1800" dirty="0" smtClean="0">
                <a:hlinkClick r:id="rId4"/>
              </a:rPr>
              <a:t>https://commons.wikimedia.org/wiki/File:P._Chester_Beatty_XII,_leaf_3,_verso.jpg</a:t>
            </a:r>
            <a:endParaRPr lang="en-US" sz="1800" dirty="0" smtClean="0"/>
          </a:p>
          <a:p>
            <a:r>
              <a:rPr lang="el-GR" sz="1800" dirty="0" smtClean="0"/>
              <a:t>Εικόνα 37: </a:t>
            </a:r>
            <a:r>
              <a:rPr lang="en-US" sz="1800" dirty="0"/>
              <a:t>Photograph of medieval canvas "Abraham and </a:t>
            </a:r>
            <a:r>
              <a:rPr lang="en-US" sz="1800" dirty="0" err="1" smtClean="0"/>
              <a:t>Melchisedek</a:t>
            </a:r>
            <a:r>
              <a:rPr lang="en-US" sz="1800" dirty="0" smtClean="0"/>
              <a:t>”. Public domain.                                                   </a:t>
            </a:r>
            <a:r>
              <a:rPr lang="en-US" sz="1800" dirty="0" smtClean="0">
                <a:hlinkClick r:id="rId5"/>
              </a:rPr>
              <a:t>http://www.heiligenlexikon.de/Fotos/Abraham-Melchisedek.jpg</a:t>
            </a:r>
            <a:endParaRPr lang="en-US" sz="1800" dirty="0" smtClean="0"/>
          </a:p>
          <a:p>
            <a:r>
              <a:rPr lang="el-GR" sz="1800" dirty="0" smtClean="0"/>
              <a:t>Εικόνα 38: </a:t>
            </a:r>
            <a:r>
              <a:rPr lang="en-US" sz="1800" dirty="0"/>
              <a:t>Blowing the Trumpet at the Feast of the New Moon (illustration from the 1890 Holman Bible</a:t>
            </a:r>
            <a:r>
              <a:rPr lang="en-US" sz="1800" dirty="0" smtClean="0"/>
              <a:t>)</a:t>
            </a:r>
            <a:r>
              <a:rPr lang="el-GR" sz="1800" dirty="0" smtClean="0"/>
              <a:t>. </a:t>
            </a:r>
            <a:r>
              <a:rPr lang="en-US" sz="1800" dirty="0" smtClean="0"/>
              <a:t>Public domain.  </a:t>
            </a:r>
            <a:r>
              <a:rPr lang="en-US" sz="1800" dirty="0" smtClean="0">
                <a:hlinkClick r:id="rId6"/>
              </a:rPr>
              <a:t>http://thebiblerevival.com/clipart/1890holmanbible/bw/blowingthetrumpetathefea</a:t>
            </a:r>
            <a:endParaRPr lang="en-US" sz="1800" dirty="0" smtClean="0"/>
          </a:p>
          <a:p>
            <a:pPr marL="0" indent="0">
              <a:buNone/>
            </a:pPr>
            <a:endParaRPr lang="en-US" sz="1800" dirty="0"/>
          </a:p>
        </p:txBody>
      </p:sp>
    </p:spTree>
    <p:extLst>
      <p:ext uri="{BB962C8B-B14F-4D97-AF65-F5344CB8AC3E}">
        <p14:creationId xmlns:p14="http://schemas.microsoft.com/office/powerpoint/2010/main" val="2900473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Τρίτων</a:t>
            </a:r>
            <a:r>
              <a:rPr lang="en-US" dirty="0"/>
              <a:t> </a:t>
            </a:r>
            <a:r>
              <a:rPr lang="en-US" dirty="0" smtClean="0"/>
              <a:t>(9/9)</a:t>
            </a:r>
            <a:endParaRPr lang="en-US" dirty="0"/>
          </a:p>
        </p:txBody>
      </p:sp>
      <p:sp>
        <p:nvSpPr>
          <p:cNvPr id="3" name="Content Placeholder 2"/>
          <p:cNvSpPr>
            <a:spLocks noGrp="1"/>
          </p:cNvSpPr>
          <p:nvPr>
            <p:ph idx="1"/>
          </p:nvPr>
        </p:nvSpPr>
        <p:spPr/>
        <p:txBody>
          <a:bodyPr>
            <a:normAutofit/>
          </a:bodyPr>
          <a:lstStyle/>
          <a:p>
            <a:r>
              <a:rPr lang="el-GR" sz="1800" dirty="0" smtClean="0"/>
              <a:t>Εικόνα 39: </a:t>
            </a:r>
            <a:r>
              <a:rPr lang="en-US" sz="1800" dirty="0" err="1"/>
              <a:t>Gustave</a:t>
            </a:r>
            <a:r>
              <a:rPr lang="en-US" sz="1800" dirty="0"/>
              <a:t> </a:t>
            </a:r>
            <a:r>
              <a:rPr lang="en-US" sz="1800" dirty="0" err="1"/>
              <a:t>Doré</a:t>
            </a:r>
            <a:r>
              <a:rPr lang="en-US" sz="1800" dirty="0"/>
              <a:t>, Nehemiah Views the Ruins of Jerusalem's Walls, 1866</a:t>
            </a:r>
            <a:r>
              <a:rPr lang="en-US" sz="1800" dirty="0" smtClean="0"/>
              <a:t>.</a:t>
            </a:r>
            <a:r>
              <a:rPr lang="el-GR" sz="1800" dirty="0" smtClean="0"/>
              <a:t> </a:t>
            </a:r>
            <a:r>
              <a:rPr lang="en-US" sz="1800" dirty="0" smtClean="0"/>
              <a:t>Public domain. </a:t>
            </a:r>
            <a:r>
              <a:rPr lang="en-US" sz="1800" dirty="0" smtClean="0">
                <a:hlinkClick r:id="rId2"/>
              </a:rPr>
              <a:t>https://commons.wikimedia.org/wiki/File:108.Nehemiah_Views_the_Ruins_of_Jerusalem%27s_Walls.jpg</a:t>
            </a:r>
            <a:endParaRPr lang="en-US" sz="1800" dirty="0" smtClean="0"/>
          </a:p>
          <a:p>
            <a:r>
              <a:rPr lang="en-US" sz="1800" dirty="0" smtClean="0"/>
              <a:t>E</a:t>
            </a:r>
            <a:r>
              <a:rPr lang="el-GR" sz="1800" dirty="0" smtClean="0"/>
              <a:t>ικόνα 40: </a:t>
            </a:r>
            <a:r>
              <a:rPr lang="en-US" sz="1800" dirty="0"/>
              <a:t>Scan of a </a:t>
            </a:r>
            <a:r>
              <a:rPr lang="en-US" sz="1800" dirty="0" err="1"/>
              <a:t>Gustave</a:t>
            </a:r>
            <a:r>
              <a:rPr lang="en-US" sz="1800" dirty="0"/>
              <a:t> </a:t>
            </a:r>
            <a:r>
              <a:rPr lang="en-US" sz="1800" dirty="0" err="1"/>
              <a:t>Doré</a:t>
            </a:r>
            <a:r>
              <a:rPr lang="en-US" sz="1800" dirty="0"/>
              <a:t> engraving titled "Baruch" - 1866</a:t>
            </a:r>
            <a:r>
              <a:rPr lang="en-US" sz="1800" dirty="0" smtClean="0"/>
              <a:t>.</a:t>
            </a:r>
            <a:r>
              <a:rPr lang="el-GR" sz="1800" dirty="0" smtClean="0"/>
              <a:t> </a:t>
            </a:r>
            <a:r>
              <a:rPr lang="en-US" sz="1800" dirty="0" smtClean="0"/>
              <a:t>Public domain. </a:t>
            </a:r>
            <a:r>
              <a:rPr lang="en-US" sz="1800" dirty="0" smtClean="0">
                <a:hlinkClick r:id="rId3"/>
              </a:rPr>
              <a:t>mailto: http://www.flickr.com/photos/49580580@N02/5342165404/</a:t>
            </a:r>
            <a:endParaRPr lang="en-US" sz="1800" dirty="0"/>
          </a:p>
        </p:txBody>
      </p:sp>
    </p:spTree>
    <p:extLst>
      <p:ext uri="{BB962C8B-B14F-4D97-AF65-F5344CB8AC3E}">
        <p14:creationId xmlns:p14="http://schemas.microsoft.com/office/powerpoint/2010/main" val="3282764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Εποχή του δεύτερου Ναού (537 π.Χ. – 70 μ.Χ.)</a:t>
            </a:r>
            <a:endParaRPr lang="en-US" dirty="0"/>
          </a:p>
        </p:txBody>
      </p:sp>
      <p:sp>
        <p:nvSpPr>
          <p:cNvPr id="3" name="Content Placeholder 2"/>
          <p:cNvSpPr>
            <a:spLocks noGrp="1"/>
          </p:cNvSpPr>
          <p:nvPr>
            <p:ph sz="half" idx="1"/>
          </p:nvPr>
        </p:nvSpPr>
        <p:spPr/>
        <p:txBody>
          <a:bodyPr>
            <a:normAutofit fontScale="92500" lnSpcReduction="10000"/>
          </a:bodyPr>
          <a:lstStyle/>
          <a:p>
            <a:r>
              <a:rPr lang="el-GR" dirty="0"/>
              <a:t>Πρώτο κύμα επιστροφής (537 π.Χ.), Σεσαβασάρ (Έσδρ. 1,8-11,15) </a:t>
            </a:r>
          </a:p>
          <a:p>
            <a:endParaRPr lang="el-GR" dirty="0"/>
          </a:p>
          <a:p>
            <a:r>
              <a:rPr lang="el-GR" dirty="0"/>
              <a:t>Δεύτερο κύμα (520 π.Χ.) Ζοροβάβελ (δαυιδικής καταγωγής) – Ιησούς (Α΄ Χρον. 3,19. Αγγ. 2,2. 2,23) </a:t>
            </a:r>
          </a:p>
          <a:p>
            <a:endParaRPr lang="el-GR" dirty="0"/>
          </a:p>
          <a:p>
            <a:r>
              <a:rPr lang="el-GR" dirty="0"/>
              <a:t>Προφήτες Αγγαίος και Ζαχαρίας</a:t>
            </a:r>
          </a:p>
          <a:p>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645023"/>
            <a:ext cx="2520280" cy="246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32040" y="1412776"/>
            <a:ext cx="2692194" cy="2025224"/>
          </a:xfrm>
        </p:spPr>
      </p:pic>
    </p:spTree>
    <p:extLst>
      <p:ext uri="{BB962C8B-B14F-4D97-AF65-F5344CB8AC3E}">
        <p14:creationId xmlns:p14="http://schemas.microsoft.com/office/powerpoint/2010/main" val="2276085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Ανέγερση του Ναού (515 π.Χ.)</a:t>
            </a:r>
            <a:endParaRPr lang="en-US" dirty="0"/>
          </a:p>
        </p:txBody>
      </p:sp>
      <p:sp>
        <p:nvSpPr>
          <p:cNvPr id="3" name="Content Placeholder 2"/>
          <p:cNvSpPr>
            <a:spLocks noGrp="1"/>
          </p:cNvSpPr>
          <p:nvPr>
            <p:ph sz="half" idx="1"/>
          </p:nvPr>
        </p:nvSpPr>
        <p:spPr/>
        <p:txBody>
          <a:bodyPr/>
          <a:lstStyle/>
          <a:p>
            <a:r>
              <a:rPr lang="el-GR" dirty="0"/>
              <a:t>Αποκλεισμός Σαμαρειτών (Έσδρ. 4,1-5. Αγγ. 2,10-4)</a:t>
            </a:r>
          </a:p>
          <a:p>
            <a:endParaRPr lang="el-GR" dirty="0"/>
          </a:p>
          <a:p>
            <a:r>
              <a:rPr lang="el-GR" dirty="0"/>
              <a:t>Τελετουργική και φυλετική καθαρότητα</a:t>
            </a:r>
          </a:p>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717032"/>
            <a:ext cx="3672408" cy="216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p:txBody>
          <a:bodyPr/>
          <a:lstStyle/>
          <a:p>
            <a:endParaRPr lang="en-US"/>
          </a:p>
        </p:txBody>
      </p:sp>
      <p:pic>
        <p:nvPicPr>
          <p:cNvPr id="5" name="Picture 2" descr="C:\Users\stelios\Desktop\Αποκάλυψη του Ιωάννη\base\images\Picture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556792"/>
            <a:ext cx="3168352" cy="204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05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Έσδρας</a:t>
            </a:r>
            <a:endParaRPr lang="en-US" dirty="0"/>
          </a:p>
        </p:txBody>
      </p:sp>
      <p:sp>
        <p:nvSpPr>
          <p:cNvPr id="3" name="Content Placeholder 2"/>
          <p:cNvSpPr>
            <a:spLocks noGrp="1"/>
          </p:cNvSpPr>
          <p:nvPr>
            <p:ph sz="half" idx="1"/>
          </p:nvPr>
        </p:nvSpPr>
        <p:spPr/>
        <p:txBody>
          <a:bodyPr>
            <a:normAutofit fontScale="92500" lnSpcReduction="20000"/>
          </a:bodyPr>
          <a:lstStyle/>
          <a:p>
            <a:r>
              <a:rPr lang="el-GR" dirty="0"/>
              <a:t>Απόγονος του Ααρών, Ιερέας και Γραμματέας </a:t>
            </a:r>
          </a:p>
          <a:p>
            <a:endParaRPr lang="el-GR" dirty="0"/>
          </a:p>
          <a:p>
            <a:r>
              <a:rPr lang="el-GR" dirty="0"/>
              <a:t>Ενίσχυση του Ιερατείου</a:t>
            </a:r>
          </a:p>
          <a:p>
            <a:r>
              <a:rPr lang="el-GR" dirty="0"/>
              <a:t>Απαλλαγή από φορολογία</a:t>
            </a:r>
          </a:p>
          <a:p>
            <a:r>
              <a:rPr lang="el-GR" dirty="0"/>
              <a:t>Κρατική επιχορήγηση του Ναού</a:t>
            </a:r>
          </a:p>
          <a:p>
            <a:r>
              <a:rPr lang="el-GR" dirty="0"/>
              <a:t>Το Χειρόγραφο του Νόμου (Τορά)</a:t>
            </a:r>
          </a:p>
          <a:p>
            <a:r>
              <a:rPr lang="el-GR" dirty="0"/>
              <a:t>Εορτασμός Σκηνοπηγίας μετά από πολλά χρόνια</a:t>
            </a:r>
          </a:p>
          <a:p>
            <a:endParaRPr lang="en-US"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32122" y="1556792"/>
            <a:ext cx="1903868" cy="220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33056"/>
            <a:ext cx="3088851" cy="199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763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Νεεμίας</a:t>
            </a:r>
            <a:endParaRPr lang="en-US" dirty="0"/>
          </a:p>
        </p:txBody>
      </p:sp>
      <p:sp>
        <p:nvSpPr>
          <p:cNvPr id="3" name="Content Placeholder 2"/>
          <p:cNvSpPr>
            <a:spLocks noGrp="1"/>
          </p:cNvSpPr>
          <p:nvPr>
            <p:ph sz="half" idx="1"/>
          </p:nvPr>
        </p:nvSpPr>
        <p:spPr/>
        <p:txBody>
          <a:bodyPr>
            <a:normAutofit fontScale="77500" lnSpcReduction="20000"/>
          </a:bodyPr>
          <a:lstStyle/>
          <a:p>
            <a:r>
              <a:rPr lang="el-GR" dirty="0"/>
              <a:t>Αξιωματούχος του Αρταξέρξη Α΄ στα Σούσα </a:t>
            </a:r>
          </a:p>
          <a:p>
            <a:endParaRPr lang="el-GR" dirty="0"/>
          </a:p>
          <a:p>
            <a:r>
              <a:rPr lang="el-GR" dirty="0"/>
              <a:t>Οχύρωση των τειχών (σε 52 ημέρες)</a:t>
            </a:r>
          </a:p>
          <a:p>
            <a:r>
              <a:rPr lang="el-GR" dirty="0"/>
              <a:t>Κοινωνική ισότητα </a:t>
            </a:r>
          </a:p>
          <a:p>
            <a:r>
              <a:rPr lang="el-GR" dirty="0"/>
              <a:t>Λύση μεικτών γάμων</a:t>
            </a:r>
          </a:p>
          <a:p>
            <a:r>
              <a:rPr lang="el-GR" dirty="0"/>
              <a:t>Τήρηση του Σαββάτου</a:t>
            </a:r>
          </a:p>
          <a:p>
            <a:r>
              <a:rPr lang="el-GR" dirty="0"/>
              <a:t>Συντήρηση του Ναού</a:t>
            </a:r>
          </a:p>
          <a:p>
            <a:r>
              <a:rPr lang="el-GR" dirty="0"/>
              <a:t>Θυσίες  </a:t>
            </a:r>
          </a:p>
          <a:p>
            <a:endParaRPr lang="el-GR" dirty="0"/>
          </a:p>
          <a:p>
            <a:r>
              <a:rPr lang="el-GR" dirty="0"/>
              <a:t>Επιστροφή του Νεεμία στα Σούσα (433 π.Χ.)</a:t>
            </a:r>
          </a:p>
          <a:p>
            <a:endParaRPr lang="en-US"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5" y="1556792"/>
            <a:ext cx="2304256" cy="220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041" y="3933056"/>
            <a:ext cx="2464506" cy="202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586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3857</TotalTime>
  <Words>2919</Words>
  <Application>Microsoft Office PowerPoint</Application>
  <PresentationFormat>On-screen Show (4:3)</PresentationFormat>
  <Paragraphs>391</Paragraphs>
  <Slides>53</Slides>
  <Notes>11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Θέμα του Office</vt:lpstr>
      <vt:lpstr>Αποκάλυψη του Ιωάννη</vt:lpstr>
      <vt:lpstr>Εισαγωγή στην αποκαλυπτική γραμματεία </vt:lpstr>
      <vt:lpstr>1.Το ιστορικό και κοινωνικό πλαίσιο της ανάδυσης της αποκαλυπτικής γραμματείας</vt:lpstr>
      <vt:lpstr>Κατάλυση βαβυλωνιακής αυτοκρατορίας από τον Κύρο Α΄ (539 π.Χ.)</vt:lpstr>
      <vt:lpstr>Διάταγμα του Κύρου για επαναπατρισμό των Ιουδαίων στη Παλαιστίνη (537 π.Χ.) Άδεια για την ανέγερση του Ναού </vt:lpstr>
      <vt:lpstr>Εποχή του δεύτερου Ναού (537 π.Χ. – 70 μ.Χ.)</vt:lpstr>
      <vt:lpstr>Ανέγερση του Ναού (515 π.Χ.)</vt:lpstr>
      <vt:lpstr>Έσδρας</vt:lpstr>
      <vt:lpstr>Νεεμίας</vt:lpstr>
      <vt:lpstr>Κριτική στο Ιερατείο – θρησκευτικές ζυμώσεις (1 από 5)</vt:lpstr>
      <vt:lpstr>Κριτική στο Ιερατείο – θρησκευτικές ζυμώσεις (2 από 5)</vt:lpstr>
      <vt:lpstr>Κριτική στο Ιερατείο – θρησκευτικές ζυμώσεις (3 από 5)</vt:lpstr>
      <vt:lpstr>Κριτική στο Ιερατείο – θρησκευτικές ζυμώσεις (4 από 5)</vt:lpstr>
      <vt:lpstr>Κριτική στο Ιερατείο – θρησκευτικές ζυμώσεις (5 από 5)</vt:lpstr>
      <vt:lpstr>Συμπεράσματα</vt:lpstr>
      <vt:lpstr>2. Χαρακτηριστικά της αποκαλυπτικής γραμματείας (1 από 7)</vt:lpstr>
      <vt:lpstr>Χαρακτηριστικά της αποκαλυπτικής γραμματείας (2 από 7)</vt:lpstr>
      <vt:lpstr>Χαρακτηριστικά της αποκαλυπτικής γραμματείας (3 από 7)</vt:lpstr>
      <vt:lpstr>Χαρακτηριστικά της αποκαλυπτικής γραμματείας (4 από 7)</vt:lpstr>
      <vt:lpstr>Χαρακτηριστικά της αποκαλυπτικής γραμματείας (5 από 7)</vt:lpstr>
      <vt:lpstr>Χαρακτηριστικά της αποκαλυπτικής γραμματείας (6 από 7)</vt:lpstr>
      <vt:lpstr>Χαρακτηριστικά της αποκαλυπτικής γραμματείας (7 από 7)</vt:lpstr>
      <vt:lpstr>Διαφορές Αποκαλυπτικών και Αποκάλυψης</vt:lpstr>
      <vt:lpstr>3. Ο ήρωας των αποκαλυπτικών (1 από 5)</vt:lpstr>
      <vt:lpstr>Ο ήρωας των αποκαλυπτικών (2 από 5)</vt:lpstr>
      <vt:lpstr>Ο ήρωας των αποκαλυπτικών (3 από 5)</vt:lpstr>
      <vt:lpstr>Ο ήρωας των αποκαλυπτικών (4 από 5)</vt:lpstr>
      <vt:lpstr>Ο ήρωας των αποκαλυπτικών (5 από 5)</vt:lpstr>
      <vt:lpstr>Συμπεράσματα</vt:lpstr>
      <vt:lpstr>4. Βασικά αποκαλυπτικά έργα (1 από 5)</vt:lpstr>
      <vt:lpstr>Βασικά αποκαλυπτικά έργα (2 από 5)</vt:lpstr>
      <vt:lpstr>Βασικά αποκαλυπτικά έργα (3 από 5)</vt:lpstr>
      <vt:lpstr>Βασικά αποκαλυπτικά έργα (4 από 5)</vt:lpstr>
      <vt:lpstr>Βασικά αποκαλυπτικά έργα (5 από 5)</vt:lpstr>
      <vt:lpstr> Συμπεράσματα</vt:lpstr>
      <vt:lpstr>Βιβλιογραφία (1 από 2)</vt:lpstr>
      <vt:lpstr>Βιβλιογραφία (2 από 2)</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(1/9)</vt:lpstr>
      <vt:lpstr>Σημείωμα Χρήσης Έργων Τρίτων (2/9)</vt:lpstr>
      <vt:lpstr>Σημείωμα Χρήσης Έργων Τρίτων (3/9)</vt:lpstr>
      <vt:lpstr>Σημείωμα Χρήσης Έργων Τρίτων (4/9)</vt:lpstr>
      <vt:lpstr>Σημείωμα Χρήσης Έργων Τρίτων (5/9)</vt:lpstr>
      <vt:lpstr>Σημείωμα Χρήσης Έργων Τρίτων (6/9)</vt:lpstr>
      <vt:lpstr>Σημείωμα Χρήσης Έργων Τρίτων (7/9)</vt:lpstr>
      <vt:lpstr>Σημείωμα Χρήσης Έργων Τρίτων (8/9)</vt:lpstr>
      <vt:lpstr>Σημείωμα Χρήσης Έργων Τρίτων (9/9)</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stelios</cp:lastModifiedBy>
  <cp:revision>219</cp:revision>
  <dcterms:created xsi:type="dcterms:W3CDTF">2012-09-06T09:03:05Z</dcterms:created>
  <dcterms:modified xsi:type="dcterms:W3CDTF">2016-05-29T14:19:13Z</dcterms:modified>
</cp:coreProperties>
</file>