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71"/>
  </p:notesMasterIdLst>
  <p:sldIdLst>
    <p:sldId id="329"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 id="383" r:id="rId54"/>
    <p:sldId id="384" r:id="rId55"/>
    <p:sldId id="385" r:id="rId56"/>
    <p:sldId id="330" r:id="rId57"/>
    <p:sldId id="290" r:id="rId58"/>
    <p:sldId id="295" r:id="rId59"/>
    <p:sldId id="331" r:id="rId60"/>
    <p:sldId id="332" r:id="rId61"/>
    <p:sldId id="291" r:id="rId62"/>
    <p:sldId id="294" r:id="rId63"/>
    <p:sldId id="293" r:id="rId64"/>
    <p:sldId id="386" r:id="rId65"/>
    <p:sldId id="388" r:id="rId66"/>
    <p:sldId id="389" r:id="rId67"/>
    <p:sldId id="390" r:id="rId68"/>
    <p:sldId id="391" r:id="rId69"/>
    <p:sldId id="387" r:id="rId70"/>
  </p:sldIdLst>
  <p:sldSz cx="9144000" cy="6858000" type="screen4x3"/>
  <p:notesSz cx="6858000" cy="9144000"/>
  <p:custDataLst>
    <p:tags r:id="rId7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29"/>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30"/>
            <p14:sldId id="290"/>
            <p14:sldId id="295"/>
            <p14:sldId id="331"/>
            <p14:sldId id="332"/>
            <p14:sldId id="291"/>
            <p14:sldId id="294"/>
          </p14:sldIdLst>
        </p14:section>
        <p14:section name="Untitled Section" id="{0F1CB131-A6BD-43D0-B8D4-1F27CEF7A05E}">
          <p14:sldIdLst>
            <p14:sldId id="293"/>
            <p14:sldId id="386"/>
            <p14:sldId id="388"/>
            <p14:sldId id="389"/>
            <p14:sldId id="390"/>
            <p14:sldId id="391"/>
            <p14:sldId id="3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77" autoAdjust="0"/>
    <p:restoredTop sz="95818" autoAdjust="0"/>
  </p:normalViewPr>
  <p:slideViewPr>
    <p:cSldViewPr>
      <p:cViewPr varScale="1">
        <p:scale>
          <a:sx n="109" d="100"/>
          <a:sy n="109" d="100"/>
        </p:scale>
        <p:origin x="15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280B9-65C7-4889-8310-4C63B948ECB1}"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l-GR"/>
        </a:p>
      </dgm:t>
    </dgm:pt>
    <dgm:pt modelId="{72B9724B-D7AB-4D54-A7B8-A775AD55586B}">
      <dgm:prSet custT="1"/>
      <dgm:spPr/>
      <dgm:t>
        <a:bodyPr/>
        <a:lstStyle/>
        <a:p>
          <a:pPr algn="ctr" rtl="0"/>
          <a:r>
            <a:rPr lang="el-GR" sz="2400" b="1" i="1" dirty="0" smtClean="0"/>
            <a:t>ΤΟ ΠΑΤΕΡ ΗΜΩΝ ΣΤΟΝ ΜΑΤΘΑΙΟ </a:t>
          </a:r>
          <a:endParaRPr lang="el-GR" sz="2400" dirty="0"/>
        </a:p>
      </dgm:t>
    </dgm:pt>
    <dgm:pt modelId="{B738B0E6-FD18-41DC-8CC5-14CFEF4B7E4B}" type="parTrans" cxnId="{7AF60FC3-C5C8-4A5E-8AC4-88673BFF0BF8}">
      <dgm:prSet/>
      <dgm:spPr/>
      <dgm:t>
        <a:bodyPr/>
        <a:lstStyle/>
        <a:p>
          <a:endParaRPr lang="el-GR"/>
        </a:p>
      </dgm:t>
    </dgm:pt>
    <dgm:pt modelId="{816617AF-5755-491A-8B59-6E20771AB878}" type="sibTrans" cxnId="{7AF60FC3-C5C8-4A5E-8AC4-88673BFF0BF8}">
      <dgm:prSet/>
      <dgm:spPr/>
      <dgm:t>
        <a:bodyPr/>
        <a:lstStyle/>
        <a:p>
          <a:endParaRPr lang="el-GR"/>
        </a:p>
      </dgm:t>
    </dgm:pt>
    <dgm:pt modelId="{68D90266-B38F-42B6-9733-17015BD525CF}">
      <dgm:prSet custT="1"/>
      <dgm:spPr/>
      <dgm:t>
        <a:bodyPr/>
        <a:lstStyle/>
        <a:p>
          <a:pPr rtl="0"/>
          <a:r>
            <a:rPr lang="el-GR" sz="2000" b="1" dirty="0" smtClean="0"/>
            <a:t>Εντάσσεται στην επί του Όρους Ομιλίας η οποία έχει έντεχνη δομή</a:t>
          </a:r>
          <a:r>
            <a:rPr lang="el-GR" sz="2000" dirty="0" smtClean="0"/>
            <a:t>:</a:t>
          </a:r>
          <a:endParaRPr lang="el-GR" sz="2000" dirty="0"/>
        </a:p>
      </dgm:t>
    </dgm:pt>
    <dgm:pt modelId="{3F3A82ED-687F-4F68-8199-8BEA1AE1BD2C}" type="parTrans" cxnId="{0E18B3BE-667C-49B8-995D-99763CA94FE6}">
      <dgm:prSet/>
      <dgm:spPr/>
      <dgm:t>
        <a:bodyPr/>
        <a:lstStyle/>
        <a:p>
          <a:endParaRPr lang="el-GR"/>
        </a:p>
      </dgm:t>
    </dgm:pt>
    <dgm:pt modelId="{A7FE5974-DB0C-42D7-92FA-ACA70EA30FB8}" type="sibTrans" cxnId="{0E18B3BE-667C-49B8-995D-99763CA94FE6}">
      <dgm:prSet/>
      <dgm:spPr/>
      <dgm:t>
        <a:bodyPr/>
        <a:lstStyle/>
        <a:p>
          <a:endParaRPr lang="el-GR"/>
        </a:p>
      </dgm:t>
    </dgm:pt>
    <dgm:pt modelId="{FD791F23-0C74-4A92-BB83-B1F4E1D04424}">
      <dgm:prSet custT="1"/>
      <dgm:spPr/>
      <dgm:t>
        <a:bodyPr/>
        <a:lstStyle/>
        <a:p>
          <a:pPr rtl="0"/>
          <a:r>
            <a:rPr lang="el-GR" sz="2400" b="1" dirty="0" smtClean="0"/>
            <a:t>5, </a:t>
          </a:r>
          <a:r>
            <a:rPr lang="el-GR" sz="2000" b="1" dirty="0" smtClean="0"/>
            <a:t>3-16: Εισαγωγή: Μακαρισμοί (ποιοι εισέρχονται στη Βασιλεία), οι Μαθητές Αλάτι της γης και Φως του Κόσμου</a:t>
          </a:r>
          <a:endParaRPr lang="el-GR" sz="2000" dirty="0"/>
        </a:p>
      </dgm:t>
    </dgm:pt>
    <dgm:pt modelId="{6E80FD30-9F5D-4032-820C-9BD8448B7DFE}" type="parTrans" cxnId="{A935C2B3-1733-4DE1-8B32-89A6FF4D8B92}">
      <dgm:prSet/>
      <dgm:spPr/>
      <dgm:t>
        <a:bodyPr/>
        <a:lstStyle/>
        <a:p>
          <a:endParaRPr lang="el-GR"/>
        </a:p>
      </dgm:t>
    </dgm:pt>
    <dgm:pt modelId="{C4EC4A78-864C-4288-9C56-277EE92EA833}" type="sibTrans" cxnId="{A935C2B3-1733-4DE1-8B32-89A6FF4D8B92}">
      <dgm:prSet/>
      <dgm:spPr/>
      <dgm:t>
        <a:bodyPr/>
        <a:lstStyle/>
        <a:p>
          <a:endParaRPr lang="el-GR"/>
        </a:p>
      </dgm:t>
    </dgm:pt>
    <dgm:pt modelId="{7C0195C2-8CD8-4E02-A7EF-D03540C35E23}">
      <dgm:prSet custT="1"/>
      <dgm:spPr/>
      <dgm:t>
        <a:bodyPr/>
        <a:lstStyle/>
        <a:p>
          <a:pPr rtl="0">
            <a:spcAft>
              <a:spcPts val="0"/>
            </a:spcAft>
          </a:pPr>
          <a:r>
            <a:rPr lang="el-GR" sz="2000" dirty="0" smtClean="0"/>
            <a:t>5, 17-20: Εκπλήρωση Νόμου-Τορά</a:t>
          </a:r>
          <a:endParaRPr lang="el-GR" sz="2000" dirty="0"/>
        </a:p>
      </dgm:t>
    </dgm:pt>
    <dgm:pt modelId="{CA2043DE-B6BC-456F-BD3C-2AF15EA39842}" type="parTrans" cxnId="{BC1C91AA-8BCD-40B6-84AB-9AC77DBDFDEC}">
      <dgm:prSet/>
      <dgm:spPr/>
      <dgm:t>
        <a:bodyPr/>
        <a:lstStyle/>
        <a:p>
          <a:endParaRPr lang="el-GR"/>
        </a:p>
      </dgm:t>
    </dgm:pt>
    <dgm:pt modelId="{ABDDACA4-6D76-4B06-AEF2-5DC5A7E809CC}" type="sibTrans" cxnId="{BC1C91AA-8BCD-40B6-84AB-9AC77DBDFDEC}">
      <dgm:prSet/>
      <dgm:spPr/>
      <dgm:t>
        <a:bodyPr/>
        <a:lstStyle/>
        <a:p>
          <a:endParaRPr lang="el-GR"/>
        </a:p>
      </dgm:t>
    </dgm:pt>
    <dgm:pt modelId="{B58DC592-A456-4A86-9F1A-C1B12999B653}">
      <dgm:prSet custT="1"/>
      <dgm:spPr/>
      <dgm:t>
        <a:bodyPr/>
        <a:lstStyle/>
        <a:p>
          <a:pPr rtl="0">
            <a:spcAft>
              <a:spcPts val="0"/>
            </a:spcAft>
          </a:pPr>
          <a:r>
            <a:rPr lang="el-GR" sz="2000" dirty="0" smtClean="0"/>
            <a:t>5, 21-48: Υπέρβαση Νόμου - </a:t>
          </a:r>
          <a:r>
            <a:rPr lang="el-GR" sz="2000" b="1" dirty="0" smtClean="0"/>
            <a:t>έξι Υπερθέσεις </a:t>
          </a:r>
          <a:r>
            <a:rPr lang="el-GR" sz="2000" dirty="0" smtClean="0"/>
            <a:t>(όχι </a:t>
          </a:r>
          <a:r>
            <a:rPr lang="el-GR" sz="2000" i="1" dirty="0" smtClean="0"/>
            <a:t>Αντιθέσεις</a:t>
          </a:r>
          <a:r>
            <a:rPr lang="el-GR" sz="2000" dirty="0" smtClean="0"/>
            <a:t>, όπως τιτλοφορούνται)- αγάπη στους εχθρούς</a:t>
          </a:r>
          <a:endParaRPr lang="el-GR" sz="2000" b="1" dirty="0">
            <a:solidFill>
              <a:srgbClr val="C00000"/>
            </a:solidFill>
          </a:endParaRPr>
        </a:p>
      </dgm:t>
    </dgm:pt>
    <dgm:pt modelId="{22BC3AAC-50E4-4474-AD89-744B44DCF9CF}" type="parTrans" cxnId="{2E22C22E-845C-4DC0-BD9D-690863AE81D6}">
      <dgm:prSet/>
      <dgm:spPr/>
      <dgm:t>
        <a:bodyPr/>
        <a:lstStyle/>
        <a:p>
          <a:endParaRPr lang="el-GR"/>
        </a:p>
      </dgm:t>
    </dgm:pt>
    <dgm:pt modelId="{6D563CB0-EFD7-4BDC-99A2-A505E2450310}" type="sibTrans" cxnId="{2E22C22E-845C-4DC0-BD9D-690863AE81D6}">
      <dgm:prSet/>
      <dgm:spPr/>
      <dgm:t>
        <a:bodyPr/>
        <a:lstStyle/>
        <a:p>
          <a:endParaRPr lang="el-GR"/>
        </a:p>
      </dgm:t>
    </dgm:pt>
    <dgm:pt modelId="{4A0DA87E-13A7-4630-BB08-95F351406881}">
      <dgm:prSet custT="1"/>
      <dgm:spPr/>
      <dgm:t>
        <a:bodyPr/>
        <a:lstStyle/>
        <a:p>
          <a:pPr rtl="0">
            <a:spcAft>
              <a:spcPts val="0"/>
            </a:spcAft>
          </a:pPr>
          <a:r>
            <a:rPr lang="el-GR" sz="2000" dirty="0" smtClean="0"/>
            <a:t>6, 1-8: Ελεημοσύνη και Προσευχή </a:t>
          </a:r>
          <a:r>
            <a:rPr lang="el-GR" sz="2000" b="1" dirty="0" smtClean="0"/>
            <a:t>ΕΝ ΚΡΥΠΤΩ!!!</a:t>
          </a:r>
          <a:r>
            <a:rPr lang="el-GR" sz="2000" b="1" dirty="0" smtClean="0">
              <a:solidFill>
                <a:srgbClr val="C00000"/>
              </a:solidFill>
            </a:rPr>
            <a:t> </a:t>
          </a:r>
          <a:r>
            <a:rPr lang="el-GR" sz="2000" b="1" dirty="0" smtClean="0"/>
            <a:t>(ΌΧΙ ΥΠΟΚΡΙΣΙΑ)</a:t>
          </a:r>
          <a:r>
            <a:rPr lang="en-US" sz="2000" b="1" dirty="0" smtClean="0"/>
            <a:t> </a:t>
          </a:r>
          <a:endParaRPr lang="el-GR" sz="2000" b="1" dirty="0"/>
        </a:p>
      </dgm:t>
    </dgm:pt>
    <dgm:pt modelId="{D7305FA4-A828-4BA1-9BF0-CC29B3B6E059}" type="parTrans" cxnId="{C674018F-FE34-4503-B455-47095EACC12B}">
      <dgm:prSet/>
      <dgm:spPr/>
      <dgm:t>
        <a:bodyPr/>
        <a:lstStyle/>
        <a:p>
          <a:endParaRPr lang="el-GR"/>
        </a:p>
      </dgm:t>
    </dgm:pt>
    <dgm:pt modelId="{26C39E12-39DC-42B2-BEA3-049A340E880F}" type="sibTrans" cxnId="{C674018F-FE34-4503-B455-47095EACC12B}">
      <dgm:prSet/>
      <dgm:spPr/>
      <dgm:t>
        <a:bodyPr/>
        <a:lstStyle/>
        <a:p>
          <a:endParaRPr lang="el-GR"/>
        </a:p>
      </dgm:t>
    </dgm:pt>
    <dgm:pt modelId="{F6D9F4FD-1F4B-4F06-B894-DA93EC7D25C4}">
      <dgm:prSet custT="1"/>
      <dgm:spPr/>
      <dgm:t>
        <a:bodyPr/>
        <a:lstStyle/>
        <a:p>
          <a:pPr rtl="0">
            <a:spcAft>
              <a:spcPts val="0"/>
            </a:spcAft>
          </a:pPr>
          <a:r>
            <a:rPr lang="el-GR" sz="2000" b="1" dirty="0" smtClean="0"/>
            <a:t>6, 9-15: Κυριακή Προσευχή = Πυρήνας της ΕΠΙ ΤΟΥ 		ΟΡΟΥΣ (τα 3 πρώτα αιτήματα συμπυκνώνουν τη διδασκαλία που προηγείται και τα 3 επόμενα όσα έπονται (</a:t>
          </a:r>
          <a:r>
            <a:rPr lang="en-US" sz="2000" b="1" dirty="0" err="1" smtClean="0"/>
            <a:t>Bornkamm</a:t>
          </a:r>
          <a:r>
            <a:rPr lang="en-US" sz="2000" b="1" dirty="0" smtClean="0"/>
            <a:t>)</a:t>
          </a:r>
          <a:endParaRPr lang="el-GR" sz="2000" dirty="0"/>
        </a:p>
      </dgm:t>
    </dgm:pt>
    <dgm:pt modelId="{97AA03D6-C23E-447A-BCA1-1080B8189F57}" type="parTrans" cxnId="{BCEEA238-7490-4DA8-84B9-99579636F456}">
      <dgm:prSet/>
      <dgm:spPr/>
      <dgm:t>
        <a:bodyPr/>
        <a:lstStyle/>
        <a:p>
          <a:endParaRPr lang="el-GR"/>
        </a:p>
      </dgm:t>
    </dgm:pt>
    <dgm:pt modelId="{104FB5FE-3CBC-4F96-8226-31B0474CDC68}" type="sibTrans" cxnId="{BCEEA238-7490-4DA8-84B9-99579636F456}">
      <dgm:prSet/>
      <dgm:spPr/>
      <dgm:t>
        <a:bodyPr/>
        <a:lstStyle/>
        <a:p>
          <a:endParaRPr lang="el-GR"/>
        </a:p>
      </dgm:t>
    </dgm:pt>
    <dgm:pt modelId="{ECBA6842-0F73-4F26-BA27-999892FB694E}">
      <dgm:prSet custT="1"/>
      <dgm:spPr/>
      <dgm:t>
        <a:bodyPr/>
        <a:lstStyle/>
        <a:p>
          <a:pPr rtl="0">
            <a:spcAft>
              <a:spcPts val="0"/>
            </a:spcAft>
          </a:pPr>
          <a:r>
            <a:rPr lang="el-GR" sz="2000" dirty="0" smtClean="0"/>
            <a:t>6, 16-18: Νηστεία</a:t>
          </a:r>
          <a:endParaRPr lang="el-GR" sz="2000" dirty="0"/>
        </a:p>
      </dgm:t>
    </dgm:pt>
    <dgm:pt modelId="{F1DDFE0D-9D3E-4230-AFA1-EA40AF5696FE}" type="parTrans" cxnId="{3A820914-268B-4D29-8265-D322315FF217}">
      <dgm:prSet/>
      <dgm:spPr/>
      <dgm:t>
        <a:bodyPr/>
        <a:lstStyle/>
        <a:p>
          <a:endParaRPr lang="el-GR"/>
        </a:p>
      </dgm:t>
    </dgm:pt>
    <dgm:pt modelId="{707D16C3-181C-4743-84B5-A67DF2723F4E}" type="sibTrans" cxnId="{3A820914-268B-4D29-8265-D322315FF217}">
      <dgm:prSet/>
      <dgm:spPr/>
      <dgm:t>
        <a:bodyPr/>
        <a:lstStyle/>
        <a:p>
          <a:endParaRPr lang="el-GR"/>
        </a:p>
      </dgm:t>
    </dgm:pt>
    <dgm:pt modelId="{0B28B494-A84A-4BD4-B23A-6B4204AE4012}">
      <dgm:prSet custT="1"/>
      <dgm:spPr/>
      <dgm:t>
        <a:bodyPr/>
        <a:lstStyle/>
        <a:p>
          <a:pPr rtl="0">
            <a:spcAft>
              <a:spcPts val="0"/>
            </a:spcAft>
          </a:pPr>
          <a:r>
            <a:rPr lang="el-GR" sz="2000" dirty="0" smtClean="0"/>
            <a:t>6, 19-7, 11: Εμπιστοσύνη στον Θεό-Πατέρα/</a:t>
          </a:r>
          <a:r>
            <a:rPr lang="el-GR" sz="2000" b="1" dirty="0" smtClean="0">
              <a:solidFill>
                <a:schemeClr val="tx1"/>
              </a:solidFill>
            </a:rPr>
            <a:t>Όχι Άγχος!</a:t>
          </a:r>
          <a:endParaRPr lang="el-GR" sz="2000" b="1" dirty="0">
            <a:solidFill>
              <a:schemeClr val="tx1"/>
            </a:solidFill>
          </a:endParaRPr>
        </a:p>
      </dgm:t>
    </dgm:pt>
    <dgm:pt modelId="{1412AD49-8A70-41A5-B7F0-7DF51DB2E58C}" type="parTrans" cxnId="{690B1D45-5BD8-4608-8595-A79925E6CAF5}">
      <dgm:prSet/>
      <dgm:spPr/>
      <dgm:t>
        <a:bodyPr/>
        <a:lstStyle/>
        <a:p>
          <a:endParaRPr lang="el-GR"/>
        </a:p>
      </dgm:t>
    </dgm:pt>
    <dgm:pt modelId="{495DA45C-C3A4-4A14-B443-F83FC5EFAB9C}" type="sibTrans" cxnId="{690B1D45-5BD8-4608-8595-A79925E6CAF5}">
      <dgm:prSet/>
      <dgm:spPr/>
      <dgm:t>
        <a:bodyPr/>
        <a:lstStyle/>
        <a:p>
          <a:endParaRPr lang="el-GR"/>
        </a:p>
      </dgm:t>
    </dgm:pt>
    <dgm:pt modelId="{3C1672E6-E1F0-4AF4-ADEA-3A4C9036A9A7}">
      <dgm:prSet custT="1"/>
      <dgm:spPr/>
      <dgm:t>
        <a:bodyPr/>
        <a:lstStyle/>
        <a:p>
          <a:pPr rtl="0">
            <a:spcAft>
              <a:spcPts val="0"/>
            </a:spcAft>
          </a:pPr>
          <a:r>
            <a:rPr lang="el-GR" sz="2000" dirty="0" smtClean="0"/>
            <a:t>7, 12: Χρυσός Κανόνας</a:t>
          </a:r>
          <a:endParaRPr lang="el-GR" sz="2000" dirty="0"/>
        </a:p>
      </dgm:t>
    </dgm:pt>
    <dgm:pt modelId="{9F9E8D05-9A7A-4FE4-B3A9-08EF54338766}" type="parTrans" cxnId="{42A3079B-565C-4E5F-9D8B-6F222474F4EF}">
      <dgm:prSet/>
      <dgm:spPr/>
      <dgm:t>
        <a:bodyPr/>
        <a:lstStyle/>
        <a:p>
          <a:endParaRPr lang="el-GR"/>
        </a:p>
      </dgm:t>
    </dgm:pt>
    <dgm:pt modelId="{D0FA1D5E-C1F0-422B-B064-1A69F3BF3BDD}" type="sibTrans" cxnId="{42A3079B-565C-4E5F-9D8B-6F222474F4EF}">
      <dgm:prSet/>
      <dgm:spPr/>
      <dgm:t>
        <a:bodyPr/>
        <a:lstStyle/>
        <a:p>
          <a:endParaRPr lang="el-GR"/>
        </a:p>
      </dgm:t>
    </dgm:pt>
    <dgm:pt modelId="{D83EF0B1-ED62-4EB6-9ECF-DB81B248A29A}">
      <dgm:prSet custT="1"/>
      <dgm:spPr/>
      <dgm:t>
        <a:bodyPr/>
        <a:lstStyle/>
        <a:p>
          <a:pPr rtl="0"/>
          <a:r>
            <a:rPr lang="el-GR" sz="2000" b="1" dirty="0" smtClean="0"/>
            <a:t>7, 13-27: Επίλογος: Αντιθετικές παραβολές </a:t>
          </a:r>
          <a:r>
            <a:rPr lang="el-GR" sz="2000" b="1" dirty="0" smtClean="0">
              <a:solidFill>
                <a:schemeClr val="tx1"/>
              </a:solidFill>
            </a:rPr>
            <a:t>ΔΥΟ</a:t>
          </a:r>
          <a:r>
            <a:rPr lang="el-GR" sz="2000" b="1" dirty="0" smtClean="0"/>
            <a:t> θύρες, δέντρα, οικίες </a:t>
          </a:r>
        </a:p>
        <a:p>
          <a:pPr rtl="0"/>
          <a:r>
            <a:rPr lang="el-GR" sz="2000" b="1" dirty="0" smtClean="0"/>
            <a:t>(αναφορά στην Κρίση)</a:t>
          </a:r>
          <a:endParaRPr lang="el-GR" sz="2000" dirty="0"/>
        </a:p>
      </dgm:t>
    </dgm:pt>
    <dgm:pt modelId="{11587406-33E8-48A1-9CDE-81F2BF1D1F80}" type="parTrans" cxnId="{6AE1CA15-61E8-4B0A-A31E-FF3622ED6A80}">
      <dgm:prSet/>
      <dgm:spPr/>
      <dgm:t>
        <a:bodyPr/>
        <a:lstStyle/>
        <a:p>
          <a:endParaRPr lang="el-GR"/>
        </a:p>
      </dgm:t>
    </dgm:pt>
    <dgm:pt modelId="{387EF7C9-9C23-4331-B745-037A0FFCC313}" type="sibTrans" cxnId="{6AE1CA15-61E8-4B0A-A31E-FF3622ED6A80}">
      <dgm:prSet/>
      <dgm:spPr/>
      <dgm:t>
        <a:bodyPr/>
        <a:lstStyle/>
        <a:p>
          <a:endParaRPr lang="el-GR"/>
        </a:p>
      </dgm:t>
    </dgm:pt>
    <dgm:pt modelId="{84F3D475-3BE3-45FB-8E1F-576089E0F5BE}" type="pres">
      <dgm:prSet presAssocID="{D19280B9-65C7-4889-8310-4C63B948ECB1}" presName="linear" presStyleCnt="0">
        <dgm:presLayoutVars>
          <dgm:animLvl val="lvl"/>
          <dgm:resizeHandles val="exact"/>
        </dgm:presLayoutVars>
      </dgm:prSet>
      <dgm:spPr/>
      <dgm:t>
        <a:bodyPr/>
        <a:lstStyle/>
        <a:p>
          <a:endParaRPr lang="el-GR"/>
        </a:p>
      </dgm:t>
    </dgm:pt>
    <dgm:pt modelId="{B2D122AF-1D89-4724-958A-A7ED4951E0AE}" type="pres">
      <dgm:prSet presAssocID="{72B9724B-D7AB-4D54-A7B8-A775AD55586B}" presName="parentText" presStyleLbl="node1" presStyleIdx="0" presStyleCnt="4" custScaleX="68932" custScaleY="90768" custLinFactY="9348" custLinFactNeighborX="-873" custLinFactNeighborY="100000">
        <dgm:presLayoutVars>
          <dgm:chMax val="0"/>
          <dgm:bulletEnabled val="1"/>
        </dgm:presLayoutVars>
      </dgm:prSet>
      <dgm:spPr/>
      <dgm:t>
        <a:bodyPr/>
        <a:lstStyle/>
        <a:p>
          <a:endParaRPr lang="el-GR"/>
        </a:p>
      </dgm:t>
    </dgm:pt>
    <dgm:pt modelId="{6224488B-FFE4-460E-8387-A509E32EAF64}" type="pres">
      <dgm:prSet presAssocID="{816617AF-5755-491A-8B59-6E20771AB878}" presName="spacer" presStyleCnt="0"/>
      <dgm:spPr/>
    </dgm:pt>
    <dgm:pt modelId="{516C31F7-C47B-4377-A899-95D7C2C02534}" type="pres">
      <dgm:prSet presAssocID="{68D90266-B38F-42B6-9733-17015BD525CF}" presName="parentText" presStyleLbl="node1" presStyleIdx="1" presStyleCnt="4">
        <dgm:presLayoutVars>
          <dgm:chMax val="0"/>
          <dgm:bulletEnabled val="1"/>
        </dgm:presLayoutVars>
      </dgm:prSet>
      <dgm:spPr/>
      <dgm:t>
        <a:bodyPr/>
        <a:lstStyle/>
        <a:p>
          <a:endParaRPr lang="el-GR"/>
        </a:p>
      </dgm:t>
    </dgm:pt>
    <dgm:pt modelId="{2FBB8701-0C4D-4DD7-84BF-E8B47D9B440A}" type="pres">
      <dgm:prSet presAssocID="{A7FE5974-DB0C-42D7-92FA-ACA70EA30FB8}" presName="spacer" presStyleCnt="0"/>
      <dgm:spPr/>
    </dgm:pt>
    <dgm:pt modelId="{3D5E7F2C-57E2-4F61-8878-F4CEF854B6B0}" type="pres">
      <dgm:prSet presAssocID="{FD791F23-0C74-4A92-BB83-B1F4E1D04424}" presName="parentText" presStyleLbl="node1" presStyleIdx="2" presStyleCnt="4">
        <dgm:presLayoutVars>
          <dgm:chMax val="0"/>
          <dgm:bulletEnabled val="1"/>
        </dgm:presLayoutVars>
      </dgm:prSet>
      <dgm:spPr/>
      <dgm:t>
        <a:bodyPr/>
        <a:lstStyle/>
        <a:p>
          <a:endParaRPr lang="el-GR"/>
        </a:p>
      </dgm:t>
    </dgm:pt>
    <dgm:pt modelId="{2572AF94-CF84-4888-86D7-F31B13CBA697}" type="pres">
      <dgm:prSet presAssocID="{FD791F23-0C74-4A92-BB83-B1F4E1D04424}" presName="childText" presStyleLbl="revTx" presStyleIdx="0" presStyleCnt="1">
        <dgm:presLayoutVars>
          <dgm:bulletEnabled val="1"/>
        </dgm:presLayoutVars>
      </dgm:prSet>
      <dgm:spPr/>
      <dgm:t>
        <a:bodyPr/>
        <a:lstStyle/>
        <a:p>
          <a:endParaRPr lang="el-GR"/>
        </a:p>
      </dgm:t>
    </dgm:pt>
    <dgm:pt modelId="{5922A078-FDC3-4928-A44C-D27A6CD8A61F}" type="pres">
      <dgm:prSet presAssocID="{D83EF0B1-ED62-4EB6-9ECF-DB81B248A29A}" presName="parentText" presStyleLbl="node1" presStyleIdx="3" presStyleCnt="4" custScaleY="101595" custLinFactNeighborX="847">
        <dgm:presLayoutVars>
          <dgm:chMax val="0"/>
          <dgm:bulletEnabled val="1"/>
        </dgm:presLayoutVars>
      </dgm:prSet>
      <dgm:spPr/>
      <dgm:t>
        <a:bodyPr/>
        <a:lstStyle/>
        <a:p>
          <a:endParaRPr lang="el-GR"/>
        </a:p>
      </dgm:t>
    </dgm:pt>
  </dgm:ptLst>
  <dgm:cxnLst>
    <dgm:cxn modelId="{7AF60FC3-C5C8-4A5E-8AC4-88673BFF0BF8}" srcId="{D19280B9-65C7-4889-8310-4C63B948ECB1}" destId="{72B9724B-D7AB-4D54-A7B8-A775AD55586B}" srcOrd="0" destOrd="0" parTransId="{B738B0E6-FD18-41DC-8CC5-14CFEF4B7E4B}" sibTransId="{816617AF-5755-491A-8B59-6E20771AB878}"/>
    <dgm:cxn modelId="{42A3079B-565C-4E5F-9D8B-6F222474F4EF}" srcId="{FD791F23-0C74-4A92-BB83-B1F4E1D04424}" destId="{3C1672E6-E1F0-4AF4-ADEA-3A4C9036A9A7}" srcOrd="1" destOrd="0" parTransId="{9F9E8D05-9A7A-4FE4-B3A9-08EF54338766}" sibTransId="{D0FA1D5E-C1F0-422B-B064-1A69F3BF3BDD}"/>
    <dgm:cxn modelId="{7C0A9769-F2FA-4329-971C-8A4E79C994B3}" type="presOf" srcId="{7C0195C2-8CD8-4E02-A7EF-D03540C35E23}" destId="{2572AF94-CF84-4888-86D7-F31B13CBA697}" srcOrd="0" destOrd="0" presId="urn:microsoft.com/office/officeart/2005/8/layout/vList2"/>
    <dgm:cxn modelId="{6463C97D-C022-4DDB-8CFB-990FA5BA397F}" type="presOf" srcId="{ECBA6842-0F73-4F26-BA27-999892FB694E}" destId="{2572AF94-CF84-4888-86D7-F31B13CBA697}" srcOrd="0" destOrd="4" presId="urn:microsoft.com/office/officeart/2005/8/layout/vList2"/>
    <dgm:cxn modelId="{D5971FB1-99F0-44F3-B0C5-A2C868D044F8}" type="presOf" srcId="{72B9724B-D7AB-4D54-A7B8-A775AD55586B}" destId="{B2D122AF-1D89-4724-958A-A7ED4951E0AE}" srcOrd="0" destOrd="0" presId="urn:microsoft.com/office/officeart/2005/8/layout/vList2"/>
    <dgm:cxn modelId="{04B70F01-FF81-4B5F-927A-B8FBF777CADF}" type="presOf" srcId="{0B28B494-A84A-4BD4-B23A-6B4204AE4012}" destId="{2572AF94-CF84-4888-86D7-F31B13CBA697}" srcOrd="0" destOrd="5" presId="urn:microsoft.com/office/officeart/2005/8/layout/vList2"/>
    <dgm:cxn modelId="{2E22C22E-845C-4DC0-BD9D-690863AE81D6}" srcId="{7C0195C2-8CD8-4E02-A7EF-D03540C35E23}" destId="{B58DC592-A456-4A86-9F1A-C1B12999B653}" srcOrd="0" destOrd="0" parTransId="{22BC3AAC-50E4-4474-AD89-744B44DCF9CF}" sibTransId="{6D563CB0-EFD7-4BDC-99A2-A505E2450310}"/>
    <dgm:cxn modelId="{0E18B3BE-667C-49B8-995D-99763CA94FE6}" srcId="{D19280B9-65C7-4889-8310-4C63B948ECB1}" destId="{68D90266-B38F-42B6-9733-17015BD525CF}" srcOrd="1" destOrd="0" parTransId="{3F3A82ED-687F-4F68-8199-8BEA1AE1BD2C}" sibTransId="{A7FE5974-DB0C-42D7-92FA-ACA70EA30FB8}"/>
    <dgm:cxn modelId="{C674018F-FE34-4503-B455-47095EACC12B}" srcId="{B58DC592-A456-4A86-9F1A-C1B12999B653}" destId="{4A0DA87E-13A7-4630-BB08-95F351406881}" srcOrd="0" destOrd="0" parTransId="{D7305FA4-A828-4BA1-9BF0-CC29B3B6E059}" sibTransId="{26C39E12-39DC-42B2-BEA3-049A340E880F}"/>
    <dgm:cxn modelId="{0B42E8E0-31E5-4C3D-8FA5-DAFA3D129D17}" type="presOf" srcId="{D19280B9-65C7-4889-8310-4C63B948ECB1}" destId="{84F3D475-3BE3-45FB-8E1F-576089E0F5BE}" srcOrd="0" destOrd="0" presId="urn:microsoft.com/office/officeart/2005/8/layout/vList2"/>
    <dgm:cxn modelId="{BCEEA238-7490-4DA8-84B9-99579636F456}" srcId="{4A0DA87E-13A7-4630-BB08-95F351406881}" destId="{F6D9F4FD-1F4B-4F06-B894-DA93EC7D25C4}" srcOrd="0" destOrd="0" parTransId="{97AA03D6-C23E-447A-BCA1-1080B8189F57}" sibTransId="{104FB5FE-3CBC-4F96-8226-31B0474CDC68}"/>
    <dgm:cxn modelId="{5A1BE568-525F-4064-A8F4-5F9483EF25E8}" type="presOf" srcId="{F6D9F4FD-1F4B-4F06-B894-DA93EC7D25C4}" destId="{2572AF94-CF84-4888-86D7-F31B13CBA697}" srcOrd="0" destOrd="3" presId="urn:microsoft.com/office/officeart/2005/8/layout/vList2"/>
    <dgm:cxn modelId="{337B7CD6-9E80-4BE2-860A-2D642FF502A8}" type="presOf" srcId="{FD791F23-0C74-4A92-BB83-B1F4E1D04424}" destId="{3D5E7F2C-57E2-4F61-8878-F4CEF854B6B0}" srcOrd="0" destOrd="0" presId="urn:microsoft.com/office/officeart/2005/8/layout/vList2"/>
    <dgm:cxn modelId="{8987BB11-BF8C-4DF1-B85C-67C3B0D337A8}" type="presOf" srcId="{B58DC592-A456-4A86-9F1A-C1B12999B653}" destId="{2572AF94-CF84-4888-86D7-F31B13CBA697}" srcOrd="0" destOrd="1" presId="urn:microsoft.com/office/officeart/2005/8/layout/vList2"/>
    <dgm:cxn modelId="{BC1C91AA-8BCD-40B6-84AB-9AC77DBDFDEC}" srcId="{FD791F23-0C74-4A92-BB83-B1F4E1D04424}" destId="{7C0195C2-8CD8-4E02-A7EF-D03540C35E23}" srcOrd="0" destOrd="0" parTransId="{CA2043DE-B6BC-456F-BD3C-2AF15EA39842}" sibTransId="{ABDDACA4-6D76-4B06-AEF2-5DC5A7E809CC}"/>
    <dgm:cxn modelId="{47CF3109-6285-432A-9765-C62FE3D37A20}" type="presOf" srcId="{68D90266-B38F-42B6-9733-17015BD525CF}" destId="{516C31F7-C47B-4377-A899-95D7C2C02534}" srcOrd="0" destOrd="0" presId="urn:microsoft.com/office/officeart/2005/8/layout/vList2"/>
    <dgm:cxn modelId="{8835C0CD-CAA6-46D7-A66D-2944C39E5385}" type="presOf" srcId="{3C1672E6-E1F0-4AF4-ADEA-3A4C9036A9A7}" destId="{2572AF94-CF84-4888-86D7-F31B13CBA697}" srcOrd="0" destOrd="6" presId="urn:microsoft.com/office/officeart/2005/8/layout/vList2"/>
    <dgm:cxn modelId="{3A820914-268B-4D29-8265-D322315FF217}" srcId="{B58DC592-A456-4A86-9F1A-C1B12999B653}" destId="{ECBA6842-0F73-4F26-BA27-999892FB694E}" srcOrd="1" destOrd="0" parTransId="{F1DDFE0D-9D3E-4230-AFA1-EA40AF5696FE}" sibTransId="{707D16C3-181C-4743-84B5-A67DF2723F4E}"/>
    <dgm:cxn modelId="{A935C2B3-1733-4DE1-8B32-89A6FF4D8B92}" srcId="{D19280B9-65C7-4889-8310-4C63B948ECB1}" destId="{FD791F23-0C74-4A92-BB83-B1F4E1D04424}" srcOrd="2" destOrd="0" parTransId="{6E80FD30-9F5D-4032-820C-9BD8448B7DFE}" sibTransId="{C4EC4A78-864C-4288-9C56-277EE92EA833}"/>
    <dgm:cxn modelId="{690B1D45-5BD8-4608-8595-A79925E6CAF5}" srcId="{7C0195C2-8CD8-4E02-A7EF-D03540C35E23}" destId="{0B28B494-A84A-4BD4-B23A-6B4204AE4012}" srcOrd="1" destOrd="0" parTransId="{1412AD49-8A70-41A5-B7F0-7DF51DB2E58C}" sibTransId="{495DA45C-C3A4-4A14-B443-F83FC5EFAB9C}"/>
    <dgm:cxn modelId="{767697E4-C941-4603-BE8C-216453351868}" type="presOf" srcId="{4A0DA87E-13A7-4630-BB08-95F351406881}" destId="{2572AF94-CF84-4888-86D7-F31B13CBA697}" srcOrd="0" destOrd="2" presId="urn:microsoft.com/office/officeart/2005/8/layout/vList2"/>
    <dgm:cxn modelId="{6AE1CA15-61E8-4B0A-A31E-FF3622ED6A80}" srcId="{D19280B9-65C7-4889-8310-4C63B948ECB1}" destId="{D83EF0B1-ED62-4EB6-9ECF-DB81B248A29A}" srcOrd="3" destOrd="0" parTransId="{11587406-33E8-48A1-9CDE-81F2BF1D1F80}" sibTransId="{387EF7C9-9C23-4331-B745-037A0FFCC313}"/>
    <dgm:cxn modelId="{23E62469-5C70-4FC1-8BF3-AC103017489E}" type="presOf" srcId="{D83EF0B1-ED62-4EB6-9ECF-DB81B248A29A}" destId="{5922A078-FDC3-4928-A44C-D27A6CD8A61F}" srcOrd="0" destOrd="0" presId="urn:microsoft.com/office/officeart/2005/8/layout/vList2"/>
    <dgm:cxn modelId="{1F7D3B3A-CAA4-487C-ABDD-B42FECD4821D}" type="presParOf" srcId="{84F3D475-3BE3-45FB-8E1F-576089E0F5BE}" destId="{B2D122AF-1D89-4724-958A-A7ED4951E0AE}" srcOrd="0" destOrd="0" presId="urn:microsoft.com/office/officeart/2005/8/layout/vList2"/>
    <dgm:cxn modelId="{50815CEA-C1D7-47F4-9E47-BDDD18621BB0}" type="presParOf" srcId="{84F3D475-3BE3-45FB-8E1F-576089E0F5BE}" destId="{6224488B-FFE4-460E-8387-A509E32EAF64}" srcOrd="1" destOrd="0" presId="urn:microsoft.com/office/officeart/2005/8/layout/vList2"/>
    <dgm:cxn modelId="{43F6284C-BCE9-45BE-BDF5-DA654C3C3695}" type="presParOf" srcId="{84F3D475-3BE3-45FB-8E1F-576089E0F5BE}" destId="{516C31F7-C47B-4377-A899-95D7C2C02534}" srcOrd="2" destOrd="0" presId="urn:microsoft.com/office/officeart/2005/8/layout/vList2"/>
    <dgm:cxn modelId="{C8EF43CE-D599-4F69-BD83-3C1133A35235}" type="presParOf" srcId="{84F3D475-3BE3-45FB-8E1F-576089E0F5BE}" destId="{2FBB8701-0C4D-4DD7-84BF-E8B47D9B440A}" srcOrd="3" destOrd="0" presId="urn:microsoft.com/office/officeart/2005/8/layout/vList2"/>
    <dgm:cxn modelId="{53DB36AC-448C-4514-9FC2-D77E948BBB9B}" type="presParOf" srcId="{84F3D475-3BE3-45FB-8E1F-576089E0F5BE}" destId="{3D5E7F2C-57E2-4F61-8878-F4CEF854B6B0}" srcOrd="4" destOrd="0" presId="urn:microsoft.com/office/officeart/2005/8/layout/vList2"/>
    <dgm:cxn modelId="{E68BFF48-38A6-4CAF-8788-37E710CF70DC}" type="presParOf" srcId="{84F3D475-3BE3-45FB-8E1F-576089E0F5BE}" destId="{2572AF94-CF84-4888-86D7-F31B13CBA697}" srcOrd="5" destOrd="0" presId="urn:microsoft.com/office/officeart/2005/8/layout/vList2"/>
    <dgm:cxn modelId="{B3C611CC-061D-4841-92E7-E0D3AF6D2A9F}" type="presParOf" srcId="{84F3D475-3BE3-45FB-8E1F-576089E0F5BE}" destId="{5922A078-FDC3-4928-A44C-D27A6CD8A61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122AF-1D89-4724-958A-A7ED4951E0AE}">
      <dsp:nvSpPr>
        <dsp:cNvPr id="0" name=""/>
        <dsp:cNvSpPr/>
      </dsp:nvSpPr>
      <dsp:spPr>
        <a:xfrm>
          <a:off x="2123237" y="119420"/>
          <a:ext cx="3934779" cy="7327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l-GR" sz="2400" b="1" i="1" kern="1200" dirty="0" smtClean="0"/>
            <a:t>ΤΟ ΠΑΤΕΡ ΗΜΩΝ ΣΤΟΝ ΜΑΤΘΑΙΟ </a:t>
          </a:r>
          <a:endParaRPr lang="el-GR" sz="2400" kern="1200" dirty="0"/>
        </a:p>
      </dsp:txBody>
      <dsp:txXfrm>
        <a:off x="2159006" y="155189"/>
        <a:ext cx="3863241" cy="661191"/>
      </dsp:txXfrm>
    </dsp:sp>
    <dsp:sp modelId="{516C31F7-C47B-4377-A899-95D7C2C02534}">
      <dsp:nvSpPr>
        <dsp:cNvPr id="0" name=""/>
        <dsp:cNvSpPr/>
      </dsp:nvSpPr>
      <dsp:spPr>
        <a:xfrm>
          <a:off x="0" y="776687"/>
          <a:ext cx="8280920" cy="80725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b="1" kern="1200" dirty="0" smtClean="0"/>
            <a:t>Εντάσσεται στην επί του Όρους Ομιλίας η οποία έχει έντεχνη δομή</a:t>
          </a:r>
          <a:r>
            <a:rPr lang="el-GR" sz="2000" kern="1200" dirty="0" smtClean="0"/>
            <a:t>:</a:t>
          </a:r>
          <a:endParaRPr lang="el-GR" sz="2000" kern="1200" dirty="0"/>
        </a:p>
      </dsp:txBody>
      <dsp:txXfrm>
        <a:off x="39407" y="816094"/>
        <a:ext cx="8202106" cy="728440"/>
      </dsp:txXfrm>
    </dsp:sp>
    <dsp:sp modelId="{3D5E7F2C-57E2-4F61-8878-F4CEF854B6B0}">
      <dsp:nvSpPr>
        <dsp:cNvPr id="0" name=""/>
        <dsp:cNvSpPr/>
      </dsp:nvSpPr>
      <dsp:spPr>
        <a:xfrm>
          <a:off x="0" y="1596726"/>
          <a:ext cx="8280920" cy="80725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l-GR" sz="2400" b="1" kern="1200" dirty="0" smtClean="0"/>
            <a:t>5, </a:t>
          </a:r>
          <a:r>
            <a:rPr lang="el-GR" sz="2000" b="1" kern="1200" dirty="0" smtClean="0"/>
            <a:t>3-16: Εισαγωγή: Μακαρισμοί (ποιοι εισέρχονται στη Βασιλεία), οι Μαθητές Αλάτι της γης και Φως του Κόσμου</a:t>
          </a:r>
          <a:endParaRPr lang="el-GR" sz="2000" kern="1200" dirty="0"/>
        </a:p>
      </dsp:txBody>
      <dsp:txXfrm>
        <a:off x="39407" y="1636133"/>
        <a:ext cx="8202106" cy="728440"/>
      </dsp:txXfrm>
    </dsp:sp>
    <dsp:sp modelId="{2572AF94-CF84-4888-86D7-F31B13CBA697}">
      <dsp:nvSpPr>
        <dsp:cNvPr id="0" name=""/>
        <dsp:cNvSpPr/>
      </dsp:nvSpPr>
      <dsp:spPr>
        <a:xfrm>
          <a:off x="0" y="2403981"/>
          <a:ext cx="8280920" cy="2793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25400" rIns="142240" bIns="25400" numCol="1" spcCol="1270" anchor="t" anchorCtr="0">
          <a:noAutofit/>
        </a:bodyPr>
        <a:lstStyle/>
        <a:p>
          <a:pPr marL="228600" lvl="1" indent="-228600" algn="l" defTabSz="889000" rtl="0">
            <a:lnSpc>
              <a:spcPct val="90000"/>
            </a:lnSpc>
            <a:spcBef>
              <a:spcPct val="0"/>
            </a:spcBef>
            <a:spcAft>
              <a:spcPts val="0"/>
            </a:spcAft>
            <a:buChar char="••"/>
          </a:pPr>
          <a:r>
            <a:rPr lang="el-GR" sz="2000" kern="1200" dirty="0" smtClean="0"/>
            <a:t>5, 17-20: Εκπλήρωση Νόμου-Τορά</a:t>
          </a:r>
          <a:endParaRPr lang="el-GR" sz="2000" kern="1200" dirty="0"/>
        </a:p>
        <a:p>
          <a:pPr marL="457200" lvl="2" indent="-228600" algn="l" defTabSz="889000" rtl="0">
            <a:lnSpc>
              <a:spcPct val="90000"/>
            </a:lnSpc>
            <a:spcBef>
              <a:spcPct val="0"/>
            </a:spcBef>
            <a:spcAft>
              <a:spcPts val="0"/>
            </a:spcAft>
            <a:buChar char="••"/>
          </a:pPr>
          <a:r>
            <a:rPr lang="el-GR" sz="2000" kern="1200" dirty="0" smtClean="0"/>
            <a:t>5, 21-48: Υπέρβαση Νόμου - </a:t>
          </a:r>
          <a:r>
            <a:rPr lang="el-GR" sz="2000" b="1" kern="1200" dirty="0" smtClean="0"/>
            <a:t>έξι Υπερθέσεις </a:t>
          </a:r>
          <a:r>
            <a:rPr lang="el-GR" sz="2000" kern="1200" dirty="0" smtClean="0"/>
            <a:t>(όχι </a:t>
          </a:r>
          <a:r>
            <a:rPr lang="el-GR" sz="2000" i="1" kern="1200" dirty="0" smtClean="0"/>
            <a:t>Αντιθέσεις</a:t>
          </a:r>
          <a:r>
            <a:rPr lang="el-GR" sz="2000" kern="1200" dirty="0" smtClean="0"/>
            <a:t>, όπως τιτλοφορούνται)- αγάπη στους εχθρούς</a:t>
          </a:r>
          <a:endParaRPr lang="el-GR" sz="2000" b="1" kern="1200" dirty="0">
            <a:solidFill>
              <a:srgbClr val="C00000"/>
            </a:solidFill>
          </a:endParaRPr>
        </a:p>
        <a:p>
          <a:pPr marL="685800" lvl="3" indent="-228600" algn="l" defTabSz="889000" rtl="0">
            <a:lnSpc>
              <a:spcPct val="90000"/>
            </a:lnSpc>
            <a:spcBef>
              <a:spcPct val="0"/>
            </a:spcBef>
            <a:spcAft>
              <a:spcPts val="0"/>
            </a:spcAft>
            <a:buChar char="••"/>
          </a:pPr>
          <a:r>
            <a:rPr lang="el-GR" sz="2000" kern="1200" dirty="0" smtClean="0"/>
            <a:t>6, 1-8: Ελεημοσύνη και Προσευχή </a:t>
          </a:r>
          <a:r>
            <a:rPr lang="el-GR" sz="2000" b="1" kern="1200" dirty="0" smtClean="0"/>
            <a:t>ΕΝ ΚΡΥΠΤΩ!!!</a:t>
          </a:r>
          <a:r>
            <a:rPr lang="el-GR" sz="2000" b="1" kern="1200" dirty="0" smtClean="0">
              <a:solidFill>
                <a:srgbClr val="C00000"/>
              </a:solidFill>
            </a:rPr>
            <a:t> </a:t>
          </a:r>
          <a:r>
            <a:rPr lang="el-GR" sz="2000" b="1" kern="1200" dirty="0" smtClean="0"/>
            <a:t>(ΌΧΙ ΥΠΟΚΡΙΣΙΑ)</a:t>
          </a:r>
          <a:r>
            <a:rPr lang="en-US" sz="2000" b="1" kern="1200" dirty="0" smtClean="0"/>
            <a:t> </a:t>
          </a:r>
          <a:endParaRPr lang="el-GR" sz="2000" b="1" kern="1200" dirty="0"/>
        </a:p>
        <a:p>
          <a:pPr marL="914400" lvl="4" indent="-228600" algn="l" defTabSz="889000" rtl="0">
            <a:lnSpc>
              <a:spcPct val="90000"/>
            </a:lnSpc>
            <a:spcBef>
              <a:spcPct val="0"/>
            </a:spcBef>
            <a:spcAft>
              <a:spcPts val="0"/>
            </a:spcAft>
            <a:buChar char="••"/>
          </a:pPr>
          <a:r>
            <a:rPr lang="el-GR" sz="2000" b="1" kern="1200" dirty="0" smtClean="0"/>
            <a:t>6, 9-15: Κυριακή Προσευχή = Πυρήνας της ΕΠΙ ΤΟΥ 		ΟΡΟΥΣ (τα 3 πρώτα αιτήματα συμπυκνώνουν τη διδασκαλία που προηγείται και τα 3 επόμενα όσα έπονται (</a:t>
          </a:r>
          <a:r>
            <a:rPr lang="en-US" sz="2000" b="1" kern="1200" dirty="0" err="1" smtClean="0"/>
            <a:t>Bornkamm</a:t>
          </a:r>
          <a:r>
            <a:rPr lang="en-US" sz="2000" b="1" kern="1200" dirty="0" smtClean="0"/>
            <a:t>)</a:t>
          </a:r>
          <a:endParaRPr lang="el-GR" sz="2000" kern="1200" dirty="0"/>
        </a:p>
        <a:p>
          <a:pPr marL="685800" lvl="3" indent="-228600" algn="l" defTabSz="889000" rtl="0">
            <a:lnSpc>
              <a:spcPct val="90000"/>
            </a:lnSpc>
            <a:spcBef>
              <a:spcPct val="0"/>
            </a:spcBef>
            <a:spcAft>
              <a:spcPts val="0"/>
            </a:spcAft>
            <a:buChar char="••"/>
          </a:pPr>
          <a:r>
            <a:rPr lang="el-GR" sz="2000" kern="1200" dirty="0" smtClean="0"/>
            <a:t>6, 16-18: Νηστεία</a:t>
          </a:r>
          <a:endParaRPr lang="el-GR" sz="2000" kern="1200" dirty="0"/>
        </a:p>
        <a:p>
          <a:pPr marL="457200" lvl="2" indent="-228600" algn="l" defTabSz="889000" rtl="0">
            <a:lnSpc>
              <a:spcPct val="90000"/>
            </a:lnSpc>
            <a:spcBef>
              <a:spcPct val="0"/>
            </a:spcBef>
            <a:spcAft>
              <a:spcPts val="0"/>
            </a:spcAft>
            <a:buChar char="••"/>
          </a:pPr>
          <a:r>
            <a:rPr lang="el-GR" sz="2000" kern="1200" dirty="0" smtClean="0"/>
            <a:t>6, 19-7, 11: Εμπιστοσύνη στον Θεό-Πατέρα/</a:t>
          </a:r>
          <a:r>
            <a:rPr lang="el-GR" sz="2000" b="1" kern="1200" dirty="0" smtClean="0">
              <a:solidFill>
                <a:schemeClr val="tx1"/>
              </a:solidFill>
            </a:rPr>
            <a:t>Όχι Άγχος!</a:t>
          </a:r>
          <a:endParaRPr lang="el-GR" sz="2000" b="1" kern="1200" dirty="0">
            <a:solidFill>
              <a:schemeClr val="tx1"/>
            </a:solidFill>
          </a:endParaRPr>
        </a:p>
        <a:p>
          <a:pPr marL="228600" lvl="1" indent="-228600" algn="l" defTabSz="889000" rtl="0">
            <a:lnSpc>
              <a:spcPct val="90000"/>
            </a:lnSpc>
            <a:spcBef>
              <a:spcPct val="0"/>
            </a:spcBef>
            <a:spcAft>
              <a:spcPts val="0"/>
            </a:spcAft>
            <a:buChar char="••"/>
          </a:pPr>
          <a:r>
            <a:rPr lang="el-GR" sz="2000" kern="1200" dirty="0" smtClean="0"/>
            <a:t>7, 12: Χρυσός Κανόνας</a:t>
          </a:r>
          <a:endParaRPr lang="el-GR" sz="2000" kern="1200" dirty="0"/>
        </a:p>
      </dsp:txBody>
      <dsp:txXfrm>
        <a:off x="0" y="2403981"/>
        <a:ext cx="8280920" cy="2793386"/>
      </dsp:txXfrm>
    </dsp:sp>
    <dsp:sp modelId="{5922A078-FDC3-4928-A44C-D27A6CD8A61F}">
      <dsp:nvSpPr>
        <dsp:cNvPr id="0" name=""/>
        <dsp:cNvSpPr/>
      </dsp:nvSpPr>
      <dsp:spPr>
        <a:xfrm>
          <a:off x="0" y="5197367"/>
          <a:ext cx="8280920" cy="8201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l-GR" sz="2000" b="1" kern="1200" dirty="0" smtClean="0"/>
            <a:t>7, 13-27: Επίλογος: Αντιθετικές παραβολές </a:t>
          </a:r>
          <a:r>
            <a:rPr lang="el-GR" sz="2000" b="1" kern="1200" dirty="0" smtClean="0">
              <a:solidFill>
                <a:schemeClr val="tx1"/>
              </a:solidFill>
            </a:rPr>
            <a:t>ΔΥΟ</a:t>
          </a:r>
          <a:r>
            <a:rPr lang="el-GR" sz="2000" b="1" kern="1200" dirty="0" smtClean="0"/>
            <a:t> θύρες, δέντρα, οικίες </a:t>
          </a:r>
        </a:p>
        <a:p>
          <a:pPr lvl="0" algn="l" defTabSz="889000" rtl="0">
            <a:lnSpc>
              <a:spcPct val="90000"/>
            </a:lnSpc>
            <a:spcBef>
              <a:spcPct val="0"/>
            </a:spcBef>
            <a:spcAft>
              <a:spcPct val="35000"/>
            </a:spcAft>
          </a:pPr>
          <a:r>
            <a:rPr lang="el-GR" sz="2000" b="1" kern="1200" dirty="0" smtClean="0"/>
            <a:t>(αναφορά στην Κρίση)</a:t>
          </a:r>
          <a:endParaRPr lang="el-GR" sz="2000" kern="1200" dirty="0"/>
        </a:p>
      </dsp:txBody>
      <dsp:txXfrm>
        <a:off x="40035" y="5237402"/>
        <a:ext cx="8200850" cy="7400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08130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rPr>
              <a:t>Grafik: http://de.wikipedia.org/wiki/Datei:Meister_des_Book_of_Lindisfarne_001.jpg 4.11.2009</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85455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80899"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80900" name="Rectangle 9"/>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D09BB20-8F7A-49FF-AD23-B44542BDD673}" type="datetime1">
              <a:rPr lang="en-US" smtClean="0">
                <a:latin typeface="Arial" pitchFamily="34" charset="0"/>
              </a:rPr>
              <a:pPr fontAlgn="base">
                <a:spcBef>
                  <a:spcPct val="0"/>
                </a:spcBef>
                <a:spcAft>
                  <a:spcPct val="0"/>
                </a:spcAft>
                <a:defRPr/>
              </a:pPr>
              <a:t>10/9/2015</a:t>
            </a:fld>
            <a:endParaRPr lang="en-US" smtClean="0">
              <a:latin typeface="Arial" pitchFamily="34" charset="0"/>
            </a:endParaRPr>
          </a:p>
        </p:txBody>
      </p:sp>
      <p:sp>
        <p:nvSpPr>
          <p:cNvPr id="8294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5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latin typeface="Arial" panose="020B0604020202020204" pitchFamily="34" charset="0"/>
            </a:endParaRPr>
          </a:p>
        </p:txBody>
      </p:sp>
    </p:spTree>
    <p:extLst>
      <p:ext uri="{BB962C8B-B14F-4D97-AF65-F5344CB8AC3E}">
        <p14:creationId xmlns:p14="http://schemas.microsoft.com/office/powerpoint/2010/main" val="1664140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17EDF2-970F-414C-B41F-77D1A85F0D9E}" type="slidenum">
              <a:rPr lang="de-DE"/>
              <a:pPr eaLnBrk="1" hangingPunct="1"/>
              <a:t>41</a:t>
            </a:fld>
            <a:endParaRPr lang="de-DE"/>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latin typeface="Arial" panose="020B0604020202020204" pitchFamily="34" charset="0"/>
            </a:endParaRPr>
          </a:p>
        </p:txBody>
      </p:sp>
    </p:spTree>
    <p:extLst>
      <p:ext uri="{BB962C8B-B14F-4D97-AF65-F5344CB8AC3E}">
        <p14:creationId xmlns:p14="http://schemas.microsoft.com/office/powerpoint/2010/main" val="2659796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latin typeface="Arial" panose="020B0604020202020204" pitchFamily="34" charset="0"/>
            </a:endParaRPr>
          </a:p>
        </p:txBody>
      </p:sp>
      <p:sp>
        <p:nvSpPr>
          <p:cNvPr id="82948"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82949"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82950"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A08BE55-DA46-4B5A-BCB3-269EBAA20096}" type="datetime1">
              <a:rPr lang="en-US" smtClean="0">
                <a:latin typeface="Arial" pitchFamily="34" charset="0"/>
              </a:rPr>
              <a:pPr fontAlgn="base">
                <a:spcBef>
                  <a:spcPct val="0"/>
                </a:spcBef>
                <a:spcAft>
                  <a:spcPct val="0"/>
                </a:spcAft>
                <a:defRPr/>
              </a:pPr>
              <a:t>10/9/2015</a:t>
            </a:fld>
            <a:endParaRPr lang="en-US" smtClean="0">
              <a:latin typeface="Arial" pitchFamily="34" charset="0"/>
            </a:endParaRPr>
          </a:p>
        </p:txBody>
      </p:sp>
    </p:spTree>
    <p:extLst>
      <p:ext uri="{BB962C8B-B14F-4D97-AF65-F5344CB8AC3E}">
        <p14:creationId xmlns:p14="http://schemas.microsoft.com/office/powerpoint/2010/main" val="2645113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latin typeface="Arial" panose="020B0604020202020204" pitchFamily="34" charset="0"/>
            </a:endParaRPr>
          </a:p>
        </p:txBody>
      </p:sp>
      <p:sp>
        <p:nvSpPr>
          <p:cNvPr id="89092"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89093"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89094"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2E0AC9E-47AA-4089-8711-7F718C3DA075}" type="datetime1">
              <a:rPr lang="en-US" smtClean="0">
                <a:latin typeface="Arial" pitchFamily="34" charset="0"/>
              </a:rPr>
              <a:pPr fontAlgn="base">
                <a:spcBef>
                  <a:spcPct val="0"/>
                </a:spcBef>
                <a:spcAft>
                  <a:spcPct val="0"/>
                </a:spcAft>
                <a:defRPr/>
              </a:pPr>
              <a:t>10/9/2015</a:t>
            </a:fld>
            <a:endParaRPr lang="en-US" smtClean="0">
              <a:latin typeface="Arial" pitchFamily="34" charset="0"/>
            </a:endParaRPr>
          </a:p>
        </p:txBody>
      </p:sp>
    </p:spTree>
    <p:extLst>
      <p:ext uri="{BB962C8B-B14F-4D97-AF65-F5344CB8AC3E}">
        <p14:creationId xmlns:p14="http://schemas.microsoft.com/office/powerpoint/2010/main" val="1987530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368636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4188338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1615422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eaLnBrk="1" fontAlgn="auto" hangingPunct="1">
              <a:spcBef>
                <a:spcPct val="0"/>
              </a:spcBef>
              <a:spcAft>
                <a:spcPts val="0"/>
              </a:spcAft>
              <a:defRPr/>
            </a:pPr>
            <a:r>
              <a:rPr lang="el-GR" dirty="0" smtClean="0"/>
              <a:t>8.2 </a:t>
            </a:r>
            <a:r>
              <a:rPr lang="el-GR" dirty="0" err="1" smtClean="0"/>
              <a:t>Μηδὲ</a:t>
            </a:r>
            <a:r>
              <a:rPr lang="el-GR" dirty="0" smtClean="0"/>
              <a:t> </a:t>
            </a:r>
            <a:r>
              <a:rPr lang="el-GR" dirty="0" err="1" smtClean="0"/>
              <a:t>προσεύχεσθε</a:t>
            </a:r>
            <a:r>
              <a:rPr lang="el-GR" dirty="0" smtClean="0"/>
              <a:t> </a:t>
            </a:r>
            <a:r>
              <a:rPr lang="el-GR" dirty="0" err="1" smtClean="0"/>
              <a:t>ὡς</a:t>
            </a:r>
            <a:r>
              <a:rPr lang="el-GR" dirty="0" smtClean="0"/>
              <a:t> </a:t>
            </a:r>
            <a:r>
              <a:rPr lang="el-GR" dirty="0" err="1" smtClean="0"/>
              <a:t>οἱ</a:t>
            </a:r>
            <a:r>
              <a:rPr lang="el-GR" dirty="0" smtClean="0"/>
              <a:t> </a:t>
            </a:r>
            <a:r>
              <a:rPr lang="el-GR" dirty="0" err="1" smtClean="0"/>
              <a:t>ὑποκριταί</a:t>
            </a:r>
            <a:r>
              <a:rPr lang="el-GR" dirty="0" smtClean="0"/>
              <a:t>͵ </a:t>
            </a:r>
            <a:r>
              <a:rPr lang="el-GR" dirty="0" err="1" smtClean="0"/>
              <a:t>ἀλλ</a:t>
            </a:r>
            <a:r>
              <a:rPr lang="el-GR" dirty="0" smtClean="0"/>
              <a:t>΄ </a:t>
            </a:r>
            <a:r>
              <a:rPr lang="el-GR" dirty="0" err="1" smtClean="0"/>
              <a:t>ὡς</a:t>
            </a:r>
            <a:r>
              <a:rPr lang="el-GR" dirty="0" smtClean="0"/>
              <a:t> </a:t>
            </a:r>
            <a:r>
              <a:rPr lang="el-GR" dirty="0" err="1" smtClean="0"/>
              <a:t>ἐκέλευσεν</a:t>
            </a:r>
            <a:r>
              <a:rPr lang="el-GR" dirty="0" smtClean="0"/>
              <a:t> ὁ </a:t>
            </a:r>
            <a:r>
              <a:rPr lang="el-GR" cap="all" dirty="0" err="1" smtClean="0"/>
              <a:t>κ</a:t>
            </a:r>
            <a:r>
              <a:rPr lang="el-GR" dirty="0" err="1" smtClean="0"/>
              <a:t>ύριος</a:t>
            </a:r>
            <a:r>
              <a:rPr lang="el-GR" dirty="0" smtClean="0"/>
              <a:t> </a:t>
            </a:r>
            <a:r>
              <a:rPr lang="el-GR" dirty="0" err="1" smtClean="0"/>
              <a:t>ἐν</a:t>
            </a:r>
            <a:r>
              <a:rPr lang="el-GR" dirty="0" smtClean="0"/>
              <a:t> </a:t>
            </a:r>
            <a:r>
              <a:rPr lang="el-GR" dirty="0" err="1" smtClean="0"/>
              <a:t>τῷ</a:t>
            </a:r>
            <a:r>
              <a:rPr lang="el-GR" dirty="0" smtClean="0"/>
              <a:t> </a:t>
            </a:r>
            <a:r>
              <a:rPr lang="el-GR" dirty="0" err="1" smtClean="0"/>
              <a:t>εὐαγγελίῳ</a:t>
            </a:r>
            <a:r>
              <a:rPr lang="el-GR" dirty="0" smtClean="0"/>
              <a:t> </a:t>
            </a:r>
            <a:r>
              <a:rPr lang="el-GR" dirty="0" err="1" smtClean="0"/>
              <a:t>αὐτοῦ</a:t>
            </a:r>
            <a:r>
              <a:rPr lang="el-GR" dirty="0" smtClean="0"/>
              <a:t>͵ </a:t>
            </a:r>
            <a:r>
              <a:rPr lang="el-GR" dirty="0" err="1" smtClean="0"/>
              <a:t>οὕτως</a:t>
            </a:r>
            <a:r>
              <a:rPr lang="el-GR" dirty="0" smtClean="0"/>
              <a:t> </a:t>
            </a:r>
            <a:r>
              <a:rPr lang="el-GR" dirty="0" err="1" smtClean="0"/>
              <a:t>προσεύχεσθε</a:t>
            </a:r>
            <a:r>
              <a:rPr lang="el-GR" dirty="0" smtClean="0"/>
              <a:t>· 8.3 </a:t>
            </a:r>
            <a:r>
              <a:rPr lang="el-GR" dirty="0" err="1" smtClean="0"/>
              <a:t>Τρὶς</a:t>
            </a:r>
            <a:r>
              <a:rPr lang="el-GR" dirty="0" smtClean="0"/>
              <a:t> </a:t>
            </a:r>
            <a:r>
              <a:rPr lang="el-GR" dirty="0" err="1" smtClean="0"/>
              <a:t>τῆς</a:t>
            </a:r>
            <a:r>
              <a:rPr lang="el-GR" dirty="0" smtClean="0"/>
              <a:t> </a:t>
            </a:r>
            <a:r>
              <a:rPr lang="el-GR" dirty="0" err="1" smtClean="0"/>
              <a:t>ἡμέρας</a:t>
            </a:r>
            <a:r>
              <a:rPr lang="el-GR" dirty="0" smtClean="0"/>
              <a:t> </a:t>
            </a:r>
            <a:r>
              <a:rPr lang="el-GR" dirty="0" err="1" smtClean="0"/>
              <a:t>οὕτω</a:t>
            </a:r>
            <a:r>
              <a:rPr lang="el-GR" dirty="0" smtClean="0"/>
              <a:t> </a:t>
            </a:r>
            <a:r>
              <a:rPr lang="el-GR" dirty="0" err="1" smtClean="0"/>
              <a:t>προσεύχεσθε</a:t>
            </a:r>
            <a:r>
              <a:rPr lang="el-GR" dirty="0" smtClean="0"/>
              <a:t>.</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880855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3926365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184165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3156208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302153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1543710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390832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rPr>
              <a:t>Grafik: http://de.wikipedia.org/wiki/Datei:Meister_des_Book_of_Lindisfarne_001.jpg 4.11.2009</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584093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eaLnBrk="1" fontAlgn="auto" hangingPunct="1">
              <a:spcBef>
                <a:spcPct val="0"/>
              </a:spcBef>
              <a:spcAft>
                <a:spcPts val="0"/>
              </a:spcAft>
              <a:defRPr/>
            </a:pPr>
            <a:r>
              <a:rPr lang="el-GR" dirty="0" smtClean="0"/>
              <a:t>8.2 </a:t>
            </a:r>
            <a:r>
              <a:rPr lang="el-GR" dirty="0" err="1" smtClean="0"/>
              <a:t>Μηδὲ</a:t>
            </a:r>
            <a:r>
              <a:rPr lang="el-GR" dirty="0" smtClean="0"/>
              <a:t> </a:t>
            </a:r>
            <a:r>
              <a:rPr lang="el-GR" dirty="0" err="1" smtClean="0"/>
              <a:t>προσεύχεσθε</a:t>
            </a:r>
            <a:r>
              <a:rPr lang="el-GR" dirty="0" smtClean="0"/>
              <a:t> </a:t>
            </a:r>
            <a:r>
              <a:rPr lang="el-GR" dirty="0" err="1" smtClean="0"/>
              <a:t>ὡς</a:t>
            </a:r>
            <a:r>
              <a:rPr lang="el-GR" dirty="0" smtClean="0"/>
              <a:t> </a:t>
            </a:r>
            <a:r>
              <a:rPr lang="el-GR" dirty="0" err="1" smtClean="0"/>
              <a:t>οἱ</a:t>
            </a:r>
            <a:r>
              <a:rPr lang="el-GR" dirty="0" smtClean="0"/>
              <a:t> </a:t>
            </a:r>
            <a:r>
              <a:rPr lang="el-GR" dirty="0" err="1" smtClean="0"/>
              <a:t>ὑποκριταί</a:t>
            </a:r>
            <a:r>
              <a:rPr lang="el-GR" dirty="0" smtClean="0"/>
              <a:t>͵ </a:t>
            </a:r>
            <a:r>
              <a:rPr lang="el-GR" dirty="0" err="1" smtClean="0"/>
              <a:t>ἀλλ</a:t>
            </a:r>
            <a:r>
              <a:rPr lang="el-GR" dirty="0" smtClean="0"/>
              <a:t>΄ </a:t>
            </a:r>
            <a:r>
              <a:rPr lang="el-GR" dirty="0" err="1" smtClean="0"/>
              <a:t>ὡς</a:t>
            </a:r>
            <a:r>
              <a:rPr lang="el-GR" dirty="0" smtClean="0"/>
              <a:t> </a:t>
            </a:r>
            <a:r>
              <a:rPr lang="el-GR" dirty="0" err="1" smtClean="0"/>
              <a:t>ἐκέλευσεν</a:t>
            </a:r>
            <a:r>
              <a:rPr lang="el-GR" dirty="0" smtClean="0"/>
              <a:t> ὁ </a:t>
            </a:r>
            <a:r>
              <a:rPr lang="el-GR" cap="all" dirty="0" err="1" smtClean="0"/>
              <a:t>κ</a:t>
            </a:r>
            <a:r>
              <a:rPr lang="el-GR" dirty="0" err="1" smtClean="0"/>
              <a:t>ύριος</a:t>
            </a:r>
            <a:r>
              <a:rPr lang="el-GR" dirty="0" smtClean="0"/>
              <a:t> </a:t>
            </a:r>
            <a:r>
              <a:rPr lang="el-GR" dirty="0" err="1" smtClean="0"/>
              <a:t>ἐν</a:t>
            </a:r>
            <a:r>
              <a:rPr lang="el-GR" dirty="0" smtClean="0"/>
              <a:t> </a:t>
            </a:r>
            <a:r>
              <a:rPr lang="el-GR" dirty="0" err="1" smtClean="0"/>
              <a:t>τῷ</a:t>
            </a:r>
            <a:r>
              <a:rPr lang="el-GR" dirty="0" smtClean="0"/>
              <a:t> </a:t>
            </a:r>
            <a:r>
              <a:rPr lang="el-GR" dirty="0" err="1" smtClean="0"/>
              <a:t>εὐαγγελίῳ</a:t>
            </a:r>
            <a:r>
              <a:rPr lang="el-GR" dirty="0" smtClean="0"/>
              <a:t> </a:t>
            </a:r>
            <a:r>
              <a:rPr lang="el-GR" dirty="0" err="1" smtClean="0"/>
              <a:t>αὐτοῦ</a:t>
            </a:r>
            <a:r>
              <a:rPr lang="el-GR" dirty="0" smtClean="0"/>
              <a:t>͵ </a:t>
            </a:r>
            <a:r>
              <a:rPr lang="el-GR" dirty="0" err="1" smtClean="0"/>
              <a:t>οὕτως</a:t>
            </a:r>
            <a:r>
              <a:rPr lang="el-GR" dirty="0" smtClean="0"/>
              <a:t> </a:t>
            </a:r>
            <a:r>
              <a:rPr lang="el-GR" dirty="0" err="1" smtClean="0"/>
              <a:t>προσεύχεσθε</a:t>
            </a:r>
            <a:r>
              <a:rPr lang="el-GR" dirty="0" smtClean="0"/>
              <a:t>· 8.3 </a:t>
            </a:r>
            <a:r>
              <a:rPr lang="el-GR" dirty="0" err="1" smtClean="0"/>
              <a:t>Τρὶς</a:t>
            </a:r>
            <a:r>
              <a:rPr lang="el-GR" dirty="0" smtClean="0"/>
              <a:t> </a:t>
            </a:r>
            <a:r>
              <a:rPr lang="el-GR" dirty="0" err="1" smtClean="0"/>
              <a:t>τῆς</a:t>
            </a:r>
            <a:r>
              <a:rPr lang="el-GR" dirty="0" smtClean="0"/>
              <a:t> </a:t>
            </a:r>
            <a:r>
              <a:rPr lang="el-GR" dirty="0" err="1" smtClean="0"/>
              <a:t>ἡμέρας</a:t>
            </a:r>
            <a:r>
              <a:rPr lang="el-GR" dirty="0" smtClean="0"/>
              <a:t> </a:t>
            </a:r>
            <a:r>
              <a:rPr lang="el-GR" dirty="0" err="1" smtClean="0"/>
              <a:t>οὕτω</a:t>
            </a:r>
            <a:r>
              <a:rPr lang="el-GR" dirty="0" smtClean="0"/>
              <a:t> </a:t>
            </a:r>
            <a:r>
              <a:rPr lang="el-GR" dirty="0" err="1" smtClean="0"/>
              <a:t>προσεύχεσθε</a:t>
            </a:r>
            <a:r>
              <a:rPr lang="el-GR" dirty="0" smtClean="0"/>
              <a:t>.</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9355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rPr>
              <a:t>Der </a:t>
            </a:r>
            <a:r>
              <a:rPr lang="en-US" dirty="0" err="1" smtClean="0">
                <a:latin typeface="Arial" panose="020B0604020202020204" pitchFamily="34" charset="0"/>
              </a:rPr>
              <a:t>aufbau</a:t>
            </a:r>
            <a:r>
              <a:rPr lang="en-US" dirty="0" smtClean="0">
                <a:latin typeface="Arial" panose="020B0604020202020204" pitchFamily="34" charset="0"/>
              </a:rPr>
              <a:t> der </a:t>
            </a:r>
            <a:r>
              <a:rPr lang="en-US" dirty="0" err="1" smtClean="0">
                <a:latin typeface="Arial" panose="020B0604020202020204" pitchFamily="34" charset="0"/>
              </a:rPr>
              <a:t>bergpredigt</a:t>
            </a:r>
            <a:r>
              <a:rPr lang="en-US" dirty="0" smtClean="0">
                <a:latin typeface="Arial" panose="020B0604020202020204" pitchFamily="34" charset="0"/>
              </a:rPr>
              <a:t>, </a:t>
            </a:r>
            <a:r>
              <a:rPr lang="en-US" dirty="0" err="1" smtClean="0">
                <a:latin typeface="Arial" panose="020B0604020202020204" pitchFamily="34" charset="0"/>
              </a:rPr>
              <a:t>nts</a:t>
            </a:r>
            <a:r>
              <a:rPr lang="en-US" dirty="0" smtClean="0">
                <a:latin typeface="Arial" panose="020B0604020202020204" pitchFamily="34" charset="0"/>
              </a:rPr>
              <a:t> 24 419-32.</a:t>
            </a:r>
            <a:endParaRPr lang="el-GR" dirty="0" smtClean="0">
              <a:latin typeface="Arial" panose="020B0604020202020204" pitchFamily="34" charset="0"/>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26955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2707"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2708" name="Rectangle 9"/>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72B4A88-F824-4240-936B-7F9712822A53}" type="datetime1">
              <a:rPr lang="en-US" smtClean="0">
                <a:latin typeface="Arial" pitchFamily="34" charset="0"/>
              </a:rPr>
              <a:pPr fontAlgn="base">
                <a:spcBef>
                  <a:spcPct val="0"/>
                </a:spcBef>
                <a:spcAft>
                  <a:spcPct val="0"/>
                </a:spcAft>
                <a:defRPr/>
              </a:pPr>
              <a:t>10/9/2015</a:t>
            </a:fld>
            <a:endParaRPr lang="en-US" smtClean="0">
              <a:latin typeface="Arial" pitchFamily="34" charset="0"/>
            </a:endParaRPr>
          </a:p>
        </p:txBody>
      </p:sp>
      <p:sp>
        <p:nvSpPr>
          <p:cNvPr id="7475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mtClean="0">
                <a:latin typeface="Arial" panose="020B0604020202020204" pitchFamily="34" charset="0"/>
              </a:rPr>
              <a:t>Grafik: http://de.wikipedia.org/wiki/Datei:Meister_des_Book_of_Lindisfarne_001.jpg 4.11.2009</a:t>
            </a:r>
          </a:p>
        </p:txBody>
      </p:sp>
    </p:spTree>
    <p:extLst>
      <p:ext uri="{BB962C8B-B14F-4D97-AF65-F5344CB8AC3E}">
        <p14:creationId xmlns:p14="http://schemas.microsoft.com/office/powerpoint/2010/main" val="3117647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latin typeface="Arial" panose="020B0604020202020204" pitchFamily="34" charset="0"/>
            </a:endParaRPr>
          </a:p>
        </p:txBody>
      </p:sp>
      <p:sp>
        <p:nvSpPr>
          <p:cNvPr id="73732"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3733"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3734"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3643C09-FD61-4B8A-81E2-D0CC8D99ADF4}" type="datetime1">
              <a:rPr lang="en-US" smtClean="0">
                <a:latin typeface="Arial" pitchFamily="34" charset="0"/>
              </a:rPr>
              <a:pPr fontAlgn="base">
                <a:spcBef>
                  <a:spcPct val="0"/>
                </a:spcBef>
                <a:spcAft>
                  <a:spcPct val="0"/>
                </a:spcAft>
                <a:defRPr/>
              </a:pPr>
              <a:t>10/9/2015</a:t>
            </a:fld>
            <a:endParaRPr lang="en-US" smtClean="0">
              <a:latin typeface="Arial" pitchFamily="34" charset="0"/>
            </a:endParaRPr>
          </a:p>
        </p:txBody>
      </p:sp>
    </p:spTree>
    <p:extLst>
      <p:ext uri="{BB962C8B-B14F-4D97-AF65-F5344CB8AC3E}">
        <p14:creationId xmlns:p14="http://schemas.microsoft.com/office/powerpoint/2010/main" val="1553338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latin typeface="Arial" panose="020B0604020202020204" pitchFamily="34" charset="0"/>
            </a:endParaRPr>
          </a:p>
        </p:txBody>
      </p:sp>
      <p:sp>
        <p:nvSpPr>
          <p:cNvPr id="74756"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4757"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4758"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EA3CE78-D831-4EB7-9FF8-8FC87EA05089}" type="datetime1">
              <a:rPr lang="en-US" smtClean="0">
                <a:latin typeface="Arial" pitchFamily="34" charset="0"/>
              </a:rPr>
              <a:pPr fontAlgn="base">
                <a:spcBef>
                  <a:spcPct val="0"/>
                </a:spcBef>
                <a:spcAft>
                  <a:spcPct val="0"/>
                </a:spcAft>
                <a:defRPr/>
              </a:pPr>
              <a:t>10/9/2015</a:t>
            </a:fld>
            <a:endParaRPr lang="en-US" smtClean="0">
              <a:latin typeface="Arial" pitchFamily="34" charset="0"/>
            </a:endParaRPr>
          </a:p>
        </p:txBody>
      </p:sp>
    </p:spTree>
    <p:extLst>
      <p:ext uri="{BB962C8B-B14F-4D97-AF65-F5344CB8AC3E}">
        <p14:creationId xmlns:p14="http://schemas.microsoft.com/office/powerpoint/2010/main" val="131868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latin typeface="Arial" panose="020B0604020202020204" pitchFamily="34" charset="0"/>
            </a:endParaRPr>
          </a:p>
        </p:txBody>
      </p:sp>
      <p:sp>
        <p:nvSpPr>
          <p:cNvPr id="75780"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pitchFamily="34" charset="0"/>
              </a:rPr>
              <a:t>Mark: Jesus, the Servant of God</a:t>
            </a:r>
          </a:p>
        </p:txBody>
      </p:sp>
      <p:sp>
        <p:nvSpPr>
          <p:cNvPr id="75781"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pitchFamily="34" charset="0"/>
              </a:rPr>
              <a:t>Stan Crowley</a:t>
            </a:r>
          </a:p>
        </p:txBody>
      </p:sp>
      <p:sp>
        <p:nvSpPr>
          <p:cNvPr id="75782"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4056D09-F3AF-41DF-8E7C-4784F1E94EA9}" type="datetime1">
              <a:rPr lang="en-US" smtClean="0">
                <a:latin typeface="Arial" pitchFamily="34" charset="0"/>
              </a:rPr>
              <a:pPr fontAlgn="base">
                <a:spcBef>
                  <a:spcPct val="0"/>
                </a:spcBef>
                <a:spcAft>
                  <a:spcPct val="0"/>
                </a:spcAft>
                <a:defRPr/>
              </a:pPr>
              <a:t>10/9/2015</a:t>
            </a:fld>
            <a:endParaRPr lang="en-US" smtClean="0">
              <a:latin typeface="Arial" pitchFamily="34" charset="0"/>
            </a:endParaRPr>
          </a:p>
        </p:txBody>
      </p:sp>
    </p:spTree>
    <p:extLst>
      <p:ext uri="{BB962C8B-B14F-4D97-AF65-F5344CB8AC3E}">
        <p14:creationId xmlns:p14="http://schemas.microsoft.com/office/powerpoint/2010/main" val="137003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Πάτερ Ημών</a:t>
            </a:r>
            <a:endParaRPr lang="el-GR"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Πάτερ Ημών</a:t>
            </a:r>
            <a:endParaRPr lang="el-GR"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Πάτερ Ημών</a:t>
            </a:r>
            <a:endParaRPr lang="el-GR"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Πάτερ Ημών</a:t>
            </a:r>
            <a:endParaRPr lang="el-GR"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Πάτερ Ημών</a:t>
            </a:r>
            <a:endParaRPr lang="el-GR" sz="1000" dirty="0">
              <a:solidFill>
                <a:srgbClr val="5075BC"/>
              </a:solidFill>
              <a:ea typeface="ＭＳ Ｐゴシック" pitchFamily="34" charset="-128"/>
              <a:cs typeface="+mn-cs"/>
            </a:endParaRPr>
          </a:p>
        </p:txBody>
      </p:sp>
      <p:pic>
        <p:nvPicPr>
          <p:cNvPr id="5" name="Picture 4"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Πάτερ Ημών</a:t>
            </a:r>
            <a:endParaRPr lang="el-GR"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Πάτερ Ημών</a:t>
            </a:r>
            <a:endParaRPr lang="el-GR"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chrys-caragounis.com/Studies/T%20he%20KG%20in%20%20John.pdf" TargetMode="External"/><Relationship Id="rId2" Type="http://schemas.openxmlformats.org/officeDocument/2006/relationships/hyperlink" Target="http://www.chrys-caragounis.com/Studies/Our_Daily_Bread.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eclass.uoa.gr/courses/SOCTHEOL13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opencourses.uoa.gr/courses/SOCTHEOL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mardymisadventures.files.wordpress.com/2015/06/1.jp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commons.wikimedia.org/wiki/File:Origen.jpg" TargetMode="External"/><Relationship Id="rId5" Type="http://schemas.openxmlformats.org/officeDocument/2006/relationships/hyperlink" Target="http://diakonima.wpengine.netdna-cdn.com/wp-content/uploads/2010/12/mystikos_deipnos.jpg" TargetMode="External"/><Relationship Id="rId4" Type="http://schemas.openxmlformats.org/officeDocument/2006/relationships/hyperlink" Target="https://commons.wikimedia.org/wiki/File:KZ_Birkenau_Hauptgebaude_320x240.jpg"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thewordnetwork.org/uploads/blog/Freedom-Sunrise1.jpg" TargetMode="External"/><Relationship Id="rId7" Type="http://schemas.openxmlformats.org/officeDocument/2006/relationships/hyperlink" Target="https://commons.wikimedia.org/wiki/File:Andrea_Mantegna_017.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rodon.cz/admin/upload/ModuleObraz/457.jpg" TargetMode="External"/><Relationship Id="rId5" Type="http://schemas.openxmlformats.org/officeDocument/2006/relationships/hyperlink" Target="http://tvxs.gr/sites/default/files/article/2012/46/110936-iliospoypyuhjkiujuh.jpg" TargetMode="External"/><Relationship Id="rId4" Type="http://schemas.openxmlformats.org/officeDocument/2006/relationships/hyperlink" Target="https://yooniqimages.com/Images/Search?q=tephilim"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nafpaktianews.gr/wp-content/uploads/2014/11/d9c3c__389545a46a55ca850df4257be35af19f_M1.jpg" TargetMode="External"/><Relationship Id="rId7" Type="http://schemas.openxmlformats.org/officeDocument/2006/relationships/hyperlink" Target="http://thumbs.dreamstime.com/z/feeding-five-thousand-engraved-vintage-illustration-image-jesus-multitude-also-known-as-new-53305723.jp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sarasotamagazine.com/wp-content/uploads/sites/2/2012/07/fathers-day-historys600x600.jpg" TargetMode="External"/><Relationship Id="rId5" Type="http://schemas.openxmlformats.org/officeDocument/2006/relationships/hyperlink" Target="http://metamorfosi-vrilission.gr/wp-content/uploads/2012/09/proskomidi.jpg" TargetMode="External"/><Relationship Id="rId4" Type="http://schemas.openxmlformats.org/officeDocument/2006/relationships/hyperlink" Target="http://www.ifeelkid.gr/wp-content/uploads/2014/01/Father-and-son.jpg"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commons.wikimedia.org/wiki/File:Bloch-SermonOnTheMount.jpg" TargetMode="External"/><Relationship Id="rId7" Type="http://schemas.openxmlformats.org/officeDocument/2006/relationships/hyperlink" Target="http://www.bibliotecapleyades.net/imagenes_aliens/watchers04_09.jp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bibleexplained.com/prophets/daniel/da2&amp;7.jpg" TargetMode="External"/><Relationship Id="rId5" Type="http://schemas.openxmlformats.org/officeDocument/2006/relationships/hyperlink" Target="https://pbs.twimg.com/profile_images/2106327675/psb_400x400.jpg" TargetMode="External"/><Relationship Id="rId4" Type="http://schemas.openxmlformats.org/officeDocument/2006/relationships/hyperlink" Target="http://www.diaforetiko.gr/wp-content/uploads/2014/05/Father-Son.jpg"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2.bp.blogspot.com/_lUI1LPu4DxU/TOQBRPBDvgI/AAAAAAAAAB8/52_FemrMBjg/s1600/anexo3.jpg" TargetMode="External"/><Relationship Id="rId7" Type="http://schemas.openxmlformats.org/officeDocument/2006/relationships/hyperlink" Target="http://www.yocreo.com/noticiasimg/20120816133037dcf321.jp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neuropool.com/newimages/2009/Brot.jpg" TargetMode="External"/><Relationship Id="rId5" Type="http://schemas.openxmlformats.org/officeDocument/2006/relationships/hyperlink" Target="https://www.bibelwerk.de/sixcms/media.php/170/thumbnails/Jona_408.jpg.371931.jpg?backend_call=true" TargetMode="External"/><Relationship Id="rId4" Type="http://schemas.openxmlformats.org/officeDocument/2006/relationships/hyperlink" Target="http://www.econews.gr/wp-content/uploads/2010/04/earth-day.jpg"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auto.img.v4.skyrock.net/8419/11338419/pics/1116230932_small.jp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commons.wikimedia.org/wiki/File:Palindrom_PATERNOSTER.svg"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de.wikipedia.org/wiki/Datei:Meister_des_Book_of_Lindisfarne_001.jp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4"/>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l-GR" altLang="el-GR" sz="4200" dirty="0">
                <a:solidFill>
                  <a:srgbClr val="5075BC"/>
                </a:solidFill>
              </a:rPr>
              <a:t>Χριστολογικές Μαρτυρίες της Παλαιάς Διαθήκης</a:t>
            </a:r>
            <a:endParaRPr lang="el-GR" sz="4200"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altLang="el-GR" sz="2800" dirty="0" smtClean="0">
                <a:solidFill>
                  <a:srgbClr val="5075BC"/>
                </a:solidFill>
                <a:latin typeface="+mj-lt"/>
                <a:ea typeface="+mj-ea"/>
                <a:cs typeface="+mj-cs"/>
              </a:rPr>
              <a:t>Ενότητα </a:t>
            </a:r>
            <a:r>
              <a:rPr lang="en-US" altLang="el-GR" sz="2800" dirty="0" smtClean="0">
                <a:solidFill>
                  <a:srgbClr val="5075BC"/>
                </a:solidFill>
                <a:latin typeface="+mj-lt"/>
                <a:ea typeface="+mj-ea"/>
                <a:cs typeface="+mj-cs"/>
              </a:rPr>
              <a:t>4</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Πάτερ Ημών</a:t>
            </a:r>
            <a:endParaRPr lang="en-US" sz="2800" dirty="0"/>
          </a:p>
          <a:p>
            <a:endParaRPr lang="en-US" sz="2800" dirty="0" smtClean="0"/>
          </a:p>
          <a:p>
            <a:r>
              <a:rPr lang="el-GR" sz="2800" dirty="0" smtClean="0"/>
              <a:t>Σωτήριος Δεσπότης</a:t>
            </a:r>
            <a:endParaRPr lang="el-GR" sz="2800" dirty="0"/>
          </a:p>
          <a:p>
            <a:r>
              <a:rPr lang="el-GR" sz="2800" dirty="0"/>
              <a:t>Θεολογική </a:t>
            </a:r>
            <a:r>
              <a:rPr lang="el-GR" sz="2800" dirty="0" smtClean="0"/>
              <a:t>Σχολή</a:t>
            </a:r>
            <a:endParaRPr lang="en-US" sz="2800" dirty="0" smtClean="0"/>
          </a:p>
          <a:p>
            <a:r>
              <a:rPr lang="el-GR" sz="2800" dirty="0"/>
              <a:t>Τμήμα Κοινωνικής Θεολογίας</a:t>
            </a:r>
          </a:p>
        </p:txBody>
      </p:sp>
    </p:spTree>
    <p:custDataLst>
      <p:tags r:id="rId1"/>
    </p:custDataLst>
    <p:extLst>
      <p:ext uri="{BB962C8B-B14F-4D97-AF65-F5344CB8AC3E}">
        <p14:creationId xmlns:p14="http://schemas.microsoft.com/office/powerpoint/2010/main" val="4007148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ΑΡΧΕΓΟΝΟ ΠΑΤΕΡ ΗΜΩΝ</a:t>
            </a:r>
          </a:p>
        </p:txBody>
      </p:sp>
      <p:sp>
        <p:nvSpPr>
          <p:cNvPr id="3" name="Θέση περιεχομένου 2"/>
          <p:cNvSpPr>
            <a:spLocks noGrp="1"/>
          </p:cNvSpPr>
          <p:nvPr>
            <p:ph idx="1"/>
          </p:nvPr>
        </p:nvSpPr>
        <p:spPr>
          <a:xfrm>
            <a:off x="464156" y="1417638"/>
            <a:ext cx="8229600" cy="4891682"/>
          </a:xfrm>
        </p:spPr>
        <p:txBody>
          <a:bodyPr>
            <a:noAutofit/>
          </a:bodyPr>
          <a:lstStyle/>
          <a:p>
            <a:pPr marL="0" indent="0" fontAlgn="auto">
              <a:lnSpc>
                <a:spcPts val="1700"/>
              </a:lnSpc>
              <a:spcBef>
                <a:spcPts val="0"/>
              </a:spcBef>
              <a:spcAft>
                <a:spcPts val="0"/>
              </a:spcAft>
              <a:buNone/>
              <a:defRPr/>
            </a:pPr>
            <a:r>
              <a:rPr lang="el-GR" sz="2000" spc="50" dirty="0">
                <a:ln w="11430"/>
              </a:rPr>
              <a:t>Προερχόμενο, όπως και τα λόγια για τη βεβαιότητα εκπλήρωσης του αιτήματος, από την υποτιθέμενη Πηγή των Λογίων (</a:t>
            </a:r>
            <a:r>
              <a:rPr lang="en-US" sz="2000" spc="50" dirty="0">
                <a:ln w="11430"/>
              </a:rPr>
              <a:t>Q)</a:t>
            </a:r>
            <a:r>
              <a:rPr lang="el-GR" sz="2000" spc="50" dirty="0">
                <a:ln w="11430"/>
              </a:rPr>
              <a:t> ενώ από τα </a:t>
            </a:r>
            <a:r>
              <a:rPr lang="el-GR" sz="2000" b="1" i="1" spc="50" dirty="0" err="1">
                <a:ln w="11430"/>
              </a:rPr>
              <a:t>οφειλήματα</a:t>
            </a:r>
            <a:r>
              <a:rPr lang="el-GR" sz="2000" spc="50" dirty="0">
                <a:ln w="11430"/>
              </a:rPr>
              <a:t> εξάγουμε το συμπέρασμα ότι αρχικά η προσευχή λεγόταν </a:t>
            </a:r>
            <a:r>
              <a:rPr lang="el-GR" sz="2000" spc="50" dirty="0" err="1">
                <a:ln w="11430"/>
              </a:rPr>
              <a:t>αραμαϊστί</a:t>
            </a:r>
            <a:r>
              <a:rPr lang="en-US" sz="2000" spc="50" dirty="0">
                <a:ln w="11430"/>
              </a:rPr>
              <a:t>, </a:t>
            </a:r>
            <a:r>
              <a:rPr lang="el-GR" sz="2000" spc="50" dirty="0">
                <a:ln w="11430"/>
              </a:rPr>
              <a:t>όπου σημαίνει και τα </a:t>
            </a:r>
            <a:r>
              <a:rPr lang="el-GR" sz="2000" i="1" spc="50" dirty="0">
                <a:ln w="11430"/>
              </a:rPr>
              <a:t>αμαρτήματα</a:t>
            </a:r>
            <a:r>
              <a:rPr lang="el-GR" sz="2000" spc="50" dirty="0">
                <a:ln w="11430"/>
              </a:rPr>
              <a:t>. Βεβαίως και οι δύο Ευαγγελιστές, όπως προδίδει το </a:t>
            </a:r>
            <a:r>
              <a:rPr lang="el-GR" sz="2000" b="1" i="1" spc="50" dirty="0" err="1">
                <a:ln w="11430"/>
              </a:rPr>
              <a:t>ἐπιούσιος</a:t>
            </a:r>
            <a:r>
              <a:rPr lang="el-GR" sz="2000" i="1" spc="50" dirty="0">
                <a:ln w="11430"/>
              </a:rPr>
              <a:t>,</a:t>
            </a:r>
            <a:r>
              <a:rPr lang="el-GR" sz="2000" spc="50" dirty="0">
                <a:ln w="11430"/>
              </a:rPr>
              <a:t> είχαν </a:t>
            </a:r>
            <a:r>
              <a:rPr lang="el-GR" sz="2000" spc="50" dirty="0" err="1">
                <a:ln w="11430"/>
              </a:rPr>
              <a:t>ενώπιόν</a:t>
            </a:r>
            <a:r>
              <a:rPr lang="el-GR" sz="2000" spc="50" dirty="0">
                <a:ln w="11430"/>
              </a:rPr>
              <a:t> τους ένα ελληνικό κείμενο.</a:t>
            </a:r>
          </a:p>
          <a:p>
            <a:pPr marL="0" indent="0" fontAlgn="auto">
              <a:lnSpc>
                <a:spcPts val="1700"/>
              </a:lnSpc>
              <a:spcBef>
                <a:spcPts val="0"/>
              </a:spcBef>
              <a:spcAft>
                <a:spcPts val="0"/>
              </a:spcAft>
              <a:buNone/>
              <a:defRPr/>
            </a:pPr>
            <a:r>
              <a:rPr lang="el-GR" sz="2000" spc="50" dirty="0">
                <a:ln w="11430"/>
              </a:rPr>
              <a:t>		</a:t>
            </a:r>
            <a:r>
              <a:rPr lang="el-GR" sz="2000" b="1" spc="50" dirty="0">
                <a:ln w="11430"/>
              </a:rPr>
              <a:t>ΠΡΟΣΦΩΝΗΣΗ</a:t>
            </a:r>
          </a:p>
          <a:p>
            <a:pPr marL="0" indent="0" fontAlgn="auto">
              <a:lnSpc>
                <a:spcPts val="1700"/>
              </a:lnSpc>
              <a:spcBef>
                <a:spcPts val="0"/>
              </a:spcBef>
              <a:spcAft>
                <a:spcPts val="0"/>
              </a:spcAft>
              <a:buNone/>
              <a:defRPr/>
            </a:pPr>
            <a:r>
              <a:rPr lang="el-GR" sz="2000" spc="50" dirty="0">
                <a:ln w="11430"/>
              </a:rPr>
              <a:t>			</a:t>
            </a:r>
            <a:r>
              <a:rPr lang="el-GR" sz="2000" spc="50" dirty="0" err="1">
                <a:ln w="11430"/>
              </a:rPr>
              <a:t>Πάτερ</a:t>
            </a:r>
            <a:r>
              <a:rPr lang="el-GR" sz="2000" spc="50" dirty="0">
                <a:ln w="11430"/>
              </a:rPr>
              <a:t> !</a:t>
            </a:r>
          </a:p>
          <a:p>
            <a:pPr marL="0" indent="0" fontAlgn="auto">
              <a:lnSpc>
                <a:spcPts val="1700"/>
              </a:lnSpc>
              <a:spcBef>
                <a:spcPts val="0"/>
              </a:spcBef>
              <a:spcAft>
                <a:spcPts val="0"/>
              </a:spcAft>
              <a:buNone/>
              <a:defRPr/>
            </a:pPr>
            <a:endParaRPr lang="el-GR" sz="2000" spc="50" dirty="0">
              <a:ln w="11430"/>
            </a:endParaRPr>
          </a:p>
          <a:p>
            <a:pPr marL="0" indent="0" fontAlgn="auto">
              <a:lnSpc>
                <a:spcPts val="1700"/>
              </a:lnSpc>
              <a:spcBef>
                <a:spcPts val="0"/>
              </a:spcBef>
              <a:spcAft>
                <a:spcPts val="0"/>
              </a:spcAft>
              <a:buNone/>
              <a:defRPr/>
            </a:pPr>
            <a:r>
              <a:rPr lang="el-GR" sz="2000" spc="50" dirty="0">
                <a:ln w="11430"/>
              </a:rPr>
              <a:t>		</a:t>
            </a:r>
            <a:r>
              <a:rPr lang="el-GR" sz="2000" b="1" spc="50" dirty="0">
                <a:ln w="11430"/>
              </a:rPr>
              <a:t>ΑΙΤΗΜΑΤΑ σε Β’ ΕΝΙΚΟ</a:t>
            </a:r>
          </a:p>
          <a:p>
            <a:pPr marL="0" indent="0" algn="ctr" fontAlgn="auto">
              <a:lnSpc>
                <a:spcPts val="1700"/>
              </a:lnSpc>
              <a:spcBef>
                <a:spcPts val="0"/>
              </a:spcBef>
              <a:spcAft>
                <a:spcPts val="0"/>
              </a:spcAft>
              <a:buNone/>
              <a:defRPr/>
            </a:pPr>
            <a:r>
              <a:rPr lang="el-GR" sz="2000" spc="50" dirty="0">
                <a:ln w="11430"/>
              </a:rPr>
              <a:t>Ι. </a:t>
            </a:r>
            <a:r>
              <a:rPr lang="el-GR" sz="2000" spc="50" dirty="0" err="1">
                <a:ln w="11430"/>
              </a:rPr>
              <a:t>ἁγιασθήτω</a:t>
            </a:r>
            <a:r>
              <a:rPr lang="el-GR" sz="2000" spc="50" dirty="0">
                <a:ln w="11430"/>
              </a:rPr>
              <a:t> </a:t>
            </a:r>
            <a:r>
              <a:rPr lang="el-GR" sz="2000" spc="50" dirty="0" err="1">
                <a:ln w="11430"/>
              </a:rPr>
              <a:t>τὸ</a:t>
            </a:r>
            <a:r>
              <a:rPr lang="el-GR" sz="2000" spc="50" dirty="0">
                <a:ln w="11430"/>
              </a:rPr>
              <a:t> </a:t>
            </a:r>
            <a:r>
              <a:rPr lang="el-GR" sz="2000" spc="50" dirty="0" err="1">
                <a:ln w="11430"/>
              </a:rPr>
              <a:t>Ὄνομά</a:t>
            </a:r>
            <a:r>
              <a:rPr lang="el-GR" sz="2000" spc="50" dirty="0">
                <a:ln w="11430"/>
              </a:rPr>
              <a:t> Σου</a:t>
            </a:r>
            <a:r>
              <a:rPr lang="de-DE" sz="2000" spc="50" dirty="0">
                <a:ln w="11430"/>
              </a:rPr>
              <a:t>	</a:t>
            </a:r>
            <a:endParaRPr lang="el-GR" sz="2000" spc="50" dirty="0">
              <a:ln w="11430"/>
            </a:endParaRPr>
          </a:p>
          <a:p>
            <a:pPr marL="0" indent="0" algn="ctr" fontAlgn="auto">
              <a:lnSpc>
                <a:spcPts val="1700"/>
              </a:lnSpc>
              <a:spcBef>
                <a:spcPts val="0"/>
              </a:spcBef>
              <a:spcAft>
                <a:spcPts val="0"/>
              </a:spcAft>
              <a:buNone/>
              <a:defRPr/>
            </a:pPr>
            <a:r>
              <a:rPr lang="el-GR" sz="2000" spc="50" dirty="0">
                <a:ln w="11430"/>
              </a:rPr>
              <a:t>ΙΙ. </a:t>
            </a:r>
            <a:r>
              <a:rPr lang="el-GR" sz="2000" spc="50" dirty="0" err="1">
                <a:ln w="11430"/>
              </a:rPr>
              <a:t>ἐλθέτω</a:t>
            </a:r>
            <a:r>
              <a:rPr lang="el-GR" sz="2000" spc="50" dirty="0">
                <a:ln w="11430"/>
              </a:rPr>
              <a:t> ἡ </a:t>
            </a:r>
            <a:r>
              <a:rPr lang="el-GR" sz="2000" spc="50" dirty="0" err="1">
                <a:ln w="11430"/>
              </a:rPr>
              <a:t>βασιλεία</a:t>
            </a:r>
            <a:r>
              <a:rPr lang="el-GR" sz="2000" spc="50" dirty="0">
                <a:ln w="11430"/>
              </a:rPr>
              <a:t> Σου͵</a:t>
            </a:r>
            <a:r>
              <a:rPr lang="de-DE" sz="2000" spc="50" dirty="0">
                <a:ln w="11430"/>
              </a:rPr>
              <a:t>	</a:t>
            </a:r>
            <a:endParaRPr lang="el-GR" sz="2000" spc="50" dirty="0">
              <a:ln w="11430"/>
            </a:endParaRPr>
          </a:p>
          <a:p>
            <a:pPr marL="0" indent="0" algn="ctr" fontAlgn="auto">
              <a:lnSpc>
                <a:spcPts val="1700"/>
              </a:lnSpc>
              <a:spcBef>
                <a:spcPts val="0"/>
              </a:spcBef>
              <a:spcAft>
                <a:spcPts val="0"/>
              </a:spcAft>
              <a:buNone/>
              <a:defRPr/>
            </a:pPr>
            <a:r>
              <a:rPr lang="el-GR" sz="2000" spc="50" dirty="0">
                <a:ln w="11430"/>
              </a:rPr>
              <a:t>		</a:t>
            </a:r>
            <a:r>
              <a:rPr lang="el-GR" sz="2000" i="1" spc="50" dirty="0">
                <a:ln w="11430"/>
              </a:rPr>
              <a:t>			</a:t>
            </a:r>
            <a:r>
              <a:rPr lang="el-GR" sz="2000" spc="50" dirty="0">
                <a:ln w="11430"/>
              </a:rPr>
              <a:t> </a:t>
            </a:r>
          </a:p>
          <a:p>
            <a:pPr marL="0" indent="0" fontAlgn="auto">
              <a:lnSpc>
                <a:spcPts val="1700"/>
              </a:lnSpc>
              <a:spcBef>
                <a:spcPts val="0"/>
              </a:spcBef>
              <a:spcAft>
                <a:spcPts val="0"/>
              </a:spcAft>
              <a:buNone/>
              <a:defRPr/>
            </a:pPr>
            <a:r>
              <a:rPr lang="el-GR" sz="2000" spc="50" dirty="0">
                <a:ln w="11430"/>
              </a:rPr>
              <a:t>		</a:t>
            </a:r>
            <a:r>
              <a:rPr lang="el-GR" sz="2000" b="1" spc="50" dirty="0">
                <a:ln w="11430"/>
              </a:rPr>
              <a:t>ΑΙΤΗΜΑΤΑ σε Α’ ΠΛΗΘΥΝΤΙΚΟ</a:t>
            </a:r>
            <a:r>
              <a:rPr lang="de-DE" sz="2000" spc="50" dirty="0">
                <a:ln w="11430"/>
              </a:rPr>
              <a:t> </a:t>
            </a:r>
            <a:endParaRPr lang="el-GR" sz="2000" spc="50" dirty="0">
              <a:ln w="11430"/>
            </a:endParaRPr>
          </a:p>
          <a:p>
            <a:pPr marL="0" indent="0" fontAlgn="auto">
              <a:lnSpc>
                <a:spcPts val="1700"/>
              </a:lnSpc>
              <a:spcBef>
                <a:spcPts val="0"/>
              </a:spcBef>
              <a:spcAft>
                <a:spcPts val="0"/>
              </a:spcAft>
              <a:buNone/>
              <a:defRPr/>
            </a:pPr>
            <a:r>
              <a:rPr lang="el-GR" sz="2000" spc="50" dirty="0">
                <a:ln w="11430"/>
              </a:rPr>
              <a:t>			Ι. </a:t>
            </a:r>
            <a:r>
              <a:rPr lang="el-GR" sz="2000" spc="50" dirty="0" err="1">
                <a:ln w="11430"/>
              </a:rPr>
              <a:t>τὸν</a:t>
            </a:r>
            <a:r>
              <a:rPr lang="el-GR" sz="2000" spc="50" dirty="0">
                <a:ln w="11430"/>
              </a:rPr>
              <a:t> </a:t>
            </a:r>
            <a:r>
              <a:rPr lang="el-GR" sz="2000" spc="50" dirty="0" err="1">
                <a:ln w="11430"/>
              </a:rPr>
              <a:t>ἄρτον</a:t>
            </a:r>
            <a:r>
              <a:rPr lang="el-GR" sz="2000" spc="50" dirty="0">
                <a:ln w="11430"/>
              </a:rPr>
              <a:t> </a:t>
            </a:r>
            <a:r>
              <a:rPr lang="el-GR" sz="2000" spc="50" dirty="0" err="1">
                <a:ln w="11430"/>
              </a:rPr>
              <a:t>ἡμῶν</a:t>
            </a:r>
            <a:r>
              <a:rPr lang="el-GR" sz="2000" spc="50" dirty="0">
                <a:ln w="11430"/>
              </a:rPr>
              <a:t> </a:t>
            </a:r>
            <a:r>
              <a:rPr lang="el-GR" sz="2000" spc="50" dirty="0" err="1">
                <a:ln w="11430"/>
              </a:rPr>
              <a:t>τὸν</a:t>
            </a:r>
            <a:r>
              <a:rPr lang="el-GR" sz="2000" spc="50" dirty="0">
                <a:ln w="11430"/>
              </a:rPr>
              <a:t> </a:t>
            </a:r>
            <a:r>
              <a:rPr lang="el-GR" sz="2000" spc="50" dirty="0" err="1">
                <a:ln w="11430"/>
              </a:rPr>
              <a:t>ἐπιούσιον</a:t>
            </a:r>
            <a:r>
              <a:rPr lang="el-GR" sz="2000" spc="50" dirty="0">
                <a:ln w="11430"/>
              </a:rPr>
              <a:t> </a:t>
            </a:r>
          </a:p>
          <a:p>
            <a:pPr marL="0" indent="0" fontAlgn="auto">
              <a:lnSpc>
                <a:spcPts val="1700"/>
              </a:lnSpc>
              <a:spcBef>
                <a:spcPts val="0"/>
              </a:spcBef>
              <a:spcAft>
                <a:spcPts val="0"/>
              </a:spcAft>
              <a:buNone/>
              <a:defRPr/>
            </a:pPr>
            <a:r>
              <a:rPr lang="el-GR" sz="2000" spc="50" dirty="0">
                <a:ln w="11430"/>
              </a:rPr>
              <a:t>			</a:t>
            </a:r>
            <a:r>
              <a:rPr lang="el-GR" sz="2000" spc="50" dirty="0" err="1">
                <a:ln w="11430"/>
              </a:rPr>
              <a:t>δὸς</a:t>
            </a:r>
            <a:r>
              <a:rPr lang="el-GR" sz="2000" spc="50" dirty="0">
                <a:ln w="11430"/>
              </a:rPr>
              <a:t> </a:t>
            </a:r>
            <a:r>
              <a:rPr lang="el-GR" sz="2000" spc="50" dirty="0" err="1">
                <a:ln w="11430"/>
              </a:rPr>
              <a:t>ἡμῖν</a:t>
            </a:r>
            <a:r>
              <a:rPr lang="el-GR" sz="2000" spc="50" dirty="0">
                <a:ln w="11430"/>
              </a:rPr>
              <a:t> σήμερον		 </a:t>
            </a:r>
            <a:r>
              <a:rPr lang="de-DE" sz="2000" spc="50" dirty="0">
                <a:ln w="11430"/>
              </a:rPr>
              <a:t>	</a:t>
            </a:r>
            <a:endParaRPr lang="el-GR" sz="2000" spc="50" dirty="0">
              <a:ln w="11430"/>
            </a:endParaRPr>
          </a:p>
          <a:p>
            <a:pPr marL="0" indent="0" fontAlgn="auto">
              <a:lnSpc>
                <a:spcPts val="1700"/>
              </a:lnSpc>
              <a:spcBef>
                <a:spcPts val="0"/>
              </a:spcBef>
              <a:spcAft>
                <a:spcPts val="0"/>
              </a:spcAft>
              <a:buNone/>
              <a:defRPr/>
            </a:pPr>
            <a:r>
              <a:rPr lang="el-GR" sz="2000" spc="50" dirty="0">
                <a:ln w="11430"/>
              </a:rPr>
              <a:t>			ΙΙ. </a:t>
            </a:r>
            <a:r>
              <a:rPr lang="el-GR" sz="2000" spc="50" dirty="0" err="1">
                <a:ln w="11430"/>
              </a:rPr>
              <a:t>καὶ</a:t>
            </a:r>
            <a:r>
              <a:rPr lang="el-GR" sz="2000" spc="50" dirty="0">
                <a:ln w="11430"/>
              </a:rPr>
              <a:t> </a:t>
            </a:r>
            <a:r>
              <a:rPr lang="el-GR" sz="2000" spc="50" dirty="0" err="1">
                <a:ln w="11430"/>
              </a:rPr>
              <a:t>ἂφες</a:t>
            </a:r>
            <a:r>
              <a:rPr lang="el-GR" sz="2000" spc="50" dirty="0">
                <a:ln w="11430"/>
              </a:rPr>
              <a:t> </a:t>
            </a:r>
            <a:r>
              <a:rPr lang="el-GR" sz="2000" spc="50" dirty="0" err="1">
                <a:ln w="11430"/>
              </a:rPr>
              <a:t>ἡμῖν</a:t>
            </a:r>
            <a:r>
              <a:rPr lang="el-GR" sz="2000" spc="50" dirty="0">
                <a:ln w="11430"/>
              </a:rPr>
              <a:t> </a:t>
            </a:r>
            <a:r>
              <a:rPr lang="el-GR" sz="2000" spc="50" dirty="0" err="1">
                <a:ln w="11430"/>
              </a:rPr>
              <a:t>τὰ</a:t>
            </a:r>
            <a:r>
              <a:rPr lang="el-GR" sz="2000" spc="50" dirty="0">
                <a:ln w="11430"/>
              </a:rPr>
              <a:t> </a:t>
            </a:r>
            <a:r>
              <a:rPr lang="el-GR" sz="2000" u="sng" spc="50" dirty="0" err="1">
                <a:ln w="11430"/>
              </a:rPr>
              <a:t>ὀφειλήματα</a:t>
            </a:r>
            <a:r>
              <a:rPr lang="el-GR" sz="2000" spc="50" dirty="0">
                <a:ln w="11430"/>
              </a:rPr>
              <a:t> </a:t>
            </a:r>
            <a:r>
              <a:rPr lang="el-GR" sz="2000" spc="50" dirty="0" err="1">
                <a:ln w="11430"/>
              </a:rPr>
              <a:t>ἡμῶν</a:t>
            </a:r>
            <a:endParaRPr lang="el-GR" sz="2000" spc="50" dirty="0">
              <a:ln w="11430"/>
            </a:endParaRPr>
          </a:p>
          <a:p>
            <a:pPr marL="0" indent="0" fontAlgn="auto">
              <a:lnSpc>
                <a:spcPts val="1700"/>
              </a:lnSpc>
              <a:spcBef>
                <a:spcPts val="0"/>
              </a:spcBef>
              <a:spcAft>
                <a:spcPts val="0"/>
              </a:spcAft>
              <a:buNone/>
              <a:defRPr/>
            </a:pPr>
            <a:r>
              <a:rPr lang="el-GR" sz="2000" spc="50" dirty="0">
                <a:ln w="11430"/>
              </a:rPr>
              <a:t>			</a:t>
            </a:r>
            <a:r>
              <a:rPr lang="el-GR" sz="2000" spc="50" dirty="0" err="1">
                <a:ln w="11430"/>
              </a:rPr>
              <a:t>ὡς</a:t>
            </a:r>
            <a:r>
              <a:rPr lang="el-GR" sz="2000" spc="50" dirty="0">
                <a:ln w="11430"/>
              </a:rPr>
              <a:t> </a:t>
            </a:r>
            <a:r>
              <a:rPr lang="el-GR" sz="2000" spc="50" dirty="0" err="1">
                <a:ln w="11430"/>
              </a:rPr>
              <a:t>καὶ</a:t>
            </a:r>
            <a:r>
              <a:rPr lang="el-GR" sz="2000" spc="50" dirty="0">
                <a:ln w="11430"/>
              </a:rPr>
              <a:t> </a:t>
            </a:r>
            <a:r>
              <a:rPr lang="el-GR" sz="2000" spc="50" dirty="0" err="1">
                <a:ln w="11430"/>
              </a:rPr>
              <a:t>ἡμεῖς</a:t>
            </a:r>
            <a:r>
              <a:rPr lang="el-GR" sz="2000" spc="50" dirty="0">
                <a:ln w="11430"/>
              </a:rPr>
              <a:t> </a:t>
            </a:r>
            <a:r>
              <a:rPr lang="el-GR" sz="2000" spc="50" dirty="0" err="1">
                <a:ln w="11430"/>
              </a:rPr>
              <a:t>ἀφήκαμεν</a:t>
            </a:r>
            <a:r>
              <a:rPr lang="el-GR" sz="2000" spc="50" dirty="0">
                <a:ln w="11430"/>
              </a:rPr>
              <a:t> </a:t>
            </a:r>
            <a:r>
              <a:rPr lang="el-GR" sz="2000" spc="50" dirty="0" err="1">
                <a:ln w="11430"/>
              </a:rPr>
              <a:t>τοῖς</a:t>
            </a:r>
            <a:r>
              <a:rPr lang="el-GR" sz="2000" spc="50" dirty="0">
                <a:ln w="11430"/>
              </a:rPr>
              <a:t> </a:t>
            </a:r>
            <a:r>
              <a:rPr lang="el-GR" sz="2000" spc="50" dirty="0" err="1">
                <a:ln w="11430"/>
              </a:rPr>
              <a:t>ὀφειλέταις</a:t>
            </a:r>
            <a:r>
              <a:rPr lang="el-GR" sz="2000" spc="50" dirty="0">
                <a:ln w="11430"/>
              </a:rPr>
              <a:t> </a:t>
            </a:r>
            <a:r>
              <a:rPr lang="el-GR" sz="2000" spc="50" dirty="0" err="1">
                <a:ln w="11430"/>
              </a:rPr>
              <a:t>ἡμῶν</a:t>
            </a:r>
            <a:r>
              <a:rPr lang="el-GR" sz="2000" spc="50" dirty="0">
                <a:ln w="11430"/>
              </a:rPr>
              <a:t>	</a:t>
            </a:r>
            <a:r>
              <a:rPr lang="el-GR" sz="2000" spc="50" dirty="0" smtClean="0">
                <a:ln w="11430"/>
              </a:rPr>
              <a:t>	              ΙΙΙ</a:t>
            </a:r>
            <a:r>
              <a:rPr lang="el-GR" sz="2000" spc="50" dirty="0">
                <a:ln w="11430"/>
              </a:rPr>
              <a:t>. </a:t>
            </a:r>
            <a:r>
              <a:rPr lang="el-GR" sz="2000" spc="50" dirty="0" err="1">
                <a:ln w="11430"/>
              </a:rPr>
              <a:t>καὶ</a:t>
            </a:r>
            <a:r>
              <a:rPr lang="el-GR" sz="2000" spc="50" dirty="0">
                <a:ln w="11430"/>
              </a:rPr>
              <a:t> </a:t>
            </a:r>
            <a:r>
              <a:rPr lang="el-GR" sz="2000" spc="50" dirty="0" err="1">
                <a:ln w="11430"/>
              </a:rPr>
              <a:t>μὴ</a:t>
            </a:r>
            <a:r>
              <a:rPr lang="el-GR" sz="2000" spc="50" dirty="0">
                <a:ln w="11430"/>
              </a:rPr>
              <a:t> </a:t>
            </a:r>
            <a:r>
              <a:rPr lang="el-GR" sz="2000" spc="50" dirty="0" err="1">
                <a:ln w="11430"/>
              </a:rPr>
              <a:t>εἰσενέγκης</a:t>
            </a:r>
            <a:r>
              <a:rPr lang="el-GR" sz="2000" spc="50" dirty="0">
                <a:ln w="11430"/>
              </a:rPr>
              <a:t> </a:t>
            </a:r>
            <a:r>
              <a:rPr lang="el-GR" sz="2000" spc="50" dirty="0" err="1">
                <a:ln w="11430"/>
              </a:rPr>
              <a:t>ἡμᾶς</a:t>
            </a:r>
            <a:r>
              <a:rPr lang="el-GR" sz="2000" spc="50" dirty="0">
                <a:ln w="11430"/>
              </a:rPr>
              <a:t> </a:t>
            </a:r>
            <a:r>
              <a:rPr lang="el-GR" sz="2000" spc="50" dirty="0" err="1">
                <a:ln w="11430"/>
              </a:rPr>
              <a:t>εἰς</a:t>
            </a:r>
            <a:r>
              <a:rPr lang="el-GR" sz="2000" spc="50" dirty="0">
                <a:ln w="11430"/>
              </a:rPr>
              <a:t> </a:t>
            </a:r>
            <a:r>
              <a:rPr lang="el-GR" sz="2000" spc="50" dirty="0" err="1">
                <a:ln w="11430"/>
              </a:rPr>
              <a:t>πειρασμόν</a:t>
            </a:r>
            <a:endParaRPr lang="el-GR" sz="2000" spc="50" dirty="0">
              <a:ln w="11430"/>
            </a:endParaRPr>
          </a:p>
          <a:p>
            <a:pPr marL="0" indent="0" algn="ctr" fontAlgn="auto">
              <a:lnSpc>
                <a:spcPts val="1700"/>
              </a:lnSpc>
              <a:spcBef>
                <a:spcPts val="0"/>
              </a:spcBef>
              <a:spcAft>
                <a:spcPts val="0"/>
              </a:spcAft>
              <a:buNone/>
              <a:defRPr/>
            </a:pPr>
            <a:endParaRPr lang="el-GR" sz="2000" spc="50" dirty="0">
              <a:ln w="11430"/>
            </a:endParaRPr>
          </a:p>
          <a:p>
            <a:pPr marL="0" indent="0" algn="ctr" fontAlgn="auto">
              <a:lnSpc>
                <a:spcPts val="1700"/>
              </a:lnSpc>
              <a:spcBef>
                <a:spcPts val="0"/>
              </a:spcBef>
              <a:spcAft>
                <a:spcPts val="0"/>
              </a:spcAft>
              <a:buNone/>
              <a:defRPr/>
            </a:pPr>
            <a:r>
              <a:rPr lang="el-GR" sz="2000" b="1" spc="50" dirty="0" smtClean="0">
                <a:ln w="11430"/>
              </a:rPr>
              <a:t>ΟΠΩΣ </a:t>
            </a:r>
            <a:r>
              <a:rPr lang="el-GR" sz="2000" b="1" spc="50" dirty="0">
                <a:ln w="11430"/>
              </a:rPr>
              <a:t>ΚΑΙ ΣΤΟΝ ΔΕΚΑΛΟΓΟ  ΤΟ ΠΡΩΤΟ ΜΕΡΟΣ ΤΗΣ ΠΡΟΣΕΥΧΗΣ </a:t>
            </a:r>
          </a:p>
          <a:p>
            <a:pPr marL="0" indent="0" algn="ctr" fontAlgn="auto">
              <a:lnSpc>
                <a:spcPts val="1700"/>
              </a:lnSpc>
              <a:spcBef>
                <a:spcPts val="0"/>
              </a:spcBef>
              <a:spcAft>
                <a:spcPts val="0"/>
              </a:spcAft>
              <a:buNone/>
              <a:defRPr/>
            </a:pPr>
            <a:r>
              <a:rPr lang="el-GR" sz="2000" b="1" spc="50" dirty="0">
                <a:ln w="11430"/>
              </a:rPr>
              <a:t>ΑΦΟΡΑ ΣΤΟΝ ΘΕΟ ΚΑΙ ΤΟ Α</a:t>
            </a:r>
            <a:r>
              <a:rPr lang="el-GR" sz="2000" b="1" spc="50" dirty="0" smtClean="0">
                <a:ln w="11430"/>
              </a:rPr>
              <a:t>ΛΛΟ  </a:t>
            </a:r>
            <a:r>
              <a:rPr lang="el-GR" sz="2000" b="1" spc="50" dirty="0">
                <a:ln w="11430"/>
              </a:rPr>
              <a:t>ΣΤΟΝ </a:t>
            </a:r>
            <a:r>
              <a:rPr lang="el-GR" sz="2000" b="1" spc="50" dirty="0" smtClean="0">
                <a:ln w="11430"/>
              </a:rPr>
              <a:t>ΑΝΘΡΩΠΟ</a:t>
            </a:r>
            <a:endParaRPr lang="el-GR" sz="2000" b="1" spc="50" dirty="0">
              <a:ln w="11430"/>
            </a:endParaRPr>
          </a:p>
        </p:txBody>
      </p:sp>
    </p:spTree>
    <p:extLst>
      <p:ext uri="{BB962C8B-B14F-4D97-AF65-F5344CB8AC3E}">
        <p14:creationId xmlns:p14="http://schemas.microsoft.com/office/powerpoint/2010/main" val="980475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Ωριγένης </a:t>
            </a:r>
            <a:r>
              <a:rPr lang="el-GR" dirty="0" smtClean="0"/>
              <a:t>Αδαμάντιος 185-251 </a:t>
            </a:r>
            <a:r>
              <a:rPr lang="el-GR" dirty="0"/>
              <a:t>μ.Χ</a:t>
            </a:r>
            <a:r>
              <a:rPr lang="el-GR" dirty="0" smtClean="0"/>
              <a:t>. (</a:t>
            </a:r>
            <a:r>
              <a:rPr lang="el-GR" dirty="0"/>
              <a:t>Αλεξάνδρεια-Καισάρεια</a:t>
            </a:r>
            <a:r>
              <a:rPr lang="el-GR" dirty="0" smtClean="0"/>
              <a:t>)</a:t>
            </a:r>
            <a:endParaRPr lang="el-GR" dirty="0"/>
          </a:p>
        </p:txBody>
      </p:sp>
      <p:sp>
        <p:nvSpPr>
          <p:cNvPr id="3" name="Θέση περιεχομένου 2"/>
          <p:cNvSpPr>
            <a:spLocks noGrp="1"/>
          </p:cNvSpPr>
          <p:nvPr>
            <p:ph idx="1"/>
          </p:nvPr>
        </p:nvSpPr>
        <p:spPr>
          <a:xfrm>
            <a:off x="464155" y="1556792"/>
            <a:ext cx="6091573" cy="4525963"/>
          </a:xfrm>
        </p:spPr>
        <p:txBody>
          <a:bodyPr>
            <a:noAutofit/>
          </a:bodyPr>
          <a:lstStyle/>
          <a:p>
            <a:pPr marL="0" indent="0">
              <a:lnSpc>
                <a:spcPts val="2200"/>
              </a:lnSpc>
              <a:spcBef>
                <a:spcPts val="0"/>
              </a:spcBef>
              <a:buNone/>
            </a:pPr>
            <a:r>
              <a:rPr lang="el-GR" sz="2200" dirty="0"/>
              <a:t>Η ερμηνεία του Ωριγένη </a:t>
            </a:r>
            <a:r>
              <a:rPr lang="el-GR" sz="2200" i="1" dirty="0"/>
              <a:t>(</a:t>
            </a:r>
            <a:r>
              <a:rPr lang="de-DE" sz="2200" i="1" dirty="0"/>
              <a:t>De </a:t>
            </a:r>
            <a:r>
              <a:rPr lang="de-DE" sz="2200" i="1" dirty="0" err="1"/>
              <a:t>oratione</a:t>
            </a:r>
            <a:r>
              <a:rPr lang="el-GR" sz="2200" i="1" dirty="0"/>
              <a:t>. </a:t>
            </a:r>
            <a:r>
              <a:rPr lang="el-GR" sz="2200" dirty="0"/>
              <a:t>28.3) σύμφωνα με την οποία ο Ιησούς ίσως μετέδωσε δύο φορές το </a:t>
            </a:r>
            <a:r>
              <a:rPr lang="el-GR" sz="2200" i="1" dirty="0"/>
              <a:t>Πάτερ ημών, </a:t>
            </a:r>
            <a:r>
              <a:rPr lang="el-GR" sz="2200" dirty="0"/>
              <a:t>σε δύο διαφορετικές ευκαιρίες, μια φορά στην πλήρη εκδοχή, την άλλη φορά σε πιο σύντομη μορφή, χωρίς να είναι αδύνατη, είναι ωστόσο υπερβολικά απλή. Πιθανώς ούτε οι ευαγγελιστές δεν είναι υπεύθυνοι γι' αυτή τη διαφορά, η οποία όμως μπορεί να ερμηνευθεί ανάλογα με την κοινότητα από δύο παραδόσεις ή αρχαίες χρήσεις, από τις οποίες ο Ματθαίος χρησιμοποιούσε τη μία ο Λουκάς την άλλη. Πρέπει ακόμα να λάβει κανείς υπόψη του ότι τότε, στον ιουδαϊσμό, κάποιες προσευ­χές - ασφαλώς όχι οι επίσημες - δεν είχαν οριστεί αυστηρά, αλλά λέγονταν ελεύθερα, με προσθήκες και παραλείψεις (</a:t>
            </a:r>
            <a:r>
              <a:rPr lang="en-US" sz="2200" dirty="0" err="1"/>
              <a:t>Cullmann</a:t>
            </a:r>
            <a:r>
              <a:rPr lang="en-US" sz="2200" dirty="0" smtClean="0"/>
              <a:t>)</a:t>
            </a:r>
            <a:r>
              <a:rPr lang="el-GR" sz="2200" dirty="0" smtClean="0"/>
              <a:t>.</a:t>
            </a:r>
            <a:endParaRPr lang="el-GR" sz="22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729" y="2553666"/>
            <a:ext cx="2131071" cy="2532214"/>
          </a:xfrm>
          <a:prstGeom prst="rect">
            <a:avLst/>
          </a:prstGeom>
        </p:spPr>
      </p:pic>
      <p:sp>
        <p:nvSpPr>
          <p:cNvPr id="5" name="TextBox 4"/>
          <p:cNvSpPr txBox="1"/>
          <p:nvPr/>
        </p:nvSpPr>
        <p:spPr>
          <a:xfrm>
            <a:off x="8414880" y="5085880"/>
            <a:ext cx="271920" cy="216024"/>
          </a:xfrm>
          <a:prstGeom prst="rect">
            <a:avLst/>
          </a:prstGeom>
        </p:spPr>
        <p:txBody>
          <a:bodyPr vert="horz" wrap="square" lIns="91440" tIns="45720" rIns="91440" bIns="45720" rtlCol="0" anchor="ctr">
            <a:noAutofit/>
          </a:bodyPr>
          <a:lstStyle/>
          <a:p>
            <a:pPr algn="ctr"/>
            <a:r>
              <a:rPr lang="el-GR" sz="1500" dirty="0" smtClean="0"/>
              <a:t>4</a:t>
            </a:r>
          </a:p>
        </p:txBody>
      </p:sp>
    </p:spTree>
    <p:extLst>
      <p:ext uri="{BB962C8B-B14F-4D97-AF65-F5344CB8AC3E}">
        <p14:creationId xmlns:p14="http://schemas.microsoft.com/office/powerpoint/2010/main" val="2020264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ΙΕΡΑΡΧΗΣΗ </a:t>
            </a:r>
            <a:r>
              <a:rPr lang="el-GR" dirty="0" smtClean="0"/>
              <a:t>ΑΙΤΗΜΑΤΩΝ</a:t>
            </a:r>
            <a:endParaRPr lang="el-GR" dirty="0"/>
          </a:p>
        </p:txBody>
      </p:sp>
      <p:sp>
        <p:nvSpPr>
          <p:cNvPr id="3" name="Θέση περιεχομένου 2"/>
          <p:cNvSpPr>
            <a:spLocks noGrp="1"/>
          </p:cNvSpPr>
          <p:nvPr>
            <p:ph idx="1"/>
          </p:nvPr>
        </p:nvSpPr>
        <p:spPr>
          <a:xfrm>
            <a:off x="464156" y="1268760"/>
            <a:ext cx="8229600" cy="4968552"/>
          </a:xfrm>
        </p:spPr>
        <p:txBody>
          <a:bodyPr>
            <a:normAutofit fontScale="62500" lnSpcReduction="20000"/>
          </a:bodyPr>
          <a:lstStyle/>
          <a:p>
            <a:pPr marL="0" indent="0">
              <a:lnSpc>
                <a:spcPts val="1600"/>
              </a:lnSpc>
              <a:spcBef>
                <a:spcPts val="0"/>
              </a:spcBef>
              <a:buNone/>
              <a:defRPr/>
            </a:pPr>
            <a:r>
              <a:rPr lang="el-GR" dirty="0">
                <a:solidFill>
                  <a:schemeClr val="dk1"/>
                </a:solidFill>
              </a:rPr>
              <a:t>Η ιεραρχία των προτεραιοτήτων την οποία μας παραδίδει ο Κύριος, μας υπενθυμίζει την </a:t>
            </a:r>
            <a:r>
              <a:rPr lang="el-GR" dirty="0" err="1">
                <a:solidFill>
                  <a:schemeClr val="dk1"/>
                </a:solidFill>
              </a:rPr>
              <a:t>παλαιοδιαθηκική</a:t>
            </a:r>
            <a:r>
              <a:rPr lang="el-GR" dirty="0">
                <a:solidFill>
                  <a:schemeClr val="dk1"/>
                </a:solidFill>
              </a:rPr>
              <a:t> ιστορία της </a:t>
            </a:r>
            <a:r>
              <a:rPr lang="el-GR" b="1" dirty="0">
                <a:solidFill>
                  <a:schemeClr val="dk1"/>
                </a:solidFill>
              </a:rPr>
              <a:t>προσευχής του Σολομώντος </a:t>
            </a:r>
            <a:r>
              <a:rPr lang="el-GR" dirty="0">
                <a:solidFill>
                  <a:schemeClr val="dk1"/>
                </a:solidFill>
              </a:rPr>
              <a:t>αμέσως μετά την ανάληψη της βασιλείας. Εκεί αναφέρεται ότι ο Κύριος κατά τη διάρκεια της νύχτας εμφανίστηκε σε όραμα στο νέο βασιλιά και του χορήγησε τη δυνατότητα να του ικανοποιήσει μία αίτηση. Ένα κλασικό μοτίβο ονείρου της ανθρωπότητας! Ο </a:t>
            </a:r>
            <a:r>
              <a:rPr lang="el-GR" cap="all" dirty="0">
                <a:solidFill>
                  <a:schemeClr val="dk1"/>
                </a:solidFill>
              </a:rPr>
              <a:t>θ</a:t>
            </a:r>
            <a:r>
              <a:rPr lang="el-GR" dirty="0">
                <a:solidFill>
                  <a:schemeClr val="dk1"/>
                </a:solidFill>
              </a:rPr>
              <a:t>εός τον επαινεί επειδή δε ζήτησε βασίλειο, περιουσία, τιμή, εξολόθρευση των εχθρών του, ούτε ακόμη χρόνια πολλά (Β’ Παρ. 1, 11) αλλά το πραγματικά ουσιαστικό: </a:t>
            </a:r>
            <a:r>
              <a:rPr lang="el-GR" b="1" i="1" dirty="0">
                <a:solidFill>
                  <a:schemeClr val="dk1"/>
                </a:solidFill>
              </a:rPr>
              <a:t>μια καρδιά που ακούει, που είναι ικανή να διακρίνει μεταξύ καλού και κακού</a:t>
            </a:r>
            <a:r>
              <a:rPr lang="el-GR" dirty="0">
                <a:solidFill>
                  <a:schemeClr val="dk1"/>
                </a:solidFill>
              </a:rPr>
              <a:t>. Και με αυτό ο Σολομών κερδίζει όλα τα άλλα. Με την παράκληση για την έλευση της βασιλείας </a:t>
            </a:r>
            <a:r>
              <a:rPr lang="el-GR" b="1" dirty="0">
                <a:solidFill>
                  <a:schemeClr val="dk1"/>
                </a:solidFill>
              </a:rPr>
              <a:t>του Θεού</a:t>
            </a:r>
            <a:r>
              <a:rPr lang="el-GR" dirty="0">
                <a:solidFill>
                  <a:schemeClr val="dk1"/>
                </a:solidFill>
              </a:rPr>
              <a:t> (και όχι της δικιάς μας) ο Κύριος θέλει να μας εισαγάγει στο να ενεργούμε με αυτόν τον τρόπο προσευχής και τάξης. </a:t>
            </a:r>
            <a:r>
              <a:rPr lang="el-GR" cap="all" dirty="0">
                <a:solidFill>
                  <a:schemeClr val="dk1"/>
                </a:solidFill>
              </a:rPr>
              <a:t>τ</a:t>
            </a:r>
            <a:r>
              <a:rPr lang="el-GR" dirty="0">
                <a:solidFill>
                  <a:schemeClr val="dk1"/>
                </a:solidFill>
              </a:rPr>
              <a:t>ο πρώτο και το ουσιαστικό είναι η καρδιά που </a:t>
            </a:r>
            <a:r>
              <a:rPr lang="el-GR" dirty="0" err="1">
                <a:solidFill>
                  <a:schemeClr val="dk1"/>
                </a:solidFill>
              </a:rPr>
              <a:t>υπ</a:t>
            </a:r>
            <a:r>
              <a:rPr lang="el-GR" dirty="0">
                <a:solidFill>
                  <a:schemeClr val="dk1"/>
                </a:solidFill>
              </a:rPr>
              <a:t>-ακούει έτσι ώστε να κυριαρχεί ο Θεός και όχι εμείς. Η βασιλεία του Θεού έρχεται στην καρδιά που </a:t>
            </a:r>
            <a:r>
              <a:rPr lang="el-GR" dirty="0" err="1">
                <a:solidFill>
                  <a:schemeClr val="dk1"/>
                </a:solidFill>
              </a:rPr>
              <a:t>υπ</a:t>
            </a:r>
            <a:r>
              <a:rPr lang="el-GR" dirty="0">
                <a:solidFill>
                  <a:schemeClr val="dk1"/>
                </a:solidFill>
              </a:rPr>
              <a:t>-ακούει. Αυτή είναι η πορεία </a:t>
            </a:r>
            <a:r>
              <a:rPr lang="el-GR" cap="all" dirty="0">
                <a:solidFill>
                  <a:schemeClr val="dk1"/>
                </a:solidFill>
              </a:rPr>
              <a:t>τ</a:t>
            </a:r>
            <a:r>
              <a:rPr lang="el-GR" dirty="0">
                <a:solidFill>
                  <a:schemeClr val="dk1"/>
                </a:solidFill>
              </a:rPr>
              <a:t>ου. Και γι’ αυτό πρέπει εμείς πάντα να </a:t>
            </a:r>
            <a:r>
              <a:rPr lang="el-GR" dirty="0" err="1" smtClean="0">
                <a:solidFill>
                  <a:schemeClr val="dk1"/>
                </a:solidFill>
              </a:rPr>
              <a:t>παρακαλάμε</a:t>
            </a:r>
            <a:r>
              <a:rPr lang="el-GR" dirty="0" smtClean="0">
                <a:solidFill>
                  <a:schemeClr val="dk1"/>
                </a:solidFill>
              </a:rPr>
              <a:t>.</a:t>
            </a:r>
          </a:p>
          <a:p>
            <a:pPr marL="0" indent="0">
              <a:lnSpc>
                <a:spcPts val="1600"/>
              </a:lnSpc>
              <a:spcBef>
                <a:spcPts val="0"/>
              </a:spcBef>
              <a:buNone/>
              <a:defRPr/>
            </a:pPr>
            <a:r>
              <a:rPr lang="el-GR" i="1" dirty="0" smtClean="0"/>
              <a:t>Η </a:t>
            </a:r>
            <a:r>
              <a:rPr lang="el-GR" i="1" dirty="0"/>
              <a:t>επικράτηση της βασιλείας τον Θεού σημαίνει μια εναγώνια προσπάθεια του κάθε ανθρώπου να απαρνηθεί τον εαυτό του αφήνοντας τον στα χέρια του Θεού. […] Η βασιλεία του Θεού είναι η τελική και τελειωτική αναγνώριση του εγωιστή ανθρώπου, ότι δεν είναι Ικανός μόνος του να επιτυχή τίποτε και προσκαλεί τον Θεό να ρυθμίσει «εν λευκώ» τα της τύχης του. Είναι η εκθρόνιση, αυτοπροαίρετη και αυτόβουλη βέβαια, του εγώ από τα θρόνο του και ή ενθρόνιση του Θεού με απόλυτα κυριαρχικά δικαιώματα στην ύπαρξη μας και μέσα της και έξω της, στην εξωτερική της δραστηριότητα </a:t>
            </a:r>
            <a:r>
              <a:rPr lang="el-GR" i="1" dirty="0" smtClean="0"/>
              <a:t>και προσπάθεια.</a:t>
            </a:r>
            <a:endParaRPr lang="el-GR" dirty="0"/>
          </a:p>
        </p:txBody>
      </p:sp>
    </p:spTree>
    <p:extLst>
      <p:ext uri="{BB962C8B-B14F-4D97-AF65-F5344CB8AC3E}">
        <p14:creationId xmlns:p14="http://schemas.microsoft.com/office/powerpoint/2010/main" val="658460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2492894"/>
            <a:ext cx="4750296" cy="1802631"/>
          </a:xfrm>
        </p:spPr>
        <p:txBody>
          <a:bodyPr>
            <a:normAutofit fontScale="90000"/>
          </a:bodyPr>
          <a:lstStyle/>
          <a:p>
            <a:r>
              <a:rPr lang="el-GR" dirty="0"/>
              <a:t>Ι. ΣΥΓΚΡΙΣΗ ΜΕ ΙΟΥΔΑΙΚΑ </a:t>
            </a:r>
            <a:r>
              <a:rPr lang="el-GR" dirty="0" smtClean="0"/>
              <a:t>ΠΑΡΑΛΛΗΛΑ</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2293321"/>
            <a:ext cx="3308684" cy="2201779"/>
          </a:xfrm>
          <a:prstGeom prst="rect">
            <a:avLst/>
          </a:prstGeom>
        </p:spPr>
      </p:pic>
      <p:sp>
        <p:nvSpPr>
          <p:cNvPr id="5" name="TextBox 4"/>
          <p:cNvSpPr txBox="1"/>
          <p:nvPr/>
        </p:nvSpPr>
        <p:spPr>
          <a:xfrm>
            <a:off x="8472860" y="4495100"/>
            <a:ext cx="271920" cy="216024"/>
          </a:xfrm>
          <a:prstGeom prst="rect">
            <a:avLst/>
          </a:prstGeom>
        </p:spPr>
        <p:txBody>
          <a:bodyPr vert="horz" wrap="square" lIns="91440" tIns="45720" rIns="91440" bIns="45720" rtlCol="0" anchor="ctr">
            <a:noAutofit/>
          </a:bodyPr>
          <a:lstStyle/>
          <a:p>
            <a:pPr algn="ctr"/>
            <a:r>
              <a:rPr lang="el-GR" sz="1500" dirty="0" smtClean="0"/>
              <a:t>5</a:t>
            </a:r>
          </a:p>
        </p:txBody>
      </p:sp>
    </p:spTree>
    <p:extLst>
      <p:ext uri="{BB962C8B-B14F-4D97-AF65-F5344CB8AC3E}">
        <p14:creationId xmlns:p14="http://schemas.microsoft.com/office/powerpoint/2010/main" val="3321942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dirty="0" smtClean="0"/>
              <a:t>Το </a:t>
            </a:r>
            <a:r>
              <a:rPr lang="el-GR" dirty="0" err="1" smtClean="0"/>
              <a:t>Καντίς</a:t>
            </a:r>
            <a:endParaRPr lang="el-GR" dirty="0"/>
          </a:p>
        </p:txBody>
      </p:sp>
      <p:sp>
        <p:nvSpPr>
          <p:cNvPr id="3" name="Θέση περιεχομένου 2"/>
          <p:cNvSpPr>
            <a:spLocks noGrp="1"/>
          </p:cNvSpPr>
          <p:nvPr>
            <p:ph sz="half" idx="1"/>
          </p:nvPr>
        </p:nvSpPr>
        <p:spPr>
          <a:xfrm>
            <a:off x="457200" y="1346037"/>
            <a:ext cx="4762872" cy="4963282"/>
          </a:xfrm>
        </p:spPr>
        <p:txBody>
          <a:bodyPr>
            <a:noAutofit/>
          </a:bodyPr>
          <a:lstStyle/>
          <a:p>
            <a:pPr marL="0" indent="0" fontAlgn="auto">
              <a:lnSpc>
                <a:spcPts val="1700"/>
              </a:lnSpc>
              <a:spcBef>
                <a:spcPts val="0"/>
              </a:spcBef>
              <a:spcAft>
                <a:spcPts val="0"/>
              </a:spcAft>
              <a:buNone/>
              <a:defRPr/>
            </a:pPr>
            <a:r>
              <a:rPr lang="el-GR" sz="2000" b="1" i="1" dirty="0" smtClean="0"/>
              <a:t>Ας </a:t>
            </a:r>
            <a:r>
              <a:rPr lang="el-GR" sz="2000" b="1" i="1" dirty="0"/>
              <a:t>δοξασθεί κι ας αγιασθεί το μέγα Όνομά Του </a:t>
            </a:r>
            <a:r>
              <a:rPr lang="el-GR" sz="2000" i="1" dirty="0"/>
              <a:t>στον Κόσμο</a:t>
            </a:r>
            <a:r>
              <a:rPr lang="el-GR" sz="2000" dirty="0"/>
              <a:t> </a:t>
            </a:r>
            <a:r>
              <a:rPr lang="el-GR" sz="2000" i="1" dirty="0"/>
              <a:t>που δημιούργησε κατά τη βούλησή Του.</a:t>
            </a:r>
            <a:endParaRPr lang="el-GR" sz="2000" dirty="0"/>
          </a:p>
          <a:p>
            <a:pPr marL="0" indent="0" fontAlgn="auto">
              <a:lnSpc>
                <a:spcPts val="1700"/>
              </a:lnSpc>
              <a:spcBef>
                <a:spcPts val="0"/>
              </a:spcBef>
              <a:spcAft>
                <a:spcPts val="0"/>
              </a:spcAft>
              <a:buNone/>
              <a:defRPr/>
            </a:pPr>
            <a:r>
              <a:rPr lang="el-GR" sz="2000" b="1" i="1" dirty="0"/>
              <a:t>Κι ας έλθει η βασιλεία Του </a:t>
            </a:r>
            <a:r>
              <a:rPr lang="el-GR" sz="2000" i="1" dirty="0"/>
              <a:t>επί των ημερών σας και κατά τη διάρκεια της ζωής όλου του οίκου Ισραήλ συντόμως και ταχέως.</a:t>
            </a:r>
            <a:r>
              <a:rPr lang="el-GR" sz="2000" dirty="0"/>
              <a:t> </a:t>
            </a:r>
          </a:p>
          <a:p>
            <a:pPr marL="0" indent="0" fontAlgn="auto">
              <a:lnSpc>
                <a:spcPts val="1700"/>
              </a:lnSpc>
              <a:spcBef>
                <a:spcPts val="0"/>
              </a:spcBef>
              <a:spcAft>
                <a:spcPts val="0"/>
              </a:spcAft>
              <a:buNone/>
              <a:defRPr/>
            </a:pPr>
            <a:r>
              <a:rPr lang="el-GR" sz="2000" b="1" i="1" dirty="0"/>
              <a:t>Και είπατε: Αμήν</a:t>
            </a:r>
            <a:r>
              <a:rPr lang="el-GR" sz="2000" i="1" dirty="0"/>
              <a:t>.</a:t>
            </a:r>
          </a:p>
          <a:p>
            <a:pPr marL="0" indent="0" fontAlgn="auto">
              <a:lnSpc>
                <a:spcPts val="1700"/>
              </a:lnSpc>
              <a:spcBef>
                <a:spcPts val="0"/>
              </a:spcBef>
              <a:spcAft>
                <a:spcPts val="0"/>
              </a:spcAft>
              <a:buNone/>
              <a:defRPr/>
            </a:pPr>
            <a:endParaRPr lang="el-GR" sz="2000" b="1" i="1" dirty="0"/>
          </a:p>
          <a:p>
            <a:pPr marL="0" indent="0" fontAlgn="auto">
              <a:lnSpc>
                <a:spcPts val="1700"/>
              </a:lnSpc>
              <a:spcBef>
                <a:spcPts val="0"/>
              </a:spcBef>
              <a:spcAft>
                <a:spcPts val="0"/>
              </a:spcAft>
              <a:buNone/>
              <a:defRPr/>
            </a:pPr>
            <a:r>
              <a:rPr lang="el-GR" sz="2000" b="1" i="1" dirty="0"/>
              <a:t>Το μεγάλο Του Όνομα ας είναι ευλογημένο πάντοτε στον αιώνα και τους αιώνες των αιώνων! </a:t>
            </a:r>
          </a:p>
          <a:p>
            <a:pPr marL="0" indent="0" fontAlgn="auto">
              <a:lnSpc>
                <a:spcPts val="1700"/>
              </a:lnSpc>
              <a:spcBef>
                <a:spcPts val="0"/>
              </a:spcBef>
              <a:spcAft>
                <a:spcPts val="0"/>
              </a:spcAft>
              <a:buNone/>
              <a:defRPr/>
            </a:pPr>
            <a:endParaRPr lang="el-GR" sz="2000" i="1" dirty="0"/>
          </a:p>
          <a:p>
            <a:pPr marL="0" indent="0" fontAlgn="auto">
              <a:lnSpc>
                <a:spcPts val="1700"/>
              </a:lnSpc>
              <a:spcBef>
                <a:spcPts val="0"/>
              </a:spcBef>
              <a:spcAft>
                <a:spcPts val="0"/>
              </a:spcAft>
              <a:buNone/>
              <a:defRPr/>
            </a:pPr>
            <a:r>
              <a:rPr lang="el-GR" sz="2000" i="1" dirty="0"/>
              <a:t>Ας είναι </a:t>
            </a:r>
            <a:r>
              <a:rPr lang="el-GR" sz="2000" i="1" dirty="0" err="1"/>
              <a:t>ευλογητόν</a:t>
            </a:r>
            <a:r>
              <a:rPr lang="el-GR" sz="2000" i="1" dirty="0"/>
              <a:t>, </a:t>
            </a:r>
            <a:r>
              <a:rPr lang="el-GR" sz="2000" i="1" dirty="0" err="1"/>
              <a:t>αινετόν</a:t>
            </a:r>
            <a:r>
              <a:rPr lang="el-GR" sz="2000" i="1" dirty="0"/>
              <a:t>, </a:t>
            </a:r>
            <a:r>
              <a:rPr lang="el-GR" sz="2000" i="1" dirty="0" err="1"/>
              <a:t>δοξασμένον</a:t>
            </a:r>
            <a:r>
              <a:rPr lang="el-GR" sz="2000" i="1" dirty="0"/>
              <a:t>, </a:t>
            </a:r>
            <a:r>
              <a:rPr lang="el-GR" sz="2000" i="1" dirty="0" err="1"/>
              <a:t>εκθειασμένον</a:t>
            </a:r>
            <a:r>
              <a:rPr lang="el-GR" sz="2000" i="1" dirty="0"/>
              <a:t>, </a:t>
            </a:r>
            <a:r>
              <a:rPr lang="el-GR" sz="2000" i="1" dirty="0" err="1"/>
              <a:t>εξυψωμένον</a:t>
            </a:r>
            <a:r>
              <a:rPr lang="el-GR" sz="2000" i="1" dirty="0"/>
              <a:t>, </a:t>
            </a:r>
            <a:r>
              <a:rPr lang="el-GR" sz="2000" i="1" dirty="0" err="1"/>
              <a:t>υπέρλαμπρον</a:t>
            </a:r>
            <a:r>
              <a:rPr lang="el-GR" sz="2000" i="1" dirty="0"/>
              <a:t>, </a:t>
            </a:r>
            <a:r>
              <a:rPr lang="el-GR" sz="2000" i="1" dirty="0" err="1"/>
              <a:t>εγκωμιαστόν</a:t>
            </a:r>
            <a:r>
              <a:rPr lang="el-GR" sz="2000" i="1" dirty="0"/>
              <a:t> και </a:t>
            </a:r>
            <a:r>
              <a:rPr lang="el-GR" sz="2000" i="1" dirty="0" err="1"/>
              <a:t>υμνολογητόν</a:t>
            </a:r>
            <a:r>
              <a:rPr lang="el-GR" sz="2000" i="1" dirty="0"/>
              <a:t> το Όνομα του Αγίου. Ας είναι Ευλογημένος. </a:t>
            </a:r>
          </a:p>
          <a:p>
            <a:pPr marL="0" indent="0" fontAlgn="auto">
              <a:lnSpc>
                <a:spcPts val="1700"/>
              </a:lnSpc>
              <a:spcBef>
                <a:spcPts val="0"/>
              </a:spcBef>
              <a:spcAft>
                <a:spcPts val="0"/>
              </a:spcAft>
              <a:buNone/>
              <a:defRPr/>
            </a:pPr>
            <a:endParaRPr lang="el-GR" sz="2000" i="1" dirty="0"/>
          </a:p>
          <a:p>
            <a:pPr marL="0" indent="0" fontAlgn="auto">
              <a:lnSpc>
                <a:spcPts val="1700"/>
              </a:lnSpc>
              <a:spcBef>
                <a:spcPts val="0"/>
              </a:spcBef>
              <a:spcAft>
                <a:spcPts val="0"/>
              </a:spcAft>
              <a:buNone/>
              <a:defRPr/>
            </a:pPr>
            <a:r>
              <a:rPr lang="el-GR" sz="2000" i="1" dirty="0"/>
              <a:t>Ας είναι υπεράνω όλων των ευλογιών, ασμάτων, επαίνων και παρηγοριών οι οποίες δύνανται να εκφραστούν στον κόσμο. </a:t>
            </a:r>
          </a:p>
          <a:p>
            <a:pPr marL="0" indent="0" fontAlgn="auto">
              <a:lnSpc>
                <a:spcPts val="1700"/>
              </a:lnSpc>
              <a:spcBef>
                <a:spcPts val="0"/>
              </a:spcBef>
              <a:spcAft>
                <a:spcPts val="0"/>
              </a:spcAft>
              <a:buNone/>
              <a:defRPr/>
            </a:pPr>
            <a:r>
              <a:rPr lang="el-GR" sz="2000" b="1" i="1" dirty="0"/>
              <a:t>Και είπατε : </a:t>
            </a:r>
            <a:r>
              <a:rPr lang="el-GR" sz="2000" b="1" i="1" dirty="0" err="1"/>
              <a:t>Αμέν</a:t>
            </a:r>
            <a:r>
              <a:rPr lang="el-GR" sz="2000" b="1" i="1" dirty="0" smtClean="0"/>
              <a:t>.</a:t>
            </a:r>
            <a:endParaRPr lang="el-GR" sz="2000" b="1" i="1"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2812" y="1054659"/>
            <a:ext cx="2601248" cy="4525963"/>
          </a:xfrm>
        </p:spPr>
      </p:pic>
      <p:sp>
        <p:nvSpPr>
          <p:cNvPr id="6" name="TextBox 5"/>
          <p:cNvSpPr txBox="1"/>
          <p:nvPr/>
        </p:nvSpPr>
        <p:spPr>
          <a:xfrm>
            <a:off x="5220072" y="5661248"/>
            <a:ext cx="3600400" cy="720080"/>
          </a:xfrm>
          <a:prstGeom prst="rect">
            <a:avLst/>
          </a:prstGeom>
        </p:spPr>
        <p:txBody>
          <a:bodyPr vert="horz" wrap="square" lIns="91440" tIns="45720" rIns="91440" bIns="45720" rtlCol="0" anchor="ctr">
            <a:noAutofit/>
          </a:bodyPr>
          <a:lstStyle/>
          <a:p>
            <a:pPr>
              <a:lnSpc>
                <a:spcPts val="1500"/>
              </a:lnSpc>
            </a:pPr>
            <a:r>
              <a:rPr lang="el-GR" b="1" dirty="0" smtClean="0">
                <a:latin typeface="Franklin Gothic Book" panose="020B0503020102020204" pitchFamily="34" charset="0"/>
              </a:rPr>
              <a:t>ΚΑΝΤΙΣ </a:t>
            </a:r>
            <a:r>
              <a:rPr lang="el-GR" b="1" dirty="0">
                <a:latin typeface="Franklin Gothic Book" panose="020B0503020102020204" pitchFamily="34" charset="0"/>
              </a:rPr>
              <a:t>(</a:t>
            </a:r>
            <a:r>
              <a:rPr lang="en-US" dirty="0" err="1"/>
              <a:t>Qaddish</a:t>
            </a:r>
            <a:r>
              <a:rPr lang="el-GR" dirty="0"/>
              <a:t> &lt; </a:t>
            </a:r>
            <a:r>
              <a:rPr lang="en-US" i="1" dirty="0" err="1"/>
              <a:t>qadosh</a:t>
            </a:r>
            <a:r>
              <a:rPr lang="el-GR" dirty="0"/>
              <a:t> = άγιος = αφορισμένος σε κάτι, ένδοξος)</a:t>
            </a:r>
            <a:r>
              <a:rPr lang="el-GR" b="1" dirty="0">
                <a:latin typeface="Franklin Gothic Book" panose="020B0503020102020204" pitchFamily="34" charset="0"/>
              </a:rPr>
              <a:t>, </a:t>
            </a:r>
            <a:r>
              <a:rPr lang="el-GR" b="1" dirty="0" err="1">
                <a:latin typeface="Franklin Gothic Book" panose="020B0503020102020204" pitchFamily="34" charset="0"/>
              </a:rPr>
              <a:t>αραμαϊκή</a:t>
            </a:r>
            <a:r>
              <a:rPr lang="el-GR" b="1" dirty="0">
                <a:latin typeface="Franklin Gothic Book" panose="020B0503020102020204" pitchFamily="34" charset="0"/>
              </a:rPr>
              <a:t> προσευχή με την οποία έκλεινε η λειτουργία της Συναγωγής</a:t>
            </a:r>
            <a:r>
              <a:rPr lang="el-GR" dirty="0">
                <a:latin typeface="Franklin Gothic Book" panose="020B0503020102020204" pitchFamily="34" charset="0"/>
              </a:rPr>
              <a:t>. </a:t>
            </a:r>
          </a:p>
        </p:txBody>
      </p:sp>
      <p:sp>
        <p:nvSpPr>
          <p:cNvPr id="7" name="TextBox 6"/>
          <p:cNvSpPr txBox="1"/>
          <p:nvPr/>
        </p:nvSpPr>
        <p:spPr>
          <a:xfrm>
            <a:off x="8254060" y="5364598"/>
            <a:ext cx="271920" cy="216024"/>
          </a:xfrm>
          <a:prstGeom prst="rect">
            <a:avLst/>
          </a:prstGeom>
        </p:spPr>
        <p:txBody>
          <a:bodyPr vert="horz" wrap="square" lIns="91440" tIns="45720" rIns="91440" bIns="45720" rtlCol="0" anchor="ctr">
            <a:noAutofit/>
          </a:bodyPr>
          <a:lstStyle/>
          <a:p>
            <a:pPr algn="ctr"/>
            <a:r>
              <a:rPr lang="el-GR" sz="1500" dirty="0" smtClean="0"/>
              <a:t>6</a:t>
            </a:r>
          </a:p>
        </p:txBody>
      </p:sp>
    </p:spTree>
    <p:extLst>
      <p:ext uri="{BB962C8B-B14F-4D97-AF65-F5344CB8AC3E}">
        <p14:creationId xmlns:p14="http://schemas.microsoft.com/office/powerpoint/2010/main" val="692724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dirty="0"/>
              <a:t>Το </a:t>
            </a:r>
            <a:r>
              <a:rPr lang="el-GR" dirty="0" err="1" smtClean="0"/>
              <a:t>Καντίς</a:t>
            </a:r>
            <a:r>
              <a:rPr lang="el-GR" dirty="0" smtClean="0"/>
              <a:t> [2]</a:t>
            </a:r>
            <a:endParaRPr lang="el-GR" dirty="0"/>
          </a:p>
        </p:txBody>
      </p:sp>
      <p:sp>
        <p:nvSpPr>
          <p:cNvPr id="3" name="Θέση περιεχομένου 2"/>
          <p:cNvSpPr>
            <a:spLocks noGrp="1"/>
          </p:cNvSpPr>
          <p:nvPr>
            <p:ph idx="1"/>
          </p:nvPr>
        </p:nvSpPr>
        <p:spPr>
          <a:xfrm>
            <a:off x="464156" y="1052736"/>
            <a:ext cx="8222644" cy="5256584"/>
          </a:xfrm>
        </p:spPr>
        <p:txBody>
          <a:bodyPr>
            <a:noAutofit/>
          </a:bodyPr>
          <a:lstStyle/>
          <a:p>
            <a:pPr marL="180000" indent="-180000">
              <a:lnSpc>
                <a:spcPts val="2000"/>
              </a:lnSpc>
              <a:spcBef>
                <a:spcPts val="0"/>
              </a:spcBef>
              <a:defRPr/>
            </a:pPr>
            <a:r>
              <a:rPr lang="el-GR" sz="2000" b="1" dirty="0"/>
              <a:t>Το </a:t>
            </a:r>
            <a:r>
              <a:rPr lang="el-GR" sz="2000" b="1" dirty="0" err="1"/>
              <a:t>Καντίς</a:t>
            </a:r>
            <a:r>
              <a:rPr lang="el-GR" sz="2000" b="1" dirty="0"/>
              <a:t> έλαβε την τελική του μορφή τους αιώνες </a:t>
            </a:r>
            <a:r>
              <a:rPr lang="el-GR" sz="2000" b="1" i="1" dirty="0"/>
              <a:t>μετά </a:t>
            </a:r>
            <a:r>
              <a:rPr lang="el-GR" sz="2000" b="1" i="1" dirty="0" err="1"/>
              <a:t>Χριστόν</a:t>
            </a:r>
            <a:r>
              <a:rPr lang="el-GR" sz="2000" b="1" i="1" dirty="0"/>
              <a:t>.</a:t>
            </a:r>
            <a:r>
              <a:rPr lang="el-GR" sz="2000" b="1" dirty="0"/>
              <a:t> Η αρχαιότερη αναγνώσιμη «εκδοχή» βρίσκεται σε προσευχητάριο του 10</a:t>
            </a:r>
            <a:r>
              <a:rPr lang="el-GR" sz="2000" b="1" baseline="30000" dirty="0"/>
              <a:t>ου</a:t>
            </a:r>
            <a:r>
              <a:rPr lang="el-GR" sz="2000" b="1" dirty="0"/>
              <a:t> αι. στην περιοχή του σημερινού Ιράκ. Αντίθετα προς σχεδόν όλες τις άλλες ιουδαϊκές προσευχές η γλώσσα του δεν είναι μόνον εβραϊκή αλλά και </a:t>
            </a:r>
            <a:r>
              <a:rPr lang="el-GR" sz="2000" b="1" dirty="0" err="1"/>
              <a:t>αραμαϊκή</a:t>
            </a:r>
            <a:r>
              <a:rPr lang="el-GR" sz="2000" b="1" dirty="0"/>
              <a:t>. Άλλες ιουδαϊκές Ευχές: </a:t>
            </a:r>
            <a:r>
              <a:rPr lang="el-GR" sz="2000" b="1" dirty="0" err="1"/>
              <a:t>Σεμά</a:t>
            </a:r>
            <a:r>
              <a:rPr lang="el-GR" sz="2000" b="1" dirty="0"/>
              <a:t> </a:t>
            </a:r>
            <a:r>
              <a:rPr lang="en-US" sz="2000" dirty="0"/>
              <a:t>(</a:t>
            </a:r>
            <a:r>
              <a:rPr lang="el-GR" sz="2000" b="1" dirty="0"/>
              <a:t>2Χ ημερησίως: </a:t>
            </a:r>
            <a:r>
              <a:rPr lang="el-GR" sz="2000" dirty="0" err="1"/>
              <a:t>Δτ</a:t>
            </a:r>
            <a:r>
              <a:rPr lang="en-US" sz="2000" dirty="0"/>
              <a:t>. 6</a:t>
            </a:r>
            <a:r>
              <a:rPr lang="el-GR" sz="2000" dirty="0"/>
              <a:t>, </a:t>
            </a:r>
            <a:r>
              <a:rPr lang="en-US" sz="2000" dirty="0"/>
              <a:t>4-5</a:t>
            </a:r>
            <a:r>
              <a:rPr lang="el-GR" sz="2000" dirty="0"/>
              <a:t>: </a:t>
            </a:r>
            <a:r>
              <a:rPr lang="el-GR" sz="2000" i="1" dirty="0" err="1"/>
              <a:t>Ἄκουε</a:t>
            </a:r>
            <a:r>
              <a:rPr lang="el-GR" sz="2000" i="1" dirty="0"/>
              <a:t> </a:t>
            </a:r>
            <a:r>
              <a:rPr lang="el-GR" sz="2000" i="1" dirty="0" err="1"/>
              <a:t>Ἰσραὴλ</a:t>
            </a:r>
            <a:r>
              <a:rPr lang="el-GR" sz="2000" i="1" dirty="0"/>
              <a:t> </a:t>
            </a:r>
            <a:r>
              <a:rPr lang="el-GR" sz="2000" dirty="0"/>
              <a:t>στο οποίο ίσως ο Ιησούς πρόσθεσε το </a:t>
            </a:r>
            <a:r>
              <a:rPr lang="el-GR" sz="2000" dirty="0" err="1"/>
              <a:t>Λευ</a:t>
            </a:r>
            <a:r>
              <a:rPr lang="el-GR" sz="2000" dirty="0"/>
              <a:t>, </a:t>
            </a:r>
            <a:r>
              <a:rPr lang="en-US" sz="2000" dirty="0"/>
              <a:t>1</a:t>
            </a:r>
            <a:r>
              <a:rPr lang="el-GR" sz="2000" dirty="0"/>
              <a:t>, </a:t>
            </a:r>
            <a:r>
              <a:rPr lang="en-US" sz="2000" dirty="0"/>
              <a:t>18</a:t>
            </a:r>
            <a:r>
              <a:rPr lang="el-GR" sz="2000" dirty="0"/>
              <a:t> [αγάπη προς τον πλησίον] βλ. </a:t>
            </a:r>
            <a:r>
              <a:rPr lang="en-US" sz="2000" dirty="0"/>
              <a:t>M</a:t>
            </a:r>
            <a:r>
              <a:rPr lang="el-GR" sz="2000" dirty="0"/>
              <a:t>κ.</a:t>
            </a:r>
            <a:r>
              <a:rPr lang="en-US" sz="2000" dirty="0"/>
              <a:t> 12</a:t>
            </a:r>
            <a:r>
              <a:rPr lang="el-GR" sz="2000" dirty="0"/>
              <a:t>, </a:t>
            </a:r>
            <a:r>
              <a:rPr lang="en-US" sz="2000" dirty="0"/>
              <a:t>28-32 </a:t>
            </a:r>
            <a:r>
              <a:rPr lang="el-GR" sz="2000" b="1" dirty="0"/>
              <a:t>), </a:t>
            </a:r>
            <a:r>
              <a:rPr lang="el-GR" sz="2000" b="1" dirty="0" err="1"/>
              <a:t>Αμιντά</a:t>
            </a:r>
            <a:r>
              <a:rPr lang="el-GR" sz="2000" b="1" dirty="0"/>
              <a:t> (3Χ ημερησίως </a:t>
            </a:r>
            <a:r>
              <a:rPr lang="de-DE" sz="2000" b="1" dirty="0" err="1"/>
              <a:t>Shmoneh</a:t>
            </a:r>
            <a:r>
              <a:rPr lang="de-DE" sz="2000" b="1" dirty="0"/>
              <a:t> </a:t>
            </a:r>
            <a:r>
              <a:rPr lang="de-DE" sz="2000" b="1" dirty="0" err="1"/>
              <a:t>Esreh</a:t>
            </a:r>
            <a:r>
              <a:rPr lang="de-DE" sz="2000" dirty="0"/>
              <a:t> </a:t>
            </a:r>
            <a:r>
              <a:rPr lang="el-GR" sz="2000" b="1" dirty="0"/>
              <a:t>18 Ευλογίες), </a:t>
            </a:r>
            <a:r>
              <a:rPr lang="el-GR" sz="2000" b="1" dirty="0" err="1"/>
              <a:t>Τεφιλά</a:t>
            </a:r>
            <a:r>
              <a:rPr lang="el-GR" sz="2000" b="1" dirty="0"/>
              <a:t>.</a:t>
            </a:r>
          </a:p>
          <a:p>
            <a:pPr marL="180000" indent="-180000">
              <a:lnSpc>
                <a:spcPts val="2000"/>
              </a:lnSpc>
              <a:spcBef>
                <a:spcPts val="0"/>
              </a:spcBef>
              <a:defRPr/>
            </a:pPr>
            <a:r>
              <a:rPr lang="el-GR" sz="2000" b="1" dirty="0"/>
              <a:t>ΕΠΤΑ </a:t>
            </a:r>
            <a:r>
              <a:rPr lang="el-GR" sz="2000" dirty="0"/>
              <a:t>φορές την ημέρα προφέρεται το </a:t>
            </a:r>
            <a:r>
              <a:rPr lang="el-GR" sz="2000" dirty="0" err="1"/>
              <a:t>Καντίς</a:t>
            </a:r>
            <a:r>
              <a:rPr lang="el-GR" sz="2000" dirty="0"/>
              <a:t> στο πλαίσιο των δημόσιων ακολουθιών που απαιτούν τη συμμετοχή τουλάχιστον δέκα Ιουδαίων. Επειδή το </a:t>
            </a:r>
            <a:r>
              <a:rPr lang="el-GR" sz="2000" dirty="0" err="1"/>
              <a:t>Ταλμούδ</a:t>
            </a:r>
            <a:r>
              <a:rPr lang="el-GR" sz="2000" dirty="0"/>
              <a:t> σε αντίθεση προς τα μεσαιωνικά κείμενα δεν υπαγορεύει να είναι μόνον άνδρες, μόνον στα προοδευτικά ρεύματα του Ιουδαϊσμού συνυπολογίζονται και οι γυναίκες.</a:t>
            </a:r>
          </a:p>
          <a:p>
            <a:pPr marL="180000" indent="-180000">
              <a:lnSpc>
                <a:spcPts val="2000"/>
              </a:lnSpc>
              <a:spcBef>
                <a:spcPts val="0"/>
              </a:spcBef>
              <a:defRPr/>
            </a:pPr>
            <a:r>
              <a:rPr lang="el-GR" sz="2000" dirty="0"/>
              <a:t>Το </a:t>
            </a:r>
            <a:r>
              <a:rPr lang="el-GR" sz="2000" dirty="0" err="1"/>
              <a:t>Καντίς</a:t>
            </a:r>
            <a:r>
              <a:rPr lang="el-GR" sz="2000" dirty="0"/>
              <a:t> στις ακολουθίες αποτελεί το μεταβατικό σημείο ανάμεσα στα σημαντικά τους τμήματα, ακόμη και όταν πρόκειται για διαλέξεις στην </a:t>
            </a:r>
            <a:r>
              <a:rPr lang="el-GR" sz="2000" dirty="0" err="1"/>
              <a:t>Τορά</a:t>
            </a:r>
            <a:r>
              <a:rPr lang="el-GR" sz="2000" dirty="0"/>
              <a:t> και το </a:t>
            </a:r>
            <a:r>
              <a:rPr lang="el-GR" sz="2000" dirty="0" err="1"/>
              <a:t>Ταλμούδ</a:t>
            </a:r>
            <a:r>
              <a:rPr lang="el-GR" sz="2000" dirty="0"/>
              <a:t>. Από το 13</a:t>
            </a:r>
            <a:r>
              <a:rPr lang="el-GR" sz="2000" baseline="30000" dirty="0"/>
              <a:t>ο</a:t>
            </a:r>
            <a:r>
              <a:rPr lang="el-GR" sz="2000" dirty="0"/>
              <a:t> αι. το </a:t>
            </a:r>
            <a:r>
              <a:rPr lang="el-GR" sz="2000" dirty="0" err="1"/>
              <a:t>Καντίς</a:t>
            </a:r>
            <a:r>
              <a:rPr lang="el-GR" sz="2000" dirty="0"/>
              <a:t> αποτελεί </a:t>
            </a:r>
            <a:r>
              <a:rPr lang="el-GR" sz="2000" b="1" dirty="0"/>
              <a:t>την επιμνημόσυνη δέηση</a:t>
            </a:r>
            <a:r>
              <a:rPr lang="el-GR" sz="2000" dirty="0"/>
              <a:t> για τους νεκρούς κατεξοχήν </a:t>
            </a:r>
            <a:r>
              <a:rPr lang="el-GR" sz="2000" dirty="0" smtClean="0"/>
              <a:t>γι' </a:t>
            </a:r>
            <a:r>
              <a:rPr lang="el-GR" sz="2000" dirty="0"/>
              <a:t>αυτούς που μαρτυρούσαν για το δοξασμό του Ονόματος του Θεού. Το </a:t>
            </a:r>
            <a:r>
              <a:rPr lang="el-GR" sz="2000" dirty="0" err="1"/>
              <a:t>Καντίς</a:t>
            </a:r>
            <a:r>
              <a:rPr lang="el-GR" sz="2000" dirty="0"/>
              <a:t> υποδεικνύει ότι το τέλος της ανθρώπινης ζωής βρίσκεται εκτός του εαυτού του. Το ζητούμενο δεν είναι η αυτοπραγμάτωση αλλά η </a:t>
            </a:r>
            <a:r>
              <a:rPr lang="el-GR" sz="2000" dirty="0" err="1"/>
              <a:t>θεοπραγμάτωση</a:t>
            </a:r>
            <a:r>
              <a:rPr lang="el-GR" sz="2000" dirty="0" smtClean="0"/>
              <a:t>.</a:t>
            </a:r>
            <a:endParaRPr lang="el-GR" sz="2000" dirty="0"/>
          </a:p>
        </p:txBody>
      </p:sp>
    </p:spTree>
    <p:extLst>
      <p:ext uri="{BB962C8B-B14F-4D97-AF65-F5344CB8AC3E}">
        <p14:creationId xmlns:p14="http://schemas.microsoft.com/office/powerpoint/2010/main" val="4277995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5915000" cy="1143000"/>
          </a:xfrm>
        </p:spPr>
        <p:txBody>
          <a:bodyPr>
            <a:noAutofit/>
          </a:bodyPr>
          <a:lstStyle/>
          <a:p>
            <a:r>
              <a:rPr lang="el-GR" sz="3800" dirty="0" smtClean="0"/>
              <a:t>ΜΟΝΑΔΙΚΑ </a:t>
            </a:r>
            <a:r>
              <a:rPr lang="el-GR" sz="3800" dirty="0"/>
              <a:t>ΧΑΡΑΚΤΗΡΙΣΤΙΚΑ ΤΗΣ ΚΥΡΙΑΚΗΣ </a:t>
            </a:r>
            <a:r>
              <a:rPr lang="el-GR" sz="3800" dirty="0" smtClean="0"/>
              <a:t>ΠΡΟΣΕΥΧΗΣ</a:t>
            </a:r>
            <a:endParaRPr lang="el-GR" sz="3800" dirty="0"/>
          </a:p>
        </p:txBody>
      </p:sp>
      <p:sp>
        <p:nvSpPr>
          <p:cNvPr id="3" name="Θέση περιεχομένου 2"/>
          <p:cNvSpPr>
            <a:spLocks noGrp="1"/>
          </p:cNvSpPr>
          <p:nvPr>
            <p:ph idx="1"/>
          </p:nvPr>
        </p:nvSpPr>
        <p:spPr/>
        <p:txBody>
          <a:bodyPr>
            <a:noAutofit/>
          </a:bodyPr>
          <a:lstStyle/>
          <a:p>
            <a:pPr marL="144000" indent="-144000">
              <a:lnSpc>
                <a:spcPts val="1900"/>
              </a:lnSpc>
              <a:spcBef>
                <a:spcPts val="0"/>
              </a:spcBef>
              <a:buFont typeface="Arial" charset="0"/>
              <a:buChar char="•"/>
              <a:defRPr/>
            </a:pPr>
            <a:r>
              <a:rPr lang="el-GR" sz="2000" b="1" i="1" dirty="0"/>
              <a:t>Συντομία και Αμεσότητα (β’ ενικό)</a:t>
            </a:r>
          </a:p>
          <a:p>
            <a:pPr marL="0" indent="0">
              <a:lnSpc>
                <a:spcPts val="1900"/>
              </a:lnSpc>
              <a:spcBef>
                <a:spcPts val="0"/>
              </a:spcBef>
              <a:buClr>
                <a:schemeClr val="accent2"/>
              </a:buClr>
              <a:buNone/>
              <a:defRPr/>
            </a:pPr>
            <a:r>
              <a:rPr lang="el-GR" sz="2000" dirty="0"/>
              <a:t>Απουσιάζουν ανασκοπήσεις της ιστορίας της θείας </a:t>
            </a:r>
            <a:endParaRPr lang="el-GR" sz="2000" dirty="0" smtClean="0"/>
          </a:p>
          <a:p>
            <a:pPr marL="0" indent="0">
              <a:lnSpc>
                <a:spcPts val="1900"/>
              </a:lnSpc>
              <a:spcBef>
                <a:spcPts val="0"/>
              </a:spcBef>
              <a:buClr>
                <a:schemeClr val="accent2"/>
              </a:buClr>
              <a:buNone/>
              <a:defRPr/>
            </a:pPr>
            <a:r>
              <a:rPr lang="el-GR" sz="2000" dirty="0" smtClean="0"/>
              <a:t>Οικονομίας </a:t>
            </a:r>
            <a:r>
              <a:rPr lang="el-GR" sz="2000" dirty="0"/>
              <a:t>και συσσώρευση προσδιορισμών του Θεού.</a:t>
            </a:r>
          </a:p>
          <a:p>
            <a:pPr marL="144000" indent="-144000">
              <a:lnSpc>
                <a:spcPts val="1900"/>
              </a:lnSpc>
              <a:spcBef>
                <a:spcPts val="0"/>
              </a:spcBef>
              <a:buClr>
                <a:schemeClr val="tx1"/>
              </a:buClr>
              <a:buFont typeface="Arial" charset="0"/>
              <a:buChar char="•"/>
              <a:defRPr/>
            </a:pPr>
            <a:r>
              <a:rPr lang="el-GR" sz="2000" b="1" i="1" dirty="0"/>
              <a:t>Απλή προσφώνηση-</a:t>
            </a:r>
            <a:r>
              <a:rPr lang="el-GR" sz="2000" b="1" i="1" dirty="0" err="1"/>
              <a:t>Αββά</a:t>
            </a:r>
            <a:r>
              <a:rPr lang="el-GR" sz="2000" b="1" i="1" dirty="0"/>
              <a:t>/ Πατέρα !</a:t>
            </a:r>
          </a:p>
          <a:p>
            <a:pPr marL="0" indent="0">
              <a:lnSpc>
                <a:spcPts val="1900"/>
              </a:lnSpc>
              <a:spcBef>
                <a:spcPts val="0"/>
              </a:spcBef>
              <a:buClr>
                <a:schemeClr val="accent2"/>
              </a:buClr>
              <a:buNone/>
              <a:defRPr/>
            </a:pPr>
            <a:r>
              <a:rPr lang="el-GR" sz="2000" dirty="0" smtClean="0"/>
              <a:t>Δεν </a:t>
            </a:r>
            <a:r>
              <a:rPr lang="el-GR" sz="2000" dirty="0"/>
              <a:t>αναφέρεται μόνον στον οίκο Ισραήλ αλλά αφήνει «ανοικτή» τη συμμετοχή στη βασιλεία, όπως και στα τραπέζια που παρέθεσε.  </a:t>
            </a:r>
          </a:p>
          <a:p>
            <a:pPr marL="0" indent="-144000">
              <a:lnSpc>
                <a:spcPts val="1900"/>
              </a:lnSpc>
              <a:spcBef>
                <a:spcPts val="0"/>
              </a:spcBef>
              <a:buClr>
                <a:schemeClr val="tx1"/>
              </a:buClr>
              <a:buFont typeface="Arial" charset="0"/>
              <a:buChar char="•"/>
              <a:defRPr/>
            </a:pPr>
            <a:r>
              <a:rPr lang="el-GR" sz="2000" b="1" i="1" dirty="0" smtClean="0"/>
              <a:t>Μοναδικά </a:t>
            </a:r>
            <a:r>
              <a:rPr lang="el-GR" sz="2000" b="1" i="1" dirty="0"/>
              <a:t>τα αιτήματα σε </a:t>
            </a:r>
            <a:r>
              <a:rPr lang="el-GR" sz="2000" b="1" i="1" dirty="0" err="1"/>
              <a:t>α΄πληθυντικό</a:t>
            </a:r>
            <a:r>
              <a:rPr lang="el-GR" sz="2000" i="1" dirty="0"/>
              <a:t>! Ο Ιησούς αγκαλιάζει και την καθημερινή υλική </a:t>
            </a:r>
            <a:r>
              <a:rPr lang="el-GR" sz="2000" i="1" dirty="0" smtClean="0"/>
              <a:t>ανάγκη για </a:t>
            </a:r>
            <a:r>
              <a:rPr lang="el-GR" sz="2000" i="1" dirty="0"/>
              <a:t>επιβίωση, που της δίνει ένα «μυστηριακό» χαρακτήρα. Όπως στο </a:t>
            </a:r>
            <a:r>
              <a:rPr lang="el-GR" sz="2000" i="1" dirty="0" err="1"/>
              <a:t>Σεμά</a:t>
            </a:r>
            <a:r>
              <a:rPr lang="el-GR" sz="2000" i="1" dirty="0"/>
              <a:t> πρόσθεσε το «αγαπήσεις τον πλησίον σου» έτσι και στην προσευχή της Κοινότητάς του τη σχέση  με τον άλλον.</a:t>
            </a:r>
          </a:p>
          <a:p>
            <a:pPr marL="0" indent="-144000">
              <a:lnSpc>
                <a:spcPts val="1900"/>
              </a:lnSpc>
              <a:spcBef>
                <a:spcPts val="0"/>
              </a:spcBef>
              <a:buClr>
                <a:schemeClr val="tx1"/>
              </a:buClr>
              <a:buFont typeface="Arial" charset="0"/>
              <a:buChar char="•"/>
              <a:defRPr/>
            </a:pPr>
            <a:r>
              <a:rPr lang="el-GR" sz="2000" i="1" dirty="0" smtClean="0"/>
              <a:t>Απουσία </a:t>
            </a:r>
            <a:r>
              <a:rPr lang="el-GR" sz="2000" b="1" i="1" dirty="0" smtClean="0"/>
              <a:t>δοξολογίας</a:t>
            </a:r>
            <a:r>
              <a:rPr lang="el-GR" sz="2000" i="1" dirty="0" smtClean="0"/>
              <a:t> στο τέλος. </a:t>
            </a:r>
            <a:r>
              <a:rPr lang="el-GR" sz="2000" dirty="0" smtClean="0"/>
              <a:t>Το  </a:t>
            </a:r>
            <a:r>
              <a:rPr lang="el-GR" sz="2000" b="1" i="1" dirty="0" err="1" smtClean="0"/>
              <a:t>ὅτι</a:t>
            </a:r>
            <a:r>
              <a:rPr lang="el-GR" sz="2000" b="1" i="1" dirty="0" smtClean="0"/>
              <a:t> </a:t>
            </a:r>
            <a:r>
              <a:rPr lang="el-GR" sz="2000" b="1" i="1" dirty="0" err="1" smtClean="0"/>
              <a:t>σοῦ</a:t>
            </a:r>
            <a:r>
              <a:rPr lang="el-GR" sz="2000" b="1" i="1" dirty="0" smtClean="0"/>
              <a:t> </a:t>
            </a:r>
            <a:r>
              <a:rPr lang="el-GR" sz="2000" b="1" i="1" dirty="0" err="1" smtClean="0"/>
              <a:t>ἐστιν</a:t>
            </a:r>
            <a:r>
              <a:rPr lang="el-GR" sz="2000" b="1" i="1" dirty="0" smtClean="0"/>
              <a:t> ἡ </a:t>
            </a:r>
            <a:r>
              <a:rPr lang="el-GR" sz="2000" b="1" i="1" dirty="0" err="1" smtClean="0"/>
              <a:t>δύναμις</a:t>
            </a:r>
            <a:r>
              <a:rPr lang="el-GR" sz="2000" b="1" i="1" dirty="0" smtClean="0"/>
              <a:t> </a:t>
            </a:r>
            <a:r>
              <a:rPr lang="el-GR" sz="2000" b="1" i="1" dirty="0" err="1" smtClean="0"/>
              <a:t>καὶ</a:t>
            </a:r>
            <a:r>
              <a:rPr lang="el-GR" sz="2000" b="1" i="1" dirty="0" smtClean="0"/>
              <a:t> ἡ </a:t>
            </a:r>
            <a:r>
              <a:rPr lang="el-GR" sz="2000" b="1" i="1" dirty="0" err="1" smtClean="0"/>
              <a:t>δόξα</a:t>
            </a:r>
            <a:r>
              <a:rPr lang="el-GR" sz="2000" b="1" i="1" dirty="0" smtClean="0"/>
              <a:t> </a:t>
            </a:r>
            <a:r>
              <a:rPr lang="el-GR" sz="2000" b="1" i="1" dirty="0" err="1" smtClean="0"/>
              <a:t>εἰς</a:t>
            </a:r>
            <a:r>
              <a:rPr lang="el-GR" sz="2000" b="1" i="1" dirty="0" smtClean="0"/>
              <a:t> </a:t>
            </a:r>
            <a:r>
              <a:rPr lang="el-GR" sz="2000" b="1" i="1" dirty="0" err="1" smtClean="0"/>
              <a:t>τοὺς</a:t>
            </a:r>
            <a:r>
              <a:rPr lang="el-GR" sz="2000" b="1" i="1" dirty="0" smtClean="0"/>
              <a:t> </a:t>
            </a:r>
            <a:r>
              <a:rPr lang="el-GR" sz="2000" b="1" i="1" dirty="0" err="1" smtClean="0"/>
              <a:t>αἰῶνας</a:t>
            </a:r>
            <a:r>
              <a:rPr lang="el-GR" sz="2000" b="1" i="1" dirty="0" smtClean="0"/>
              <a:t> </a:t>
            </a:r>
            <a:r>
              <a:rPr lang="el-GR" sz="2000" dirty="0" smtClean="0"/>
              <a:t>χωρίς το ΒΑΣΙΛΕΙΑ (!), που απαντά στη </a:t>
            </a:r>
            <a:r>
              <a:rPr lang="el-GR" sz="2000" b="1" dirty="0" smtClean="0"/>
              <a:t>Διδαχή και</a:t>
            </a:r>
            <a:r>
              <a:rPr lang="el-GR" sz="2000" dirty="0" smtClean="0"/>
              <a:t> το εκκλησιαστικό κείμενο του </a:t>
            </a:r>
            <a:r>
              <a:rPr lang="el-GR" sz="2000" dirty="0" err="1" smtClean="0"/>
              <a:t>Μτ</a:t>
            </a:r>
            <a:r>
              <a:rPr lang="el-GR" sz="2000" dirty="0" smtClean="0"/>
              <a:t>. </a:t>
            </a:r>
            <a:r>
              <a:rPr lang="el-GR" sz="2000" b="1" dirty="0" smtClean="0"/>
              <a:t>μόνον σε νεότερα </a:t>
            </a:r>
            <a:r>
              <a:rPr lang="el-GR" sz="2000" dirty="0" smtClean="0"/>
              <a:t>χειρόγραφα, παραδίδεται </a:t>
            </a:r>
            <a:r>
              <a:rPr lang="el-GR" sz="2000" b="1" dirty="0" smtClean="0"/>
              <a:t>Δεν ΓΝΩΡΙΖΟΥΜΕ εάν ανήκε στο αρχέγονο </a:t>
            </a:r>
            <a:r>
              <a:rPr lang="el-GR" sz="2000" b="1" i="1" dirty="0" smtClean="0"/>
              <a:t>Πάτερ Ημών αν και στον Ιουδαϊσμό ήταν αυτονόητο οι προσευχές να επισφραγίζονται με μία δοξολογία ή το Αμήν</a:t>
            </a:r>
            <a:r>
              <a:rPr lang="el-GR" sz="2000" dirty="0" smtClean="0"/>
              <a:t> (</a:t>
            </a:r>
            <a:r>
              <a:rPr lang="el-GR" sz="2000" dirty="0" err="1" smtClean="0"/>
              <a:t>πρβλ</a:t>
            </a:r>
            <a:r>
              <a:rPr lang="el-GR" sz="2000" dirty="0" smtClean="0"/>
              <a:t>. Β’ Παρ. 29, 11-13)! Βεβαίως η δοξολογία προϋποτίθεται κατεξοχήν στο α’ αίτημα που δεν συνδέεται μόνον με τα άλλα σε β’ ενικό αλλά με όλα τα επόμενα! Άρα τα </a:t>
            </a:r>
            <a:r>
              <a:rPr lang="el-GR" sz="2000" b="1" i="1" dirty="0" smtClean="0"/>
              <a:t>αιτήματα «δεν  διατυπώνονται ωσάν από παιδιά»</a:t>
            </a:r>
            <a:r>
              <a:rPr lang="el-GR" sz="2000" b="1" dirty="0" smtClean="0"/>
              <a:t> μόνον δεητικά.</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1" y="332656"/>
            <a:ext cx="2607560" cy="1958206"/>
          </a:xfrm>
          <a:prstGeom prst="rect">
            <a:avLst/>
          </a:prstGeom>
        </p:spPr>
      </p:pic>
      <p:sp>
        <p:nvSpPr>
          <p:cNvPr id="5" name="TextBox 4"/>
          <p:cNvSpPr txBox="1"/>
          <p:nvPr/>
        </p:nvSpPr>
        <p:spPr>
          <a:xfrm>
            <a:off x="8700798" y="2290862"/>
            <a:ext cx="271920" cy="216024"/>
          </a:xfrm>
          <a:prstGeom prst="rect">
            <a:avLst/>
          </a:prstGeom>
        </p:spPr>
        <p:txBody>
          <a:bodyPr vert="horz" wrap="square" lIns="91440" tIns="45720" rIns="91440" bIns="45720" rtlCol="0" anchor="ctr">
            <a:noAutofit/>
          </a:bodyPr>
          <a:lstStyle/>
          <a:p>
            <a:pPr algn="ctr"/>
            <a:r>
              <a:rPr lang="el-GR" sz="1500" dirty="0" smtClean="0"/>
              <a:t>7</a:t>
            </a:r>
          </a:p>
        </p:txBody>
      </p:sp>
    </p:spTree>
    <p:extLst>
      <p:ext uri="{BB962C8B-B14F-4D97-AF65-F5344CB8AC3E}">
        <p14:creationId xmlns:p14="http://schemas.microsoft.com/office/powerpoint/2010/main" val="337351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2205274"/>
            <a:ext cx="4750296" cy="2377870"/>
          </a:xfrm>
        </p:spPr>
        <p:txBody>
          <a:bodyPr>
            <a:normAutofit fontScale="90000"/>
          </a:bodyPr>
          <a:lstStyle/>
          <a:p>
            <a:pPr>
              <a:lnSpc>
                <a:spcPts val="4100"/>
              </a:lnSpc>
            </a:pPr>
            <a:r>
              <a:rPr lang="el-GR" dirty="0"/>
              <a:t>ΙΙ. ΤΟ ΠΑΤΕΡ ΗΜΩΝ ΣΤΗ ΣΥΝΑΦΕΙΑ ΕΚΑΣΤΟΥ ΕΥΑΓΓΕΛΙΣΤΗ </a:t>
            </a:r>
            <a:r>
              <a:rPr lang="el-GR" dirty="0" smtClean="0"/>
              <a:t/>
            </a:r>
            <a:br>
              <a:rPr lang="el-GR" dirty="0" smtClean="0"/>
            </a:br>
            <a:r>
              <a:rPr lang="el-GR" dirty="0" smtClean="0"/>
              <a:t>(</a:t>
            </a:r>
            <a:r>
              <a:rPr lang="el-GR" dirty="0" err="1"/>
              <a:t>text</a:t>
            </a:r>
            <a:r>
              <a:rPr lang="el-GR" dirty="0"/>
              <a:t> = υφαντό)</a:t>
            </a:r>
          </a:p>
        </p:txBody>
      </p:sp>
      <p:sp>
        <p:nvSpPr>
          <p:cNvPr id="5" name="TextBox 4"/>
          <p:cNvSpPr txBox="1"/>
          <p:nvPr/>
        </p:nvSpPr>
        <p:spPr>
          <a:xfrm>
            <a:off x="8548552" y="4583144"/>
            <a:ext cx="271920" cy="216024"/>
          </a:xfrm>
          <a:prstGeom prst="rect">
            <a:avLst/>
          </a:prstGeom>
        </p:spPr>
        <p:txBody>
          <a:bodyPr vert="horz" wrap="square" lIns="91440" tIns="45720" rIns="91440" bIns="45720" rtlCol="0" anchor="ctr">
            <a:noAutofit/>
          </a:bodyPr>
          <a:lstStyle/>
          <a:p>
            <a:pPr algn="ctr"/>
            <a:r>
              <a:rPr lang="el-GR" sz="1500" dirty="0" smtClean="0"/>
              <a:t>8</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2205274"/>
            <a:ext cx="3384376" cy="2377870"/>
          </a:xfrm>
          <a:prstGeom prst="rect">
            <a:avLst/>
          </a:prstGeom>
        </p:spPr>
      </p:pic>
    </p:spTree>
    <p:extLst>
      <p:ext uri="{BB962C8B-B14F-4D97-AF65-F5344CB8AC3E}">
        <p14:creationId xmlns:p14="http://schemas.microsoft.com/office/powerpoint/2010/main" val="2689303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5 - Διάγραμμα"/>
          <p:cNvGraphicFramePr/>
          <p:nvPr>
            <p:extLst>
              <p:ext uri="{D42A27DB-BD31-4B8C-83A1-F6EECF244321}">
                <p14:modId xmlns:p14="http://schemas.microsoft.com/office/powerpoint/2010/main" val="3135151604"/>
              </p:ext>
            </p:extLst>
          </p:nvPr>
        </p:nvGraphicFramePr>
        <p:xfrm>
          <a:off x="323528" y="188640"/>
          <a:ext cx="8280920"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954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199" y="260648"/>
            <a:ext cx="5846259" cy="5865515"/>
          </a:xfrm>
        </p:spPr>
        <p:txBody>
          <a:bodyPr>
            <a:noAutofit/>
          </a:bodyPr>
          <a:lstStyle/>
          <a:p>
            <a:pPr marL="180000" indent="-180000">
              <a:lnSpc>
                <a:spcPts val="1700"/>
              </a:lnSpc>
              <a:spcBef>
                <a:spcPts val="0"/>
              </a:spcBef>
              <a:buFont typeface="+mj-lt"/>
              <a:buAutoNum type="arabicPeriod"/>
              <a:defRPr/>
            </a:pPr>
            <a:r>
              <a:rPr lang="el-GR" sz="2000" b="1" dirty="0" smtClean="0"/>
              <a:t>ΑΠΟΤΕΛΕΙ </a:t>
            </a:r>
            <a:r>
              <a:rPr lang="el-GR" sz="2000" b="1" dirty="0"/>
              <a:t>ΤΟΝ ΠΥΡΗΝΑ ΤΗΣ ΕΠΙ ΤΟΥ ΟΡΟΥΣ ΟΜΙΛΙΑΣ Η ΟΠΟΙΑ  ΜΑΖΙ ΜΕ </a:t>
            </a:r>
            <a:r>
              <a:rPr lang="el-GR" sz="2000" b="1" dirty="0" smtClean="0"/>
              <a:t>ΤΑ ΕΠΙΣΥΝΑΠΤΩΜΕΝΑ </a:t>
            </a:r>
            <a:r>
              <a:rPr lang="el-GR" sz="2000" b="1" dirty="0"/>
              <a:t>10 ΘΑΥΜΑΤΑ </a:t>
            </a:r>
            <a:r>
              <a:rPr lang="el-GR" sz="2000" dirty="0"/>
              <a:t>(ΑΝΤΙ ΤΩΝ ΔΕΚΑ ΠΛΗΓΩΝ ΤΟΥ ΜΩΥΣΗ)  ΑΝΑΠΤΥΣΣΟΥΝ ΤΟΝ </a:t>
            </a:r>
            <a:r>
              <a:rPr lang="el-GR" sz="2000" dirty="0" err="1"/>
              <a:t>στ</a:t>
            </a:r>
            <a:r>
              <a:rPr lang="el-GR" sz="2000" dirty="0"/>
              <a:t>. 4, 23: </a:t>
            </a:r>
            <a:r>
              <a:rPr lang="el-GR" sz="2000" i="1" dirty="0" err="1"/>
              <a:t>Καὶ</a:t>
            </a:r>
            <a:r>
              <a:rPr lang="el-GR" sz="2000" i="1" dirty="0"/>
              <a:t> περιερχόταν ὁ </a:t>
            </a:r>
            <a:r>
              <a:rPr lang="el-GR" sz="2000" i="1" dirty="0" err="1"/>
              <a:t>Ἰησοῦς</a:t>
            </a:r>
            <a:r>
              <a:rPr lang="el-GR" sz="2000" i="1" dirty="0"/>
              <a:t> </a:t>
            </a:r>
            <a:r>
              <a:rPr lang="el-GR" sz="2000" i="1" dirty="0" err="1"/>
              <a:t>ὅλην</a:t>
            </a:r>
            <a:r>
              <a:rPr lang="el-GR" sz="2000" i="1" dirty="0"/>
              <a:t> </a:t>
            </a:r>
            <a:r>
              <a:rPr lang="el-GR" sz="2000" i="1" dirty="0" err="1"/>
              <a:t>τὴν</a:t>
            </a:r>
            <a:r>
              <a:rPr lang="el-GR" sz="2000" i="1" dirty="0"/>
              <a:t> </a:t>
            </a:r>
            <a:r>
              <a:rPr lang="el-GR" sz="2000" i="1" dirty="0" err="1"/>
              <a:t>Γαλιλαίαν</a:t>
            </a:r>
            <a:r>
              <a:rPr lang="el-GR" sz="2000" i="1" dirty="0"/>
              <a:t> των αλλοδαπών, </a:t>
            </a:r>
            <a:r>
              <a:rPr lang="el-GR" sz="2000" i="1" dirty="0" err="1"/>
              <a:t>διδάσκων</a:t>
            </a:r>
            <a:r>
              <a:rPr lang="el-GR" sz="2000" i="1" dirty="0"/>
              <a:t> </a:t>
            </a:r>
            <a:r>
              <a:rPr lang="el-GR" sz="2000" i="1" dirty="0" err="1"/>
              <a:t>ἐν</a:t>
            </a:r>
            <a:r>
              <a:rPr lang="el-GR" sz="2000" i="1" dirty="0"/>
              <a:t> </a:t>
            </a:r>
            <a:r>
              <a:rPr lang="el-GR" sz="2000" i="1" dirty="0" err="1"/>
              <a:t>ταῖς</a:t>
            </a:r>
            <a:r>
              <a:rPr lang="el-GR" sz="2000" i="1" dirty="0"/>
              <a:t> </a:t>
            </a:r>
            <a:r>
              <a:rPr lang="el-GR" sz="2000" i="1" dirty="0" err="1"/>
              <a:t>συναγωγαῖς</a:t>
            </a:r>
            <a:r>
              <a:rPr lang="el-GR" sz="2000" i="1" dirty="0"/>
              <a:t> </a:t>
            </a:r>
            <a:r>
              <a:rPr lang="el-GR" sz="2000" i="1" dirty="0" err="1"/>
              <a:t>αὐτῶν</a:t>
            </a:r>
            <a:r>
              <a:rPr lang="el-GR" sz="2000" i="1" dirty="0"/>
              <a:t> </a:t>
            </a:r>
            <a:r>
              <a:rPr lang="el-GR" sz="2000" i="1" dirty="0" err="1"/>
              <a:t>καὶ</a:t>
            </a:r>
            <a:r>
              <a:rPr lang="el-GR" sz="2000" i="1" dirty="0"/>
              <a:t> </a:t>
            </a:r>
            <a:r>
              <a:rPr lang="el-GR" sz="2000" b="1" i="1" dirty="0" err="1"/>
              <a:t>κηρύττων</a:t>
            </a:r>
            <a:r>
              <a:rPr lang="el-GR" sz="2000" b="1" i="1" dirty="0"/>
              <a:t> </a:t>
            </a:r>
            <a:r>
              <a:rPr lang="el-GR" sz="2000" b="1" i="1" dirty="0" err="1"/>
              <a:t>τὸ</a:t>
            </a:r>
            <a:r>
              <a:rPr lang="el-GR" sz="2000" b="1" i="1" dirty="0"/>
              <a:t> χαρμόσυνο μήνυμα </a:t>
            </a:r>
            <a:r>
              <a:rPr lang="el-GR" sz="2000" b="1" i="1" dirty="0" err="1"/>
              <a:t>τῆς</a:t>
            </a:r>
            <a:r>
              <a:rPr lang="el-GR" sz="2000" b="1" i="1" dirty="0"/>
              <a:t> </a:t>
            </a:r>
            <a:r>
              <a:rPr lang="el-GR" sz="2000" b="1" i="1" dirty="0" err="1"/>
              <a:t>βασιλείας</a:t>
            </a:r>
            <a:r>
              <a:rPr lang="el-GR" sz="2000" b="1" i="1" dirty="0"/>
              <a:t> </a:t>
            </a:r>
            <a:r>
              <a:rPr lang="el-GR" sz="2000" i="1" dirty="0" err="1"/>
              <a:t>καὶ</a:t>
            </a:r>
            <a:r>
              <a:rPr lang="el-GR" sz="2000" i="1" dirty="0"/>
              <a:t> </a:t>
            </a:r>
            <a:r>
              <a:rPr lang="el-GR" sz="2000" i="1" dirty="0" err="1"/>
              <a:t>θεραπεύων</a:t>
            </a:r>
            <a:r>
              <a:rPr lang="el-GR" sz="2000" i="1" dirty="0"/>
              <a:t> </a:t>
            </a:r>
            <a:r>
              <a:rPr lang="el-GR" sz="2000" i="1" dirty="0" err="1"/>
              <a:t>πᾶσαν</a:t>
            </a:r>
            <a:r>
              <a:rPr lang="el-GR" sz="2000" i="1" dirty="0"/>
              <a:t> </a:t>
            </a:r>
            <a:r>
              <a:rPr lang="el-GR" sz="2000" i="1" dirty="0" err="1"/>
              <a:t>νόσον</a:t>
            </a:r>
            <a:r>
              <a:rPr lang="el-GR" sz="2000" i="1" dirty="0"/>
              <a:t> </a:t>
            </a:r>
            <a:r>
              <a:rPr lang="el-GR" sz="2000" i="1" dirty="0" err="1"/>
              <a:t>καὶ</a:t>
            </a:r>
            <a:r>
              <a:rPr lang="el-GR" sz="2000" i="1" dirty="0"/>
              <a:t> </a:t>
            </a:r>
            <a:r>
              <a:rPr lang="el-GR" sz="2000" i="1" dirty="0" err="1"/>
              <a:t>πᾶσαν</a:t>
            </a:r>
            <a:r>
              <a:rPr lang="el-GR" sz="2000" i="1" dirty="0"/>
              <a:t> </a:t>
            </a:r>
            <a:r>
              <a:rPr lang="el-GR" sz="2000" i="1" dirty="0" err="1"/>
              <a:t>ἀσθένειαν</a:t>
            </a:r>
            <a:r>
              <a:rPr lang="el-GR" sz="2000" i="1" dirty="0"/>
              <a:t> </a:t>
            </a:r>
            <a:r>
              <a:rPr lang="el-GR" sz="2000" i="1" dirty="0" err="1"/>
              <a:t>μεταξὺ</a:t>
            </a:r>
            <a:r>
              <a:rPr lang="el-GR" sz="2000" i="1" dirty="0"/>
              <a:t> </a:t>
            </a:r>
            <a:r>
              <a:rPr lang="el-GR" sz="2000" i="1" dirty="0" err="1"/>
              <a:t>τοῦ</a:t>
            </a:r>
            <a:r>
              <a:rPr lang="el-GR" sz="2000" i="1" dirty="0"/>
              <a:t> </a:t>
            </a:r>
            <a:r>
              <a:rPr lang="el-GR" sz="2000" i="1" dirty="0" err="1"/>
              <a:t>λαοῦ</a:t>
            </a:r>
            <a:r>
              <a:rPr lang="el-GR" sz="2000" i="1" dirty="0"/>
              <a:t>.</a:t>
            </a:r>
            <a:r>
              <a:rPr lang="el-GR" sz="2000" dirty="0"/>
              <a:t> </a:t>
            </a:r>
          </a:p>
          <a:p>
            <a:pPr marL="180000" indent="-180000">
              <a:lnSpc>
                <a:spcPts val="1700"/>
              </a:lnSpc>
              <a:spcBef>
                <a:spcPts val="300"/>
              </a:spcBef>
              <a:buFont typeface="Wingdings 2"/>
              <a:buAutoNum type="arabicPeriod"/>
              <a:defRPr/>
            </a:pPr>
            <a:r>
              <a:rPr lang="el-GR" sz="2000" dirty="0"/>
              <a:t>Ο Ιησούς κάθεται σε Όρος της Γαλιλαίας των «αλλοδαπών» (που υποκαθιστά το φλεγόμενο Σινά) ως </a:t>
            </a:r>
            <a:r>
              <a:rPr lang="el-GR" sz="2000" b="1" dirty="0"/>
              <a:t>ο </a:t>
            </a:r>
            <a:r>
              <a:rPr lang="el-GR" sz="2000" b="1" dirty="0" err="1"/>
              <a:t>μεγαλειωδέστερος</a:t>
            </a:r>
            <a:r>
              <a:rPr lang="el-GR" sz="2000" b="1" dirty="0"/>
              <a:t> Μωυσής</a:t>
            </a:r>
            <a:r>
              <a:rPr lang="el-GR" sz="2000" dirty="0"/>
              <a:t>, ο οποίος διευρύνει τη </a:t>
            </a:r>
            <a:r>
              <a:rPr lang="el-GR" sz="2000" cap="all" dirty="0"/>
              <a:t>δ</a:t>
            </a:r>
            <a:r>
              <a:rPr lang="el-GR" sz="2000" dirty="0"/>
              <a:t>ιαθήκη σε όλους τους λαούς. Ο </a:t>
            </a:r>
            <a:r>
              <a:rPr lang="el-GR" sz="2000" cap="all" dirty="0" err="1"/>
              <a:t>μ</a:t>
            </a:r>
            <a:r>
              <a:rPr lang="el-GR" sz="2000" dirty="0" err="1"/>
              <a:t>ωυσής</a:t>
            </a:r>
            <a:r>
              <a:rPr lang="el-GR" sz="2000" dirty="0"/>
              <a:t> μπόρεσε να φέρει το </a:t>
            </a:r>
            <a:r>
              <a:rPr lang="el-GR" sz="2000" cap="all" dirty="0"/>
              <a:t>ν</a:t>
            </a:r>
            <a:r>
              <a:rPr lang="el-GR" sz="2000" dirty="0"/>
              <a:t>όμο, εφόσον εισήλθε στο γνόφο, στο σκοτεινό σύννεφο του όρους. Και η </a:t>
            </a:r>
            <a:r>
              <a:rPr lang="el-GR" sz="2000" cap="all" dirty="0" err="1"/>
              <a:t>τ</a:t>
            </a:r>
            <a:r>
              <a:rPr lang="el-GR" sz="2000" dirty="0" err="1"/>
              <a:t>ορά</a:t>
            </a:r>
            <a:r>
              <a:rPr lang="el-GR" sz="2000" dirty="0"/>
              <a:t> του Ιησού προϋποθέτει την κοινωνία με τον Πατέρα. </a:t>
            </a:r>
            <a:r>
              <a:rPr lang="el-GR" sz="2000" cap="all" dirty="0"/>
              <a:t>π</a:t>
            </a:r>
            <a:r>
              <a:rPr lang="el-GR" sz="2000" dirty="0"/>
              <a:t>ροϋποτίθενται οι εσωτερικές αναβάσεις της ζωής </a:t>
            </a:r>
            <a:r>
              <a:rPr lang="el-GR" sz="2000" cap="all" dirty="0"/>
              <a:t>τ</a:t>
            </a:r>
            <a:r>
              <a:rPr lang="el-GR" sz="2000" dirty="0"/>
              <a:t>ου, οι οποίες συνεχίζονται στην κάθοδό </a:t>
            </a:r>
            <a:r>
              <a:rPr lang="el-GR" sz="2000" cap="all" dirty="0"/>
              <a:t>τ</a:t>
            </a:r>
            <a:r>
              <a:rPr lang="el-GR" sz="2000" dirty="0"/>
              <a:t>ου στην εμπειρία της ζωής και του πάθους από κοινού με τους ανθρώπους (</a:t>
            </a:r>
            <a:r>
              <a:rPr lang="el-GR" sz="2000" dirty="0" err="1"/>
              <a:t>Ράτσινγκερ</a:t>
            </a:r>
            <a:r>
              <a:rPr lang="el-GR" sz="2000" dirty="0"/>
              <a:t>). </a:t>
            </a:r>
          </a:p>
          <a:p>
            <a:pPr marL="180000" indent="-180000">
              <a:lnSpc>
                <a:spcPts val="1700"/>
              </a:lnSpc>
              <a:spcBef>
                <a:spcPts val="300"/>
              </a:spcBef>
              <a:buFont typeface="Wingdings 2"/>
              <a:buAutoNum type="arabicPeriod"/>
              <a:defRPr/>
            </a:pPr>
            <a:r>
              <a:rPr lang="el-GR" sz="2000" dirty="0" smtClean="0"/>
              <a:t>ΑΝΗΚΕΙ </a:t>
            </a:r>
            <a:r>
              <a:rPr lang="el-GR" sz="2000" dirty="0"/>
              <a:t>ΙΔΙΑΙΤΕΡΑ ΣΕ ΜΙΑ ΕΝΟΤΗΤΑ ΠΟΥ ΑΦΟΡΑ ΣΤΗΝ ΚΑΤΗΧΗΣΗ ΑΝΑΦΟΡΙΚΑ ΜΕ ΤΙΣ ΤΡΕΙΣ ΠΛΕΟΝ ΧΑΡΑΚΤΗΡΙΣΤΙΚΕΣ ΕΚΔΗΛΩΣΕΙΣ ΕΥΣΕΒΕΙΑΣ ΤΟΥ ΙΟΥΔΑΪΣΜΟΥ (ΚΑΙ ΜΕΤΕΠΕΙΤΑ ΤΟΥ ΙΣΛΑΜ) ΕΦΟΣΟΝ ΌΜΩΣ ΕΧΕΙ ΕΞΑΡΘΕΙ Η ΑΓΑΠΗ ΠΡΟΣ ΤΟΥΣ ΕΧΘΡΟΥΣ. ΠΡΟΚΕΙΤΑΙ </a:t>
            </a:r>
            <a:r>
              <a:rPr lang="el-GR" sz="2000" b="1" dirty="0"/>
              <a:t>ΓΙΑ ΤΗΝ ΕΛΕΗΜΟΣΥΝΗ, ΤΗΝ ΠΡΟΣΕΥΧΗ ΚΑΙ ΤΗ ΝΗΣΤΕΙΑ</a:t>
            </a:r>
            <a:r>
              <a:rPr lang="el-GR" sz="2000" b="1" dirty="0" smtClean="0"/>
              <a:t>.</a:t>
            </a:r>
            <a:endParaRPr lang="el-GR" sz="2000"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4208" y="403313"/>
            <a:ext cx="2297723" cy="2790092"/>
          </a:xfrm>
        </p:spPr>
      </p:pic>
      <p:sp>
        <p:nvSpPr>
          <p:cNvPr id="6" name="TextBox 5"/>
          <p:cNvSpPr txBox="1"/>
          <p:nvPr/>
        </p:nvSpPr>
        <p:spPr>
          <a:xfrm>
            <a:off x="6224917" y="3284984"/>
            <a:ext cx="2736304" cy="2952328"/>
          </a:xfrm>
          <a:prstGeom prst="rect">
            <a:avLst/>
          </a:prstGeom>
        </p:spPr>
        <p:txBody>
          <a:bodyPr vert="horz" wrap="square" lIns="91440" tIns="45720" rIns="91440" bIns="45720" rtlCol="0" anchor="ctr">
            <a:noAutofit/>
          </a:bodyPr>
          <a:lstStyle/>
          <a:p>
            <a:pPr>
              <a:lnSpc>
                <a:spcPts val="1900"/>
              </a:lnSpc>
            </a:pPr>
            <a:r>
              <a:rPr lang="el-GR" dirty="0" smtClean="0"/>
              <a:t>Ο Ματθαίος, ένας τελώνης </a:t>
            </a:r>
            <a:r>
              <a:rPr lang="el-GR" dirty="0"/>
              <a:t>που </a:t>
            </a:r>
            <a:r>
              <a:rPr lang="el-GR" dirty="0" smtClean="0"/>
              <a:t>γνώριζε </a:t>
            </a:r>
            <a:r>
              <a:rPr lang="el-GR" dirty="0"/>
              <a:t>από …. </a:t>
            </a:r>
            <a:r>
              <a:rPr lang="el-GR" dirty="0" smtClean="0"/>
              <a:t>Οφειλές </a:t>
            </a:r>
            <a:r>
              <a:rPr lang="el-GR" dirty="0"/>
              <a:t>και  … έ</a:t>
            </a:r>
            <a:r>
              <a:rPr lang="el-GR" dirty="0" smtClean="0"/>
              <a:t>μαθε </a:t>
            </a:r>
            <a:r>
              <a:rPr lang="el-GR" dirty="0"/>
              <a:t>τη </a:t>
            </a:r>
            <a:r>
              <a:rPr lang="el-GR" dirty="0" smtClean="0"/>
              <a:t>συγχώρεση</a:t>
            </a:r>
            <a:r>
              <a:rPr lang="el-GR" dirty="0"/>
              <a:t>!!!</a:t>
            </a:r>
            <a:r>
              <a:rPr lang="el-GR" b="1" cap="all" dirty="0">
                <a:solidFill>
                  <a:srgbClr val="4E3B30"/>
                </a:solidFill>
                <a:effectLst>
                  <a:reflection blurRad="12700" stA="48000" endA="300" endPos="55000" dir="5400000" sy="-90000" algn="bl" rotWithShape="0"/>
                </a:effectLst>
              </a:rPr>
              <a:t/>
            </a:r>
            <a:br>
              <a:rPr lang="el-GR" b="1" cap="all" dirty="0">
                <a:solidFill>
                  <a:srgbClr val="4E3B30"/>
                </a:solidFill>
                <a:effectLst>
                  <a:reflection blurRad="12700" stA="48000" endA="300" endPos="55000" dir="5400000" sy="-90000" algn="bl" rotWithShape="0"/>
                </a:effectLst>
              </a:rPr>
            </a:br>
            <a:r>
              <a:rPr lang="el-GR" dirty="0" smtClean="0"/>
              <a:t>Απευθύνεται </a:t>
            </a:r>
            <a:r>
              <a:rPr lang="el-GR" dirty="0"/>
              <a:t>σε </a:t>
            </a:r>
            <a:r>
              <a:rPr lang="el-GR" dirty="0" smtClean="0"/>
              <a:t>εκκλησία της Συρίας </a:t>
            </a:r>
            <a:r>
              <a:rPr lang="el-GR" dirty="0"/>
              <a:t>(;)  </a:t>
            </a:r>
            <a:r>
              <a:rPr lang="el-GR" dirty="0" smtClean="0"/>
              <a:t>εκτοπισμένων </a:t>
            </a:r>
            <a:r>
              <a:rPr lang="el-GR" dirty="0" err="1"/>
              <a:t>ιουδαιο</a:t>
            </a:r>
            <a:r>
              <a:rPr lang="el-GR" dirty="0"/>
              <a:t> -</a:t>
            </a:r>
            <a:r>
              <a:rPr lang="el-GR" dirty="0" smtClean="0"/>
              <a:t>χριστιανών </a:t>
            </a:r>
            <a:r>
              <a:rPr lang="el-GR" dirty="0"/>
              <a:t>που έ</a:t>
            </a:r>
            <a:r>
              <a:rPr lang="el-GR" dirty="0" smtClean="0"/>
              <a:t>χει  πρόβλημα </a:t>
            </a:r>
            <a:r>
              <a:rPr lang="el-GR" dirty="0"/>
              <a:t>στην </a:t>
            </a:r>
            <a:r>
              <a:rPr lang="el-GR" dirty="0" smtClean="0"/>
              <a:t>κοινωνία- </a:t>
            </a:r>
            <a:r>
              <a:rPr lang="el-GR" dirty="0"/>
              <a:t>ΚΟΙΝΗ ΤΡΑΠΕΖΑ </a:t>
            </a:r>
            <a:r>
              <a:rPr lang="el-GR" dirty="0" smtClean="0"/>
              <a:t>μεταξύ </a:t>
            </a:r>
            <a:r>
              <a:rPr lang="el-GR" dirty="0"/>
              <a:t>«</a:t>
            </a:r>
            <a:r>
              <a:rPr lang="el-GR" dirty="0" smtClean="0"/>
              <a:t>μεγάλων</a:t>
            </a:r>
            <a:r>
              <a:rPr lang="el-GR" dirty="0"/>
              <a:t>» και «</a:t>
            </a:r>
            <a:r>
              <a:rPr lang="el-GR" dirty="0" smtClean="0"/>
              <a:t>μικρών</a:t>
            </a:r>
            <a:r>
              <a:rPr lang="el-GR" dirty="0"/>
              <a:t>» (= ΕΞ ΕΘΝΏΝ </a:t>
            </a:r>
            <a:r>
              <a:rPr lang="el-GR" dirty="0" smtClean="0"/>
              <a:t>ΧΡΙΣΤΙΑΝΏΝ</a:t>
            </a:r>
            <a:r>
              <a:rPr lang="el-GR" dirty="0"/>
              <a:t>;)</a:t>
            </a:r>
          </a:p>
        </p:txBody>
      </p:sp>
      <p:sp>
        <p:nvSpPr>
          <p:cNvPr id="7" name="TextBox 6"/>
          <p:cNvSpPr txBox="1"/>
          <p:nvPr/>
        </p:nvSpPr>
        <p:spPr>
          <a:xfrm>
            <a:off x="8470011" y="2977381"/>
            <a:ext cx="271920" cy="216024"/>
          </a:xfrm>
          <a:prstGeom prst="rect">
            <a:avLst/>
          </a:prstGeom>
        </p:spPr>
        <p:txBody>
          <a:bodyPr vert="horz" wrap="square" lIns="91440" tIns="45720" rIns="91440" bIns="45720" rtlCol="0" anchor="ctr">
            <a:noAutofit/>
          </a:bodyPr>
          <a:lstStyle/>
          <a:p>
            <a:pPr algn="ctr"/>
            <a:r>
              <a:rPr lang="el-GR" sz="1500" dirty="0" smtClean="0"/>
              <a:t>9</a:t>
            </a:r>
          </a:p>
        </p:txBody>
      </p:sp>
    </p:spTree>
    <p:extLst>
      <p:ext uri="{BB962C8B-B14F-4D97-AF65-F5344CB8AC3E}">
        <p14:creationId xmlns:p14="http://schemas.microsoft.com/office/powerpoint/2010/main" val="2957149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92696" y="2204864"/>
            <a:ext cx="4102224" cy="1010543"/>
          </a:xfrm>
        </p:spPr>
        <p:txBody>
          <a:bodyPr/>
          <a:lstStyle/>
          <a:p>
            <a:r>
              <a:rPr lang="el-GR" dirty="0"/>
              <a:t>ΠΑΤΕΡ ΗΜΩΝ</a:t>
            </a:r>
          </a:p>
        </p:txBody>
      </p:sp>
      <p:sp>
        <p:nvSpPr>
          <p:cNvPr id="3" name="Υπότιτλος 2"/>
          <p:cNvSpPr>
            <a:spLocks noGrp="1"/>
          </p:cNvSpPr>
          <p:nvPr>
            <p:ph type="subTitle" idx="1"/>
          </p:nvPr>
        </p:nvSpPr>
        <p:spPr>
          <a:xfrm>
            <a:off x="683568" y="3484066"/>
            <a:ext cx="4320480" cy="1054968"/>
          </a:xfrm>
        </p:spPr>
        <p:txBody>
          <a:bodyPr>
            <a:normAutofit lnSpcReduction="10000"/>
          </a:bodyPr>
          <a:lstStyle/>
          <a:p>
            <a:r>
              <a:rPr lang="el-GR" dirty="0"/>
              <a:t>ΜΙΑ…. ΑΓΝΩΣΤΗ </a:t>
            </a:r>
            <a:r>
              <a:rPr lang="el-GR" dirty="0" smtClean="0"/>
              <a:t>ΠΡΟΣΕΥΧΗ</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556792"/>
            <a:ext cx="2588455" cy="3854548"/>
          </a:xfrm>
          <a:prstGeom prst="rect">
            <a:avLst/>
          </a:prstGeom>
        </p:spPr>
      </p:pic>
    </p:spTree>
    <p:extLst>
      <p:ext uri="{BB962C8B-B14F-4D97-AF65-F5344CB8AC3E}">
        <p14:creationId xmlns:p14="http://schemas.microsoft.com/office/powerpoint/2010/main" val="2974583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260649"/>
            <a:ext cx="4038600" cy="5256584"/>
          </a:xfrm>
        </p:spPr>
        <p:txBody>
          <a:bodyPr>
            <a:noAutofit/>
          </a:bodyPr>
          <a:lstStyle/>
          <a:p>
            <a:pPr>
              <a:lnSpc>
                <a:spcPts val="1600"/>
              </a:lnSpc>
              <a:spcBef>
                <a:spcPts val="0"/>
              </a:spcBef>
              <a:buNone/>
              <a:defRPr/>
            </a:pPr>
            <a:r>
              <a:rPr lang="el-GR" sz="1500" b="1" i="1" baseline="30000" dirty="0" smtClean="0"/>
              <a:t>ΜΑΤΘΑΙΟΣ</a:t>
            </a:r>
            <a:r>
              <a:rPr lang="el-GR" sz="1500" b="1" i="1" dirty="0" smtClean="0"/>
              <a:t> </a:t>
            </a:r>
            <a:r>
              <a:rPr lang="el-GR" sz="1500" b="1" i="1" dirty="0"/>
              <a:t>6, 5-8</a:t>
            </a:r>
            <a:endParaRPr lang="el-GR" sz="1500" b="1" i="1" baseline="30000" dirty="0"/>
          </a:p>
          <a:p>
            <a:pPr marL="0" indent="0">
              <a:lnSpc>
                <a:spcPts val="1600"/>
              </a:lnSpc>
              <a:spcBef>
                <a:spcPts val="0"/>
              </a:spcBef>
              <a:buNone/>
              <a:defRPr/>
            </a:pPr>
            <a:r>
              <a:rPr lang="el-GR" sz="1500" i="1" baseline="30000" dirty="0"/>
              <a:t>5</a:t>
            </a:r>
            <a:r>
              <a:rPr lang="el-GR" sz="1500" i="1" dirty="0"/>
              <a:t>«Κι όταν προσεύχεστε, να μην είστε σαν τους υποκριτές </a:t>
            </a:r>
            <a:r>
              <a:rPr lang="el-GR" sz="1500" b="1" i="1" dirty="0"/>
              <a:t>(ηθοποιούς), </a:t>
            </a:r>
            <a:r>
              <a:rPr lang="el-GR" sz="1500" i="1" dirty="0"/>
              <a:t>που τους αρέσει να στέκονται και να προσεύχονται στις συναγωγές και στο σταυροδρόμια, για να κάνουν καλή εντύπωση στους ανθρώπους· σας βεβαιώνω πως αυτή είναι ύλη κι όλη η ανταμοιβή τους. </a:t>
            </a:r>
            <a:r>
              <a:rPr lang="el-GR" sz="1500" i="1" baseline="30000" dirty="0"/>
              <a:t>6</a:t>
            </a:r>
            <a:r>
              <a:rPr lang="el-GR" sz="1500" i="1" dirty="0"/>
              <a:t>Εσύ, αντίθετα, όταν προσεύχεσαι, πήγαινε στο  </a:t>
            </a:r>
            <a:r>
              <a:rPr lang="el-GR" sz="1500" b="1" i="1" dirty="0"/>
              <a:t>ΤΑΜΕΙΟ</a:t>
            </a:r>
            <a:r>
              <a:rPr lang="el-GR" sz="1500" i="1" dirty="0"/>
              <a:t> (το πιο απόμερο δωμάτιο του σπιτιού σου όπου φυλάγονται οι προμήθειες), κλείσε την πόρτα σου και προσευχήσου εκεί στον Πατέρα σου </a:t>
            </a:r>
            <a:r>
              <a:rPr lang="el-GR" sz="1500" b="1" i="1" dirty="0"/>
              <a:t>που ΕΊΝΑΙ </a:t>
            </a:r>
            <a:r>
              <a:rPr lang="el-GR" sz="1500" dirty="0"/>
              <a:t>(και όχι βλέπει όπως στο 6, 4)</a:t>
            </a:r>
            <a:r>
              <a:rPr lang="el-GR" sz="1500" i="1" dirty="0"/>
              <a:t> </a:t>
            </a:r>
            <a:r>
              <a:rPr lang="el-GR" sz="1500" b="1" i="1" dirty="0"/>
              <a:t>εν τω </a:t>
            </a:r>
            <a:r>
              <a:rPr lang="el-GR" sz="1500" b="1" i="1" dirty="0" err="1"/>
              <a:t>κρυπτώ</a:t>
            </a:r>
            <a:r>
              <a:rPr lang="el-GR" sz="1500" b="1" i="1" dirty="0"/>
              <a:t> </a:t>
            </a:r>
            <a:r>
              <a:rPr lang="el-GR" sz="1500" i="1" dirty="0"/>
              <a:t>κι ο Πατέρας σου, που βλέπει τις κρυφές πράξεις, θα σε ανταμείψει. </a:t>
            </a:r>
            <a:r>
              <a:rPr lang="el-GR" sz="1500" i="1" baseline="30000" dirty="0"/>
              <a:t>7</a:t>
            </a:r>
            <a:r>
              <a:rPr lang="el-GR" sz="1500" i="1" dirty="0"/>
              <a:t> Όταν προσεύχεστε</a:t>
            </a:r>
            <a:r>
              <a:rPr lang="el-GR" sz="1500" b="1" i="1" dirty="0"/>
              <a:t>, μη φλυαρείτε </a:t>
            </a:r>
            <a:r>
              <a:rPr lang="el-GR" sz="1500" i="1" dirty="0"/>
              <a:t>όπως οι ειδωλολάτρες, που νομίζουν ότι με την πολυλογία τους θα εισακουστούν. </a:t>
            </a:r>
            <a:r>
              <a:rPr lang="el-GR" sz="1500" i="1" baseline="30000" dirty="0"/>
              <a:t>8</a:t>
            </a:r>
            <a:r>
              <a:rPr lang="el-GR" sz="1500" i="1" dirty="0"/>
              <a:t>Μη γίνεστε όμοιοι μ' αυτούς· γιατί ο Πατέρας σας ξέρει οπό τι έχετε ανάγκη, προτού ακόμα του το ζητήσετε».</a:t>
            </a:r>
          </a:p>
          <a:p>
            <a:pPr>
              <a:lnSpc>
                <a:spcPts val="1600"/>
              </a:lnSpc>
              <a:spcBef>
                <a:spcPts val="0"/>
              </a:spcBef>
              <a:buNone/>
              <a:defRPr/>
            </a:pPr>
            <a:endParaRPr lang="el-GR" sz="1500" b="1" dirty="0"/>
          </a:p>
          <a:p>
            <a:pPr marL="0" indent="0">
              <a:lnSpc>
                <a:spcPts val="1600"/>
              </a:lnSpc>
              <a:spcBef>
                <a:spcPts val="0"/>
              </a:spcBef>
              <a:buNone/>
              <a:defRPr/>
            </a:pPr>
            <a:r>
              <a:rPr lang="el-GR" sz="1500" b="1" dirty="0" err="1"/>
              <a:t>Ταμιείον</a:t>
            </a:r>
            <a:r>
              <a:rPr lang="el-GR" sz="1500" b="1" dirty="0"/>
              <a:t> &lt; ταμίας = αυτός που κόβει και στη συνέχεια διανέμει.</a:t>
            </a:r>
          </a:p>
          <a:p>
            <a:pPr marL="0" indent="0">
              <a:lnSpc>
                <a:spcPts val="1600"/>
              </a:lnSpc>
              <a:spcBef>
                <a:spcPts val="0"/>
              </a:spcBef>
              <a:buNone/>
              <a:defRPr/>
            </a:pPr>
            <a:r>
              <a:rPr lang="el-GR" sz="1500" b="1" dirty="0"/>
              <a:t>ΒΑΤΤΟΛΟΓΙΑ &lt; </a:t>
            </a:r>
            <a:r>
              <a:rPr lang="el-GR" sz="1500" dirty="0"/>
              <a:t>ΒΑΤΟΣ = ΤΡΑΥΛΟΣ ΒΑΣΙΛΙΑΣ ΛΙΒΥΗΣ (</a:t>
            </a:r>
            <a:r>
              <a:rPr lang="el-GR" sz="1500" dirty="0" err="1"/>
              <a:t>Ηροδ</a:t>
            </a:r>
            <a:r>
              <a:rPr lang="el-GR" sz="1500" dirty="0"/>
              <a:t>. 4.155) και κάποιος φλύαρος βασιλιάς (Λεξικό </a:t>
            </a:r>
            <a:r>
              <a:rPr lang="el-GR" sz="1500" dirty="0" err="1"/>
              <a:t>Σουίδα</a:t>
            </a:r>
            <a:r>
              <a:rPr lang="el-GR" sz="1500" dirty="0"/>
              <a:t>) &lt; βατ = ήχος φωνής τραυλών. </a:t>
            </a:r>
          </a:p>
        </p:txBody>
      </p:sp>
      <p:sp>
        <p:nvSpPr>
          <p:cNvPr id="4" name="Θέση περιεχομένου 3"/>
          <p:cNvSpPr>
            <a:spLocks noGrp="1"/>
          </p:cNvSpPr>
          <p:nvPr>
            <p:ph sz="half" idx="2"/>
          </p:nvPr>
        </p:nvSpPr>
        <p:spPr>
          <a:xfrm>
            <a:off x="4648200" y="260650"/>
            <a:ext cx="4244280" cy="5256583"/>
          </a:xfrm>
        </p:spPr>
        <p:txBody>
          <a:bodyPr>
            <a:noAutofit/>
          </a:bodyPr>
          <a:lstStyle/>
          <a:p>
            <a:pPr marL="0" indent="0">
              <a:lnSpc>
                <a:spcPts val="1300"/>
              </a:lnSpc>
              <a:spcBef>
                <a:spcPts val="0"/>
              </a:spcBef>
              <a:buNone/>
              <a:defRPr/>
            </a:pPr>
            <a:r>
              <a:rPr lang="el-GR" sz="1500" b="1" i="1" baseline="30000" dirty="0"/>
              <a:t>ΜΑΤΘΑΙΟΣ</a:t>
            </a:r>
            <a:r>
              <a:rPr lang="el-GR" sz="1500" b="1" i="1" dirty="0"/>
              <a:t> 6, 25-34</a:t>
            </a:r>
            <a:endParaRPr lang="el-GR" sz="1500" b="1" i="1" baseline="30000" dirty="0"/>
          </a:p>
          <a:p>
            <a:pPr marL="0" indent="0">
              <a:lnSpc>
                <a:spcPts val="1300"/>
              </a:lnSpc>
              <a:spcBef>
                <a:spcPts val="0"/>
              </a:spcBef>
              <a:buNone/>
              <a:defRPr/>
            </a:pPr>
            <a:r>
              <a:rPr lang="el-GR" sz="1500" i="1" dirty="0" smtClean="0"/>
              <a:t>«</a:t>
            </a:r>
            <a:r>
              <a:rPr lang="el-GR" sz="1500" i="1" dirty="0"/>
              <a:t>Γι' αυτό, λοιπόν, σας λέω; </a:t>
            </a:r>
            <a:r>
              <a:rPr lang="el-GR" sz="1500" b="1" i="1" dirty="0"/>
              <a:t>Μη μεριμνάτε για τη ζωή σας, τι θα φάτε και τι θα πιείτε ούτε για το σώμα σας, τι θα ντυθείτε. </a:t>
            </a:r>
            <a:r>
              <a:rPr lang="el-GR" sz="1500" i="1" dirty="0"/>
              <a:t>Η ζωή δεν είναι σπουδαιότερη από την τροφή; Και το σώμα δεν είναι σπουδαιότερο από το ντύσιμο; Κοιτάξτε τα πουλιά που δε σπέρνουν ούτε θερίζουν ούτε συνάζουν αγαθά σε αποθήκες, κι όμως ο ουράνιος Πατέρας σας τα τρέφει εσείς δεν αξίζετε πολύ περισσότερο απ' αυτά; Κι έπειτα, ποιος από </a:t>
            </a:r>
            <a:r>
              <a:rPr lang="el-GR" sz="1500" i="1" dirty="0" err="1"/>
              <a:t>σος</a:t>
            </a:r>
            <a:r>
              <a:rPr lang="el-GR" sz="1500" i="1" dirty="0"/>
              <a:t> μπορεί με το άγχος του να προσθέσει έναν </a:t>
            </a:r>
            <a:r>
              <a:rPr lang="el-GR" sz="1500" i="1" dirty="0" err="1"/>
              <a:t>πήχυ</a:t>
            </a:r>
            <a:r>
              <a:rPr lang="el-GR" sz="1500" i="1" dirty="0"/>
              <a:t> στο ανάστημα του; Και γιατί τόσο άγχος για το ντύσιμο σας; Ας σας διδάξουν τα </a:t>
            </a:r>
            <a:r>
              <a:rPr lang="el-GR" sz="1500" i="1" dirty="0" err="1"/>
              <a:t>αγριόκρινα</a:t>
            </a:r>
            <a:r>
              <a:rPr lang="el-GR" sz="1500" i="1" dirty="0"/>
              <a:t> πώς μεγαλώνουν: δεν κοπιάζουν ούτε γνέθουν κι όμως σας βεβαιώνω πως ούτε Ο Σολομών σ' όλη του τη μεγαλοπρέπεια δεν ντυνόταν όπως ένα από αυτά. »Αν όμως ο Θεός ντύνει έτσι το αγριόχορτο, που σήμερα υπάρχει κι αύριο θα το ρίξουν στη φωτιά, δε θα φροντίσει πολύ περισσότερο γιο σας, ολιγόπιστοι; </a:t>
            </a:r>
          </a:p>
          <a:p>
            <a:pPr marL="0" indent="0">
              <a:lnSpc>
                <a:spcPts val="1300"/>
              </a:lnSpc>
              <a:spcBef>
                <a:spcPts val="0"/>
              </a:spcBef>
              <a:buNone/>
              <a:defRPr/>
            </a:pPr>
            <a:r>
              <a:rPr lang="el-GR" sz="1500" i="1" dirty="0"/>
              <a:t>Μην έχετε, λοιπόν, άγχος και μην αρχίσετε να λέτε: "τι θα φάμε;" ή: "τι θα πιούμε;" ή: "τι θα ντυθούμε; γιατί για όλα αυτά αγωνιούν όσοι δεν εμπιστεύονται το Θεό· </a:t>
            </a:r>
            <a:r>
              <a:rPr lang="el-GR" sz="1500" b="1" i="1" dirty="0"/>
              <a:t>ό</a:t>
            </a:r>
            <a:r>
              <a:rPr lang="el-GR" sz="1500" b="1" dirty="0"/>
              <a:t>μως ο ουράνιος Πατέρας σας ξέρει καλά ότι έχετε ανάγκη απ' όλα αυτά. Γι' αυτό πρώτα απ' όλα να επιζητείτε τη βασιλεία του Θεού και την επικράτηση του θελήματος του, κι όλα αυτά θα ακολουθήσουν.</a:t>
            </a:r>
            <a:r>
              <a:rPr lang="el-GR" sz="1500" dirty="0"/>
              <a:t> Μην αγωνιάτε, λοιπόν, για το αύριο, γιατί η αυριανή μέρα θα έχει τις δικές της φροντίδες. Φτάνουν οι έγνοιες της κάθε μέρας» (ΜΕΤΑΦΡΑΣΗ ΒΙΒΛΙΚΗΣ ΕΤΑΙΡΕΙΑΣ 1997</a:t>
            </a:r>
            <a:r>
              <a:rPr lang="el-GR" sz="1500" dirty="0" smtClean="0"/>
              <a:t>).</a:t>
            </a:r>
            <a:endParaRPr lang="el-GR" sz="1500" dirty="0"/>
          </a:p>
        </p:txBody>
      </p:sp>
      <p:sp>
        <p:nvSpPr>
          <p:cNvPr id="5" name="TextBox 4"/>
          <p:cNvSpPr txBox="1"/>
          <p:nvPr/>
        </p:nvSpPr>
        <p:spPr>
          <a:xfrm>
            <a:off x="539552" y="5661248"/>
            <a:ext cx="8064896" cy="648072"/>
          </a:xfrm>
          <a:prstGeom prst="rect">
            <a:avLst/>
          </a:prstGeom>
        </p:spPr>
        <p:txBody>
          <a:bodyPr vert="horz" wrap="square" lIns="91440" tIns="45720" rIns="91440" bIns="45720" rtlCol="0" anchor="ctr">
            <a:normAutofit/>
          </a:bodyPr>
          <a:lstStyle/>
          <a:p>
            <a:pPr algn="ctr"/>
            <a:r>
              <a:rPr lang="el-GR" b="1" dirty="0" smtClean="0"/>
              <a:t>ΣΥΝΑΦΕΙΑ</a:t>
            </a:r>
            <a:r>
              <a:rPr lang="el-GR" b="1" dirty="0"/>
              <a:t/>
            </a:r>
            <a:br>
              <a:rPr lang="el-GR" b="1" dirty="0"/>
            </a:br>
            <a:r>
              <a:rPr lang="el-GR" b="1" dirty="0"/>
              <a:t>ΌΧΙ ΥΠΟΚΡΙΣΙΑ				</a:t>
            </a:r>
            <a:r>
              <a:rPr lang="el-GR" b="1" dirty="0" smtClean="0"/>
              <a:t>ΌΧΙ ΑΓΧΟΣ</a:t>
            </a:r>
          </a:p>
        </p:txBody>
      </p:sp>
    </p:spTree>
    <p:extLst>
      <p:ext uri="{BB962C8B-B14F-4D97-AF65-F5344CB8AC3E}">
        <p14:creationId xmlns:p14="http://schemas.microsoft.com/office/powerpoint/2010/main" val="329609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332656"/>
            <a:ext cx="4906888" cy="5793507"/>
          </a:xfrm>
        </p:spPr>
        <p:txBody>
          <a:bodyPr>
            <a:normAutofit fontScale="70000" lnSpcReduction="20000"/>
          </a:bodyPr>
          <a:lstStyle/>
          <a:p>
            <a:pPr marL="0" indent="0">
              <a:buNone/>
            </a:pPr>
            <a:r>
              <a:rPr lang="el-GR" b="1" dirty="0" smtClean="0"/>
              <a:t>Ο </a:t>
            </a:r>
            <a:r>
              <a:rPr lang="el-GR" b="1" dirty="0"/>
              <a:t>«Έλληνας» ιατρός του Παύλου Λουκάς, ο οποίος απευθύνεται σε </a:t>
            </a:r>
            <a:r>
              <a:rPr lang="el-GR" b="1" i="1" dirty="0" err="1"/>
              <a:t>θεόφιλους</a:t>
            </a:r>
            <a:r>
              <a:rPr lang="el-GR" b="1" dirty="0"/>
              <a:t> εξ εθνών στη Ρώμη (;) </a:t>
            </a:r>
            <a:r>
              <a:rPr lang="el-GR" dirty="0"/>
              <a:t>είναι ο Ευαγγελιστής </a:t>
            </a:r>
            <a:r>
              <a:rPr lang="el-GR" b="1" i="1" dirty="0"/>
              <a:t>της Προσευχής και του Αγ. Πνεύματος.</a:t>
            </a:r>
            <a:r>
              <a:rPr lang="el-GR" dirty="0"/>
              <a:t> Το πρώτο και το έσχατο που μαρτυρείται για τον Ιησού στο </a:t>
            </a:r>
            <a:r>
              <a:rPr lang="el-GR" i="1" dirty="0"/>
              <a:t>Ευαγγέλιό</a:t>
            </a:r>
            <a:r>
              <a:rPr lang="el-GR" dirty="0"/>
              <a:t> του είναι η προσευχή Του (</a:t>
            </a:r>
            <a:r>
              <a:rPr lang="el-GR" dirty="0" err="1"/>
              <a:t>Λκ</a:t>
            </a:r>
            <a:r>
              <a:rPr lang="el-GR" dirty="0"/>
              <a:t>. 3, 21. 23, 46). Ο Ιησούς είναι ο κατεξοχήν Υιός του Πατέρα. Ως </a:t>
            </a:r>
            <a:r>
              <a:rPr lang="el-GR" i="1" dirty="0"/>
              <a:t>Υιός</a:t>
            </a:r>
            <a:r>
              <a:rPr lang="el-GR" dirty="0"/>
              <a:t> </a:t>
            </a:r>
            <a:r>
              <a:rPr lang="el-GR" dirty="0" err="1"/>
              <a:t>προσφωνείται</a:t>
            </a:r>
            <a:r>
              <a:rPr lang="el-GR" dirty="0"/>
              <a:t> από Αυτόν (3, 22. 9, 25) και ως Πατέρα Τον προσφωνεί (</a:t>
            </a:r>
            <a:r>
              <a:rPr lang="el-GR" b="1" dirty="0"/>
              <a:t>10, 21 </a:t>
            </a:r>
            <a:r>
              <a:rPr lang="el-GR" b="1" dirty="0" err="1"/>
              <a:t>κε</a:t>
            </a:r>
            <a:r>
              <a:rPr lang="el-GR" b="1" dirty="0"/>
              <a:t>. 11, 2 [στην άμεση συνάφεια του </a:t>
            </a:r>
            <a:r>
              <a:rPr lang="el-GR" b="1" i="1" dirty="0"/>
              <a:t>Πάτερ</a:t>
            </a:r>
            <a:r>
              <a:rPr lang="el-GR" b="1" dirty="0"/>
              <a:t>]. </a:t>
            </a:r>
            <a:r>
              <a:rPr lang="el-GR" dirty="0"/>
              <a:t>22, 24. 23, 34. 36)!!!  </a:t>
            </a:r>
          </a:p>
          <a:p>
            <a:pPr marL="0" indent="0">
              <a:buNone/>
            </a:pPr>
            <a:r>
              <a:rPr lang="el-GR" dirty="0" smtClean="0"/>
              <a:t>Στον </a:t>
            </a:r>
            <a:r>
              <a:rPr lang="el-GR" dirty="0" err="1"/>
              <a:t>Λκ</a:t>
            </a:r>
            <a:r>
              <a:rPr lang="el-GR" dirty="0"/>
              <a:t>. ο Ιησούς κατά το </a:t>
            </a:r>
            <a:r>
              <a:rPr lang="el-GR" b="1" i="1" dirty="0"/>
              <a:t>Οδοιπορικό-την Έξοδο</a:t>
            </a:r>
            <a:r>
              <a:rPr lang="el-GR" dirty="0"/>
              <a:t> προς </a:t>
            </a:r>
            <a:r>
              <a:rPr lang="el-GR" b="1" dirty="0"/>
              <a:t>το «Άγιον Όρος»-τη </a:t>
            </a:r>
            <a:r>
              <a:rPr lang="el-GR" b="1" dirty="0" err="1"/>
              <a:t>Σιών</a:t>
            </a:r>
            <a:r>
              <a:rPr lang="el-GR" dirty="0"/>
              <a:t>, μετά την </a:t>
            </a:r>
            <a:r>
              <a:rPr lang="el-GR" i="1" dirty="0"/>
              <a:t>ΠΑΡΑΒΟΛΗ ΤΟΥ </a:t>
            </a:r>
            <a:r>
              <a:rPr lang="el-GR" b="1" i="1" dirty="0"/>
              <a:t>ΣΑΜΑΡΕΙΤΗ</a:t>
            </a:r>
            <a:r>
              <a:rPr lang="el-GR" i="1" dirty="0"/>
              <a:t> ΚΑΙ ΤΗΝ ΑΦΗΓΗΣΗ ΑΝΑΦΟΡΙΚΑ ΜΕ ΤΗ ΜΑΡΘΑ </a:t>
            </a:r>
            <a:r>
              <a:rPr lang="el-GR" b="1" i="1" dirty="0"/>
              <a:t>ΚΑΙ ΤΗ ΜΑΡΙΑ</a:t>
            </a:r>
            <a:r>
              <a:rPr lang="el-GR" dirty="0"/>
              <a:t>, όπου επαινείται και </a:t>
            </a:r>
            <a:r>
              <a:rPr lang="el-GR" b="1" dirty="0"/>
              <a:t>η στάση-η σχόλη</a:t>
            </a:r>
            <a:r>
              <a:rPr lang="el-GR" dirty="0"/>
              <a:t>, όταν έχει περατώσει την προσευχή-επι</a:t>
            </a:r>
            <a:r>
              <a:rPr lang="el-GR" b="1" i="1" dirty="0"/>
              <a:t>κοινωνία</a:t>
            </a:r>
            <a:r>
              <a:rPr lang="el-GR" dirty="0"/>
              <a:t> Του με τον Θεό, ένας εκ των μαθητών Του παρακαλεί: </a:t>
            </a:r>
            <a:r>
              <a:rPr lang="el-GR" b="1" i="1" dirty="0"/>
              <a:t>Κύριε δίδαξέ μας πώς να προσευχόμαστε όπως και ο Ιωάννης τους μαθητές του! </a:t>
            </a:r>
            <a:r>
              <a:rPr lang="el-GR" b="1" dirty="0"/>
              <a:t>(11, 1). </a:t>
            </a:r>
            <a:r>
              <a:rPr lang="el-GR" dirty="0" err="1"/>
              <a:t>Σημειωτέον</a:t>
            </a:r>
            <a:r>
              <a:rPr lang="el-GR" dirty="0"/>
              <a:t> ότι κάποιοι εκ των μαθητών του Ιησού είχαν μαθητεύσει και στον Ιωάννη! </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60132" y="332656"/>
            <a:ext cx="2880320" cy="2762834"/>
          </a:xfrm>
        </p:spPr>
      </p:pic>
      <p:sp>
        <p:nvSpPr>
          <p:cNvPr id="6" name="TextBox 5"/>
          <p:cNvSpPr txBox="1"/>
          <p:nvPr/>
        </p:nvSpPr>
        <p:spPr>
          <a:xfrm>
            <a:off x="5436096" y="3229409"/>
            <a:ext cx="3528392" cy="3096344"/>
          </a:xfrm>
          <a:prstGeom prst="rect">
            <a:avLst/>
          </a:prstGeom>
        </p:spPr>
        <p:txBody>
          <a:bodyPr vert="horz" wrap="square" lIns="91440" tIns="45720" rIns="91440" bIns="45720" rtlCol="0" anchor="ctr">
            <a:noAutofit/>
          </a:bodyPr>
          <a:lstStyle/>
          <a:p>
            <a:pPr>
              <a:lnSpc>
                <a:spcPts val="1500"/>
              </a:lnSpc>
            </a:pPr>
            <a:r>
              <a:rPr lang="el-GR" sz="1600" dirty="0"/>
              <a:t>Έτσι οι μαθητές εντάσσονται στη σχέση </a:t>
            </a:r>
            <a:r>
              <a:rPr lang="el-GR" sz="1600" dirty="0" err="1"/>
              <a:t>υιότητας</a:t>
            </a:r>
            <a:r>
              <a:rPr lang="el-GR" sz="1600" dirty="0"/>
              <a:t> με τον Πατέρα. Πρόκειται για τους αποστόλους που είχαν εγκαταλείψει τον Οίκο τους έχοντας </a:t>
            </a:r>
            <a:r>
              <a:rPr lang="el-GR" sz="1600" dirty="0" smtClean="0"/>
              <a:t>απωλέσει </a:t>
            </a:r>
            <a:r>
              <a:rPr lang="el-GR" sz="1600" dirty="0"/>
              <a:t>τον σαρκικό τους πατέρα! Στη συνέχεια του </a:t>
            </a:r>
            <a:r>
              <a:rPr lang="el-GR" sz="1600" i="1" dirty="0"/>
              <a:t>Πάτερ Ημών </a:t>
            </a:r>
            <a:r>
              <a:rPr lang="el-GR" sz="1600" dirty="0"/>
              <a:t>με ρητορικές ερωτήσεις ο Ι. Χριστός </a:t>
            </a:r>
            <a:r>
              <a:rPr lang="el-GR" sz="1600" b="1" i="1" dirty="0"/>
              <a:t>πληροφορεί</a:t>
            </a:r>
            <a:r>
              <a:rPr lang="el-GR" sz="1600" dirty="0"/>
              <a:t> και πάλι για τον Θεό. Και μάλιστα η πρώτη εικόνα δεν είναι αυτή του Πατέρα που μεριμνά για το παιδί του, αλλά του φίλου που ζητά με </a:t>
            </a:r>
            <a:r>
              <a:rPr lang="el-GR" sz="1600" b="1" i="1" dirty="0"/>
              <a:t>ΑΝΑΙΔΕΙΑ</a:t>
            </a:r>
            <a:r>
              <a:rPr lang="el-GR" sz="1600" dirty="0"/>
              <a:t> (11, 8!) βοήθεια και μάλιστα όχι σε μια απειλητική στιγμή. Ακολουθεί η εικόνα του Πατέρα μιας φαμίλιας (</a:t>
            </a:r>
            <a:r>
              <a:rPr lang="el-GR" sz="1600" dirty="0" err="1"/>
              <a:t>Λκ</a:t>
            </a:r>
            <a:r>
              <a:rPr lang="el-GR" sz="1600" dirty="0"/>
              <a:t>. 11, 11 </a:t>
            </a:r>
            <a:r>
              <a:rPr lang="el-GR" sz="1600" dirty="0" err="1"/>
              <a:t>κε</a:t>
            </a:r>
            <a:r>
              <a:rPr lang="el-GR" sz="1600" dirty="0"/>
              <a:t>.). Ο Θεός δεν προσφέρει απλώς άρτο (επιούσιο) αλλά κατεξοχήν το </a:t>
            </a:r>
            <a:r>
              <a:rPr lang="el-GR" sz="1600" dirty="0" err="1"/>
              <a:t>Άγ</a:t>
            </a:r>
            <a:r>
              <a:rPr lang="el-GR" sz="1600" dirty="0"/>
              <a:t>. Πνεύμα</a:t>
            </a:r>
            <a:r>
              <a:rPr lang="el-GR" sz="1600" dirty="0" smtClean="0"/>
              <a:t>!!!</a:t>
            </a:r>
            <a:endParaRPr lang="el-GR" sz="1600" dirty="0"/>
          </a:p>
        </p:txBody>
      </p:sp>
      <p:sp>
        <p:nvSpPr>
          <p:cNvPr id="7" name="TextBox 6"/>
          <p:cNvSpPr txBox="1"/>
          <p:nvPr/>
        </p:nvSpPr>
        <p:spPr>
          <a:xfrm>
            <a:off x="8244408" y="2852936"/>
            <a:ext cx="396044" cy="201502"/>
          </a:xfrm>
          <a:prstGeom prst="rect">
            <a:avLst/>
          </a:prstGeom>
        </p:spPr>
        <p:txBody>
          <a:bodyPr vert="horz" wrap="square" lIns="91440" tIns="45720" rIns="91440" bIns="45720" rtlCol="0" anchor="ctr">
            <a:noAutofit/>
          </a:bodyPr>
          <a:lstStyle/>
          <a:p>
            <a:pPr algn="ctr"/>
            <a:r>
              <a:rPr lang="el-GR" sz="1500" dirty="0" smtClean="0"/>
              <a:t>10</a:t>
            </a:r>
          </a:p>
        </p:txBody>
      </p:sp>
    </p:spTree>
    <p:extLst>
      <p:ext uri="{BB962C8B-B14F-4D97-AF65-F5344CB8AC3E}">
        <p14:creationId xmlns:p14="http://schemas.microsoft.com/office/powerpoint/2010/main" val="1410491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260649"/>
            <a:ext cx="4114800" cy="3024335"/>
          </a:xfrm>
        </p:spPr>
        <p:txBody>
          <a:bodyPr>
            <a:noAutofit/>
          </a:bodyPr>
          <a:lstStyle/>
          <a:p>
            <a:pPr marL="0" indent="0">
              <a:lnSpc>
                <a:spcPts val="1800"/>
              </a:lnSpc>
              <a:spcBef>
                <a:spcPts val="0"/>
              </a:spcBef>
              <a:buNone/>
            </a:pPr>
            <a:r>
              <a:rPr lang="el-GR" sz="1700" dirty="0" smtClean="0"/>
              <a:t>Φινάλε </a:t>
            </a:r>
            <a:r>
              <a:rPr lang="el-GR" sz="1700" dirty="0"/>
              <a:t>Ενότητας 11, 1-13: </a:t>
            </a:r>
          </a:p>
          <a:p>
            <a:pPr marL="0" indent="0">
              <a:lnSpc>
                <a:spcPts val="1800"/>
              </a:lnSpc>
              <a:spcBef>
                <a:spcPts val="0"/>
              </a:spcBef>
              <a:buNone/>
            </a:pPr>
            <a:endParaRPr lang="el-GR" sz="1700" i="1" dirty="0"/>
          </a:p>
          <a:p>
            <a:pPr marL="0" indent="0">
              <a:lnSpc>
                <a:spcPts val="1800"/>
              </a:lnSpc>
              <a:spcBef>
                <a:spcPts val="0"/>
              </a:spcBef>
              <a:buNone/>
            </a:pPr>
            <a:r>
              <a:rPr lang="el-GR" sz="1700" i="1" dirty="0"/>
              <a:t>Σας λέω λοιπόν: «Ζητάτε και θα σας δοθεί, ψάχνετε και θα βρείτε, χτυπάτε την πόρτα και θα σας ανοιχτεί. Όποιος ζητάει παίρνει, όποιος ψάχνει βρίσκει, κι όποιος χτυπάει του ανοίγεται. Ποιος πατέρας από σας όταν του ζητήσει ο γιος του ψωμί, θα του δώσει πέτρα; </a:t>
            </a:r>
            <a:r>
              <a:rPr lang="el-GR" sz="1700" i="1" baseline="30000" dirty="0"/>
              <a:t>13</a:t>
            </a:r>
            <a:r>
              <a:rPr lang="el-GR" sz="1700" i="1" dirty="0"/>
              <a:t>Αν λοιπόν εσείς, παρ' όλο που είστε αμαρτωλοί, ξέρετε να δίνετε καλά πράγματα στα παιδιά σας, πολύ περισσότερο ο ουράνιος Πατέρας </a:t>
            </a:r>
            <a:r>
              <a:rPr lang="el-GR" sz="1700" b="1" i="1" dirty="0"/>
              <a:t>θα δώσει το </a:t>
            </a:r>
            <a:r>
              <a:rPr lang="el-GR" sz="1700" b="1" i="1" u="sng" dirty="0"/>
              <a:t>Άγιο Πνεύμα </a:t>
            </a:r>
            <a:r>
              <a:rPr lang="el-GR" sz="1700" b="1" i="1" dirty="0"/>
              <a:t>σε όσους του το ζητούν</a:t>
            </a:r>
            <a:r>
              <a:rPr lang="el-GR" sz="1700" b="1" i="1" dirty="0" smtClean="0"/>
              <a:t>;».</a:t>
            </a:r>
            <a:endParaRPr lang="el-GR" sz="1700" b="1" i="1" dirty="0"/>
          </a:p>
        </p:txBody>
      </p:sp>
      <p:sp>
        <p:nvSpPr>
          <p:cNvPr id="4" name="Θέση περιεχομένου 3"/>
          <p:cNvSpPr>
            <a:spLocks noGrp="1"/>
          </p:cNvSpPr>
          <p:nvPr>
            <p:ph sz="half" idx="2"/>
          </p:nvPr>
        </p:nvSpPr>
        <p:spPr>
          <a:xfrm>
            <a:off x="4648200" y="260651"/>
            <a:ext cx="4038600" cy="3024333"/>
          </a:xfrm>
        </p:spPr>
        <p:txBody>
          <a:bodyPr>
            <a:normAutofit/>
          </a:bodyPr>
          <a:lstStyle/>
          <a:p>
            <a:pPr marL="0" indent="0">
              <a:buNone/>
            </a:pPr>
            <a:r>
              <a:rPr lang="el-GR" sz="1700" b="1" i="1" dirty="0"/>
              <a:t>Ακολουθεί η περικοπή περί της καθυπόταξης του </a:t>
            </a:r>
            <a:r>
              <a:rPr lang="el-GR" sz="1700" b="1" i="1" dirty="0" err="1"/>
              <a:t>ΒααλΖεβούλ</a:t>
            </a:r>
            <a:r>
              <a:rPr lang="el-GR" sz="1700" b="1" i="1" dirty="0"/>
              <a:t>: άρα ΈΦΘΑΣΕ η Βασιλεία! (11, 20)</a:t>
            </a:r>
          </a:p>
          <a:p>
            <a:pPr marL="0" indent="0">
              <a:buNone/>
            </a:pPr>
            <a:r>
              <a:rPr lang="el-GR" sz="1700" b="1" i="1" baseline="30000" dirty="0"/>
              <a:t>+ </a:t>
            </a:r>
            <a:r>
              <a:rPr lang="en-US" sz="1700" b="1" dirty="0"/>
              <a:t>12</a:t>
            </a:r>
            <a:r>
              <a:rPr lang="el-GR" sz="1700" b="1" dirty="0"/>
              <a:t>, </a:t>
            </a:r>
            <a:r>
              <a:rPr lang="en-US" sz="1700" b="1" dirty="0"/>
              <a:t>29-31</a:t>
            </a:r>
            <a:r>
              <a:rPr lang="el-GR" sz="1700" b="1" dirty="0"/>
              <a:t>:</a:t>
            </a:r>
            <a:r>
              <a:rPr lang="el-GR" sz="1700" b="1" i="1" dirty="0"/>
              <a:t> </a:t>
            </a:r>
            <a:r>
              <a:rPr lang="el-GR" sz="1700" i="1" dirty="0" err="1"/>
              <a:t>καὶ</a:t>
            </a:r>
            <a:r>
              <a:rPr lang="el-GR" sz="1700" i="1" dirty="0"/>
              <a:t> </a:t>
            </a:r>
            <a:r>
              <a:rPr lang="el-GR" sz="1700" i="1" dirty="0" err="1"/>
              <a:t>ὑμεῖς</a:t>
            </a:r>
            <a:r>
              <a:rPr lang="el-GR" sz="1700" i="1" dirty="0"/>
              <a:t> ΜΗ </a:t>
            </a:r>
            <a:r>
              <a:rPr lang="el-GR" sz="1700" i="1" dirty="0" err="1"/>
              <a:t>ζητεῖτε</a:t>
            </a:r>
            <a:r>
              <a:rPr lang="el-GR" sz="1700" i="1" dirty="0"/>
              <a:t> </a:t>
            </a:r>
            <a:r>
              <a:rPr lang="el-GR" sz="1700" i="1" dirty="0" err="1"/>
              <a:t>τί</a:t>
            </a:r>
            <a:r>
              <a:rPr lang="el-GR" sz="1700" i="1" dirty="0"/>
              <a:t> </a:t>
            </a:r>
            <a:r>
              <a:rPr lang="el-GR" sz="1700" i="1" dirty="0" err="1"/>
              <a:t>φάγητε</a:t>
            </a:r>
            <a:r>
              <a:rPr lang="el-GR" sz="1700" i="1" dirty="0"/>
              <a:t> </a:t>
            </a:r>
            <a:r>
              <a:rPr lang="el-GR" sz="1700" i="1" dirty="0" err="1"/>
              <a:t>καὶ</a:t>
            </a:r>
            <a:r>
              <a:rPr lang="el-GR" sz="1700" i="1" dirty="0"/>
              <a:t> </a:t>
            </a:r>
            <a:r>
              <a:rPr lang="el-GR" sz="1700" i="1" dirty="0" err="1"/>
              <a:t>τί</a:t>
            </a:r>
            <a:r>
              <a:rPr lang="el-GR" sz="1700" i="1" dirty="0"/>
              <a:t> </a:t>
            </a:r>
            <a:r>
              <a:rPr lang="el-GR" sz="1700" i="1" dirty="0" err="1"/>
              <a:t>πίητε</a:t>
            </a:r>
            <a:r>
              <a:rPr lang="el-GR" sz="1700" i="1" dirty="0"/>
              <a:t> </a:t>
            </a:r>
            <a:r>
              <a:rPr lang="el-GR" sz="1700" i="1" dirty="0" err="1"/>
              <a:t>καὶ</a:t>
            </a:r>
            <a:r>
              <a:rPr lang="el-GR" sz="1700" i="1" dirty="0"/>
              <a:t> </a:t>
            </a:r>
            <a:r>
              <a:rPr lang="el-GR" sz="1700" i="1" dirty="0" err="1"/>
              <a:t>μὴ</a:t>
            </a:r>
            <a:r>
              <a:rPr lang="el-GR" sz="1700" i="1" dirty="0"/>
              <a:t> </a:t>
            </a:r>
            <a:r>
              <a:rPr lang="el-GR" sz="1700" i="1" dirty="0" err="1"/>
              <a:t>μετεωρίζεσθε</a:t>
            </a:r>
            <a:r>
              <a:rPr lang="el-GR" sz="1700" i="1" dirty="0"/>
              <a:t>· </a:t>
            </a:r>
            <a:r>
              <a:rPr lang="en-US" sz="1700" i="1" baseline="30000" dirty="0"/>
              <a:t>30</a:t>
            </a:r>
            <a:r>
              <a:rPr lang="el-GR" sz="1700" i="1" dirty="0" err="1"/>
              <a:t>ταῦτα</a:t>
            </a:r>
            <a:r>
              <a:rPr lang="el-GR" sz="1700" i="1" dirty="0"/>
              <a:t> </a:t>
            </a:r>
            <a:r>
              <a:rPr lang="el-GR" sz="1700" i="1" dirty="0" err="1"/>
              <a:t>γὰρ</a:t>
            </a:r>
            <a:r>
              <a:rPr lang="el-GR" sz="1700" i="1" dirty="0"/>
              <a:t> </a:t>
            </a:r>
            <a:r>
              <a:rPr lang="el-GR" sz="1700" i="1" dirty="0" err="1"/>
              <a:t>πάντα</a:t>
            </a:r>
            <a:r>
              <a:rPr lang="el-GR" sz="1700" i="1" dirty="0"/>
              <a:t> </a:t>
            </a:r>
            <a:r>
              <a:rPr lang="el-GR" sz="1700" i="1" dirty="0" err="1"/>
              <a:t>τὰ</a:t>
            </a:r>
            <a:r>
              <a:rPr lang="el-GR" sz="1700" i="1" dirty="0"/>
              <a:t> </a:t>
            </a:r>
            <a:r>
              <a:rPr lang="el-GR" sz="1700" i="1" dirty="0" err="1"/>
              <a:t>ἔθνη</a:t>
            </a:r>
            <a:r>
              <a:rPr lang="el-GR" sz="1700" i="1" dirty="0"/>
              <a:t> </a:t>
            </a:r>
            <a:r>
              <a:rPr lang="el-GR" sz="1700" i="1" dirty="0" err="1"/>
              <a:t>τοῦ</a:t>
            </a:r>
            <a:r>
              <a:rPr lang="el-GR" sz="1700" i="1" dirty="0"/>
              <a:t> </a:t>
            </a:r>
            <a:r>
              <a:rPr lang="el-GR" sz="1700" i="1" dirty="0" err="1"/>
              <a:t>κόσμου</a:t>
            </a:r>
            <a:r>
              <a:rPr lang="el-GR" sz="1700" i="1" dirty="0"/>
              <a:t> </a:t>
            </a:r>
            <a:r>
              <a:rPr lang="el-GR" sz="1700" i="1" dirty="0" err="1"/>
              <a:t>ἐπιζητοῦσιν</a:t>
            </a:r>
            <a:r>
              <a:rPr lang="en-US" sz="1700" i="1" dirty="0"/>
              <a:t>, </a:t>
            </a:r>
            <a:r>
              <a:rPr lang="el-GR" sz="1700" i="1" dirty="0" err="1"/>
              <a:t>ὑμῶν</a:t>
            </a:r>
            <a:r>
              <a:rPr lang="el-GR" sz="1700" i="1" dirty="0"/>
              <a:t> </a:t>
            </a:r>
            <a:r>
              <a:rPr lang="el-GR" sz="1700" i="1" dirty="0" err="1"/>
              <a:t>δὲ</a:t>
            </a:r>
            <a:r>
              <a:rPr lang="el-GR" sz="1700" i="1" dirty="0"/>
              <a:t> ὁ </a:t>
            </a:r>
            <a:r>
              <a:rPr lang="el-GR" sz="1700" i="1" dirty="0" err="1"/>
              <a:t>Πατὴρ</a:t>
            </a:r>
            <a:r>
              <a:rPr lang="el-GR" sz="1700" i="1" dirty="0"/>
              <a:t> </a:t>
            </a:r>
            <a:r>
              <a:rPr lang="el-GR" sz="1700" i="1" dirty="0" err="1"/>
              <a:t>οἶδεν</a:t>
            </a:r>
            <a:r>
              <a:rPr lang="el-GR" sz="1700" i="1" dirty="0"/>
              <a:t> </a:t>
            </a:r>
            <a:r>
              <a:rPr lang="el-GR" sz="1700" i="1" dirty="0" err="1"/>
              <a:t>ὅτι</a:t>
            </a:r>
            <a:r>
              <a:rPr lang="el-GR" sz="1700" i="1" dirty="0"/>
              <a:t> </a:t>
            </a:r>
            <a:r>
              <a:rPr lang="el-GR" sz="1700" i="1" dirty="0" err="1"/>
              <a:t>χρῄζετε</a:t>
            </a:r>
            <a:r>
              <a:rPr lang="el-GR" sz="1700" i="1" dirty="0"/>
              <a:t> </a:t>
            </a:r>
            <a:r>
              <a:rPr lang="el-GR" sz="1700" i="1" dirty="0" err="1"/>
              <a:t>τούτων</a:t>
            </a:r>
            <a:r>
              <a:rPr lang="en-US" sz="1700" i="1" dirty="0"/>
              <a:t>.  </a:t>
            </a:r>
            <a:r>
              <a:rPr lang="en-US" sz="1700" b="1" i="1" baseline="30000" dirty="0"/>
              <a:t>31</a:t>
            </a:r>
            <a:r>
              <a:rPr lang="el-GR" sz="1700" b="1" i="1" dirty="0" err="1"/>
              <a:t>πλὴν</a:t>
            </a:r>
            <a:r>
              <a:rPr lang="el-GR" sz="1700" b="1" i="1" dirty="0"/>
              <a:t> </a:t>
            </a:r>
            <a:r>
              <a:rPr lang="el-GR" sz="1700" b="1" i="1" dirty="0" err="1"/>
              <a:t>ζητεῖτε</a:t>
            </a:r>
            <a:r>
              <a:rPr lang="el-GR" sz="1700" b="1" i="1" dirty="0"/>
              <a:t> </a:t>
            </a:r>
            <a:r>
              <a:rPr lang="el-GR" sz="1700" b="1" i="1" dirty="0" err="1"/>
              <a:t>τὴν</a:t>
            </a:r>
            <a:r>
              <a:rPr lang="el-GR" sz="1700" b="1" i="1" dirty="0"/>
              <a:t> </a:t>
            </a:r>
            <a:r>
              <a:rPr lang="el-GR" sz="1700" b="1" i="1" dirty="0" err="1"/>
              <a:t>Βασιλείαν</a:t>
            </a:r>
            <a:r>
              <a:rPr lang="el-GR" sz="1700" b="1" i="1" dirty="0"/>
              <a:t> </a:t>
            </a:r>
            <a:r>
              <a:rPr lang="el-GR" sz="1700" b="1" i="1" dirty="0" err="1"/>
              <a:t>Αὐτοῦ</a:t>
            </a:r>
            <a:r>
              <a:rPr lang="en-US" sz="1700" b="1" i="1" dirty="0"/>
              <a:t>, </a:t>
            </a:r>
            <a:r>
              <a:rPr lang="el-GR" sz="1700" b="1" i="1" dirty="0" err="1"/>
              <a:t>καὶ</a:t>
            </a:r>
            <a:r>
              <a:rPr lang="el-GR" sz="1700" b="1" i="1" dirty="0"/>
              <a:t> </a:t>
            </a:r>
            <a:r>
              <a:rPr lang="el-GR" sz="1700" b="1" i="1" dirty="0" err="1"/>
              <a:t>ταῦτα</a:t>
            </a:r>
            <a:r>
              <a:rPr lang="el-GR" sz="1700" b="1" i="1" dirty="0"/>
              <a:t> </a:t>
            </a:r>
            <a:r>
              <a:rPr lang="el-GR" sz="1700" b="1" i="1" dirty="0" err="1"/>
              <a:t>προστεθήσεται</a:t>
            </a:r>
            <a:r>
              <a:rPr lang="el-GR" sz="1700" b="1" i="1" dirty="0"/>
              <a:t> </a:t>
            </a:r>
            <a:r>
              <a:rPr lang="el-GR" sz="1700" b="1" i="1" dirty="0" err="1"/>
              <a:t>ὑμῖν</a:t>
            </a:r>
            <a:r>
              <a:rPr lang="en-US" sz="1700" i="1" dirty="0" smtClean="0"/>
              <a:t>.</a:t>
            </a:r>
            <a:endParaRPr lang="el-GR" sz="1700" dirty="0"/>
          </a:p>
        </p:txBody>
      </p:sp>
      <p:sp>
        <p:nvSpPr>
          <p:cNvPr id="5" name="TextBox 4"/>
          <p:cNvSpPr txBox="1"/>
          <p:nvPr/>
        </p:nvSpPr>
        <p:spPr>
          <a:xfrm>
            <a:off x="507740" y="3429000"/>
            <a:ext cx="8280920" cy="3024336"/>
          </a:xfrm>
          <a:prstGeom prst="rect">
            <a:avLst/>
          </a:prstGeom>
        </p:spPr>
        <p:txBody>
          <a:bodyPr vert="horz" wrap="square" lIns="91440" tIns="45720" rIns="91440" bIns="45720" rtlCol="0" anchor="ctr">
            <a:noAutofit/>
          </a:bodyPr>
          <a:lstStyle/>
          <a:p>
            <a:pPr algn="ctr">
              <a:lnSpc>
                <a:spcPts val="1600"/>
              </a:lnSpc>
            </a:pPr>
            <a:r>
              <a:rPr lang="el-GR" sz="1700" b="1" i="1" dirty="0"/>
              <a:t>Στον πυρήνα του Οδοιπορικού η Παραβολή του σπλαχνικού Πατέρα (15, 11 </a:t>
            </a:r>
            <a:r>
              <a:rPr lang="el-GR" sz="1700" b="1" i="1" dirty="0" err="1"/>
              <a:t>κε</a:t>
            </a:r>
            <a:r>
              <a:rPr lang="el-GR" sz="1700" b="1" i="1" dirty="0"/>
              <a:t>.)!</a:t>
            </a:r>
          </a:p>
          <a:p>
            <a:pPr algn="ctr">
              <a:lnSpc>
                <a:spcPts val="1600"/>
              </a:lnSpc>
            </a:pPr>
            <a:r>
              <a:rPr lang="el-GR" sz="1700" b="1" i="1" dirty="0"/>
              <a:t>Εμπεριέχονται η Παραβολή της χήρας και του δικαστή που την αφήνει να παρακαλεί  πολύ καιρό προτού ενδώσει στα παρακάλια της (</a:t>
            </a:r>
            <a:r>
              <a:rPr lang="el-GR" sz="1700" b="1" i="1" dirty="0" err="1"/>
              <a:t>Λκ</a:t>
            </a:r>
            <a:r>
              <a:rPr lang="el-GR" sz="1700" b="1" i="1" dirty="0"/>
              <a:t>. 18, 1 </a:t>
            </a:r>
            <a:r>
              <a:rPr lang="el-GR" sz="1700" b="1" i="1" dirty="0" err="1"/>
              <a:t>κε</a:t>
            </a:r>
            <a:r>
              <a:rPr lang="el-GR" sz="1700" b="1" i="1" dirty="0"/>
              <a:t>.). Συμπέρασμα:</a:t>
            </a:r>
          </a:p>
          <a:p>
            <a:pPr algn="ctr">
              <a:lnSpc>
                <a:spcPts val="1600"/>
              </a:lnSpc>
            </a:pPr>
            <a:r>
              <a:rPr lang="el-GR" sz="1700" i="1" dirty="0"/>
              <a:t>ὁ </a:t>
            </a:r>
            <a:r>
              <a:rPr lang="el-GR" sz="1700" i="1" dirty="0" err="1"/>
              <a:t>δὲ</a:t>
            </a:r>
            <a:r>
              <a:rPr lang="el-GR" sz="1700" i="1" dirty="0"/>
              <a:t> </a:t>
            </a:r>
            <a:r>
              <a:rPr lang="el-GR" sz="1700" i="1" dirty="0" err="1"/>
              <a:t>Θεὸς</a:t>
            </a:r>
            <a:r>
              <a:rPr lang="el-GR" sz="1700" i="1" dirty="0"/>
              <a:t> </a:t>
            </a:r>
            <a:r>
              <a:rPr lang="el-GR" sz="1700" b="1" i="1" dirty="0" err="1"/>
              <a:t>οὐ</a:t>
            </a:r>
            <a:r>
              <a:rPr lang="el-GR" sz="1700" b="1" i="1" dirty="0"/>
              <a:t> </a:t>
            </a:r>
            <a:r>
              <a:rPr lang="el-GR" sz="1700" b="1" i="1" dirty="0" err="1"/>
              <a:t>μὴ</a:t>
            </a:r>
            <a:r>
              <a:rPr lang="el-GR" sz="1700" b="1" i="1" dirty="0"/>
              <a:t> </a:t>
            </a:r>
            <a:r>
              <a:rPr lang="el-GR" sz="1700" b="1" i="1" dirty="0" err="1"/>
              <a:t>ποιήσῃ</a:t>
            </a:r>
            <a:r>
              <a:rPr lang="el-GR" sz="1700" b="1" i="1" dirty="0"/>
              <a:t> </a:t>
            </a:r>
            <a:r>
              <a:rPr lang="el-GR" sz="1700" b="1" i="1" dirty="0" err="1"/>
              <a:t>τὴν</a:t>
            </a:r>
            <a:r>
              <a:rPr lang="el-GR" sz="1700" b="1" i="1" dirty="0"/>
              <a:t> </a:t>
            </a:r>
            <a:r>
              <a:rPr lang="el-GR" sz="1700" b="1" i="1" dirty="0" err="1"/>
              <a:t>ἐκδίκησιν</a:t>
            </a:r>
            <a:r>
              <a:rPr lang="el-GR" sz="1700" b="1" i="1" dirty="0"/>
              <a:t> </a:t>
            </a:r>
            <a:r>
              <a:rPr lang="el-GR" sz="1700" b="1" i="1" dirty="0" err="1"/>
              <a:t>τῶν</a:t>
            </a:r>
            <a:r>
              <a:rPr lang="el-GR" sz="1700" b="1" i="1" dirty="0"/>
              <a:t> </a:t>
            </a:r>
            <a:r>
              <a:rPr lang="el-GR" sz="1700" b="1" i="1" dirty="0" err="1"/>
              <a:t>ἐκλεκτῶν</a:t>
            </a:r>
            <a:r>
              <a:rPr lang="el-GR" sz="1700" b="1" i="1" dirty="0"/>
              <a:t> </a:t>
            </a:r>
            <a:r>
              <a:rPr lang="el-GR" sz="1700" b="1" i="1" dirty="0" err="1"/>
              <a:t>αὐτοῦ</a:t>
            </a:r>
            <a:r>
              <a:rPr lang="el-GR" sz="1700" b="1" i="1" dirty="0"/>
              <a:t> </a:t>
            </a:r>
            <a:r>
              <a:rPr lang="el-GR" sz="1700" i="1" dirty="0" err="1"/>
              <a:t>τῶν</a:t>
            </a:r>
            <a:r>
              <a:rPr lang="el-GR" sz="1700" i="1" dirty="0"/>
              <a:t> </a:t>
            </a:r>
            <a:r>
              <a:rPr lang="el-GR" sz="1700" i="1" dirty="0" err="1"/>
              <a:t>βοώντων</a:t>
            </a:r>
            <a:r>
              <a:rPr lang="el-GR" sz="1700" i="1" dirty="0"/>
              <a:t> </a:t>
            </a:r>
            <a:r>
              <a:rPr lang="el-GR" sz="1700" i="1" dirty="0" err="1"/>
              <a:t>αὐτῷ</a:t>
            </a:r>
            <a:r>
              <a:rPr lang="el-GR" sz="1700" i="1" dirty="0"/>
              <a:t> </a:t>
            </a:r>
            <a:r>
              <a:rPr lang="el-GR" sz="1700" i="1" dirty="0" err="1"/>
              <a:t>ἡμέρας</a:t>
            </a:r>
            <a:r>
              <a:rPr lang="el-GR" sz="1700" i="1" dirty="0"/>
              <a:t> </a:t>
            </a:r>
            <a:r>
              <a:rPr lang="el-GR" sz="1700" i="1" dirty="0" err="1"/>
              <a:t>καὶ</a:t>
            </a:r>
            <a:r>
              <a:rPr lang="el-GR" sz="1700" i="1" dirty="0"/>
              <a:t> </a:t>
            </a:r>
            <a:r>
              <a:rPr lang="el-GR" sz="1700" i="1" dirty="0" err="1"/>
              <a:t>νυκτός</a:t>
            </a:r>
            <a:r>
              <a:rPr lang="el-GR" sz="1700" i="1" dirty="0"/>
              <a:t>, </a:t>
            </a:r>
            <a:r>
              <a:rPr lang="el-GR" sz="1700" i="1" dirty="0" err="1"/>
              <a:t>καὶ</a:t>
            </a:r>
            <a:r>
              <a:rPr lang="el-GR" sz="1700" i="1" dirty="0"/>
              <a:t> </a:t>
            </a:r>
            <a:r>
              <a:rPr lang="el-GR" sz="1700" i="1" dirty="0" err="1"/>
              <a:t>μακροθυμεῖ</a:t>
            </a:r>
            <a:r>
              <a:rPr lang="el-GR" sz="1700" i="1" dirty="0"/>
              <a:t> </a:t>
            </a:r>
            <a:r>
              <a:rPr lang="el-GR" sz="1700" i="1" dirty="0" err="1"/>
              <a:t>ἐπ</a:t>
            </a:r>
            <a:r>
              <a:rPr lang="el-GR" sz="1700" i="1" dirty="0"/>
              <a:t>᾽ </a:t>
            </a:r>
            <a:r>
              <a:rPr lang="el-GR" sz="1700" i="1" dirty="0" err="1"/>
              <a:t>αὐτοῖς</a:t>
            </a:r>
            <a:r>
              <a:rPr lang="el-GR" sz="1700" i="1" dirty="0"/>
              <a:t>; </a:t>
            </a:r>
            <a:r>
              <a:rPr lang="el-GR" sz="1700" i="1" dirty="0" err="1"/>
              <a:t>λέγω</a:t>
            </a:r>
            <a:r>
              <a:rPr lang="el-GR" sz="1700" i="1" dirty="0"/>
              <a:t> </a:t>
            </a:r>
            <a:r>
              <a:rPr lang="el-GR" sz="1700" i="1" dirty="0" err="1"/>
              <a:t>ὑμῖν</a:t>
            </a:r>
            <a:r>
              <a:rPr lang="el-GR" sz="1700" i="1" dirty="0"/>
              <a:t> </a:t>
            </a:r>
            <a:r>
              <a:rPr lang="el-GR" sz="1700" i="1" dirty="0" err="1"/>
              <a:t>ὅτι</a:t>
            </a:r>
            <a:r>
              <a:rPr lang="el-GR" sz="1700" i="1" dirty="0"/>
              <a:t> </a:t>
            </a:r>
            <a:r>
              <a:rPr lang="el-GR" sz="1700" i="1" dirty="0" err="1"/>
              <a:t>ποιήσει</a:t>
            </a:r>
            <a:r>
              <a:rPr lang="el-GR" sz="1700" i="1" dirty="0"/>
              <a:t> </a:t>
            </a:r>
            <a:r>
              <a:rPr lang="el-GR" sz="1700" i="1" dirty="0" err="1"/>
              <a:t>τὴν</a:t>
            </a:r>
            <a:r>
              <a:rPr lang="el-GR" sz="1700" i="1" dirty="0"/>
              <a:t> </a:t>
            </a:r>
            <a:r>
              <a:rPr lang="el-GR" sz="1700" i="1" dirty="0" err="1"/>
              <a:t>ἐκδίκησιν</a:t>
            </a:r>
            <a:r>
              <a:rPr lang="el-GR" sz="1700" i="1" dirty="0"/>
              <a:t> </a:t>
            </a:r>
            <a:r>
              <a:rPr lang="el-GR" sz="1700" i="1" dirty="0" err="1"/>
              <a:t>αὐτῶν</a:t>
            </a:r>
            <a:r>
              <a:rPr lang="el-GR" sz="1700" i="1" dirty="0"/>
              <a:t> </a:t>
            </a:r>
            <a:r>
              <a:rPr lang="el-GR" sz="1700" i="1" dirty="0" err="1"/>
              <a:t>ἐν</a:t>
            </a:r>
            <a:r>
              <a:rPr lang="el-GR" sz="1700" i="1" dirty="0"/>
              <a:t> </a:t>
            </a:r>
            <a:r>
              <a:rPr lang="el-GR" sz="1700" i="1" dirty="0" err="1"/>
              <a:t>τάχει</a:t>
            </a:r>
            <a:r>
              <a:rPr lang="el-GR" sz="1700" i="1" dirty="0"/>
              <a:t>. </a:t>
            </a:r>
          </a:p>
          <a:p>
            <a:pPr algn="ctr">
              <a:lnSpc>
                <a:spcPts val="1600"/>
              </a:lnSpc>
            </a:pPr>
            <a:r>
              <a:rPr lang="el-GR" sz="1700" i="1" dirty="0" err="1"/>
              <a:t>πλὴν</a:t>
            </a:r>
            <a:r>
              <a:rPr lang="el-GR" sz="1700" i="1" dirty="0"/>
              <a:t> ὁ </a:t>
            </a:r>
            <a:r>
              <a:rPr lang="el-GR" sz="1700" i="1" dirty="0" err="1"/>
              <a:t>Υἱὸς</a:t>
            </a:r>
            <a:r>
              <a:rPr lang="el-GR" sz="1700" i="1" dirty="0"/>
              <a:t> </a:t>
            </a:r>
            <a:r>
              <a:rPr lang="el-GR" sz="1700" i="1" dirty="0" err="1"/>
              <a:t>τοῦ</a:t>
            </a:r>
            <a:r>
              <a:rPr lang="el-GR" sz="1700" i="1" dirty="0"/>
              <a:t> </a:t>
            </a:r>
            <a:r>
              <a:rPr lang="el-GR" sz="1700" i="1" dirty="0" err="1"/>
              <a:t>Ἀνθρώπου</a:t>
            </a:r>
            <a:r>
              <a:rPr lang="el-GR" sz="1700" i="1" dirty="0"/>
              <a:t> </a:t>
            </a:r>
            <a:r>
              <a:rPr lang="el-GR" sz="1700" i="1" dirty="0" err="1"/>
              <a:t>ἐλθὼν</a:t>
            </a:r>
            <a:r>
              <a:rPr lang="el-GR" sz="1700" i="1" dirty="0"/>
              <a:t> </a:t>
            </a:r>
            <a:r>
              <a:rPr lang="el-GR" sz="1700" i="1" dirty="0" err="1"/>
              <a:t>ἆρα</a:t>
            </a:r>
            <a:r>
              <a:rPr lang="el-GR" sz="1700" i="1" dirty="0"/>
              <a:t> </a:t>
            </a:r>
            <a:r>
              <a:rPr lang="el-GR" sz="1700" i="1" dirty="0" err="1"/>
              <a:t>εὑρήσει</a:t>
            </a:r>
            <a:r>
              <a:rPr lang="el-GR" sz="1700" i="1" dirty="0"/>
              <a:t> </a:t>
            </a:r>
            <a:r>
              <a:rPr lang="el-GR" sz="1700" i="1" dirty="0" err="1"/>
              <a:t>τὴν</a:t>
            </a:r>
            <a:r>
              <a:rPr lang="el-GR" sz="1700" i="1" dirty="0"/>
              <a:t> </a:t>
            </a:r>
            <a:r>
              <a:rPr lang="el-GR" sz="1700" i="1" dirty="0" err="1"/>
              <a:t>πίστιν</a:t>
            </a:r>
            <a:r>
              <a:rPr lang="el-GR" sz="1700" i="1" dirty="0"/>
              <a:t> </a:t>
            </a:r>
            <a:r>
              <a:rPr lang="el-GR" sz="1700" i="1" dirty="0" err="1"/>
              <a:t>ἐπὶ</a:t>
            </a:r>
            <a:r>
              <a:rPr lang="el-GR" sz="1700" i="1" dirty="0"/>
              <a:t> </a:t>
            </a:r>
            <a:r>
              <a:rPr lang="el-GR" sz="1700" i="1" dirty="0" err="1"/>
              <a:t>τῆς</a:t>
            </a:r>
            <a:r>
              <a:rPr lang="el-GR" sz="1700" i="1" dirty="0"/>
              <a:t> </a:t>
            </a:r>
            <a:r>
              <a:rPr lang="el-GR" sz="1700" i="1" dirty="0" err="1"/>
              <a:t>γῆς</a:t>
            </a:r>
            <a:r>
              <a:rPr lang="el-GR" sz="1700" i="1" dirty="0"/>
              <a:t>; </a:t>
            </a:r>
            <a:r>
              <a:rPr lang="en-US" sz="1700" dirty="0"/>
              <a:t>(18</a:t>
            </a:r>
            <a:r>
              <a:rPr lang="el-GR" sz="1700" dirty="0"/>
              <a:t>, </a:t>
            </a:r>
            <a:r>
              <a:rPr lang="en-US" sz="1700" dirty="0"/>
              <a:t>7</a:t>
            </a:r>
            <a:r>
              <a:rPr lang="el-GR" sz="1700" dirty="0"/>
              <a:t>-8 </a:t>
            </a:r>
            <a:r>
              <a:rPr lang="el-GR" sz="1700" dirty="0" err="1"/>
              <a:t>πρβλ</a:t>
            </a:r>
            <a:r>
              <a:rPr lang="el-GR" sz="1700" dirty="0"/>
              <a:t>. </a:t>
            </a:r>
            <a:r>
              <a:rPr lang="el-GR" sz="1700" dirty="0" err="1"/>
              <a:t>Αποκ</a:t>
            </a:r>
            <a:r>
              <a:rPr lang="el-GR" sz="1700" dirty="0"/>
              <a:t>. 6, 10</a:t>
            </a:r>
            <a:r>
              <a:rPr lang="en-US" sz="1700" dirty="0"/>
              <a:t>)</a:t>
            </a:r>
            <a:endParaRPr lang="el-GR" sz="1700" b="1" i="1" dirty="0"/>
          </a:p>
          <a:p>
            <a:pPr algn="ctr">
              <a:lnSpc>
                <a:spcPts val="1600"/>
              </a:lnSpc>
            </a:pPr>
            <a:r>
              <a:rPr lang="el-GR" sz="1700" b="1" i="1" dirty="0"/>
              <a:t>και εν συνεχεία της  προσευχής του Τελώνη (δέηση) και του Φαρισαίου (ευχαριστία) (18, 9-14) </a:t>
            </a:r>
          </a:p>
          <a:p>
            <a:pPr algn="ctr">
              <a:lnSpc>
                <a:spcPts val="1600"/>
              </a:lnSpc>
            </a:pPr>
            <a:endParaRPr lang="el-GR" sz="1700" b="1" i="1" dirty="0"/>
          </a:p>
          <a:p>
            <a:pPr algn="ctr">
              <a:lnSpc>
                <a:spcPts val="1600"/>
              </a:lnSpc>
            </a:pPr>
            <a:r>
              <a:rPr lang="el-GR" sz="1700" b="1" i="1" dirty="0"/>
              <a:t>Μόνον από τον Λουκά προέρχονται βασικές επικλήσεις της Εκκλησίας:</a:t>
            </a:r>
          </a:p>
          <a:p>
            <a:pPr algn="ctr">
              <a:lnSpc>
                <a:spcPts val="1600"/>
              </a:lnSpc>
            </a:pPr>
            <a:r>
              <a:rPr lang="el-GR" sz="1700" i="1" dirty="0"/>
              <a:t>Δόξα εν </a:t>
            </a:r>
            <a:r>
              <a:rPr lang="el-GR" sz="1700" i="1" dirty="0" err="1"/>
              <a:t>Υψίστοις</a:t>
            </a:r>
            <a:r>
              <a:rPr lang="el-GR" sz="1700" i="1" dirty="0"/>
              <a:t> (2, 14. 19, 38)+ ὁ </a:t>
            </a:r>
            <a:r>
              <a:rPr lang="el-GR" sz="1700" i="1" dirty="0" err="1"/>
              <a:t>Θεός</a:t>
            </a:r>
            <a:r>
              <a:rPr lang="el-GR" sz="1700" i="1" dirty="0"/>
              <a:t>, </a:t>
            </a:r>
            <a:r>
              <a:rPr lang="el-GR" sz="1700" i="1" dirty="0" err="1"/>
              <a:t>ἱλάσθητί</a:t>
            </a:r>
            <a:r>
              <a:rPr lang="el-GR" sz="1700" i="1" dirty="0"/>
              <a:t> μοι </a:t>
            </a:r>
            <a:r>
              <a:rPr lang="el-GR" sz="1700" i="1" dirty="0" err="1"/>
              <a:t>τῷ</a:t>
            </a:r>
            <a:r>
              <a:rPr lang="el-GR" sz="1700" i="1" dirty="0"/>
              <a:t> </a:t>
            </a:r>
            <a:r>
              <a:rPr lang="el-GR" sz="1700" i="1" dirty="0" err="1"/>
              <a:t>ἁμαρτωλῷ</a:t>
            </a:r>
            <a:r>
              <a:rPr lang="el-GR" sz="1700" i="1" dirty="0"/>
              <a:t> </a:t>
            </a:r>
            <a:r>
              <a:rPr lang="en-US" sz="1700" dirty="0"/>
              <a:t>(18</a:t>
            </a:r>
            <a:r>
              <a:rPr lang="el-GR" sz="1700" dirty="0"/>
              <a:t>, </a:t>
            </a:r>
            <a:r>
              <a:rPr lang="en-US" sz="1700" dirty="0"/>
              <a:t>13 )</a:t>
            </a:r>
            <a:r>
              <a:rPr lang="el-GR" sz="1700" dirty="0"/>
              <a:t>+</a:t>
            </a:r>
          </a:p>
          <a:p>
            <a:pPr algn="ctr">
              <a:lnSpc>
                <a:spcPts val="1600"/>
              </a:lnSpc>
            </a:pPr>
            <a:r>
              <a:rPr lang="el-GR" sz="1700" i="1" dirty="0" err="1"/>
              <a:t>Μνήσθητί</a:t>
            </a:r>
            <a:r>
              <a:rPr lang="el-GR" sz="1700" i="1" dirty="0"/>
              <a:t> μου </a:t>
            </a:r>
            <a:r>
              <a:rPr lang="el-GR" sz="1700" i="1" dirty="0" err="1"/>
              <a:t>ὅταν</a:t>
            </a:r>
            <a:r>
              <a:rPr lang="el-GR" sz="1700" i="1" dirty="0"/>
              <a:t> </a:t>
            </a:r>
            <a:r>
              <a:rPr lang="el-GR" sz="1700" i="1" dirty="0" err="1"/>
              <a:t>ἔλθῃς</a:t>
            </a:r>
            <a:r>
              <a:rPr lang="el-GR" sz="1700" i="1" dirty="0"/>
              <a:t> </a:t>
            </a:r>
            <a:r>
              <a:rPr lang="el-GR" sz="1700" i="1" dirty="0" err="1"/>
              <a:t>εἰς</a:t>
            </a:r>
            <a:r>
              <a:rPr lang="el-GR" sz="1700" i="1" dirty="0"/>
              <a:t> </a:t>
            </a:r>
            <a:r>
              <a:rPr lang="el-GR" sz="1700" i="1" dirty="0" err="1"/>
              <a:t>τὴν</a:t>
            </a:r>
            <a:r>
              <a:rPr lang="el-GR" sz="1700" i="1" dirty="0"/>
              <a:t> </a:t>
            </a:r>
            <a:r>
              <a:rPr lang="el-GR" sz="1700" i="1" dirty="0" err="1"/>
              <a:t>βασιλείαν</a:t>
            </a:r>
            <a:r>
              <a:rPr lang="el-GR" sz="1700" i="1" dirty="0"/>
              <a:t> σο</a:t>
            </a:r>
            <a:r>
              <a:rPr lang="el-GR" sz="1700" dirty="0"/>
              <a:t>υ </a:t>
            </a:r>
            <a:r>
              <a:rPr lang="en-US" sz="1700" dirty="0"/>
              <a:t>(23</a:t>
            </a:r>
            <a:r>
              <a:rPr lang="el-GR" sz="1700" dirty="0"/>
              <a:t>, </a:t>
            </a:r>
            <a:r>
              <a:rPr lang="en-US" sz="1700" dirty="0"/>
              <a:t>42)</a:t>
            </a:r>
            <a:r>
              <a:rPr lang="el-GR" sz="1700" dirty="0"/>
              <a:t> </a:t>
            </a:r>
          </a:p>
          <a:p>
            <a:pPr algn="ctr">
              <a:lnSpc>
                <a:spcPts val="1600"/>
              </a:lnSpc>
            </a:pPr>
            <a:r>
              <a:rPr lang="el-GR" sz="1700" dirty="0"/>
              <a:t>(+ Ωδές όπως «Μεγαλύνει η ψυχή μου». 1, 46-55. «Ευλογητός» 1, 67-79. «Νυν απολύεις» 2, 29</a:t>
            </a:r>
            <a:r>
              <a:rPr lang="el-GR" sz="1700" dirty="0" smtClean="0"/>
              <a:t>)</a:t>
            </a:r>
            <a:endParaRPr lang="el-GR" sz="1700" dirty="0"/>
          </a:p>
        </p:txBody>
      </p:sp>
    </p:spTree>
    <p:extLst>
      <p:ext uri="{BB962C8B-B14F-4D97-AF65-F5344CB8AC3E}">
        <p14:creationId xmlns:p14="http://schemas.microsoft.com/office/powerpoint/2010/main" val="2001315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2205274"/>
            <a:ext cx="4750296" cy="2377870"/>
          </a:xfrm>
        </p:spPr>
        <p:txBody>
          <a:bodyPr>
            <a:normAutofit/>
          </a:bodyPr>
          <a:lstStyle/>
          <a:p>
            <a:pPr>
              <a:lnSpc>
                <a:spcPts val="4100"/>
              </a:lnSpc>
            </a:pPr>
            <a:r>
              <a:rPr lang="el-GR" dirty="0" smtClean="0"/>
              <a:t>ΙΙΙ</a:t>
            </a:r>
            <a:r>
              <a:rPr lang="el-GR" dirty="0"/>
              <a:t>. ΑΝΑΛΥΣΗ ΤΩΝ ΣΤΙΧΩΝ </a:t>
            </a:r>
            <a:br>
              <a:rPr lang="el-GR" dirty="0"/>
            </a:br>
            <a:r>
              <a:rPr lang="el-GR" dirty="0"/>
              <a:t>ΤΟΥ ΠΑΤΕΡ ΗΜΩΝ</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034" y="1719923"/>
            <a:ext cx="3500438" cy="2957513"/>
          </a:xfrm>
          <a:prstGeom prst="rect">
            <a:avLst/>
          </a:prstGeom>
        </p:spPr>
      </p:pic>
      <p:sp>
        <p:nvSpPr>
          <p:cNvPr id="6" name="TextBox 5"/>
          <p:cNvSpPr txBox="1"/>
          <p:nvPr/>
        </p:nvSpPr>
        <p:spPr>
          <a:xfrm>
            <a:off x="8316416" y="4381642"/>
            <a:ext cx="396044" cy="201502"/>
          </a:xfrm>
          <a:prstGeom prst="rect">
            <a:avLst/>
          </a:prstGeom>
        </p:spPr>
        <p:txBody>
          <a:bodyPr vert="horz" wrap="square" lIns="91440" tIns="45720" rIns="91440" bIns="45720" rtlCol="0" anchor="ctr">
            <a:noAutofit/>
          </a:bodyPr>
          <a:lstStyle/>
          <a:p>
            <a:pPr algn="ctr"/>
            <a:r>
              <a:rPr lang="el-GR" sz="1500" dirty="0" smtClean="0"/>
              <a:t>11</a:t>
            </a:r>
          </a:p>
        </p:txBody>
      </p:sp>
    </p:spTree>
    <p:extLst>
      <p:ext uri="{BB962C8B-B14F-4D97-AF65-F5344CB8AC3E}">
        <p14:creationId xmlns:p14="http://schemas.microsoft.com/office/powerpoint/2010/main" val="2651028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6 - Ορθογώνιο"/>
          <p:cNvSpPr>
            <a:spLocks noChangeArrowheads="1"/>
          </p:cNvSpPr>
          <p:nvPr/>
        </p:nvSpPr>
        <p:spPr bwMode="auto">
          <a:xfrm>
            <a:off x="684213" y="188913"/>
            <a:ext cx="4464050" cy="1138237"/>
          </a:xfrm>
          <a:prstGeom prst="rect">
            <a:avLst/>
          </a:prstGeom>
          <a:noFill/>
          <a:ln w="9525">
            <a:noFill/>
            <a:miter lim="800000"/>
            <a:headEnd/>
            <a:tailEnd/>
          </a:ln>
        </p:spPr>
        <p:txBody>
          <a:bodyPr>
            <a:spAutoFit/>
          </a:bodyPr>
          <a:lstStyle/>
          <a:p>
            <a:pPr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defRPr/>
            </a:pPr>
            <a:endParaRPr lang="el-GR" sz="1600" dirty="0">
              <a:latin typeface="Palatino Linotype" pitchFamily="18" charset="0"/>
              <a:cs typeface="+mn-cs"/>
            </a:endParaRPr>
          </a:p>
          <a:p>
            <a:pPr marL="342900" indent="-342900" algn="just" fontAlgn="auto">
              <a:spcBef>
                <a:spcPts val="0"/>
              </a:spcBef>
              <a:spcAft>
                <a:spcPts val="0"/>
              </a:spcAft>
              <a:buFontTx/>
              <a:buAutoNum type="arabicPeriod"/>
              <a:defRPr/>
            </a:pPr>
            <a:endParaRPr lang="el-GR" dirty="0">
              <a:latin typeface="+mn-lt"/>
              <a:cs typeface="+mn-cs"/>
            </a:endParaRPr>
          </a:p>
          <a:p>
            <a:pPr marL="342900" indent="-342900" algn="just" fontAlgn="auto">
              <a:spcBef>
                <a:spcPts val="0"/>
              </a:spcBef>
              <a:spcAft>
                <a:spcPts val="0"/>
              </a:spcAft>
              <a:buFontTx/>
              <a:buAutoNum type="arabicPeriod"/>
              <a:defRPr/>
            </a:pPr>
            <a:endParaRPr lang="el-GR" dirty="0">
              <a:latin typeface="+mn-lt"/>
              <a:cs typeface="+mn-cs"/>
            </a:endParaRPr>
          </a:p>
        </p:txBody>
      </p:sp>
      <p:sp>
        <p:nvSpPr>
          <p:cNvPr id="21507" name="8 - Στρογγυλεμένο ορθογώνιο"/>
          <p:cNvSpPr>
            <a:spLocks noChangeArrowheads="1"/>
          </p:cNvSpPr>
          <p:nvPr/>
        </p:nvSpPr>
        <p:spPr bwMode="auto">
          <a:xfrm>
            <a:off x="5292080" y="202456"/>
            <a:ext cx="3601095" cy="851297"/>
          </a:xfrm>
          <a:prstGeom prst="roundRect">
            <a:avLst>
              <a:gd name="adj" fmla="val 16667"/>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sz="2200" dirty="0">
                <a:solidFill>
                  <a:srgbClr val="5075BC"/>
                </a:solidFill>
                <a:latin typeface="+mn-lt"/>
                <a:ea typeface="+mj-ea"/>
                <a:cs typeface="+mj-cs"/>
              </a:rPr>
              <a:t>Ι. ΠΑΤΕΡΑ - ΑΒΒΑ!</a:t>
            </a:r>
          </a:p>
          <a:p>
            <a:pPr algn="ctr" eaLnBrk="1" hangingPunct="1"/>
            <a:r>
              <a:rPr lang="el-GR" sz="2200" dirty="0">
                <a:solidFill>
                  <a:srgbClr val="5075BC"/>
                </a:solidFill>
                <a:latin typeface="+mn-lt"/>
                <a:ea typeface="+mj-ea"/>
                <a:cs typeface="+mj-cs"/>
              </a:rPr>
              <a:t>(</a:t>
            </a:r>
            <a:r>
              <a:rPr lang="el-GR" sz="2200" dirty="0" err="1">
                <a:solidFill>
                  <a:srgbClr val="5075BC"/>
                </a:solidFill>
                <a:latin typeface="+mn-lt"/>
                <a:ea typeface="+mj-ea"/>
                <a:cs typeface="+mj-cs"/>
              </a:rPr>
              <a:t>Γαλ</a:t>
            </a:r>
            <a:r>
              <a:rPr lang="el-GR" sz="2200" dirty="0">
                <a:solidFill>
                  <a:srgbClr val="5075BC"/>
                </a:solidFill>
                <a:latin typeface="+mn-lt"/>
                <a:ea typeface="+mj-ea"/>
                <a:cs typeface="+mj-cs"/>
              </a:rPr>
              <a:t>. 4, 6 και </a:t>
            </a:r>
            <a:r>
              <a:rPr lang="el-GR" sz="2200" dirty="0" err="1">
                <a:solidFill>
                  <a:srgbClr val="5075BC"/>
                </a:solidFill>
                <a:latin typeface="+mn-lt"/>
                <a:ea typeface="+mj-ea"/>
                <a:cs typeface="+mj-cs"/>
              </a:rPr>
              <a:t>Ρωμ</a:t>
            </a:r>
            <a:r>
              <a:rPr lang="el-GR" sz="2200" dirty="0" smtClean="0">
                <a:solidFill>
                  <a:srgbClr val="5075BC"/>
                </a:solidFill>
                <a:latin typeface="+mn-lt"/>
                <a:ea typeface="+mj-ea"/>
                <a:cs typeface="+mj-cs"/>
              </a:rPr>
              <a:t>. 8</a:t>
            </a:r>
            <a:r>
              <a:rPr lang="el-GR" sz="2200" dirty="0">
                <a:solidFill>
                  <a:srgbClr val="5075BC"/>
                </a:solidFill>
                <a:latin typeface="+mn-lt"/>
                <a:ea typeface="+mj-ea"/>
                <a:cs typeface="+mj-cs"/>
              </a:rPr>
              <a:t>, 15)</a:t>
            </a:r>
          </a:p>
        </p:txBody>
      </p:sp>
      <p:sp>
        <p:nvSpPr>
          <p:cNvPr id="5" name="4 - TextBox"/>
          <p:cNvSpPr txBox="1">
            <a:spLocks noChangeArrowheads="1"/>
          </p:cNvSpPr>
          <p:nvPr/>
        </p:nvSpPr>
        <p:spPr bwMode="auto">
          <a:xfrm>
            <a:off x="5435600" y="3068638"/>
            <a:ext cx="3457575"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sz="1700" b="1" i="1" dirty="0">
                <a:latin typeface="+mn-lt"/>
              </a:rPr>
              <a:t>Ήταν κάτι καινούργιο και ανήκουστο ότι ο Ιησούς τόλμησε να πραγματοποιήσει αυτό το βήμα. </a:t>
            </a:r>
            <a:r>
              <a:rPr lang="el-GR" sz="1700" i="1" dirty="0">
                <a:latin typeface="+mn-lt"/>
              </a:rPr>
              <a:t>Μίλησε έτσι με τον Θεό όπως το παιδί με τον πατέρα του […]. το </a:t>
            </a:r>
            <a:r>
              <a:rPr lang="el-GR" sz="1700" i="1" dirty="0" err="1">
                <a:latin typeface="+mn-lt"/>
              </a:rPr>
              <a:t>αββά</a:t>
            </a:r>
            <a:r>
              <a:rPr lang="el-GR" sz="1700" i="1" dirty="0">
                <a:latin typeface="+mn-lt"/>
              </a:rPr>
              <a:t> της προσφώνησης του Ιησού προς τον Θεό αποκαλύπτει την καρδιά της σχέσης </a:t>
            </a:r>
            <a:r>
              <a:rPr lang="en-US" sz="1700" i="1" dirty="0">
                <a:latin typeface="+mn-lt"/>
              </a:rPr>
              <a:t>T</a:t>
            </a:r>
            <a:r>
              <a:rPr lang="el-GR" sz="1700" i="1" dirty="0">
                <a:latin typeface="+mn-lt"/>
              </a:rPr>
              <a:t>ου με τον Θεό</a:t>
            </a:r>
            <a:r>
              <a:rPr lang="el-GR" sz="1700" dirty="0">
                <a:latin typeface="+mn-lt"/>
              </a:rPr>
              <a:t> (σελ. 63). Ακόμη κι ο Παύλος διατηρεί την </a:t>
            </a:r>
            <a:r>
              <a:rPr lang="el-GR" sz="1700" dirty="0" err="1">
                <a:latin typeface="+mn-lt"/>
              </a:rPr>
              <a:t>αραμαϊκή</a:t>
            </a:r>
            <a:r>
              <a:rPr lang="el-GR" sz="1700" dirty="0">
                <a:latin typeface="+mn-lt"/>
              </a:rPr>
              <a:t> λέξη ΑΒΒΑ, προφανώς επειδή είχε για τον Ιησού ένα χαρακτήρα μοναδικό στο είδος του  κι έτσι εκφραζόταν η μοναδική </a:t>
            </a:r>
            <a:r>
              <a:rPr lang="el-GR" sz="1700" dirty="0" err="1">
                <a:latin typeface="+mn-lt"/>
              </a:rPr>
              <a:t>υική</a:t>
            </a:r>
            <a:r>
              <a:rPr lang="el-GR" sz="1700" dirty="0">
                <a:latin typeface="+mn-lt"/>
              </a:rPr>
              <a:t> συνείδησή Του</a:t>
            </a:r>
            <a:r>
              <a:rPr lang="el-GR" sz="1700" dirty="0" smtClean="0">
                <a:latin typeface="+mn-lt"/>
              </a:rPr>
              <a:t>.</a:t>
            </a:r>
            <a:endParaRPr lang="el-GR" sz="1700" b="1" dirty="0">
              <a:latin typeface="+mn-lt"/>
            </a:endParaRPr>
          </a:p>
        </p:txBody>
      </p:sp>
      <p:sp>
        <p:nvSpPr>
          <p:cNvPr id="6" name="5 - Ορθογώνιο"/>
          <p:cNvSpPr>
            <a:spLocks noChangeArrowheads="1"/>
          </p:cNvSpPr>
          <p:nvPr/>
        </p:nvSpPr>
        <p:spPr bwMode="auto">
          <a:xfrm>
            <a:off x="0" y="193483"/>
            <a:ext cx="5364163" cy="666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600"/>
              </a:lnSpc>
            </a:pPr>
            <a:r>
              <a:rPr lang="el-GR" sz="1700" dirty="0">
                <a:latin typeface="+mn-lt"/>
                <a:cs typeface="Times New Roman" panose="02020603050405020304" pitchFamily="18" charset="0"/>
              </a:rPr>
              <a:t>Δεν αποκαλείται </a:t>
            </a:r>
            <a:r>
              <a:rPr lang="el-GR" sz="1700" b="1" i="1" dirty="0">
                <a:latin typeface="+mn-lt"/>
                <a:cs typeface="Times New Roman" panose="02020603050405020304" pitchFamily="18" charset="0"/>
              </a:rPr>
              <a:t>Κύριος Σαβαώθ/ Στρατευμάτων</a:t>
            </a:r>
            <a:r>
              <a:rPr lang="el-GR" sz="1700" dirty="0">
                <a:latin typeface="+mn-lt"/>
                <a:cs typeface="Times New Roman" panose="02020603050405020304" pitchFamily="18" charset="0"/>
              </a:rPr>
              <a:t>, </a:t>
            </a:r>
            <a:r>
              <a:rPr lang="el-GR" sz="1700" i="1" dirty="0">
                <a:latin typeface="+mn-lt"/>
                <a:cs typeface="Times New Roman" panose="02020603050405020304" pitchFamily="18" charset="0"/>
              </a:rPr>
              <a:t>Βασιλεύς του Ουρανού και της γης</a:t>
            </a:r>
            <a:r>
              <a:rPr lang="el-GR" sz="1700" dirty="0">
                <a:latin typeface="+mn-lt"/>
                <a:cs typeface="Times New Roman" panose="02020603050405020304" pitchFamily="18" charset="0"/>
              </a:rPr>
              <a:t>, Δύναμη υπέρτατη, (</a:t>
            </a:r>
            <a:r>
              <a:rPr lang="el-GR" sz="1700" dirty="0" err="1">
                <a:latin typeface="+mn-lt"/>
                <a:cs typeface="Times New Roman" panose="02020603050405020304" pitchFamily="18" charset="0"/>
              </a:rPr>
              <a:t>πρβλ</a:t>
            </a:r>
            <a:r>
              <a:rPr lang="el-GR" sz="1700" dirty="0">
                <a:latin typeface="+mn-lt"/>
                <a:cs typeface="Times New Roman" panose="02020603050405020304" pitchFamily="18" charset="0"/>
              </a:rPr>
              <a:t>. Ισλάμ: </a:t>
            </a:r>
            <a:r>
              <a:rPr lang="el-GR" sz="1700" i="1" dirty="0">
                <a:latin typeface="+mn-lt"/>
                <a:cs typeface="Times New Roman" panose="02020603050405020304" pitchFamily="18" charset="0"/>
              </a:rPr>
              <a:t>Θεός </a:t>
            </a:r>
            <a:r>
              <a:rPr lang="el-GR" sz="1700" i="1" dirty="0" err="1">
                <a:latin typeface="+mn-lt"/>
                <a:cs typeface="Times New Roman" panose="02020603050405020304" pitchFamily="18" charset="0"/>
              </a:rPr>
              <a:t>Ακμπάρ</a:t>
            </a:r>
            <a:r>
              <a:rPr lang="el-GR" sz="1700" dirty="0">
                <a:latin typeface="+mn-lt"/>
                <a:cs typeface="Times New Roman" panose="02020603050405020304" pitchFamily="18" charset="0"/>
              </a:rPr>
              <a:t>), Κινούν ακίνητο, αλλά </a:t>
            </a:r>
            <a:r>
              <a:rPr lang="el-GR" sz="1700" b="1" dirty="0">
                <a:latin typeface="+mn-lt"/>
                <a:cs typeface="Times New Roman" panose="02020603050405020304" pitchFamily="18" charset="0"/>
              </a:rPr>
              <a:t>Πατέρας. Ο Θεός των Πατέρων του Αβραάμ και της Σάρας, του Ισαάκ και της Ρεβέκκας, ο ΩΝ (</a:t>
            </a:r>
            <a:r>
              <a:rPr lang="el-GR" sz="1700" b="1" i="1" dirty="0">
                <a:latin typeface="+mn-lt"/>
                <a:cs typeface="Times New Roman" panose="02020603050405020304" pitchFamily="18" charset="0"/>
              </a:rPr>
              <a:t>ΕΙΜΑΙ ΑΥΤΟΣ ΠΟΥ ΕΙΜΑΙ</a:t>
            </a:r>
            <a:r>
              <a:rPr lang="el-GR" sz="1700" b="1" dirty="0">
                <a:latin typeface="+mn-lt"/>
                <a:cs typeface="Times New Roman" panose="02020603050405020304" pitchFamily="18" charset="0"/>
              </a:rPr>
              <a:t> /ΣΥΝΥΠΑΡΧΩ) της </a:t>
            </a:r>
            <a:r>
              <a:rPr lang="el-GR" sz="1700" b="1" i="1" dirty="0">
                <a:latin typeface="+mn-lt"/>
                <a:cs typeface="Times New Roman" panose="02020603050405020304" pitchFamily="18" charset="0"/>
              </a:rPr>
              <a:t>Εξόδου</a:t>
            </a:r>
            <a:r>
              <a:rPr lang="el-GR" sz="1700" b="1" dirty="0">
                <a:latin typeface="+mn-lt"/>
                <a:cs typeface="Times New Roman" panose="02020603050405020304" pitchFamily="18" charset="0"/>
              </a:rPr>
              <a:t> είναι κατεξοχήν Πατέρας.</a:t>
            </a:r>
            <a:endParaRPr lang="el-GR" sz="1700" b="1" dirty="0">
              <a:solidFill>
                <a:srgbClr val="C00000"/>
              </a:solidFill>
              <a:latin typeface="+mn-lt"/>
              <a:cs typeface="Times New Roman" panose="02020603050405020304" pitchFamily="18" charset="0"/>
            </a:endParaRPr>
          </a:p>
          <a:p>
            <a:pPr eaLnBrk="1" hangingPunct="1">
              <a:lnSpc>
                <a:spcPts val="1600"/>
              </a:lnSpc>
            </a:pPr>
            <a:endParaRPr lang="el-GR" sz="1700" dirty="0">
              <a:latin typeface="+mn-lt"/>
            </a:endParaRPr>
          </a:p>
          <a:p>
            <a:pPr eaLnBrk="1" hangingPunct="1">
              <a:lnSpc>
                <a:spcPts val="1600"/>
              </a:lnSpc>
            </a:pPr>
            <a:r>
              <a:rPr lang="el-GR" sz="1700" dirty="0">
                <a:latin typeface="+mn-lt"/>
              </a:rPr>
              <a:t>Ο Ωριγένης είχε ήδη τον 2</a:t>
            </a:r>
            <a:r>
              <a:rPr lang="el-GR" sz="1700" baseline="30000" dirty="0">
                <a:latin typeface="+mn-lt"/>
              </a:rPr>
              <a:t>ο</a:t>
            </a:r>
            <a:r>
              <a:rPr lang="el-GR" sz="1700" dirty="0">
                <a:latin typeface="+mn-lt"/>
              </a:rPr>
              <a:t> αι. διατυπώσει αυτό που εξήρε  ο </a:t>
            </a:r>
            <a:r>
              <a:rPr lang="el-GR" sz="1700" dirty="0" err="1">
                <a:latin typeface="+mn-lt"/>
              </a:rPr>
              <a:t>Joachim</a:t>
            </a:r>
            <a:r>
              <a:rPr lang="el-GR" sz="1700" dirty="0">
                <a:latin typeface="+mn-lt"/>
              </a:rPr>
              <a:t> </a:t>
            </a:r>
            <a:r>
              <a:rPr lang="el-GR" sz="1700" dirty="0" err="1">
                <a:latin typeface="+mn-lt"/>
              </a:rPr>
              <a:t>Jeremias</a:t>
            </a:r>
            <a:r>
              <a:rPr lang="el-GR" sz="1700" dirty="0">
                <a:latin typeface="+mn-lt"/>
              </a:rPr>
              <a:t> το 1966 όταν συνέγραψε για την ευχή/προσφώνηση </a:t>
            </a:r>
            <a:r>
              <a:rPr lang="el-GR" sz="1700" i="1" dirty="0" err="1">
                <a:latin typeface="+mn-lt"/>
              </a:rPr>
              <a:t>Αββά</a:t>
            </a:r>
            <a:r>
              <a:rPr lang="el-GR" sz="1700" i="1" dirty="0">
                <a:latin typeface="+mn-lt"/>
              </a:rPr>
              <a:t>, πατέρα</a:t>
            </a:r>
            <a:r>
              <a:rPr lang="el-GR" sz="1700" dirty="0">
                <a:latin typeface="+mn-lt"/>
              </a:rPr>
              <a:t> (</a:t>
            </a:r>
            <a:r>
              <a:rPr lang="el-GR" sz="1700" dirty="0" err="1">
                <a:latin typeface="+mn-lt"/>
              </a:rPr>
              <a:t>Μκ</a:t>
            </a:r>
            <a:r>
              <a:rPr lang="el-GR" sz="1700" dirty="0">
                <a:latin typeface="+mn-lt"/>
              </a:rPr>
              <a:t>. 14, 36) του Ιησού ένα σημαντικό βιβλίο: </a:t>
            </a:r>
            <a:r>
              <a:rPr lang="el-GR" sz="1700" i="1" dirty="0">
                <a:latin typeface="+mn-lt"/>
              </a:rPr>
              <a:t>ενώ στη φιλολογία της ιουδαϊκής φιλολογίας σχετικά με την προσευχή δεν απαντά καμιά μαρτυρία για την προσφώνηση του Θεού ως Πατέρα, ο Ιησούς με αυτόν τον τρόπο προσφωνούσε τον Θεό (με εξαίρεση την κραυγή του Σταυρού). Έχουμε να κάνουμε συνεπώς με την ίδια τη φωνή (</a:t>
            </a:r>
            <a:r>
              <a:rPr lang="en-US" sz="1700" b="1" i="1" dirty="0" err="1">
                <a:latin typeface="+mn-lt"/>
              </a:rPr>
              <a:t>ipsissima</a:t>
            </a:r>
            <a:r>
              <a:rPr lang="en-US" sz="1700" b="1" i="1" dirty="0">
                <a:latin typeface="+mn-lt"/>
              </a:rPr>
              <a:t> </a:t>
            </a:r>
            <a:r>
              <a:rPr lang="en-US" sz="1700" b="1" i="1" dirty="0" err="1">
                <a:latin typeface="+mn-lt"/>
              </a:rPr>
              <a:t>vox</a:t>
            </a:r>
            <a:r>
              <a:rPr lang="en-US" sz="1700" i="1" dirty="0">
                <a:latin typeface="+mn-lt"/>
              </a:rPr>
              <a:t>) </a:t>
            </a:r>
            <a:r>
              <a:rPr lang="el-GR" sz="1700" i="1" dirty="0">
                <a:latin typeface="+mn-lt"/>
              </a:rPr>
              <a:t>του ιστορικού Ιησού </a:t>
            </a:r>
            <a:r>
              <a:rPr lang="el-GR" sz="1700" dirty="0">
                <a:latin typeface="+mn-lt"/>
              </a:rPr>
              <a:t>(</a:t>
            </a:r>
            <a:r>
              <a:rPr lang="en-US" sz="1700" i="1" dirty="0">
                <a:latin typeface="+mn-lt"/>
              </a:rPr>
              <a:t>Abba</a:t>
            </a:r>
            <a:r>
              <a:rPr lang="en-US" sz="1700" dirty="0">
                <a:latin typeface="+mn-lt"/>
              </a:rPr>
              <a:t> </a:t>
            </a:r>
            <a:r>
              <a:rPr lang="el-GR" sz="1700" dirty="0">
                <a:latin typeface="+mn-lt"/>
              </a:rPr>
              <a:t>σελ. 59). </a:t>
            </a:r>
          </a:p>
          <a:p>
            <a:pPr eaLnBrk="1" hangingPunct="1">
              <a:lnSpc>
                <a:spcPts val="1600"/>
              </a:lnSpc>
            </a:pPr>
            <a:r>
              <a:rPr lang="el-GR" sz="1700" i="1" dirty="0">
                <a:latin typeface="+mn-lt"/>
              </a:rPr>
              <a:t>Επιπροσθέτως καταδεικνύει ο Ιερεμίας ότι αυτή η λέξη «</a:t>
            </a:r>
            <a:r>
              <a:rPr lang="el-GR" sz="1700" i="1" dirty="0" err="1">
                <a:latin typeface="+mn-lt"/>
              </a:rPr>
              <a:t>Αββά</a:t>
            </a:r>
            <a:r>
              <a:rPr lang="el-GR" sz="1700" i="1" dirty="0">
                <a:latin typeface="+mn-lt"/>
              </a:rPr>
              <a:t>» ανήκει στην γλώσσα των παιδιών –είναι δηλ. ο τρόπος με τον οποίο το παιδί προσφωνεί τον πατέρα στην οικογένεια. Θα ήταν για την ιουδαϊκή ευαισθησία ασεβές και γι’ αυτό αδιανόητο να </a:t>
            </a:r>
            <a:r>
              <a:rPr lang="el-GR" sz="1700" i="1" dirty="0" err="1">
                <a:latin typeface="+mn-lt"/>
              </a:rPr>
              <a:t>προσφωνείται</a:t>
            </a:r>
            <a:r>
              <a:rPr lang="el-GR" sz="1700" i="1" dirty="0">
                <a:latin typeface="+mn-lt"/>
              </a:rPr>
              <a:t> ο Θεός με μία λέξη </a:t>
            </a:r>
            <a:r>
              <a:rPr lang="el-GR" sz="1700" b="1" i="1" dirty="0">
                <a:latin typeface="+mn-lt"/>
              </a:rPr>
              <a:t>οικογενειακού χαρακτήρα, κάτι σαν το μπαμπά (</a:t>
            </a:r>
            <a:r>
              <a:rPr lang="en-US" sz="1700" b="1" i="1" dirty="0">
                <a:latin typeface="+mn-lt"/>
              </a:rPr>
              <a:t>daddy).</a:t>
            </a:r>
            <a:endParaRPr lang="el-GR" sz="1700" b="1" i="1" dirty="0">
              <a:latin typeface="+mn-lt"/>
            </a:endParaRPr>
          </a:p>
          <a:p>
            <a:pPr eaLnBrk="1" hangingPunct="1">
              <a:lnSpc>
                <a:spcPts val="1600"/>
              </a:lnSpc>
            </a:pPr>
            <a:endParaRPr lang="el-GR" sz="1700" b="1" i="1" dirty="0">
              <a:latin typeface="+mn-lt"/>
            </a:endParaRPr>
          </a:p>
          <a:p>
            <a:pPr eaLnBrk="1" hangingPunct="1">
              <a:lnSpc>
                <a:spcPts val="1600"/>
              </a:lnSpc>
            </a:pPr>
            <a:r>
              <a:rPr lang="el-GR" sz="1700" b="1" i="1" dirty="0">
                <a:latin typeface="+mn-lt"/>
              </a:rPr>
              <a:t>Το τελευταίο στοιχείο σήμερα αμφισβητείται διότι ως</a:t>
            </a:r>
            <a:r>
              <a:rPr lang="en-US" sz="1700" b="1" i="1" dirty="0">
                <a:latin typeface="+mn-lt"/>
              </a:rPr>
              <a:t> </a:t>
            </a:r>
            <a:r>
              <a:rPr lang="en-US" sz="1700" b="1" i="1" dirty="0" err="1">
                <a:latin typeface="+mn-lt"/>
              </a:rPr>
              <a:t>abbi</a:t>
            </a:r>
            <a:r>
              <a:rPr lang="el-GR" sz="1700" b="1" i="1" dirty="0">
                <a:latin typeface="+mn-lt"/>
              </a:rPr>
              <a:t> αποκαλούνταν και οι προφήτες (</a:t>
            </a:r>
            <a:r>
              <a:rPr lang="el-GR" sz="1700" b="1" i="1" dirty="0" err="1">
                <a:latin typeface="+mn-lt"/>
              </a:rPr>
              <a:t>Δ’Βασ</a:t>
            </a:r>
            <a:r>
              <a:rPr lang="el-GR" sz="1700" b="1" i="1" dirty="0">
                <a:latin typeface="+mn-lt"/>
              </a:rPr>
              <a:t>. 2, 12. 6, 21. 13, 14. </a:t>
            </a:r>
            <a:r>
              <a:rPr lang="el-GR" sz="1700" b="1" i="1" dirty="0" err="1">
                <a:latin typeface="+mn-lt"/>
              </a:rPr>
              <a:t>Δ’Μακ</a:t>
            </a:r>
            <a:r>
              <a:rPr lang="el-GR" sz="1700" b="1" i="1" dirty="0">
                <a:latin typeface="+mn-lt"/>
              </a:rPr>
              <a:t>. 7, 9) ενώ Πατήρ </a:t>
            </a:r>
            <a:r>
              <a:rPr lang="el-GR" sz="1700" b="1" i="1" dirty="0" err="1">
                <a:latin typeface="+mn-lt"/>
              </a:rPr>
              <a:t>προσφωνείται</a:t>
            </a:r>
            <a:r>
              <a:rPr lang="el-GR" sz="1700" b="1" i="1" dirty="0">
                <a:latin typeface="+mn-lt"/>
              </a:rPr>
              <a:t> σε ελληνικές Ευχές κατεξοχήν προς ο Δίας/Ζευς </a:t>
            </a:r>
            <a:r>
              <a:rPr lang="en-US" sz="1700" b="1" i="1" dirty="0">
                <a:latin typeface="+mn-lt"/>
              </a:rPr>
              <a:t>(</a:t>
            </a:r>
            <a:r>
              <a:rPr lang="el-GR" sz="1700" b="1" i="1" dirty="0" err="1">
                <a:latin typeface="+mn-lt"/>
              </a:rPr>
              <a:t>Ομ</a:t>
            </a:r>
            <a:r>
              <a:rPr lang="el-GR" sz="1700" b="1" i="1" dirty="0">
                <a:latin typeface="+mn-lt"/>
              </a:rPr>
              <a:t>. Ύμνοι 4. 368. Πίνδαρος </a:t>
            </a:r>
            <a:r>
              <a:rPr lang="el-GR" sz="1700" b="1" i="1" dirty="0" err="1">
                <a:latin typeface="+mn-lt"/>
              </a:rPr>
              <a:t>Ολ</a:t>
            </a:r>
            <a:r>
              <a:rPr lang="el-GR" sz="1700" b="1" i="1" dirty="0">
                <a:latin typeface="+mn-lt"/>
              </a:rPr>
              <a:t>. 7.87. Κλεάνθης Ύμνος). Σε αυτούς </a:t>
            </a:r>
            <a:r>
              <a:rPr lang="el-GR" sz="1700" b="1" i="1" dirty="0" err="1">
                <a:latin typeface="+mn-lt"/>
              </a:rPr>
              <a:t>εξαίρεται</a:t>
            </a:r>
            <a:r>
              <a:rPr lang="el-GR" sz="1700" b="1" i="1" dirty="0">
                <a:latin typeface="+mn-lt"/>
              </a:rPr>
              <a:t>, όμως, η πατριαρχική </a:t>
            </a:r>
            <a:r>
              <a:rPr lang="el-GR" sz="1700" b="1" i="1" dirty="0" smtClean="0">
                <a:latin typeface="+mn-lt"/>
              </a:rPr>
              <a:t>διάσταση!</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151336"/>
            <a:ext cx="3456309" cy="197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424428" y="2895720"/>
            <a:ext cx="396044" cy="201502"/>
          </a:xfrm>
          <a:prstGeom prst="rect">
            <a:avLst/>
          </a:prstGeom>
        </p:spPr>
        <p:txBody>
          <a:bodyPr vert="horz" wrap="square" lIns="91440" tIns="45720" rIns="91440" bIns="45720" rtlCol="0" anchor="ctr">
            <a:noAutofit/>
          </a:bodyPr>
          <a:lstStyle/>
          <a:p>
            <a:pPr algn="ctr"/>
            <a:r>
              <a:rPr lang="el-GR" sz="1500" dirty="0" smtClean="0"/>
              <a:t>12</a:t>
            </a:r>
          </a:p>
        </p:txBody>
      </p:sp>
    </p:spTree>
    <p:extLst>
      <p:ext uri="{BB962C8B-B14F-4D97-AF65-F5344CB8AC3E}">
        <p14:creationId xmlns:p14="http://schemas.microsoft.com/office/powerpoint/2010/main" val="113175145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536634"/>
            <a:ext cx="4038600" cy="2653095"/>
          </a:xfrm>
        </p:spPr>
      </p:pic>
      <p:sp>
        <p:nvSpPr>
          <p:cNvPr id="4" name="Θέση περιεχομένου 3"/>
          <p:cNvSpPr>
            <a:spLocks noGrp="1"/>
          </p:cNvSpPr>
          <p:nvPr>
            <p:ph sz="half" idx="2"/>
          </p:nvPr>
        </p:nvSpPr>
        <p:spPr>
          <a:xfrm>
            <a:off x="4648200" y="1600200"/>
            <a:ext cx="4172272" cy="4525963"/>
          </a:xfrm>
        </p:spPr>
        <p:txBody>
          <a:bodyPr>
            <a:noAutofit/>
          </a:bodyPr>
          <a:lstStyle/>
          <a:p>
            <a:pPr marL="0" indent="0">
              <a:lnSpc>
                <a:spcPts val="2100"/>
              </a:lnSpc>
              <a:spcBef>
                <a:spcPts val="0"/>
              </a:spcBef>
              <a:buNone/>
            </a:pPr>
            <a:r>
              <a:rPr lang="el-GR" sz="2200" b="1" dirty="0"/>
              <a:t>Στη Θεία Λειτουργία του Ιωάννη του Χρυσοστόμου, που ξεκινά με την είσοδο στη Βασιλεία, </a:t>
            </a:r>
            <a:r>
              <a:rPr lang="el-GR" sz="2200" dirty="0"/>
              <a:t>πριν την εκφώνηση της Κυριακής Προσευχής ακούγεται η </a:t>
            </a:r>
            <a:r>
              <a:rPr lang="el-GR" sz="2200" b="1" dirty="0" err="1"/>
              <a:t>πρό</a:t>
            </a:r>
            <a:r>
              <a:rPr lang="el-GR" sz="2200" b="1" dirty="0"/>
              <a:t>(σ)</a:t>
            </a:r>
            <a:r>
              <a:rPr lang="el-GR" sz="2200" b="1" dirty="0" err="1"/>
              <a:t>κληση</a:t>
            </a:r>
            <a:r>
              <a:rPr lang="el-GR" sz="2200" dirty="0"/>
              <a:t>: </a:t>
            </a:r>
            <a:r>
              <a:rPr lang="el-GR" sz="2200" i="1" dirty="0" err="1"/>
              <a:t>Καὶ</a:t>
            </a:r>
            <a:r>
              <a:rPr lang="el-GR" sz="2200" i="1" dirty="0"/>
              <a:t> </a:t>
            </a:r>
            <a:r>
              <a:rPr lang="el-GR" sz="2200" i="1" dirty="0" err="1"/>
              <a:t>καταξίωσον</a:t>
            </a:r>
            <a:r>
              <a:rPr lang="el-GR" sz="2200" i="1" dirty="0"/>
              <a:t> </a:t>
            </a:r>
            <a:r>
              <a:rPr lang="el-GR" sz="2200" i="1" dirty="0" err="1"/>
              <a:t>ἡμᾶς</a:t>
            </a:r>
            <a:r>
              <a:rPr lang="el-GR" sz="2200" i="1" dirty="0"/>
              <a:t>, </a:t>
            </a:r>
            <a:r>
              <a:rPr lang="el-GR" sz="2200" b="1" i="1" dirty="0"/>
              <a:t>Δέσποτα</a:t>
            </a:r>
            <a:r>
              <a:rPr lang="el-GR" sz="2200" i="1" dirty="0"/>
              <a:t>, </a:t>
            </a:r>
            <a:r>
              <a:rPr lang="el-GR" sz="2200" i="1" dirty="0" err="1"/>
              <a:t>μετὰ</a:t>
            </a:r>
            <a:r>
              <a:rPr lang="el-GR" sz="2200" i="1" dirty="0"/>
              <a:t> παρρησίας, </a:t>
            </a:r>
            <a:r>
              <a:rPr lang="el-GR" sz="2200" i="1" dirty="0" err="1"/>
              <a:t>ἀκατακρίτως</a:t>
            </a:r>
            <a:r>
              <a:rPr lang="el-GR" sz="2200" i="1" dirty="0"/>
              <a:t> </a:t>
            </a:r>
            <a:r>
              <a:rPr lang="el-GR" sz="2200" b="1" i="1" dirty="0" err="1"/>
              <a:t>τολμᾶν</a:t>
            </a:r>
            <a:r>
              <a:rPr lang="el-GR" sz="2200" i="1" dirty="0"/>
              <a:t> </a:t>
            </a:r>
            <a:r>
              <a:rPr lang="el-GR" sz="2200" i="1" dirty="0" err="1"/>
              <a:t>ἐπικαλεῖσθαι</a:t>
            </a:r>
            <a:r>
              <a:rPr lang="el-GR" sz="2200" i="1" dirty="0"/>
              <a:t> </a:t>
            </a:r>
            <a:r>
              <a:rPr lang="el-GR" sz="2200" i="1" dirty="0" err="1"/>
              <a:t>Σὲ</a:t>
            </a:r>
            <a:r>
              <a:rPr lang="el-GR" sz="2200" i="1" dirty="0"/>
              <a:t> </a:t>
            </a:r>
            <a:r>
              <a:rPr lang="el-GR" sz="2200" i="1" dirty="0" err="1"/>
              <a:t>τὸν</a:t>
            </a:r>
            <a:r>
              <a:rPr lang="el-GR" sz="2200" i="1" dirty="0"/>
              <a:t> </a:t>
            </a:r>
            <a:r>
              <a:rPr lang="el-GR" sz="2200" i="1" dirty="0" err="1"/>
              <a:t>ἐπουράνιον</a:t>
            </a:r>
            <a:r>
              <a:rPr lang="el-GR" sz="2200" i="1" dirty="0"/>
              <a:t> </a:t>
            </a:r>
            <a:r>
              <a:rPr lang="el-GR" sz="2200" i="1" dirty="0" err="1"/>
              <a:t>Θεὸν</a:t>
            </a:r>
            <a:r>
              <a:rPr lang="el-GR" sz="2200" i="1" dirty="0"/>
              <a:t> </a:t>
            </a:r>
            <a:r>
              <a:rPr lang="el-GR" sz="2200" b="1" i="1" dirty="0"/>
              <a:t>«Πατέρα» </a:t>
            </a:r>
            <a:r>
              <a:rPr lang="el-GR" sz="2200" i="1" dirty="0" err="1"/>
              <a:t>καὶ</a:t>
            </a:r>
            <a:r>
              <a:rPr lang="el-GR" sz="2200" i="1" dirty="0"/>
              <a:t> λέγειν. </a:t>
            </a:r>
          </a:p>
          <a:p>
            <a:pPr marL="0" indent="0">
              <a:lnSpc>
                <a:spcPts val="2100"/>
              </a:lnSpc>
              <a:spcBef>
                <a:spcPts val="0"/>
              </a:spcBef>
              <a:buNone/>
            </a:pPr>
            <a:r>
              <a:rPr lang="el-GR" sz="2200" dirty="0"/>
              <a:t>Έχει προηγηθεί το εξής: </a:t>
            </a:r>
            <a:r>
              <a:rPr lang="el-GR" sz="2200" b="1" i="1" dirty="0" err="1"/>
              <a:t>Τὴν</a:t>
            </a:r>
            <a:r>
              <a:rPr lang="el-GR" sz="2200" b="1" i="1" dirty="0"/>
              <a:t> </a:t>
            </a:r>
            <a:r>
              <a:rPr lang="el-GR" sz="2200" b="1" i="1" dirty="0" err="1"/>
              <a:t>ἑνότητα</a:t>
            </a:r>
            <a:r>
              <a:rPr lang="el-GR" sz="2200" b="1" i="1" dirty="0"/>
              <a:t> </a:t>
            </a:r>
            <a:r>
              <a:rPr lang="el-GR" sz="2200" b="1" i="1" dirty="0" err="1"/>
              <a:t>τῆς</a:t>
            </a:r>
            <a:r>
              <a:rPr lang="el-GR" sz="2200" b="1" i="1" dirty="0"/>
              <a:t> πίστεως </a:t>
            </a:r>
            <a:r>
              <a:rPr lang="el-GR" sz="2200" b="1" i="1" dirty="0" err="1"/>
              <a:t>καὶ</a:t>
            </a:r>
            <a:r>
              <a:rPr lang="el-GR" sz="2200" b="1" i="1" dirty="0"/>
              <a:t> </a:t>
            </a:r>
            <a:r>
              <a:rPr lang="el-GR" sz="2200" b="1" i="1" dirty="0" err="1"/>
              <a:t>τὴν</a:t>
            </a:r>
            <a:r>
              <a:rPr lang="el-GR" sz="2200" b="1" i="1" dirty="0"/>
              <a:t> κοινωνίαν </a:t>
            </a:r>
            <a:r>
              <a:rPr lang="el-GR" sz="2200" b="1" i="1" dirty="0" err="1"/>
              <a:t>τοῦ</a:t>
            </a:r>
            <a:r>
              <a:rPr lang="el-GR" sz="2200" b="1" i="1" dirty="0"/>
              <a:t> </a:t>
            </a:r>
            <a:r>
              <a:rPr lang="el-GR" sz="2200" b="1" i="1" dirty="0" err="1"/>
              <a:t>Ἁγίου</a:t>
            </a:r>
            <a:r>
              <a:rPr lang="el-GR" sz="2200" b="1" i="1" dirty="0"/>
              <a:t> Πνεύματος </a:t>
            </a:r>
            <a:r>
              <a:rPr lang="el-GR" sz="2200" b="1" i="1" dirty="0" err="1"/>
              <a:t>αἰτησάμενοι</a:t>
            </a:r>
            <a:r>
              <a:rPr lang="el-GR" sz="2200" b="1" i="1" dirty="0"/>
              <a:t>, </a:t>
            </a:r>
            <a:r>
              <a:rPr lang="el-GR" sz="2200" b="1" i="1" dirty="0" err="1"/>
              <a:t>ἑαυτοὺς</a:t>
            </a:r>
            <a:r>
              <a:rPr lang="el-GR" sz="2200" b="1" i="1" dirty="0"/>
              <a:t> </a:t>
            </a:r>
            <a:r>
              <a:rPr lang="el-GR" sz="2200" b="1" i="1" dirty="0" err="1"/>
              <a:t>καὶ</a:t>
            </a:r>
            <a:r>
              <a:rPr lang="el-GR" sz="2200" b="1" i="1" dirty="0"/>
              <a:t> </a:t>
            </a:r>
            <a:r>
              <a:rPr lang="el-GR" sz="2200" b="1" i="1" dirty="0" err="1"/>
              <a:t>ἀλλήλους</a:t>
            </a:r>
            <a:r>
              <a:rPr lang="el-GR" sz="2200" b="1" i="1" dirty="0"/>
              <a:t>, </a:t>
            </a:r>
            <a:r>
              <a:rPr lang="el-GR" sz="2200" b="1" i="1" dirty="0" err="1"/>
              <a:t>καὶ</a:t>
            </a:r>
            <a:r>
              <a:rPr lang="el-GR" sz="2200" b="1" i="1" dirty="0"/>
              <a:t> </a:t>
            </a:r>
            <a:r>
              <a:rPr lang="el-GR" sz="2200" b="1" i="1" dirty="0" err="1"/>
              <a:t>πᾶσαν</a:t>
            </a:r>
            <a:r>
              <a:rPr lang="el-GR" sz="2200" b="1" i="1" dirty="0"/>
              <a:t> </a:t>
            </a:r>
            <a:r>
              <a:rPr lang="el-GR" sz="2200" b="1" i="1" dirty="0" err="1"/>
              <a:t>τὴν</a:t>
            </a:r>
            <a:r>
              <a:rPr lang="el-GR" sz="2200" b="1" i="1" dirty="0"/>
              <a:t> </a:t>
            </a:r>
            <a:r>
              <a:rPr lang="el-GR" sz="2200" b="1" i="1" dirty="0" err="1"/>
              <a:t>ζωὴν</a:t>
            </a:r>
            <a:r>
              <a:rPr lang="el-GR" sz="2200" b="1" i="1" dirty="0"/>
              <a:t> </a:t>
            </a:r>
            <a:r>
              <a:rPr lang="el-GR" sz="2200" b="1" i="1" dirty="0" err="1"/>
              <a:t>ἡμῶν</a:t>
            </a:r>
            <a:r>
              <a:rPr lang="el-GR" sz="2200" b="1" i="1" dirty="0"/>
              <a:t> </a:t>
            </a:r>
            <a:r>
              <a:rPr lang="el-GR" sz="2200" b="1" i="1" dirty="0" err="1"/>
              <a:t>Χριστῷ</a:t>
            </a:r>
            <a:r>
              <a:rPr lang="el-GR" sz="2200" b="1" i="1" dirty="0"/>
              <a:t> </a:t>
            </a:r>
            <a:r>
              <a:rPr lang="el-GR" sz="2200" b="1" i="1" dirty="0" err="1"/>
              <a:t>τῷ</a:t>
            </a:r>
            <a:r>
              <a:rPr lang="el-GR" sz="2200" b="1" i="1" dirty="0"/>
              <a:t> </a:t>
            </a:r>
            <a:r>
              <a:rPr lang="el-GR" sz="2200" b="1" i="1" dirty="0" err="1"/>
              <a:t>Θεῷ</a:t>
            </a:r>
            <a:r>
              <a:rPr lang="el-GR" sz="2200" b="1" i="1" dirty="0"/>
              <a:t> </a:t>
            </a:r>
            <a:r>
              <a:rPr lang="el-GR" sz="2200" b="1" i="1" dirty="0" err="1"/>
              <a:t>παραθώμεθα</a:t>
            </a:r>
            <a:r>
              <a:rPr lang="el-GR" sz="2200" b="1" i="1" dirty="0" smtClean="0"/>
              <a:t>.</a:t>
            </a:r>
            <a:endParaRPr lang="el-GR" sz="2200" b="1" i="1" dirty="0"/>
          </a:p>
        </p:txBody>
      </p:sp>
      <p:sp>
        <p:nvSpPr>
          <p:cNvPr id="6" name="TextBox 5"/>
          <p:cNvSpPr txBox="1"/>
          <p:nvPr/>
        </p:nvSpPr>
        <p:spPr>
          <a:xfrm>
            <a:off x="4099756" y="5189729"/>
            <a:ext cx="396044" cy="201502"/>
          </a:xfrm>
          <a:prstGeom prst="rect">
            <a:avLst/>
          </a:prstGeom>
        </p:spPr>
        <p:txBody>
          <a:bodyPr vert="horz" wrap="square" lIns="91440" tIns="45720" rIns="91440" bIns="45720" rtlCol="0" anchor="ctr">
            <a:noAutofit/>
          </a:bodyPr>
          <a:lstStyle/>
          <a:p>
            <a:pPr algn="ctr"/>
            <a:r>
              <a:rPr lang="el-GR" sz="1500" dirty="0" smtClean="0"/>
              <a:t>13</a:t>
            </a:r>
          </a:p>
        </p:txBody>
      </p:sp>
      <p:sp>
        <p:nvSpPr>
          <p:cNvPr id="7" name="Τίτλος 1"/>
          <p:cNvSpPr>
            <a:spLocks noGrp="1"/>
          </p:cNvSpPr>
          <p:nvPr>
            <p:ph type="title"/>
          </p:nvPr>
        </p:nvSpPr>
        <p:spPr>
          <a:xfrm>
            <a:off x="457200" y="274638"/>
            <a:ext cx="8229600" cy="1143000"/>
          </a:xfrm>
        </p:spPr>
        <p:txBody>
          <a:bodyPr/>
          <a:lstStyle/>
          <a:p>
            <a:r>
              <a:rPr lang="el-GR" dirty="0"/>
              <a:t>Θεία </a:t>
            </a:r>
            <a:r>
              <a:rPr lang="el-GR" dirty="0" smtClean="0"/>
              <a:t>Λειτουργία</a:t>
            </a:r>
            <a:endParaRPr lang="el-GR" dirty="0"/>
          </a:p>
        </p:txBody>
      </p:sp>
    </p:spTree>
    <p:extLst>
      <p:ext uri="{BB962C8B-B14F-4D97-AF65-F5344CB8AC3E}">
        <p14:creationId xmlns:p14="http://schemas.microsoft.com/office/powerpoint/2010/main" val="3709642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4788024" y="149643"/>
            <a:ext cx="4176464" cy="6659580"/>
          </a:xfrm>
          <a:prstGeom prst="rect">
            <a:avLst/>
          </a:prstGeom>
          <a:noFill/>
          <a:ln w="9525">
            <a:solidFill>
              <a:schemeClr val="tx2"/>
            </a:solidFill>
            <a:miter lim="800000"/>
            <a:headEnd/>
            <a:tailEnd/>
          </a:ln>
        </p:spPr>
        <p:txBody>
          <a:bodyPr wrap="square" anchor="ctr">
            <a:spAutoFit/>
          </a:bodyPr>
          <a:lstStyle/>
          <a:p>
            <a:pPr fontAlgn="auto">
              <a:lnSpc>
                <a:spcPts val="1600"/>
              </a:lnSpc>
              <a:spcBef>
                <a:spcPts val="0"/>
              </a:spcBef>
              <a:spcAft>
                <a:spcPts val="0"/>
              </a:spcAft>
              <a:defRPr/>
            </a:pPr>
            <a:r>
              <a:rPr lang="el-GR" sz="1700" dirty="0">
                <a:cs typeface="+mn-cs"/>
              </a:rPr>
              <a:t>* Για τους σημερινούς ανθρώπους δεν είναι αυτονόητη η μεγάλη παρηγοριά της λέξης </a:t>
            </a:r>
            <a:r>
              <a:rPr lang="el-GR" sz="1700" b="1" i="1" dirty="0">
                <a:cs typeface="+mn-cs"/>
              </a:rPr>
              <a:t>Πατέρα</a:t>
            </a:r>
            <a:r>
              <a:rPr lang="el-GR" sz="1700" b="1" dirty="0">
                <a:cs typeface="+mn-cs"/>
              </a:rPr>
              <a:t> </a:t>
            </a:r>
            <a:r>
              <a:rPr lang="el-GR" sz="1700" dirty="0">
                <a:cs typeface="+mn-cs"/>
              </a:rPr>
              <a:t>γιατί η εμπειρία του πατέρα είναι ποικιλοτρόπως είτε εντελώς απούσα είτε σκοτισμένη από την ανεπάρκεια του πατέρα. Ο θεός είναι κατεξοχήν Πατέρας του μονογενούς Του Υιού, πράγμα σκανδαλώδες για το </a:t>
            </a:r>
            <a:r>
              <a:rPr lang="el-GR" sz="1700" dirty="0" err="1">
                <a:cs typeface="+mn-cs"/>
              </a:rPr>
              <a:t>Κοράνι.Στην</a:t>
            </a:r>
            <a:r>
              <a:rPr lang="el-GR" sz="1700" dirty="0">
                <a:cs typeface="+mn-cs"/>
              </a:rPr>
              <a:t> Π.Δ. ο Θεός εμφανίζεται και ως μητέρα (</a:t>
            </a:r>
            <a:r>
              <a:rPr lang="el-GR" sz="1700" dirty="0" err="1">
                <a:cs typeface="+mn-cs"/>
              </a:rPr>
              <a:t>Ησ</a:t>
            </a:r>
            <a:r>
              <a:rPr lang="el-GR" sz="1700" dirty="0">
                <a:cs typeface="+mn-cs"/>
              </a:rPr>
              <a:t>. 49).</a:t>
            </a:r>
          </a:p>
          <a:p>
            <a:pPr fontAlgn="auto">
              <a:lnSpc>
                <a:spcPts val="1600"/>
              </a:lnSpc>
              <a:spcBef>
                <a:spcPts val="0"/>
              </a:spcBef>
              <a:spcAft>
                <a:spcPts val="0"/>
              </a:spcAft>
              <a:buFont typeface="Arial" pitchFamily="34" charset="0"/>
              <a:buChar char="•"/>
              <a:defRPr/>
            </a:pPr>
            <a:r>
              <a:rPr lang="el-GR" sz="1700" dirty="0">
                <a:cs typeface="+mn-cs"/>
              </a:rPr>
              <a:t>Καταρχήν ο </a:t>
            </a:r>
            <a:r>
              <a:rPr lang="el-GR" sz="1700" cap="all" dirty="0">
                <a:cs typeface="+mn-cs"/>
              </a:rPr>
              <a:t>θ</a:t>
            </a:r>
            <a:r>
              <a:rPr lang="el-GR" sz="1700" dirty="0">
                <a:cs typeface="+mn-cs"/>
              </a:rPr>
              <a:t>εός είναι ο </a:t>
            </a:r>
            <a:r>
              <a:rPr lang="el-GR" sz="1700" cap="all" dirty="0">
                <a:cs typeface="+mn-cs"/>
              </a:rPr>
              <a:t>π</a:t>
            </a:r>
            <a:r>
              <a:rPr lang="el-GR" sz="1700" dirty="0">
                <a:cs typeface="+mn-cs"/>
              </a:rPr>
              <a:t>ατέρας μας, καθώς είναι </a:t>
            </a:r>
            <a:r>
              <a:rPr lang="el-GR" sz="1700" b="1" dirty="0">
                <a:cs typeface="+mn-cs"/>
              </a:rPr>
              <a:t>ο δημιουργός μας</a:t>
            </a:r>
            <a:r>
              <a:rPr lang="el-GR" sz="1700" dirty="0">
                <a:cs typeface="+mn-cs"/>
              </a:rPr>
              <a:t>. Όλοι (άνδρες και γυναίκες) είμαστε σύμφωνα </a:t>
            </a:r>
            <a:r>
              <a:rPr lang="el-GR" sz="1700" b="1" dirty="0">
                <a:cs typeface="+mn-cs"/>
              </a:rPr>
              <a:t>με την Εικόνα Του </a:t>
            </a:r>
            <a:r>
              <a:rPr lang="el-GR" sz="1700" dirty="0">
                <a:cs typeface="+mn-cs"/>
              </a:rPr>
              <a:t>(κάτι που επίσης απουσιάζει στο Κοράνι αφού δεν συνάδει με τον μονάρχη Θεό!). </a:t>
            </a:r>
            <a:r>
              <a:rPr lang="el-GR" sz="1700" cap="all" dirty="0">
                <a:cs typeface="+mn-cs"/>
              </a:rPr>
              <a:t>ε</a:t>
            </a:r>
            <a:r>
              <a:rPr lang="el-GR" sz="1700" dirty="0">
                <a:cs typeface="+mn-cs"/>
              </a:rPr>
              <a:t>πειδή Αυτός μας έχει πλάσει, εμείς ανήκουμε σε Αυτόν. έστω κι αν έχουμε τόσους πολλούς και διαφορετικούς επίγειους πατέρες, προερχόμαστε όλοι από ένα μοναδικό (πατέρα) ο οποίος αποτελεί το μέτρο της πατρότητας και ταυτόχρονα την αρχή-προέλευσή της (Εφ. 3, 15). </a:t>
            </a:r>
          </a:p>
          <a:p>
            <a:pPr fontAlgn="auto">
              <a:lnSpc>
                <a:spcPts val="1600"/>
              </a:lnSpc>
              <a:spcBef>
                <a:spcPts val="0"/>
              </a:spcBef>
              <a:spcAft>
                <a:spcPts val="0"/>
              </a:spcAft>
              <a:buFont typeface="Arial" pitchFamily="34" charset="0"/>
              <a:buChar char="•"/>
              <a:defRPr/>
            </a:pPr>
            <a:r>
              <a:rPr lang="el-GR" sz="1700" dirty="0">
                <a:cs typeface="+mn-cs"/>
              </a:rPr>
              <a:t>Οι Πατέρες εξ αυτού του σημείου ορμώμενοι αναφέρουν ότι ο </a:t>
            </a:r>
            <a:r>
              <a:rPr lang="el-GR" sz="1700" cap="all" dirty="0">
                <a:cs typeface="+mn-cs"/>
              </a:rPr>
              <a:t>θ</a:t>
            </a:r>
            <a:r>
              <a:rPr lang="el-GR" sz="1700" dirty="0">
                <a:cs typeface="+mn-cs"/>
              </a:rPr>
              <a:t>εός δημιουργώντας τον άνθρωπο κατά την εικόνα Του, αποσκοπούσε εκ των προτέρων στο Χριστό. </a:t>
            </a:r>
            <a:r>
              <a:rPr lang="el-GR" sz="1700" b="1" dirty="0">
                <a:cs typeface="+mn-cs"/>
              </a:rPr>
              <a:t>Η αγάπη </a:t>
            </a:r>
            <a:r>
              <a:rPr lang="el-GR" sz="1700" dirty="0">
                <a:cs typeface="+mn-cs"/>
              </a:rPr>
              <a:t>μέχρις εσχάτων, </a:t>
            </a:r>
            <a:r>
              <a:rPr lang="el-GR" sz="1700" i="1" dirty="0" err="1">
                <a:cs typeface="+mn-cs"/>
              </a:rPr>
              <a:t>εἰς</a:t>
            </a:r>
            <a:r>
              <a:rPr lang="el-GR" sz="1700" i="1" dirty="0">
                <a:cs typeface="+mn-cs"/>
              </a:rPr>
              <a:t> </a:t>
            </a:r>
            <a:r>
              <a:rPr lang="el-GR" sz="1700" i="1" dirty="0" err="1">
                <a:cs typeface="+mn-cs"/>
              </a:rPr>
              <a:t>τέλος</a:t>
            </a:r>
            <a:r>
              <a:rPr lang="el-GR" sz="1700" i="1" dirty="0">
                <a:cs typeface="+mn-cs"/>
              </a:rPr>
              <a:t> </a:t>
            </a:r>
            <a:r>
              <a:rPr lang="el-GR" sz="1700" dirty="0">
                <a:cs typeface="+mn-cs"/>
              </a:rPr>
              <a:t>(</a:t>
            </a:r>
            <a:r>
              <a:rPr lang="el-GR" sz="1700" dirty="0" err="1">
                <a:cs typeface="+mn-cs"/>
              </a:rPr>
              <a:t>Ιω</a:t>
            </a:r>
            <a:r>
              <a:rPr lang="el-GR" sz="1700" dirty="0">
                <a:cs typeface="+mn-cs"/>
              </a:rPr>
              <a:t>. 13, 1), την οποία επέδειξε ο κατεξοχήν Υιός του Πατέρα παραδομένος από Αυτόν στον εξευτελισμό και την οδύνη του Σταυρού, μας καταδεικνύει με την προσευχή για τους εχθρούς του τη φύση του Θεού </a:t>
            </a:r>
            <a:r>
              <a:rPr lang="el-GR" sz="1700" cap="all" dirty="0">
                <a:cs typeface="+mn-cs"/>
              </a:rPr>
              <a:t>π</a:t>
            </a:r>
            <a:r>
              <a:rPr lang="el-GR" sz="1700" dirty="0">
                <a:cs typeface="+mn-cs"/>
              </a:rPr>
              <a:t>ατέρα. Είναι αυτή η αγάπη. </a:t>
            </a:r>
            <a:endParaRPr lang="el-GR" sz="1700" dirty="0">
              <a:latin typeface="Franklin Gothic Book" pitchFamily="34" charset="0"/>
              <a:cs typeface="+mn-cs"/>
            </a:endParaRPr>
          </a:p>
        </p:txBody>
      </p:sp>
      <p:sp>
        <p:nvSpPr>
          <p:cNvPr id="5" name="4 - TextBox"/>
          <p:cNvSpPr txBox="1">
            <a:spLocks noChangeArrowheads="1"/>
          </p:cNvSpPr>
          <p:nvPr/>
        </p:nvSpPr>
        <p:spPr bwMode="auto">
          <a:xfrm>
            <a:off x="161925" y="188238"/>
            <a:ext cx="43926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sz="2200" dirty="0" smtClean="0">
                <a:solidFill>
                  <a:srgbClr val="5075BC"/>
                </a:solidFill>
                <a:latin typeface="+mn-lt"/>
                <a:ea typeface="+mj-ea"/>
                <a:cs typeface="+mj-cs"/>
              </a:rPr>
              <a:t>ΠΑΤΕΡΑ - ΑΒΒΑ [2]</a:t>
            </a:r>
            <a:endParaRPr lang="el-GR" sz="2200" dirty="0">
              <a:solidFill>
                <a:srgbClr val="5075BC"/>
              </a:solidFill>
              <a:latin typeface="+mn-lt"/>
              <a:ea typeface="+mj-ea"/>
              <a:cs typeface="+mj-cs"/>
            </a:endParaRPr>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699" y="727335"/>
            <a:ext cx="2881064" cy="317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TextBox"/>
          <p:cNvSpPr txBox="1"/>
          <p:nvPr/>
        </p:nvSpPr>
        <p:spPr>
          <a:xfrm>
            <a:off x="0" y="3903663"/>
            <a:ext cx="4716463" cy="2929520"/>
          </a:xfrm>
          <a:prstGeom prst="rect">
            <a:avLst/>
          </a:prstGeom>
          <a:noFill/>
        </p:spPr>
        <p:txBody>
          <a:bodyPr>
            <a:spAutoFit/>
          </a:bodyPr>
          <a:lstStyle/>
          <a:p>
            <a:pPr fontAlgn="auto">
              <a:lnSpc>
                <a:spcPts val="1700"/>
              </a:lnSpc>
              <a:spcBef>
                <a:spcPts val="0"/>
              </a:spcBef>
              <a:spcAft>
                <a:spcPts val="0"/>
              </a:spcAft>
              <a:buFont typeface="Arial" charset="0"/>
              <a:buChar char="•"/>
              <a:defRPr/>
            </a:pPr>
            <a:r>
              <a:rPr lang="el-GR" sz="1700" cap="all" dirty="0"/>
              <a:t>η</a:t>
            </a:r>
            <a:r>
              <a:rPr lang="el-GR" sz="1700" dirty="0"/>
              <a:t> φράση </a:t>
            </a:r>
            <a:r>
              <a:rPr lang="el-GR" sz="1700" b="1" i="1" dirty="0"/>
              <a:t>Πατέρα</a:t>
            </a:r>
            <a:r>
              <a:rPr lang="el-GR" sz="1700" b="1" dirty="0"/>
              <a:t> </a:t>
            </a:r>
            <a:r>
              <a:rPr lang="el-GR" sz="1700" dirty="0"/>
              <a:t>στην αρχή της Κυριακής Προσευχής αποτελεί έτσι </a:t>
            </a:r>
            <a:r>
              <a:rPr lang="el-GR" sz="1700" b="1" dirty="0"/>
              <a:t>ΠΡΟΕΙΔΟΠΟΙΗΣΗ </a:t>
            </a:r>
            <a:r>
              <a:rPr lang="el-GR" sz="1700" dirty="0"/>
              <a:t>προς εμάς του ίδιους: οφείλουμε να ζούμε ως παιδιά του Θεού, ως υιός και θυγατέρα.</a:t>
            </a:r>
          </a:p>
          <a:p>
            <a:pPr fontAlgn="auto">
              <a:lnSpc>
                <a:spcPts val="1700"/>
              </a:lnSpc>
              <a:spcBef>
                <a:spcPts val="0"/>
              </a:spcBef>
              <a:spcAft>
                <a:spcPts val="0"/>
              </a:spcAft>
              <a:buFont typeface="Arial" charset="0"/>
              <a:buChar char="•"/>
              <a:defRPr/>
            </a:pPr>
            <a:r>
              <a:rPr lang="el-GR" sz="1700" dirty="0"/>
              <a:t>Στις ομιλίες του </a:t>
            </a:r>
            <a:r>
              <a:rPr lang="el-GR" sz="1700" cap="all" dirty="0" err="1"/>
              <a:t>ι</a:t>
            </a:r>
            <a:r>
              <a:rPr lang="el-GR" sz="1700" dirty="0" err="1"/>
              <a:t>ησού</a:t>
            </a:r>
            <a:r>
              <a:rPr lang="el-GR" sz="1700" dirty="0"/>
              <a:t> φανερώνεται ο </a:t>
            </a:r>
            <a:r>
              <a:rPr lang="el-GR" sz="1700" cap="all" dirty="0"/>
              <a:t>π</a:t>
            </a:r>
            <a:r>
              <a:rPr lang="el-GR" sz="1700" dirty="0"/>
              <a:t>ατέρας ως η πηγή όλων των αγαθών, ως κριτήριο του τέλειου-αληθινού ανθρώπου το εξής: </a:t>
            </a:r>
            <a:r>
              <a:rPr lang="el-GR" sz="1700" i="1" dirty="0"/>
              <a:t>ΈΓΩ </a:t>
            </a:r>
            <a:r>
              <a:rPr lang="el-GR" sz="1700" i="1" dirty="0" err="1"/>
              <a:t>δὲ</a:t>
            </a:r>
            <a:r>
              <a:rPr lang="el-GR" sz="1700" i="1" dirty="0"/>
              <a:t> </a:t>
            </a:r>
            <a:r>
              <a:rPr lang="el-GR" sz="1700" i="1" dirty="0" err="1"/>
              <a:t>λέγω</a:t>
            </a:r>
            <a:r>
              <a:rPr lang="el-GR" sz="1700" i="1" dirty="0"/>
              <a:t> </a:t>
            </a:r>
            <a:r>
              <a:rPr lang="el-GR" sz="1700" i="1" dirty="0" err="1"/>
              <a:t>ὑμῖν</a:t>
            </a:r>
            <a:r>
              <a:rPr lang="el-GR" sz="1700" i="1" dirty="0"/>
              <a:t>· </a:t>
            </a:r>
            <a:r>
              <a:rPr lang="el-GR" sz="1700" i="1" dirty="0" err="1"/>
              <a:t>Ἀγαπᾶτε</a:t>
            </a:r>
            <a:r>
              <a:rPr lang="el-GR" sz="1700" i="1" dirty="0"/>
              <a:t> </a:t>
            </a:r>
            <a:r>
              <a:rPr lang="el-GR" sz="1700" i="1" dirty="0" err="1"/>
              <a:t>τοὺς</a:t>
            </a:r>
            <a:r>
              <a:rPr lang="el-GR" sz="1700" i="1" dirty="0"/>
              <a:t> </a:t>
            </a:r>
            <a:r>
              <a:rPr lang="el-GR" sz="1700" i="1" dirty="0" err="1"/>
              <a:t>ἐχθροὺς</a:t>
            </a:r>
            <a:r>
              <a:rPr lang="el-GR" sz="1700" i="1" dirty="0"/>
              <a:t> </a:t>
            </a:r>
            <a:r>
              <a:rPr lang="el-GR" sz="1700" i="1" dirty="0" err="1"/>
              <a:t>ὑμῶν</a:t>
            </a:r>
            <a:r>
              <a:rPr lang="el-GR" sz="1700" i="1" dirty="0"/>
              <a:t> </a:t>
            </a:r>
            <a:r>
              <a:rPr lang="el-GR" sz="1700" i="1" dirty="0" err="1"/>
              <a:t>καὶ</a:t>
            </a:r>
            <a:r>
              <a:rPr lang="el-GR" sz="1700" i="1" dirty="0"/>
              <a:t> </a:t>
            </a:r>
            <a:r>
              <a:rPr lang="el-GR" sz="1700" i="1" dirty="0" err="1"/>
              <a:t>προσεύχεσθε</a:t>
            </a:r>
            <a:r>
              <a:rPr lang="el-GR" sz="1700" i="1" dirty="0"/>
              <a:t> </a:t>
            </a:r>
            <a:r>
              <a:rPr lang="el-GR" sz="1700" i="1" dirty="0" err="1"/>
              <a:t>ὑπὲρ</a:t>
            </a:r>
            <a:r>
              <a:rPr lang="el-GR" sz="1700" i="1" dirty="0"/>
              <a:t> </a:t>
            </a:r>
            <a:r>
              <a:rPr lang="el-GR" sz="1700" i="1" dirty="0" err="1"/>
              <a:t>τῶν</a:t>
            </a:r>
            <a:r>
              <a:rPr lang="el-GR" sz="1700" i="1" dirty="0"/>
              <a:t> </a:t>
            </a:r>
            <a:r>
              <a:rPr lang="el-GR" sz="1700" i="1" dirty="0" err="1"/>
              <a:t>διωκόντων</a:t>
            </a:r>
            <a:r>
              <a:rPr lang="el-GR" sz="1700" i="1" dirty="0"/>
              <a:t> </a:t>
            </a:r>
            <a:r>
              <a:rPr lang="el-GR" sz="1700" i="1" dirty="0" err="1"/>
              <a:t>ὑμᾶς</a:t>
            </a:r>
            <a:r>
              <a:rPr lang="el-GR" sz="1700" i="1" dirty="0"/>
              <a:t>, </a:t>
            </a:r>
            <a:r>
              <a:rPr lang="el-GR" sz="1700" b="1" i="1" dirty="0" err="1"/>
              <a:t>ὅπως</a:t>
            </a:r>
            <a:r>
              <a:rPr lang="el-GR" sz="1700" b="1" i="1" dirty="0"/>
              <a:t> </a:t>
            </a:r>
            <a:r>
              <a:rPr lang="el-GR" sz="1700" b="1" i="1" dirty="0" err="1"/>
              <a:t>γένησθε</a:t>
            </a:r>
            <a:r>
              <a:rPr lang="el-GR" sz="1700" b="1" i="1" dirty="0"/>
              <a:t> </a:t>
            </a:r>
            <a:r>
              <a:rPr lang="el-GR" sz="1700" b="1" i="1" dirty="0" err="1"/>
              <a:t>υἱοὶ</a:t>
            </a:r>
            <a:r>
              <a:rPr lang="el-GR" sz="1700" b="1" i="1" dirty="0"/>
              <a:t> </a:t>
            </a:r>
            <a:r>
              <a:rPr lang="el-GR" sz="1700" b="1" i="1" dirty="0" err="1"/>
              <a:t>τοῦ</a:t>
            </a:r>
            <a:r>
              <a:rPr lang="el-GR" sz="1700" b="1" i="1" dirty="0"/>
              <a:t> </a:t>
            </a:r>
            <a:r>
              <a:rPr lang="el-GR" sz="1700" b="1" i="1" cap="all" dirty="0" err="1"/>
              <a:t>π</a:t>
            </a:r>
            <a:r>
              <a:rPr lang="el-GR" sz="1700" b="1" i="1" dirty="0" err="1"/>
              <a:t>ατρὸς</a:t>
            </a:r>
            <a:r>
              <a:rPr lang="el-GR" sz="1700" b="1" i="1" dirty="0"/>
              <a:t> </a:t>
            </a:r>
            <a:r>
              <a:rPr lang="el-GR" sz="1700" b="1" i="1" dirty="0" err="1"/>
              <a:t>ὑμῶν</a:t>
            </a:r>
            <a:r>
              <a:rPr lang="el-GR" sz="1700" b="1" i="1" dirty="0"/>
              <a:t> </a:t>
            </a:r>
            <a:r>
              <a:rPr lang="el-GR" sz="1700" b="1" i="1" dirty="0" err="1"/>
              <a:t>τοῦ</a:t>
            </a:r>
            <a:r>
              <a:rPr lang="el-GR" sz="1700" b="1" i="1" dirty="0"/>
              <a:t> </a:t>
            </a:r>
            <a:r>
              <a:rPr lang="el-GR" sz="1700" b="1" i="1" dirty="0" err="1"/>
              <a:t>ἐν</a:t>
            </a:r>
            <a:r>
              <a:rPr lang="el-GR" sz="1700" b="1" i="1" dirty="0"/>
              <a:t> </a:t>
            </a:r>
            <a:r>
              <a:rPr lang="el-GR" sz="1700" b="1" i="1" dirty="0" err="1"/>
              <a:t>οὐρανοῖς</a:t>
            </a:r>
            <a:r>
              <a:rPr lang="el-GR" sz="1700" i="1" dirty="0"/>
              <a:t>, </a:t>
            </a:r>
            <a:r>
              <a:rPr lang="el-GR" sz="1700" i="1" dirty="0" err="1"/>
              <a:t>ὅτι</a:t>
            </a:r>
            <a:r>
              <a:rPr lang="el-GR" sz="1700" i="1" dirty="0"/>
              <a:t> </a:t>
            </a:r>
            <a:r>
              <a:rPr lang="el-GR" sz="1700" i="1" dirty="0" err="1"/>
              <a:t>τὸν</a:t>
            </a:r>
            <a:r>
              <a:rPr lang="el-GR" sz="1700" i="1" dirty="0"/>
              <a:t> </a:t>
            </a:r>
            <a:r>
              <a:rPr lang="el-GR" sz="1700" i="1" dirty="0" err="1"/>
              <a:t>ἥλιον</a:t>
            </a:r>
            <a:r>
              <a:rPr lang="el-GR" sz="1700" i="1" dirty="0"/>
              <a:t> </a:t>
            </a:r>
            <a:r>
              <a:rPr lang="el-GR" sz="1700" i="1" dirty="0" err="1"/>
              <a:t>αὐτοῦ</a:t>
            </a:r>
            <a:r>
              <a:rPr lang="el-GR" sz="1700" i="1" dirty="0"/>
              <a:t> </a:t>
            </a:r>
            <a:r>
              <a:rPr lang="el-GR" sz="1700" i="1" dirty="0" err="1"/>
              <a:t>ἀνατέλλει</a:t>
            </a:r>
            <a:r>
              <a:rPr lang="el-GR" sz="1700" i="1" dirty="0"/>
              <a:t> </a:t>
            </a:r>
            <a:r>
              <a:rPr lang="el-GR" sz="1700" i="1" dirty="0" err="1"/>
              <a:t>ἐπὶ</a:t>
            </a:r>
            <a:r>
              <a:rPr lang="el-GR" sz="1700" i="1" dirty="0"/>
              <a:t> </a:t>
            </a:r>
            <a:r>
              <a:rPr lang="el-GR" sz="1700" i="1" dirty="0" err="1"/>
              <a:t>πονηροὺς</a:t>
            </a:r>
            <a:r>
              <a:rPr lang="el-GR" sz="1700" i="1" dirty="0"/>
              <a:t> </a:t>
            </a:r>
            <a:r>
              <a:rPr lang="el-GR" sz="1700" i="1" dirty="0" err="1"/>
              <a:t>καὶ</a:t>
            </a:r>
            <a:r>
              <a:rPr lang="el-GR" sz="1700" i="1" dirty="0"/>
              <a:t> </a:t>
            </a:r>
            <a:r>
              <a:rPr lang="el-GR" sz="1700" i="1" dirty="0" err="1"/>
              <a:t>ἀγαθοὺς</a:t>
            </a:r>
            <a:r>
              <a:rPr lang="el-GR" sz="1700" i="1" dirty="0"/>
              <a:t> </a:t>
            </a:r>
            <a:r>
              <a:rPr lang="el-GR" sz="1700" i="1" dirty="0" err="1"/>
              <a:t>καὶ</a:t>
            </a:r>
            <a:r>
              <a:rPr lang="el-GR" sz="1700" i="1" dirty="0"/>
              <a:t> </a:t>
            </a:r>
            <a:r>
              <a:rPr lang="el-GR" sz="1700" i="1" dirty="0" err="1"/>
              <a:t>βρέχει</a:t>
            </a:r>
            <a:r>
              <a:rPr lang="el-GR" sz="1700" i="1" dirty="0"/>
              <a:t> </a:t>
            </a:r>
            <a:r>
              <a:rPr lang="el-GR" sz="1700" i="1" dirty="0" err="1"/>
              <a:t>ἐπὶ</a:t>
            </a:r>
            <a:r>
              <a:rPr lang="el-GR" sz="1700" i="1" dirty="0"/>
              <a:t> </a:t>
            </a:r>
            <a:r>
              <a:rPr lang="el-GR" sz="1700" i="1" dirty="0" err="1"/>
              <a:t>δικαίους</a:t>
            </a:r>
            <a:r>
              <a:rPr lang="el-GR" sz="1700" i="1" dirty="0"/>
              <a:t> </a:t>
            </a:r>
            <a:r>
              <a:rPr lang="el-GR" sz="1700" i="1" dirty="0" err="1"/>
              <a:t>καὶ</a:t>
            </a:r>
            <a:r>
              <a:rPr lang="el-GR" sz="1700" i="1" dirty="0"/>
              <a:t> </a:t>
            </a:r>
            <a:r>
              <a:rPr lang="el-GR" sz="1700" i="1" dirty="0" err="1"/>
              <a:t>ἀδίκους</a:t>
            </a:r>
            <a:r>
              <a:rPr lang="el-GR" sz="1700" dirty="0"/>
              <a:t> (</a:t>
            </a:r>
            <a:r>
              <a:rPr lang="el-GR" sz="1700" dirty="0" err="1"/>
              <a:t>Μτ</a:t>
            </a:r>
            <a:r>
              <a:rPr lang="el-GR" sz="1700" dirty="0"/>
              <a:t>. 5, 44-5 </a:t>
            </a:r>
            <a:r>
              <a:rPr lang="el-GR" sz="1700" dirty="0" err="1"/>
              <a:t>πρβλ</a:t>
            </a:r>
            <a:r>
              <a:rPr lang="el-GR" sz="1700" dirty="0"/>
              <a:t>. Παραβολή Κρίσης </a:t>
            </a:r>
            <a:r>
              <a:rPr lang="el-GR" sz="1700" dirty="0" err="1"/>
              <a:t>Μτ</a:t>
            </a:r>
            <a:r>
              <a:rPr lang="el-GR" sz="1700" dirty="0"/>
              <a:t>. 25</a:t>
            </a:r>
            <a:r>
              <a:rPr lang="el-GR" sz="1700" dirty="0" smtClean="0"/>
              <a:t>).</a:t>
            </a:r>
            <a:endParaRPr lang="el-GR" sz="1700" dirty="0"/>
          </a:p>
        </p:txBody>
      </p:sp>
      <p:sp>
        <p:nvSpPr>
          <p:cNvPr id="7" name="TextBox 6"/>
          <p:cNvSpPr txBox="1"/>
          <p:nvPr/>
        </p:nvSpPr>
        <p:spPr>
          <a:xfrm>
            <a:off x="3798763" y="3702161"/>
            <a:ext cx="396044" cy="201502"/>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4</a:t>
            </a:r>
            <a:endParaRPr lang="el-GR" sz="1500" dirty="0" smtClean="0"/>
          </a:p>
        </p:txBody>
      </p:sp>
    </p:spTree>
    <p:extLst>
      <p:ext uri="{BB962C8B-B14F-4D97-AF65-F5344CB8AC3E}">
        <p14:creationId xmlns:p14="http://schemas.microsoft.com/office/powerpoint/2010/main" val="3869417260"/>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5652119" y="775748"/>
            <a:ext cx="3188893" cy="882650"/>
          </a:xfrm>
        </p:spPr>
        <p:txBody>
          <a:bodyPr>
            <a:noAutofit/>
          </a:bodyPr>
          <a:lstStyle/>
          <a:p>
            <a:pPr algn="l">
              <a:defRPr/>
            </a:pPr>
            <a:r>
              <a:rPr lang="el-GR" sz="1800" cap="all" dirty="0" err="1">
                <a:solidFill>
                  <a:schemeClr val="tx1"/>
                </a:solidFill>
                <a:latin typeface="+mn-lt"/>
                <a:ea typeface="+mn-ea"/>
                <a:cs typeface="+mn-cs"/>
              </a:rPr>
              <a:t>Ριζοσπαστικη</a:t>
            </a:r>
            <a:r>
              <a:rPr lang="el-GR" sz="1800" cap="all" dirty="0">
                <a:solidFill>
                  <a:schemeClr val="tx1"/>
                </a:solidFill>
                <a:latin typeface="+mn-lt"/>
                <a:ea typeface="+mn-ea"/>
                <a:cs typeface="+mn-cs"/>
              </a:rPr>
              <a:t> </a:t>
            </a:r>
            <a:r>
              <a:rPr lang="el-GR" sz="1800" cap="all" dirty="0" err="1">
                <a:solidFill>
                  <a:schemeClr val="tx1"/>
                </a:solidFill>
                <a:latin typeface="+mn-lt"/>
                <a:ea typeface="+mn-ea"/>
                <a:cs typeface="+mn-cs"/>
              </a:rPr>
              <a:t>απαιτηση</a:t>
            </a:r>
            <a:r>
              <a:rPr lang="el-GR" sz="1800" cap="all" dirty="0">
                <a:solidFill>
                  <a:schemeClr val="tx1"/>
                </a:solidFill>
                <a:latin typeface="+mn-lt"/>
                <a:ea typeface="+mn-ea"/>
                <a:cs typeface="+mn-cs"/>
              </a:rPr>
              <a:t> για </a:t>
            </a:r>
            <a:r>
              <a:rPr lang="el-GR" sz="1800" cap="all" dirty="0" err="1">
                <a:solidFill>
                  <a:schemeClr val="tx1"/>
                </a:solidFill>
                <a:latin typeface="+mn-lt"/>
                <a:ea typeface="+mn-ea"/>
                <a:cs typeface="+mn-cs"/>
              </a:rPr>
              <a:t>απεμπλοκη</a:t>
            </a:r>
            <a:r>
              <a:rPr lang="el-GR" sz="1800" cap="all" dirty="0">
                <a:solidFill>
                  <a:schemeClr val="tx1"/>
                </a:solidFill>
                <a:latin typeface="+mn-lt"/>
                <a:ea typeface="+mn-ea"/>
                <a:cs typeface="+mn-cs"/>
              </a:rPr>
              <a:t> από </a:t>
            </a:r>
            <a:r>
              <a:rPr lang="el-GR" sz="1800" cap="all" dirty="0" err="1">
                <a:solidFill>
                  <a:schemeClr val="tx1"/>
                </a:solidFill>
                <a:latin typeface="+mn-lt"/>
                <a:ea typeface="+mn-ea"/>
                <a:cs typeface="+mn-cs"/>
              </a:rPr>
              <a:t>σαρκικουσ</a:t>
            </a:r>
            <a:r>
              <a:rPr lang="el-GR" sz="1800" cap="all" dirty="0">
                <a:solidFill>
                  <a:schemeClr val="tx1"/>
                </a:solidFill>
                <a:latin typeface="+mn-lt"/>
                <a:ea typeface="+mn-ea"/>
                <a:cs typeface="+mn-cs"/>
              </a:rPr>
              <a:t> </a:t>
            </a:r>
            <a:r>
              <a:rPr lang="el-GR" sz="1800" cap="all" dirty="0" err="1">
                <a:solidFill>
                  <a:schemeClr val="tx1"/>
                </a:solidFill>
                <a:latin typeface="+mn-lt"/>
                <a:ea typeface="+mn-ea"/>
                <a:cs typeface="+mn-cs"/>
              </a:rPr>
              <a:t>δεσμουσ</a:t>
            </a:r>
            <a:r>
              <a:rPr lang="el-GR" sz="1800" cap="all" dirty="0">
                <a:solidFill>
                  <a:schemeClr val="tx1"/>
                </a:solidFill>
                <a:latin typeface="+mn-lt"/>
                <a:ea typeface="+mn-ea"/>
                <a:cs typeface="+mn-cs"/>
              </a:rPr>
              <a:t> </a:t>
            </a:r>
          </a:p>
        </p:txBody>
      </p:sp>
      <p:sp>
        <p:nvSpPr>
          <p:cNvPr id="3" name="2 - Θέση κειμένου"/>
          <p:cNvSpPr>
            <a:spLocks noGrp="1"/>
          </p:cNvSpPr>
          <p:nvPr>
            <p:ph type="body" idx="4294967295"/>
          </p:nvPr>
        </p:nvSpPr>
        <p:spPr>
          <a:xfrm>
            <a:off x="146272" y="122267"/>
            <a:ext cx="5001791" cy="791816"/>
          </a:xfrm>
        </p:spPr>
        <p:txBody>
          <a:bodyPr>
            <a:noAutofit/>
          </a:bodyPr>
          <a:lstStyle/>
          <a:p>
            <a:pPr marL="0" lvl="0" indent="0">
              <a:lnSpc>
                <a:spcPts val="1400"/>
              </a:lnSpc>
              <a:spcBef>
                <a:spcPts val="0"/>
              </a:spcBef>
              <a:buClr>
                <a:srgbClr val="F0A22E"/>
              </a:buClr>
              <a:buSzPct val="70000"/>
              <a:buNone/>
              <a:defRPr/>
            </a:pPr>
            <a:r>
              <a:rPr lang="el-GR" sz="1500" cap="all" dirty="0" err="1"/>
              <a:t>Κατεξοχην</a:t>
            </a:r>
            <a:r>
              <a:rPr lang="el-GR" sz="1500" cap="all" dirty="0"/>
              <a:t> </a:t>
            </a:r>
            <a:r>
              <a:rPr lang="el-GR" sz="1500" cap="all" dirty="0" err="1"/>
              <a:t>υιοΣ</a:t>
            </a:r>
            <a:r>
              <a:rPr lang="el-GR" sz="1500" cap="all" dirty="0"/>
              <a:t> ο </a:t>
            </a:r>
            <a:r>
              <a:rPr lang="el-GR" sz="1500" cap="all" dirty="0" err="1"/>
              <a:t>χριΣτοΣ</a:t>
            </a:r>
            <a:r>
              <a:rPr lang="el-GR" sz="1500" cap="all" dirty="0"/>
              <a:t>, ο </a:t>
            </a:r>
            <a:r>
              <a:rPr lang="el-GR" sz="1500" cap="all" dirty="0" err="1"/>
              <a:t>οποιος</a:t>
            </a:r>
            <a:r>
              <a:rPr lang="el-GR" sz="1500" cap="all" dirty="0"/>
              <a:t> </a:t>
            </a:r>
            <a:r>
              <a:rPr lang="el-GR" sz="1500" cap="all" dirty="0" err="1"/>
              <a:t>ανεφερε</a:t>
            </a:r>
            <a:r>
              <a:rPr lang="el-GR" sz="1500" cap="all" dirty="0"/>
              <a:t>: ο </a:t>
            </a:r>
            <a:r>
              <a:rPr lang="el-GR" sz="1500" cap="all" dirty="0" err="1"/>
              <a:t>πατηρ</a:t>
            </a:r>
            <a:r>
              <a:rPr lang="el-GR" sz="1500" cap="all" dirty="0"/>
              <a:t> μου και </a:t>
            </a:r>
            <a:r>
              <a:rPr lang="el-GR" sz="1500" cap="all" dirty="0" err="1"/>
              <a:t>πατερας</a:t>
            </a:r>
            <a:r>
              <a:rPr lang="el-GR" sz="1500" cap="all" dirty="0"/>
              <a:t> </a:t>
            </a:r>
            <a:r>
              <a:rPr lang="el-GR" sz="1500" cap="all" dirty="0" err="1"/>
              <a:t>υμων</a:t>
            </a:r>
            <a:r>
              <a:rPr lang="el-GR" sz="1500" cap="all" dirty="0"/>
              <a:t> (</a:t>
            </a:r>
            <a:r>
              <a:rPr lang="el-GR" sz="1500" cap="all" dirty="0" err="1"/>
              <a:t>Ιω</a:t>
            </a:r>
            <a:r>
              <a:rPr lang="el-GR" sz="1500" cap="all" dirty="0"/>
              <a:t>. 20, </a:t>
            </a:r>
            <a:r>
              <a:rPr lang="el-GR" sz="1500" cap="all" dirty="0" smtClean="0"/>
              <a:t>) </a:t>
            </a:r>
            <a:r>
              <a:rPr lang="el-GR" sz="1500" cap="all" dirty="0" err="1" smtClean="0"/>
              <a:t>Υιοθεςια</a:t>
            </a:r>
            <a:r>
              <a:rPr lang="el-GR" sz="1500" cap="all" dirty="0" smtClean="0"/>
              <a:t>  </a:t>
            </a:r>
            <a:r>
              <a:rPr lang="el-GR" sz="1500" cap="all" dirty="0"/>
              <a:t>δια </a:t>
            </a:r>
            <a:r>
              <a:rPr lang="el-GR" sz="1500" cap="all" dirty="0" smtClean="0"/>
              <a:t>του </a:t>
            </a:r>
            <a:r>
              <a:rPr lang="el-GR" sz="1500" cap="all" dirty="0" err="1" smtClean="0"/>
              <a:t>αιματος</a:t>
            </a:r>
            <a:r>
              <a:rPr lang="el-GR" sz="1500" cap="all" dirty="0" smtClean="0"/>
              <a:t> </a:t>
            </a:r>
            <a:r>
              <a:rPr lang="el-GR" sz="1500" cap="all" dirty="0"/>
              <a:t>του </a:t>
            </a:r>
            <a:r>
              <a:rPr lang="el-GR" sz="1500" cap="all" dirty="0" err="1"/>
              <a:t>χριΣτου</a:t>
            </a:r>
            <a:r>
              <a:rPr lang="el-GR" sz="1500" cap="all" dirty="0"/>
              <a:t> </a:t>
            </a:r>
            <a:r>
              <a:rPr lang="el-GR" sz="1500" cap="all" dirty="0" smtClean="0"/>
              <a:t> </a:t>
            </a:r>
            <a:r>
              <a:rPr lang="el-GR" sz="1500" cap="all" dirty="0"/>
              <a:t>ΚΛΗΡΟΝΟΜΙΑ (</a:t>
            </a:r>
            <a:r>
              <a:rPr lang="el-GR" sz="1500" cap="all" dirty="0" err="1"/>
              <a:t>αρραβωνας</a:t>
            </a:r>
            <a:r>
              <a:rPr lang="el-GR" sz="1500" cap="all" dirty="0"/>
              <a:t> το </a:t>
            </a:r>
            <a:r>
              <a:rPr lang="el-GR" sz="1500" cap="all" dirty="0" err="1" smtClean="0"/>
              <a:t>πνευμα</a:t>
            </a:r>
            <a:r>
              <a:rPr lang="el-GR" sz="1500" cap="all" dirty="0" smtClean="0"/>
              <a:t>)</a:t>
            </a:r>
            <a:endParaRPr lang="el-GR" sz="1500" cap="all" dirty="0"/>
          </a:p>
        </p:txBody>
      </p:sp>
      <p:sp>
        <p:nvSpPr>
          <p:cNvPr id="4" name="3 - Θέση κειμένου"/>
          <p:cNvSpPr>
            <a:spLocks noGrp="1"/>
          </p:cNvSpPr>
          <p:nvPr>
            <p:ph type="body" sz="half" idx="4294967295"/>
          </p:nvPr>
        </p:nvSpPr>
        <p:spPr>
          <a:xfrm>
            <a:off x="5652118" y="188913"/>
            <a:ext cx="3491881" cy="639762"/>
          </a:xfrm>
        </p:spPr>
        <p:txBody>
          <a:bodyPr>
            <a:normAutofit lnSpcReduction="10000"/>
          </a:bodyPr>
          <a:lstStyle/>
          <a:p>
            <a:pPr marL="0" lvl="0" indent="0">
              <a:buClr>
                <a:srgbClr val="F0A22E"/>
              </a:buClr>
              <a:buSzPct val="70000"/>
              <a:buNone/>
              <a:defRPr/>
            </a:pPr>
            <a:r>
              <a:rPr lang="el-GR" sz="1800" cap="all" dirty="0" err="1"/>
              <a:t>Παρουςια</a:t>
            </a:r>
            <a:r>
              <a:rPr lang="el-GR" sz="1800" cap="all" dirty="0"/>
              <a:t> του </a:t>
            </a:r>
            <a:r>
              <a:rPr lang="el-GR" sz="1800" cap="all" dirty="0" err="1"/>
              <a:t>πνευματος</a:t>
            </a:r>
            <a:r>
              <a:rPr lang="el-GR" sz="1800" cap="all" dirty="0"/>
              <a:t> του </a:t>
            </a:r>
            <a:r>
              <a:rPr lang="el-GR" sz="1800" cap="all" dirty="0" err="1"/>
              <a:t>ςτην</a:t>
            </a:r>
            <a:r>
              <a:rPr lang="el-GR" sz="1800" cap="all" dirty="0"/>
              <a:t> </a:t>
            </a:r>
            <a:r>
              <a:rPr lang="el-GR" sz="1800" cap="all" dirty="0" err="1"/>
              <a:t>καρδια</a:t>
            </a:r>
            <a:r>
              <a:rPr lang="el-GR" sz="1800" cap="all" dirty="0"/>
              <a:t> μας</a:t>
            </a:r>
          </a:p>
        </p:txBody>
      </p:sp>
      <p:sp>
        <p:nvSpPr>
          <p:cNvPr id="5" name="4 - Θέση περιεχομένου"/>
          <p:cNvSpPr>
            <a:spLocks noGrp="1"/>
          </p:cNvSpPr>
          <p:nvPr>
            <p:ph sz="quarter" idx="4294967295"/>
          </p:nvPr>
        </p:nvSpPr>
        <p:spPr>
          <a:xfrm>
            <a:off x="-1" y="908050"/>
            <a:ext cx="5652119" cy="5833318"/>
          </a:xfrm>
        </p:spPr>
        <p:txBody>
          <a:bodyPr>
            <a:noAutofit/>
          </a:bodyPr>
          <a:lstStyle/>
          <a:p>
            <a:pPr marL="0" indent="0">
              <a:lnSpc>
                <a:spcPts val="1400"/>
              </a:lnSpc>
              <a:spcBef>
                <a:spcPts val="0"/>
              </a:spcBef>
              <a:buNone/>
              <a:defRPr/>
            </a:pPr>
            <a:r>
              <a:rPr lang="el-GR" sz="1600" b="1" i="1" dirty="0" smtClean="0"/>
              <a:t>ΠΑΥΛΟΣ</a:t>
            </a:r>
          </a:p>
          <a:p>
            <a:pPr marL="144000" indent="-144000">
              <a:lnSpc>
                <a:spcPts val="1400"/>
              </a:lnSpc>
              <a:spcBef>
                <a:spcPts val="0"/>
              </a:spcBef>
              <a:defRPr/>
            </a:pPr>
            <a:r>
              <a:rPr lang="el-GR" sz="1600" b="1" i="1" dirty="0" err="1" smtClean="0"/>
              <a:t>Γαλ</a:t>
            </a:r>
            <a:r>
              <a:rPr lang="el-GR" sz="1600" b="1" i="1" dirty="0" smtClean="0"/>
              <a:t>. 4, 6 (σε αντίθεση προς την δουλεία στα στοιχεία του κόσμου): </a:t>
            </a:r>
            <a:r>
              <a:rPr lang="el-GR" sz="1600" i="1" dirty="0" smtClean="0"/>
              <a:t>Και επειδή είστε παιδιά του Θεού εξαπέστειλε ο Θεός το Πνεύμα του Υιού Του που σας δίνει παρρησία να φωνάζετε </a:t>
            </a:r>
            <a:r>
              <a:rPr lang="el-GR" sz="1600" b="1" i="1" dirty="0" err="1" smtClean="0"/>
              <a:t>Αββά</a:t>
            </a:r>
            <a:r>
              <a:rPr lang="el-GR" sz="1600" b="1" i="1" dirty="0" smtClean="0"/>
              <a:t> Πατέρα μας!  (ίσως με την α’ λέξη υπονοείται όλη η Κυριακή Προσευχή)</a:t>
            </a:r>
          </a:p>
          <a:p>
            <a:pPr marL="144000" indent="-144000">
              <a:lnSpc>
                <a:spcPts val="1400"/>
              </a:lnSpc>
              <a:spcBef>
                <a:spcPts val="0"/>
              </a:spcBef>
              <a:defRPr/>
            </a:pPr>
            <a:r>
              <a:rPr lang="el-GR" sz="1600" b="1" i="1" dirty="0" err="1" smtClean="0"/>
              <a:t>Ρωμ</a:t>
            </a:r>
            <a:r>
              <a:rPr lang="el-GR" sz="1600" b="1" i="1" dirty="0" smtClean="0"/>
              <a:t>. </a:t>
            </a:r>
            <a:r>
              <a:rPr lang="en-US" sz="1600" b="1" i="1" dirty="0" smtClean="0"/>
              <a:t> 8, 14-17</a:t>
            </a:r>
            <a:r>
              <a:rPr lang="el-GR" sz="1600" b="1" i="1" dirty="0" smtClean="0"/>
              <a:t> </a:t>
            </a:r>
            <a:r>
              <a:rPr lang="el-GR" sz="1600" b="1" dirty="0" smtClean="0"/>
              <a:t>(σε αντίθεση προς το κεφ. 7 όπου εξαίρεται η υπαρξιακή πάλη καλού και κακού)</a:t>
            </a:r>
            <a:r>
              <a:rPr lang="en-US" sz="1600" b="1" dirty="0" smtClean="0"/>
              <a:t>: </a:t>
            </a:r>
            <a:r>
              <a:rPr lang="en-US" sz="1600" i="1" baseline="30000" dirty="0" smtClean="0"/>
              <a:t>14 </a:t>
            </a:r>
            <a:r>
              <a:rPr lang="el-GR" sz="1600" i="1" dirty="0" err="1" smtClean="0"/>
              <a:t>ὅσοι</a:t>
            </a:r>
            <a:r>
              <a:rPr lang="el-GR" sz="1600" i="1" dirty="0" smtClean="0"/>
              <a:t> </a:t>
            </a:r>
            <a:r>
              <a:rPr lang="el-GR" sz="1600" i="1" dirty="0" err="1" smtClean="0"/>
              <a:t>γὰρ</a:t>
            </a:r>
            <a:r>
              <a:rPr lang="el-GR" sz="1600" i="1" dirty="0" smtClean="0"/>
              <a:t> </a:t>
            </a:r>
            <a:r>
              <a:rPr lang="el-GR" sz="1600" i="1" dirty="0" err="1" smtClean="0"/>
              <a:t>Πνεύματι</a:t>
            </a:r>
            <a:r>
              <a:rPr lang="el-GR" sz="1600" i="1" dirty="0" smtClean="0"/>
              <a:t> </a:t>
            </a:r>
            <a:r>
              <a:rPr lang="el-GR" sz="1600" i="1" dirty="0" err="1" smtClean="0"/>
              <a:t>Θεοῦ</a:t>
            </a:r>
            <a:r>
              <a:rPr lang="el-GR" sz="1600" i="1" dirty="0" smtClean="0"/>
              <a:t> </a:t>
            </a:r>
            <a:r>
              <a:rPr lang="el-GR" sz="1600" i="1" dirty="0" err="1" smtClean="0"/>
              <a:t>ἄγονται</a:t>
            </a:r>
            <a:r>
              <a:rPr lang="en-US" sz="1600" i="1" dirty="0" smtClean="0"/>
              <a:t>, </a:t>
            </a:r>
            <a:r>
              <a:rPr lang="el-GR" sz="1600" i="1" dirty="0" err="1" smtClean="0"/>
              <a:t>οὗτοι</a:t>
            </a:r>
            <a:r>
              <a:rPr lang="el-GR" sz="1600" i="1" dirty="0" smtClean="0"/>
              <a:t> </a:t>
            </a:r>
            <a:r>
              <a:rPr lang="el-GR" sz="1600" i="1" dirty="0" err="1" smtClean="0"/>
              <a:t>υἱοὶ</a:t>
            </a:r>
            <a:r>
              <a:rPr lang="el-GR" sz="1600" i="1" dirty="0" smtClean="0"/>
              <a:t> </a:t>
            </a:r>
            <a:r>
              <a:rPr lang="el-GR" sz="1600" i="1" dirty="0" err="1" smtClean="0"/>
              <a:t>Θεοῦ</a:t>
            </a:r>
            <a:r>
              <a:rPr lang="el-GR" sz="1600" i="1" dirty="0" smtClean="0"/>
              <a:t> </a:t>
            </a:r>
            <a:r>
              <a:rPr lang="el-GR" sz="1600" i="1" dirty="0" err="1" smtClean="0"/>
              <a:t>εἰσιν</a:t>
            </a:r>
            <a:r>
              <a:rPr lang="en-US" sz="1600" i="1" dirty="0" smtClean="0"/>
              <a:t>.</a:t>
            </a:r>
            <a:r>
              <a:rPr lang="el-GR" sz="1600" i="1" dirty="0" smtClean="0"/>
              <a:t> </a:t>
            </a:r>
            <a:r>
              <a:rPr lang="en-US" sz="1600" i="1" baseline="30000" dirty="0" smtClean="0"/>
              <a:t>15</a:t>
            </a:r>
            <a:r>
              <a:rPr lang="el-GR" sz="1600" i="1" dirty="0" err="1" smtClean="0"/>
              <a:t>οὐ</a:t>
            </a:r>
            <a:r>
              <a:rPr lang="el-GR" sz="1600" i="1" dirty="0" smtClean="0"/>
              <a:t> </a:t>
            </a:r>
            <a:r>
              <a:rPr lang="el-GR" sz="1600" i="1" dirty="0" err="1" smtClean="0"/>
              <a:t>γὰρ</a:t>
            </a:r>
            <a:r>
              <a:rPr lang="el-GR" sz="1600" i="1" dirty="0" smtClean="0"/>
              <a:t> </a:t>
            </a:r>
            <a:r>
              <a:rPr lang="el-GR" sz="1600" i="1" dirty="0" err="1" smtClean="0"/>
              <a:t>ἐλάβετε</a:t>
            </a:r>
            <a:r>
              <a:rPr lang="el-GR" sz="1600" i="1" dirty="0" smtClean="0"/>
              <a:t> </a:t>
            </a:r>
            <a:r>
              <a:rPr lang="el-GR" sz="1600" b="1" i="1" dirty="0" err="1" smtClean="0"/>
              <a:t>πνεῦμα</a:t>
            </a:r>
            <a:r>
              <a:rPr lang="el-GR" sz="1600" b="1" i="1" dirty="0" smtClean="0"/>
              <a:t> </a:t>
            </a:r>
            <a:r>
              <a:rPr lang="el-GR" sz="1600" b="1" i="1" dirty="0" err="1" smtClean="0"/>
              <a:t>δουλείας</a:t>
            </a:r>
            <a:r>
              <a:rPr lang="el-GR" sz="1600" b="1" i="1" dirty="0" smtClean="0"/>
              <a:t> </a:t>
            </a:r>
            <a:r>
              <a:rPr lang="el-GR" sz="1600" b="1" i="1" dirty="0" err="1" smtClean="0"/>
              <a:t>πάλιν</a:t>
            </a:r>
            <a:r>
              <a:rPr lang="el-GR" sz="1600" b="1" i="1" dirty="0" smtClean="0"/>
              <a:t> </a:t>
            </a:r>
            <a:r>
              <a:rPr lang="el-GR" sz="1600" b="1" i="1" dirty="0" err="1" smtClean="0"/>
              <a:t>εἰς</a:t>
            </a:r>
            <a:r>
              <a:rPr lang="el-GR" sz="1600" b="1" i="1" dirty="0" smtClean="0"/>
              <a:t> </a:t>
            </a:r>
            <a:r>
              <a:rPr lang="el-GR" sz="1600" b="1" i="1" dirty="0" err="1" smtClean="0"/>
              <a:t>φόβον</a:t>
            </a:r>
            <a:r>
              <a:rPr lang="el-GR" sz="1600" i="1" dirty="0" smtClean="0"/>
              <a:t> </a:t>
            </a:r>
            <a:r>
              <a:rPr lang="el-GR" sz="1600" i="1" dirty="0" err="1" smtClean="0"/>
              <a:t>ἀλλὰ</a:t>
            </a:r>
            <a:r>
              <a:rPr lang="el-GR" sz="1600" i="1" dirty="0" smtClean="0"/>
              <a:t> </a:t>
            </a:r>
            <a:r>
              <a:rPr lang="el-GR" sz="1600" i="1" dirty="0" err="1" smtClean="0"/>
              <a:t>ἐλάβετε</a:t>
            </a:r>
            <a:r>
              <a:rPr lang="el-GR" sz="1600" i="1" dirty="0" smtClean="0"/>
              <a:t> </a:t>
            </a:r>
            <a:r>
              <a:rPr lang="el-GR" sz="1600" b="1" i="1" dirty="0" err="1" smtClean="0"/>
              <a:t>πνεῦμα</a:t>
            </a:r>
            <a:r>
              <a:rPr lang="el-GR" sz="1600" b="1" i="1" dirty="0" smtClean="0"/>
              <a:t> </a:t>
            </a:r>
            <a:r>
              <a:rPr lang="el-GR" sz="1600" b="1" i="1" dirty="0" err="1" smtClean="0"/>
              <a:t>υἱοθεσίας</a:t>
            </a:r>
            <a:r>
              <a:rPr lang="el-GR" sz="1600" i="1" dirty="0" smtClean="0"/>
              <a:t> </a:t>
            </a:r>
            <a:r>
              <a:rPr lang="el-GR" sz="1600" i="1" dirty="0" err="1" smtClean="0"/>
              <a:t>ἐν</a:t>
            </a:r>
            <a:r>
              <a:rPr lang="el-GR" sz="1600" i="1" dirty="0" smtClean="0"/>
              <a:t> ᾧ </a:t>
            </a:r>
            <a:r>
              <a:rPr lang="el-GR" sz="1600" i="1" dirty="0" err="1" smtClean="0"/>
              <a:t>κράζομεν</a:t>
            </a:r>
            <a:r>
              <a:rPr lang="en-US" sz="1600" i="1" dirty="0" smtClean="0"/>
              <a:t>· </a:t>
            </a:r>
            <a:r>
              <a:rPr lang="el-GR" sz="1600" b="1" i="1" dirty="0" err="1" smtClean="0"/>
              <a:t>Αββα</a:t>
            </a:r>
            <a:r>
              <a:rPr lang="el-GR" sz="1600" b="1" i="1" dirty="0" smtClean="0"/>
              <a:t> ὁ </a:t>
            </a:r>
            <a:r>
              <a:rPr lang="el-GR" sz="1600" b="1" i="1" dirty="0" err="1" smtClean="0"/>
              <a:t>Πατήρ</a:t>
            </a:r>
            <a:r>
              <a:rPr lang="en-US" sz="1600" i="1" dirty="0" smtClean="0"/>
              <a:t>. </a:t>
            </a:r>
            <a:r>
              <a:rPr lang="en-US" sz="1600" i="1" baseline="30000" dirty="0" smtClean="0"/>
              <a:t>16 </a:t>
            </a:r>
            <a:r>
              <a:rPr lang="el-GR" sz="1600" i="1" dirty="0" err="1" smtClean="0"/>
              <a:t>αὐτὸ</a:t>
            </a:r>
            <a:r>
              <a:rPr lang="el-GR" sz="1600" i="1" dirty="0" smtClean="0"/>
              <a:t> </a:t>
            </a:r>
            <a:r>
              <a:rPr lang="el-GR" sz="1600" i="1" dirty="0" err="1" smtClean="0"/>
              <a:t>τὸ</a:t>
            </a:r>
            <a:r>
              <a:rPr lang="el-GR" sz="1600" i="1" dirty="0" smtClean="0"/>
              <a:t> </a:t>
            </a:r>
            <a:r>
              <a:rPr lang="el-GR" sz="1600" i="1" dirty="0" err="1" smtClean="0"/>
              <a:t>Πνεῦμα</a:t>
            </a:r>
            <a:r>
              <a:rPr lang="el-GR" sz="1600" i="1" dirty="0" smtClean="0"/>
              <a:t> </a:t>
            </a:r>
            <a:r>
              <a:rPr lang="el-GR" sz="1600" i="1" dirty="0" err="1" smtClean="0"/>
              <a:t>συμμαρτυρεῖ</a:t>
            </a:r>
            <a:r>
              <a:rPr lang="el-GR" sz="1600" i="1" dirty="0" smtClean="0"/>
              <a:t> </a:t>
            </a:r>
            <a:r>
              <a:rPr lang="el-GR" sz="1600" i="1" dirty="0" err="1" smtClean="0"/>
              <a:t>τῷ</a:t>
            </a:r>
            <a:r>
              <a:rPr lang="el-GR" sz="1600" i="1" dirty="0" smtClean="0"/>
              <a:t> </a:t>
            </a:r>
            <a:r>
              <a:rPr lang="el-GR" sz="1600" i="1" dirty="0" err="1" smtClean="0"/>
              <a:t>πνεύματι</a:t>
            </a:r>
            <a:r>
              <a:rPr lang="el-GR" sz="1600" i="1" dirty="0" smtClean="0"/>
              <a:t> </a:t>
            </a:r>
            <a:r>
              <a:rPr lang="el-GR" sz="1600" i="1" dirty="0" err="1" smtClean="0"/>
              <a:t>ἡμῶν</a:t>
            </a:r>
            <a:r>
              <a:rPr lang="el-GR" sz="1600" i="1" dirty="0" smtClean="0"/>
              <a:t> </a:t>
            </a:r>
            <a:r>
              <a:rPr lang="el-GR" sz="1600" i="1" dirty="0" err="1" smtClean="0"/>
              <a:t>ὅτι</a:t>
            </a:r>
            <a:r>
              <a:rPr lang="el-GR" sz="1600" i="1" dirty="0" smtClean="0"/>
              <a:t> </a:t>
            </a:r>
            <a:r>
              <a:rPr lang="el-GR" sz="1600" i="1" dirty="0" err="1" smtClean="0"/>
              <a:t>ἐσμὲν</a:t>
            </a:r>
            <a:r>
              <a:rPr lang="el-GR" sz="1600" i="1" dirty="0" smtClean="0"/>
              <a:t> </a:t>
            </a:r>
            <a:r>
              <a:rPr lang="el-GR" sz="1600" i="1" dirty="0" err="1" smtClean="0"/>
              <a:t>τέκνα</a:t>
            </a:r>
            <a:r>
              <a:rPr lang="el-GR" sz="1600" i="1" dirty="0" smtClean="0"/>
              <a:t> </a:t>
            </a:r>
            <a:r>
              <a:rPr lang="el-GR" sz="1600" i="1" dirty="0" err="1" smtClean="0"/>
              <a:t>Θεοῦ</a:t>
            </a:r>
            <a:r>
              <a:rPr lang="en-US" sz="1600" i="1" dirty="0" smtClean="0"/>
              <a:t>. </a:t>
            </a:r>
            <a:r>
              <a:rPr lang="en-US" sz="1600" i="1" baseline="30000" dirty="0" smtClean="0"/>
              <a:t>17 </a:t>
            </a:r>
            <a:r>
              <a:rPr lang="el-GR" sz="1600" i="1" dirty="0" err="1" smtClean="0"/>
              <a:t>εἰ</a:t>
            </a:r>
            <a:r>
              <a:rPr lang="el-GR" sz="1600" i="1" dirty="0" smtClean="0"/>
              <a:t> </a:t>
            </a:r>
            <a:r>
              <a:rPr lang="el-GR" sz="1600" i="1" dirty="0" err="1" smtClean="0"/>
              <a:t>δὲ</a:t>
            </a:r>
            <a:r>
              <a:rPr lang="el-GR" sz="1600" i="1" dirty="0" smtClean="0"/>
              <a:t> </a:t>
            </a:r>
            <a:r>
              <a:rPr lang="el-GR" sz="1600" i="1" dirty="0" err="1" smtClean="0"/>
              <a:t>τέκνα</a:t>
            </a:r>
            <a:r>
              <a:rPr lang="en-US" sz="1600" i="1" dirty="0" smtClean="0"/>
              <a:t>, </a:t>
            </a:r>
            <a:r>
              <a:rPr lang="el-GR" sz="1600" i="1" dirty="0" err="1" smtClean="0"/>
              <a:t>καὶ</a:t>
            </a:r>
            <a:r>
              <a:rPr lang="el-GR" sz="1600" i="1" dirty="0" smtClean="0"/>
              <a:t> </a:t>
            </a:r>
            <a:r>
              <a:rPr lang="el-GR" sz="1600" b="1" i="1" dirty="0" err="1" smtClean="0"/>
              <a:t>κληρονόμοι</a:t>
            </a:r>
            <a:r>
              <a:rPr lang="en-US" sz="1600" b="1" i="1" dirty="0" smtClean="0"/>
              <a:t>· </a:t>
            </a:r>
            <a:r>
              <a:rPr lang="el-GR" sz="1600" i="1" dirty="0" err="1" smtClean="0"/>
              <a:t>κληρονόμοι</a:t>
            </a:r>
            <a:r>
              <a:rPr lang="el-GR" sz="1600" i="1" dirty="0" smtClean="0"/>
              <a:t> </a:t>
            </a:r>
            <a:r>
              <a:rPr lang="el-GR" sz="1600" i="1" dirty="0" err="1" smtClean="0"/>
              <a:t>μὲν</a:t>
            </a:r>
            <a:r>
              <a:rPr lang="el-GR" sz="1600" i="1" dirty="0" smtClean="0"/>
              <a:t> </a:t>
            </a:r>
            <a:r>
              <a:rPr lang="el-GR" sz="1600" i="1" dirty="0" err="1" smtClean="0"/>
              <a:t>Θεοῦ</a:t>
            </a:r>
            <a:r>
              <a:rPr lang="en-US" sz="1600" i="1" dirty="0" smtClean="0"/>
              <a:t>, </a:t>
            </a:r>
            <a:r>
              <a:rPr lang="el-GR" sz="1600" i="1" dirty="0" err="1" smtClean="0"/>
              <a:t>συγκληρονόμοι</a:t>
            </a:r>
            <a:r>
              <a:rPr lang="el-GR" sz="1600" i="1" dirty="0" smtClean="0"/>
              <a:t> </a:t>
            </a:r>
            <a:r>
              <a:rPr lang="el-GR" sz="1600" i="1" dirty="0" err="1" smtClean="0"/>
              <a:t>δὲ</a:t>
            </a:r>
            <a:r>
              <a:rPr lang="el-GR" sz="1600" i="1" dirty="0" smtClean="0"/>
              <a:t> </a:t>
            </a:r>
            <a:r>
              <a:rPr lang="el-GR" sz="1600" i="1" dirty="0" err="1" smtClean="0"/>
              <a:t>Χριστοῦ</a:t>
            </a:r>
            <a:r>
              <a:rPr lang="en-US" sz="1600" i="1" dirty="0" smtClean="0"/>
              <a:t>, </a:t>
            </a:r>
            <a:r>
              <a:rPr lang="el-GR" sz="1600" b="1" i="1" dirty="0" err="1" smtClean="0"/>
              <a:t>εἴπερ</a:t>
            </a:r>
            <a:r>
              <a:rPr lang="el-GR" sz="1600" b="1" i="1" dirty="0" smtClean="0"/>
              <a:t> </a:t>
            </a:r>
            <a:r>
              <a:rPr lang="el-GR" sz="1600" b="1" i="1" dirty="0" err="1" smtClean="0"/>
              <a:t>συμπάσχομεν</a:t>
            </a:r>
            <a:r>
              <a:rPr lang="el-GR" sz="1600" b="1" i="1" dirty="0" smtClean="0"/>
              <a:t> </a:t>
            </a:r>
            <a:r>
              <a:rPr lang="el-GR" sz="1600" b="1" i="1" dirty="0" err="1" smtClean="0"/>
              <a:t>ἵνα</a:t>
            </a:r>
            <a:r>
              <a:rPr lang="el-GR" sz="1600" b="1" i="1" dirty="0" smtClean="0"/>
              <a:t> </a:t>
            </a:r>
            <a:r>
              <a:rPr lang="el-GR" sz="1600" b="1" i="1" dirty="0" err="1" smtClean="0"/>
              <a:t>καὶ</a:t>
            </a:r>
            <a:r>
              <a:rPr lang="el-GR" sz="1600" b="1" i="1" dirty="0" smtClean="0"/>
              <a:t> </a:t>
            </a:r>
            <a:r>
              <a:rPr lang="el-GR" sz="1600" b="1" i="1" dirty="0" err="1" smtClean="0"/>
              <a:t>συνδοξασθῶμεν</a:t>
            </a:r>
            <a:r>
              <a:rPr lang="el-GR" sz="1600" b="1" i="1" dirty="0" smtClean="0"/>
              <a:t>.</a:t>
            </a:r>
          </a:p>
          <a:p>
            <a:pPr marL="0" indent="0">
              <a:lnSpc>
                <a:spcPts val="1400"/>
              </a:lnSpc>
              <a:spcBef>
                <a:spcPts val="0"/>
              </a:spcBef>
              <a:buNone/>
              <a:defRPr/>
            </a:pPr>
            <a:r>
              <a:rPr lang="el-GR" sz="1600" b="1" i="1" dirty="0" smtClean="0"/>
              <a:t>ΙΩΑΝΝΗΣ</a:t>
            </a:r>
          </a:p>
          <a:p>
            <a:pPr marL="144000" indent="-144000">
              <a:lnSpc>
                <a:spcPts val="1400"/>
              </a:lnSpc>
              <a:spcBef>
                <a:spcPts val="0"/>
              </a:spcBef>
              <a:defRPr/>
            </a:pPr>
            <a:r>
              <a:rPr lang="el-GR" sz="1600" b="1" i="1" dirty="0" err="1" smtClean="0"/>
              <a:t>Ιω</a:t>
            </a:r>
            <a:r>
              <a:rPr lang="el-GR" sz="1600" b="1" i="1" dirty="0" smtClean="0"/>
              <a:t>. 1, 12: </a:t>
            </a:r>
            <a:r>
              <a:rPr lang="el-GR" sz="1600" i="1" dirty="0" smtClean="0"/>
              <a:t>Στους δικούς Του ήλθε αλλά οι δικοί Του δεν τον δέχτηκαν. </a:t>
            </a:r>
            <a:r>
              <a:rPr lang="el-GR" sz="1600" b="1" i="1" dirty="0" smtClean="0"/>
              <a:t>Σ’ όσους όμως τον δέχθηκαν έδωσε εξουσία να γίνουν παιδιά του Θεού, σε όσους πιστεύουν στο Όνομά Του  </a:t>
            </a:r>
            <a:r>
              <a:rPr lang="el-GR" sz="1600" i="1" dirty="0" smtClean="0"/>
              <a:t>[…] Ο μονογενής Γιος που διαρκώς είναι στην αγκαλιά του Πατέρα Εκείνος μας αποκάλυψε. </a:t>
            </a:r>
            <a:r>
              <a:rPr lang="el-GR" sz="1600" i="1" dirty="0" err="1" smtClean="0"/>
              <a:t>Πρβλ</a:t>
            </a:r>
            <a:r>
              <a:rPr lang="el-GR" sz="1600" i="1" dirty="0" smtClean="0"/>
              <a:t>. </a:t>
            </a:r>
            <a:r>
              <a:rPr lang="el-GR" sz="1600" i="1" dirty="0" err="1" smtClean="0"/>
              <a:t>Α΄Ιω</a:t>
            </a:r>
            <a:r>
              <a:rPr lang="el-GR" sz="1600" i="1" dirty="0" smtClean="0"/>
              <a:t>. 3, 9: </a:t>
            </a:r>
            <a:r>
              <a:rPr lang="en-US" sz="1600" i="1" baseline="30000" dirty="0" smtClean="0"/>
              <a:t>9</a:t>
            </a:r>
            <a:r>
              <a:rPr lang="el-GR" sz="1600" i="1" dirty="0" err="1" smtClean="0"/>
              <a:t>Πᾶς</a:t>
            </a:r>
            <a:r>
              <a:rPr lang="el-GR" sz="1600" i="1" dirty="0" smtClean="0"/>
              <a:t> ὁ </a:t>
            </a:r>
            <a:r>
              <a:rPr lang="el-GR" sz="1600" i="1" dirty="0" err="1" smtClean="0"/>
              <a:t>γεγεννημένος</a:t>
            </a:r>
            <a:r>
              <a:rPr lang="el-GR" sz="1600" i="1" dirty="0" smtClean="0"/>
              <a:t> </a:t>
            </a:r>
            <a:r>
              <a:rPr lang="el-GR" sz="1600" i="1" dirty="0" err="1" smtClean="0"/>
              <a:t>ἐκ</a:t>
            </a:r>
            <a:r>
              <a:rPr lang="el-GR" sz="1600" i="1" dirty="0" smtClean="0"/>
              <a:t> </a:t>
            </a:r>
            <a:r>
              <a:rPr lang="el-GR" sz="1600" i="1" dirty="0" err="1" smtClean="0"/>
              <a:t>τοῦ</a:t>
            </a:r>
            <a:r>
              <a:rPr lang="el-GR" sz="1600" i="1" dirty="0" smtClean="0"/>
              <a:t> </a:t>
            </a:r>
            <a:r>
              <a:rPr lang="el-GR" sz="1600" i="1" dirty="0" err="1" smtClean="0"/>
              <a:t>Θεοῦ</a:t>
            </a:r>
            <a:r>
              <a:rPr lang="el-GR" sz="1600" i="1" dirty="0" smtClean="0"/>
              <a:t> </a:t>
            </a:r>
            <a:r>
              <a:rPr lang="el-GR" sz="1600" i="1" dirty="0" err="1" smtClean="0"/>
              <a:t>ἁμαρτίαν</a:t>
            </a:r>
            <a:r>
              <a:rPr lang="el-GR" sz="1600" i="1" dirty="0" smtClean="0"/>
              <a:t> </a:t>
            </a:r>
            <a:r>
              <a:rPr lang="el-GR" sz="1600" i="1" dirty="0" err="1" smtClean="0"/>
              <a:t>οὐ</a:t>
            </a:r>
            <a:r>
              <a:rPr lang="el-GR" sz="1600" i="1" dirty="0" smtClean="0"/>
              <a:t> </a:t>
            </a:r>
            <a:r>
              <a:rPr lang="el-GR" sz="1600" i="1" dirty="0" err="1" smtClean="0"/>
              <a:t>ποιεῖ</a:t>
            </a:r>
            <a:r>
              <a:rPr lang="el-GR" sz="1600" i="1" dirty="0" smtClean="0"/>
              <a:t>, </a:t>
            </a:r>
            <a:r>
              <a:rPr lang="el-GR" sz="1600" b="1" i="1" dirty="0" err="1" smtClean="0"/>
              <a:t>ὅτι</a:t>
            </a:r>
            <a:r>
              <a:rPr lang="el-GR" sz="1600" b="1" i="1" dirty="0" smtClean="0"/>
              <a:t> </a:t>
            </a:r>
            <a:r>
              <a:rPr lang="el-GR" sz="1600" b="1" i="1" dirty="0" err="1" smtClean="0"/>
              <a:t>σπέρμα</a:t>
            </a:r>
            <a:r>
              <a:rPr lang="el-GR" sz="1600" b="1" i="1" dirty="0" smtClean="0"/>
              <a:t> </a:t>
            </a:r>
            <a:r>
              <a:rPr lang="el-GR" sz="1600" b="1" i="1" dirty="0" err="1" smtClean="0"/>
              <a:t>αὐτοῦ</a:t>
            </a:r>
            <a:r>
              <a:rPr lang="el-GR" sz="1600" b="1" i="1" dirty="0" smtClean="0"/>
              <a:t> </a:t>
            </a:r>
            <a:r>
              <a:rPr lang="el-GR" sz="1600" i="1" dirty="0" err="1" smtClean="0"/>
              <a:t>ἐν</a:t>
            </a:r>
            <a:r>
              <a:rPr lang="el-GR" sz="1600" i="1" dirty="0" smtClean="0"/>
              <a:t> </a:t>
            </a:r>
            <a:r>
              <a:rPr lang="el-GR" sz="1600" i="1" dirty="0" err="1" smtClean="0"/>
              <a:t>αὐτῷ</a:t>
            </a:r>
            <a:r>
              <a:rPr lang="el-GR" sz="1600" i="1" dirty="0" smtClean="0"/>
              <a:t> </a:t>
            </a:r>
            <a:r>
              <a:rPr lang="el-GR" sz="1600" i="1" dirty="0" err="1" smtClean="0"/>
              <a:t>μένει</a:t>
            </a:r>
            <a:r>
              <a:rPr lang="el-GR" sz="1600" i="1" dirty="0" smtClean="0"/>
              <a:t>, </a:t>
            </a:r>
            <a:r>
              <a:rPr lang="el-GR" sz="1600" i="1" dirty="0" err="1" smtClean="0"/>
              <a:t>καὶ</a:t>
            </a:r>
            <a:r>
              <a:rPr lang="el-GR" sz="1600" i="1" dirty="0" smtClean="0"/>
              <a:t> </a:t>
            </a:r>
            <a:r>
              <a:rPr lang="el-GR" sz="1600" i="1" dirty="0" err="1" smtClean="0"/>
              <a:t>οὐ</a:t>
            </a:r>
            <a:r>
              <a:rPr lang="el-GR" sz="1600" i="1" dirty="0" smtClean="0"/>
              <a:t> </a:t>
            </a:r>
            <a:r>
              <a:rPr lang="el-GR" sz="1600" i="1" dirty="0" err="1" smtClean="0"/>
              <a:t>δύναται</a:t>
            </a:r>
            <a:r>
              <a:rPr lang="el-GR" sz="1600" i="1" dirty="0" smtClean="0"/>
              <a:t> </a:t>
            </a:r>
            <a:r>
              <a:rPr lang="el-GR" sz="1600" i="1" dirty="0" err="1" smtClean="0"/>
              <a:t>ἁμαρτάνειν</a:t>
            </a:r>
            <a:r>
              <a:rPr lang="el-GR" sz="1600" i="1" dirty="0" smtClean="0"/>
              <a:t>, </a:t>
            </a:r>
            <a:r>
              <a:rPr lang="el-GR" sz="1600" i="1" dirty="0" err="1" smtClean="0"/>
              <a:t>ὅτι</a:t>
            </a:r>
            <a:r>
              <a:rPr lang="el-GR" sz="1600" i="1" dirty="0" smtClean="0"/>
              <a:t> </a:t>
            </a:r>
            <a:r>
              <a:rPr lang="el-GR" sz="1600" i="1" dirty="0" err="1" smtClean="0"/>
              <a:t>ἐκ</a:t>
            </a:r>
            <a:r>
              <a:rPr lang="el-GR" sz="1600" i="1" dirty="0" smtClean="0"/>
              <a:t> </a:t>
            </a:r>
            <a:r>
              <a:rPr lang="el-GR" sz="1600" i="1" dirty="0" err="1" smtClean="0"/>
              <a:t>τοῦ</a:t>
            </a:r>
            <a:r>
              <a:rPr lang="el-GR" sz="1600" i="1" dirty="0" smtClean="0"/>
              <a:t> </a:t>
            </a:r>
            <a:r>
              <a:rPr lang="el-GR" sz="1600" i="1" dirty="0" err="1" smtClean="0"/>
              <a:t>Θεοῦ</a:t>
            </a:r>
            <a:r>
              <a:rPr lang="el-GR" sz="1600" i="1" dirty="0" smtClean="0"/>
              <a:t> </a:t>
            </a:r>
            <a:r>
              <a:rPr lang="el-GR" sz="1600" i="1" dirty="0" err="1" smtClean="0"/>
              <a:t>γεγέννηται</a:t>
            </a:r>
            <a:r>
              <a:rPr lang="el-GR" sz="1600" i="1" dirty="0" smtClean="0"/>
              <a:t>.</a:t>
            </a:r>
            <a:r>
              <a:rPr lang="en-US" sz="1600" i="1" dirty="0" smtClean="0"/>
              <a:t> </a:t>
            </a:r>
            <a:endParaRPr lang="el-GR" sz="1600" i="1" dirty="0" smtClean="0"/>
          </a:p>
          <a:p>
            <a:pPr marL="144000" indent="-144000">
              <a:lnSpc>
                <a:spcPts val="1400"/>
              </a:lnSpc>
              <a:spcBef>
                <a:spcPts val="0"/>
              </a:spcBef>
              <a:defRPr/>
            </a:pPr>
            <a:r>
              <a:rPr lang="el-GR" sz="1600" b="1" i="1" dirty="0" err="1" smtClean="0"/>
              <a:t>Ιω</a:t>
            </a:r>
            <a:r>
              <a:rPr lang="el-GR" sz="1600" b="1" i="1" dirty="0" smtClean="0"/>
              <a:t>. 8, 34-35. 44: </a:t>
            </a:r>
            <a:r>
              <a:rPr lang="el-GR" sz="1600" i="1" dirty="0" smtClean="0"/>
              <a:t>καθένας που πράττει την αμαρτία είναι δούλος της αμαρτίας. Κι ο δούλος δε μένει στο σπίτι παντοτινά. Ο Υιός μένει παντοτινά. </a:t>
            </a:r>
            <a:r>
              <a:rPr lang="el-GR" sz="1600" b="1" i="1" dirty="0" smtClean="0"/>
              <a:t>Εσείς κατάγεστε από τον πατέρα σας τον διάβολο </a:t>
            </a:r>
            <a:r>
              <a:rPr lang="el-GR" sz="1600" i="1" dirty="0" smtClean="0"/>
              <a:t>και τις επιθυμίες του πατέρα σας θέλετε να κάνετε. Εκείνος από την αρχή ήταν ανθρωποκτόνος και δεν στέκεται στην αλήθεια διότι δεν υπάρχει αλήθεια μέσα του (</a:t>
            </a:r>
            <a:r>
              <a:rPr lang="el-GR" sz="1600" i="1" dirty="0" err="1" smtClean="0"/>
              <a:t>Ησ</a:t>
            </a:r>
            <a:r>
              <a:rPr lang="el-GR" sz="1600" i="1" dirty="0" smtClean="0"/>
              <a:t>. 10, 2-4).</a:t>
            </a:r>
          </a:p>
          <a:p>
            <a:pPr marL="144000" indent="-144000">
              <a:lnSpc>
                <a:spcPts val="1400"/>
              </a:lnSpc>
              <a:spcBef>
                <a:spcPts val="0"/>
              </a:spcBef>
              <a:defRPr/>
            </a:pPr>
            <a:r>
              <a:rPr lang="el-GR" sz="1600" i="1" dirty="0" smtClean="0"/>
              <a:t>Ι. Χρυσόστομος: άνθρωπέ μου ονομάζεις τον Θεό Πατέρα; καλά το κάνεις. Διότι είναι Πατέρας όλων. Αλλά φρόντιζε να πράττεις τα έργα που αρέσουν στον Πατέρα σου. Εάν όμως πράττεις κακά έργα είναι φανερό ότι ονομάζεις πατέρα το διάβολο. </a:t>
            </a:r>
          </a:p>
        </p:txBody>
      </p:sp>
      <p:sp>
        <p:nvSpPr>
          <p:cNvPr id="6" name="5 - Θέση περιεχομένου"/>
          <p:cNvSpPr>
            <a:spLocks noGrp="1"/>
          </p:cNvSpPr>
          <p:nvPr>
            <p:ph sz="quarter" idx="4294967295"/>
          </p:nvPr>
        </p:nvSpPr>
        <p:spPr>
          <a:xfrm>
            <a:off x="5580112" y="1658398"/>
            <a:ext cx="3310556" cy="4794939"/>
          </a:xfrm>
        </p:spPr>
        <p:txBody>
          <a:bodyPr>
            <a:noAutofit/>
          </a:bodyPr>
          <a:lstStyle/>
          <a:p>
            <a:pPr marL="144000" indent="-144000">
              <a:lnSpc>
                <a:spcPts val="1800"/>
              </a:lnSpc>
              <a:defRPr/>
            </a:pPr>
            <a:r>
              <a:rPr lang="en-US" sz="1600" dirty="0" smtClean="0"/>
              <a:t>M</a:t>
            </a:r>
            <a:r>
              <a:rPr lang="el-GR" sz="1600" dirty="0" smtClean="0"/>
              <a:t>τ.</a:t>
            </a:r>
            <a:r>
              <a:rPr lang="en-US" sz="1600" dirty="0" smtClean="0"/>
              <a:t> 8</a:t>
            </a:r>
            <a:r>
              <a:rPr lang="el-GR" sz="1600" dirty="0" smtClean="0"/>
              <a:t>, </a:t>
            </a:r>
            <a:r>
              <a:rPr lang="en-US" sz="1600" dirty="0" smtClean="0"/>
              <a:t>21-22 </a:t>
            </a:r>
            <a:r>
              <a:rPr lang="en-US" sz="1600" i="1" baseline="30000" dirty="0" smtClean="0"/>
              <a:t>21</a:t>
            </a:r>
            <a:r>
              <a:rPr lang="el-GR" sz="1600" i="1" dirty="0" err="1" smtClean="0"/>
              <a:t>ἕτερος</a:t>
            </a:r>
            <a:r>
              <a:rPr lang="el-GR" sz="1600" i="1" dirty="0" smtClean="0"/>
              <a:t> </a:t>
            </a:r>
            <a:r>
              <a:rPr lang="el-GR" sz="1600" i="1" dirty="0" err="1" smtClean="0"/>
              <a:t>δὲ</a:t>
            </a:r>
            <a:r>
              <a:rPr lang="el-GR" sz="1600" i="1" dirty="0" smtClean="0"/>
              <a:t> </a:t>
            </a:r>
            <a:r>
              <a:rPr lang="el-GR" sz="1600" i="1" dirty="0" err="1" smtClean="0"/>
              <a:t>τῶν</a:t>
            </a:r>
            <a:r>
              <a:rPr lang="el-GR" sz="1600" i="1" dirty="0" smtClean="0"/>
              <a:t> </a:t>
            </a:r>
            <a:r>
              <a:rPr lang="el-GR" sz="1600" i="1" dirty="0" err="1" smtClean="0"/>
              <a:t>μαθητῶν</a:t>
            </a:r>
            <a:r>
              <a:rPr lang="el-GR" sz="1600" i="1" dirty="0" smtClean="0"/>
              <a:t> [</a:t>
            </a:r>
            <a:r>
              <a:rPr lang="el-GR" sz="1600" i="1" dirty="0" err="1" smtClean="0"/>
              <a:t>αὐτοῦ</a:t>
            </a:r>
            <a:r>
              <a:rPr lang="el-GR" sz="1600" i="1" dirty="0" smtClean="0"/>
              <a:t>] </a:t>
            </a:r>
            <a:r>
              <a:rPr lang="el-GR" sz="1600" i="1" dirty="0" err="1" smtClean="0"/>
              <a:t>εἶπεν</a:t>
            </a:r>
            <a:r>
              <a:rPr lang="el-GR" sz="1600" i="1" dirty="0" smtClean="0"/>
              <a:t> </a:t>
            </a:r>
            <a:r>
              <a:rPr lang="el-GR" sz="1600" i="1" dirty="0" err="1" smtClean="0"/>
              <a:t>αὐτῷ</a:t>
            </a:r>
            <a:r>
              <a:rPr lang="el-GR" sz="1600" i="1" dirty="0" smtClean="0"/>
              <a:t>· </a:t>
            </a:r>
            <a:r>
              <a:rPr lang="el-GR" sz="1600" b="1" i="1" dirty="0" err="1" smtClean="0"/>
              <a:t>Κύριε</a:t>
            </a:r>
            <a:r>
              <a:rPr lang="el-GR" sz="1600" b="1" i="1" dirty="0" smtClean="0"/>
              <a:t>, </a:t>
            </a:r>
            <a:r>
              <a:rPr lang="el-GR" sz="1600" b="1" i="1" dirty="0" err="1" smtClean="0"/>
              <a:t>ἐπίτρεψόν</a:t>
            </a:r>
            <a:r>
              <a:rPr lang="el-GR" sz="1600" b="1" i="1" dirty="0" smtClean="0"/>
              <a:t> </a:t>
            </a:r>
            <a:r>
              <a:rPr lang="el-GR" sz="1600" b="1" i="1" dirty="0" err="1" smtClean="0"/>
              <a:t>μοι</a:t>
            </a:r>
            <a:r>
              <a:rPr lang="el-GR" sz="1600" b="1" i="1" dirty="0" smtClean="0"/>
              <a:t> </a:t>
            </a:r>
            <a:r>
              <a:rPr lang="el-GR" sz="1600" b="1" i="1" dirty="0" err="1" smtClean="0"/>
              <a:t>πρῶτον</a:t>
            </a:r>
            <a:r>
              <a:rPr lang="el-GR" sz="1600" b="1" i="1" dirty="0" smtClean="0"/>
              <a:t> </a:t>
            </a:r>
            <a:r>
              <a:rPr lang="el-GR" sz="1600" b="1" i="1" dirty="0" err="1" smtClean="0"/>
              <a:t>ἀπελθεῖν</a:t>
            </a:r>
            <a:r>
              <a:rPr lang="el-GR" sz="1600" b="1" i="1" dirty="0" smtClean="0"/>
              <a:t> </a:t>
            </a:r>
            <a:r>
              <a:rPr lang="el-GR" sz="1600" b="1" i="1" dirty="0" err="1" smtClean="0"/>
              <a:t>καὶ</a:t>
            </a:r>
            <a:r>
              <a:rPr lang="el-GR" sz="1600" b="1" i="1" dirty="0" smtClean="0"/>
              <a:t> </a:t>
            </a:r>
            <a:r>
              <a:rPr lang="el-GR" sz="1600" b="1" i="1" dirty="0" err="1" smtClean="0"/>
              <a:t>θάψαι</a:t>
            </a:r>
            <a:r>
              <a:rPr lang="el-GR" sz="1600" b="1" i="1" dirty="0" smtClean="0"/>
              <a:t> </a:t>
            </a:r>
            <a:r>
              <a:rPr lang="el-GR" sz="1600" b="1" i="1" dirty="0" err="1" smtClean="0"/>
              <a:t>τὸν</a:t>
            </a:r>
            <a:r>
              <a:rPr lang="el-GR" sz="1600" b="1" i="1" dirty="0" smtClean="0"/>
              <a:t> </a:t>
            </a:r>
            <a:r>
              <a:rPr lang="el-GR" sz="1600" b="1" i="1" dirty="0" err="1" smtClean="0"/>
              <a:t>πατέρα</a:t>
            </a:r>
            <a:r>
              <a:rPr lang="el-GR" sz="1600" b="1" i="1" dirty="0" smtClean="0"/>
              <a:t> μου. </a:t>
            </a:r>
            <a:r>
              <a:rPr lang="en-US" sz="1600" i="1" baseline="30000" dirty="0" smtClean="0"/>
              <a:t>22 </a:t>
            </a:r>
            <a:r>
              <a:rPr lang="en-US" sz="1600" i="1" dirty="0" smtClean="0"/>
              <a:t> </a:t>
            </a:r>
            <a:r>
              <a:rPr lang="el-GR" sz="1600" i="1" dirty="0" smtClean="0"/>
              <a:t>ὁ </a:t>
            </a:r>
            <a:r>
              <a:rPr lang="el-GR" sz="1600" i="1" dirty="0" err="1" smtClean="0"/>
              <a:t>δὲ</a:t>
            </a:r>
            <a:r>
              <a:rPr lang="el-GR" sz="1600" i="1" dirty="0" smtClean="0"/>
              <a:t> </a:t>
            </a:r>
            <a:r>
              <a:rPr lang="el-GR" sz="1600" i="1" dirty="0" err="1" smtClean="0"/>
              <a:t>Ἰησοῦς</a:t>
            </a:r>
            <a:r>
              <a:rPr lang="el-GR" sz="1600" i="1" dirty="0" smtClean="0"/>
              <a:t> </a:t>
            </a:r>
            <a:r>
              <a:rPr lang="el-GR" sz="1600" i="1" dirty="0" err="1" smtClean="0"/>
              <a:t>λέγει</a:t>
            </a:r>
            <a:r>
              <a:rPr lang="el-GR" sz="1600" i="1" dirty="0" smtClean="0"/>
              <a:t> </a:t>
            </a:r>
            <a:r>
              <a:rPr lang="el-GR" sz="1600" i="1" dirty="0" err="1" smtClean="0"/>
              <a:t>αὐτῷ</a:t>
            </a:r>
            <a:r>
              <a:rPr lang="en-US" sz="1600" i="1" dirty="0" smtClean="0"/>
              <a:t>· </a:t>
            </a:r>
            <a:r>
              <a:rPr lang="el-GR" sz="1600" b="1" i="1" dirty="0" err="1" smtClean="0"/>
              <a:t>Ἀκολούθει</a:t>
            </a:r>
            <a:r>
              <a:rPr lang="el-GR" sz="1600" b="1" i="1" dirty="0" smtClean="0"/>
              <a:t> </a:t>
            </a:r>
            <a:r>
              <a:rPr lang="el-GR" sz="1600" b="1" i="1" dirty="0" err="1" smtClean="0"/>
              <a:t>μοι</a:t>
            </a:r>
            <a:r>
              <a:rPr lang="el-GR" sz="1600" b="1" i="1" dirty="0" smtClean="0"/>
              <a:t> </a:t>
            </a:r>
            <a:r>
              <a:rPr lang="el-GR" sz="1600" b="1" i="1" dirty="0" err="1" smtClean="0"/>
              <a:t>καὶ</a:t>
            </a:r>
            <a:r>
              <a:rPr lang="el-GR" sz="1600" b="1" i="1" dirty="0" smtClean="0"/>
              <a:t> </a:t>
            </a:r>
            <a:r>
              <a:rPr lang="el-GR" sz="1600" b="1" i="1" dirty="0" err="1" smtClean="0"/>
              <a:t>ἄφες</a:t>
            </a:r>
            <a:r>
              <a:rPr lang="el-GR" sz="1600" b="1" i="1" dirty="0" smtClean="0"/>
              <a:t> </a:t>
            </a:r>
            <a:r>
              <a:rPr lang="el-GR" sz="1600" b="1" i="1" dirty="0" err="1" smtClean="0"/>
              <a:t>τοὺς</a:t>
            </a:r>
            <a:r>
              <a:rPr lang="el-GR" sz="1600" b="1" i="1" dirty="0" smtClean="0"/>
              <a:t> </a:t>
            </a:r>
            <a:r>
              <a:rPr lang="el-GR" sz="1600" b="1" i="1" dirty="0" err="1" smtClean="0"/>
              <a:t>νεκροὺς</a:t>
            </a:r>
            <a:r>
              <a:rPr lang="el-GR" sz="1600" b="1" i="1" dirty="0" smtClean="0"/>
              <a:t> </a:t>
            </a:r>
            <a:r>
              <a:rPr lang="el-GR" sz="1600" b="1" i="1" dirty="0" err="1" smtClean="0"/>
              <a:t>θάψαι</a:t>
            </a:r>
            <a:r>
              <a:rPr lang="el-GR" sz="1600" b="1" i="1" dirty="0" smtClean="0"/>
              <a:t> </a:t>
            </a:r>
            <a:r>
              <a:rPr lang="el-GR" sz="1600" b="1" i="1" dirty="0" err="1" smtClean="0"/>
              <a:t>τοὺς</a:t>
            </a:r>
            <a:r>
              <a:rPr lang="el-GR" sz="1600" b="1" i="1" dirty="0" smtClean="0"/>
              <a:t> </a:t>
            </a:r>
            <a:r>
              <a:rPr lang="el-GR" sz="1600" b="1" i="1" dirty="0" err="1" smtClean="0"/>
              <a:t>ἑαυτῶν</a:t>
            </a:r>
            <a:r>
              <a:rPr lang="el-GR" sz="1600" b="1" i="1" dirty="0" smtClean="0"/>
              <a:t> </a:t>
            </a:r>
            <a:r>
              <a:rPr lang="el-GR" sz="1600" b="1" i="1" dirty="0" err="1" smtClean="0"/>
              <a:t>νεκρούς</a:t>
            </a:r>
            <a:r>
              <a:rPr lang="el-GR" sz="1600" i="1" dirty="0" smtClean="0"/>
              <a:t> </a:t>
            </a:r>
            <a:r>
              <a:rPr lang="el-GR" sz="1600" b="1" i="1" dirty="0" smtClean="0"/>
              <a:t>(μοναδική στις η απαγόρευση κηδείας/φροντίδας του τεθνεώτος πατέρα, που θεωρούνταν ύψιστη υποχρέωση του τέκνου!)</a:t>
            </a:r>
            <a:r>
              <a:rPr lang="el-GR" sz="1600" dirty="0" smtClean="0"/>
              <a:t> - εκπλήρωση της εντολής της </a:t>
            </a:r>
            <a:r>
              <a:rPr lang="el-GR" sz="1600" dirty="0" err="1" smtClean="0"/>
              <a:t>Τορά</a:t>
            </a:r>
            <a:r>
              <a:rPr lang="el-GR" sz="1600" dirty="0" smtClean="0"/>
              <a:t> Του </a:t>
            </a:r>
            <a:r>
              <a:rPr lang="el-GR" sz="1600" dirty="0" err="1" smtClean="0"/>
              <a:t>Μωυσέως</a:t>
            </a:r>
            <a:r>
              <a:rPr lang="el-GR" sz="1600" dirty="0" smtClean="0"/>
              <a:t>-</a:t>
            </a:r>
            <a:r>
              <a:rPr lang="el-GR" sz="1600" i="1" dirty="0" smtClean="0"/>
              <a:t>Τίμα </a:t>
            </a:r>
            <a:r>
              <a:rPr lang="el-GR" sz="1600" i="1" dirty="0" err="1" smtClean="0"/>
              <a:t>τὸν</a:t>
            </a:r>
            <a:r>
              <a:rPr lang="el-GR" sz="1600" i="1" dirty="0" smtClean="0"/>
              <a:t> πατέρα σου </a:t>
            </a:r>
            <a:r>
              <a:rPr lang="el-GR" sz="1600" dirty="0" smtClean="0"/>
              <a:t>(</a:t>
            </a:r>
            <a:r>
              <a:rPr lang="el-GR" sz="1600" dirty="0" err="1" smtClean="0"/>
              <a:t>Έξ</a:t>
            </a:r>
            <a:r>
              <a:rPr lang="el-GR" sz="1600" dirty="0" smtClean="0"/>
              <a:t>. 20, 12) που σεβάσθηκε και ο Ηλίας (Γ’ </a:t>
            </a:r>
            <a:r>
              <a:rPr lang="el-GR" sz="1600" dirty="0" err="1" smtClean="0"/>
              <a:t>Βασ</a:t>
            </a:r>
            <a:r>
              <a:rPr lang="el-GR" sz="1600" dirty="0" smtClean="0"/>
              <a:t>. 19, 20).</a:t>
            </a:r>
            <a:endParaRPr lang="el-GR" sz="1600" b="1" dirty="0" smtClean="0"/>
          </a:p>
          <a:p>
            <a:pPr marL="144000" indent="-144000">
              <a:lnSpc>
                <a:spcPts val="1800"/>
              </a:lnSpc>
              <a:defRPr/>
            </a:pPr>
            <a:r>
              <a:rPr lang="en-US" sz="1600" dirty="0" smtClean="0"/>
              <a:t>M</a:t>
            </a:r>
            <a:r>
              <a:rPr lang="el-GR" sz="1600" dirty="0" smtClean="0"/>
              <a:t>τ</a:t>
            </a:r>
            <a:r>
              <a:rPr lang="en-US" sz="1600" dirty="0" smtClean="0"/>
              <a:t> 23</a:t>
            </a:r>
            <a:r>
              <a:rPr lang="el-GR" sz="1600" dirty="0" smtClean="0"/>
              <a:t>, </a:t>
            </a:r>
            <a:r>
              <a:rPr lang="en-US" sz="1600" dirty="0" smtClean="0"/>
              <a:t>9</a:t>
            </a:r>
            <a:r>
              <a:rPr lang="el-GR" sz="1600" dirty="0" smtClean="0"/>
              <a:t>: </a:t>
            </a:r>
            <a:r>
              <a:rPr lang="el-GR" sz="1600" i="1" dirty="0" err="1" smtClean="0"/>
              <a:t>καὶ</a:t>
            </a:r>
            <a:r>
              <a:rPr lang="el-GR" sz="1600" i="1" dirty="0" smtClean="0"/>
              <a:t> </a:t>
            </a:r>
            <a:r>
              <a:rPr lang="el-GR" sz="1600" i="1" dirty="0" err="1" smtClean="0"/>
              <a:t>πατέρα</a:t>
            </a:r>
            <a:r>
              <a:rPr lang="el-GR" sz="1600" i="1" dirty="0" smtClean="0"/>
              <a:t> </a:t>
            </a:r>
            <a:r>
              <a:rPr lang="el-GR" sz="1600" i="1" dirty="0" err="1" smtClean="0"/>
              <a:t>μὴ</a:t>
            </a:r>
            <a:r>
              <a:rPr lang="el-GR" sz="1600" i="1" dirty="0" smtClean="0"/>
              <a:t> </a:t>
            </a:r>
            <a:r>
              <a:rPr lang="el-GR" sz="1600" i="1" dirty="0" err="1" smtClean="0"/>
              <a:t>καλέσητε</a:t>
            </a:r>
            <a:r>
              <a:rPr lang="el-GR" sz="1600" i="1" dirty="0" smtClean="0"/>
              <a:t> </a:t>
            </a:r>
            <a:r>
              <a:rPr lang="el-GR" sz="1600" i="1" dirty="0" err="1" smtClean="0"/>
              <a:t>ὑμῶν</a:t>
            </a:r>
            <a:r>
              <a:rPr lang="el-GR" sz="1600" i="1" dirty="0" smtClean="0"/>
              <a:t> </a:t>
            </a:r>
            <a:r>
              <a:rPr lang="el-GR" sz="1600" i="1" dirty="0" err="1" smtClean="0"/>
              <a:t>ἐπὶ</a:t>
            </a:r>
            <a:r>
              <a:rPr lang="el-GR" sz="1600" i="1" dirty="0" smtClean="0"/>
              <a:t> </a:t>
            </a:r>
            <a:r>
              <a:rPr lang="el-GR" sz="1600" i="1" dirty="0" err="1" smtClean="0"/>
              <a:t>τῆς</a:t>
            </a:r>
            <a:r>
              <a:rPr lang="el-GR" sz="1600" i="1" dirty="0" smtClean="0"/>
              <a:t> </a:t>
            </a:r>
            <a:r>
              <a:rPr lang="el-GR" sz="1600" i="1" dirty="0" err="1" smtClean="0"/>
              <a:t>γῆς</a:t>
            </a:r>
            <a:r>
              <a:rPr lang="el-GR" sz="1600" i="1" dirty="0" smtClean="0"/>
              <a:t>, </a:t>
            </a:r>
            <a:r>
              <a:rPr lang="el-GR" sz="1600" i="1" dirty="0" err="1" smtClean="0"/>
              <a:t>εἷς</a:t>
            </a:r>
            <a:r>
              <a:rPr lang="el-GR" sz="1600" i="1" dirty="0" smtClean="0"/>
              <a:t> </a:t>
            </a:r>
            <a:r>
              <a:rPr lang="el-GR" sz="1600" i="1" dirty="0" err="1" smtClean="0"/>
              <a:t>γάρ</a:t>
            </a:r>
            <a:r>
              <a:rPr lang="el-GR" sz="1600" i="1" dirty="0" smtClean="0"/>
              <a:t> </a:t>
            </a:r>
            <a:r>
              <a:rPr lang="el-GR" sz="1600" i="1" dirty="0" err="1" smtClean="0"/>
              <a:t>ἐστιν</a:t>
            </a:r>
            <a:r>
              <a:rPr lang="el-GR" sz="1600" i="1" dirty="0" smtClean="0"/>
              <a:t> </a:t>
            </a:r>
            <a:r>
              <a:rPr lang="el-GR" sz="1600" i="1" dirty="0" err="1" smtClean="0"/>
              <a:t>ὑμῶν</a:t>
            </a:r>
            <a:r>
              <a:rPr lang="el-GR" sz="1600" i="1" dirty="0" smtClean="0"/>
              <a:t> ὁ </a:t>
            </a:r>
            <a:r>
              <a:rPr lang="el-GR" sz="1600" i="1" dirty="0" err="1" smtClean="0"/>
              <a:t>Πατὴρ</a:t>
            </a:r>
            <a:r>
              <a:rPr lang="el-GR" sz="1600" i="1" dirty="0" smtClean="0"/>
              <a:t> ὁ </a:t>
            </a:r>
            <a:r>
              <a:rPr lang="el-GR" sz="1600" i="1" dirty="0" err="1" smtClean="0"/>
              <a:t>οὐράνιος</a:t>
            </a:r>
            <a:r>
              <a:rPr lang="el-GR" sz="1600" dirty="0" smtClean="0"/>
              <a:t>.</a:t>
            </a:r>
            <a:r>
              <a:rPr lang="en-US" sz="1600" dirty="0" smtClean="0"/>
              <a:t> </a:t>
            </a:r>
            <a:endParaRPr lang="el-GR" sz="1600" dirty="0" smtClean="0"/>
          </a:p>
          <a:p>
            <a:pPr marL="0" indent="0" eaLnBrk="1" fontAlgn="auto" hangingPunct="1">
              <a:lnSpc>
                <a:spcPts val="1800"/>
              </a:lnSpc>
              <a:spcBef>
                <a:spcPts val="600"/>
              </a:spcBef>
              <a:spcAft>
                <a:spcPts val="0"/>
              </a:spcAft>
              <a:buFont typeface="Wingdings 2"/>
              <a:buNone/>
              <a:defRPr/>
            </a:pPr>
            <a:r>
              <a:rPr lang="el-GR" sz="1600" dirty="0" smtClean="0"/>
              <a:t>Εδώ η προσφώνηση Πατέρα αφορά μάλλον στους δασκάλους - ραβίνους</a:t>
            </a:r>
            <a:r>
              <a:rPr lang="el-GR" sz="1600" b="1" i="1" dirty="0"/>
              <a:t>.</a:t>
            </a:r>
            <a:endParaRPr lang="el-GR" sz="1600" dirty="0" smtClean="0"/>
          </a:p>
        </p:txBody>
      </p:sp>
    </p:spTree>
    <p:extLst>
      <p:ext uri="{BB962C8B-B14F-4D97-AF65-F5344CB8AC3E}">
        <p14:creationId xmlns:p14="http://schemas.microsoft.com/office/powerpoint/2010/main" val="3296100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08104" y="274638"/>
            <a:ext cx="3390528" cy="1143000"/>
          </a:xfrm>
        </p:spPr>
        <p:txBody>
          <a:bodyPr>
            <a:noAutofit/>
          </a:bodyPr>
          <a:lstStyle/>
          <a:p>
            <a:r>
              <a:rPr lang="el-GR" sz="3600" dirty="0"/>
              <a:t>ΙΙ. ΤΟ ΛΕΞΙΔΙΟ </a:t>
            </a:r>
            <a:r>
              <a:rPr lang="el-GR" sz="3600" dirty="0" smtClean="0"/>
              <a:t>ΗΜΩΝ</a:t>
            </a:r>
            <a:endParaRPr lang="el-GR" sz="3600" dirty="0"/>
          </a:p>
        </p:txBody>
      </p:sp>
      <p:sp>
        <p:nvSpPr>
          <p:cNvPr id="3" name="Θέση περιεχομένου 2"/>
          <p:cNvSpPr>
            <a:spLocks noGrp="1"/>
          </p:cNvSpPr>
          <p:nvPr>
            <p:ph sz="half" idx="1"/>
          </p:nvPr>
        </p:nvSpPr>
        <p:spPr>
          <a:xfrm>
            <a:off x="457200" y="188640"/>
            <a:ext cx="5050904" cy="6120680"/>
          </a:xfrm>
        </p:spPr>
        <p:txBody>
          <a:bodyPr>
            <a:noAutofit/>
          </a:bodyPr>
          <a:lstStyle/>
          <a:p>
            <a:pPr marL="0" indent="0">
              <a:lnSpc>
                <a:spcPts val="1300"/>
              </a:lnSpc>
              <a:spcBef>
                <a:spcPts val="0"/>
              </a:spcBef>
              <a:buNone/>
              <a:defRPr/>
            </a:pPr>
            <a:r>
              <a:rPr lang="el-GR" sz="1500" dirty="0" smtClean="0"/>
              <a:t>Μόνον </a:t>
            </a:r>
            <a:r>
              <a:rPr lang="el-GR" sz="1500" dirty="0"/>
              <a:t>ο Ιησούς μπορούσε με απόλυτο κύρος να πει </a:t>
            </a:r>
            <a:r>
              <a:rPr lang="el-GR" sz="1500" i="1" dirty="0"/>
              <a:t>ο </a:t>
            </a:r>
            <a:r>
              <a:rPr lang="el-GR" sz="1500" i="1" cap="all" dirty="0"/>
              <a:t>π</a:t>
            </a:r>
            <a:r>
              <a:rPr lang="el-GR" sz="1500" i="1" dirty="0"/>
              <a:t>ατέρας </a:t>
            </a:r>
            <a:r>
              <a:rPr lang="el-GR" sz="1500" b="1" i="1" cap="all" dirty="0"/>
              <a:t>μ</a:t>
            </a:r>
            <a:r>
              <a:rPr lang="el-GR" sz="1500" b="1" i="1" dirty="0"/>
              <a:t>ου</a:t>
            </a:r>
            <a:r>
              <a:rPr lang="el-GR" sz="1500" i="1" dirty="0"/>
              <a:t> </a:t>
            </a:r>
            <a:r>
              <a:rPr lang="el-GR" sz="1500" dirty="0"/>
              <a:t>γιατί μόνον αυτός είναι μονογενής </a:t>
            </a:r>
            <a:r>
              <a:rPr lang="el-GR" sz="1500" cap="all" dirty="0"/>
              <a:t>υ</a:t>
            </a:r>
            <a:r>
              <a:rPr lang="el-GR" sz="1500" dirty="0"/>
              <a:t>ιός, ομοούσιος με τον Πατέρα. Εμείς απεναντίας πρέπει να λέμε: </a:t>
            </a:r>
            <a:r>
              <a:rPr lang="el-GR" sz="1500" i="1" cap="all" dirty="0"/>
              <a:t>π</a:t>
            </a:r>
            <a:r>
              <a:rPr lang="el-GR" sz="1500" i="1" dirty="0"/>
              <a:t>ατέρα </a:t>
            </a:r>
            <a:r>
              <a:rPr lang="el-GR" sz="1500" b="1" i="1" dirty="0"/>
              <a:t>μας</a:t>
            </a:r>
            <a:r>
              <a:rPr lang="el-GR" sz="1500" dirty="0"/>
              <a:t>. </a:t>
            </a:r>
            <a:r>
              <a:rPr lang="el-GR" sz="1500" cap="all" dirty="0"/>
              <a:t>μ</a:t>
            </a:r>
            <a:r>
              <a:rPr lang="el-GR" sz="1500" dirty="0"/>
              <a:t>όνο στο εμείς των μαθητών, μπορούμε και εμείς να αποκαλέσουμε το Θεό Πατέρα, γιατί γινόμαστε πραγματικά παιδιά Θεού μόνο μέσω της κοινωνίας με τον Ι. Χριστό. Έτσι η λέξη </a:t>
            </a:r>
            <a:r>
              <a:rPr lang="el-GR" sz="1500" i="1" dirty="0" err="1"/>
              <a:t>ἡμῶν</a:t>
            </a:r>
            <a:r>
              <a:rPr lang="el-GR" sz="1500" dirty="0"/>
              <a:t> είναι εξαιρετικά απαιτητική: </a:t>
            </a:r>
            <a:r>
              <a:rPr lang="el-GR" sz="1500" b="1" dirty="0"/>
              <a:t>μας προκαλεί να πραγματοποιήσουμε έξοδο από την κρυψίνοια του εγώ μας και να εισέλθουμε στην κοινωνία των άλλων παιδιών του Θεού. </a:t>
            </a:r>
            <a:r>
              <a:rPr lang="el-GR" sz="1500" cap="all" dirty="0"/>
              <a:t>α</a:t>
            </a:r>
            <a:r>
              <a:rPr lang="el-GR" sz="1500" dirty="0"/>
              <a:t>παιτεί έτσι από μας να διαγράψουμε το ατομιστικά </a:t>
            </a:r>
            <a:r>
              <a:rPr lang="el-GR" sz="1500" i="1" dirty="0"/>
              <a:t>δικό</a:t>
            </a:r>
            <a:r>
              <a:rPr lang="el-GR" sz="1500" dirty="0"/>
              <a:t> μας, αυτό που διαιρεί και να αποδεχτούμε τον άλλο και τους άλλους ανοίγοντας το αυτί και τη καρδιά μας. </a:t>
            </a:r>
          </a:p>
          <a:p>
            <a:pPr marL="0" indent="0">
              <a:lnSpc>
                <a:spcPts val="1300"/>
              </a:lnSpc>
              <a:spcBef>
                <a:spcPts val="0"/>
              </a:spcBef>
              <a:buNone/>
              <a:defRPr/>
            </a:pPr>
            <a:r>
              <a:rPr lang="el-GR" sz="1500" i="1" dirty="0"/>
              <a:t>Με τη </a:t>
            </a:r>
            <a:r>
              <a:rPr lang="el-GR" sz="1500" dirty="0"/>
              <a:t>μικρή λέξη </a:t>
            </a:r>
            <a:r>
              <a:rPr lang="el-GR" sz="1500" i="1" dirty="0"/>
              <a:t>«ημών» και την έχθρα εκμηδενίζει και </a:t>
            </a:r>
            <a:r>
              <a:rPr lang="el-GR" sz="1500" b="1" i="1" dirty="0"/>
              <a:t>συμπιέζει την απόγνωση και ξεριζώνει το φθόνο </a:t>
            </a:r>
            <a:r>
              <a:rPr lang="el-GR" sz="1500" i="1" dirty="0"/>
              <a:t>μηδενίζει και φέρνει στη θέση τους τη μητέρα όλων των αγαθών, την </a:t>
            </a:r>
            <a:r>
              <a:rPr lang="el-GR" sz="1500" b="1" i="1" dirty="0"/>
              <a:t>αγάπη, </a:t>
            </a:r>
            <a:r>
              <a:rPr lang="el-GR" sz="1500" i="1" dirty="0"/>
              <a:t>εξορίζει την ανισότητα από τα ανθρώπινα πράγματα και δείχνει την πλήρη ομοτιμία του βασιλιά με το φτωχό, αφού στα μέγιστα και βασικότατα </a:t>
            </a:r>
            <a:r>
              <a:rPr lang="el-GR" sz="1500" b="1" i="1" dirty="0"/>
              <a:t>μετέχουμε όλοι εξίσου</a:t>
            </a:r>
            <a:r>
              <a:rPr lang="el-GR" sz="1500" i="1" dirty="0"/>
              <a:t>. Τί βλάβη μπορεί να προέλθει από τη </a:t>
            </a:r>
            <a:r>
              <a:rPr lang="el-GR" sz="1500" i="1" dirty="0" smtClean="0"/>
              <a:t>γήινη </a:t>
            </a:r>
            <a:r>
              <a:rPr lang="el-GR" sz="1500" i="1" dirty="0"/>
              <a:t>συγγένεια μας, όταν μας συνδέει όλους η άνω συγγένεια και κανένας δεν έχει περισσότερο από τον άλλον, ο πλούσιος από τον φτωχό, ο κύριος από το δούλο, ο άρχοντας από τον υπήκοο, ο βασιλιάς από τον στρατιώτη, ο φιλόσοφος από το βάρβαρο, και ο σοφός από τον αγράμματο; </a:t>
            </a:r>
            <a:r>
              <a:rPr lang="el-GR" sz="1500" b="1" i="1" dirty="0"/>
              <a:t>Χάρισε μια ευγενική καταγωγή σε όλους, </a:t>
            </a:r>
            <a:r>
              <a:rPr lang="el-GR" sz="1500" i="1" dirty="0"/>
              <a:t>θεωρώντας άξιο να ονομασθεί όμοια Πατέρας όλων (Ι. Χρυσόστομος</a:t>
            </a:r>
            <a:r>
              <a:rPr lang="el-GR" sz="1500" i="1" dirty="0" smtClean="0"/>
              <a:t>).</a:t>
            </a:r>
            <a:endParaRPr lang="el-GR" sz="1500" cap="all" dirty="0"/>
          </a:p>
          <a:p>
            <a:pPr marL="0" indent="0">
              <a:lnSpc>
                <a:spcPts val="1300"/>
              </a:lnSpc>
              <a:spcBef>
                <a:spcPts val="0"/>
              </a:spcBef>
              <a:buNone/>
              <a:defRPr/>
            </a:pPr>
            <a:r>
              <a:rPr lang="el-GR" sz="1500" cap="all" dirty="0"/>
              <a:t>μ</a:t>
            </a:r>
            <a:r>
              <a:rPr lang="el-GR" sz="1500" dirty="0"/>
              <a:t>ε το </a:t>
            </a:r>
            <a:r>
              <a:rPr lang="el-GR" sz="1500" b="1" dirty="0"/>
              <a:t>λεξίδιο </a:t>
            </a:r>
            <a:r>
              <a:rPr lang="el-GR" sz="1500" i="1" dirty="0" err="1"/>
              <a:t>ἡμῶν</a:t>
            </a:r>
            <a:r>
              <a:rPr lang="el-GR" sz="1500" dirty="0"/>
              <a:t> λέμε </a:t>
            </a:r>
            <a:r>
              <a:rPr lang="el-GR" sz="1500" i="1" dirty="0"/>
              <a:t>Ναι</a:t>
            </a:r>
            <a:r>
              <a:rPr lang="el-GR" sz="1500" dirty="0"/>
              <a:t> </a:t>
            </a:r>
            <a:r>
              <a:rPr lang="el-GR" sz="1500" b="1" dirty="0"/>
              <a:t>στη ζώσα Εκκλησία, </a:t>
            </a:r>
            <a:r>
              <a:rPr lang="el-GR" sz="1500" dirty="0"/>
              <a:t>στην οποία ο Κύριος ήθελε να συνάξει την καινούργια του οικογένεια. Έτσι η Κυριακή Προσευχή είναι κάτι το αυστηρά προσωπικό και ταυτόχρονα η απόλυτη προσευχή της Εκκλησίας. Με το </a:t>
            </a:r>
            <a:r>
              <a:rPr lang="el-GR" sz="1500" i="1" dirty="0"/>
              <a:t>Πάτερ ημών</a:t>
            </a:r>
            <a:r>
              <a:rPr lang="el-GR" sz="1500" dirty="0"/>
              <a:t> προσευχόμαστε απολύτως με την καρδιά μας αλλά και ταυτόχρονα σε κοινωνία με τη μεγάλη οικογένεια του Θεού, με </a:t>
            </a:r>
            <a:r>
              <a:rPr lang="el-GR" sz="1500" b="1" dirty="0"/>
              <a:t>τους ζωντανούς και τους κεκοιμημένους</a:t>
            </a:r>
            <a:r>
              <a:rPr lang="el-GR" sz="1500" dirty="0"/>
              <a:t>, με τους ανθρώπους όλων των τάξεων, των πολιτισμών των φυλών. Αυτή η προσευχή μας συγκροτεί σε μία οικογένεια πέρα από κάθε σύνορο</a:t>
            </a:r>
            <a:r>
              <a:rPr lang="el-GR" sz="1500" dirty="0" smtClean="0"/>
              <a:t>.</a:t>
            </a:r>
            <a:endParaRPr lang="el-GR" sz="1500"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08104" y="1556792"/>
            <a:ext cx="3404031" cy="2664296"/>
          </a:xfrm>
        </p:spPr>
      </p:pic>
      <p:sp>
        <p:nvSpPr>
          <p:cNvPr id="6" name="TextBox 5"/>
          <p:cNvSpPr txBox="1"/>
          <p:nvPr/>
        </p:nvSpPr>
        <p:spPr>
          <a:xfrm>
            <a:off x="5508104" y="4360242"/>
            <a:ext cx="3526916" cy="1440160"/>
          </a:xfrm>
          <a:prstGeom prst="rect">
            <a:avLst/>
          </a:prstGeom>
        </p:spPr>
        <p:txBody>
          <a:bodyPr vert="horz" wrap="square" lIns="91440" tIns="45720" rIns="91440" bIns="45720" rtlCol="0" anchor="ctr">
            <a:noAutofit/>
          </a:bodyPr>
          <a:lstStyle/>
          <a:p>
            <a:pPr algn="ctr">
              <a:lnSpc>
                <a:spcPts val="1600"/>
              </a:lnSpc>
            </a:pPr>
            <a:r>
              <a:rPr lang="el-GR" dirty="0" smtClean="0"/>
              <a:t>ΗΜΩΝ- </a:t>
            </a:r>
            <a:r>
              <a:rPr lang="el-GR" dirty="0"/>
              <a:t>ΔΙΚΕ ΜΑΣ (μόνον στον </a:t>
            </a:r>
            <a:r>
              <a:rPr lang="el-GR" dirty="0" smtClean="0"/>
              <a:t>Ματθαίο</a:t>
            </a:r>
            <a:r>
              <a:rPr lang="el-GR" dirty="0"/>
              <a:t>)</a:t>
            </a:r>
            <a:br>
              <a:rPr lang="el-GR" dirty="0"/>
            </a:br>
            <a:r>
              <a:rPr lang="el-GR" dirty="0" err="1"/>
              <a:t>πρβλ</a:t>
            </a:r>
            <a:r>
              <a:rPr lang="el-GR" dirty="0"/>
              <a:t>. </a:t>
            </a:r>
            <a:r>
              <a:rPr lang="el-GR" i="1" dirty="0"/>
              <a:t>τον </a:t>
            </a:r>
            <a:r>
              <a:rPr lang="el-GR" i="1" dirty="0" err="1"/>
              <a:t>αρτον</a:t>
            </a:r>
            <a:r>
              <a:rPr lang="el-GR" i="1" dirty="0"/>
              <a:t> </a:t>
            </a:r>
            <a:r>
              <a:rPr lang="el-GR" i="1" dirty="0" err="1"/>
              <a:t>ημων</a:t>
            </a:r>
            <a:r>
              <a:rPr lang="el-GR" i="1" dirty="0"/>
              <a:t> </a:t>
            </a:r>
            <a:r>
              <a:rPr lang="el-GR" i="1" dirty="0" err="1"/>
              <a:t>δοσ</a:t>
            </a:r>
            <a:r>
              <a:rPr lang="el-GR" i="1" dirty="0"/>
              <a:t> </a:t>
            </a:r>
            <a:r>
              <a:rPr lang="el-GR" i="1" dirty="0" err="1"/>
              <a:t>ημιν</a:t>
            </a:r>
            <a:r>
              <a:rPr lang="el-GR" i="1" dirty="0"/>
              <a:t>!</a:t>
            </a:r>
            <a:r>
              <a:rPr lang="el-GR" dirty="0"/>
              <a:t/>
            </a:r>
            <a:br>
              <a:rPr lang="el-GR" dirty="0"/>
            </a:br>
            <a:r>
              <a:rPr lang="el-GR" dirty="0"/>
              <a:t/>
            </a:r>
            <a:br>
              <a:rPr lang="el-GR" dirty="0"/>
            </a:br>
            <a:r>
              <a:rPr lang="el-GR" dirty="0" smtClean="0"/>
              <a:t>ΚΑΘΕΤΗ </a:t>
            </a:r>
            <a:r>
              <a:rPr lang="el-GR" i="1" dirty="0"/>
              <a:t>ΚΑΙ </a:t>
            </a:r>
            <a:r>
              <a:rPr lang="el-GR" dirty="0"/>
              <a:t>ΟΡΙΖΟΝΤΙΑ ΔΙΑΣΤΑΣΗ </a:t>
            </a:r>
            <a:br>
              <a:rPr lang="el-GR" dirty="0"/>
            </a:br>
            <a:r>
              <a:rPr lang="el-GR" dirty="0"/>
              <a:t>ΤΗΣ </a:t>
            </a:r>
            <a:r>
              <a:rPr lang="el-GR" dirty="0" smtClean="0"/>
              <a:t>ΠΡΟΣΕΥΧΗΣ</a:t>
            </a:r>
          </a:p>
        </p:txBody>
      </p:sp>
      <p:sp>
        <p:nvSpPr>
          <p:cNvPr id="7" name="TextBox 6"/>
          <p:cNvSpPr txBox="1"/>
          <p:nvPr/>
        </p:nvSpPr>
        <p:spPr>
          <a:xfrm>
            <a:off x="8502588" y="3988412"/>
            <a:ext cx="396044" cy="201502"/>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5</a:t>
            </a:r>
            <a:endParaRPr lang="el-GR" sz="1500" dirty="0" smtClean="0"/>
          </a:p>
        </p:txBody>
      </p:sp>
    </p:spTree>
    <p:extLst>
      <p:ext uri="{BB962C8B-B14F-4D97-AF65-F5344CB8AC3E}">
        <p14:creationId xmlns:p14="http://schemas.microsoft.com/office/powerpoint/2010/main" val="1195740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79512" y="31116"/>
            <a:ext cx="4500438" cy="68276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500"/>
              </a:lnSpc>
            </a:pPr>
            <a:r>
              <a:rPr lang="el-GR" sz="1500" b="1" dirty="0">
                <a:latin typeface="+mn-lt"/>
              </a:rPr>
              <a:t>*</a:t>
            </a:r>
            <a:r>
              <a:rPr lang="el-GR" sz="1500" dirty="0">
                <a:latin typeface="+mn-lt"/>
              </a:rPr>
              <a:t>Γρηγόριος </a:t>
            </a:r>
            <a:r>
              <a:rPr lang="el-GR" sz="1500" dirty="0" err="1">
                <a:latin typeface="+mn-lt"/>
              </a:rPr>
              <a:t>Νύσσης</a:t>
            </a:r>
            <a:r>
              <a:rPr lang="el-GR" sz="1500" dirty="0">
                <a:latin typeface="+mn-lt"/>
              </a:rPr>
              <a:t>: </a:t>
            </a:r>
            <a:r>
              <a:rPr lang="el-GR" sz="1500" i="1" dirty="0">
                <a:latin typeface="+mn-lt"/>
              </a:rPr>
              <a:t>Μου φαίνεται όμως πώς η φράση αυτή κρύβει μέσα της κι ένα άλλο βαθύτερο νόημα. Μας υπενθυμίζει δηλαδή </a:t>
            </a:r>
            <a:r>
              <a:rPr lang="el-GR" sz="1500" b="1" i="1" dirty="0">
                <a:latin typeface="+mn-lt"/>
              </a:rPr>
              <a:t>και την πατρίδα </a:t>
            </a:r>
            <a:r>
              <a:rPr lang="el-GR" sz="1500" i="1" dirty="0">
                <a:latin typeface="+mn-lt"/>
              </a:rPr>
              <a:t>από την οποία εξοριστήκαμε και την αρχοντιά από την οποία διωχτήκαμε. Είναι σ' όλους γνωστή η Ιστορία η σχετική με το  νέο εκείνο πού απομακρύνθηκε από την πατρική εστία και παραδόθηκε μόνος τον στη ζωή πού ταιριάζει στα γουρούνια. Σ' αυτήν (Λουκά </a:t>
            </a:r>
            <a:r>
              <a:rPr lang="el-GR" sz="1500" i="1" dirty="0" err="1">
                <a:latin typeface="+mn-lt"/>
              </a:rPr>
              <a:t>ιε</a:t>
            </a:r>
            <a:r>
              <a:rPr lang="el-GR" sz="1500" i="1" dirty="0">
                <a:latin typeface="+mn-lt"/>
              </a:rPr>
              <a:t>' 11-32) εξιστορεί ο Κύριος την ανθρώπινη αθλιότητα, με το να διηγείται την απομάκρυνση και την ασωτία του. Και δεν τον επαναφέρει </a:t>
            </a:r>
            <a:r>
              <a:rPr lang="el-GR" sz="1500" i="1" dirty="0" err="1">
                <a:latin typeface="+mn-lt"/>
              </a:rPr>
              <a:t>ενωρίτερα</a:t>
            </a:r>
            <a:r>
              <a:rPr lang="el-GR" sz="1500" i="1" dirty="0">
                <a:latin typeface="+mn-lt"/>
              </a:rPr>
              <a:t> στην αρχική ευτυχία, παρά μόνο αφού συνειδητοποιήσει το τωρινό τον κατάντημα και έλθει στα λογικά του και σκεφθεί τα λόγια της μετάνοιας. Κι αυτά έμοιαζαν κάπως με τα λόγια της Προσευχής. Γιατί τότε είπε: </a:t>
            </a:r>
            <a:r>
              <a:rPr lang="el-GR" sz="1500" b="1" i="1" dirty="0">
                <a:latin typeface="+mn-lt"/>
              </a:rPr>
              <a:t>«Πατέρα, αμάρτησα στον ουρανό και μπροστά σου». </a:t>
            </a:r>
            <a:r>
              <a:rPr lang="el-GR" sz="1500" i="1" dirty="0">
                <a:latin typeface="+mn-lt"/>
              </a:rPr>
              <a:t>Δε θα ’</a:t>
            </a:r>
            <a:r>
              <a:rPr lang="el-GR" sz="1500" i="1" dirty="0" err="1">
                <a:latin typeface="+mn-lt"/>
              </a:rPr>
              <a:t>λεγε</a:t>
            </a:r>
            <a:r>
              <a:rPr lang="el-GR" sz="1500" i="1" dirty="0">
                <a:latin typeface="+mn-lt"/>
              </a:rPr>
              <a:t> στην εξομολόγηση πώς αμάρτησε στον ουρανό, αν δεν πίστευε ακλόνητα πώς πατρίδα του είναι ο ουρανός, πού, με το να τον εγκαταλείψει, αμάρτησε. Γι' αυτό και η διατύπωση μιας παρόμοιας εξομολόγησης κάνει τον πατέρα να διατεθεί ευνοϊκά απέναντι του, ώστε και να τρέξει κοντά του και με φιλιά να τον υποδεχτεί. Και να τον ντύσει όχι με άλλη, αλλά με την -ίδια στολή πού φορούσε πριν, την οποία στερήθηκε με την παρακοή. Γιατί όταν δοκίμασε τον απαγορευμένο καρπό, αντίκρισε τον ε­αυτό του γυμνό. Αλλά και το </a:t>
            </a:r>
            <a:r>
              <a:rPr lang="el-GR" sz="1500" b="1" i="1" dirty="0">
                <a:latin typeface="+mn-lt"/>
              </a:rPr>
              <a:t>δαχτυλίδι, </a:t>
            </a:r>
            <a:r>
              <a:rPr lang="el-GR" sz="1500" i="1" dirty="0">
                <a:latin typeface="+mn-lt"/>
              </a:rPr>
              <a:t>με το σκάλισμα πού φέρει στην εσωτερική κοίλη επιφάνεια του συμβολίζει την εκ νέου παραλαβή της εικόνας.[…] </a:t>
            </a:r>
            <a:r>
              <a:rPr lang="el-GR" sz="1500" b="1" i="1" dirty="0">
                <a:latin typeface="+mn-lt"/>
              </a:rPr>
              <a:t>Δεν είναι τοπικός ο χωρισμός του θείου από το ανθρώπινο, ώστε να χρειάζεται να βρούμε κάποιο τρόπο και μέθοδο που να μεταστεγάζει τούτο το βαρύ και συμπαγές και χωματένιο σαρκίο στην ασώματη, νοερή διαμονή.</a:t>
            </a:r>
            <a:r>
              <a:rPr lang="el-GR" sz="1500" i="1" dirty="0">
                <a:latin typeface="+mn-lt"/>
              </a:rPr>
              <a:t> […] Ο χωρισμός βρίσκεται μόνο στη θέληση του ανθρώπου και γίνεται εκεί που θα κλίνει η επιθυμία</a:t>
            </a:r>
            <a:r>
              <a:rPr lang="el-GR" sz="1500" i="1" dirty="0" smtClean="0">
                <a:latin typeface="+mn-lt"/>
              </a:rPr>
              <a:t>.</a:t>
            </a:r>
            <a:endParaRPr lang="el-GR" sz="1500" dirty="0">
              <a:latin typeface="+mn-lt"/>
            </a:endParaRPr>
          </a:p>
        </p:txBody>
      </p:sp>
      <p:pic>
        <p:nvPicPr>
          <p:cNvPr id="378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204040"/>
            <a:ext cx="3456384" cy="387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7 - TextBox"/>
          <p:cNvSpPr txBox="1">
            <a:spLocks noChangeArrowheads="1"/>
          </p:cNvSpPr>
          <p:nvPr/>
        </p:nvSpPr>
        <p:spPr bwMode="auto">
          <a:xfrm>
            <a:off x="4679950" y="5099507"/>
            <a:ext cx="4392612" cy="1726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600"/>
              </a:lnSpc>
            </a:pPr>
            <a:r>
              <a:rPr lang="el-GR" b="1" i="1" dirty="0">
                <a:latin typeface="+mn-lt"/>
              </a:rPr>
              <a:t>Πατέρας που βρίσκεται στον Ουρανό,  άρα υψηλός δοξασμένος! </a:t>
            </a:r>
            <a:r>
              <a:rPr lang="el-GR" sz="1300" b="1" i="1" dirty="0">
                <a:latin typeface="+mn-lt"/>
              </a:rPr>
              <a:t>(μάλλον όχι αντίθεση προς το όρος </a:t>
            </a:r>
            <a:r>
              <a:rPr lang="el-GR" sz="1300" b="1" i="1" dirty="0" err="1">
                <a:latin typeface="+mn-lt"/>
              </a:rPr>
              <a:t>Σιών</a:t>
            </a:r>
            <a:r>
              <a:rPr lang="el-GR" sz="1300" b="1" i="1" dirty="0">
                <a:latin typeface="+mn-lt"/>
              </a:rPr>
              <a:t>). Σύμφωνα με τον Ματθαίο που κάνει συνήθως λόγο για τη βασιλεία ΤΩΝ ΟΥΡΑΝΩΝ (</a:t>
            </a:r>
            <a:r>
              <a:rPr lang="el-GR" sz="1300" b="1" i="1" dirty="0" err="1">
                <a:latin typeface="+mn-lt"/>
              </a:rPr>
              <a:t>Μτ</a:t>
            </a:r>
            <a:r>
              <a:rPr lang="el-GR" sz="1300" b="1" i="1" dirty="0">
                <a:latin typeface="+mn-lt"/>
              </a:rPr>
              <a:t>. 11, 25. 12, 46-50  </a:t>
            </a:r>
            <a:r>
              <a:rPr lang="el-GR" sz="1300" b="1" i="1" dirty="0" err="1">
                <a:latin typeface="+mn-lt"/>
              </a:rPr>
              <a:t>Ησ</a:t>
            </a:r>
            <a:r>
              <a:rPr lang="el-GR" sz="1300" b="1" i="1" dirty="0">
                <a:latin typeface="+mn-lt"/>
              </a:rPr>
              <a:t>. 57, 15. 28, 20). Δεν σημαίνει την απόσταση του Θεού αλλά την υπερβατικότητά του, είναι αδύνατον να ταυτιστεί μ’ οποιοδήποτε μέγεθος δόξα αυτού του κόσμου (</a:t>
            </a:r>
            <a:r>
              <a:rPr lang="el-GR" sz="1300" b="1" i="1" dirty="0" err="1">
                <a:latin typeface="+mn-lt"/>
              </a:rPr>
              <a:t>Αγουρίδης</a:t>
            </a:r>
            <a:r>
              <a:rPr lang="el-GR" sz="1300" b="1" i="1" dirty="0" smtClean="0">
                <a:latin typeface="+mn-lt"/>
              </a:rPr>
              <a:t>).</a:t>
            </a:r>
            <a:endParaRPr lang="el-GR" sz="1300" dirty="0">
              <a:latin typeface="+mn-lt"/>
            </a:endParaRPr>
          </a:p>
        </p:txBody>
      </p:sp>
      <p:sp>
        <p:nvSpPr>
          <p:cNvPr id="37896" name="8 - TextBox"/>
          <p:cNvSpPr txBox="1">
            <a:spLocks noChangeArrowheads="1"/>
          </p:cNvSpPr>
          <p:nvPr/>
        </p:nvSpPr>
        <p:spPr bwMode="auto">
          <a:xfrm>
            <a:off x="5148064" y="96044"/>
            <a:ext cx="345638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sz="3600" dirty="0">
                <a:solidFill>
                  <a:srgbClr val="5075BC"/>
                </a:solidFill>
                <a:latin typeface="+mn-lt"/>
                <a:ea typeface="+mj-ea"/>
                <a:cs typeface="+mj-cs"/>
              </a:rPr>
              <a:t>ΙΙΙ. ΟΥΡΑΝΟΣ </a:t>
            </a:r>
            <a:endParaRPr lang="el-GR" sz="3600" dirty="0" smtClean="0">
              <a:solidFill>
                <a:srgbClr val="5075BC"/>
              </a:solidFill>
              <a:latin typeface="+mn-lt"/>
              <a:ea typeface="+mj-ea"/>
              <a:cs typeface="+mj-cs"/>
            </a:endParaRPr>
          </a:p>
          <a:p>
            <a:pPr algn="ctr" eaLnBrk="1" hangingPunct="1"/>
            <a:r>
              <a:rPr lang="el-GR" sz="2800" dirty="0" smtClean="0">
                <a:solidFill>
                  <a:srgbClr val="5075BC"/>
                </a:solidFill>
                <a:latin typeface="+mn-lt"/>
                <a:ea typeface="+mj-ea"/>
                <a:cs typeface="+mj-cs"/>
              </a:rPr>
              <a:t>(</a:t>
            </a:r>
            <a:r>
              <a:rPr lang="en-US" sz="2800" dirty="0">
                <a:solidFill>
                  <a:srgbClr val="5075BC"/>
                </a:solidFill>
                <a:latin typeface="+mn-lt"/>
                <a:ea typeface="+mj-ea"/>
                <a:cs typeface="+mj-cs"/>
              </a:rPr>
              <a:t>HEAVEN ≠ SKY)</a:t>
            </a:r>
            <a:endParaRPr lang="el-GR" sz="2800" dirty="0">
              <a:solidFill>
                <a:srgbClr val="5075BC"/>
              </a:solidFill>
              <a:latin typeface="+mn-lt"/>
              <a:ea typeface="+mj-ea"/>
              <a:cs typeface="+mj-cs"/>
            </a:endParaRPr>
          </a:p>
        </p:txBody>
      </p:sp>
      <p:sp>
        <p:nvSpPr>
          <p:cNvPr id="9" name="TextBox 8"/>
          <p:cNvSpPr txBox="1"/>
          <p:nvPr/>
        </p:nvSpPr>
        <p:spPr>
          <a:xfrm>
            <a:off x="8595248" y="4784694"/>
            <a:ext cx="396044" cy="201502"/>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6</a:t>
            </a:r>
            <a:endParaRPr lang="el-GR" sz="1500" dirty="0" smtClean="0"/>
          </a:p>
        </p:txBody>
      </p:sp>
    </p:spTree>
    <p:extLst>
      <p:ext uri="{BB962C8B-B14F-4D97-AF65-F5344CB8AC3E}">
        <p14:creationId xmlns:p14="http://schemas.microsoft.com/office/powerpoint/2010/main" val="2386280905"/>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1879028"/>
            <a:ext cx="8284308" cy="4430292"/>
          </a:xfrm>
        </p:spPr>
        <p:txBody>
          <a:bodyPr>
            <a:noAutofit/>
          </a:bodyPr>
          <a:lstStyle/>
          <a:p>
            <a:pPr marL="108000" indent="-108000">
              <a:lnSpc>
                <a:spcPts val="1700"/>
              </a:lnSpc>
              <a:spcBef>
                <a:spcPts val="0"/>
              </a:spcBef>
            </a:pPr>
            <a:r>
              <a:rPr lang="el-GR" sz="2000" dirty="0"/>
              <a:t>Η Κυριακή Προσευχή αποτελεί τη </a:t>
            </a:r>
            <a:r>
              <a:rPr lang="el-GR" sz="2000" b="1" dirty="0"/>
              <a:t>Σύνοψη ολόκληρου του Ευαγγελίου </a:t>
            </a:r>
            <a:r>
              <a:rPr lang="el-GR" sz="2000" dirty="0"/>
              <a:t>(</a:t>
            </a:r>
            <a:r>
              <a:rPr lang="el-GR" sz="2000" dirty="0" err="1"/>
              <a:t>Τερτυλιανός</a:t>
            </a:r>
            <a:r>
              <a:rPr lang="el-GR" sz="2000" dirty="0"/>
              <a:t>, </a:t>
            </a:r>
            <a:r>
              <a:rPr lang="en-US" sz="2000" i="1" dirty="0"/>
              <a:t>Liber de </a:t>
            </a:r>
            <a:r>
              <a:rPr lang="el-GR" sz="2000" i="1" dirty="0"/>
              <a:t>Ο</a:t>
            </a:r>
            <a:r>
              <a:rPr lang="en-US" sz="2000" i="1" dirty="0" err="1"/>
              <a:t>ratione</a:t>
            </a:r>
            <a:r>
              <a:rPr lang="en-US" sz="2000" i="1" dirty="0"/>
              <a:t> </a:t>
            </a:r>
            <a:r>
              <a:rPr lang="en-US" sz="2000" dirty="0"/>
              <a:t>PL. 1.1255).</a:t>
            </a:r>
            <a:endParaRPr lang="el-GR" sz="2000" dirty="0"/>
          </a:p>
          <a:p>
            <a:pPr marL="108000" indent="-108000">
              <a:lnSpc>
                <a:spcPts val="1700"/>
              </a:lnSpc>
              <a:spcBef>
                <a:spcPts val="0"/>
              </a:spcBef>
            </a:pPr>
            <a:r>
              <a:rPr lang="el-GR" sz="2000" dirty="0"/>
              <a:t>Μόνον στην πρώτη λέξη, την απλή προσφώνηση </a:t>
            </a:r>
            <a:r>
              <a:rPr lang="el-GR" sz="2000" b="1" i="1" dirty="0"/>
              <a:t>Πάτερ</a:t>
            </a:r>
            <a:r>
              <a:rPr lang="el-GR" sz="2000" dirty="0"/>
              <a:t>, </a:t>
            </a:r>
            <a:r>
              <a:rPr lang="el-GR" sz="2000" b="1" dirty="0"/>
              <a:t>συμπυκνώνεται όλη η θεολογία και η ηθική του Χριστιανισμού</a:t>
            </a:r>
            <a:r>
              <a:rPr lang="el-GR" sz="2000" dirty="0"/>
              <a:t>, ο οποίος διακρινόταν από τον Ιουδαϊσμό μέσω του ενός Βαπτίσματος, της </a:t>
            </a:r>
            <a:r>
              <a:rPr lang="el-GR" sz="2000" i="1" dirty="0"/>
              <a:t>Κυριακής Προσευχής</a:t>
            </a:r>
            <a:r>
              <a:rPr lang="el-GR" sz="2000" dirty="0"/>
              <a:t> και της Ευχαριστίας.</a:t>
            </a:r>
          </a:p>
          <a:p>
            <a:pPr marL="108000" indent="-108000">
              <a:lnSpc>
                <a:spcPts val="1700"/>
              </a:lnSpc>
              <a:spcBef>
                <a:spcPts val="0"/>
              </a:spcBef>
            </a:pPr>
            <a:r>
              <a:rPr lang="el-GR" sz="2000" dirty="0"/>
              <a:t>Ερμηνευόταν στην Κατήχηση πριν </a:t>
            </a:r>
            <a:r>
              <a:rPr lang="el-GR" sz="2000" b="1" dirty="0"/>
              <a:t>το Βάπτισμα</a:t>
            </a:r>
            <a:r>
              <a:rPr lang="el-GR" sz="2000" dirty="0"/>
              <a:t>, οι φωτιζόμενοι το μάθαιναν από στήθους/καρδιάς (</a:t>
            </a:r>
            <a:r>
              <a:rPr lang="en-US" sz="2000" dirty="0"/>
              <a:t>by heart)</a:t>
            </a:r>
            <a:r>
              <a:rPr lang="el-GR" sz="2000" dirty="0"/>
              <a:t> και το απήγγειλαν επίσημα τη μέρα του Βαπτίσματος (το </a:t>
            </a:r>
            <a:r>
              <a:rPr lang="el-GR" sz="2000" b="1" dirty="0"/>
              <a:t>Σάββατο της Ανάστασης</a:t>
            </a:r>
            <a:r>
              <a:rPr lang="el-GR" sz="2000" dirty="0"/>
              <a:t>!), όχι όμως και πριν αυτή (Θεοδώρητος +453 </a:t>
            </a:r>
            <a:r>
              <a:rPr lang="en-US" sz="2000" dirty="0"/>
              <a:t>PG. 83.552. A</a:t>
            </a:r>
            <a:r>
              <a:rPr lang="el-GR" sz="2000" dirty="0" err="1"/>
              <a:t>υγουστίνος</a:t>
            </a:r>
            <a:r>
              <a:rPr lang="el-GR" sz="2000" dirty="0"/>
              <a:t> 354-430 μ.Χ. </a:t>
            </a:r>
            <a:r>
              <a:rPr lang="en-US" sz="2000" i="1" dirty="0" err="1"/>
              <a:t>Sermo</a:t>
            </a:r>
            <a:r>
              <a:rPr lang="en-US" sz="2000" i="1" dirty="0"/>
              <a:t> 58 </a:t>
            </a:r>
            <a:r>
              <a:rPr lang="en-US" sz="2000" dirty="0"/>
              <a:t>PL. 38.398).</a:t>
            </a:r>
          </a:p>
          <a:p>
            <a:pPr marL="108000" indent="-108000">
              <a:lnSpc>
                <a:spcPts val="1700"/>
              </a:lnSpc>
              <a:spcBef>
                <a:spcPts val="0"/>
              </a:spcBef>
            </a:pPr>
            <a:r>
              <a:rPr lang="el-GR" sz="2000" dirty="0"/>
              <a:t>Τρία θέματα της Καινής Διαθήκης, </a:t>
            </a:r>
            <a:r>
              <a:rPr lang="el-GR" sz="2000" b="1" dirty="0"/>
              <a:t>η Κυριακή Προσευχή, η Παραβολή του Ασώτου και το μυστήριο της θείας Ευχαριστίας</a:t>
            </a:r>
            <a:r>
              <a:rPr lang="el-GR" sz="2000" dirty="0"/>
              <a:t> δεν είναι δυνατόν να ερμηνευθούν πλήρως χωρίς τη στενή συσχέτιση του ενός προς τα δύο αλλά. Είναι έντονος ο εκκλησιολογικός χαρακτήρας και των τριών αυτών θεμάτων. Θεμελιώνεται στερεά στην πατρική αγάπη του Θεού, την άκρα συγκατάβαση, τη μετάνοια, τη θεία συγγνώμη και τη συνεχώς </a:t>
            </a:r>
            <a:r>
              <a:rPr lang="el-GR" sz="2000" dirty="0" err="1"/>
              <a:t>θυσιαζόμενη</a:t>
            </a:r>
            <a:r>
              <a:rPr lang="el-GR" sz="2000" dirty="0"/>
              <a:t> αγάπη του Θεού για την κοινωνία όλων των πιστών με τη χάρη της βασιλείας του Θεού. Έτσι παρουσιάζει κάτι το μυστηριακό […] </a:t>
            </a:r>
            <a:r>
              <a:rPr lang="el-GR" sz="2000" dirty="0" smtClean="0"/>
              <a:t>Γι</a:t>
            </a:r>
            <a:r>
              <a:rPr lang="el-GR" sz="2000" dirty="0"/>
              <a:t>’ αυτό και η ερμηνεία της είναι αυστηρά εκκλησιολογική. Αυτή είναι η κατεξοχήν προσευχή της Εκκλησίας του Χριστού </a:t>
            </a:r>
            <a:r>
              <a:rPr lang="en-US" sz="2000" dirty="0"/>
              <a:t> (</a:t>
            </a:r>
            <a:r>
              <a:rPr lang="el-GR" sz="2000" dirty="0"/>
              <a:t>Μ. </a:t>
            </a:r>
            <a:r>
              <a:rPr lang="el-GR" sz="2000" dirty="0" err="1"/>
              <a:t>Σιώτης</a:t>
            </a:r>
            <a:r>
              <a:rPr lang="el-GR" sz="2000" dirty="0"/>
              <a:t>, </a:t>
            </a:r>
            <a:r>
              <a:rPr lang="el-GR" sz="2000" i="1" dirty="0"/>
              <a:t>Ερμηνεία στην επί του Όρους </a:t>
            </a:r>
            <a:r>
              <a:rPr lang="el-GR" sz="2000" dirty="0"/>
              <a:t>1973, 74</a:t>
            </a:r>
            <a:r>
              <a:rPr lang="el-GR" sz="2000" dirty="0" smtClean="0"/>
              <a:t>)</a:t>
            </a:r>
            <a:r>
              <a:rPr lang="en-US" sz="2000" dirty="0" smtClean="0"/>
              <a:t>.</a:t>
            </a:r>
            <a:endParaRPr lang="en-US"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178" y="116632"/>
            <a:ext cx="2376264" cy="1762396"/>
          </a:xfrm>
          <a:prstGeom prst="rect">
            <a:avLst/>
          </a:prstGeom>
        </p:spPr>
      </p:pic>
    </p:spTree>
    <p:extLst>
      <p:ext uri="{BB962C8B-B14F-4D97-AF65-F5344CB8AC3E}">
        <p14:creationId xmlns:p14="http://schemas.microsoft.com/office/powerpoint/2010/main" val="3224480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4330836" y="94379"/>
            <a:ext cx="4576524" cy="6466129"/>
          </a:xfrm>
          <a:prstGeom prst="rect">
            <a:avLst/>
          </a:prstGeom>
          <a:noFill/>
          <a:ln w="9525">
            <a:solidFill>
              <a:schemeClr val="accent2"/>
            </a:solidFill>
            <a:miter lim="800000"/>
            <a:headEnd/>
            <a:tailEnd/>
          </a:ln>
        </p:spPr>
        <p:txBody>
          <a:bodyPr wrap="square" anchor="ctr">
            <a:spAutoFit/>
          </a:bodyPr>
          <a:lstStyle/>
          <a:p>
            <a:pPr fontAlgn="auto">
              <a:lnSpc>
                <a:spcPts val="1600"/>
              </a:lnSpc>
              <a:spcBef>
                <a:spcPts val="0"/>
              </a:spcBef>
              <a:spcAft>
                <a:spcPts val="0"/>
              </a:spcAft>
              <a:defRPr/>
            </a:pPr>
            <a:r>
              <a:rPr lang="el-GR" sz="1900" cap="all" dirty="0" smtClean="0"/>
              <a:t>η</a:t>
            </a:r>
            <a:r>
              <a:rPr lang="el-GR" sz="1900" dirty="0" smtClean="0"/>
              <a:t> </a:t>
            </a:r>
            <a:r>
              <a:rPr lang="el-GR" sz="1900" dirty="0"/>
              <a:t>πρώτη παράκληση της Κυριακής Προσευχής υπογραμμίζει ότι το κατεξοχήν ζητούμενο της προσευχής δεν είναι η ικανοποίηση των αιτημάτων, άρα των αναγκών και επιθυμιών μας. μας υπενθυμίζει τη δεύτερη εντολή του Δεκαλόγου: </a:t>
            </a:r>
            <a:r>
              <a:rPr lang="el-GR" sz="1900" b="1" dirty="0"/>
              <a:t>δεν πρέπει να βεβηλώνουμε το όνομα του Θεού. </a:t>
            </a:r>
            <a:r>
              <a:rPr lang="el-GR" sz="1900" cap="all" dirty="0"/>
              <a:t>α</a:t>
            </a:r>
            <a:r>
              <a:rPr lang="el-GR" sz="1900" dirty="0"/>
              <a:t>λλά ποιο είναι το όνομα του Θεού; το όνομα παρέχει τη δυνατότητα της κλήσης. </a:t>
            </a:r>
            <a:r>
              <a:rPr lang="el-GR" sz="1900" b="1" dirty="0"/>
              <a:t>Παράγει σχέση. </a:t>
            </a:r>
            <a:r>
              <a:rPr lang="el-GR" sz="1900" dirty="0"/>
              <a:t>Όταν ο Αδάμ ονοματίζει τα ζώα αυτό δε σημαίνει ότι καθορίζει την ουσία τους αλλά ότι τα εντάσσει στον κόσμο του, τα κάνει ικανά να κληθούν. Από αυτό το σημείο κατανοούμε τώρα τη θετική διάσταση του ονόματος του Θεού: ο Θεός παράγει σχέση ανάμεσα σε Αυτόν και εμάς. Κάνει τον εαυτό του </a:t>
            </a:r>
            <a:r>
              <a:rPr lang="el-GR" sz="1900" i="1" dirty="0"/>
              <a:t>κλητό</a:t>
            </a:r>
            <a:r>
              <a:rPr lang="el-GR" sz="1900" dirty="0"/>
              <a:t>. Συσχετίζεται μαζί μας και μας </a:t>
            </a:r>
            <a:r>
              <a:rPr lang="el-GR" sz="1900" dirty="0" smtClean="0"/>
              <a:t>ενώνει </a:t>
            </a:r>
            <a:r>
              <a:rPr lang="el-GR" sz="1900" dirty="0"/>
              <a:t>σε κοινωνία με Αυτόν. </a:t>
            </a:r>
            <a:endParaRPr lang="en-US" sz="1900" dirty="0"/>
          </a:p>
          <a:p>
            <a:pPr fontAlgn="auto">
              <a:lnSpc>
                <a:spcPts val="1600"/>
              </a:lnSpc>
              <a:spcBef>
                <a:spcPts val="0"/>
              </a:spcBef>
              <a:spcAft>
                <a:spcPts val="0"/>
              </a:spcAft>
              <a:defRPr/>
            </a:pPr>
            <a:r>
              <a:rPr lang="en-US" sz="1900" dirty="0" smtClean="0"/>
              <a:t>M</a:t>
            </a:r>
            <a:r>
              <a:rPr lang="el-GR" sz="1900" dirty="0"/>
              <a:t>ε αυτήν την ευχή </a:t>
            </a:r>
            <a:r>
              <a:rPr lang="el-GR" sz="1900" dirty="0" err="1"/>
              <a:t>σχετικοποιούνται</a:t>
            </a:r>
            <a:r>
              <a:rPr lang="el-GR" sz="1900" dirty="0"/>
              <a:t> επίσης τα ονόματα όλων των άλλων επίγειων </a:t>
            </a:r>
            <a:r>
              <a:rPr lang="el-GR" sz="1900" dirty="0" err="1"/>
              <a:t>Μεσσίων</a:t>
            </a:r>
            <a:r>
              <a:rPr lang="el-GR" sz="1900" dirty="0"/>
              <a:t> που επαγγέλλονται </a:t>
            </a:r>
            <a:r>
              <a:rPr lang="el-GR" sz="1900" dirty="0" err="1"/>
              <a:t>άρτον</a:t>
            </a:r>
            <a:r>
              <a:rPr lang="el-GR" sz="1900" dirty="0"/>
              <a:t> και θέαμα και έναν επίγειο Παράδεισο!</a:t>
            </a:r>
          </a:p>
          <a:p>
            <a:pPr fontAlgn="auto">
              <a:lnSpc>
                <a:spcPts val="1600"/>
              </a:lnSpc>
              <a:spcBef>
                <a:spcPts val="0"/>
              </a:spcBef>
              <a:spcAft>
                <a:spcPts val="0"/>
              </a:spcAft>
              <a:defRPr/>
            </a:pPr>
            <a:r>
              <a:rPr lang="el-GR" sz="1900" dirty="0" smtClean="0"/>
              <a:t>Στον </a:t>
            </a:r>
            <a:r>
              <a:rPr lang="el-GR" sz="1900" dirty="0"/>
              <a:t>Ιουδαϊσμό το </a:t>
            </a:r>
            <a:r>
              <a:rPr lang="en-US" sz="1900" b="1" dirty="0" err="1"/>
              <a:t>kiddush</a:t>
            </a:r>
            <a:r>
              <a:rPr lang="en-US" sz="1900" b="1" dirty="0"/>
              <a:t> ha-</a:t>
            </a:r>
            <a:r>
              <a:rPr lang="en-US" sz="1900" b="1" dirty="0" err="1"/>
              <a:t>schem</a:t>
            </a:r>
            <a:r>
              <a:rPr lang="el-GR" sz="1900" dirty="0"/>
              <a:t>, ο αγιασμός του Ονόματος, συνδέεται με την εφαρμογή των εντολών, την προφορά των ευχών, τη θυσία της ζωής. Σημαίνει τη μαρτυρία και το μαρτύριο. </a:t>
            </a:r>
            <a:r>
              <a:rPr lang="el-GR" sz="1900" b="1" dirty="0" smtClean="0"/>
              <a:t>ΑΡΑ </a:t>
            </a:r>
            <a:r>
              <a:rPr lang="el-GR" sz="1900" b="1" dirty="0"/>
              <a:t>ΥΠΟΚΕΙΜΕΝΟ ΤΟΥ </a:t>
            </a:r>
            <a:r>
              <a:rPr lang="el-GR" sz="1900" b="1" i="1" dirty="0"/>
              <a:t>ΑΓΙΑΣΘΗΤΩ</a:t>
            </a:r>
            <a:r>
              <a:rPr lang="el-GR" sz="1900" b="1" dirty="0"/>
              <a:t> ΕΊΝΑΙ ΚΑΤΑΡΧΑΣ Ο ΘΕΟΣ ΚΑΙ ΚΑΤΆ ΔΕΥΤΕΡΟΝ Ο ΑΝΘΡΩΠΟΣ. </a:t>
            </a:r>
            <a:r>
              <a:rPr lang="el-GR" sz="1900" dirty="0"/>
              <a:t>(</a:t>
            </a:r>
            <a:r>
              <a:rPr lang="el-GR" sz="1900" dirty="0" err="1"/>
              <a:t>πρβλ</a:t>
            </a:r>
            <a:r>
              <a:rPr lang="el-GR" sz="1900" dirty="0"/>
              <a:t>. </a:t>
            </a:r>
            <a:r>
              <a:rPr lang="el-GR" sz="1900" dirty="0" err="1"/>
              <a:t>Ησ</a:t>
            </a:r>
            <a:r>
              <a:rPr lang="el-GR" sz="1900" dirty="0"/>
              <a:t>. 29, 23. 52, 5). </a:t>
            </a:r>
            <a:endParaRPr lang="el-GR" sz="1900" b="1" dirty="0">
              <a:solidFill>
                <a:srgbClr val="C00000"/>
              </a:solidFill>
            </a:endParaRPr>
          </a:p>
        </p:txBody>
      </p:sp>
      <p:sp>
        <p:nvSpPr>
          <p:cNvPr id="6" name="5 - TextBox"/>
          <p:cNvSpPr txBox="1">
            <a:spLocks noChangeArrowheads="1"/>
          </p:cNvSpPr>
          <p:nvPr/>
        </p:nvSpPr>
        <p:spPr bwMode="auto">
          <a:xfrm>
            <a:off x="174497" y="3317907"/>
            <a:ext cx="4156339" cy="33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1600"/>
              </a:lnSpc>
            </a:pPr>
            <a:r>
              <a:rPr lang="el-GR" b="1" dirty="0" err="1" smtClean="0">
                <a:latin typeface="+mn-lt"/>
                <a:cs typeface="Times New Roman" panose="02020603050405020304" pitchFamily="18" charset="0"/>
              </a:rPr>
              <a:t>Ιεζ</a:t>
            </a:r>
            <a:r>
              <a:rPr lang="el-GR" b="1" dirty="0">
                <a:latin typeface="+mn-lt"/>
                <a:cs typeface="Times New Roman" panose="02020603050405020304" pitchFamily="18" charset="0"/>
              </a:rPr>
              <a:t>. 36: </a:t>
            </a:r>
            <a:r>
              <a:rPr lang="en-US" dirty="0" err="1">
                <a:latin typeface="+mn-lt"/>
              </a:rPr>
              <a:t>kiddush</a:t>
            </a:r>
            <a:r>
              <a:rPr lang="en-US" dirty="0">
                <a:latin typeface="+mn-lt"/>
              </a:rPr>
              <a:t> ha-</a:t>
            </a:r>
            <a:r>
              <a:rPr lang="en-US" dirty="0" err="1">
                <a:latin typeface="+mn-lt"/>
              </a:rPr>
              <a:t>schem</a:t>
            </a:r>
            <a:endParaRPr lang="el-GR" dirty="0">
              <a:latin typeface="+mn-lt"/>
            </a:endParaRPr>
          </a:p>
          <a:p>
            <a:pPr algn="ctr" eaLnBrk="1" hangingPunct="1">
              <a:lnSpc>
                <a:spcPts val="1600"/>
              </a:lnSpc>
            </a:pPr>
            <a:r>
              <a:rPr lang="el-GR" b="1" i="1" dirty="0">
                <a:latin typeface="+mn-lt"/>
                <a:cs typeface="Times New Roman" panose="02020603050405020304" pitchFamily="18" charset="0"/>
              </a:rPr>
              <a:t>Βουνά του Ισραήλ ακούστε τον λόγο του Θεού!!!</a:t>
            </a:r>
          </a:p>
          <a:p>
            <a:pPr eaLnBrk="1" hangingPunct="1">
              <a:lnSpc>
                <a:spcPts val="1600"/>
              </a:lnSpc>
            </a:pPr>
            <a:r>
              <a:rPr lang="el-GR" dirty="0">
                <a:latin typeface="+mn-lt"/>
                <a:cs typeface="Times New Roman" panose="02020603050405020304" pitchFamily="18" charset="0"/>
              </a:rPr>
              <a:t>Το Όνομα του Θεού βεβηλώνεται από τον λαό Του που ζει παρα</a:t>
            </a:r>
            <a:r>
              <a:rPr lang="el-GR" i="1" dirty="0">
                <a:latin typeface="+mn-lt"/>
                <a:cs typeface="Times New Roman" panose="02020603050405020304" pitchFamily="18" charset="0"/>
              </a:rPr>
              <a:t>βιάζοντας</a:t>
            </a:r>
            <a:r>
              <a:rPr lang="el-GR" dirty="0">
                <a:latin typeface="+mn-lt"/>
                <a:cs typeface="Times New Roman" panose="02020603050405020304" pitchFamily="18" charset="0"/>
              </a:rPr>
              <a:t> την τάξη της Δημιουργίας και </a:t>
            </a:r>
            <a:r>
              <a:rPr lang="el-GR" dirty="0" err="1" smtClean="0">
                <a:latin typeface="+mn-lt"/>
                <a:cs typeface="Times New Roman" panose="02020603050405020304" pitchFamily="18" charset="0"/>
              </a:rPr>
              <a:t>αυτοκατα</a:t>
            </a:r>
            <a:r>
              <a:rPr lang="el-GR" dirty="0" smtClean="0">
                <a:latin typeface="+mn-lt"/>
                <a:cs typeface="Times New Roman" panose="02020603050405020304" pitchFamily="18" charset="0"/>
              </a:rPr>
              <a:t>-στρέφεται</a:t>
            </a:r>
            <a:r>
              <a:rPr lang="el-GR" dirty="0">
                <a:latin typeface="+mn-lt"/>
                <a:cs typeface="Times New Roman" panose="02020603050405020304" pitchFamily="18" charset="0"/>
              </a:rPr>
              <a:t>. Έτσι διασκορπίζεται στους λαούς, οι οποίοι χλευάζουν τον Θεό Του. Γι’ αυτό κι επεμβαίνει ο ίδιος ο </a:t>
            </a:r>
            <a:r>
              <a:rPr lang="el-GR" dirty="0" err="1">
                <a:latin typeface="+mn-lt"/>
                <a:cs typeface="Times New Roman" panose="02020603050405020304" pitchFamily="18" charset="0"/>
              </a:rPr>
              <a:t>Γιαχβέ</a:t>
            </a:r>
            <a:r>
              <a:rPr lang="el-GR" dirty="0">
                <a:latin typeface="+mn-lt"/>
                <a:cs typeface="Times New Roman" panose="02020603050405020304" pitchFamily="18" charset="0"/>
              </a:rPr>
              <a:t>. Συνάζει τον λαό και  τους χορηγεί καινούργια καρδιά και νέο πνεύμα για ν’ ακολουθεί τους νόμους και τις εντολές. </a:t>
            </a:r>
            <a:r>
              <a:rPr lang="el-GR" i="1" dirty="0">
                <a:latin typeface="+mn-lt"/>
                <a:cs typeface="Times New Roman" panose="02020603050405020304" pitchFamily="18" charset="0"/>
              </a:rPr>
              <a:t>Τότε θα αισθάνεστε αηδία για την αμαρτία σας. Η χώρα η ρημαγμένη θα γίνει σαν τον κήπο της Εδέμ</a:t>
            </a:r>
            <a:r>
              <a:rPr lang="el-GR" dirty="0">
                <a:latin typeface="+mn-lt"/>
                <a:cs typeface="Times New Roman" panose="02020603050405020304" pitchFamily="18" charset="0"/>
              </a:rPr>
              <a:t>. </a:t>
            </a:r>
            <a:r>
              <a:rPr lang="el-GR" i="1" dirty="0">
                <a:latin typeface="+mn-lt"/>
                <a:cs typeface="Times New Roman" panose="02020603050405020304" pitchFamily="18" charset="0"/>
              </a:rPr>
              <a:t>Και θα μάθουν ότι εγώ είμαι ο Κύριος</a:t>
            </a:r>
            <a:r>
              <a:rPr lang="el-GR" i="1" dirty="0" smtClean="0">
                <a:latin typeface="+mn-lt"/>
                <a:cs typeface="Times New Roman" panose="02020603050405020304" pitchFamily="18" charset="0"/>
              </a:rPr>
              <a:t>!!!</a:t>
            </a:r>
            <a:endParaRPr lang="el-GR" i="1" dirty="0">
              <a:latin typeface="+mn-lt"/>
            </a:endParaRPr>
          </a:p>
        </p:txBody>
      </p:sp>
      <p:pic>
        <p:nvPicPr>
          <p:cNvPr id="389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60" y="822529"/>
            <a:ext cx="3113685" cy="249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722668" y="3114533"/>
            <a:ext cx="396044" cy="201502"/>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7</a:t>
            </a:r>
            <a:endParaRPr lang="el-GR" sz="1500" dirty="0" smtClean="0"/>
          </a:p>
        </p:txBody>
      </p:sp>
      <p:sp>
        <p:nvSpPr>
          <p:cNvPr id="2" name="TextBox 1"/>
          <p:cNvSpPr txBox="1"/>
          <p:nvPr/>
        </p:nvSpPr>
        <p:spPr>
          <a:xfrm>
            <a:off x="594219" y="94379"/>
            <a:ext cx="3312368" cy="726278"/>
          </a:xfrm>
          <a:prstGeom prst="rect">
            <a:avLst/>
          </a:prstGeom>
        </p:spPr>
        <p:txBody>
          <a:bodyPr vert="horz" wrap="square" lIns="91440" tIns="45720" rIns="91440" bIns="45720" rtlCol="0" anchor="ctr">
            <a:noAutofit/>
          </a:bodyPr>
          <a:lstStyle/>
          <a:p>
            <a:pPr algn="ctr"/>
            <a:r>
              <a:rPr lang="el-GR" sz="2800" dirty="0">
                <a:solidFill>
                  <a:srgbClr val="5075BC"/>
                </a:solidFill>
                <a:ea typeface="+mj-ea"/>
                <a:cs typeface="+mj-cs"/>
              </a:rPr>
              <a:t>Ι</a:t>
            </a:r>
            <a:r>
              <a:rPr lang="en-US" sz="2800" dirty="0">
                <a:solidFill>
                  <a:srgbClr val="5075BC"/>
                </a:solidFill>
                <a:ea typeface="+mj-ea"/>
                <a:cs typeface="+mj-cs"/>
              </a:rPr>
              <a:t>V. </a:t>
            </a:r>
            <a:r>
              <a:rPr lang="el-GR" sz="2800" dirty="0">
                <a:solidFill>
                  <a:srgbClr val="5075BC"/>
                </a:solidFill>
                <a:ea typeface="+mj-ea"/>
                <a:cs typeface="+mj-cs"/>
              </a:rPr>
              <a:t>ΑΓΙΑΣΘΗΤΩ ΤΟ ΟΝΟΜΑ ΣΟΥ</a:t>
            </a:r>
          </a:p>
        </p:txBody>
      </p:sp>
    </p:spTree>
    <p:extLst>
      <p:ext uri="{BB962C8B-B14F-4D97-AF65-F5344CB8AC3E}">
        <p14:creationId xmlns:p14="http://schemas.microsoft.com/office/powerpoint/2010/main" val="343699761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Autofit/>
          </a:bodyPr>
          <a:lstStyle/>
          <a:p>
            <a:pPr lvl="0">
              <a:spcBef>
                <a:spcPct val="20000"/>
              </a:spcBef>
              <a:defRPr/>
            </a:pPr>
            <a:r>
              <a:rPr lang="el-GR" sz="2200" b="1" cap="all" dirty="0"/>
              <a:t>Το </a:t>
            </a:r>
            <a:r>
              <a:rPr lang="el-GR" sz="2200" b="1" i="1" cap="all" dirty="0" err="1"/>
              <a:t>αγιαΣθητω</a:t>
            </a:r>
            <a:r>
              <a:rPr lang="el-GR" sz="2200" b="1" i="1" cap="all" dirty="0"/>
              <a:t> </a:t>
            </a:r>
            <a:r>
              <a:rPr lang="el-GR" sz="2200" b="1" cap="all" dirty="0"/>
              <a:t>με την </a:t>
            </a:r>
            <a:r>
              <a:rPr lang="el-GR" sz="2200" b="1" cap="all" dirty="0" err="1"/>
              <a:t>εννοια</a:t>
            </a:r>
            <a:r>
              <a:rPr lang="el-GR" sz="2200" b="1" cap="all" dirty="0"/>
              <a:t> </a:t>
            </a:r>
            <a:r>
              <a:rPr lang="el-GR" sz="2200" b="1" cap="all" dirty="0" err="1"/>
              <a:t>τηΣ</a:t>
            </a:r>
            <a:r>
              <a:rPr lang="el-GR" sz="2200" b="1" cap="all" dirty="0"/>
              <a:t> </a:t>
            </a:r>
            <a:r>
              <a:rPr lang="el-GR" sz="2200" b="1" cap="all" dirty="0" err="1"/>
              <a:t>δοξολογιαΣ</a:t>
            </a:r>
            <a:r>
              <a:rPr lang="el-GR" sz="2200" b="1" cap="all" dirty="0"/>
              <a:t/>
            </a:r>
            <a:br>
              <a:rPr lang="el-GR" sz="2200" b="1" cap="all" dirty="0"/>
            </a:br>
            <a:r>
              <a:rPr lang="el-GR" sz="2200" b="1" cap="all" dirty="0" err="1"/>
              <a:t>μετα</a:t>
            </a:r>
            <a:r>
              <a:rPr lang="el-GR" sz="2200" b="1" cap="all" dirty="0"/>
              <a:t> </a:t>
            </a:r>
            <a:r>
              <a:rPr lang="el-GR" sz="2200" b="1" cap="all" dirty="0" err="1"/>
              <a:t>απο</a:t>
            </a:r>
            <a:r>
              <a:rPr lang="el-GR" sz="2200" b="1" cap="all" dirty="0"/>
              <a:t> μια </a:t>
            </a:r>
            <a:r>
              <a:rPr lang="el-GR" sz="2200" b="1" cap="all" dirty="0" err="1"/>
              <a:t>φανερωΣη</a:t>
            </a:r>
            <a:r>
              <a:rPr lang="el-GR" sz="2200" b="1" cap="all" dirty="0"/>
              <a:t> του </a:t>
            </a:r>
            <a:r>
              <a:rPr lang="el-GR" sz="2200" b="1" cap="all" dirty="0" err="1"/>
              <a:t>μεγαλειου</a:t>
            </a:r>
            <a:r>
              <a:rPr lang="el-GR" sz="2200" b="1" cap="all" dirty="0"/>
              <a:t> του </a:t>
            </a:r>
            <a:r>
              <a:rPr lang="el-GR" sz="2200" b="1" cap="all" dirty="0" err="1"/>
              <a:t>αληθινου</a:t>
            </a:r>
            <a:r>
              <a:rPr lang="el-GR" sz="2200" b="1" cap="all" dirty="0"/>
              <a:t> </a:t>
            </a:r>
            <a:r>
              <a:rPr lang="el-GR" sz="2200" b="1" cap="all" dirty="0" err="1" smtClean="0"/>
              <a:t>θεου</a:t>
            </a:r>
            <a:endParaRPr lang="el-GR" sz="2200" dirty="0"/>
          </a:p>
        </p:txBody>
      </p:sp>
      <p:sp>
        <p:nvSpPr>
          <p:cNvPr id="3" name="Θέση περιεχομένου 2"/>
          <p:cNvSpPr>
            <a:spLocks noGrp="1"/>
          </p:cNvSpPr>
          <p:nvPr>
            <p:ph sz="half" idx="1"/>
          </p:nvPr>
        </p:nvSpPr>
        <p:spPr>
          <a:xfrm>
            <a:off x="457200" y="1052736"/>
            <a:ext cx="4038600" cy="3024335"/>
          </a:xfrm>
        </p:spPr>
        <p:txBody>
          <a:bodyPr>
            <a:noAutofit/>
          </a:bodyPr>
          <a:lstStyle/>
          <a:p>
            <a:pPr marL="0" indent="0">
              <a:lnSpc>
                <a:spcPts val="1800"/>
              </a:lnSpc>
              <a:spcBef>
                <a:spcPts val="0"/>
              </a:spcBef>
              <a:buNone/>
              <a:defRPr/>
            </a:pPr>
            <a:r>
              <a:rPr lang="el-GR" sz="2000" dirty="0"/>
              <a:t>Ψ. 98 [99], 1-3:</a:t>
            </a:r>
          </a:p>
          <a:p>
            <a:pPr marL="0" indent="0">
              <a:lnSpc>
                <a:spcPts val="1800"/>
              </a:lnSpc>
              <a:spcBef>
                <a:spcPts val="0"/>
              </a:spcBef>
              <a:buNone/>
              <a:defRPr/>
            </a:pPr>
            <a:r>
              <a:rPr lang="el-GR" sz="2000" i="1" dirty="0"/>
              <a:t>Ὁ Κύριος </a:t>
            </a:r>
            <a:r>
              <a:rPr lang="el-GR" sz="2000" b="1" i="1" dirty="0" err="1"/>
              <a:t>ἐβασίλευσεν</a:t>
            </a:r>
            <a:r>
              <a:rPr lang="el-GR" sz="2000" i="1" dirty="0"/>
              <a:t> </a:t>
            </a:r>
            <a:r>
              <a:rPr lang="el-GR" sz="2000" i="1" dirty="0" err="1"/>
              <a:t>ὀργιζέσθωσαν</a:t>
            </a:r>
            <a:r>
              <a:rPr lang="el-GR" sz="2000" i="1" dirty="0"/>
              <a:t> </a:t>
            </a:r>
            <a:r>
              <a:rPr lang="el-GR" sz="2000" i="1" dirty="0" err="1"/>
              <a:t>λαοί</a:t>
            </a:r>
            <a:r>
              <a:rPr lang="el-GR" sz="2000" i="1" dirty="0"/>
              <a:t> </a:t>
            </a:r>
          </a:p>
          <a:p>
            <a:pPr marL="0" indent="0">
              <a:lnSpc>
                <a:spcPts val="1800"/>
              </a:lnSpc>
              <a:spcBef>
                <a:spcPts val="0"/>
              </a:spcBef>
              <a:buNone/>
              <a:defRPr/>
            </a:pPr>
            <a:r>
              <a:rPr lang="el-GR" sz="2000" i="1" dirty="0"/>
              <a:t>ὁ </a:t>
            </a:r>
            <a:r>
              <a:rPr lang="el-GR" sz="2000" i="1" dirty="0" err="1"/>
              <a:t>καθήμενος</a:t>
            </a:r>
            <a:r>
              <a:rPr lang="el-GR" sz="2000" i="1" dirty="0"/>
              <a:t> </a:t>
            </a:r>
            <a:r>
              <a:rPr lang="el-GR" sz="2000" i="1" dirty="0" err="1"/>
              <a:t>ἐπὶ</a:t>
            </a:r>
            <a:r>
              <a:rPr lang="el-GR" sz="2000" i="1" dirty="0"/>
              <a:t> </a:t>
            </a:r>
            <a:r>
              <a:rPr lang="el-GR" sz="2000" i="1" dirty="0" err="1"/>
              <a:t>τῶν</a:t>
            </a:r>
            <a:r>
              <a:rPr lang="el-GR" sz="2000" i="1" dirty="0"/>
              <a:t> </a:t>
            </a:r>
            <a:r>
              <a:rPr lang="el-GR" sz="2000" i="1" dirty="0" err="1"/>
              <a:t>Χερουβιν</a:t>
            </a:r>
            <a:r>
              <a:rPr lang="el-GR" sz="2000" i="1" dirty="0"/>
              <a:t> </a:t>
            </a:r>
            <a:r>
              <a:rPr lang="el-GR" sz="2000" i="1" dirty="0" err="1"/>
              <a:t>σαλευθήτω</a:t>
            </a:r>
            <a:r>
              <a:rPr lang="el-GR" sz="2000" i="1" dirty="0"/>
              <a:t> ἡ </a:t>
            </a:r>
            <a:r>
              <a:rPr lang="el-GR" sz="2000" i="1" dirty="0" err="1"/>
              <a:t>γῆ</a:t>
            </a:r>
            <a:r>
              <a:rPr lang="el-GR" sz="2000" i="1" dirty="0"/>
              <a:t>  </a:t>
            </a:r>
          </a:p>
          <a:p>
            <a:pPr marL="0" indent="0">
              <a:lnSpc>
                <a:spcPts val="1800"/>
              </a:lnSpc>
              <a:spcBef>
                <a:spcPts val="0"/>
              </a:spcBef>
              <a:buNone/>
              <a:defRPr/>
            </a:pPr>
            <a:r>
              <a:rPr lang="el-GR" sz="2000" i="1" baseline="30000" dirty="0"/>
              <a:t>2</a:t>
            </a:r>
            <a:r>
              <a:rPr lang="el-GR" sz="2000" i="1" dirty="0"/>
              <a:t>Κύριος </a:t>
            </a:r>
            <a:r>
              <a:rPr lang="el-GR" sz="2000" i="1" dirty="0" err="1"/>
              <a:t>ἐν</a:t>
            </a:r>
            <a:r>
              <a:rPr lang="el-GR" sz="2000" i="1" dirty="0"/>
              <a:t> </a:t>
            </a:r>
            <a:r>
              <a:rPr lang="el-GR" sz="2000" i="1" dirty="0" err="1"/>
              <a:t>Σιὼν</a:t>
            </a:r>
            <a:r>
              <a:rPr lang="el-GR" sz="2000" i="1" dirty="0"/>
              <a:t> </a:t>
            </a:r>
            <a:r>
              <a:rPr lang="el-GR" sz="2000" i="1" dirty="0" err="1"/>
              <a:t>μέγας</a:t>
            </a:r>
            <a:r>
              <a:rPr lang="el-GR" sz="2000" i="1" dirty="0"/>
              <a:t> </a:t>
            </a:r>
            <a:r>
              <a:rPr lang="el-GR" sz="2000" i="1" dirty="0" err="1"/>
              <a:t>καὶ</a:t>
            </a:r>
            <a:r>
              <a:rPr lang="el-GR" sz="2000" i="1" dirty="0"/>
              <a:t> </a:t>
            </a:r>
            <a:r>
              <a:rPr lang="el-GR" sz="2000" i="1" dirty="0" err="1"/>
              <a:t>ὑψηλός</a:t>
            </a:r>
            <a:r>
              <a:rPr lang="el-GR" sz="2000" i="1" dirty="0"/>
              <a:t> </a:t>
            </a:r>
            <a:r>
              <a:rPr lang="el-GR" sz="2000" i="1" dirty="0" err="1"/>
              <a:t>ἐστιν</a:t>
            </a:r>
            <a:r>
              <a:rPr lang="el-GR" sz="2000" i="1" dirty="0"/>
              <a:t> </a:t>
            </a:r>
            <a:r>
              <a:rPr lang="el-GR" sz="2000" i="1" dirty="0" err="1"/>
              <a:t>ἐπὶ</a:t>
            </a:r>
            <a:r>
              <a:rPr lang="el-GR" sz="2000" i="1" dirty="0"/>
              <a:t> </a:t>
            </a:r>
            <a:r>
              <a:rPr lang="el-GR" sz="2000" i="1" dirty="0" err="1"/>
              <a:t>πάντας</a:t>
            </a:r>
            <a:r>
              <a:rPr lang="el-GR" sz="2000" i="1" dirty="0"/>
              <a:t> </a:t>
            </a:r>
            <a:r>
              <a:rPr lang="el-GR" sz="2000" i="1" dirty="0" err="1"/>
              <a:t>τοὺς</a:t>
            </a:r>
            <a:r>
              <a:rPr lang="el-GR" sz="2000" i="1" dirty="0"/>
              <a:t> </a:t>
            </a:r>
            <a:r>
              <a:rPr lang="el-GR" sz="2000" i="1" dirty="0" err="1"/>
              <a:t>λαούς</a:t>
            </a:r>
            <a:endParaRPr lang="el-GR" sz="2000" i="1" dirty="0"/>
          </a:p>
          <a:p>
            <a:pPr marL="0" indent="0">
              <a:lnSpc>
                <a:spcPts val="1800"/>
              </a:lnSpc>
              <a:spcBef>
                <a:spcPts val="0"/>
              </a:spcBef>
              <a:buNone/>
              <a:defRPr/>
            </a:pPr>
            <a:r>
              <a:rPr lang="el-GR" sz="2000" i="1" baseline="30000" dirty="0" smtClean="0"/>
              <a:t>3</a:t>
            </a:r>
            <a:r>
              <a:rPr lang="el-GR" sz="2000" i="1" dirty="0" smtClean="0"/>
              <a:t>Ἐξομολογησάσθωσαν </a:t>
            </a:r>
            <a:r>
              <a:rPr lang="el-GR" sz="2000" i="1" dirty="0" err="1"/>
              <a:t>τῷ</a:t>
            </a:r>
            <a:r>
              <a:rPr lang="el-GR" sz="2000" i="1" dirty="0"/>
              <a:t> </a:t>
            </a:r>
            <a:r>
              <a:rPr lang="el-GR" sz="2000" i="1" dirty="0" err="1"/>
              <a:t>ὀνόματί</a:t>
            </a:r>
            <a:r>
              <a:rPr lang="el-GR" sz="2000" i="1" dirty="0"/>
              <a:t> σου </a:t>
            </a:r>
            <a:r>
              <a:rPr lang="el-GR" sz="2000" i="1" dirty="0" err="1"/>
              <a:t>τῷ</a:t>
            </a:r>
            <a:r>
              <a:rPr lang="el-GR" sz="2000" i="1" dirty="0"/>
              <a:t> </a:t>
            </a:r>
            <a:r>
              <a:rPr lang="el-GR" sz="2000" i="1" dirty="0" err="1"/>
              <a:t>μεγάλῳ</a:t>
            </a:r>
            <a:r>
              <a:rPr lang="el-GR" sz="2000" i="1" dirty="0"/>
              <a:t> </a:t>
            </a:r>
            <a:r>
              <a:rPr lang="el-GR" sz="2000" i="1" dirty="0" err="1"/>
              <a:t>ὅτι</a:t>
            </a:r>
            <a:r>
              <a:rPr lang="el-GR" sz="2000" i="1" dirty="0"/>
              <a:t> </a:t>
            </a:r>
            <a:r>
              <a:rPr lang="el-GR" sz="2000" i="1" dirty="0" err="1"/>
              <a:t>φοβερὸν</a:t>
            </a:r>
            <a:r>
              <a:rPr lang="el-GR" sz="2000" i="1" dirty="0"/>
              <a:t> </a:t>
            </a:r>
            <a:r>
              <a:rPr lang="el-GR" sz="2000" i="1" dirty="0" err="1"/>
              <a:t>καὶ</a:t>
            </a:r>
            <a:r>
              <a:rPr lang="el-GR" sz="2000" i="1" dirty="0"/>
              <a:t> </a:t>
            </a:r>
            <a:r>
              <a:rPr lang="el-GR" sz="2000" i="1" dirty="0" err="1"/>
              <a:t>ἅγιόν</a:t>
            </a:r>
            <a:r>
              <a:rPr lang="el-GR" sz="2000" i="1" dirty="0"/>
              <a:t> </a:t>
            </a:r>
            <a:r>
              <a:rPr lang="el-GR" sz="2000" i="1" dirty="0" err="1"/>
              <a:t>ἐστιν</a:t>
            </a:r>
            <a:endParaRPr lang="el-GR" sz="2000" i="1" dirty="0"/>
          </a:p>
          <a:p>
            <a:pPr marL="0" indent="0">
              <a:lnSpc>
                <a:spcPts val="1800"/>
              </a:lnSpc>
              <a:spcBef>
                <a:spcPts val="0"/>
              </a:spcBef>
              <a:buNone/>
              <a:defRPr/>
            </a:pPr>
            <a:r>
              <a:rPr lang="el-GR" sz="2000" i="1" dirty="0"/>
              <a:t>(</a:t>
            </a:r>
            <a:r>
              <a:rPr lang="el-GR" sz="2000" i="1" dirty="0" err="1"/>
              <a:t>Μασ</a:t>
            </a:r>
            <a:r>
              <a:rPr lang="el-GR" sz="2000" i="1" dirty="0"/>
              <a:t>. το όνομά σου Κύριε θα εξυμνούν το τρομερό και το μεγάλο: να είσαι Άγιος</a:t>
            </a:r>
            <a:r>
              <a:rPr lang="el-GR" sz="2000" i="1" dirty="0" smtClean="0"/>
              <a:t>!)</a:t>
            </a:r>
            <a:endParaRPr lang="el-GR" sz="2000" i="1" dirty="0"/>
          </a:p>
        </p:txBody>
      </p:sp>
      <p:sp>
        <p:nvSpPr>
          <p:cNvPr id="4" name="Θέση περιεχομένου 3"/>
          <p:cNvSpPr>
            <a:spLocks noGrp="1"/>
          </p:cNvSpPr>
          <p:nvPr>
            <p:ph sz="half" idx="2"/>
          </p:nvPr>
        </p:nvSpPr>
        <p:spPr>
          <a:xfrm>
            <a:off x="4648200" y="1052738"/>
            <a:ext cx="4038600" cy="3024333"/>
          </a:xfrm>
        </p:spPr>
        <p:txBody>
          <a:bodyPr>
            <a:normAutofit/>
          </a:bodyPr>
          <a:lstStyle/>
          <a:p>
            <a:pPr marL="0" indent="0">
              <a:lnSpc>
                <a:spcPts val="1900"/>
              </a:lnSpc>
              <a:spcBef>
                <a:spcPts val="0"/>
              </a:spcBef>
              <a:buNone/>
              <a:defRPr/>
            </a:pPr>
            <a:r>
              <a:rPr lang="el-GR" sz="2000" dirty="0" err="1"/>
              <a:t>Ησ</a:t>
            </a:r>
            <a:r>
              <a:rPr lang="el-GR" sz="2000" dirty="0"/>
              <a:t>.</a:t>
            </a:r>
            <a:r>
              <a:rPr lang="en-US" sz="2000" dirty="0"/>
              <a:t> 6</a:t>
            </a:r>
            <a:r>
              <a:rPr lang="el-GR" sz="2000" dirty="0"/>
              <a:t>, </a:t>
            </a:r>
            <a:r>
              <a:rPr lang="en-US" sz="2000" dirty="0"/>
              <a:t>3-4</a:t>
            </a:r>
            <a:r>
              <a:rPr lang="el-GR" sz="2000" dirty="0"/>
              <a:t>: ΟΡΑΜΑ του ΓΙΑΧΒΕ ΩΣ ΒΑΣΙΛΕΑ ΣΤΟ ΝΑΟ ΑΠΌ ΤΟΝ ΗΣΑΪΑ. </a:t>
            </a:r>
            <a:r>
              <a:rPr lang="en-US" sz="2000" dirty="0"/>
              <a:t> </a:t>
            </a:r>
            <a:endParaRPr lang="el-GR" sz="2000" baseline="30000" dirty="0"/>
          </a:p>
          <a:p>
            <a:pPr marL="0" indent="0">
              <a:lnSpc>
                <a:spcPts val="1900"/>
              </a:lnSpc>
              <a:spcBef>
                <a:spcPts val="0"/>
              </a:spcBef>
              <a:buNone/>
              <a:defRPr/>
            </a:pPr>
            <a:r>
              <a:rPr lang="en-US" sz="2000" baseline="30000" dirty="0"/>
              <a:t>3 </a:t>
            </a:r>
            <a:r>
              <a:rPr lang="el-GR" sz="2000" dirty="0"/>
              <a:t> </a:t>
            </a:r>
            <a:r>
              <a:rPr lang="el-GR" sz="2000" dirty="0" err="1"/>
              <a:t>καὶ</a:t>
            </a:r>
            <a:r>
              <a:rPr lang="el-GR" sz="2000" dirty="0"/>
              <a:t> </a:t>
            </a:r>
            <a:r>
              <a:rPr lang="el-GR" sz="2000" dirty="0" err="1"/>
              <a:t>ἐκέκραγον</a:t>
            </a:r>
            <a:r>
              <a:rPr lang="el-GR" sz="2000" dirty="0"/>
              <a:t> </a:t>
            </a:r>
            <a:r>
              <a:rPr lang="el-GR" sz="2000" dirty="0" err="1"/>
              <a:t>ἕτερος</a:t>
            </a:r>
            <a:r>
              <a:rPr lang="el-GR" sz="2000" dirty="0"/>
              <a:t> </a:t>
            </a:r>
            <a:r>
              <a:rPr lang="el-GR" sz="2000" dirty="0" err="1"/>
              <a:t>πρὸς</a:t>
            </a:r>
            <a:r>
              <a:rPr lang="el-GR" sz="2000" dirty="0"/>
              <a:t> </a:t>
            </a:r>
            <a:r>
              <a:rPr lang="el-GR" sz="2000" dirty="0" err="1"/>
              <a:t>τὸν</a:t>
            </a:r>
            <a:r>
              <a:rPr lang="el-GR" sz="2000" dirty="0"/>
              <a:t> </a:t>
            </a:r>
            <a:r>
              <a:rPr lang="el-GR" sz="2000" dirty="0" err="1"/>
              <a:t>ἕτερον</a:t>
            </a:r>
            <a:r>
              <a:rPr lang="el-GR" sz="2000" dirty="0"/>
              <a:t> </a:t>
            </a:r>
            <a:r>
              <a:rPr lang="el-GR" sz="2000" dirty="0" err="1"/>
              <a:t>καὶ</a:t>
            </a:r>
            <a:r>
              <a:rPr lang="el-GR" sz="2000" dirty="0"/>
              <a:t> </a:t>
            </a:r>
            <a:r>
              <a:rPr lang="el-GR" sz="2000" dirty="0" err="1"/>
              <a:t>ἔλεγον</a:t>
            </a:r>
            <a:r>
              <a:rPr lang="el-GR" sz="2000" dirty="0"/>
              <a:t> </a:t>
            </a:r>
          </a:p>
          <a:p>
            <a:pPr marL="0" indent="0">
              <a:lnSpc>
                <a:spcPts val="1900"/>
              </a:lnSpc>
              <a:spcBef>
                <a:spcPts val="0"/>
              </a:spcBef>
              <a:buNone/>
              <a:defRPr/>
            </a:pPr>
            <a:r>
              <a:rPr lang="el-GR" sz="2000" b="1" i="1" dirty="0" err="1"/>
              <a:t>ἅγιος</a:t>
            </a:r>
            <a:r>
              <a:rPr lang="el-GR" sz="2000" b="1" i="1" dirty="0"/>
              <a:t> </a:t>
            </a:r>
            <a:r>
              <a:rPr lang="el-GR" sz="2000" b="1" i="1" dirty="0" err="1"/>
              <a:t>ἅγιος</a:t>
            </a:r>
            <a:r>
              <a:rPr lang="el-GR" sz="2000" b="1" i="1" dirty="0"/>
              <a:t> </a:t>
            </a:r>
            <a:r>
              <a:rPr lang="el-GR" sz="2000" b="1" i="1" dirty="0" err="1"/>
              <a:t>ἅγιος</a:t>
            </a:r>
            <a:r>
              <a:rPr lang="el-GR" sz="2000" b="1" i="1" dirty="0"/>
              <a:t> </a:t>
            </a:r>
          </a:p>
          <a:p>
            <a:pPr marL="0" indent="0">
              <a:lnSpc>
                <a:spcPts val="1900"/>
              </a:lnSpc>
              <a:spcBef>
                <a:spcPts val="0"/>
              </a:spcBef>
              <a:buNone/>
              <a:defRPr/>
            </a:pPr>
            <a:r>
              <a:rPr lang="el-GR" sz="2000" b="1" i="1" dirty="0" err="1"/>
              <a:t>Κύριος</a:t>
            </a:r>
            <a:r>
              <a:rPr lang="el-GR" sz="2000" b="1" i="1" dirty="0"/>
              <a:t> Σαβαώθ </a:t>
            </a:r>
          </a:p>
          <a:p>
            <a:pPr marL="0" indent="0">
              <a:lnSpc>
                <a:spcPts val="1900"/>
              </a:lnSpc>
              <a:spcBef>
                <a:spcPts val="0"/>
              </a:spcBef>
              <a:buNone/>
              <a:defRPr/>
            </a:pPr>
            <a:r>
              <a:rPr lang="el-GR" sz="2000" b="1" i="1" dirty="0" err="1"/>
              <a:t>πλήρης</a:t>
            </a:r>
            <a:r>
              <a:rPr lang="el-GR" sz="2000" b="1" i="1" dirty="0"/>
              <a:t> </a:t>
            </a:r>
            <a:r>
              <a:rPr lang="el-GR" sz="2000" b="1" i="1" dirty="0" err="1"/>
              <a:t>πᾶσα</a:t>
            </a:r>
            <a:r>
              <a:rPr lang="el-GR" sz="2000" b="1" i="1" dirty="0"/>
              <a:t> ἡ </a:t>
            </a:r>
            <a:r>
              <a:rPr lang="el-GR" sz="2000" b="1" i="1" dirty="0" err="1"/>
              <a:t>γῆ</a:t>
            </a:r>
            <a:r>
              <a:rPr lang="el-GR" sz="2000" b="1" i="1" dirty="0"/>
              <a:t> </a:t>
            </a:r>
            <a:r>
              <a:rPr lang="el-GR" sz="2000" b="1" i="1" dirty="0" err="1"/>
              <a:t>τῆς</a:t>
            </a:r>
            <a:r>
              <a:rPr lang="el-GR" sz="2000" b="1" i="1" dirty="0"/>
              <a:t> </a:t>
            </a:r>
            <a:r>
              <a:rPr lang="el-GR" sz="2000" b="1" i="1" dirty="0" err="1"/>
              <a:t>δόξης</a:t>
            </a:r>
            <a:r>
              <a:rPr lang="el-GR" sz="2000" b="1" i="1" dirty="0"/>
              <a:t> </a:t>
            </a:r>
            <a:r>
              <a:rPr lang="el-GR" sz="2000" b="1" i="1" dirty="0" err="1"/>
              <a:t>αὐτοῦ</a:t>
            </a:r>
            <a:endParaRPr lang="el-GR" sz="2000" b="1" i="1" dirty="0"/>
          </a:p>
          <a:p>
            <a:pPr marL="0" indent="0">
              <a:lnSpc>
                <a:spcPts val="1900"/>
              </a:lnSpc>
              <a:spcBef>
                <a:spcPts val="0"/>
              </a:spcBef>
              <a:buNone/>
              <a:defRPr/>
            </a:pPr>
            <a:r>
              <a:rPr lang="en-US" sz="2000" dirty="0"/>
              <a:t> </a:t>
            </a:r>
            <a:r>
              <a:rPr lang="en-US" sz="2000" baseline="30000" dirty="0"/>
              <a:t>4 </a:t>
            </a:r>
            <a:r>
              <a:rPr lang="el-GR" sz="2000" dirty="0"/>
              <a:t> </a:t>
            </a:r>
            <a:r>
              <a:rPr lang="el-GR" sz="2000" dirty="0" err="1"/>
              <a:t>καὶ</a:t>
            </a:r>
            <a:r>
              <a:rPr lang="el-GR" sz="2000" dirty="0"/>
              <a:t> </a:t>
            </a:r>
            <a:r>
              <a:rPr lang="el-GR" sz="2000" dirty="0" err="1"/>
              <a:t>ἐπήρθη</a:t>
            </a:r>
            <a:r>
              <a:rPr lang="el-GR" sz="2000" dirty="0"/>
              <a:t> </a:t>
            </a:r>
            <a:r>
              <a:rPr lang="el-GR" sz="2000" dirty="0" err="1"/>
              <a:t>τὸ</a:t>
            </a:r>
            <a:r>
              <a:rPr lang="el-GR" sz="2000" dirty="0"/>
              <a:t> </a:t>
            </a:r>
            <a:r>
              <a:rPr lang="el-GR" sz="2000" dirty="0" err="1"/>
              <a:t>ὑπέρθυρον</a:t>
            </a:r>
            <a:r>
              <a:rPr lang="el-GR" sz="2000" dirty="0"/>
              <a:t> </a:t>
            </a:r>
            <a:r>
              <a:rPr lang="el-GR" sz="2000" dirty="0" err="1"/>
              <a:t>ἀπὸ</a:t>
            </a:r>
            <a:r>
              <a:rPr lang="el-GR" sz="2000" dirty="0"/>
              <a:t> </a:t>
            </a:r>
            <a:r>
              <a:rPr lang="el-GR" sz="2000" dirty="0" err="1"/>
              <a:t>τῆς</a:t>
            </a:r>
            <a:r>
              <a:rPr lang="el-GR" sz="2000" dirty="0"/>
              <a:t> </a:t>
            </a:r>
            <a:r>
              <a:rPr lang="el-GR" sz="2000" dirty="0" err="1"/>
              <a:t>φωνῆς</a:t>
            </a:r>
            <a:r>
              <a:rPr lang="el-GR" sz="2000" dirty="0"/>
              <a:t> </a:t>
            </a:r>
            <a:r>
              <a:rPr lang="el-GR" sz="2000" dirty="0" err="1"/>
              <a:t>ἧς</a:t>
            </a:r>
            <a:r>
              <a:rPr lang="el-GR" sz="2000" dirty="0"/>
              <a:t> </a:t>
            </a:r>
            <a:r>
              <a:rPr lang="el-GR" sz="2000" dirty="0" err="1"/>
              <a:t>ἐκέκραγον</a:t>
            </a:r>
            <a:r>
              <a:rPr lang="el-GR" sz="2000" dirty="0"/>
              <a:t> </a:t>
            </a:r>
            <a:r>
              <a:rPr lang="el-GR" sz="2000" dirty="0" err="1"/>
              <a:t>καὶ</a:t>
            </a:r>
            <a:r>
              <a:rPr lang="el-GR" sz="2000" dirty="0"/>
              <a:t> ὁ </a:t>
            </a:r>
            <a:r>
              <a:rPr lang="el-GR" sz="2000" dirty="0" err="1"/>
              <a:t>οἶκος</a:t>
            </a:r>
            <a:r>
              <a:rPr lang="el-GR" sz="2000" dirty="0"/>
              <a:t> </a:t>
            </a:r>
            <a:r>
              <a:rPr lang="el-GR" sz="2000" dirty="0" err="1"/>
              <a:t>ἐπλήσθη</a:t>
            </a:r>
            <a:r>
              <a:rPr lang="el-GR" sz="2000" dirty="0"/>
              <a:t> </a:t>
            </a:r>
            <a:r>
              <a:rPr lang="el-GR" sz="2000" dirty="0" err="1"/>
              <a:t>καπνοῦ</a:t>
            </a:r>
            <a:endParaRPr lang="el-GR" sz="2000" dirty="0"/>
          </a:p>
          <a:p>
            <a:pPr marL="0" indent="0">
              <a:lnSpc>
                <a:spcPts val="1900"/>
              </a:lnSpc>
              <a:spcBef>
                <a:spcPts val="0"/>
              </a:spcBef>
              <a:buNone/>
              <a:defRPr/>
            </a:pPr>
            <a:r>
              <a:rPr lang="el-GR" sz="2000" dirty="0"/>
              <a:t>Ακολουθεί η εξουσιοδότηση να κηρύξει στον </a:t>
            </a:r>
            <a:r>
              <a:rPr lang="el-GR" sz="2000" dirty="0" smtClean="0"/>
              <a:t>λαό</a:t>
            </a:r>
            <a:endParaRPr lang="el-GR" sz="2000" dirty="0"/>
          </a:p>
        </p:txBody>
      </p:sp>
      <p:sp>
        <p:nvSpPr>
          <p:cNvPr id="5" name="TextBox 4"/>
          <p:cNvSpPr txBox="1"/>
          <p:nvPr/>
        </p:nvSpPr>
        <p:spPr>
          <a:xfrm>
            <a:off x="457200" y="4221088"/>
            <a:ext cx="8229600" cy="2160240"/>
          </a:xfrm>
          <a:prstGeom prst="rect">
            <a:avLst/>
          </a:prstGeom>
        </p:spPr>
        <p:txBody>
          <a:bodyPr vert="horz" wrap="square" lIns="91440" tIns="45720" rIns="91440" bIns="45720" rtlCol="0" anchor="ctr">
            <a:noAutofit/>
          </a:bodyPr>
          <a:lstStyle/>
          <a:p>
            <a:pPr>
              <a:lnSpc>
                <a:spcPts val="2100"/>
              </a:lnSpc>
              <a:spcBef>
                <a:spcPts val="1200"/>
              </a:spcBef>
            </a:pPr>
            <a:r>
              <a:rPr lang="el-GR" sz="2000" cap="all" dirty="0">
                <a:ea typeface="+mj-ea"/>
                <a:cs typeface="+mj-cs"/>
              </a:rPr>
              <a:t>Ο ΘΕΟΣ, </a:t>
            </a:r>
            <a:r>
              <a:rPr lang="el-GR" sz="2000" b="1" cap="all" dirty="0">
                <a:ea typeface="+mj-ea"/>
                <a:cs typeface="+mj-cs"/>
              </a:rPr>
              <a:t>Ο ΟΠΟΙΟΣ ΑΝΩΤΕΡΩ ΔΕΝ ΑΠΟΚΑΛΕΙΤΑΙ ΠΑΤΕΡΑΣ, </a:t>
            </a:r>
            <a:r>
              <a:rPr lang="el-GR" sz="2000" b="1" cap="all" dirty="0" err="1">
                <a:ea typeface="+mj-ea"/>
                <a:cs typeface="+mj-cs"/>
              </a:rPr>
              <a:t>πρωτα</a:t>
            </a:r>
            <a:r>
              <a:rPr lang="el-GR" sz="2000" b="1" cap="all" dirty="0">
                <a:ea typeface="+mj-ea"/>
                <a:cs typeface="+mj-cs"/>
              </a:rPr>
              <a:t> </a:t>
            </a:r>
            <a:r>
              <a:rPr lang="el-GR" sz="2000" b="1" cap="all" dirty="0" err="1">
                <a:ea typeface="+mj-ea"/>
                <a:cs typeface="+mj-cs"/>
              </a:rPr>
              <a:t>βασιλευει</a:t>
            </a:r>
            <a:r>
              <a:rPr lang="el-GR" sz="2000" b="1" cap="all" dirty="0">
                <a:ea typeface="+mj-ea"/>
                <a:cs typeface="+mj-cs"/>
              </a:rPr>
              <a:t> και </a:t>
            </a:r>
            <a:r>
              <a:rPr lang="el-GR" sz="2000" b="1" cap="all" dirty="0" err="1">
                <a:ea typeface="+mj-ea"/>
                <a:cs typeface="+mj-cs"/>
              </a:rPr>
              <a:t>μετα</a:t>
            </a:r>
            <a:r>
              <a:rPr lang="el-GR" sz="2000" b="1" cap="all" dirty="0">
                <a:ea typeface="+mj-ea"/>
                <a:cs typeface="+mj-cs"/>
              </a:rPr>
              <a:t> </a:t>
            </a:r>
            <a:r>
              <a:rPr lang="el-GR" sz="2000" cap="all" dirty="0" smtClean="0">
                <a:ea typeface="+mj-ea"/>
                <a:cs typeface="+mj-cs"/>
              </a:rPr>
              <a:t>ΑΓΙΑΖΕΤΑΙ-ΔΟΞΑΖΕΤΑΙ </a:t>
            </a:r>
            <a:r>
              <a:rPr lang="el-GR" sz="2000" cap="all" dirty="0">
                <a:ea typeface="+mj-ea"/>
                <a:cs typeface="+mj-cs"/>
              </a:rPr>
              <a:t>ΑΠΌ ΤΑ ΣΕΡΑΦΕΙΜ ΕΙΤΕ ΚΑΙ ΑΠΌ ΤΑ ΕΘΝΗ ΤΑ ΟΠΟΙΑ ΕΝΩΠΙΟΝ ΤΗΣ ΜΕΓΑΛΕΙΟΤΗΤΑΣ ΤΗΣ ΠΑΡΟΥΣΙΑΣ ΤΟΥ ΑΝΑΓΚΆΖΟΝΤΑΙ </a:t>
            </a:r>
            <a:r>
              <a:rPr lang="el-GR" sz="2000" cap="all" dirty="0" err="1">
                <a:ea typeface="+mj-ea"/>
                <a:cs typeface="+mj-cs"/>
              </a:rPr>
              <a:t>νΑ</a:t>
            </a:r>
            <a:r>
              <a:rPr lang="el-GR" sz="2000" cap="all" dirty="0">
                <a:ea typeface="+mj-ea"/>
                <a:cs typeface="+mj-cs"/>
              </a:rPr>
              <a:t> </a:t>
            </a:r>
            <a:r>
              <a:rPr lang="el-GR" sz="2000" cap="all" dirty="0" err="1">
                <a:ea typeface="+mj-ea"/>
                <a:cs typeface="+mj-cs"/>
              </a:rPr>
              <a:t>ΑΙΝΈσΟΥΝ</a:t>
            </a:r>
            <a:r>
              <a:rPr lang="el-GR" sz="2000" cap="all" dirty="0">
                <a:ea typeface="+mj-ea"/>
                <a:cs typeface="+mj-cs"/>
              </a:rPr>
              <a:t> ΤΟ ΤΡΟΜΕΡΌ ΤΟΥ ΟΝΟΜΑ ΜΕ ΤΟ </a:t>
            </a:r>
            <a:r>
              <a:rPr lang="el-GR" sz="2000" cap="all" dirty="0" smtClean="0">
                <a:ea typeface="+mj-ea"/>
                <a:cs typeface="+mj-cs"/>
              </a:rPr>
              <a:t>ΑΓΙΟΣ. </a:t>
            </a:r>
            <a:r>
              <a:rPr lang="el-GR" sz="2000" cap="all" dirty="0">
                <a:effectLst>
                  <a:reflection blurRad="12700" stA="48000" endA="300" endPos="55000" dir="5400000" sy="-90000" algn="bl" rotWithShape="0"/>
                </a:effectLst>
              </a:rPr>
              <a:t/>
            </a:r>
            <a:br>
              <a:rPr lang="el-GR" sz="2000" cap="all" dirty="0">
                <a:effectLst>
                  <a:reflection blurRad="12700" stA="48000" endA="300" endPos="55000" dir="5400000" sy="-90000" algn="bl" rotWithShape="0"/>
                </a:effectLst>
              </a:rPr>
            </a:br>
            <a:r>
              <a:rPr lang="el-GR" sz="2000" cap="all" dirty="0" smtClean="0">
                <a:ea typeface="+mj-ea"/>
                <a:cs typeface="+mj-cs"/>
              </a:rPr>
              <a:t>Η </a:t>
            </a:r>
            <a:r>
              <a:rPr lang="el-GR" sz="2000" cap="all" dirty="0" err="1">
                <a:ea typeface="+mj-ea"/>
                <a:cs typeface="+mj-cs"/>
              </a:rPr>
              <a:t>εισοδοΣ</a:t>
            </a:r>
            <a:r>
              <a:rPr lang="el-GR" sz="2000" cap="all" dirty="0">
                <a:ea typeface="+mj-ea"/>
                <a:cs typeface="+mj-cs"/>
              </a:rPr>
              <a:t> του </a:t>
            </a:r>
            <a:r>
              <a:rPr lang="el-GR" sz="2000" cap="all" dirty="0" err="1">
                <a:ea typeface="+mj-ea"/>
                <a:cs typeface="+mj-cs"/>
              </a:rPr>
              <a:t>ιησου</a:t>
            </a:r>
            <a:r>
              <a:rPr lang="el-GR" sz="2000" cap="all" dirty="0">
                <a:ea typeface="+mj-ea"/>
                <a:cs typeface="+mj-cs"/>
              </a:rPr>
              <a:t> </a:t>
            </a:r>
            <a:r>
              <a:rPr lang="el-GR" sz="2000" cap="all" dirty="0" err="1">
                <a:ea typeface="+mj-ea"/>
                <a:cs typeface="+mj-cs"/>
              </a:rPr>
              <a:t>ωσ</a:t>
            </a:r>
            <a:r>
              <a:rPr lang="el-GR" sz="2000" cap="all" dirty="0">
                <a:ea typeface="+mj-ea"/>
                <a:cs typeface="+mj-cs"/>
              </a:rPr>
              <a:t> </a:t>
            </a:r>
            <a:r>
              <a:rPr lang="el-GR" sz="2000" b="1" cap="all" dirty="0" err="1">
                <a:ea typeface="+mj-ea"/>
                <a:cs typeface="+mj-cs"/>
              </a:rPr>
              <a:t>βασιλεα-υιου</a:t>
            </a:r>
            <a:r>
              <a:rPr lang="el-GR" sz="2000" b="1" cap="all" dirty="0">
                <a:ea typeface="+mj-ea"/>
                <a:cs typeface="+mj-cs"/>
              </a:rPr>
              <a:t> </a:t>
            </a:r>
            <a:r>
              <a:rPr lang="el-GR" sz="2000" b="1" cap="all" dirty="0" err="1">
                <a:ea typeface="+mj-ea"/>
                <a:cs typeface="+mj-cs"/>
              </a:rPr>
              <a:t>δαυιδ</a:t>
            </a:r>
            <a:r>
              <a:rPr lang="el-GR" sz="2000" b="1" cap="all" dirty="0">
                <a:ea typeface="+mj-ea"/>
                <a:cs typeface="+mj-cs"/>
              </a:rPr>
              <a:t>  </a:t>
            </a:r>
            <a:r>
              <a:rPr lang="el-GR" sz="2000" cap="all" dirty="0">
                <a:ea typeface="+mj-ea"/>
                <a:cs typeface="+mj-cs"/>
              </a:rPr>
              <a:t>στην </a:t>
            </a:r>
            <a:r>
              <a:rPr lang="el-GR" sz="2000" cap="all" dirty="0" err="1">
                <a:ea typeface="+mj-ea"/>
                <a:cs typeface="+mj-cs"/>
              </a:rPr>
              <a:t>ιερουσαλημ</a:t>
            </a:r>
            <a:r>
              <a:rPr lang="el-GR" sz="2000" cap="all" dirty="0">
                <a:ea typeface="+mj-ea"/>
                <a:cs typeface="+mj-cs"/>
              </a:rPr>
              <a:t> και το </a:t>
            </a:r>
            <a:r>
              <a:rPr lang="el-GR" sz="2000" cap="all" dirty="0" err="1">
                <a:ea typeface="+mj-ea"/>
                <a:cs typeface="+mj-cs"/>
              </a:rPr>
              <a:t>ναο</a:t>
            </a:r>
            <a:r>
              <a:rPr lang="el-GR" sz="2000" cap="all" dirty="0">
                <a:ea typeface="+mj-ea"/>
                <a:cs typeface="+mj-cs"/>
              </a:rPr>
              <a:t> </a:t>
            </a:r>
            <a:r>
              <a:rPr lang="el-GR" sz="2000" cap="all" dirty="0" err="1" smtClean="0">
                <a:ea typeface="+mj-ea"/>
                <a:cs typeface="+mj-cs"/>
              </a:rPr>
              <a:t>πανηγυριστηκε</a:t>
            </a:r>
            <a:r>
              <a:rPr lang="el-GR" sz="2000" cap="all" dirty="0" smtClean="0">
                <a:ea typeface="+mj-ea"/>
                <a:cs typeface="+mj-cs"/>
              </a:rPr>
              <a:t> </a:t>
            </a:r>
            <a:r>
              <a:rPr lang="el-GR" sz="2000" cap="all" dirty="0">
                <a:ea typeface="+mj-ea"/>
                <a:cs typeface="+mj-cs"/>
              </a:rPr>
              <a:t>με το </a:t>
            </a:r>
            <a:r>
              <a:rPr lang="el-GR" sz="2000" cap="all" dirty="0" err="1">
                <a:ea typeface="+mj-ea"/>
                <a:cs typeface="+mj-cs"/>
              </a:rPr>
              <a:t>ωσαννα</a:t>
            </a:r>
            <a:r>
              <a:rPr lang="el-GR" sz="2000" cap="all" dirty="0">
                <a:ea typeface="+mj-ea"/>
                <a:cs typeface="+mj-cs"/>
              </a:rPr>
              <a:t> (που </a:t>
            </a:r>
            <a:r>
              <a:rPr lang="el-GR" sz="2000" cap="all" dirty="0" err="1">
                <a:ea typeface="+mj-ea"/>
                <a:cs typeface="+mj-cs"/>
              </a:rPr>
              <a:t>πλεον</a:t>
            </a:r>
            <a:r>
              <a:rPr lang="el-GR" sz="2000" cap="all" dirty="0">
                <a:ea typeface="+mj-ea"/>
                <a:cs typeface="+mj-cs"/>
              </a:rPr>
              <a:t> </a:t>
            </a:r>
            <a:r>
              <a:rPr lang="el-GR" sz="2000" cap="all" dirty="0" err="1">
                <a:ea typeface="+mj-ea"/>
                <a:cs typeface="+mj-cs"/>
              </a:rPr>
              <a:t>ηταν</a:t>
            </a:r>
            <a:r>
              <a:rPr lang="el-GR" sz="2000" cap="all" dirty="0">
                <a:ea typeface="+mj-ea"/>
                <a:cs typeface="+mj-cs"/>
              </a:rPr>
              <a:t> </a:t>
            </a:r>
            <a:r>
              <a:rPr lang="el-GR" sz="2000" cap="all" dirty="0" err="1">
                <a:ea typeface="+mj-ea"/>
                <a:cs typeface="+mj-cs"/>
              </a:rPr>
              <a:t>δοξολογια</a:t>
            </a:r>
            <a:r>
              <a:rPr lang="el-GR" sz="2000" cap="all" dirty="0">
                <a:ea typeface="+mj-ea"/>
                <a:cs typeface="+mj-cs"/>
              </a:rPr>
              <a:t> και όχι </a:t>
            </a:r>
            <a:r>
              <a:rPr lang="el-GR" sz="2000" cap="all" dirty="0" err="1">
                <a:ea typeface="+mj-ea"/>
                <a:cs typeface="+mj-cs"/>
              </a:rPr>
              <a:t>ικεσια-σωσον</a:t>
            </a:r>
            <a:r>
              <a:rPr lang="el-GR" sz="2000" cap="all" dirty="0">
                <a:ea typeface="+mj-ea"/>
                <a:cs typeface="+mj-cs"/>
              </a:rPr>
              <a:t>) ενώ στο </a:t>
            </a:r>
            <a:r>
              <a:rPr lang="el-GR" sz="2000" cap="all" dirty="0" err="1">
                <a:ea typeface="+mj-ea"/>
                <a:cs typeface="+mj-cs"/>
              </a:rPr>
              <a:t>λουκα</a:t>
            </a:r>
            <a:r>
              <a:rPr lang="el-GR" sz="2000" cap="all" dirty="0">
                <a:ea typeface="+mj-ea"/>
                <a:cs typeface="+mj-cs"/>
              </a:rPr>
              <a:t> με </a:t>
            </a:r>
            <a:r>
              <a:rPr lang="el-GR" sz="2000" b="1" cap="all" dirty="0">
                <a:ea typeface="+mj-ea"/>
                <a:cs typeface="+mj-cs"/>
              </a:rPr>
              <a:t>το </a:t>
            </a:r>
            <a:r>
              <a:rPr lang="el-GR" sz="2000" b="1" cap="all" dirty="0" err="1">
                <a:ea typeface="+mj-ea"/>
                <a:cs typeface="+mj-cs"/>
              </a:rPr>
              <a:t>δοξα</a:t>
            </a:r>
            <a:r>
              <a:rPr lang="el-GR" sz="2000" b="1" cap="all" dirty="0">
                <a:ea typeface="+mj-ea"/>
                <a:cs typeface="+mj-cs"/>
              </a:rPr>
              <a:t> εν </a:t>
            </a:r>
            <a:r>
              <a:rPr lang="el-GR" sz="2000" b="1" cap="all" dirty="0" err="1">
                <a:ea typeface="+mj-ea"/>
                <a:cs typeface="+mj-cs"/>
              </a:rPr>
              <a:t>υψιστοισ</a:t>
            </a:r>
            <a:r>
              <a:rPr lang="el-GR" sz="2000" cap="all" dirty="0">
                <a:ea typeface="+mj-ea"/>
                <a:cs typeface="+mj-cs"/>
              </a:rPr>
              <a:t>. ΑΚΟΛΟΥΘΗΣΕ Η ΣΤΑΥΡΩΣΗ ΚΑΙ Ο ΔΟΞΑΣΜΟΣ ΜΕ ΤΗΝ </a:t>
            </a:r>
            <a:r>
              <a:rPr lang="el-GR" sz="2000" cap="all" dirty="0" smtClean="0">
                <a:ea typeface="+mj-ea"/>
                <a:cs typeface="+mj-cs"/>
              </a:rPr>
              <a:t>ΑΝΑΣΤΑΣΗ.</a:t>
            </a:r>
            <a:endParaRPr lang="el-GR" sz="2000" cap="all" dirty="0">
              <a:ea typeface="+mj-ea"/>
              <a:cs typeface="+mj-cs"/>
            </a:endParaRPr>
          </a:p>
        </p:txBody>
      </p:sp>
    </p:spTree>
    <p:extLst>
      <p:ext uri="{BB962C8B-B14F-4D97-AF65-F5344CB8AC3E}">
        <p14:creationId xmlns:p14="http://schemas.microsoft.com/office/powerpoint/2010/main" val="2872316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a:spcBef>
                <a:spcPct val="20000"/>
              </a:spcBef>
              <a:defRPr/>
            </a:pPr>
            <a:r>
              <a:rPr lang="el-GR" sz="2200" b="1" cap="all" dirty="0"/>
              <a:t>ΑΓΙΑΣΜΟΣ </a:t>
            </a:r>
            <a:r>
              <a:rPr lang="el-GR" sz="2200" b="1" cap="all" dirty="0" err="1"/>
              <a:t>ονοματος</a:t>
            </a:r>
            <a:r>
              <a:rPr lang="el-GR" sz="2200" b="1" cap="all" dirty="0"/>
              <a:t> = ΔΟΞΑΣΜΟΣ </a:t>
            </a:r>
            <a:r>
              <a:rPr lang="el-GR" sz="2200" b="1" cap="all" dirty="0" err="1"/>
              <a:t>προςωπου</a:t>
            </a:r>
            <a:r>
              <a:rPr lang="el-GR" sz="2200" b="1" cap="all" dirty="0"/>
              <a:t> (</a:t>
            </a:r>
            <a:r>
              <a:rPr lang="el-GR" sz="2200" b="1" cap="all" dirty="0" err="1"/>
              <a:t>πρβλ</a:t>
            </a:r>
            <a:r>
              <a:rPr lang="el-GR" sz="2200" b="1" cap="all" dirty="0"/>
              <a:t>. </a:t>
            </a:r>
            <a:r>
              <a:rPr lang="el-GR" sz="2200" b="1" cap="all" dirty="0" err="1"/>
              <a:t>ιω</a:t>
            </a:r>
            <a:r>
              <a:rPr lang="el-GR" sz="2200" b="1" cap="all" dirty="0"/>
              <a:t>. 12, 28)</a:t>
            </a:r>
            <a:br>
              <a:rPr lang="el-GR" sz="2200" b="1" cap="all" dirty="0"/>
            </a:br>
            <a:r>
              <a:rPr lang="el-GR" sz="2200" b="1" cap="all" dirty="0" err="1"/>
              <a:t>Μεςω</a:t>
            </a:r>
            <a:r>
              <a:rPr lang="el-GR" sz="2200" b="1" cap="all" dirty="0"/>
              <a:t> Των ΘΥΣΙΑΣΤΙΚΩΝ </a:t>
            </a:r>
            <a:r>
              <a:rPr lang="el-GR" sz="2200" b="1" cap="all" dirty="0" err="1"/>
              <a:t>πραξεων</a:t>
            </a:r>
            <a:r>
              <a:rPr lang="el-GR" sz="2200" b="1" cap="all" dirty="0"/>
              <a:t> των </a:t>
            </a:r>
            <a:r>
              <a:rPr lang="el-GR" sz="2200" b="1" cap="all" dirty="0" err="1"/>
              <a:t>εχοντων</a:t>
            </a:r>
            <a:r>
              <a:rPr lang="el-GR" sz="2200" b="1" cap="all" dirty="0"/>
              <a:t> το </a:t>
            </a:r>
            <a:r>
              <a:rPr lang="el-GR" sz="2200" b="1" cap="all" dirty="0" err="1"/>
              <a:t>ονομα</a:t>
            </a:r>
            <a:r>
              <a:rPr lang="el-GR" sz="2200" b="1" cap="all" dirty="0"/>
              <a:t> του</a:t>
            </a:r>
          </a:p>
        </p:txBody>
      </p:sp>
      <p:sp>
        <p:nvSpPr>
          <p:cNvPr id="3" name="Θέση περιεχομένου 2"/>
          <p:cNvSpPr>
            <a:spLocks noGrp="1"/>
          </p:cNvSpPr>
          <p:nvPr>
            <p:ph sz="half" idx="1"/>
          </p:nvPr>
        </p:nvSpPr>
        <p:spPr/>
        <p:txBody>
          <a:bodyPr>
            <a:normAutofit/>
          </a:bodyPr>
          <a:lstStyle/>
          <a:p>
            <a:pPr marL="216000" indent="-216000">
              <a:spcBef>
                <a:spcPts val="0"/>
              </a:spcBef>
              <a:defRPr/>
            </a:pPr>
            <a:r>
              <a:rPr lang="el-GR" sz="2400" b="1" dirty="0" err="1" smtClean="0"/>
              <a:t>Μτ</a:t>
            </a:r>
            <a:r>
              <a:rPr lang="el-GR" sz="2400" b="1" dirty="0"/>
              <a:t>. 5, 16:</a:t>
            </a:r>
            <a:r>
              <a:rPr lang="en-US" sz="2400" b="1" dirty="0"/>
              <a:t> </a:t>
            </a:r>
            <a:r>
              <a:rPr lang="el-GR" sz="2400" b="1" i="1" dirty="0" err="1"/>
              <a:t>οὕτως</a:t>
            </a:r>
            <a:r>
              <a:rPr lang="el-GR" sz="2400" b="1" i="1" dirty="0"/>
              <a:t> </a:t>
            </a:r>
            <a:r>
              <a:rPr lang="el-GR" sz="2400" b="1" i="1" dirty="0" err="1"/>
              <a:t>λαμψάτω</a:t>
            </a:r>
            <a:r>
              <a:rPr lang="el-GR" sz="2400" b="1" i="1" dirty="0"/>
              <a:t> </a:t>
            </a:r>
            <a:r>
              <a:rPr lang="el-GR" sz="2400" b="1" i="1" dirty="0" err="1"/>
              <a:t>τὸ</a:t>
            </a:r>
            <a:r>
              <a:rPr lang="el-GR" sz="2400" b="1" i="1" dirty="0"/>
              <a:t> </a:t>
            </a:r>
            <a:r>
              <a:rPr lang="el-GR" sz="2400" b="1" i="1" dirty="0" err="1"/>
              <a:t>φῶς</a:t>
            </a:r>
            <a:r>
              <a:rPr lang="el-GR" sz="2400" b="1" i="1" dirty="0"/>
              <a:t> </a:t>
            </a:r>
            <a:r>
              <a:rPr lang="el-GR" sz="2400" b="1" i="1" dirty="0" err="1"/>
              <a:t>ὑμῶν</a:t>
            </a:r>
            <a:r>
              <a:rPr lang="el-GR" sz="2400" b="1" i="1" dirty="0"/>
              <a:t> </a:t>
            </a:r>
            <a:r>
              <a:rPr lang="el-GR" sz="2400" b="1" i="1" dirty="0" err="1"/>
              <a:t>ἔμπροσθεν</a:t>
            </a:r>
            <a:r>
              <a:rPr lang="el-GR" sz="2400" b="1" i="1" dirty="0"/>
              <a:t> </a:t>
            </a:r>
            <a:r>
              <a:rPr lang="el-GR" sz="2400" b="1" i="1" dirty="0" err="1"/>
              <a:t>τῶν</a:t>
            </a:r>
            <a:r>
              <a:rPr lang="el-GR" sz="2400" b="1" i="1" dirty="0"/>
              <a:t> </a:t>
            </a:r>
            <a:r>
              <a:rPr lang="el-GR" sz="2400" b="1" i="1" dirty="0" err="1"/>
              <a:t>ἀνθρώπων</a:t>
            </a:r>
            <a:r>
              <a:rPr lang="el-GR" sz="2400" b="1" i="1" dirty="0"/>
              <a:t>, </a:t>
            </a:r>
            <a:r>
              <a:rPr lang="el-GR" sz="2400" b="1" i="1" dirty="0" err="1"/>
              <a:t>ὅπως</a:t>
            </a:r>
            <a:r>
              <a:rPr lang="el-GR" sz="2400" b="1" i="1" dirty="0"/>
              <a:t> </a:t>
            </a:r>
            <a:r>
              <a:rPr lang="el-GR" sz="2400" b="1" i="1" dirty="0" err="1"/>
              <a:t>ἴδωσιν</a:t>
            </a:r>
            <a:r>
              <a:rPr lang="el-GR" sz="2400" b="1" i="1" dirty="0"/>
              <a:t> </a:t>
            </a:r>
            <a:r>
              <a:rPr lang="el-GR" sz="2400" b="1" i="1" dirty="0" err="1"/>
              <a:t>ὑμῶν</a:t>
            </a:r>
            <a:r>
              <a:rPr lang="el-GR" sz="2400" b="1" i="1" dirty="0"/>
              <a:t> </a:t>
            </a:r>
            <a:r>
              <a:rPr lang="el-GR" sz="2400" b="1" i="1" dirty="0" err="1"/>
              <a:t>τὰ</a:t>
            </a:r>
            <a:r>
              <a:rPr lang="el-GR" sz="2400" b="1" i="1" dirty="0"/>
              <a:t> </a:t>
            </a:r>
            <a:r>
              <a:rPr lang="el-GR" sz="2400" b="1" i="1" dirty="0" err="1"/>
              <a:t>καλὰ</a:t>
            </a:r>
            <a:r>
              <a:rPr lang="el-GR" sz="2400" b="1" i="1" dirty="0"/>
              <a:t> </a:t>
            </a:r>
            <a:r>
              <a:rPr lang="el-GR" sz="2400" b="1" i="1" dirty="0" err="1"/>
              <a:t>ἔργα</a:t>
            </a:r>
            <a:r>
              <a:rPr lang="el-GR" sz="2400" b="1" i="1" dirty="0"/>
              <a:t> </a:t>
            </a:r>
            <a:r>
              <a:rPr lang="el-GR" sz="2400" b="1" i="1" dirty="0" err="1"/>
              <a:t>καὶ</a:t>
            </a:r>
            <a:r>
              <a:rPr lang="el-GR" sz="2400" b="1" i="1" dirty="0"/>
              <a:t> </a:t>
            </a:r>
            <a:r>
              <a:rPr lang="el-GR" sz="2400" b="1" i="1" dirty="0" err="1"/>
              <a:t>δοξάσωσιν</a:t>
            </a:r>
            <a:r>
              <a:rPr lang="el-GR" sz="2400" b="1" i="1" dirty="0"/>
              <a:t> </a:t>
            </a:r>
            <a:r>
              <a:rPr lang="el-GR" sz="2400" dirty="0"/>
              <a:t>(</a:t>
            </a:r>
            <a:r>
              <a:rPr lang="el-GR" sz="2400" dirty="0" err="1"/>
              <a:t>Σ.τ.Υ</a:t>
            </a:r>
            <a:r>
              <a:rPr lang="el-GR" sz="2400" dirty="0"/>
              <a:t>. </a:t>
            </a:r>
            <a:r>
              <a:rPr lang="el-GR" sz="2400" i="1" dirty="0"/>
              <a:t>όχι εσάς αλλά</a:t>
            </a:r>
            <a:r>
              <a:rPr lang="el-GR" sz="2400" dirty="0"/>
              <a:t>) </a:t>
            </a:r>
            <a:r>
              <a:rPr lang="el-GR" sz="2400" b="1" i="1" dirty="0" err="1"/>
              <a:t>τὸν</a:t>
            </a:r>
            <a:r>
              <a:rPr lang="el-GR" sz="2400" b="1" i="1" dirty="0"/>
              <a:t> </a:t>
            </a:r>
            <a:r>
              <a:rPr lang="el-GR" sz="2400" b="1" i="1" dirty="0" err="1"/>
              <a:t>Πατέρα</a:t>
            </a:r>
            <a:r>
              <a:rPr lang="el-GR" sz="2400" b="1" i="1" dirty="0"/>
              <a:t> </a:t>
            </a:r>
            <a:r>
              <a:rPr lang="el-GR" sz="2400" b="1" i="1" dirty="0" err="1"/>
              <a:t>ὑμῶν</a:t>
            </a:r>
            <a:r>
              <a:rPr lang="el-GR" sz="2400" b="1" i="1" dirty="0"/>
              <a:t> </a:t>
            </a:r>
            <a:r>
              <a:rPr lang="el-GR" sz="2400" b="1" i="1" dirty="0" err="1"/>
              <a:t>τὸν</a:t>
            </a:r>
            <a:r>
              <a:rPr lang="el-GR" sz="2400" b="1" i="1" dirty="0"/>
              <a:t> </a:t>
            </a:r>
            <a:r>
              <a:rPr lang="el-GR" sz="2400" b="1" i="1" dirty="0" err="1"/>
              <a:t>ἐν</a:t>
            </a:r>
            <a:r>
              <a:rPr lang="el-GR" sz="2400" b="1" i="1" dirty="0"/>
              <a:t> </a:t>
            </a:r>
            <a:r>
              <a:rPr lang="el-GR" sz="2400" b="1" i="1" dirty="0" err="1"/>
              <a:t>τοῖς</a:t>
            </a:r>
            <a:r>
              <a:rPr lang="el-GR" sz="2400" b="1" i="1" dirty="0"/>
              <a:t> </a:t>
            </a:r>
            <a:r>
              <a:rPr lang="el-GR" sz="2400" b="1" i="1" dirty="0" err="1"/>
              <a:t>οὐρανοῖς</a:t>
            </a:r>
            <a:r>
              <a:rPr lang="el-GR" sz="2400" b="1" i="1" dirty="0"/>
              <a:t>.</a:t>
            </a:r>
          </a:p>
          <a:p>
            <a:pPr marL="216000" indent="-216000">
              <a:spcBef>
                <a:spcPts val="0"/>
              </a:spcBef>
              <a:defRPr/>
            </a:pPr>
            <a:endParaRPr lang="el-GR" sz="2400" b="1" i="1" dirty="0"/>
          </a:p>
          <a:p>
            <a:pPr marL="216000" indent="-216000">
              <a:spcBef>
                <a:spcPts val="0"/>
              </a:spcBef>
              <a:defRPr/>
            </a:pPr>
            <a:r>
              <a:rPr lang="el-GR" sz="2400" dirty="0" err="1"/>
              <a:t>Λευ</a:t>
            </a:r>
            <a:r>
              <a:rPr lang="el-GR" sz="2400" dirty="0"/>
              <a:t>. 19, 2: </a:t>
            </a:r>
            <a:r>
              <a:rPr lang="el-GR" sz="2400" i="1" dirty="0" err="1"/>
              <a:t>ἅγιοι</a:t>
            </a:r>
            <a:r>
              <a:rPr lang="el-GR" sz="2400" i="1" dirty="0"/>
              <a:t> </a:t>
            </a:r>
            <a:r>
              <a:rPr lang="el-GR" sz="2400" i="1" dirty="0" err="1"/>
              <a:t>ἔσεσθε</a:t>
            </a:r>
            <a:r>
              <a:rPr lang="el-GR" sz="2400" i="1" dirty="0"/>
              <a:t> </a:t>
            </a:r>
            <a:r>
              <a:rPr lang="el-GR" sz="2400" i="1" dirty="0" err="1"/>
              <a:t>ὅτι</a:t>
            </a:r>
            <a:r>
              <a:rPr lang="el-GR" sz="2400" i="1" dirty="0"/>
              <a:t> </a:t>
            </a:r>
            <a:r>
              <a:rPr lang="el-GR" sz="2400" i="1" dirty="0" err="1"/>
              <a:t>ἐγὼ</a:t>
            </a:r>
            <a:r>
              <a:rPr lang="el-GR" sz="2400" i="1" dirty="0"/>
              <a:t> </a:t>
            </a:r>
            <a:r>
              <a:rPr lang="el-GR" sz="2400" i="1" dirty="0" err="1"/>
              <a:t>ἅγιος</a:t>
            </a:r>
            <a:r>
              <a:rPr lang="el-GR" sz="2400" i="1" dirty="0"/>
              <a:t> </a:t>
            </a:r>
            <a:r>
              <a:rPr lang="el-GR" sz="2400" i="1" dirty="0" err="1"/>
              <a:t>Κύριος</a:t>
            </a:r>
            <a:r>
              <a:rPr lang="el-GR" sz="2400" i="1" dirty="0"/>
              <a:t> ὁ </a:t>
            </a:r>
            <a:r>
              <a:rPr lang="el-GR" sz="2400" i="1" dirty="0" err="1"/>
              <a:t>Θεὸς</a:t>
            </a:r>
            <a:r>
              <a:rPr lang="el-GR" sz="2400" i="1" dirty="0"/>
              <a:t> </a:t>
            </a:r>
            <a:r>
              <a:rPr lang="el-GR" sz="2400" i="1" dirty="0" err="1"/>
              <a:t>ὑμῶν</a:t>
            </a:r>
            <a:r>
              <a:rPr lang="el-GR" sz="2400" i="1" dirty="0" smtClean="0"/>
              <a:t>.</a:t>
            </a:r>
            <a:endParaRPr lang="el-GR" sz="2400" i="1" dirty="0"/>
          </a:p>
        </p:txBody>
      </p:sp>
      <p:sp>
        <p:nvSpPr>
          <p:cNvPr id="4" name="Θέση περιεχομένου 3"/>
          <p:cNvSpPr>
            <a:spLocks noGrp="1"/>
          </p:cNvSpPr>
          <p:nvPr>
            <p:ph sz="half" idx="2"/>
          </p:nvPr>
        </p:nvSpPr>
        <p:spPr>
          <a:xfrm>
            <a:off x="4648200" y="1600201"/>
            <a:ext cx="4038600" cy="2620888"/>
          </a:xfrm>
        </p:spPr>
        <p:txBody>
          <a:bodyPr>
            <a:normAutofit/>
          </a:bodyPr>
          <a:lstStyle/>
          <a:p>
            <a:pPr marL="252000" indent="-252000">
              <a:spcBef>
                <a:spcPts val="0"/>
              </a:spcBef>
            </a:pPr>
            <a:r>
              <a:rPr lang="el-GR" sz="2400" i="1" dirty="0"/>
              <a:t>Κανείς δεν θα ήταν άπιστος εάν οι Χριστιανοί πίστευαν πραγματικά τον Θεό ως Πατέρα τους και τον Χριστό ως Κύριό τους</a:t>
            </a:r>
            <a:r>
              <a:rPr lang="el-GR" sz="2400" i="1" dirty="0" smtClean="0"/>
              <a:t>.</a:t>
            </a:r>
            <a:endParaRPr lang="en-US" sz="2400" i="1" dirty="0" smtClean="0"/>
          </a:p>
          <a:p>
            <a:pPr marL="0" lvl="0" indent="0">
              <a:buClr>
                <a:srgbClr val="F0A22E"/>
              </a:buClr>
              <a:buSzPct val="70000"/>
              <a:buNone/>
              <a:defRPr/>
            </a:pPr>
            <a:r>
              <a:rPr lang="el-GR" sz="2200" b="1" cap="all" dirty="0" smtClean="0">
                <a:latin typeface="+mj-lt"/>
                <a:ea typeface="+mj-ea"/>
                <a:cs typeface="+mj-cs"/>
              </a:rPr>
              <a:t>Ι</a:t>
            </a:r>
            <a:r>
              <a:rPr lang="el-GR" sz="2200" b="1" cap="all" dirty="0">
                <a:latin typeface="+mj-lt"/>
                <a:ea typeface="+mj-ea"/>
                <a:cs typeface="+mj-cs"/>
              </a:rPr>
              <a:t>. </a:t>
            </a:r>
            <a:r>
              <a:rPr lang="el-GR" sz="2200" b="1" cap="all" dirty="0" err="1" smtClean="0">
                <a:latin typeface="+mj-lt"/>
                <a:ea typeface="+mj-ea"/>
                <a:cs typeface="+mj-cs"/>
              </a:rPr>
              <a:t>Χρυςοςτομος</a:t>
            </a:r>
            <a:endParaRPr lang="el-GR" sz="2200" b="1" cap="all" dirty="0">
              <a:latin typeface="+mj-lt"/>
              <a:ea typeface="+mj-ea"/>
              <a:cs typeface="+mj-cs"/>
            </a:endParaRPr>
          </a:p>
          <a:p>
            <a:pPr marL="0" indent="0">
              <a:spcBef>
                <a:spcPts val="0"/>
              </a:spcBef>
              <a:buNone/>
            </a:pPr>
            <a:endParaRPr lang="el-GR" sz="2400" i="1" dirty="0"/>
          </a:p>
        </p:txBody>
      </p:sp>
      <p:sp>
        <p:nvSpPr>
          <p:cNvPr id="5" name="TextBox 4"/>
          <p:cNvSpPr txBox="1"/>
          <p:nvPr/>
        </p:nvSpPr>
        <p:spPr>
          <a:xfrm>
            <a:off x="4644008" y="4403652"/>
            <a:ext cx="4042792" cy="1761652"/>
          </a:xfrm>
          <a:prstGeom prst="rect">
            <a:avLst/>
          </a:prstGeom>
        </p:spPr>
        <p:txBody>
          <a:bodyPr vert="horz" wrap="square" lIns="91440" tIns="45720" rIns="91440" bIns="45720" rtlCol="0" anchor="ctr">
            <a:noAutofit/>
          </a:bodyPr>
          <a:lstStyle/>
          <a:p>
            <a:pPr>
              <a:lnSpc>
                <a:spcPts val="2100"/>
              </a:lnSpc>
            </a:pPr>
            <a:r>
              <a:rPr lang="el-GR" sz="2100" cap="all" dirty="0">
                <a:latin typeface="+mj-lt"/>
                <a:ea typeface="+mj-ea"/>
                <a:cs typeface="+mj-cs"/>
              </a:rPr>
              <a:t>Ο </a:t>
            </a:r>
            <a:r>
              <a:rPr lang="el-GR" sz="2100" cap="all" dirty="0" err="1" smtClean="0">
                <a:latin typeface="+mj-lt"/>
                <a:ea typeface="+mj-ea"/>
                <a:cs typeface="+mj-cs"/>
              </a:rPr>
              <a:t>αγιασμ</a:t>
            </a:r>
            <a:r>
              <a:rPr lang="el-GR" sz="2100" cap="all" dirty="0" err="1">
                <a:latin typeface="+mj-lt"/>
                <a:ea typeface="+mj-ea"/>
                <a:cs typeface="+mj-cs"/>
              </a:rPr>
              <a:t>Ο</a:t>
            </a:r>
            <a:r>
              <a:rPr lang="el-GR" sz="2100" cap="all" dirty="0" err="1" smtClean="0">
                <a:latin typeface="+mj-lt"/>
                <a:ea typeface="+mj-ea"/>
                <a:cs typeface="+mj-cs"/>
              </a:rPr>
              <a:t>σ</a:t>
            </a:r>
            <a:r>
              <a:rPr lang="el-GR" sz="2100" cap="all" dirty="0" smtClean="0">
                <a:latin typeface="+mj-lt"/>
                <a:ea typeface="+mj-ea"/>
                <a:cs typeface="+mj-cs"/>
              </a:rPr>
              <a:t> </a:t>
            </a:r>
            <a:r>
              <a:rPr lang="el-GR" sz="2100" cap="all" dirty="0">
                <a:latin typeface="+mj-lt"/>
                <a:ea typeface="+mj-ea"/>
                <a:cs typeface="+mj-cs"/>
              </a:rPr>
              <a:t>στην </a:t>
            </a:r>
            <a:r>
              <a:rPr lang="el-GR" sz="2100" cap="all" dirty="0" err="1">
                <a:latin typeface="+mj-lt"/>
                <a:ea typeface="+mj-ea"/>
                <a:cs typeface="+mj-cs"/>
              </a:rPr>
              <a:t>κ.δ.</a:t>
            </a:r>
            <a:r>
              <a:rPr lang="el-GR" sz="2100" cap="all" dirty="0">
                <a:latin typeface="+mj-lt"/>
                <a:ea typeface="+mj-ea"/>
                <a:cs typeface="+mj-cs"/>
              </a:rPr>
              <a:t> δεν </a:t>
            </a:r>
            <a:r>
              <a:rPr lang="el-GR" sz="2100" cap="all" dirty="0" err="1">
                <a:latin typeface="+mj-lt"/>
                <a:ea typeface="+mj-ea"/>
                <a:cs typeface="+mj-cs"/>
              </a:rPr>
              <a:t>νοειται</a:t>
            </a:r>
            <a:r>
              <a:rPr lang="el-GR" sz="2100" cap="all" dirty="0">
                <a:latin typeface="+mj-lt"/>
                <a:ea typeface="+mj-ea"/>
                <a:cs typeface="+mj-cs"/>
              </a:rPr>
              <a:t> </a:t>
            </a:r>
            <a:r>
              <a:rPr lang="el-GR" sz="2100" cap="all" dirty="0" err="1">
                <a:latin typeface="+mj-lt"/>
                <a:ea typeface="+mj-ea"/>
                <a:cs typeface="+mj-cs"/>
              </a:rPr>
              <a:t>ωσ</a:t>
            </a:r>
            <a:r>
              <a:rPr lang="el-GR" sz="2100" cap="all" dirty="0">
                <a:latin typeface="+mj-lt"/>
                <a:ea typeface="+mj-ea"/>
                <a:cs typeface="+mj-cs"/>
              </a:rPr>
              <a:t> μη </a:t>
            </a:r>
            <a:r>
              <a:rPr lang="el-GR" sz="2100" cap="all" dirty="0" err="1">
                <a:latin typeface="+mj-lt"/>
                <a:ea typeface="+mj-ea"/>
                <a:cs typeface="+mj-cs"/>
              </a:rPr>
              <a:t>μολυνση</a:t>
            </a:r>
            <a:r>
              <a:rPr lang="el-GR" sz="2100" cap="all" dirty="0">
                <a:latin typeface="+mj-lt"/>
                <a:ea typeface="+mj-ea"/>
                <a:cs typeface="+mj-cs"/>
              </a:rPr>
              <a:t> από </a:t>
            </a:r>
            <a:r>
              <a:rPr lang="el-GR" sz="2100" cap="all" dirty="0" err="1">
                <a:latin typeface="+mj-lt"/>
                <a:ea typeface="+mj-ea"/>
                <a:cs typeface="+mj-cs"/>
              </a:rPr>
              <a:t>ο,τι</a:t>
            </a:r>
            <a:r>
              <a:rPr lang="el-GR" sz="2100" cap="all" dirty="0">
                <a:latin typeface="+mj-lt"/>
                <a:ea typeface="+mj-ea"/>
                <a:cs typeface="+mj-cs"/>
              </a:rPr>
              <a:t> είναι </a:t>
            </a:r>
            <a:r>
              <a:rPr lang="el-GR" sz="2100" cap="all" dirty="0" err="1">
                <a:latin typeface="+mj-lt"/>
                <a:ea typeface="+mj-ea"/>
                <a:cs typeface="+mj-cs"/>
              </a:rPr>
              <a:t>ακαθαρτο</a:t>
            </a:r>
            <a:r>
              <a:rPr lang="el-GR" sz="2100" cap="all" dirty="0">
                <a:latin typeface="+mj-lt"/>
                <a:ea typeface="+mj-ea"/>
                <a:cs typeface="+mj-cs"/>
              </a:rPr>
              <a:t> [</a:t>
            </a:r>
            <a:r>
              <a:rPr lang="el-GR" sz="2100" cap="all" dirty="0" err="1">
                <a:latin typeface="+mj-lt"/>
                <a:ea typeface="+mj-ea"/>
                <a:cs typeface="+mj-cs"/>
              </a:rPr>
              <a:t>τροφη</a:t>
            </a:r>
            <a:r>
              <a:rPr lang="el-GR" sz="2100" cap="all" dirty="0">
                <a:latin typeface="+mj-lt"/>
                <a:ea typeface="+mj-ea"/>
                <a:cs typeface="+mj-cs"/>
              </a:rPr>
              <a:t>, </a:t>
            </a:r>
            <a:r>
              <a:rPr lang="el-GR" sz="2100" cap="all" dirty="0" err="1">
                <a:latin typeface="+mj-lt"/>
                <a:ea typeface="+mj-ea"/>
                <a:cs typeface="+mj-cs"/>
              </a:rPr>
              <a:t>γυναικα</a:t>
            </a:r>
            <a:r>
              <a:rPr lang="el-GR" sz="2100" cap="all" dirty="0">
                <a:latin typeface="+mj-lt"/>
                <a:ea typeface="+mj-ea"/>
                <a:cs typeface="+mj-cs"/>
              </a:rPr>
              <a:t>, </a:t>
            </a:r>
            <a:r>
              <a:rPr lang="el-GR" sz="2100" cap="all" dirty="0" err="1">
                <a:latin typeface="+mj-lt"/>
                <a:ea typeface="+mj-ea"/>
                <a:cs typeface="+mj-cs"/>
              </a:rPr>
              <a:t>εθνικοσ</a:t>
            </a:r>
            <a:r>
              <a:rPr lang="el-GR" sz="2100" cap="all" dirty="0">
                <a:latin typeface="+mj-lt"/>
                <a:ea typeface="+mj-ea"/>
                <a:cs typeface="+mj-cs"/>
              </a:rPr>
              <a:t>] </a:t>
            </a:r>
            <a:r>
              <a:rPr lang="el-GR" sz="2100" cap="all" dirty="0" err="1">
                <a:latin typeface="+mj-lt"/>
                <a:ea typeface="+mj-ea"/>
                <a:cs typeface="+mj-cs"/>
              </a:rPr>
              <a:t>αλλα</a:t>
            </a:r>
            <a:r>
              <a:rPr lang="el-GR" sz="2100" cap="all" dirty="0">
                <a:latin typeface="+mj-lt"/>
                <a:ea typeface="+mj-ea"/>
                <a:cs typeface="+mj-cs"/>
              </a:rPr>
              <a:t> </a:t>
            </a:r>
            <a:r>
              <a:rPr lang="el-GR" sz="2100" cap="all" dirty="0" err="1">
                <a:latin typeface="+mj-lt"/>
                <a:ea typeface="+mj-ea"/>
                <a:cs typeface="+mj-cs"/>
              </a:rPr>
              <a:t>ωσ</a:t>
            </a:r>
            <a:r>
              <a:rPr lang="el-GR" sz="2100" cap="all" dirty="0">
                <a:latin typeface="+mj-lt"/>
                <a:ea typeface="+mj-ea"/>
                <a:cs typeface="+mj-cs"/>
              </a:rPr>
              <a:t> </a:t>
            </a:r>
            <a:r>
              <a:rPr lang="el-GR" sz="2100" cap="all" dirty="0" err="1">
                <a:latin typeface="+mj-lt"/>
                <a:ea typeface="+mj-ea"/>
                <a:cs typeface="+mj-cs"/>
              </a:rPr>
              <a:t>θυσιαστικη</a:t>
            </a:r>
            <a:r>
              <a:rPr lang="el-GR" sz="2100" cap="all" dirty="0">
                <a:latin typeface="+mj-lt"/>
                <a:ea typeface="+mj-ea"/>
                <a:cs typeface="+mj-cs"/>
              </a:rPr>
              <a:t> </a:t>
            </a:r>
            <a:r>
              <a:rPr lang="el-GR" sz="2100" cap="all" dirty="0" err="1" smtClean="0">
                <a:latin typeface="+mj-lt"/>
                <a:ea typeface="+mj-ea"/>
                <a:cs typeface="+mj-cs"/>
              </a:rPr>
              <a:t>αγαπη</a:t>
            </a:r>
            <a:r>
              <a:rPr lang="en-US" sz="2100" cap="all" dirty="0" smtClean="0">
                <a:latin typeface="+mj-lt"/>
                <a:ea typeface="+mj-ea"/>
                <a:cs typeface="+mj-cs"/>
              </a:rPr>
              <a:t> </a:t>
            </a:r>
            <a:r>
              <a:rPr lang="el-GR" sz="2100" cap="all" dirty="0" smtClean="0">
                <a:latin typeface="+mj-lt"/>
                <a:ea typeface="+mj-ea"/>
                <a:cs typeface="+mj-cs"/>
              </a:rPr>
              <a:t>-</a:t>
            </a:r>
            <a:r>
              <a:rPr lang="en-US" sz="2100" cap="all" dirty="0" smtClean="0">
                <a:latin typeface="+mj-lt"/>
                <a:ea typeface="+mj-ea"/>
                <a:cs typeface="+mj-cs"/>
              </a:rPr>
              <a:t> </a:t>
            </a:r>
            <a:r>
              <a:rPr lang="el-GR" sz="2100" cap="all" dirty="0" err="1" smtClean="0">
                <a:latin typeface="+mj-lt"/>
                <a:ea typeface="+mj-ea"/>
                <a:cs typeface="+mj-cs"/>
              </a:rPr>
              <a:t>διακονια</a:t>
            </a:r>
            <a:r>
              <a:rPr lang="el-GR" sz="2100" cap="all" dirty="0" smtClean="0">
                <a:latin typeface="+mj-lt"/>
                <a:ea typeface="+mj-ea"/>
                <a:cs typeface="+mj-cs"/>
              </a:rPr>
              <a:t> </a:t>
            </a:r>
            <a:r>
              <a:rPr lang="el-GR" sz="2100" cap="all" dirty="0" err="1">
                <a:latin typeface="+mj-lt"/>
                <a:ea typeface="+mj-ea"/>
                <a:cs typeface="+mj-cs"/>
              </a:rPr>
              <a:t>προσ</a:t>
            </a:r>
            <a:r>
              <a:rPr lang="el-GR" sz="2100" cap="all" dirty="0">
                <a:latin typeface="+mj-lt"/>
                <a:ea typeface="+mj-ea"/>
                <a:cs typeface="+mj-cs"/>
              </a:rPr>
              <a:t> τον </a:t>
            </a:r>
            <a:r>
              <a:rPr lang="el-GR" sz="2100" cap="all" dirty="0" err="1">
                <a:latin typeface="+mj-lt"/>
                <a:ea typeface="+mj-ea"/>
                <a:cs typeface="+mj-cs"/>
              </a:rPr>
              <a:t>αλλον</a:t>
            </a:r>
            <a:r>
              <a:rPr lang="el-GR" sz="2100" cap="all" dirty="0">
                <a:latin typeface="+mj-lt"/>
                <a:ea typeface="+mj-ea"/>
                <a:cs typeface="+mj-cs"/>
              </a:rPr>
              <a:t> τον «</a:t>
            </a:r>
            <a:r>
              <a:rPr lang="el-GR" sz="2100" cap="all" dirty="0" err="1">
                <a:latin typeface="+mj-lt"/>
                <a:ea typeface="+mj-ea"/>
                <a:cs typeface="+mj-cs"/>
              </a:rPr>
              <a:t>ακαθαρτο</a:t>
            </a:r>
            <a:r>
              <a:rPr lang="el-GR" sz="2100" cap="all" dirty="0">
                <a:latin typeface="+mj-lt"/>
                <a:ea typeface="+mj-ea"/>
                <a:cs typeface="+mj-cs"/>
              </a:rPr>
              <a:t>»! </a:t>
            </a:r>
          </a:p>
        </p:txBody>
      </p:sp>
      <p:sp>
        <p:nvSpPr>
          <p:cNvPr id="6" name="Δεξιό βέλος 5"/>
          <p:cNvSpPr/>
          <p:nvPr/>
        </p:nvSpPr>
        <p:spPr>
          <a:xfrm>
            <a:off x="3995936" y="5068454"/>
            <a:ext cx="4998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63218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156" y="116632"/>
            <a:ext cx="8229600" cy="648072"/>
          </a:xfrm>
        </p:spPr>
        <p:txBody>
          <a:bodyPr>
            <a:noAutofit/>
          </a:bodyPr>
          <a:lstStyle/>
          <a:p>
            <a:r>
              <a:rPr lang="el-GR" sz="3800" dirty="0"/>
              <a:t>V. ΕΛΘΕΤΩ Η ΒΑΣΙΛΕΙΑ ΣΟΥ</a:t>
            </a:r>
            <a:r>
              <a:rPr lang="el-GR" sz="3800" dirty="0" smtClean="0"/>
              <a:t>!</a:t>
            </a:r>
            <a:endParaRPr lang="el-GR" sz="3800" dirty="0"/>
          </a:p>
        </p:txBody>
      </p:sp>
      <p:sp>
        <p:nvSpPr>
          <p:cNvPr id="3" name="Θέση περιεχομένου 2"/>
          <p:cNvSpPr>
            <a:spLocks noGrp="1"/>
          </p:cNvSpPr>
          <p:nvPr>
            <p:ph idx="1"/>
          </p:nvPr>
        </p:nvSpPr>
        <p:spPr>
          <a:xfrm>
            <a:off x="464156" y="2689276"/>
            <a:ext cx="8428324" cy="3692052"/>
          </a:xfrm>
        </p:spPr>
        <p:txBody>
          <a:bodyPr>
            <a:noAutofit/>
          </a:bodyPr>
          <a:lstStyle/>
          <a:p>
            <a:pPr marL="180000" indent="-180000">
              <a:lnSpc>
                <a:spcPts val="1700"/>
              </a:lnSpc>
              <a:spcBef>
                <a:spcPts val="0"/>
              </a:spcBef>
              <a:defRPr/>
            </a:pPr>
            <a:r>
              <a:rPr lang="el-GR" sz="2000" dirty="0"/>
              <a:t>Η εβραϊκή λέξη </a:t>
            </a:r>
            <a:r>
              <a:rPr lang="de-DE" sz="2000" i="1" dirty="0" err="1"/>
              <a:t>malkut</a:t>
            </a:r>
            <a:r>
              <a:rPr lang="el-GR" sz="2000" dirty="0"/>
              <a:t> που προϋποτίθεται είναι </a:t>
            </a:r>
            <a:r>
              <a:rPr lang="el-GR" sz="2000" i="1" dirty="0"/>
              <a:t>όνομα δράσης (</a:t>
            </a:r>
            <a:r>
              <a:rPr lang="de-DE" sz="2000" i="1" dirty="0" err="1"/>
              <a:t>nomen</a:t>
            </a:r>
            <a:r>
              <a:rPr lang="de-DE" sz="2000" i="1" dirty="0"/>
              <a:t> </a:t>
            </a:r>
            <a:r>
              <a:rPr lang="de-DE" sz="2000" i="1" dirty="0" err="1"/>
              <a:t>actionis</a:t>
            </a:r>
            <a:r>
              <a:rPr lang="el-GR" sz="2000" i="1" dirty="0"/>
              <a:t>) και σημαίνει </a:t>
            </a:r>
            <a:r>
              <a:rPr lang="el-GR" sz="2000" i="1" dirty="0" smtClean="0"/>
              <a:t>- όπως </a:t>
            </a:r>
            <a:r>
              <a:rPr lang="el-GR" sz="2000" i="1" dirty="0"/>
              <a:t>και η ελληνική λέξη «βασιλεία»- την ενέργεια, την κυριότητα, την κυριαρχία του βασιλιά!</a:t>
            </a:r>
            <a:r>
              <a:rPr lang="el-GR" sz="2000" dirty="0"/>
              <a:t> Έτσι καταρχάς δε γίνεται λόγος για ένα επικείμενο βασίλειο ή για κάποια αυτοκρατορία που πρέπει να εγκατασταθεί μέσω </a:t>
            </a:r>
            <a:r>
              <a:rPr lang="el-GR" sz="2000" b="1" i="1" dirty="0"/>
              <a:t>Σταυρο</a:t>
            </a:r>
            <a:r>
              <a:rPr lang="el-GR" sz="2000" dirty="0"/>
              <a:t>φοριών (όπως συνέβη στην Ιστορία), αλλά για την κυριαρχία του Θεού στον κόσμο, η οποία μέσω της παρουσίας του Ιησού πραγματοποιείται στην ιστορία με καινούργιο τρόπο. Καθώς λοιπόν η μετάφραση </a:t>
            </a:r>
            <a:r>
              <a:rPr lang="el-GR" sz="2000" i="1" dirty="0"/>
              <a:t>Βασιλεία/Βασίλειο Θεού</a:t>
            </a:r>
            <a:r>
              <a:rPr lang="el-GR" sz="2000" dirty="0"/>
              <a:t> (</a:t>
            </a:r>
            <a:r>
              <a:rPr lang="de-DE" sz="1700" cap="all" dirty="0"/>
              <a:t>VULGATA:</a:t>
            </a:r>
            <a:r>
              <a:rPr lang="de-DE" sz="1700" dirty="0"/>
              <a:t> </a:t>
            </a:r>
            <a:r>
              <a:rPr lang="de-DE" sz="1700" dirty="0" err="1" smtClean="0"/>
              <a:t>adveniat</a:t>
            </a:r>
            <a:r>
              <a:rPr lang="de-DE" sz="1700" dirty="0" smtClean="0"/>
              <a:t> </a:t>
            </a:r>
            <a:r>
              <a:rPr lang="de-DE" sz="1700" b="1" cap="all" dirty="0" err="1"/>
              <a:t>regnum</a:t>
            </a:r>
            <a:r>
              <a:rPr lang="de-DE" sz="1700" b="1" dirty="0"/>
              <a:t> </a:t>
            </a:r>
            <a:r>
              <a:rPr lang="de-DE" sz="1700" b="1" dirty="0" err="1"/>
              <a:t>tuum</a:t>
            </a:r>
            <a:r>
              <a:rPr lang="el-GR" sz="1700" b="1" dirty="0"/>
              <a:t>/ Λούθηρος: </a:t>
            </a:r>
            <a:r>
              <a:rPr lang="de-DE" sz="1700" i="1" dirty="0"/>
              <a:t>Dein </a:t>
            </a:r>
            <a:r>
              <a:rPr lang="de-DE" sz="1700" i="1" cap="all" dirty="0" smtClean="0"/>
              <a:t>Reich</a:t>
            </a:r>
            <a:r>
              <a:rPr lang="el-GR" sz="1700" dirty="0" smtClean="0"/>
              <a:t>/Ράιχ </a:t>
            </a:r>
            <a:r>
              <a:rPr lang="de-DE" sz="1700" dirty="0" smtClean="0"/>
              <a:t>komme</a:t>
            </a:r>
            <a:r>
              <a:rPr lang="el-GR" sz="2000" b="1" dirty="0" smtClean="0"/>
              <a:t>) </a:t>
            </a:r>
            <a:r>
              <a:rPr lang="el-GR" sz="2000" dirty="0"/>
              <a:t>είναι ανεπαρκής, θα ήταν καλύτερο να ομιλεί κανείς για </a:t>
            </a:r>
            <a:r>
              <a:rPr lang="el-GR" sz="2000" i="1" dirty="0"/>
              <a:t>την κυριότητα του Θεού-</a:t>
            </a:r>
            <a:r>
              <a:rPr lang="el-GR" sz="2000" b="1" i="1" dirty="0"/>
              <a:t>Πατέρα</a:t>
            </a:r>
            <a:r>
              <a:rPr lang="el-GR" sz="2000" dirty="0"/>
              <a:t>, για έναν κόσμο δικαιοσύνης, ελευθερίας και αγάπης!</a:t>
            </a:r>
            <a:r>
              <a:rPr lang="el-GR" sz="2000" i="1" dirty="0"/>
              <a:t> </a:t>
            </a:r>
          </a:p>
          <a:p>
            <a:pPr marL="180000" indent="-180000">
              <a:lnSpc>
                <a:spcPts val="1700"/>
              </a:lnSpc>
              <a:spcBef>
                <a:spcPts val="0"/>
              </a:spcBef>
              <a:defRPr/>
            </a:pPr>
            <a:r>
              <a:rPr lang="el-GR" sz="2000" i="1" dirty="0"/>
              <a:t>Η παραπάνω άποψη του </a:t>
            </a:r>
            <a:r>
              <a:rPr lang="en-US" sz="2000" i="1" dirty="0"/>
              <a:t>G. </a:t>
            </a:r>
            <a:r>
              <a:rPr lang="en-US" sz="2000" i="1" dirty="0" err="1"/>
              <a:t>Dalman</a:t>
            </a:r>
            <a:r>
              <a:rPr lang="en-US" sz="2000" i="1" dirty="0"/>
              <a:t> (Die </a:t>
            </a:r>
            <a:r>
              <a:rPr lang="en-US" sz="2000" i="1" dirty="0" err="1"/>
              <a:t>Worte</a:t>
            </a:r>
            <a:r>
              <a:rPr lang="en-US" sz="2000" i="1" dirty="0"/>
              <a:t> </a:t>
            </a:r>
            <a:r>
              <a:rPr lang="en-US" sz="2000" i="1" dirty="0" err="1"/>
              <a:t>Jesu</a:t>
            </a:r>
            <a:r>
              <a:rPr lang="en-US" sz="2000" i="1" dirty="0"/>
              <a:t> 1898)</a:t>
            </a:r>
            <a:r>
              <a:rPr lang="el-GR" sz="2000" i="1" dirty="0"/>
              <a:t> που υιοθετήθηκε από όλα τα Λεξικά σήμερα αμφισβητείται  καθώς στα Ευαγγέλια ο όρος συνδυάζεται με το </a:t>
            </a:r>
            <a:r>
              <a:rPr lang="el-GR" sz="2000" i="1" dirty="0" err="1"/>
              <a:t>εἰσελθεῖν</a:t>
            </a:r>
            <a:r>
              <a:rPr lang="el-GR" sz="2000" i="1" dirty="0"/>
              <a:t> (</a:t>
            </a:r>
            <a:r>
              <a:rPr lang="el-GR" sz="2000" i="1" dirty="0" err="1"/>
              <a:t>Μκ</a:t>
            </a:r>
            <a:r>
              <a:rPr lang="el-GR" sz="2000" i="1" dirty="0"/>
              <a:t>. 10, 15. </a:t>
            </a:r>
            <a:r>
              <a:rPr lang="el-GR" sz="2000" i="1" dirty="0" err="1"/>
              <a:t>Λκ</a:t>
            </a:r>
            <a:r>
              <a:rPr lang="el-GR" sz="2000" i="1" dirty="0"/>
              <a:t>. 13, 24-30), παρουσιάζεται ως θησαυρός ή δώρο, γίνεται λόγος για κληρονομία (</a:t>
            </a:r>
            <a:r>
              <a:rPr lang="el-GR" sz="2000" i="1" dirty="0" err="1"/>
              <a:t>Μτ</a:t>
            </a:r>
            <a:r>
              <a:rPr lang="el-GR" sz="2000" i="1" dirty="0"/>
              <a:t>. 5) ή για έλευση αλλά και απόρριψη στη </a:t>
            </a:r>
            <a:r>
              <a:rPr lang="el-GR" sz="2000" i="1" dirty="0" err="1"/>
              <a:t>γέεννα</a:t>
            </a:r>
            <a:r>
              <a:rPr lang="el-GR" sz="2000" i="1" dirty="0"/>
              <a:t> (</a:t>
            </a:r>
            <a:r>
              <a:rPr lang="el-GR" sz="2000" i="1" dirty="0" err="1"/>
              <a:t>Μκ</a:t>
            </a:r>
            <a:r>
              <a:rPr lang="el-GR" sz="2000" i="1" dirty="0"/>
              <a:t>. 9, 42-8. </a:t>
            </a:r>
            <a:r>
              <a:rPr lang="el-GR" sz="2000" i="1" dirty="0" err="1"/>
              <a:t>Μτ</a:t>
            </a:r>
            <a:r>
              <a:rPr lang="el-GR" sz="2000" i="1" dirty="0"/>
              <a:t>. 8, 11. </a:t>
            </a:r>
            <a:r>
              <a:rPr lang="el-GR" sz="2000" i="1" dirty="0" err="1"/>
              <a:t>Λκ</a:t>
            </a:r>
            <a:r>
              <a:rPr lang="el-GR" sz="2000" i="1" dirty="0"/>
              <a:t>. 13, 28 </a:t>
            </a:r>
            <a:r>
              <a:rPr lang="el-GR" sz="2000" i="1" dirty="0" err="1"/>
              <a:t>κε</a:t>
            </a:r>
            <a:r>
              <a:rPr lang="el-GR" sz="2000" i="1" dirty="0"/>
              <a:t>). Σήμερα γίνεται λόγος για βασιλεία και με τη στατική έννοια του χώρου</a:t>
            </a:r>
            <a:r>
              <a:rPr lang="el-GR" sz="2000" i="1" dirty="0" smtClean="0"/>
              <a:t>.</a:t>
            </a:r>
            <a:endParaRPr lang="el-GR" sz="2000" i="1"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692696"/>
            <a:ext cx="6552728" cy="1996580"/>
          </a:xfrm>
          <a:prstGeom prst="rect">
            <a:avLst/>
          </a:prstGeom>
        </p:spPr>
      </p:pic>
      <p:sp>
        <p:nvSpPr>
          <p:cNvPr id="5" name="TextBox 4"/>
          <p:cNvSpPr txBox="1"/>
          <p:nvPr/>
        </p:nvSpPr>
        <p:spPr>
          <a:xfrm>
            <a:off x="7596336" y="2199742"/>
            <a:ext cx="396044" cy="201502"/>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8</a:t>
            </a:r>
            <a:endParaRPr lang="el-GR" sz="1500" dirty="0" smtClean="0"/>
          </a:p>
        </p:txBody>
      </p:sp>
    </p:spTree>
    <p:extLst>
      <p:ext uri="{BB962C8B-B14F-4D97-AF65-F5344CB8AC3E}">
        <p14:creationId xmlns:p14="http://schemas.microsoft.com/office/powerpoint/2010/main" val="1178894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7 - Πίνακας"/>
          <p:cNvGraphicFramePr>
            <a:graphicFrameLocks noGrp="1"/>
          </p:cNvGraphicFramePr>
          <p:nvPr>
            <p:extLst>
              <p:ext uri="{D42A27DB-BD31-4B8C-83A1-F6EECF244321}">
                <p14:modId xmlns:p14="http://schemas.microsoft.com/office/powerpoint/2010/main" val="1485409484"/>
              </p:ext>
            </p:extLst>
          </p:nvPr>
        </p:nvGraphicFramePr>
        <p:xfrm>
          <a:off x="395536" y="692696"/>
          <a:ext cx="8352928" cy="4998277"/>
        </p:xfrm>
        <a:graphic>
          <a:graphicData uri="http://schemas.openxmlformats.org/drawingml/2006/table">
            <a:tbl>
              <a:tblPr>
                <a:tableStyleId>{35758FB7-9AC5-4552-8A53-C91805E547FA}</a:tableStyleId>
              </a:tblPr>
              <a:tblGrid>
                <a:gridCol w="4176463"/>
                <a:gridCol w="4176465"/>
              </a:tblGrid>
              <a:tr h="473195">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2200" b="1" u="none" strike="noStrike" cap="none" normalizeH="0" baseline="0" dirty="0" smtClean="0">
                          <a:ln>
                            <a:noFill/>
                          </a:ln>
                          <a:effectLst/>
                          <a:latin typeface="+mn-lt"/>
                        </a:rPr>
                        <a:t>Η ΒΑΣΙΛΕΙΑ ΣΤΗΝ ΠΑΛΑΙΑ ΔΙΑΘΗΚΗ</a:t>
                      </a:r>
                      <a:endParaRPr kumimoji="0" lang="el-GR" sz="2200" b="0" i="1"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r>
              <a:tr h="4495357">
                <a:tc>
                  <a:txBody>
                    <a:bodyPr/>
                    <a:lstStyle/>
                    <a:p>
                      <a:pPr marL="0" marR="0" lvl="0" indent="0" algn="l" defTabSz="914400" rtl="0" eaLnBrk="1" fontAlgn="base" latinLnBrk="0" hangingPunct="1">
                        <a:lnSpc>
                          <a:spcPts val="2300"/>
                        </a:lnSpc>
                        <a:spcBef>
                          <a:spcPct val="0"/>
                        </a:spcBef>
                        <a:spcAft>
                          <a:spcPct val="0"/>
                        </a:spcAft>
                        <a:buClrTx/>
                        <a:buSzTx/>
                        <a:buFontTx/>
                        <a:buNone/>
                        <a:tabLst/>
                      </a:pPr>
                      <a:r>
                        <a:rPr kumimoji="0" lang="el-GR" sz="2000" kern="1200" cap="all" dirty="0" smtClean="0">
                          <a:solidFill>
                            <a:schemeClr val="dk1"/>
                          </a:solidFill>
                          <a:latin typeface="+mn-lt"/>
                          <a:ea typeface="+mn-ea"/>
                          <a:cs typeface="+mn-cs"/>
                        </a:rPr>
                        <a:t>η</a:t>
                      </a:r>
                      <a:r>
                        <a:rPr kumimoji="0" lang="el-GR" sz="2000" kern="1200" dirty="0" smtClean="0">
                          <a:solidFill>
                            <a:schemeClr val="dk1"/>
                          </a:solidFill>
                          <a:latin typeface="+mn-lt"/>
                          <a:ea typeface="+mn-ea"/>
                          <a:cs typeface="+mn-cs"/>
                        </a:rPr>
                        <a:t> διακήρυξη της </a:t>
                      </a:r>
                      <a:r>
                        <a:rPr kumimoji="0" lang="el-GR" sz="2000" kern="1200" cap="all" dirty="0" smtClean="0">
                          <a:solidFill>
                            <a:schemeClr val="dk1"/>
                          </a:solidFill>
                          <a:latin typeface="+mn-lt"/>
                          <a:ea typeface="+mn-ea"/>
                          <a:cs typeface="+mn-cs"/>
                        </a:rPr>
                        <a:t>β</a:t>
                      </a:r>
                      <a:r>
                        <a:rPr kumimoji="0" lang="el-GR" sz="2000" kern="1200" dirty="0" smtClean="0">
                          <a:solidFill>
                            <a:schemeClr val="dk1"/>
                          </a:solidFill>
                          <a:latin typeface="+mn-lt"/>
                          <a:ea typeface="+mn-ea"/>
                          <a:cs typeface="+mn-cs"/>
                        </a:rPr>
                        <a:t>ασιλείας του Θεού θεμελιώνεται -</a:t>
                      </a:r>
                      <a:r>
                        <a:rPr kumimoji="0" lang="el-GR" sz="2000" kern="1200" baseline="0" dirty="0" smtClean="0">
                          <a:solidFill>
                            <a:schemeClr val="dk1"/>
                          </a:solidFill>
                          <a:latin typeface="+mn-lt"/>
                          <a:ea typeface="+mn-ea"/>
                          <a:cs typeface="+mn-cs"/>
                        </a:rPr>
                        <a:t> </a:t>
                      </a:r>
                      <a:r>
                        <a:rPr kumimoji="0" lang="el-GR" sz="2000" kern="1200" dirty="0" smtClean="0">
                          <a:solidFill>
                            <a:schemeClr val="dk1"/>
                          </a:solidFill>
                          <a:latin typeface="+mn-lt"/>
                          <a:ea typeface="+mn-ea"/>
                          <a:cs typeface="+mn-cs"/>
                        </a:rPr>
                        <a:t>όπως και ολόκληρο το ευαγγέλιο του Ιησού - στην Π.Δ. η οποία εκλαμβάνεται ως ολότητα κινούμενη προοδευτικά από τις απαρχές της ιστορίας και τον Αβραάμ μέχρι και τον Ιησού που συνιστά το πλήρωμα των καιρών. </a:t>
                      </a:r>
                    </a:p>
                    <a:p>
                      <a:pPr marL="0" marR="0" lvl="0" indent="0" algn="l" defTabSz="914400" rtl="0" eaLnBrk="1" fontAlgn="base" latinLnBrk="0" hangingPunct="1">
                        <a:lnSpc>
                          <a:spcPts val="2300"/>
                        </a:lnSpc>
                        <a:spcBef>
                          <a:spcPct val="0"/>
                        </a:spcBef>
                        <a:spcAft>
                          <a:spcPct val="0"/>
                        </a:spcAft>
                        <a:buClrTx/>
                        <a:buSzTx/>
                        <a:buFontTx/>
                        <a:buNone/>
                        <a:tabLst/>
                      </a:pPr>
                      <a:r>
                        <a:rPr kumimoji="0" lang="el-GR" sz="2000" kern="1200" cap="all" dirty="0" smtClean="0">
                          <a:solidFill>
                            <a:schemeClr val="dk1"/>
                          </a:solidFill>
                          <a:latin typeface="+mn-lt"/>
                          <a:ea typeface="+mn-ea"/>
                          <a:cs typeface="+mn-cs"/>
                        </a:rPr>
                        <a:t>ε</a:t>
                      </a:r>
                      <a:r>
                        <a:rPr kumimoji="0" lang="el-GR" sz="2000" kern="1200" dirty="0" smtClean="0">
                          <a:solidFill>
                            <a:schemeClr val="dk1"/>
                          </a:solidFill>
                          <a:latin typeface="+mn-lt"/>
                          <a:ea typeface="+mn-ea"/>
                          <a:cs typeface="+mn-cs"/>
                        </a:rPr>
                        <a:t>κεί ακριβώς απαντούν </a:t>
                      </a:r>
                      <a:r>
                        <a:rPr kumimoji="0" lang="el-GR" sz="2000" b="1" kern="1200" dirty="0" smtClean="0">
                          <a:solidFill>
                            <a:schemeClr val="dk1"/>
                          </a:solidFill>
                          <a:latin typeface="+mn-lt"/>
                          <a:ea typeface="+mn-ea"/>
                          <a:cs typeface="+mn-cs"/>
                        </a:rPr>
                        <a:t>οι λεγόμενοι </a:t>
                      </a:r>
                      <a:r>
                        <a:rPr kumimoji="0" lang="el-GR" sz="2000" b="1" kern="1200" dirty="0" err="1" smtClean="0">
                          <a:solidFill>
                            <a:schemeClr val="dk1"/>
                          </a:solidFill>
                          <a:latin typeface="+mn-lt"/>
                          <a:ea typeface="+mn-ea"/>
                          <a:cs typeface="+mn-cs"/>
                        </a:rPr>
                        <a:t>ενθρονιστήριοι</a:t>
                      </a:r>
                      <a:r>
                        <a:rPr kumimoji="0" lang="el-GR" sz="2000" b="1" kern="1200" dirty="0" smtClean="0">
                          <a:solidFill>
                            <a:schemeClr val="dk1"/>
                          </a:solidFill>
                          <a:latin typeface="+mn-lt"/>
                          <a:ea typeface="+mn-ea"/>
                          <a:cs typeface="+mn-cs"/>
                        </a:rPr>
                        <a:t> </a:t>
                      </a:r>
                      <a:r>
                        <a:rPr kumimoji="0" lang="el-GR" sz="2000" b="1" kern="1200" cap="all" dirty="0" smtClean="0">
                          <a:solidFill>
                            <a:schemeClr val="dk1"/>
                          </a:solidFill>
                          <a:latin typeface="+mn-lt"/>
                          <a:ea typeface="+mn-ea"/>
                          <a:cs typeface="+mn-cs"/>
                        </a:rPr>
                        <a:t>ψ</a:t>
                      </a:r>
                      <a:r>
                        <a:rPr kumimoji="0" lang="el-GR" sz="2000" b="1" kern="1200" dirty="0" smtClean="0">
                          <a:solidFill>
                            <a:schemeClr val="dk1"/>
                          </a:solidFill>
                          <a:latin typeface="+mn-lt"/>
                          <a:ea typeface="+mn-ea"/>
                          <a:cs typeface="+mn-cs"/>
                        </a:rPr>
                        <a:t>αλμοί</a:t>
                      </a:r>
                      <a:r>
                        <a:rPr kumimoji="0" lang="el-GR" sz="2000" kern="1200" dirty="0" smtClean="0">
                          <a:solidFill>
                            <a:schemeClr val="dk1"/>
                          </a:solidFill>
                          <a:latin typeface="+mn-lt"/>
                          <a:ea typeface="+mn-ea"/>
                          <a:cs typeface="+mn-cs"/>
                        </a:rPr>
                        <a:t> οι οποίοι διακηρύττουν τη βασιλεία του Θεού (</a:t>
                      </a:r>
                      <a:r>
                        <a:rPr kumimoji="0" lang="el-GR" sz="2000" kern="1200" dirty="0" err="1" smtClean="0">
                          <a:solidFill>
                            <a:schemeClr val="dk1"/>
                          </a:solidFill>
                          <a:latin typeface="+mn-lt"/>
                          <a:ea typeface="+mn-ea"/>
                          <a:cs typeface="+mn-cs"/>
                        </a:rPr>
                        <a:t>Γιαχβέ</a:t>
                      </a:r>
                      <a:r>
                        <a:rPr kumimoji="0" lang="el-GR" sz="2000" kern="1200" dirty="0" smtClean="0">
                          <a:solidFill>
                            <a:schemeClr val="dk1"/>
                          </a:solidFill>
                          <a:latin typeface="+mn-lt"/>
                          <a:ea typeface="+mn-ea"/>
                          <a:cs typeface="+mn-cs"/>
                        </a:rPr>
                        <a:t>)</a:t>
                      </a:r>
                      <a:r>
                        <a:rPr kumimoji="0" lang="el-GR" sz="2000" kern="1200" baseline="30000" dirty="0" smtClean="0">
                          <a:solidFill>
                            <a:schemeClr val="dk1"/>
                          </a:solidFill>
                          <a:latin typeface="+mn-lt"/>
                          <a:ea typeface="+mn-ea"/>
                          <a:cs typeface="+mn-cs"/>
                        </a:rPr>
                        <a:t> </a:t>
                      </a:r>
                      <a:r>
                        <a:rPr kumimoji="0" lang="el-GR" sz="2000" kern="1200" dirty="0" smtClean="0">
                          <a:solidFill>
                            <a:schemeClr val="dk1"/>
                          </a:solidFill>
                          <a:latin typeface="+mn-lt"/>
                          <a:ea typeface="+mn-ea"/>
                          <a:cs typeface="+mn-cs"/>
                        </a:rPr>
                        <a:t>που κατανοείται κοσμολογικά-οικουμενικά και την οποία ο Ισραήλ αποδέχεται με τη λατρεία (Ψ. 46</a:t>
                      </a:r>
                      <a:r>
                        <a:rPr kumimoji="0" lang="el-GR" sz="2000" kern="1200" baseline="30000" dirty="0" smtClean="0">
                          <a:solidFill>
                            <a:schemeClr val="dk1"/>
                          </a:solidFill>
                          <a:latin typeface="+mn-lt"/>
                          <a:ea typeface="+mn-ea"/>
                          <a:cs typeface="+mn-cs"/>
                        </a:rPr>
                        <a:t>.</a:t>
                      </a:r>
                      <a:r>
                        <a:rPr kumimoji="0" lang="el-GR" sz="2000" kern="1200" dirty="0" smtClean="0">
                          <a:solidFill>
                            <a:schemeClr val="dk1"/>
                          </a:solidFill>
                          <a:latin typeface="+mn-lt"/>
                          <a:ea typeface="+mn-ea"/>
                          <a:cs typeface="+mn-cs"/>
                        </a:rPr>
                        <a:t> 92</a:t>
                      </a:r>
                      <a:r>
                        <a:rPr kumimoji="0" lang="el-GR" sz="2000" kern="1200" baseline="30000" dirty="0" smtClean="0">
                          <a:solidFill>
                            <a:schemeClr val="dk1"/>
                          </a:solidFill>
                          <a:latin typeface="+mn-lt"/>
                          <a:ea typeface="+mn-ea"/>
                          <a:cs typeface="+mn-cs"/>
                        </a:rPr>
                        <a:t>.</a:t>
                      </a:r>
                      <a:r>
                        <a:rPr kumimoji="0" lang="el-GR" sz="2000" kern="1200" dirty="0" smtClean="0">
                          <a:solidFill>
                            <a:schemeClr val="dk1"/>
                          </a:solidFill>
                          <a:latin typeface="+mn-lt"/>
                          <a:ea typeface="+mn-ea"/>
                          <a:cs typeface="+mn-cs"/>
                        </a:rPr>
                        <a:t> 95</a:t>
                      </a:r>
                      <a:r>
                        <a:rPr kumimoji="0" lang="el-GR" sz="2000" kern="1200" baseline="30000" dirty="0" smtClean="0">
                          <a:solidFill>
                            <a:schemeClr val="dk1"/>
                          </a:solidFill>
                          <a:latin typeface="+mn-lt"/>
                          <a:ea typeface="+mn-ea"/>
                          <a:cs typeface="+mn-cs"/>
                        </a:rPr>
                        <a:t>.</a:t>
                      </a:r>
                      <a:r>
                        <a:rPr kumimoji="0" lang="el-GR" sz="2000" kern="1200" dirty="0" smtClean="0">
                          <a:solidFill>
                            <a:schemeClr val="dk1"/>
                          </a:solidFill>
                          <a:latin typeface="+mn-lt"/>
                          <a:ea typeface="+mn-ea"/>
                          <a:cs typeface="+mn-cs"/>
                        </a:rPr>
                        <a:t> 96</a:t>
                      </a:r>
                      <a:r>
                        <a:rPr kumimoji="0" lang="el-GR" sz="2000" kern="1200" baseline="30000" dirty="0" smtClean="0">
                          <a:solidFill>
                            <a:schemeClr val="dk1"/>
                          </a:solidFill>
                          <a:latin typeface="+mn-lt"/>
                          <a:ea typeface="+mn-ea"/>
                          <a:cs typeface="+mn-cs"/>
                        </a:rPr>
                        <a:t>.</a:t>
                      </a:r>
                      <a:r>
                        <a:rPr kumimoji="0" lang="el-GR" sz="2000" kern="1200" dirty="0" smtClean="0">
                          <a:solidFill>
                            <a:schemeClr val="dk1"/>
                          </a:solidFill>
                          <a:latin typeface="+mn-lt"/>
                          <a:ea typeface="+mn-ea"/>
                          <a:cs typeface="+mn-cs"/>
                        </a:rPr>
                        <a:t> 97</a:t>
                      </a:r>
                      <a:r>
                        <a:rPr kumimoji="0" lang="el-GR" sz="2000" kern="1200" baseline="30000" dirty="0" smtClean="0">
                          <a:solidFill>
                            <a:schemeClr val="dk1"/>
                          </a:solidFill>
                          <a:latin typeface="+mn-lt"/>
                          <a:ea typeface="+mn-ea"/>
                          <a:cs typeface="+mn-cs"/>
                        </a:rPr>
                        <a:t>.</a:t>
                      </a:r>
                      <a:r>
                        <a:rPr kumimoji="0" lang="el-GR" sz="2000" kern="1200" dirty="0" smtClean="0">
                          <a:solidFill>
                            <a:schemeClr val="dk1"/>
                          </a:solidFill>
                          <a:latin typeface="+mn-lt"/>
                          <a:ea typeface="+mn-ea"/>
                          <a:cs typeface="+mn-cs"/>
                        </a:rPr>
                        <a:t> 98 Ο’). </a:t>
                      </a:r>
                      <a:endParaRPr kumimoji="0" lang="el-GR" sz="14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c>
                  <a:txBody>
                    <a:bodyPr/>
                    <a:lstStyle/>
                    <a:p>
                      <a:pPr marL="0" marR="0" lvl="0" indent="0" algn="l" defTabSz="914400" rtl="0" eaLnBrk="1" fontAlgn="base" latinLnBrk="0" hangingPunct="1">
                        <a:lnSpc>
                          <a:spcPts val="2400"/>
                        </a:lnSpc>
                        <a:spcBef>
                          <a:spcPct val="0"/>
                        </a:spcBef>
                        <a:spcAft>
                          <a:spcPct val="0"/>
                        </a:spcAft>
                        <a:buClrTx/>
                        <a:buSzTx/>
                        <a:buFontTx/>
                        <a:buNone/>
                        <a:tabLst/>
                        <a:defRPr/>
                      </a:pPr>
                      <a:r>
                        <a:rPr kumimoji="0" lang="el-GR" sz="2000" kern="1200" dirty="0" smtClean="0">
                          <a:solidFill>
                            <a:schemeClr val="dk1"/>
                          </a:solidFill>
                          <a:latin typeface="+mn-lt"/>
                          <a:ea typeface="+mn-ea"/>
                          <a:cs typeface="+mn-cs"/>
                        </a:rPr>
                        <a:t>Από τον 6</a:t>
                      </a:r>
                      <a:r>
                        <a:rPr kumimoji="0" lang="el-GR" sz="2000" kern="1200" baseline="30000" dirty="0" smtClean="0">
                          <a:solidFill>
                            <a:schemeClr val="dk1"/>
                          </a:solidFill>
                          <a:latin typeface="+mn-lt"/>
                          <a:ea typeface="+mn-ea"/>
                          <a:cs typeface="+mn-cs"/>
                        </a:rPr>
                        <a:t>ο</a:t>
                      </a:r>
                      <a:r>
                        <a:rPr kumimoji="0" lang="el-GR" sz="2000" kern="1200" dirty="0" smtClean="0">
                          <a:solidFill>
                            <a:schemeClr val="dk1"/>
                          </a:solidFill>
                          <a:latin typeface="+mn-lt"/>
                          <a:ea typeface="+mn-ea"/>
                          <a:cs typeface="+mn-cs"/>
                        </a:rPr>
                        <a:t> αι. π. Χ. ενόψει των καταστροφών που ενσκήπτουν στην ιστορία του Ισραήλ, η </a:t>
                      </a:r>
                      <a:r>
                        <a:rPr kumimoji="0" lang="el-GR" sz="2000" kern="1200" cap="all" dirty="0" smtClean="0">
                          <a:solidFill>
                            <a:schemeClr val="dk1"/>
                          </a:solidFill>
                          <a:latin typeface="+mn-lt"/>
                          <a:ea typeface="+mn-ea"/>
                          <a:cs typeface="+mn-cs"/>
                        </a:rPr>
                        <a:t>β</a:t>
                      </a:r>
                      <a:r>
                        <a:rPr kumimoji="0" lang="el-GR" sz="2000" kern="1200" dirty="0" smtClean="0">
                          <a:solidFill>
                            <a:schemeClr val="dk1"/>
                          </a:solidFill>
                          <a:latin typeface="+mn-lt"/>
                          <a:ea typeface="+mn-ea"/>
                          <a:cs typeface="+mn-cs"/>
                        </a:rPr>
                        <a:t>ασιλεία του Θεού αποτελεί αντικείμενο της μελλοντικής ελπίδας. Στο </a:t>
                      </a:r>
                      <a:r>
                        <a:rPr kumimoji="0" lang="el-GR" sz="2000" b="1" kern="1200" dirty="0" smtClean="0">
                          <a:solidFill>
                            <a:schemeClr val="dk1"/>
                          </a:solidFill>
                          <a:latin typeface="+mn-lt"/>
                          <a:ea typeface="+mn-ea"/>
                          <a:cs typeface="+mn-cs"/>
                        </a:rPr>
                        <a:t>βιβλίο του Δανιήλ -</a:t>
                      </a:r>
                      <a:r>
                        <a:rPr kumimoji="0" lang="el-GR" sz="2000" b="1" kern="1200" baseline="0" dirty="0" smtClean="0">
                          <a:solidFill>
                            <a:schemeClr val="dk1"/>
                          </a:solidFill>
                          <a:latin typeface="+mn-lt"/>
                          <a:ea typeface="+mn-ea"/>
                          <a:cs typeface="+mn-cs"/>
                        </a:rPr>
                        <a:t> </a:t>
                      </a:r>
                      <a:r>
                        <a:rPr kumimoji="0" lang="el-GR" sz="2000" b="1" kern="1200" dirty="0" smtClean="0">
                          <a:solidFill>
                            <a:schemeClr val="dk1"/>
                          </a:solidFill>
                          <a:latin typeface="+mn-lt"/>
                          <a:ea typeface="+mn-ea"/>
                          <a:cs typeface="+mn-cs"/>
                        </a:rPr>
                        <a:t>2</a:t>
                      </a:r>
                      <a:r>
                        <a:rPr kumimoji="0" lang="el-GR" sz="2000" b="1" kern="1200" baseline="30000" dirty="0" smtClean="0">
                          <a:solidFill>
                            <a:schemeClr val="dk1"/>
                          </a:solidFill>
                          <a:latin typeface="+mn-lt"/>
                          <a:ea typeface="+mn-ea"/>
                          <a:cs typeface="+mn-cs"/>
                        </a:rPr>
                        <a:t>ος</a:t>
                      </a:r>
                      <a:r>
                        <a:rPr kumimoji="0" lang="el-GR" sz="2000" b="1" kern="1200" dirty="0" smtClean="0">
                          <a:solidFill>
                            <a:schemeClr val="dk1"/>
                          </a:solidFill>
                          <a:latin typeface="+mn-lt"/>
                          <a:ea typeface="+mn-ea"/>
                          <a:cs typeface="+mn-cs"/>
                        </a:rPr>
                        <a:t> αι. π. Χ.- </a:t>
                      </a:r>
                      <a:r>
                        <a:rPr kumimoji="0" lang="el-GR" sz="2000" kern="1200" dirty="0" smtClean="0">
                          <a:solidFill>
                            <a:schemeClr val="dk1"/>
                          </a:solidFill>
                          <a:latin typeface="+mn-lt"/>
                          <a:ea typeface="+mn-ea"/>
                          <a:cs typeface="+mn-cs"/>
                        </a:rPr>
                        <a:t>γίνεται λόγος για τη βασιλεία που είναι παρούσα. </a:t>
                      </a:r>
                      <a:r>
                        <a:rPr kumimoji="0" lang="el-GR" sz="2000" kern="1200" cap="all" dirty="0" smtClean="0">
                          <a:solidFill>
                            <a:schemeClr val="dk1"/>
                          </a:solidFill>
                          <a:latin typeface="+mn-lt"/>
                          <a:ea typeface="+mn-ea"/>
                          <a:cs typeface="+mn-cs"/>
                        </a:rPr>
                        <a:t>π</a:t>
                      </a:r>
                      <a:r>
                        <a:rPr kumimoji="0" lang="el-GR" sz="2000" kern="1200" dirty="0" smtClean="0">
                          <a:solidFill>
                            <a:schemeClr val="dk1"/>
                          </a:solidFill>
                          <a:latin typeface="+mn-lt"/>
                          <a:ea typeface="+mn-ea"/>
                          <a:cs typeface="+mn-cs"/>
                        </a:rPr>
                        <a:t>άνω από όλα όμως διακηρύσσεται μία μελλοντική ελπίδα όπου δεσπόζει η μορφή του </a:t>
                      </a:r>
                      <a:r>
                        <a:rPr kumimoji="0" lang="el-GR" sz="2000" b="1" i="1" kern="1200" cap="all" dirty="0" smtClean="0">
                          <a:solidFill>
                            <a:schemeClr val="dk1"/>
                          </a:solidFill>
                          <a:latin typeface="+mn-lt"/>
                          <a:ea typeface="+mn-ea"/>
                          <a:cs typeface="+mn-cs"/>
                        </a:rPr>
                        <a:t>υ</a:t>
                      </a:r>
                      <a:r>
                        <a:rPr kumimoji="0" lang="el-GR" sz="2000" b="1" i="1" kern="1200" dirty="0" smtClean="0">
                          <a:solidFill>
                            <a:schemeClr val="dk1"/>
                          </a:solidFill>
                          <a:latin typeface="+mn-lt"/>
                          <a:ea typeface="+mn-ea"/>
                          <a:cs typeface="+mn-cs"/>
                        </a:rPr>
                        <a:t>ιού του Ανθρώπου</a:t>
                      </a:r>
                      <a:r>
                        <a:rPr kumimoji="0" lang="el-GR" sz="2000" kern="1200" dirty="0" smtClean="0">
                          <a:solidFill>
                            <a:schemeClr val="dk1"/>
                          </a:solidFill>
                          <a:latin typeface="+mn-lt"/>
                          <a:ea typeface="+mn-ea"/>
                          <a:cs typeface="+mn-cs"/>
                        </a:rPr>
                        <a:t> που</a:t>
                      </a:r>
                      <a:r>
                        <a:rPr kumimoji="0" lang="el-GR" sz="2000" kern="1200" baseline="0" dirty="0" smtClean="0">
                          <a:solidFill>
                            <a:schemeClr val="dk1"/>
                          </a:solidFill>
                          <a:latin typeface="+mn-lt"/>
                          <a:ea typeface="+mn-ea"/>
                          <a:cs typeface="+mn-cs"/>
                        </a:rPr>
                        <a:t> λαμβάνει </a:t>
                      </a:r>
                      <a:r>
                        <a:rPr kumimoji="0" lang="el-GR" sz="2000" kern="1200" dirty="0" smtClean="0">
                          <a:solidFill>
                            <a:schemeClr val="dk1"/>
                          </a:solidFill>
                          <a:latin typeface="+mn-lt"/>
                          <a:ea typeface="+mn-ea"/>
                          <a:cs typeface="+mn-cs"/>
                        </a:rPr>
                        <a:t>τη</a:t>
                      </a:r>
                      <a:r>
                        <a:rPr kumimoji="0" lang="el-GR" sz="2000" kern="1200" baseline="0" dirty="0" smtClean="0">
                          <a:solidFill>
                            <a:schemeClr val="dk1"/>
                          </a:solidFill>
                          <a:latin typeface="+mn-lt"/>
                          <a:ea typeface="+mn-ea"/>
                          <a:cs typeface="+mn-cs"/>
                        </a:rPr>
                        <a:t> </a:t>
                      </a:r>
                      <a:r>
                        <a:rPr kumimoji="0" lang="el-GR" sz="2000" kern="1200" dirty="0" smtClean="0">
                          <a:solidFill>
                            <a:schemeClr val="dk1"/>
                          </a:solidFill>
                          <a:latin typeface="+mn-lt"/>
                          <a:ea typeface="+mn-ea"/>
                          <a:cs typeface="+mn-cs"/>
                        </a:rPr>
                        <a:t>βασιλεία. </a:t>
                      </a:r>
                    </a:p>
                    <a:p>
                      <a:pPr marL="0" marR="0" lvl="0" indent="0" algn="l" defTabSz="914400" rtl="0" eaLnBrk="1" fontAlgn="base" latinLnBrk="0" hangingPunct="1">
                        <a:lnSpc>
                          <a:spcPct val="150000"/>
                        </a:lnSpc>
                        <a:spcBef>
                          <a:spcPct val="0"/>
                        </a:spcBef>
                        <a:spcAft>
                          <a:spcPct val="0"/>
                        </a:spcAft>
                        <a:buClrTx/>
                        <a:buSzTx/>
                        <a:buFontTx/>
                        <a:buNone/>
                        <a:tabLst/>
                      </a:pPr>
                      <a:endParaRPr kumimoji="0" lang="el-GR" sz="16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r>
            </a:tbl>
          </a:graphicData>
        </a:graphic>
      </p:graphicFrame>
      <p:sp>
        <p:nvSpPr>
          <p:cNvPr id="5" name="TextBox 4"/>
          <p:cNvSpPr txBox="1"/>
          <p:nvPr/>
        </p:nvSpPr>
        <p:spPr>
          <a:xfrm>
            <a:off x="8532440" y="5373216"/>
            <a:ext cx="216024" cy="288032"/>
          </a:xfrm>
          <a:prstGeom prst="rect">
            <a:avLst/>
          </a:prstGeom>
        </p:spPr>
        <p:txBody>
          <a:bodyPr vert="horz" wrap="square" lIns="91440" tIns="45720" rIns="91440" bIns="45720" rtlCol="0" anchor="ctr">
            <a:normAutofit fontScale="85000" lnSpcReduction="20000"/>
          </a:bodyPr>
          <a:lstStyle/>
          <a:p>
            <a:pPr algn="ctr"/>
            <a:r>
              <a:rPr lang="el-GR" dirty="0" smtClean="0"/>
              <a:t>1</a:t>
            </a:r>
          </a:p>
        </p:txBody>
      </p:sp>
    </p:spTree>
    <p:extLst>
      <p:ext uri="{BB962C8B-B14F-4D97-AF65-F5344CB8AC3E}">
        <p14:creationId xmlns:p14="http://schemas.microsoft.com/office/powerpoint/2010/main" val="3737093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900" dirty="0"/>
              <a:t>ΒΑΣΙΛΕΙΕΣ ΤΗΣ </a:t>
            </a:r>
            <a:r>
              <a:rPr lang="el-GR" sz="3900" dirty="0" smtClean="0"/>
              <a:t>ΓΗΣ ΚΑΙ </a:t>
            </a:r>
            <a:r>
              <a:rPr lang="el-GR" sz="3900" dirty="0"/>
              <a:t>ΥΙΟΣ </a:t>
            </a:r>
            <a:r>
              <a:rPr lang="el-GR" sz="3900" dirty="0" smtClean="0"/>
              <a:t>ΤΟΥ ΑΝΘΡΩΠΟΥ </a:t>
            </a:r>
            <a:r>
              <a:rPr lang="el-GR" dirty="0"/>
              <a:t/>
            </a:r>
            <a:br>
              <a:rPr lang="el-GR" dirty="0"/>
            </a:br>
            <a:r>
              <a:rPr lang="el-GR" sz="2800" dirty="0"/>
              <a:t>ΔΑΝΙΗΛ 2+4+ </a:t>
            </a:r>
            <a:r>
              <a:rPr lang="el-GR" sz="2800" dirty="0" smtClean="0"/>
              <a:t>7</a:t>
            </a:r>
            <a:endParaRPr lang="el-GR" sz="2800"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4698" y="1191471"/>
            <a:ext cx="3011679" cy="5043529"/>
          </a:xfrm>
        </p:spPr>
      </p:pic>
      <p:sp>
        <p:nvSpPr>
          <p:cNvPr id="4" name="Θέση περιεχομένου 3"/>
          <p:cNvSpPr>
            <a:spLocks noGrp="1"/>
          </p:cNvSpPr>
          <p:nvPr>
            <p:ph sz="half" idx="2"/>
          </p:nvPr>
        </p:nvSpPr>
        <p:spPr>
          <a:xfrm>
            <a:off x="3419872" y="1417638"/>
            <a:ext cx="5400600" cy="3235498"/>
          </a:xfrm>
        </p:spPr>
        <p:txBody>
          <a:bodyPr>
            <a:noAutofit/>
          </a:bodyPr>
          <a:lstStyle/>
          <a:p>
            <a:pPr marL="0" indent="0">
              <a:lnSpc>
                <a:spcPts val="1800"/>
              </a:lnSpc>
              <a:spcBef>
                <a:spcPts val="600"/>
              </a:spcBef>
              <a:buNone/>
            </a:pPr>
            <a:r>
              <a:rPr lang="el-GR" sz="2000" dirty="0">
                <a:cs typeface="Times New Roman" panose="02020603050405020304" pitchFamily="18" charset="0"/>
              </a:rPr>
              <a:t>Ο ΔΑΝΙΗΛ ΣΕ ΜΙΑ ΕΠΟΧΗ ΚΡΙΣΗΣ ΒΛΕΠΕΙ </a:t>
            </a:r>
            <a:r>
              <a:rPr lang="el-GR" sz="2000" b="1" dirty="0">
                <a:cs typeface="Times New Roman" panose="02020603050405020304" pitchFamily="18" charset="0"/>
              </a:rPr>
              <a:t>ΚΑΤΑΡΧΑΣ ΤΕΣΣΕΡΑ ΘΗΡΙΑ </a:t>
            </a:r>
            <a:r>
              <a:rPr lang="el-GR" sz="2000" dirty="0">
                <a:cs typeface="Times New Roman" panose="02020603050405020304" pitchFamily="18" charset="0"/>
              </a:rPr>
              <a:t>ΠΟΥ ΣΥΜΒΟΛΙΖΟΥΝ ΤΟΥΣ ΠΛΑΝΗΤΑΡΧΕΣ ΚΑΙ ΤΙΣ ΑΥΤΟΚΡΑΤΟΡΙΕΣ ΤΟΥΣ. ΠΡΟΕΡΧΟΝΤΑΙ ΑΠΌ ΤΟ ΧΑΟΣ ΑΛΛΑ Ο ΟΥΡΑΝΟΣ ΤΟΥΣ ΣΥΝΤΡΙΒΕΙ. </a:t>
            </a:r>
          </a:p>
          <a:p>
            <a:pPr marL="0" indent="0">
              <a:lnSpc>
                <a:spcPts val="1800"/>
              </a:lnSpc>
              <a:spcBef>
                <a:spcPts val="600"/>
              </a:spcBef>
              <a:buNone/>
            </a:pPr>
            <a:r>
              <a:rPr lang="el-GR" sz="2000" dirty="0" smtClean="0">
                <a:cs typeface="Times New Roman" panose="02020603050405020304" pitchFamily="18" charset="0"/>
              </a:rPr>
              <a:t>ΕΜΦΑΝΙΖΕΤΑΙ </a:t>
            </a:r>
            <a:r>
              <a:rPr lang="el-GR" sz="2000" b="1" dirty="0">
                <a:cs typeface="Times New Roman" panose="02020603050405020304" pitchFamily="18" charset="0"/>
              </a:rPr>
              <a:t>ΜΙΑ ΚΑΙΝΟΥΡΓΙΑ ΒΑΣΙΛΕΙΑ </a:t>
            </a:r>
            <a:r>
              <a:rPr lang="el-GR" sz="2000" dirty="0">
                <a:cs typeface="Times New Roman" panose="02020603050405020304" pitchFamily="18" charset="0"/>
              </a:rPr>
              <a:t>ΠΟΥ ΠΡΟΕΡΧΕΤΑΙ ΑΠΌ ΤΟΝ ΟΥΡΑΝΌ, ΔΕΝ ΕΊΝΑΙ ΑΝΘΡΩΠΙΝΟ ΔΗΜΙΟΥΡΓΗΜΑ ΑΛΛΑ ΕΊΝΑΙ ΓΗΙΝΗ ΚΑΙ ΠΡΑΓΜΑΤΙΚΑ ΑΝΘΡΩΠΙΝΗ. ΔΙΝΕΤΑΙ </a:t>
            </a:r>
            <a:r>
              <a:rPr lang="el-GR" sz="2000" i="1" dirty="0">
                <a:cs typeface="Times New Roman" panose="02020603050405020304" pitchFamily="18" charset="0"/>
              </a:rPr>
              <a:t>ΣΤΟΝ ΛΑΟ ΚΑΙ ΤΟΥΣ ΑΓΙΟΥΣ ΤΟΥ ΥΨΙΣΤΟΥ  </a:t>
            </a:r>
            <a:r>
              <a:rPr lang="el-GR" sz="2000" dirty="0">
                <a:cs typeface="Times New Roman" panose="02020603050405020304" pitchFamily="18" charset="0"/>
              </a:rPr>
              <a:t>(7, 27). </a:t>
            </a:r>
          </a:p>
          <a:p>
            <a:pPr marL="0" indent="0">
              <a:lnSpc>
                <a:spcPts val="1800"/>
              </a:lnSpc>
              <a:spcBef>
                <a:spcPts val="600"/>
              </a:spcBef>
              <a:buNone/>
            </a:pPr>
            <a:r>
              <a:rPr lang="el-GR" sz="2000" dirty="0" smtClean="0">
                <a:cs typeface="Times New Roman" panose="02020603050405020304" pitchFamily="18" charset="0"/>
              </a:rPr>
              <a:t>Ο </a:t>
            </a:r>
            <a:r>
              <a:rPr lang="el-GR" sz="2000" dirty="0">
                <a:cs typeface="Times New Roman" panose="02020603050405020304" pitchFamily="18" charset="0"/>
              </a:rPr>
              <a:t>ΥΙΟΣ ΤΟΥ ΑΝΘΡΩΠΟΥ ΣΥΜΒΟΛΙΖΕΙ ΜΙΑ ΒΑΣΙΛΕΙΑ ΧΩΡΙΣ ΚΑΤΑΠΙΕΣΗ, ΕΚΜΕΤΑΛΛΕΥΣΗ, ΘΗΡΙΩΔΙΑ, ΣΠΙΡΑΛ ΒΙΑΣ</a:t>
            </a:r>
            <a:r>
              <a:rPr lang="el-GR" sz="2000" dirty="0" smtClean="0">
                <a:cs typeface="Times New Roman" panose="02020603050405020304" pitchFamily="18" charset="0"/>
              </a:rPr>
              <a:t>.</a:t>
            </a:r>
            <a:endParaRPr lang="el-GR" sz="2000" dirty="0">
              <a:cs typeface="Times New Roman" panose="02020603050405020304" pitchFamily="18" charset="0"/>
            </a:endParaRPr>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4834825"/>
            <a:ext cx="1428750" cy="1400175"/>
          </a:xfrm>
          <a:prstGeom prst="rect">
            <a:avLst/>
          </a:prstGeom>
        </p:spPr>
      </p:pic>
      <p:sp>
        <p:nvSpPr>
          <p:cNvPr id="7" name="TextBox 6"/>
          <p:cNvSpPr txBox="1"/>
          <p:nvPr/>
        </p:nvSpPr>
        <p:spPr>
          <a:xfrm>
            <a:off x="4933287" y="4834825"/>
            <a:ext cx="3959193" cy="1400512"/>
          </a:xfrm>
          <a:prstGeom prst="rect">
            <a:avLst/>
          </a:prstGeom>
        </p:spPr>
        <p:txBody>
          <a:bodyPr vert="horz" wrap="square" lIns="91440" tIns="45720" rIns="91440" bIns="45720" rtlCol="0" anchor="ctr">
            <a:noAutofit/>
          </a:bodyPr>
          <a:lstStyle/>
          <a:p>
            <a:pPr>
              <a:lnSpc>
                <a:spcPts val="1600"/>
              </a:lnSpc>
            </a:pPr>
            <a:r>
              <a:rPr lang="el-GR" sz="1900" dirty="0"/>
              <a:t>Ο </a:t>
            </a:r>
            <a:r>
              <a:rPr lang="el-GR" sz="1900" b="1" dirty="0" err="1"/>
              <a:t>Αντίοχος</a:t>
            </a:r>
            <a:r>
              <a:rPr lang="el-GR" sz="1900" b="1" dirty="0"/>
              <a:t> ο Επιφανής </a:t>
            </a:r>
            <a:r>
              <a:rPr lang="el-GR" sz="1900" dirty="0"/>
              <a:t>(</a:t>
            </a:r>
            <a:r>
              <a:rPr lang="el-GR" sz="1900" dirty="0" err="1"/>
              <a:t>τέ</a:t>
            </a:r>
            <a:r>
              <a:rPr lang="el-GR" sz="1900" dirty="0"/>
              <a:t>. η «επιφάνεια του Θεού»</a:t>
            </a:r>
            <a:r>
              <a:rPr lang="de-DE" sz="1900" dirty="0"/>
              <a:t> 215 </a:t>
            </a:r>
            <a:r>
              <a:rPr lang="el-GR" sz="1900" dirty="0"/>
              <a:t>π. Χ.</a:t>
            </a:r>
            <a:r>
              <a:rPr lang="de-DE" sz="1900" dirty="0"/>
              <a:t> – 16</a:t>
            </a:r>
            <a:r>
              <a:rPr lang="el-GR" sz="1900" dirty="0"/>
              <a:t>4 π.Χ.) με την ενέργεια του να υψώσει βωμό του Δία στο Ναό, το </a:t>
            </a:r>
            <a:r>
              <a:rPr lang="el-GR" sz="1900" b="1" dirty="0"/>
              <a:t>βδέλυγμα</a:t>
            </a:r>
            <a:r>
              <a:rPr lang="el-GR" sz="1900" dirty="0"/>
              <a:t> της ερημώσεως, προκάλεσε  την αντίσταση των Ιουδαίων και κυριαρχεί στο όραμα του </a:t>
            </a:r>
            <a:r>
              <a:rPr lang="el-GR" sz="1900" dirty="0" smtClean="0"/>
              <a:t>Δανιήλ</a:t>
            </a:r>
            <a:r>
              <a:rPr lang="el-GR" sz="1900" dirty="0"/>
              <a:t>.</a:t>
            </a:r>
          </a:p>
        </p:txBody>
      </p:sp>
      <p:sp>
        <p:nvSpPr>
          <p:cNvPr id="8" name="TextBox 7"/>
          <p:cNvSpPr txBox="1"/>
          <p:nvPr/>
        </p:nvSpPr>
        <p:spPr>
          <a:xfrm>
            <a:off x="2981496" y="6235000"/>
            <a:ext cx="396044" cy="201502"/>
          </a:xfrm>
          <a:prstGeom prst="rect">
            <a:avLst/>
          </a:prstGeom>
        </p:spPr>
        <p:txBody>
          <a:bodyPr vert="horz" wrap="square" lIns="91440" tIns="45720" rIns="91440" bIns="45720" rtlCol="0" anchor="ctr">
            <a:noAutofit/>
          </a:bodyPr>
          <a:lstStyle/>
          <a:p>
            <a:pPr algn="ctr"/>
            <a:r>
              <a:rPr lang="el-GR" sz="1500" dirty="0" smtClean="0"/>
              <a:t>1</a:t>
            </a:r>
            <a:r>
              <a:rPr lang="en-US" sz="1500" dirty="0" smtClean="0"/>
              <a:t>9</a:t>
            </a:r>
            <a:endParaRPr lang="el-GR" sz="1500" dirty="0" smtClean="0"/>
          </a:p>
        </p:txBody>
      </p:sp>
      <p:sp>
        <p:nvSpPr>
          <p:cNvPr id="9" name="TextBox 8"/>
          <p:cNvSpPr txBox="1"/>
          <p:nvPr/>
        </p:nvSpPr>
        <p:spPr>
          <a:xfrm>
            <a:off x="4572000" y="6215187"/>
            <a:ext cx="396044" cy="201502"/>
          </a:xfrm>
          <a:prstGeom prst="rect">
            <a:avLst/>
          </a:prstGeom>
        </p:spPr>
        <p:txBody>
          <a:bodyPr vert="horz" wrap="square" lIns="91440" tIns="45720" rIns="91440" bIns="45720" rtlCol="0" anchor="ctr">
            <a:noAutofit/>
          </a:bodyPr>
          <a:lstStyle/>
          <a:p>
            <a:pPr algn="ctr"/>
            <a:r>
              <a:rPr lang="en-US" sz="1500" dirty="0" smtClean="0"/>
              <a:t>20</a:t>
            </a:r>
            <a:endParaRPr lang="el-GR" sz="1500" dirty="0" smtClean="0"/>
          </a:p>
        </p:txBody>
      </p:sp>
    </p:spTree>
    <p:extLst>
      <p:ext uri="{BB962C8B-B14F-4D97-AF65-F5344CB8AC3E}">
        <p14:creationId xmlns:p14="http://schemas.microsoft.com/office/powerpoint/2010/main" val="2954163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22114"/>
          </a:xfrm>
        </p:spPr>
        <p:txBody>
          <a:bodyPr/>
          <a:lstStyle/>
          <a:p>
            <a:r>
              <a:rPr lang="el-GR" dirty="0" smtClean="0"/>
              <a:t>Βασιλεία </a:t>
            </a:r>
            <a:r>
              <a:rPr lang="el-GR" dirty="0"/>
              <a:t>στον Ι</a:t>
            </a:r>
            <a:r>
              <a:rPr lang="el-GR" dirty="0" smtClean="0"/>
              <a:t>ουδαϊσμό</a:t>
            </a:r>
            <a:endParaRPr lang="el-GR" dirty="0"/>
          </a:p>
        </p:txBody>
      </p:sp>
      <p:sp>
        <p:nvSpPr>
          <p:cNvPr id="3" name="Θέση περιεχομένου 2"/>
          <p:cNvSpPr>
            <a:spLocks noGrp="1"/>
          </p:cNvSpPr>
          <p:nvPr>
            <p:ph sz="half" idx="1"/>
          </p:nvPr>
        </p:nvSpPr>
        <p:spPr>
          <a:xfrm>
            <a:off x="457200" y="1196752"/>
            <a:ext cx="4546848" cy="5112568"/>
          </a:xfrm>
        </p:spPr>
        <p:txBody>
          <a:bodyPr>
            <a:noAutofit/>
          </a:bodyPr>
          <a:lstStyle/>
          <a:p>
            <a:pPr marL="144000" indent="-144000">
              <a:lnSpc>
                <a:spcPts val="1700"/>
              </a:lnSpc>
              <a:spcBef>
                <a:spcPts val="0"/>
              </a:spcBef>
              <a:defRPr/>
            </a:pPr>
            <a:r>
              <a:rPr lang="el-GR" sz="2000" cap="all" dirty="0"/>
              <a:t>Σ</a:t>
            </a:r>
            <a:r>
              <a:rPr lang="el-GR" sz="2000" dirty="0"/>
              <a:t>τον </a:t>
            </a:r>
            <a:r>
              <a:rPr lang="el-GR" sz="2000" cap="all" dirty="0"/>
              <a:t>ι</a:t>
            </a:r>
            <a:r>
              <a:rPr lang="el-GR" sz="2000" dirty="0"/>
              <a:t>ουδαϊσμό της εποχής του Ιησού απαντά ο όρος </a:t>
            </a:r>
            <a:r>
              <a:rPr lang="el-GR" sz="2000" i="1" dirty="0"/>
              <a:t>βασιλεία του Θεού</a:t>
            </a:r>
            <a:r>
              <a:rPr lang="el-GR" sz="2000" dirty="0"/>
              <a:t> στην </a:t>
            </a:r>
            <a:r>
              <a:rPr lang="el-GR" sz="2000" dirty="0" err="1"/>
              <a:t>ιεροσολυμητική</a:t>
            </a:r>
            <a:r>
              <a:rPr lang="el-GR" sz="2000" dirty="0"/>
              <a:t> λατρεία του Ναού και της Συναγωγής, στο </a:t>
            </a:r>
            <a:r>
              <a:rPr lang="el-GR" sz="2000" dirty="0" err="1"/>
              <a:t>ραβινισμό</a:t>
            </a:r>
            <a:r>
              <a:rPr lang="el-GR" sz="2000" dirty="0"/>
              <a:t> και στο </a:t>
            </a:r>
            <a:r>
              <a:rPr lang="el-GR" sz="2000" dirty="0" err="1"/>
              <a:t>Κουμράν</a:t>
            </a:r>
            <a:r>
              <a:rPr lang="el-GR" sz="2000" dirty="0"/>
              <a:t>. Ο ευλαβής </a:t>
            </a:r>
            <a:r>
              <a:rPr lang="el-GR" sz="2000" cap="all" dirty="0"/>
              <a:t>ι</a:t>
            </a:r>
            <a:r>
              <a:rPr lang="el-GR" sz="2000" dirty="0"/>
              <a:t>ουδαίος καθημερινά προσεύχεται με το </a:t>
            </a:r>
            <a:r>
              <a:rPr lang="el-GR" sz="2000" i="1" dirty="0" err="1"/>
              <a:t>Σεμά</a:t>
            </a:r>
            <a:r>
              <a:rPr lang="el-GR" sz="2000" i="1" dirty="0"/>
              <a:t> Ισραήλ</a:t>
            </a:r>
            <a:r>
              <a:rPr lang="el-GR" sz="2000" dirty="0"/>
              <a:t>:</a:t>
            </a:r>
          </a:p>
          <a:p>
            <a:pPr marL="0" indent="0">
              <a:lnSpc>
                <a:spcPts val="1700"/>
              </a:lnSpc>
              <a:buNone/>
              <a:defRPr/>
            </a:pPr>
            <a:r>
              <a:rPr lang="el-GR" sz="2000" dirty="0" smtClean="0"/>
              <a:t> </a:t>
            </a:r>
            <a:r>
              <a:rPr lang="el-GR" sz="2000" b="1" i="1" dirty="0" err="1"/>
              <a:t>Ἄκουε</a:t>
            </a:r>
            <a:r>
              <a:rPr lang="el-GR" sz="2000" b="1" i="1" dirty="0"/>
              <a:t> </a:t>
            </a:r>
            <a:r>
              <a:rPr lang="el-GR" sz="2000" b="1" i="1" dirty="0" err="1"/>
              <a:t>Ἰσραὴλ</a:t>
            </a:r>
            <a:r>
              <a:rPr lang="el-GR" sz="2000" b="1" i="1" dirty="0"/>
              <a:t> </a:t>
            </a:r>
            <a:r>
              <a:rPr lang="el-GR" sz="2000" b="1" i="1" cap="all" dirty="0" err="1"/>
              <a:t>κ</a:t>
            </a:r>
            <a:r>
              <a:rPr lang="el-GR" sz="2000" b="1" i="1" dirty="0" err="1"/>
              <a:t>ύριος</a:t>
            </a:r>
            <a:r>
              <a:rPr lang="el-GR" sz="2000" b="1" i="1" dirty="0"/>
              <a:t> ὁ </a:t>
            </a:r>
            <a:r>
              <a:rPr lang="el-GR" sz="2000" b="1" i="1" cap="all" dirty="0" err="1"/>
              <a:t>θ</a:t>
            </a:r>
            <a:r>
              <a:rPr lang="el-GR" sz="2000" b="1" i="1" dirty="0" err="1"/>
              <a:t>εὸς</a:t>
            </a:r>
            <a:r>
              <a:rPr lang="el-GR" sz="2000" b="1" i="1" dirty="0"/>
              <a:t> </a:t>
            </a:r>
            <a:r>
              <a:rPr lang="el-GR" sz="2000" b="1" i="1" dirty="0" err="1"/>
              <a:t>ἡμῶν</a:t>
            </a:r>
            <a:r>
              <a:rPr lang="el-GR" sz="2000" b="1" i="1" dirty="0"/>
              <a:t> </a:t>
            </a:r>
            <a:r>
              <a:rPr lang="el-GR" sz="2000" b="1" i="1" cap="all" dirty="0" err="1"/>
              <a:t>κ</a:t>
            </a:r>
            <a:r>
              <a:rPr lang="el-GR" sz="2000" b="1" i="1" dirty="0" err="1"/>
              <a:t>ύριος</a:t>
            </a:r>
            <a:r>
              <a:rPr lang="el-GR" sz="2000" b="1" i="1" dirty="0"/>
              <a:t> </a:t>
            </a:r>
            <a:r>
              <a:rPr lang="el-GR" sz="2000" b="1" i="1" dirty="0" err="1"/>
              <a:t>εἷς</a:t>
            </a:r>
            <a:r>
              <a:rPr lang="el-GR" sz="2000" b="1" i="1" dirty="0"/>
              <a:t> </a:t>
            </a:r>
            <a:r>
              <a:rPr lang="el-GR" sz="2000" b="1" i="1" dirty="0" err="1"/>
              <a:t>ἐστιν</a:t>
            </a:r>
            <a:r>
              <a:rPr lang="el-GR" sz="2000" b="1" dirty="0"/>
              <a:t> </a:t>
            </a:r>
            <a:r>
              <a:rPr lang="el-GR" sz="2000" b="1" i="1" dirty="0" err="1"/>
              <a:t>καὶ</a:t>
            </a:r>
            <a:r>
              <a:rPr lang="el-GR" sz="2000" b="1" i="1" dirty="0"/>
              <a:t> </a:t>
            </a:r>
            <a:r>
              <a:rPr lang="el-GR" sz="2000" b="1" i="1" dirty="0" err="1"/>
              <a:t>ἀγαπήσεις</a:t>
            </a:r>
            <a:r>
              <a:rPr lang="el-GR" sz="2000" b="1" i="1" dirty="0"/>
              <a:t> </a:t>
            </a:r>
            <a:r>
              <a:rPr lang="el-GR" sz="2000" b="1" i="1" cap="all" dirty="0" err="1"/>
              <a:t>κ</a:t>
            </a:r>
            <a:r>
              <a:rPr lang="el-GR" sz="2000" b="1" i="1" dirty="0" err="1"/>
              <a:t>ύριον</a:t>
            </a:r>
            <a:r>
              <a:rPr lang="el-GR" sz="2000" b="1" i="1" dirty="0"/>
              <a:t> </a:t>
            </a:r>
            <a:r>
              <a:rPr lang="el-GR" sz="2000" b="1" i="1" dirty="0" err="1"/>
              <a:t>τὸν</a:t>
            </a:r>
            <a:r>
              <a:rPr lang="el-GR" sz="2000" b="1" i="1" dirty="0"/>
              <a:t> </a:t>
            </a:r>
            <a:r>
              <a:rPr lang="el-GR" sz="2000" b="1" i="1" cap="all" dirty="0" err="1"/>
              <a:t>θ</a:t>
            </a:r>
            <a:r>
              <a:rPr lang="el-GR" sz="2000" b="1" i="1" dirty="0" err="1"/>
              <a:t>εόν</a:t>
            </a:r>
            <a:r>
              <a:rPr lang="el-GR" sz="2000" b="1" i="1" dirty="0"/>
              <a:t> σου </a:t>
            </a:r>
            <a:r>
              <a:rPr lang="el-GR" sz="2000" b="1" i="1" dirty="0" err="1"/>
              <a:t>ἐξ</a:t>
            </a:r>
            <a:r>
              <a:rPr lang="el-GR" sz="2000" b="1" i="1" dirty="0"/>
              <a:t> </a:t>
            </a:r>
            <a:r>
              <a:rPr lang="el-GR" sz="2000" b="1" i="1" dirty="0" err="1"/>
              <a:t>ὅλης</a:t>
            </a:r>
            <a:r>
              <a:rPr lang="el-GR" sz="2000" b="1" i="1" dirty="0"/>
              <a:t> </a:t>
            </a:r>
            <a:r>
              <a:rPr lang="el-GR" sz="2000" b="1" i="1" dirty="0" err="1"/>
              <a:t>τῆς</a:t>
            </a:r>
            <a:r>
              <a:rPr lang="el-GR" sz="2000" b="1" i="1" dirty="0"/>
              <a:t> </a:t>
            </a:r>
            <a:r>
              <a:rPr lang="el-GR" sz="2000" b="1" i="1" dirty="0" err="1"/>
              <a:t>καρδίας</a:t>
            </a:r>
            <a:r>
              <a:rPr lang="el-GR" sz="2000" b="1" i="1" dirty="0"/>
              <a:t> σου </a:t>
            </a:r>
            <a:r>
              <a:rPr lang="el-GR" sz="2000" b="1" i="1" dirty="0" err="1"/>
              <a:t>καὶ</a:t>
            </a:r>
            <a:r>
              <a:rPr lang="el-GR" sz="2000" b="1" i="1" dirty="0"/>
              <a:t> </a:t>
            </a:r>
            <a:r>
              <a:rPr lang="el-GR" sz="2000" b="1" i="1" dirty="0" err="1"/>
              <a:t>ἐξ</a:t>
            </a:r>
            <a:r>
              <a:rPr lang="el-GR" sz="2000" b="1" i="1" dirty="0"/>
              <a:t> </a:t>
            </a:r>
            <a:r>
              <a:rPr lang="el-GR" sz="2000" b="1" i="1" dirty="0" err="1"/>
              <a:t>ὅλης</a:t>
            </a:r>
            <a:r>
              <a:rPr lang="el-GR" sz="2000" b="1" i="1" dirty="0"/>
              <a:t> </a:t>
            </a:r>
            <a:r>
              <a:rPr lang="el-GR" sz="2000" b="1" i="1" dirty="0" err="1"/>
              <a:t>τῆς</a:t>
            </a:r>
            <a:r>
              <a:rPr lang="el-GR" sz="2000" b="1" i="1" dirty="0"/>
              <a:t> </a:t>
            </a:r>
            <a:r>
              <a:rPr lang="el-GR" sz="2000" b="1" i="1" dirty="0" err="1"/>
              <a:t>ψυχῆς</a:t>
            </a:r>
            <a:r>
              <a:rPr lang="el-GR" sz="2000" b="1" i="1" dirty="0"/>
              <a:t> σου </a:t>
            </a:r>
            <a:r>
              <a:rPr lang="el-GR" sz="2000" b="1" i="1" dirty="0" err="1"/>
              <a:t>καὶ</a:t>
            </a:r>
            <a:r>
              <a:rPr lang="el-GR" sz="2000" b="1" i="1" dirty="0"/>
              <a:t> </a:t>
            </a:r>
            <a:r>
              <a:rPr lang="el-GR" sz="2000" b="1" i="1" dirty="0" err="1"/>
              <a:t>ἐξ</a:t>
            </a:r>
            <a:r>
              <a:rPr lang="el-GR" sz="2000" b="1" i="1" dirty="0"/>
              <a:t> </a:t>
            </a:r>
            <a:r>
              <a:rPr lang="el-GR" sz="2000" b="1" i="1" dirty="0" err="1"/>
              <a:t>ὅλης</a:t>
            </a:r>
            <a:r>
              <a:rPr lang="el-GR" sz="2000" b="1" i="1" dirty="0"/>
              <a:t> </a:t>
            </a:r>
            <a:r>
              <a:rPr lang="el-GR" sz="2000" b="1" i="1" dirty="0" err="1"/>
              <a:t>τῆς</a:t>
            </a:r>
            <a:r>
              <a:rPr lang="el-GR" sz="2000" b="1" i="1" dirty="0"/>
              <a:t> </a:t>
            </a:r>
            <a:r>
              <a:rPr lang="el-GR" sz="2000" b="1" i="1" dirty="0" err="1"/>
              <a:t>δυνάμεώς</a:t>
            </a:r>
            <a:r>
              <a:rPr lang="el-GR" sz="2000" b="1" i="1" dirty="0"/>
              <a:t> σου </a:t>
            </a:r>
            <a:r>
              <a:rPr lang="el-GR" sz="2000" b="1" i="1" dirty="0" err="1"/>
              <a:t>καὶ</a:t>
            </a:r>
            <a:r>
              <a:rPr lang="el-GR" sz="2000" b="1" i="1" dirty="0"/>
              <a:t> </a:t>
            </a:r>
            <a:r>
              <a:rPr lang="el-GR" sz="2000" b="1" i="1" dirty="0" err="1"/>
              <a:t>ἔσται</a:t>
            </a:r>
            <a:r>
              <a:rPr lang="el-GR" sz="2000" b="1" i="1" dirty="0"/>
              <a:t> </a:t>
            </a:r>
            <a:r>
              <a:rPr lang="el-GR" sz="2000" b="1" i="1" dirty="0" err="1"/>
              <a:t>τὰ</a:t>
            </a:r>
            <a:r>
              <a:rPr lang="el-GR" sz="2000" b="1" i="1" dirty="0"/>
              <a:t> </a:t>
            </a:r>
            <a:r>
              <a:rPr lang="el-GR" sz="2000" b="1" i="1" dirty="0" err="1"/>
              <a:t>ῥήματα</a:t>
            </a:r>
            <a:r>
              <a:rPr lang="el-GR" sz="2000" b="1" i="1" dirty="0"/>
              <a:t> </a:t>
            </a:r>
            <a:r>
              <a:rPr lang="el-GR" sz="2000" b="1" i="1" dirty="0" err="1"/>
              <a:t>ταῦτα</a:t>
            </a:r>
            <a:r>
              <a:rPr lang="el-GR" sz="2000" b="1" i="1" dirty="0"/>
              <a:t> </a:t>
            </a:r>
            <a:r>
              <a:rPr lang="el-GR" sz="2000" b="1" i="1" dirty="0" err="1"/>
              <a:t>ὅσα</a:t>
            </a:r>
            <a:r>
              <a:rPr lang="el-GR" sz="2000" b="1" i="1" dirty="0"/>
              <a:t> </a:t>
            </a:r>
            <a:r>
              <a:rPr lang="el-GR" sz="2000" b="1" i="1" dirty="0" err="1"/>
              <a:t>ἐγὼ</a:t>
            </a:r>
            <a:r>
              <a:rPr lang="el-GR" sz="2000" b="1" i="1" dirty="0"/>
              <a:t> </a:t>
            </a:r>
            <a:r>
              <a:rPr lang="el-GR" sz="2000" b="1" i="1" dirty="0" err="1"/>
              <a:t>ἐντέλλομαί</a:t>
            </a:r>
            <a:r>
              <a:rPr lang="el-GR" sz="2000" b="1" i="1" dirty="0"/>
              <a:t> σοι </a:t>
            </a:r>
            <a:r>
              <a:rPr lang="el-GR" sz="2000" b="1" i="1" dirty="0" err="1"/>
              <a:t>σήμερον</a:t>
            </a:r>
            <a:r>
              <a:rPr lang="el-GR" sz="2000" b="1" i="1" dirty="0"/>
              <a:t> </a:t>
            </a:r>
            <a:r>
              <a:rPr lang="el-GR" sz="2000" b="1" i="1" dirty="0" err="1"/>
              <a:t>ἐν</a:t>
            </a:r>
            <a:r>
              <a:rPr lang="el-GR" sz="2000" b="1" i="1" dirty="0"/>
              <a:t> </a:t>
            </a:r>
            <a:r>
              <a:rPr lang="el-GR" sz="2000" b="1" i="1" dirty="0" err="1"/>
              <a:t>τῇ</a:t>
            </a:r>
            <a:r>
              <a:rPr lang="el-GR" sz="2000" b="1" i="1" dirty="0"/>
              <a:t> </a:t>
            </a:r>
            <a:r>
              <a:rPr lang="el-GR" sz="2000" b="1" i="1" dirty="0" err="1"/>
              <a:t>καρδίᾳ</a:t>
            </a:r>
            <a:r>
              <a:rPr lang="el-GR" sz="2000" b="1" i="1" dirty="0"/>
              <a:t> σου </a:t>
            </a:r>
            <a:r>
              <a:rPr lang="el-GR" sz="2000" b="1" i="1" dirty="0" err="1"/>
              <a:t>καὶ</a:t>
            </a:r>
            <a:r>
              <a:rPr lang="el-GR" sz="2000" b="1" i="1" dirty="0"/>
              <a:t> </a:t>
            </a:r>
            <a:r>
              <a:rPr lang="el-GR" sz="2000" b="1" i="1" dirty="0" err="1"/>
              <a:t>ἐν</a:t>
            </a:r>
            <a:r>
              <a:rPr lang="el-GR" sz="2000" b="1" i="1" dirty="0"/>
              <a:t> </a:t>
            </a:r>
            <a:r>
              <a:rPr lang="el-GR" sz="2000" b="1" i="1" dirty="0" err="1"/>
              <a:t>τῇ</a:t>
            </a:r>
            <a:r>
              <a:rPr lang="el-GR" sz="2000" b="1" i="1" dirty="0"/>
              <a:t> </a:t>
            </a:r>
            <a:r>
              <a:rPr lang="el-GR" sz="2000" b="1" i="1" dirty="0" err="1"/>
              <a:t>ψυχῇ</a:t>
            </a:r>
            <a:r>
              <a:rPr lang="el-GR" sz="2000" b="1" i="1" dirty="0"/>
              <a:t> σου </a:t>
            </a:r>
            <a:r>
              <a:rPr lang="el-GR" sz="2000" dirty="0"/>
              <a:t>(</a:t>
            </a:r>
            <a:r>
              <a:rPr lang="el-GR" sz="2000" dirty="0" err="1"/>
              <a:t>Δτ</a:t>
            </a:r>
            <a:r>
              <a:rPr lang="el-GR" sz="2000" dirty="0"/>
              <a:t>. 6, 14</a:t>
            </a:r>
            <a:r>
              <a:rPr lang="el-GR" sz="2000" baseline="30000" dirty="0"/>
              <a:t>.</a:t>
            </a:r>
            <a:r>
              <a:rPr lang="el-GR" sz="2000" dirty="0"/>
              <a:t> 11, 13</a:t>
            </a:r>
            <a:r>
              <a:rPr lang="el-GR" sz="2000" baseline="30000" dirty="0"/>
              <a:t>. </a:t>
            </a:r>
            <a:r>
              <a:rPr lang="el-GR" sz="2000" dirty="0"/>
              <a:t>Αρ. 15, 37-41). </a:t>
            </a:r>
          </a:p>
          <a:p>
            <a:pPr marL="144000" indent="-144000">
              <a:lnSpc>
                <a:spcPts val="1700"/>
              </a:lnSpc>
              <a:spcBef>
                <a:spcPts val="600"/>
              </a:spcBef>
              <a:defRPr/>
            </a:pPr>
            <a:r>
              <a:rPr lang="el-GR" sz="2000" dirty="0" smtClean="0"/>
              <a:t>Αυτή </a:t>
            </a:r>
            <a:r>
              <a:rPr lang="el-GR" sz="2000" dirty="0"/>
              <a:t>η </a:t>
            </a:r>
            <a:r>
              <a:rPr lang="el-GR" sz="2000" cap="all" dirty="0"/>
              <a:t>ε</a:t>
            </a:r>
            <a:r>
              <a:rPr lang="el-GR" sz="2000" dirty="0"/>
              <a:t>υχή δεν είναι μόνο λόγος αλλά ανάληψη του ζυγού της βασιλείας, </a:t>
            </a:r>
            <a:r>
              <a:rPr lang="el-GR" sz="2000" cap="all" dirty="0"/>
              <a:t>μ</a:t>
            </a:r>
            <a:r>
              <a:rPr lang="el-GR" sz="2000" dirty="0"/>
              <a:t>ε αυτήν ο προσευχόμενος αποδέχεται την κυριαρχία του Θεού και διά της πράξης του αυτή εισέρχεται στον κόσμο. </a:t>
            </a:r>
            <a:r>
              <a:rPr lang="el-GR" sz="2000" cap="all" dirty="0"/>
              <a:t>α</a:t>
            </a:r>
            <a:r>
              <a:rPr lang="el-GR" sz="2000" dirty="0"/>
              <a:t>υτός γίνεται φορέας της, αυτή προσδιορίζει την καθημερινότητά του και στο σημείο αυτό γίνεται παρούσα στον κόσμο. </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38077" y="1417638"/>
            <a:ext cx="2888362" cy="2163484"/>
          </a:xfrm>
        </p:spPr>
      </p:pic>
      <p:sp>
        <p:nvSpPr>
          <p:cNvPr id="6" name="TextBox 5"/>
          <p:cNvSpPr txBox="1"/>
          <p:nvPr/>
        </p:nvSpPr>
        <p:spPr>
          <a:xfrm>
            <a:off x="5148064" y="3717032"/>
            <a:ext cx="3668388" cy="2592288"/>
          </a:xfrm>
          <a:prstGeom prst="rect">
            <a:avLst/>
          </a:prstGeom>
        </p:spPr>
        <p:txBody>
          <a:bodyPr vert="horz" wrap="square" lIns="91440" tIns="45720" rIns="91440" bIns="45720" rtlCol="0" anchor="ctr">
            <a:noAutofit/>
          </a:bodyPr>
          <a:lstStyle/>
          <a:p>
            <a:pPr algn="ctr">
              <a:lnSpc>
                <a:spcPts val="1500"/>
              </a:lnSpc>
              <a:defRPr/>
            </a:pPr>
            <a:r>
              <a:rPr lang="el-GR" b="1" dirty="0" smtClean="0">
                <a:cs typeface="Times New Roman" pitchFamily="18" charset="0"/>
              </a:rPr>
              <a:t>ΣΤΟ </a:t>
            </a:r>
            <a:r>
              <a:rPr lang="el-GR" b="1" dirty="0">
                <a:cs typeface="Times New Roman" pitchFamily="18" charset="0"/>
              </a:rPr>
              <a:t>ΚΑΝΤΙΣ ΓΙΝΕΤΑΙ Η ΕΥΧΗ Η ΒΑΣΙΛΕΙΑ ΝΑ ΕΛΘΕΙ ΣΥΝΤΟΜΑ ΣΤΙΣ ΜΕΡΕΣ ΜΑΣ. </a:t>
            </a:r>
          </a:p>
          <a:p>
            <a:pPr>
              <a:lnSpc>
                <a:spcPts val="1500"/>
              </a:lnSpc>
              <a:defRPr/>
            </a:pPr>
            <a:r>
              <a:rPr lang="el-GR" b="1" dirty="0">
                <a:cs typeface="Times New Roman" pitchFamily="18" charset="0"/>
              </a:rPr>
              <a:t>(</a:t>
            </a:r>
            <a:r>
              <a:rPr lang="el-GR" b="1" dirty="0" err="1">
                <a:cs typeface="Times New Roman" pitchFamily="18" charset="0"/>
              </a:rPr>
              <a:t>Πρβλ</a:t>
            </a:r>
            <a:r>
              <a:rPr lang="el-GR" b="1" dirty="0">
                <a:cs typeface="Times New Roman" pitchFamily="18" charset="0"/>
              </a:rPr>
              <a:t>. Ανάλ. Μωυσή 10.1-10. </a:t>
            </a:r>
            <a:r>
              <a:rPr lang="el-GR" b="1" dirty="0" err="1">
                <a:cs typeface="Times New Roman" pitchFamily="18" charset="0"/>
              </a:rPr>
              <a:t>Ιωβηλ</a:t>
            </a:r>
            <a:r>
              <a:rPr lang="el-GR" b="1" dirty="0">
                <a:cs typeface="Times New Roman" pitchFamily="18" charset="0"/>
              </a:rPr>
              <a:t>. 1.28. Α’ Ενώχ 25.3. </a:t>
            </a:r>
            <a:r>
              <a:rPr lang="el-GR" b="1" dirty="0" err="1">
                <a:cs typeface="Times New Roman" pitchFamily="18" charset="0"/>
              </a:rPr>
              <a:t>Σίβ</a:t>
            </a:r>
            <a:r>
              <a:rPr lang="el-GR" b="1" dirty="0">
                <a:cs typeface="Times New Roman" pitchFamily="18" charset="0"/>
              </a:rPr>
              <a:t>. 3.47-50). </a:t>
            </a:r>
          </a:p>
          <a:p>
            <a:pPr>
              <a:lnSpc>
                <a:spcPts val="1500"/>
              </a:lnSpc>
              <a:defRPr/>
            </a:pPr>
            <a:r>
              <a:rPr lang="el-GR" dirty="0"/>
              <a:t>Στο </a:t>
            </a:r>
            <a:r>
              <a:rPr lang="el-GR" dirty="0" err="1"/>
              <a:t>Καντίς</a:t>
            </a:r>
            <a:r>
              <a:rPr lang="el-GR" dirty="0"/>
              <a:t> προσεύχεται μια κοινότητα που ζει μέσα στο σκοτάδι του παρόντα αιώνα για να έλθει το πλήρωμα. Στην Κυριακή προσευχή η κοινότητα ξέρει </a:t>
            </a:r>
            <a:r>
              <a:rPr lang="el-GR" b="1" dirty="0"/>
              <a:t>ότι η αλλαγή ήδη ανέτειλε </a:t>
            </a:r>
            <a:r>
              <a:rPr lang="el-GR" dirty="0"/>
              <a:t>και τώρα παρακαλεί για την πλήρη αποκάλυψη αυτού που της ήδη </a:t>
            </a:r>
            <a:r>
              <a:rPr lang="el-GR" dirty="0" err="1"/>
              <a:t>δωρήθηκε</a:t>
            </a:r>
            <a:r>
              <a:rPr lang="el-GR" dirty="0" smtClean="0"/>
              <a:t>.</a:t>
            </a:r>
            <a:endParaRPr lang="el-GR" b="1" dirty="0"/>
          </a:p>
        </p:txBody>
      </p:sp>
      <p:sp>
        <p:nvSpPr>
          <p:cNvPr id="7" name="TextBox 6"/>
          <p:cNvSpPr txBox="1"/>
          <p:nvPr/>
        </p:nvSpPr>
        <p:spPr>
          <a:xfrm>
            <a:off x="8426439" y="3379620"/>
            <a:ext cx="396044" cy="201502"/>
          </a:xfrm>
          <a:prstGeom prst="rect">
            <a:avLst/>
          </a:prstGeom>
        </p:spPr>
        <p:txBody>
          <a:bodyPr vert="horz" wrap="square" lIns="91440" tIns="45720" rIns="91440" bIns="45720" rtlCol="0" anchor="ctr">
            <a:noAutofit/>
          </a:bodyPr>
          <a:lstStyle/>
          <a:p>
            <a:pPr algn="ctr"/>
            <a:r>
              <a:rPr lang="en-US" sz="1500" dirty="0" smtClean="0"/>
              <a:t>21</a:t>
            </a:r>
            <a:endParaRPr lang="el-GR" sz="1500" dirty="0" smtClean="0"/>
          </a:p>
        </p:txBody>
      </p:sp>
    </p:spTree>
    <p:extLst>
      <p:ext uri="{BB962C8B-B14F-4D97-AF65-F5344CB8AC3E}">
        <p14:creationId xmlns:p14="http://schemas.microsoft.com/office/powerpoint/2010/main" val="1806821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type="pic" idx="4294967295"/>
          </p:nvPr>
        </p:nvPicPr>
        <p:blipFill>
          <a:blip r:embed="rId2" cstate="print"/>
          <a:srcRect l="11190" r="11190"/>
          <a:stretch>
            <a:fillRect/>
          </a:stretch>
        </p:blipFill>
        <p:spPr>
          <a:xfrm>
            <a:off x="5718175" y="260350"/>
            <a:ext cx="3175000" cy="2308225"/>
          </a:xfr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TextBox"/>
          <p:cNvSpPr txBox="1"/>
          <p:nvPr/>
        </p:nvSpPr>
        <p:spPr>
          <a:xfrm>
            <a:off x="179512" y="692150"/>
            <a:ext cx="5328592" cy="6202980"/>
          </a:xfrm>
          <a:prstGeom prst="rect">
            <a:avLst/>
          </a:prstGeom>
          <a:noFill/>
        </p:spPr>
        <p:txBody>
          <a:bodyPr wrap="square">
            <a:spAutoFit/>
          </a:bodyPr>
          <a:lstStyle/>
          <a:p>
            <a:pPr fontAlgn="auto">
              <a:lnSpc>
                <a:spcPts val="1700"/>
              </a:lnSpc>
              <a:spcBef>
                <a:spcPts val="0"/>
              </a:spcBef>
              <a:spcAft>
                <a:spcPts val="0"/>
              </a:spcAft>
              <a:buFont typeface="Arial" charset="0"/>
              <a:buChar char="•"/>
              <a:defRPr/>
            </a:pPr>
            <a:r>
              <a:rPr lang="el-GR" dirty="0">
                <a:latin typeface="+mn-lt"/>
                <a:cs typeface="+mn-cs"/>
              </a:rPr>
              <a:t>Ο </a:t>
            </a:r>
            <a:r>
              <a:rPr lang="el-GR" dirty="0" err="1">
                <a:latin typeface="+mn-lt"/>
                <a:cs typeface="+mn-cs"/>
              </a:rPr>
              <a:t>Άγ</a:t>
            </a:r>
            <a:r>
              <a:rPr lang="el-GR" dirty="0">
                <a:latin typeface="+mn-lt"/>
                <a:cs typeface="+mn-cs"/>
              </a:rPr>
              <a:t>. Γρηγόριος </a:t>
            </a:r>
            <a:r>
              <a:rPr lang="el-GR" dirty="0" err="1">
                <a:latin typeface="+mn-lt"/>
                <a:cs typeface="+mn-cs"/>
              </a:rPr>
              <a:t>Νύσσης</a:t>
            </a:r>
            <a:r>
              <a:rPr lang="el-GR" dirty="0">
                <a:latin typeface="+mn-lt"/>
                <a:cs typeface="+mn-cs"/>
              </a:rPr>
              <a:t> καταγράφει την παραλλαγή που απαντά και σε κάποια νεότερα χειρόγραφα: </a:t>
            </a:r>
            <a:r>
              <a:rPr lang="el-GR" b="1" i="1" dirty="0" err="1">
                <a:latin typeface="+mn-lt"/>
                <a:cs typeface="+mn-cs"/>
              </a:rPr>
              <a:t>Ἐλθέτω</a:t>
            </a:r>
            <a:r>
              <a:rPr lang="el-GR" b="1" i="1" dirty="0">
                <a:latin typeface="+mn-lt"/>
                <a:cs typeface="+mn-cs"/>
              </a:rPr>
              <a:t> </a:t>
            </a:r>
            <a:r>
              <a:rPr lang="el-GR" b="1" i="1" dirty="0" err="1">
                <a:latin typeface="+mn-lt"/>
                <a:cs typeface="+mn-cs"/>
              </a:rPr>
              <a:t>τὸ</a:t>
            </a:r>
            <a:r>
              <a:rPr lang="el-GR" b="1" i="1" dirty="0">
                <a:latin typeface="+mn-lt"/>
                <a:cs typeface="+mn-cs"/>
              </a:rPr>
              <a:t> </a:t>
            </a:r>
            <a:r>
              <a:rPr lang="el-GR" b="1" i="1" dirty="0" err="1">
                <a:latin typeface="+mn-lt"/>
                <a:cs typeface="+mn-cs"/>
              </a:rPr>
              <a:t>Πνεῦμα</a:t>
            </a:r>
            <a:r>
              <a:rPr lang="el-GR" b="1" i="1" dirty="0">
                <a:latin typeface="+mn-lt"/>
                <a:cs typeface="+mn-cs"/>
              </a:rPr>
              <a:t> σου </a:t>
            </a:r>
            <a:r>
              <a:rPr lang="el-GR" b="1" i="1" dirty="0" err="1">
                <a:latin typeface="+mn-lt"/>
                <a:cs typeface="+mn-cs"/>
              </a:rPr>
              <a:t>τὸ</a:t>
            </a:r>
            <a:r>
              <a:rPr lang="el-GR" b="1" i="1" dirty="0">
                <a:latin typeface="+mn-lt"/>
                <a:cs typeface="+mn-cs"/>
              </a:rPr>
              <a:t> </a:t>
            </a:r>
            <a:r>
              <a:rPr lang="el-GR" b="1" i="1" dirty="0" err="1">
                <a:latin typeface="+mn-lt"/>
                <a:cs typeface="+mn-cs"/>
              </a:rPr>
              <a:t>ἅγιον</a:t>
            </a:r>
            <a:r>
              <a:rPr lang="el-GR" b="1" i="1" dirty="0">
                <a:latin typeface="+mn-lt"/>
                <a:cs typeface="+mn-cs"/>
              </a:rPr>
              <a:t> </a:t>
            </a:r>
            <a:r>
              <a:rPr lang="el-GR" b="1" i="1" dirty="0" err="1">
                <a:latin typeface="+mn-lt"/>
                <a:cs typeface="+mn-cs"/>
              </a:rPr>
              <a:t>ἐφ</a:t>
            </a:r>
            <a:r>
              <a:rPr lang="el-GR" b="1" i="1" dirty="0">
                <a:latin typeface="+mn-lt"/>
                <a:cs typeface="+mn-cs"/>
              </a:rPr>
              <a:t>’ </a:t>
            </a:r>
            <a:r>
              <a:rPr lang="el-GR" b="1" i="1" dirty="0" err="1">
                <a:latin typeface="+mn-lt"/>
                <a:cs typeface="+mn-cs"/>
              </a:rPr>
              <a:t>ἡμᾶς</a:t>
            </a:r>
            <a:r>
              <a:rPr lang="el-GR" b="1" i="1" dirty="0">
                <a:latin typeface="+mn-lt"/>
                <a:cs typeface="+mn-cs"/>
              </a:rPr>
              <a:t> </a:t>
            </a:r>
            <a:r>
              <a:rPr lang="el-GR" b="1" i="1" dirty="0" err="1">
                <a:latin typeface="+mn-lt"/>
                <a:cs typeface="+mn-cs"/>
              </a:rPr>
              <a:t>καὶ</a:t>
            </a:r>
            <a:r>
              <a:rPr lang="el-GR" b="1" i="1" dirty="0">
                <a:latin typeface="+mn-lt"/>
                <a:cs typeface="+mn-cs"/>
              </a:rPr>
              <a:t> </a:t>
            </a:r>
            <a:r>
              <a:rPr lang="el-GR" b="1" i="1" dirty="0" err="1">
                <a:latin typeface="+mn-lt"/>
                <a:cs typeface="+mn-cs"/>
              </a:rPr>
              <a:t>καθαρισάτω</a:t>
            </a:r>
            <a:r>
              <a:rPr lang="el-GR" b="1" i="1" dirty="0">
                <a:latin typeface="+mn-lt"/>
                <a:cs typeface="+mn-cs"/>
              </a:rPr>
              <a:t> </a:t>
            </a:r>
            <a:r>
              <a:rPr lang="el-GR" b="1" i="1" dirty="0" err="1">
                <a:latin typeface="+mn-lt"/>
                <a:cs typeface="+mn-cs"/>
              </a:rPr>
              <a:t>ἡμᾶς</a:t>
            </a:r>
            <a:r>
              <a:rPr lang="el-GR" b="1" i="1" dirty="0">
                <a:latin typeface="+mn-lt"/>
                <a:cs typeface="+mn-cs"/>
              </a:rPr>
              <a:t> </a:t>
            </a:r>
            <a:r>
              <a:rPr lang="el-GR" dirty="0">
                <a:latin typeface="+mn-lt"/>
                <a:cs typeface="+mn-cs"/>
              </a:rPr>
              <a:t>(</a:t>
            </a:r>
            <a:r>
              <a:rPr lang="en-US" dirty="0">
                <a:latin typeface="+mn-lt"/>
                <a:cs typeface="+mn-cs"/>
              </a:rPr>
              <a:t>PG 44.115. </a:t>
            </a:r>
            <a:r>
              <a:rPr lang="el-GR" dirty="0" err="1">
                <a:latin typeface="+mn-lt"/>
                <a:cs typeface="+mn-cs"/>
              </a:rPr>
              <a:t>Πρβλ</a:t>
            </a:r>
            <a:r>
              <a:rPr lang="el-GR" dirty="0">
                <a:latin typeface="+mn-lt"/>
                <a:cs typeface="+mn-cs"/>
              </a:rPr>
              <a:t>. Μαξίμου </a:t>
            </a:r>
            <a:r>
              <a:rPr lang="el-GR" dirty="0" err="1">
                <a:latin typeface="+mn-lt"/>
                <a:cs typeface="+mn-cs"/>
              </a:rPr>
              <a:t>Ομολογητού</a:t>
            </a:r>
            <a:r>
              <a:rPr lang="el-GR" dirty="0">
                <a:latin typeface="+mn-lt"/>
                <a:cs typeface="+mn-cs"/>
              </a:rPr>
              <a:t> </a:t>
            </a:r>
            <a:r>
              <a:rPr lang="en-US" dirty="0">
                <a:latin typeface="+mn-lt"/>
                <a:cs typeface="+mn-cs"/>
              </a:rPr>
              <a:t>PG. 90.885B)</a:t>
            </a:r>
            <a:r>
              <a:rPr lang="el-GR" dirty="0">
                <a:latin typeface="+mn-lt"/>
                <a:cs typeface="+mn-cs"/>
              </a:rPr>
              <a:t>. Ήδη επισημάνθηκε ότι στον Λουκά ο Θεός-Πατέρας σε αντίθεση προς τον επίγειο πατέρα το κατεξοχήν δώρο που χορηγεί είναι το Πνεύμα.</a:t>
            </a:r>
          </a:p>
          <a:p>
            <a:pPr fontAlgn="auto">
              <a:lnSpc>
                <a:spcPts val="1700"/>
              </a:lnSpc>
              <a:spcBef>
                <a:spcPts val="0"/>
              </a:spcBef>
              <a:spcAft>
                <a:spcPts val="0"/>
              </a:spcAft>
              <a:buFont typeface="Arial" pitchFamily="34" charset="0"/>
              <a:buChar char="•"/>
              <a:defRPr/>
            </a:pPr>
            <a:r>
              <a:rPr lang="el-GR" dirty="0">
                <a:latin typeface="+mn-lt"/>
                <a:cs typeface="+mn-cs"/>
              </a:rPr>
              <a:t>Στην </a:t>
            </a:r>
            <a:r>
              <a:rPr lang="el-GR" i="1" dirty="0">
                <a:latin typeface="+mn-lt"/>
                <a:cs typeface="+mn-cs"/>
              </a:rPr>
              <a:t>Αποκάλυψη</a:t>
            </a:r>
            <a:r>
              <a:rPr lang="el-GR" dirty="0">
                <a:latin typeface="+mn-lt"/>
                <a:cs typeface="+mn-cs"/>
              </a:rPr>
              <a:t> το Πνεύμα με τη Νύμφη-Εκκλησία κραυγάζουν </a:t>
            </a:r>
            <a:r>
              <a:rPr lang="el-GR" i="1" dirty="0" err="1">
                <a:latin typeface="+mn-lt"/>
                <a:cs typeface="+mn-cs"/>
              </a:rPr>
              <a:t>Ἀμήν</a:t>
            </a:r>
            <a:r>
              <a:rPr lang="el-GR" i="1" dirty="0">
                <a:latin typeface="+mn-lt"/>
                <a:cs typeface="+mn-cs"/>
              </a:rPr>
              <a:t>, </a:t>
            </a:r>
            <a:r>
              <a:rPr lang="el-GR" b="1" i="1" dirty="0" err="1">
                <a:latin typeface="+mn-lt"/>
                <a:cs typeface="+mn-cs"/>
              </a:rPr>
              <a:t>Ἔρχου</a:t>
            </a:r>
            <a:r>
              <a:rPr lang="el-GR" b="1" i="1" dirty="0">
                <a:latin typeface="+mn-lt"/>
                <a:cs typeface="+mn-cs"/>
              </a:rPr>
              <a:t> </a:t>
            </a:r>
            <a:r>
              <a:rPr lang="el-GR" b="1" i="1" dirty="0" err="1">
                <a:latin typeface="+mn-lt"/>
                <a:cs typeface="+mn-cs"/>
              </a:rPr>
              <a:t>Κύριε</a:t>
            </a:r>
            <a:r>
              <a:rPr lang="el-GR" b="1" i="1" dirty="0">
                <a:latin typeface="+mn-lt"/>
                <a:cs typeface="+mn-cs"/>
              </a:rPr>
              <a:t> </a:t>
            </a:r>
            <a:r>
              <a:rPr lang="el-GR" b="1" i="1" dirty="0" err="1">
                <a:latin typeface="+mn-lt"/>
                <a:cs typeface="+mn-cs"/>
              </a:rPr>
              <a:t>Ἰησοῦ</a:t>
            </a:r>
            <a:r>
              <a:rPr lang="el-GR" dirty="0">
                <a:latin typeface="+mn-lt"/>
                <a:cs typeface="+mn-cs"/>
              </a:rPr>
              <a:t> (22, 20)</a:t>
            </a:r>
            <a:r>
              <a:rPr lang="el-GR" i="1" dirty="0">
                <a:latin typeface="+mn-lt"/>
                <a:cs typeface="+mn-cs"/>
              </a:rPr>
              <a:t>! </a:t>
            </a:r>
            <a:r>
              <a:rPr lang="el-GR" dirty="0">
                <a:latin typeface="+mn-lt"/>
                <a:cs typeface="+mn-cs"/>
              </a:rPr>
              <a:t>Ο Παύλος τοποθετεί στον Επίλογο της Α’ Κορινθίους την ίδια προσευχή στην </a:t>
            </a:r>
            <a:r>
              <a:rPr lang="el-GR" dirty="0" err="1">
                <a:latin typeface="+mn-lt"/>
                <a:cs typeface="+mn-cs"/>
              </a:rPr>
              <a:t>αραμαϊκή</a:t>
            </a:r>
            <a:r>
              <a:rPr lang="el-GR" dirty="0">
                <a:latin typeface="+mn-lt"/>
                <a:cs typeface="+mn-cs"/>
              </a:rPr>
              <a:t> εκδοχή, που μπορεί βέβαια να χωριστεί διαφορετικά άρα και να κατανοηθεί: </a:t>
            </a:r>
            <a:r>
              <a:rPr lang="el-GR" b="1" i="1" cap="all" dirty="0" err="1">
                <a:latin typeface="+mn-lt"/>
                <a:cs typeface="+mn-cs"/>
              </a:rPr>
              <a:t>μ</a:t>
            </a:r>
            <a:r>
              <a:rPr lang="el-GR" b="1" i="1" dirty="0" err="1">
                <a:latin typeface="+mn-lt"/>
                <a:cs typeface="+mn-cs"/>
              </a:rPr>
              <a:t>αράνα</a:t>
            </a:r>
            <a:r>
              <a:rPr lang="el-GR" b="1" i="1" dirty="0">
                <a:latin typeface="+mn-lt"/>
                <a:cs typeface="+mn-cs"/>
              </a:rPr>
              <a:t> θα</a:t>
            </a:r>
            <a:r>
              <a:rPr lang="el-GR" b="1" dirty="0">
                <a:latin typeface="+mn-lt"/>
                <a:cs typeface="+mn-cs"/>
              </a:rPr>
              <a:t> </a:t>
            </a:r>
            <a:r>
              <a:rPr lang="el-GR" dirty="0">
                <a:latin typeface="+mn-lt"/>
                <a:cs typeface="+mn-cs"/>
              </a:rPr>
              <a:t>(Κύριε έλα) ή </a:t>
            </a:r>
            <a:r>
              <a:rPr lang="el-GR" b="1" i="1" dirty="0" err="1">
                <a:latin typeface="+mn-lt"/>
                <a:cs typeface="+mn-cs"/>
              </a:rPr>
              <a:t>Μαράν</a:t>
            </a:r>
            <a:r>
              <a:rPr lang="el-GR" b="1" i="1" dirty="0">
                <a:latin typeface="+mn-lt"/>
                <a:cs typeface="+mn-cs"/>
              </a:rPr>
              <a:t> </a:t>
            </a:r>
            <a:r>
              <a:rPr lang="el-GR" b="1" i="1" dirty="0" err="1">
                <a:latin typeface="+mn-lt"/>
                <a:cs typeface="+mn-cs"/>
              </a:rPr>
              <a:t>αθά</a:t>
            </a:r>
            <a:r>
              <a:rPr lang="el-GR" b="1" i="1" dirty="0">
                <a:latin typeface="+mn-lt"/>
                <a:cs typeface="+mn-cs"/>
              </a:rPr>
              <a:t> </a:t>
            </a:r>
            <a:r>
              <a:rPr lang="el-GR" dirty="0">
                <a:latin typeface="+mn-lt"/>
                <a:cs typeface="+mn-cs"/>
              </a:rPr>
              <a:t>(ο Κύριος έχει ήδη έλθει). Στη διπλή εκδοχή των αναγνώσεων διαφαίνεται σαφώς το ιδιάζον της χριστιανικής αναμονής. Είναι η κραυγή </a:t>
            </a:r>
            <a:r>
              <a:rPr lang="el-GR" i="1" dirty="0">
                <a:latin typeface="+mn-lt"/>
                <a:cs typeface="+mn-cs"/>
              </a:rPr>
              <a:t>έλα!</a:t>
            </a:r>
            <a:r>
              <a:rPr lang="el-GR" dirty="0">
                <a:latin typeface="+mn-lt"/>
                <a:cs typeface="+mn-cs"/>
              </a:rPr>
              <a:t> Και ταυτόχρονα η γεμάτη ευχαριστία βεβαιότητα </a:t>
            </a:r>
            <a:r>
              <a:rPr lang="el-GR" i="1" dirty="0">
                <a:latin typeface="+mn-lt"/>
                <a:cs typeface="+mn-cs"/>
              </a:rPr>
              <a:t>ήδη ήλθε</a:t>
            </a:r>
            <a:r>
              <a:rPr lang="el-GR" dirty="0">
                <a:latin typeface="+mn-lt"/>
                <a:cs typeface="+mn-cs"/>
              </a:rPr>
              <a:t>. </a:t>
            </a:r>
          </a:p>
          <a:p>
            <a:pPr fontAlgn="auto">
              <a:lnSpc>
                <a:spcPts val="1700"/>
              </a:lnSpc>
              <a:spcBef>
                <a:spcPts val="0"/>
              </a:spcBef>
              <a:spcAft>
                <a:spcPts val="0"/>
              </a:spcAft>
              <a:buFont typeface="Arial" pitchFamily="34" charset="0"/>
              <a:buChar char="•"/>
              <a:defRPr/>
            </a:pPr>
            <a:r>
              <a:rPr lang="el-GR" dirty="0">
                <a:latin typeface="+mn-lt"/>
                <a:cs typeface="+mn-cs"/>
              </a:rPr>
              <a:t>Από τη </a:t>
            </a:r>
            <a:r>
              <a:rPr lang="el-GR" i="1" dirty="0">
                <a:latin typeface="+mn-lt"/>
                <a:cs typeface="+mn-cs"/>
              </a:rPr>
              <a:t>Διδαχή των Δώδεκα Αποστόλων</a:t>
            </a:r>
            <a:r>
              <a:rPr lang="el-GR" dirty="0">
                <a:latin typeface="+mn-lt"/>
                <a:cs typeface="+mn-cs"/>
              </a:rPr>
              <a:t> (το 100 </a:t>
            </a:r>
            <a:r>
              <a:rPr lang="el-GR" dirty="0" err="1">
                <a:latin typeface="+mn-lt"/>
                <a:cs typeface="+mn-cs"/>
              </a:rPr>
              <a:t>μ.Χ</a:t>
            </a:r>
            <a:r>
              <a:rPr lang="el-GR" dirty="0">
                <a:latin typeface="+mn-lt"/>
                <a:cs typeface="+mn-cs"/>
              </a:rPr>
              <a:t>.) γνωρίζουμε ότι αυτή η κραυγή ανήκε στις λειτουργικές προσευχές του ευχαριστιακού δείπνου της αρχέγονης Εκκλησίας και σε αυτή επίσης παραδίδεται με συγκεκριμένο τρόπο η ενότητα και των δύο αναγνώσεων. Οι χριστιανοί προσεύχονται για την οριστική έλευση του Ιησού και ταυτόχρονα βιώνουν με χαρά και αίνο ότι αυτό προλαμβάνεται ήδη στο παρόν και ότι στο παρόν εμφανίζεται στο μέσον ημών. </a:t>
            </a:r>
          </a:p>
        </p:txBody>
      </p:sp>
      <p:sp>
        <p:nvSpPr>
          <p:cNvPr id="8" name="7 - TextBox"/>
          <p:cNvSpPr txBox="1">
            <a:spLocks noChangeArrowheads="1"/>
          </p:cNvSpPr>
          <p:nvPr/>
        </p:nvSpPr>
        <p:spPr bwMode="auto">
          <a:xfrm>
            <a:off x="467544" y="188640"/>
            <a:ext cx="4535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sz="2400" dirty="0">
                <a:solidFill>
                  <a:srgbClr val="5075BC"/>
                </a:solidFill>
                <a:latin typeface="+mj-lt"/>
                <a:ea typeface="+mj-ea"/>
                <a:cs typeface="+mj-cs"/>
              </a:rPr>
              <a:t>Μια ενδιαφέρουσα Παραλλαγή</a:t>
            </a:r>
          </a:p>
        </p:txBody>
      </p:sp>
      <p:sp>
        <p:nvSpPr>
          <p:cNvPr id="9" name="8 - TextBox"/>
          <p:cNvSpPr txBox="1">
            <a:spLocks noChangeArrowheads="1"/>
          </p:cNvSpPr>
          <p:nvPr/>
        </p:nvSpPr>
        <p:spPr bwMode="auto">
          <a:xfrm>
            <a:off x="5613400" y="2708920"/>
            <a:ext cx="3384550" cy="402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700"/>
              </a:lnSpc>
            </a:pPr>
            <a:r>
              <a:rPr lang="el-GR" i="1" dirty="0">
                <a:latin typeface="+mn-lt"/>
              </a:rPr>
              <a:t>Για την Εκκλησία η παρουσία </a:t>
            </a:r>
            <a:r>
              <a:rPr lang="el-GR" b="1" i="1" dirty="0">
                <a:latin typeface="+mn-lt"/>
              </a:rPr>
              <a:t>του Πνεύματος</a:t>
            </a:r>
            <a:r>
              <a:rPr lang="el-GR" i="1" dirty="0">
                <a:latin typeface="+mn-lt"/>
              </a:rPr>
              <a:t> σημαίνει την προληπτική παρουσία της </a:t>
            </a:r>
            <a:r>
              <a:rPr lang="el-GR" b="1" i="1" dirty="0">
                <a:latin typeface="+mn-lt"/>
              </a:rPr>
              <a:t>Βασιλείας</a:t>
            </a:r>
            <a:r>
              <a:rPr lang="el-GR" i="1" dirty="0">
                <a:latin typeface="+mn-lt"/>
              </a:rPr>
              <a:t> η οποία βιώνεται στη Λατρεία της, όπου και η </a:t>
            </a:r>
            <a:r>
              <a:rPr lang="el-GR" b="1" i="1" dirty="0">
                <a:latin typeface="+mn-lt"/>
              </a:rPr>
              <a:t>έλευση του Ι. Χριστού διά της Ευχαριστίας</a:t>
            </a:r>
            <a:r>
              <a:rPr lang="el-GR" i="1" dirty="0">
                <a:latin typeface="+mn-lt"/>
              </a:rPr>
              <a:t>.</a:t>
            </a:r>
            <a:r>
              <a:rPr lang="el-GR" dirty="0">
                <a:latin typeface="+mn-lt"/>
              </a:rPr>
              <a:t> </a:t>
            </a:r>
          </a:p>
          <a:p>
            <a:pPr eaLnBrk="1" hangingPunct="1">
              <a:lnSpc>
                <a:spcPts val="1700"/>
              </a:lnSpc>
            </a:pPr>
            <a:endParaRPr lang="el-GR" dirty="0">
              <a:latin typeface="+mn-lt"/>
            </a:endParaRPr>
          </a:p>
          <a:p>
            <a:pPr eaLnBrk="1" hangingPunct="1">
              <a:lnSpc>
                <a:spcPts val="1700"/>
              </a:lnSpc>
            </a:pPr>
            <a:r>
              <a:rPr lang="el-GR" dirty="0">
                <a:latin typeface="+mn-lt"/>
              </a:rPr>
              <a:t>Στον ορθόδοξο χώρο η εμπειρία της Β.Θ. συνδέεται με τη θέα του </a:t>
            </a:r>
            <a:r>
              <a:rPr lang="el-GR" dirty="0" err="1">
                <a:latin typeface="+mn-lt"/>
              </a:rPr>
              <a:t>ακτίστου</a:t>
            </a:r>
            <a:r>
              <a:rPr lang="el-GR" dirty="0">
                <a:latin typeface="+mn-lt"/>
              </a:rPr>
              <a:t> φωτός της Μεταμορφώσεως</a:t>
            </a:r>
            <a:r>
              <a:rPr lang="el-GR" dirty="0" smtClean="0">
                <a:latin typeface="+mn-lt"/>
              </a:rPr>
              <a:t>.</a:t>
            </a:r>
          </a:p>
          <a:p>
            <a:pPr eaLnBrk="1" hangingPunct="1">
              <a:lnSpc>
                <a:spcPts val="1700"/>
              </a:lnSpc>
            </a:pPr>
            <a:endParaRPr lang="el-GR" dirty="0" smtClean="0">
              <a:latin typeface="+mn-lt"/>
            </a:endParaRPr>
          </a:p>
          <a:p>
            <a:pPr eaLnBrk="1" hangingPunct="1">
              <a:lnSpc>
                <a:spcPts val="1700"/>
              </a:lnSpc>
            </a:pPr>
            <a:r>
              <a:rPr lang="el-GR" i="1" dirty="0" smtClean="0">
                <a:latin typeface="+mn-lt"/>
              </a:rPr>
              <a:t>Χρυσόστομος</a:t>
            </a:r>
            <a:r>
              <a:rPr lang="el-GR" i="1" dirty="0">
                <a:latin typeface="+mn-lt"/>
              </a:rPr>
              <a:t>: </a:t>
            </a:r>
            <a:r>
              <a:rPr lang="el-GR" i="1" dirty="0" err="1">
                <a:latin typeface="+mn-lt"/>
              </a:rPr>
              <a:t>Τὸ</a:t>
            </a:r>
            <a:r>
              <a:rPr lang="el-GR" i="1" dirty="0">
                <a:latin typeface="+mn-lt"/>
              </a:rPr>
              <a:t> </a:t>
            </a:r>
            <a:r>
              <a:rPr lang="el-GR" i="1" dirty="0" err="1">
                <a:latin typeface="+mn-lt"/>
              </a:rPr>
              <a:t>μὴ</a:t>
            </a:r>
            <a:r>
              <a:rPr lang="el-GR" i="1" dirty="0">
                <a:latin typeface="+mn-lt"/>
              </a:rPr>
              <a:t> </a:t>
            </a:r>
            <a:r>
              <a:rPr lang="el-GR" i="1" dirty="0" err="1">
                <a:latin typeface="+mn-lt"/>
              </a:rPr>
              <a:t>προσηλώσθαι</a:t>
            </a:r>
            <a:r>
              <a:rPr lang="el-GR" i="1" dirty="0">
                <a:latin typeface="+mn-lt"/>
              </a:rPr>
              <a:t> </a:t>
            </a:r>
            <a:r>
              <a:rPr lang="el-GR" i="1" dirty="0" err="1">
                <a:latin typeface="+mn-lt"/>
              </a:rPr>
              <a:t>τοῖς</a:t>
            </a:r>
            <a:r>
              <a:rPr lang="el-GR" i="1" dirty="0">
                <a:latin typeface="+mn-lt"/>
              </a:rPr>
              <a:t> </a:t>
            </a:r>
            <a:r>
              <a:rPr lang="el-GR" i="1" dirty="0" err="1">
                <a:latin typeface="+mn-lt"/>
              </a:rPr>
              <a:t>ὁρωμένοις</a:t>
            </a:r>
            <a:r>
              <a:rPr lang="el-GR" i="1" dirty="0">
                <a:latin typeface="+mn-lt"/>
              </a:rPr>
              <a:t>, </a:t>
            </a:r>
            <a:r>
              <a:rPr lang="el-GR" i="1" dirty="0" err="1">
                <a:latin typeface="+mn-lt"/>
              </a:rPr>
              <a:t>μηδὲ</a:t>
            </a:r>
            <a:r>
              <a:rPr lang="el-GR" i="1" dirty="0">
                <a:latin typeface="+mn-lt"/>
              </a:rPr>
              <a:t> μέγα τι παρόντα </a:t>
            </a:r>
            <a:r>
              <a:rPr lang="el-GR" i="1" dirty="0" err="1">
                <a:latin typeface="+mn-lt"/>
              </a:rPr>
              <a:t>ἡγεῖσθαι</a:t>
            </a:r>
            <a:r>
              <a:rPr lang="el-GR" i="1" dirty="0">
                <a:latin typeface="+mn-lt"/>
              </a:rPr>
              <a:t>, </a:t>
            </a:r>
            <a:r>
              <a:rPr lang="el-GR" i="1" dirty="0" err="1">
                <a:latin typeface="+mn-lt"/>
              </a:rPr>
              <a:t>ἀλλ</a:t>
            </a:r>
            <a:r>
              <a:rPr lang="el-GR" i="1" dirty="0">
                <a:latin typeface="+mn-lt"/>
              </a:rPr>
              <a:t>’ </a:t>
            </a:r>
            <a:r>
              <a:rPr lang="el-GR" i="1" dirty="0" err="1">
                <a:latin typeface="+mn-lt"/>
              </a:rPr>
              <a:t>ἐπέιγεσθαι</a:t>
            </a:r>
            <a:r>
              <a:rPr lang="el-GR" i="1" dirty="0">
                <a:latin typeface="+mn-lt"/>
              </a:rPr>
              <a:t> </a:t>
            </a:r>
            <a:r>
              <a:rPr lang="el-GR" i="1" dirty="0" err="1">
                <a:latin typeface="+mn-lt"/>
              </a:rPr>
              <a:t>πρὸς</a:t>
            </a:r>
            <a:r>
              <a:rPr lang="el-GR" i="1" dirty="0">
                <a:latin typeface="+mn-lt"/>
              </a:rPr>
              <a:t> </a:t>
            </a:r>
            <a:r>
              <a:rPr lang="el-GR" i="1" dirty="0" err="1">
                <a:latin typeface="+mn-lt"/>
              </a:rPr>
              <a:t>τὸν</a:t>
            </a:r>
            <a:r>
              <a:rPr lang="el-GR" i="1" dirty="0">
                <a:latin typeface="+mn-lt"/>
              </a:rPr>
              <a:t> Πατέρα </a:t>
            </a:r>
            <a:r>
              <a:rPr lang="el-GR" i="1" dirty="0" err="1">
                <a:latin typeface="+mn-lt"/>
              </a:rPr>
              <a:t>καὶ</a:t>
            </a:r>
            <a:r>
              <a:rPr lang="el-GR" i="1" dirty="0">
                <a:latin typeface="+mn-lt"/>
              </a:rPr>
              <a:t> </a:t>
            </a:r>
            <a:r>
              <a:rPr lang="el-GR" i="1" dirty="0" err="1">
                <a:latin typeface="+mn-lt"/>
              </a:rPr>
              <a:t>τῶν</a:t>
            </a:r>
            <a:r>
              <a:rPr lang="el-GR" i="1" dirty="0">
                <a:latin typeface="+mn-lt"/>
              </a:rPr>
              <a:t> μελλόντων </a:t>
            </a:r>
            <a:r>
              <a:rPr lang="el-GR" i="1" dirty="0" err="1">
                <a:latin typeface="+mn-lt"/>
              </a:rPr>
              <a:t>ἀφίεσθαι</a:t>
            </a:r>
            <a:r>
              <a:rPr lang="el-GR" i="1" dirty="0" smtClean="0">
                <a:latin typeface="+mn-lt"/>
              </a:rPr>
              <a:t>.</a:t>
            </a:r>
            <a:endParaRPr lang="el-GR" dirty="0">
              <a:latin typeface="+mn-lt"/>
            </a:endParaRPr>
          </a:p>
        </p:txBody>
      </p:sp>
      <p:sp>
        <p:nvSpPr>
          <p:cNvPr id="7" name="TextBox 6"/>
          <p:cNvSpPr txBox="1"/>
          <p:nvPr/>
        </p:nvSpPr>
        <p:spPr>
          <a:xfrm>
            <a:off x="5690089" y="2204864"/>
            <a:ext cx="396044" cy="201502"/>
          </a:xfrm>
          <a:prstGeom prst="rect">
            <a:avLst/>
          </a:prstGeom>
        </p:spPr>
        <p:txBody>
          <a:bodyPr vert="horz" wrap="square" lIns="91440" tIns="45720" rIns="91440" bIns="45720" rtlCol="0" anchor="ctr">
            <a:noAutofit/>
          </a:bodyPr>
          <a:lstStyle/>
          <a:p>
            <a:pPr algn="ctr"/>
            <a:r>
              <a:rPr lang="en-US" sz="1500" dirty="0" smtClean="0"/>
              <a:t>22</a:t>
            </a:r>
            <a:endParaRPr lang="el-GR" sz="1500" dirty="0" smtClean="0"/>
          </a:p>
        </p:txBody>
      </p:sp>
    </p:spTree>
    <p:extLst>
      <p:ext uri="{BB962C8B-B14F-4D97-AF65-F5344CB8AC3E}">
        <p14:creationId xmlns:p14="http://schemas.microsoft.com/office/powerpoint/2010/main" val="378437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7 - Πίνακας"/>
          <p:cNvGraphicFramePr>
            <a:graphicFrameLocks noGrp="1"/>
          </p:cNvGraphicFramePr>
          <p:nvPr>
            <p:extLst>
              <p:ext uri="{D42A27DB-BD31-4B8C-83A1-F6EECF244321}">
                <p14:modId xmlns:p14="http://schemas.microsoft.com/office/powerpoint/2010/main" val="1676282276"/>
              </p:ext>
            </p:extLst>
          </p:nvPr>
        </p:nvGraphicFramePr>
        <p:xfrm>
          <a:off x="179512" y="116632"/>
          <a:ext cx="8856984" cy="6638359"/>
        </p:xfrm>
        <a:graphic>
          <a:graphicData uri="http://schemas.openxmlformats.org/drawingml/2006/table">
            <a:tbl>
              <a:tblPr>
                <a:tableStyleId>{35758FB7-9AC5-4552-8A53-C91805E547FA}</a:tableStyleId>
              </a:tblPr>
              <a:tblGrid>
                <a:gridCol w="2880320"/>
                <a:gridCol w="5976664"/>
              </a:tblGrid>
              <a:tr h="504259">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ΙΣΤΟΡΙΑ ΤΗΣ ΕΡΜΗΝΕΙΑΣ ΤΟΥ ΟΡΟΥ </a:t>
                      </a:r>
                      <a:r>
                        <a:rPr kumimoji="0" lang="el-GR" sz="2000" b="1" i="1" u="none" strike="noStrike" cap="none" normalizeH="0" baseline="0" dirty="0" smtClean="0">
                          <a:ln>
                            <a:noFill/>
                          </a:ln>
                          <a:solidFill>
                            <a:schemeClr val="tx1"/>
                          </a:solidFill>
                          <a:effectLst/>
                          <a:latin typeface="+mn-lt"/>
                          <a:cs typeface="Times New Roman" pitchFamily="18" charset="0"/>
                        </a:rPr>
                        <a:t>ΒΑΣΙΛΕΙΑ ΤΟΥ ΘΕΟΥ (ΒΘ)</a:t>
                      </a:r>
                    </a:p>
                  </a:txBody>
                  <a:tcPr marL="61784" marR="61784" marT="0" marB="0" horzOverflow="overflow"/>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r>
              <a:tr h="1628597">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1400" b="1" kern="1200" dirty="0" smtClean="0">
                          <a:solidFill>
                            <a:schemeClr val="dk1"/>
                          </a:solidFill>
                          <a:latin typeface="+mn-lt"/>
                          <a:ea typeface="+mn-ea"/>
                          <a:cs typeface="+mn-cs"/>
                        </a:rPr>
                        <a:t>1. </a:t>
                      </a:r>
                      <a:r>
                        <a:rPr kumimoji="0" lang="el-GR" sz="1400" b="1" kern="1200" dirty="0" err="1" smtClean="0">
                          <a:solidFill>
                            <a:schemeClr val="dk1"/>
                          </a:solidFill>
                          <a:latin typeface="+mn-lt"/>
                          <a:ea typeface="+mn-ea"/>
                          <a:cs typeface="+mn-cs"/>
                        </a:rPr>
                        <a:t>Χριστολογική</a:t>
                      </a:r>
                      <a:endParaRPr kumimoji="0" lang="el-GR" sz="14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l-GR" sz="1200" kern="1200" cap="all" dirty="0" smtClean="0">
                          <a:solidFill>
                            <a:schemeClr val="dk1"/>
                          </a:solidFill>
                          <a:latin typeface="+mn-lt"/>
                          <a:ea typeface="+mn-ea"/>
                          <a:cs typeface="+mn-cs"/>
                        </a:rPr>
                        <a:t>Ο</a:t>
                      </a:r>
                      <a:r>
                        <a:rPr kumimoji="0" lang="el-GR" sz="1200" kern="1200" cap="all" baseline="0" dirty="0" smtClean="0">
                          <a:solidFill>
                            <a:schemeClr val="dk1"/>
                          </a:solidFill>
                          <a:latin typeface="+mn-lt"/>
                          <a:ea typeface="+mn-ea"/>
                          <a:cs typeface="+mn-cs"/>
                        </a:rPr>
                        <a:t> </a:t>
                      </a:r>
                      <a:r>
                        <a:rPr kumimoji="0" lang="el-GR" sz="1200" kern="1200" cap="all" dirty="0" err="1" smtClean="0">
                          <a:solidFill>
                            <a:schemeClr val="dk1"/>
                          </a:solidFill>
                          <a:latin typeface="+mn-lt"/>
                          <a:ea typeface="+mn-ea"/>
                          <a:cs typeface="+mn-cs"/>
                        </a:rPr>
                        <a:t>ω</a:t>
                      </a:r>
                      <a:r>
                        <a:rPr kumimoji="0" lang="el-GR" sz="1200" kern="1200" dirty="0" err="1" smtClean="0">
                          <a:solidFill>
                            <a:schemeClr val="dk1"/>
                          </a:solidFill>
                          <a:latin typeface="+mn-lt"/>
                          <a:ea typeface="+mn-ea"/>
                          <a:cs typeface="+mn-cs"/>
                        </a:rPr>
                        <a:t>ριγένης</a:t>
                      </a:r>
                      <a:r>
                        <a:rPr kumimoji="0" lang="el-GR" sz="1200" kern="1200" dirty="0" smtClean="0">
                          <a:solidFill>
                            <a:schemeClr val="dk1"/>
                          </a:solidFill>
                          <a:latin typeface="+mn-lt"/>
                          <a:ea typeface="+mn-ea"/>
                          <a:cs typeface="+mn-cs"/>
                        </a:rPr>
                        <a:t> προσδιόρισε τον Ιησού ως την </a:t>
                      </a:r>
                      <a:r>
                        <a:rPr kumimoji="0" lang="el-GR" sz="1200" i="1" kern="1200" dirty="0" err="1" smtClean="0">
                          <a:solidFill>
                            <a:schemeClr val="dk1"/>
                          </a:solidFill>
                          <a:latin typeface="+mn-lt"/>
                          <a:ea typeface="+mn-ea"/>
                          <a:cs typeface="+mn-cs"/>
                        </a:rPr>
                        <a:t>αυτοβασιλεία</a:t>
                      </a:r>
                      <a:r>
                        <a:rPr kumimoji="0" lang="el-GR" sz="1200" kern="1200" dirty="0" smtClean="0">
                          <a:solidFill>
                            <a:schemeClr val="dk1"/>
                          </a:solidFill>
                          <a:latin typeface="+mn-lt"/>
                          <a:ea typeface="+mn-ea"/>
                          <a:cs typeface="+mn-cs"/>
                        </a:rPr>
                        <a:t>. Ο ίδιος ο Ιησούς είναι η βασιλεία. </a:t>
                      </a:r>
                      <a:r>
                        <a:rPr kumimoji="0" lang="el-GR" sz="1200" kern="1200" cap="all" dirty="0" smtClean="0">
                          <a:solidFill>
                            <a:schemeClr val="dk1"/>
                          </a:solidFill>
                          <a:latin typeface="+mn-lt"/>
                          <a:ea typeface="+mn-ea"/>
                          <a:cs typeface="+mn-cs"/>
                        </a:rPr>
                        <a:t>η</a:t>
                      </a:r>
                      <a:r>
                        <a:rPr kumimoji="0" lang="el-GR" sz="1200" kern="1200" dirty="0" smtClean="0">
                          <a:solidFill>
                            <a:schemeClr val="dk1"/>
                          </a:solidFill>
                          <a:latin typeface="+mn-lt"/>
                          <a:ea typeface="+mn-ea"/>
                          <a:cs typeface="+mn-cs"/>
                        </a:rPr>
                        <a:t> βασιλεία δεν αποτελεί ένα αντικείμενο, δε συνιστά έναν κυριαρχικό χώρο, όπως τα κοσμικά βασίλεια. η ΒΘ</a:t>
                      </a:r>
                      <a:r>
                        <a:rPr kumimoji="0" lang="el-GR" sz="1200" kern="1200" baseline="0" dirty="0" smtClean="0">
                          <a:solidFill>
                            <a:schemeClr val="dk1"/>
                          </a:solidFill>
                          <a:latin typeface="+mn-lt"/>
                          <a:ea typeface="+mn-ea"/>
                          <a:cs typeface="+mn-cs"/>
                        </a:rPr>
                        <a:t> </a:t>
                      </a:r>
                      <a:r>
                        <a:rPr kumimoji="0" lang="el-GR" sz="1200" kern="1200" dirty="0" err="1" smtClean="0">
                          <a:solidFill>
                            <a:schemeClr val="dk1"/>
                          </a:solidFill>
                          <a:latin typeface="+mn-lt"/>
                          <a:ea typeface="+mn-ea"/>
                          <a:cs typeface="+mn-cs"/>
                        </a:rPr>
                        <a:t>αλληλοπεριχωρείται</a:t>
                      </a:r>
                      <a:r>
                        <a:rPr kumimoji="0" lang="el-GR" sz="1200" kern="1200" dirty="0" smtClean="0">
                          <a:solidFill>
                            <a:schemeClr val="dk1"/>
                          </a:solidFill>
                          <a:latin typeface="+mn-lt"/>
                          <a:ea typeface="+mn-ea"/>
                          <a:cs typeface="+mn-cs"/>
                        </a:rPr>
                        <a:t> με το Πρόσωπο. </a:t>
                      </a:r>
                      <a:r>
                        <a:rPr kumimoji="0" lang="el-GR" sz="1200" kern="1200" cap="all" dirty="0" smtClean="0">
                          <a:solidFill>
                            <a:schemeClr val="dk1"/>
                          </a:solidFill>
                          <a:latin typeface="+mn-lt"/>
                          <a:ea typeface="+mn-ea"/>
                          <a:cs typeface="+mn-cs"/>
                        </a:rPr>
                        <a:t>ε</a:t>
                      </a:r>
                      <a:r>
                        <a:rPr kumimoji="0" lang="el-GR" sz="1200" kern="1200" dirty="0" smtClean="0">
                          <a:solidFill>
                            <a:schemeClr val="dk1"/>
                          </a:solidFill>
                          <a:latin typeface="+mn-lt"/>
                          <a:ea typeface="+mn-ea"/>
                          <a:cs typeface="+mn-cs"/>
                        </a:rPr>
                        <a:t>ίναι </a:t>
                      </a:r>
                      <a:r>
                        <a:rPr kumimoji="0" lang="el-GR" sz="1200" kern="1200" cap="all" dirty="0" smtClean="0">
                          <a:solidFill>
                            <a:schemeClr val="dk1"/>
                          </a:solidFill>
                          <a:latin typeface="+mn-lt"/>
                          <a:ea typeface="+mn-ea"/>
                          <a:cs typeface="+mn-cs"/>
                        </a:rPr>
                        <a:t>α</a:t>
                      </a:r>
                      <a:r>
                        <a:rPr kumimoji="0" lang="el-GR" sz="1200" kern="1200" dirty="0" smtClean="0">
                          <a:solidFill>
                            <a:schemeClr val="dk1"/>
                          </a:solidFill>
                          <a:latin typeface="+mn-lt"/>
                          <a:ea typeface="+mn-ea"/>
                          <a:cs typeface="+mn-cs"/>
                        </a:rPr>
                        <a:t>υτός. Ο όρος ΒΘ</a:t>
                      </a:r>
                      <a:r>
                        <a:rPr kumimoji="0" lang="el-GR" sz="1200" kern="1200" baseline="0" dirty="0" smtClean="0">
                          <a:solidFill>
                            <a:schemeClr val="dk1"/>
                          </a:solidFill>
                          <a:latin typeface="+mn-lt"/>
                          <a:ea typeface="+mn-ea"/>
                          <a:cs typeface="+mn-cs"/>
                        </a:rPr>
                        <a:t> </a:t>
                      </a:r>
                      <a:r>
                        <a:rPr kumimoji="0" lang="el-GR" sz="1200" kern="1200" dirty="0" smtClean="0">
                          <a:solidFill>
                            <a:schemeClr val="dk1"/>
                          </a:solidFill>
                          <a:latin typeface="+mn-lt"/>
                          <a:ea typeface="+mn-ea"/>
                          <a:cs typeface="+mn-cs"/>
                        </a:rPr>
                        <a:t>έτσι θα μπορούσε να είναι μία κρυμμένη </a:t>
                      </a:r>
                      <a:r>
                        <a:rPr kumimoji="0" lang="el-GR" sz="1200" kern="1200" cap="all" dirty="0" err="1" smtClean="0">
                          <a:solidFill>
                            <a:schemeClr val="dk1"/>
                          </a:solidFill>
                          <a:latin typeface="+mn-lt"/>
                          <a:ea typeface="+mn-ea"/>
                          <a:cs typeface="+mn-cs"/>
                        </a:rPr>
                        <a:t>χ</a:t>
                      </a:r>
                      <a:r>
                        <a:rPr kumimoji="0" lang="el-GR" sz="1200" kern="1200" dirty="0" err="1" smtClean="0">
                          <a:solidFill>
                            <a:schemeClr val="dk1"/>
                          </a:solidFill>
                          <a:latin typeface="+mn-lt"/>
                          <a:ea typeface="+mn-ea"/>
                          <a:cs typeface="+mn-cs"/>
                        </a:rPr>
                        <a:t>ριστοΛογία</a:t>
                      </a:r>
                      <a:r>
                        <a:rPr kumimoji="0" lang="el-GR" sz="1200" kern="1200" dirty="0" smtClean="0">
                          <a:solidFill>
                            <a:schemeClr val="dk1"/>
                          </a:solidFill>
                          <a:latin typeface="+mn-lt"/>
                          <a:ea typeface="+mn-ea"/>
                          <a:cs typeface="+mn-cs"/>
                        </a:rPr>
                        <a:t>. Με τον τρόπο με τον οποίο ομιλεί ο Ιησούς για τη ΒΘ</a:t>
                      </a:r>
                      <a:r>
                        <a:rPr kumimoji="0" lang="el-GR" sz="1200" kern="1200" baseline="0" dirty="0" smtClean="0">
                          <a:solidFill>
                            <a:schemeClr val="dk1"/>
                          </a:solidFill>
                          <a:latin typeface="+mn-lt"/>
                          <a:ea typeface="+mn-ea"/>
                          <a:cs typeface="+mn-cs"/>
                        </a:rPr>
                        <a:t> </a:t>
                      </a:r>
                      <a:r>
                        <a:rPr kumimoji="0" lang="el-GR" sz="1200" kern="1200" dirty="0" smtClean="0">
                          <a:solidFill>
                            <a:schemeClr val="dk1"/>
                          </a:solidFill>
                          <a:latin typeface="+mn-lt"/>
                          <a:ea typeface="+mn-ea"/>
                          <a:cs typeface="+mn-cs"/>
                        </a:rPr>
                        <a:t>οδηγεί τους ανθρώπους στο ανήκουστο</a:t>
                      </a:r>
                      <a:r>
                        <a:rPr kumimoji="0" lang="el-GR" sz="1200" kern="1200" baseline="30000" dirty="0" smtClean="0">
                          <a:solidFill>
                            <a:schemeClr val="dk1"/>
                          </a:solidFill>
                          <a:latin typeface="+mn-lt"/>
                          <a:ea typeface="+mn-ea"/>
                          <a:cs typeface="+mn-cs"/>
                        </a:rPr>
                        <a:t>.</a:t>
                      </a:r>
                      <a:r>
                        <a:rPr kumimoji="0" lang="el-GR" sz="1200" kern="1200" dirty="0" smtClean="0">
                          <a:solidFill>
                            <a:schemeClr val="dk1"/>
                          </a:solidFill>
                          <a:latin typeface="+mn-lt"/>
                          <a:ea typeface="+mn-ea"/>
                          <a:cs typeface="+mn-cs"/>
                        </a:rPr>
                        <a:t> στο ότι </a:t>
                      </a:r>
                      <a:r>
                        <a:rPr kumimoji="0" lang="el-GR" sz="1200" i="1" kern="1200" dirty="0" smtClean="0">
                          <a:solidFill>
                            <a:schemeClr val="dk1"/>
                          </a:solidFill>
                          <a:latin typeface="+mn-lt"/>
                          <a:ea typeface="+mn-ea"/>
                          <a:cs typeface="+mn-cs"/>
                        </a:rPr>
                        <a:t>εν </a:t>
                      </a:r>
                      <a:r>
                        <a:rPr kumimoji="0" lang="el-GR" sz="1200" i="1" kern="1200" dirty="0" err="1" smtClean="0">
                          <a:solidFill>
                            <a:schemeClr val="dk1"/>
                          </a:solidFill>
                          <a:latin typeface="+mn-lt"/>
                          <a:ea typeface="+mn-ea"/>
                          <a:cs typeface="+mn-cs"/>
                        </a:rPr>
                        <a:t>Αυτώ</a:t>
                      </a:r>
                      <a:r>
                        <a:rPr kumimoji="0" lang="el-GR" sz="1200" kern="1200" dirty="0" smtClean="0">
                          <a:solidFill>
                            <a:schemeClr val="dk1"/>
                          </a:solidFill>
                          <a:latin typeface="+mn-lt"/>
                          <a:ea typeface="+mn-ea"/>
                          <a:cs typeface="+mn-cs"/>
                        </a:rPr>
                        <a:t> (εντός αυτού και διά αυτού) ο ίδιος ο Θεός κατοικεί ανάμεσα στους ανθρώπους, </a:t>
                      </a: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el-GR" sz="900" kern="1200" dirty="0" smtClean="0">
                        <a:solidFill>
                          <a:schemeClr val="dk1"/>
                        </a:solidFill>
                        <a:latin typeface="+mn-lt"/>
                        <a:ea typeface="+mn-ea"/>
                        <a:cs typeface="+mn-cs"/>
                      </a:endParaRPr>
                    </a:p>
                  </a:txBody>
                  <a:tcPr marL="61784" marR="61784" marT="0" marB="0" horzOverflow="overflow"/>
                </a:tc>
              </a:tr>
              <a:tr h="1111939">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1400" b="1" kern="1200" dirty="0" smtClean="0">
                          <a:solidFill>
                            <a:schemeClr val="dk1"/>
                          </a:solidFill>
                          <a:latin typeface="+mn-lt"/>
                          <a:ea typeface="+mn-ea"/>
                          <a:cs typeface="+mn-cs"/>
                        </a:rPr>
                        <a:t>2. Ιδεαλιστική</a:t>
                      </a:r>
                      <a:r>
                        <a:rPr kumimoji="0" lang="el-GR" sz="1400" b="0" kern="1200" baseline="0" dirty="0" smtClean="0">
                          <a:solidFill>
                            <a:schemeClr val="dk1"/>
                          </a:solidFill>
                          <a:latin typeface="+mn-lt"/>
                          <a:ea typeface="+mn-ea"/>
                          <a:cs typeface="+mn-cs"/>
                        </a:rPr>
                        <a:t> - </a:t>
                      </a:r>
                      <a:r>
                        <a:rPr kumimoji="0" lang="el-GR" sz="1400" b="1" kern="1200" dirty="0" smtClean="0">
                          <a:solidFill>
                            <a:schemeClr val="dk1"/>
                          </a:solidFill>
                          <a:latin typeface="+mn-lt"/>
                          <a:ea typeface="+mn-ea"/>
                          <a:cs typeface="+mn-cs"/>
                        </a:rPr>
                        <a:t>μυστικιστική</a:t>
                      </a:r>
                      <a:endParaRPr kumimoji="0" lang="el-GR" sz="14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c>
                  <a:txBody>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l-GR" sz="1100" kern="1200" dirty="0" smtClean="0">
                          <a:solidFill>
                            <a:schemeClr val="dk1"/>
                          </a:solidFill>
                          <a:latin typeface="+mn-lt"/>
                          <a:ea typeface="+mn-ea"/>
                          <a:cs typeface="+mn-cs"/>
                        </a:rPr>
                        <a:t>Και αυτή η ερμηνευτική κατανόηση ανήκει</a:t>
                      </a:r>
                      <a:r>
                        <a:rPr kumimoji="0" lang="el-GR" sz="1100" kern="1200" baseline="0" dirty="0" smtClean="0">
                          <a:solidFill>
                            <a:schemeClr val="dk1"/>
                          </a:solidFill>
                          <a:latin typeface="+mn-lt"/>
                          <a:ea typeface="+mn-ea"/>
                          <a:cs typeface="+mn-cs"/>
                        </a:rPr>
                        <a:t> </a:t>
                      </a:r>
                      <a:r>
                        <a:rPr kumimoji="0" lang="el-GR" sz="1100" kern="1200" dirty="0" smtClean="0">
                          <a:solidFill>
                            <a:schemeClr val="dk1"/>
                          </a:solidFill>
                          <a:latin typeface="+mn-lt"/>
                          <a:ea typeface="+mn-ea"/>
                          <a:cs typeface="+mn-cs"/>
                        </a:rPr>
                        <a:t>στον Ωριγένη και θεωρεί τη ΒΘ</a:t>
                      </a:r>
                      <a:r>
                        <a:rPr kumimoji="0" lang="el-GR" sz="1100" kern="1200" baseline="0" dirty="0" smtClean="0">
                          <a:solidFill>
                            <a:schemeClr val="dk1"/>
                          </a:solidFill>
                          <a:latin typeface="+mn-lt"/>
                          <a:ea typeface="+mn-ea"/>
                          <a:cs typeface="+mn-cs"/>
                        </a:rPr>
                        <a:t> </a:t>
                      </a:r>
                      <a:r>
                        <a:rPr kumimoji="0" lang="el-GR" sz="1100" kern="1200" dirty="0" smtClean="0">
                          <a:solidFill>
                            <a:schemeClr val="dk1"/>
                          </a:solidFill>
                          <a:latin typeface="+mn-lt"/>
                          <a:ea typeface="+mn-ea"/>
                          <a:cs typeface="+mn-cs"/>
                        </a:rPr>
                        <a:t>εγκατεστημένη στο εσωτερικό του ανθρώπου: δεν εντοπίζεται κάπου στο γεωγραφικό χάρτη. Δεν είναι βασιλεία όμοια με τα κοσμικά βασίλεια. Ο χώρος της εντοπίζεται στο εσωτερικό του ανθρώπου. Εκεί αναπτύσσεται και από εκεί επενεργεί</a:t>
                      </a:r>
                      <a:r>
                        <a:rPr kumimoji="0" lang="el-GR" sz="1400" kern="1200" dirty="0" smtClean="0">
                          <a:solidFill>
                            <a:schemeClr val="dk1"/>
                          </a:solidFill>
                          <a:latin typeface="+mn-lt"/>
                          <a:ea typeface="+mn-ea"/>
                          <a:cs typeface="+mn-cs"/>
                        </a:rPr>
                        <a:t>. </a:t>
                      </a:r>
                      <a:r>
                        <a:rPr kumimoji="0" lang="el-GR" sz="1200" kern="1200" dirty="0" smtClean="0">
                          <a:solidFill>
                            <a:schemeClr val="dk1"/>
                          </a:solidFill>
                          <a:latin typeface="+mn-lt"/>
                          <a:ea typeface="+mn-ea"/>
                          <a:cs typeface="+mn-cs"/>
                        </a:rPr>
                        <a:t>Το </a:t>
                      </a:r>
                      <a:r>
                        <a:rPr kumimoji="0" lang="el-GR" sz="1200" b="1" i="1" kern="1200" dirty="0" err="1" smtClean="0">
                          <a:solidFill>
                            <a:schemeClr val="dk1"/>
                          </a:solidFill>
                          <a:latin typeface="+mn-lt"/>
                          <a:ea typeface="+mn-ea"/>
                          <a:cs typeface="+mn-cs"/>
                        </a:rPr>
                        <a:t>ἐντὸς</a:t>
                      </a:r>
                      <a:r>
                        <a:rPr kumimoji="0" lang="el-GR" sz="1200" b="1" i="1" kern="1200" baseline="0" dirty="0" smtClean="0">
                          <a:solidFill>
                            <a:schemeClr val="dk1"/>
                          </a:solidFill>
                          <a:latin typeface="+mn-lt"/>
                          <a:ea typeface="+mn-ea"/>
                          <a:cs typeface="+mn-cs"/>
                        </a:rPr>
                        <a:t> </a:t>
                      </a:r>
                      <a:r>
                        <a:rPr kumimoji="0" lang="el-GR" sz="1200" b="1" i="1" kern="1200" baseline="0" dirty="0" err="1" smtClean="0">
                          <a:solidFill>
                            <a:schemeClr val="dk1"/>
                          </a:solidFill>
                          <a:latin typeface="+mn-lt"/>
                          <a:ea typeface="+mn-ea"/>
                          <a:cs typeface="+mn-cs"/>
                        </a:rPr>
                        <a:t>ὑμῶν</a:t>
                      </a:r>
                      <a:r>
                        <a:rPr kumimoji="0" lang="el-GR" sz="1200" b="1" kern="1200" baseline="0" dirty="0" smtClean="0">
                          <a:solidFill>
                            <a:schemeClr val="dk1"/>
                          </a:solidFill>
                          <a:latin typeface="+mn-lt"/>
                          <a:ea typeface="+mn-ea"/>
                          <a:cs typeface="+mn-cs"/>
                        </a:rPr>
                        <a:t>, </a:t>
                      </a:r>
                      <a:r>
                        <a:rPr kumimoji="0" lang="el-GR" sz="1200" kern="1200" baseline="0" dirty="0" smtClean="0">
                          <a:solidFill>
                            <a:schemeClr val="dk1"/>
                          </a:solidFill>
                          <a:latin typeface="+mn-lt"/>
                          <a:ea typeface="+mn-ea"/>
                          <a:cs typeface="+mn-cs"/>
                        </a:rPr>
                        <a:t>δεν έχει αυτή την έννοια στο </a:t>
                      </a:r>
                      <a:r>
                        <a:rPr kumimoji="0" lang="el-GR" sz="1200" kern="1200" baseline="0" dirty="0" err="1" smtClean="0">
                          <a:solidFill>
                            <a:schemeClr val="dk1"/>
                          </a:solidFill>
                          <a:latin typeface="+mn-lt"/>
                          <a:ea typeface="+mn-ea"/>
                          <a:cs typeface="+mn-cs"/>
                        </a:rPr>
                        <a:t>Λκ</a:t>
                      </a:r>
                      <a:r>
                        <a:rPr kumimoji="0" lang="el-GR" sz="1200" kern="1200" baseline="0" dirty="0" smtClean="0">
                          <a:solidFill>
                            <a:schemeClr val="dk1"/>
                          </a:solidFill>
                          <a:latin typeface="+mn-lt"/>
                          <a:ea typeface="+mn-ea"/>
                          <a:cs typeface="+mn-cs"/>
                        </a:rPr>
                        <a:t>. 17, 21 (που απευθύνεται σε Φαρισαίους) σημαίνει την παρουσία του Χριστού ανάμεσά τους. </a:t>
                      </a:r>
                      <a:endParaRPr kumimoji="0" lang="el-GR" sz="1200" kern="1200" dirty="0" smtClean="0">
                        <a:solidFill>
                          <a:schemeClr val="dk1"/>
                        </a:solidFill>
                        <a:latin typeface="+mn-lt"/>
                        <a:ea typeface="+mn-ea"/>
                        <a:cs typeface="+mn-cs"/>
                      </a:endParaRPr>
                    </a:p>
                  </a:txBody>
                  <a:tcPr marL="61784" marR="61784" marT="0" marB="0" horzOverflow="overflow"/>
                </a:tc>
              </a:tr>
              <a:tr h="274821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1400" b="1" kern="1200" dirty="0" smtClean="0">
                          <a:solidFill>
                            <a:schemeClr val="dk1"/>
                          </a:solidFill>
                          <a:latin typeface="+mn-lt"/>
                          <a:ea typeface="+mn-ea"/>
                          <a:cs typeface="+mn-cs"/>
                        </a:rPr>
                        <a:t>3. Εκκλησιαστική</a:t>
                      </a:r>
                      <a:endParaRPr kumimoji="0" lang="el-GR" sz="1400" b="0" kern="1200" dirty="0" smtClean="0">
                        <a:solidFill>
                          <a:schemeClr val="dk1"/>
                        </a:solidFill>
                        <a:latin typeface="+mn-lt"/>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l-GR" sz="1400" b="1" kern="1200" dirty="0" smtClean="0">
                          <a:solidFill>
                            <a:schemeClr val="dk1"/>
                          </a:solidFill>
                          <a:latin typeface="+mn-lt"/>
                          <a:ea typeface="+mn-ea"/>
                          <a:cs typeface="+mn-cs"/>
                        </a:rPr>
                        <a:t>4.</a:t>
                      </a:r>
                      <a:r>
                        <a:rPr kumimoji="0" lang="en-US" sz="1400" b="1" kern="1200" baseline="0" dirty="0" smtClean="0">
                          <a:solidFill>
                            <a:schemeClr val="dk1"/>
                          </a:solidFill>
                          <a:latin typeface="+mn-lt"/>
                          <a:ea typeface="+mn-ea"/>
                          <a:cs typeface="+mn-cs"/>
                        </a:rPr>
                        <a:t> </a:t>
                      </a:r>
                      <a:r>
                        <a:rPr kumimoji="0" lang="el-GR" sz="1400" b="1" kern="1200" dirty="0" smtClean="0">
                          <a:solidFill>
                            <a:schemeClr val="dk1"/>
                          </a:solidFill>
                          <a:latin typeface="+mn-lt"/>
                          <a:ea typeface="+mn-ea"/>
                          <a:cs typeface="+mn-cs"/>
                        </a:rPr>
                        <a:t>Ριζοσπαστικά εσχατολογική (</a:t>
                      </a:r>
                      <a:r>
                        <a:rPr kumimoji="0" lang="en-US" sz="1400" b="1" kern="1200" dirty="0" err="1" smtClean="0">
                          <a:solidFill>
                            <a:schemeClr val="dk1"/>
                          </a:solidFill>
                          <a:latin typeface="+mn-lt"/>
                          <a:ea typeface="+mn-ea"/>
                          <a:cs typeface="+mn-cs"/>
                        </a:rPr>
                        <a:t>konsequente</a:t>
                      </a:r>
                      <a:r>
                        <a:rPr kumimoji="0" lang="en-US" sz="1400" b="1" kern="1200" dirty="0" smtClean="0">
                          <a:solidFill>
                            <a:schemeClr val="dk1"/>
                          </a:solidFill>
                          <a:latin typeface="+mn-lt"/>
                          <a:ea typeface="+mn-ea"/>
                          <a:cs typeface="+mn-cs"/>
                        </a:rPr>
                        <a:t> Schweitzer)</a:t>
                      </a:r>
                      <a:endParaRPr kumimoji="0" lang="el-GR" sz="1400" b="1" kern="1200" dirty="0" smtClean="0">
                        <a:solidFill>
                          <a:schemeClr val="dk1"/>
                        </a:solidFill>
                        <a:latin typeface="+mn-lt"/>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pPr>
                      <a:endParaRPr kumimoji="0" lang="en-US" sz="1400" b="1" kern="1200" dirty="0" smtClean="0">
                        <a:solidFill>
                          <a:schemeClr val="dk1"/>
                        </a:solidFill>
                        <a:latin typeface="+mn-lt"/>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400" b="1" kern="1200" dirty="0" smtClean="0">
                          <a:solidFill>
                            <a:schemeClr val="dk1"/>
                          </a:solidFill>
                          <a:latin typeface="+mn-lt"/>
                          <a:ea typeface="+mn-ea"/>
                          <a:cs typeface="+mn-cs"/>
                        </a:rPr>
                        <a:t>5. </a:t>
                      </a:r>
                      <a:r>
                        <a:rPr kumimoji="0" lang="el-GR" sz="1400" b="1" kern="1200" dirty="0" smtClean="0">
                          <a:solidFill>
                            <a:schemeClr val="dk1"/>
                          </a:solidFill>
                          <a:latin typeface="+mn-lt"/>
                          <a:ea typeface="+mn-ea"/>
                          <a:cs typeface="+mn-cs"/>
                        </a:rPr>
                        <a:t>Πραγματοποιηθείσα</a:t>
                      </a:r>
                      <a:r>
                        <a:rPr kumimoji="0" lang="el-GR" sz="1400" b="1" kern="1200" baseline="0" dirty="0" smtClean="0">
                          <a:solidFill>
                            <a:schemeClr val="dk1"/>
                          </a:solidFill>
                          <a:latin typeface="+mn-lt"/>
                          <a:ea typeface="+mn-ea"/>
                          <a:cs typeface="+mn-cs"/>
                        </a:rPr>
                        <a:t> Εσχατολογία </a:t>
                      </a:r>
                      <a:endParaRPr kumimoji="0" lang="en-US" sz="1400" b="1" kern="1200" baseline="0" dirty="0" smtClean="0">
                        <a:solidFill>
                          <a:schemeClr val="dk1"/>
                        </a:solidFill>
                        <a:latin typeface="+mn-lt"/>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400" b="1" kern="1200" baseline="0" dirty="0" smtClean="0">
                          <a:solidFill>
                            <a:schemeClr val="dk1"/>
                          </a:solidFill>
                          <a:latin typeface="+mn-lt"/>
                          <a:ea typeface="+mn-ea"/>
                          <a:cs typeface="+mn-cs"/>
                        </a:rPr>
                        <a:t>(</a:t>
                      </a:r>
                      <a:r>
                        <a:rPr kumimoji="0" lang="de-DE" sz="1400" b="1" kern="1200" baseline="0" dirty="0" err="1" smtClean="0">
                          <a:solidFill>
                            <a:schemeClr val="dk1"/>
                          </a:solidFill>
                          <a:latin typeface="+mn-lt"/>
                          <a:ea typeface="+mn-ea"/>
                          <a:cs typeface="+mn-cs"/>
                        </a:rPr>
                        <a:t>Realized</a:t>
                      </a:r>
                      <a:r>
                        <a:rPr kumimoji="0" lang="de-DE" sz="1400" b="1" kern="1200" baseline="0" dirty="0" smtClean="0">
                          <a:solidFill>
                            <a:schemeClr val="dk1"/>
                          </a:solidFill>
                          <a:latin typeface="+mn-lt"/>
                          <a:ea typeface="+mn-ea"/>
                          <a:cs typeface="+mn-cs"/>
                        </a:rPr>
                        <a:t> </a:t>
                      </a:r>
                      <a:r>
                        <a:rPr kumimoji="0" lang="de-DE" sz="1400" b="1" kern="1200" baseline="0" dirty="0" err="1" smtClean="0">
                          <a:solidFill>
                            <a:schemeClr val="dk1"/>
                          </a:solidFill>
                          <a:latin typeface="+mn-lt"/>
                          <a:ea typeface="+mn-ea"/>
                          <a:cs typeface="+mn-cs"/>
                        </a:rPr>
                        <a:t>Eschatology</a:t>
                      </a:r>
                      <a:r>
                        <a:rPr kumimoji="0" lang="el-GR" sz="1400" b="1" kern="1200" baseline="0" dirty="0" smtClean="0">
                          <a:solidFill>
                            <a:schemeClr val="dk1"/>
                          </a:solidFill>
                          <a:latin typeface="+mn-lt"/>
                          <a:ea typeface="+mn-ea"/>
                          <a:cs typeface="+mn-cs"/>
                        </a:rPr>
                        <a:t> </a:t>
                      </a:r>
                      <a:r>
                        <a:rPr kumimoji="0" lang="en-US" sz="1400" b="1" kern="1200" dirty="0" smtClean="0">
                          <a:solidFill>
                            <a:schemeClr val="dk1"/>
                          </a:solidFill>
                          <a:latin typeface="+mn-lt"/>
                          <a:ea typeface="+mn-ea"/>
                          <a:cs typeface="+mn-cs"/>
                        </a:rPr>
                        <a:t>Dodd</a:t>
                      </a:r>
                      <a:r>
                        <a:rPr kumimoji="0" lang="el-GR" sz="1400" b="1" kern="1200" dirty="0" smtClean="0">
                          <a:solidFill>
                            <a:schemeClr val="dk1"/>
                          </a:solidFill>
                          <a:latin typeface="+mn-lt"/>
                          <a:ea typeface="+mn-ea"/>
                          <a:cs typeface="+mn-cs"/>
                        </a:rPr>
                        <a:t> </a:t>
                      </a:r>
                      <a:r>
                        <a:rPr kumimoji="0" lang="en-US" sz="1400" b="1" kern="1200" dirty="0" smtClean="0">
                          <a:solidFill>
                            <a:schemeClr val="dk1"/>
                          </a:solidFill>
                          <a:latin typeface="+mn-lt"/>
                          <a:ea typeface="+mn-ea"/>
                          <a:cs typeface="+mn-cs"/>
                        </a:rPr>
                        <a:t>)</a:t>
                      </a:r>
                      <a:endParaRPr kumimoji="0" lang="el-GR" sz="1400" b="1" kern="1200" dirty="0" smtClean="0">
                        <a:solidFill>
                          <a:schemeClr val="dk1"/>
                        </a:solidFill>
                        <a:latin typeface="+mn-lt"/>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l-GR" sz="1400" b="1" kern="1200" baseline="0" dirty="0" smtClean="0">
                          <a:solidFill>
                            <a:schemeClr val="dk1"/>
                          </a:solidFill>
                          <a:latin typeface="+mn-lt"/>
                          <a:ea typeface="+mn-ea"/>
                          <a:cs typeface="+mn-cs"/>
                        </a:rPr>
                        <a:t>6. ΕΝΔΙΆΜΕΣΕΣ ΑΠΟΨΕΙΣ:</a:t>
                      </a:r>
                    </a:p>
                    <a:p>
                      <a:pPr marL="0" marR="0" lvl="0" indent="0" algn="l" defTabSz="914400" rtl="0" eaLnBrk="1" fontAlgn="base" latinLnBrk="0" hangingPunct="1">
                        <a:lnSpc>
                          <a:spcPct val="150000"/>
                        </a:lnSpc>
                        <a:spcBef>
                          <a:spcPct val="0"/>
                        </a:spcBef>
                        <a:spcAft>
                          <a:spcPct val="0"/>
                        </a:spcAft>
                        <a:buClrTx/>
                        <a:buSzTx/>
                        <a:buFontTx/>
                        <a:buNone/>
                        <a:tabLst/>
                      </a:pPr>
                      <a:endParaRPr kumimoji="0" lang="el-GR" sz="1400" b="1" kern="1200" dirty="0" smtClean="0">
                        <a:solidFill>
                          <a:schemeClr val="dk1"/>
                        </a:solidFill>
                        <a:latin typeface="+mn-lt"/>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l-GR" sz="1400" b="1" kern="1200" dirty="0" smtClean="0">
                          <a:solidFill>
                            <a:schemeClr val="dk1"/>
                          </a:solidFill>
                          <a:latin typeface="+mn-lt"/>
                          <a:ea typeface="+mn-ea"/>
                          <a:cs typeface="+mn-cs"/>
                        </a:rPr>
                        <a:t>7</a:t>
                      </a:r>
                      <a:r>
                        <a:rPr kumimoji="0" lang="en-US" sz="1400" b="1" kern="1200" dirty="0" smtClean="0">
                          <a:solidFill>
                            <a:schemeClr val="dk1"/>
                          </a:solidFill>
                          <a:latin typeface="+mn-lt"/>
                          <a:ea typeface="+mn-ea"/>
                          <a:cs typeface="+mn-cs"/>
                        </a:rPr>
                        <a:t>. </a:t>
                      </a:r>
                      <a:r>
                        <a:rPr kumimoji="0" lang="el-GR" sz="1400" b="1" kern="1200" dirty="0" err="1" smtClean="0">
                          <a:solidFill>
                            <a:schemeClr val="dk1"/>
                          </a:solidFill>
                          <a:latin typeface="+mn-lt"/>
                          <a:ea typeface="+mn-ea"/>
                          <a:cs typeface="+mn-cs"/>
                        </a:rPr>
                        <a:t>Εκκοσμικευμένη</a:t>
                      </a:r>
                      <a:r>
                        <a:rPr kumimoji="0" lang="el-GR" sz="1400" kern="1200" dirty="0" smtClean="0">
                          <a:solidFill>
                            <a:schemeClr val="dk1"/>
                          </a:solidFill>
                          <a:latin typeface="+mn-lt"/>
                          <a:ea typeface="+mn-ea"/>
                          <a:cs typeface="+mn-cs"/>
                        </a:rPr>
                        <a:t> </a:t>
                      </a:r>
                      <a:r>
                        <a:rPr kumimoji="0" lang="el-GR" sz="1400" b="1" kern="1200" dirty="0" smtClean="0">
                          <a:solidFill>
                            <a:schemeClr val="dk1"/>
                          </a:solidFill>
                          <a:latin typeface="+mn-lt"/>
                          <a:ea typeface="+mn-ea"/>
                          <a:cs typeface="+mn-cs"/>
                        </a:rPr>
                        <a:t>παραλλαγή </a:t>
                      </a:r>
                      <a:endParaRPr kumimoji="0" lang="el-GR" sz="14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1100" kern="1200" dirty="0" smtClean="0">
                          <a:solidFill>
                            <a:schemeClr val="dk1"/>
                          </a:solidFill>
                          <a:latin typeface="+mn-lt"/>
                          <a:ea typeface="+mn-ea"/>
                          <a:cs typeface="+mn-cs"/>
                        </a:rPr>
                        <a:t>Με διαφορετικούς τρόπους σχετίζονται και περισσότερο ή λιγότερο </a:t>
                      </a:r>
                      <a:r>
                        <a:rPr kumimoji="0" lang="el-GR" sz="1100" kern="1200" dirty="0" err="1" smtClean="0">
                          <a:solidFill>
                            <a:schemeClr val="dk1"/>
                          </a:solidFill>
                          <a:latin typeface="+mn-lt"/>
                          <a:ea typeface="+mn-ea"/>
                          <a:cs typeface="+mn-cs"/>
                        </a:rPr>
                        <a:t>αλληλοπεριχωρούνται</a:t>
                      </a:r>
                      <a:r>
                        <a:rPr kumimoji="0" lang="el-GR" sz="1100" kern="1200" dirty="0" smtClean="0">
                          <a:solidFill>
                            <a:schemeClr val="dk1"/>
                          </a:solidFill>
                          <a:latin typeface="+mn-lt"/>
                          <a:ea typeface="+mn-ea"/>
                          <a:cs typeface="+mn-cs"/>
                        </a:rPr>
                        <a:t> η βασιλεία του Θεού με την </a:t>
                      </a:r>
                      <a:r>
                        <a:rPr kumimoji="0" lang="el-GR" sz="1100" kern="1200" cap="all" dirty="0" smtClean="0">
                          <a:solidFill>
                            <a:schemeClr val="dk1"/>
                          </a:solidFill>
                          <a:latin typeface="+mn-lt"/>
                          <a:ea typeface="+mn-ea"/>
                          <a:cs typeface="+mn-cs"/>
                        </a:rPr>
                        <a:t>ε</a:t>
                      </a:r>
                      <a:r>
                        <a:rPr kumimoji="0" lang="el-GR" sz="1100" kern="1200" dirty="0" smtClean="0">
                          <a:solidFill>
                            <a:schemeClr val="dk1"/>
                          </a:solidFill>
                          <a:latin typeface="+mn-lt"/>
                          <a:ea typeface="+mn-ea"/>
                          <a:cs typeface="+mn-cs"/>
                        </a:rPr>
                        <a:t>κκλησία.</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l-GR" sz="1100" kern="1200" dirty="0" smtClean="0">
                          <a:solidFill>
                            <a:schemeClr val="dk1"/>
                          </a:solidFill>
                          <a:latin typeface="+mn-lt"/>
                          <a:ea typeface="+mn-ea"/>
                          <a:cs typeface="+mn-cs"/>
                        </a:rPr>
                        <a:t>Αναγγελία του συντόμου τέλους του Σύμπαντος και της ανατολής του καινούργιου κόσμου του Θεού, δηλ. της κυριαρχίας </a:t>
                      </a:r>
                      <a:r>
                        <a:rPr kumimoji="0" lang="el-GR" sz="1100" kern="1200" cap="all" dirty="0" smtClean="0">
                          <a:solidFill>
                            <a:schemeClr val="dk1"/>
                          </a:solidFill>
                          <a:latin typeface="+mn-lt"/>
                          <a:ea typeface="+mn-ea"/>
                          <a:cs typeface="+mn-cs"/>
                        </a:rPr>
                        <a:t>τ</a:t>
                      </a:r>
                      <a:r>
                        <a:rPr kumimoji="0" lang="el-GR" sz="1100" kern="1200" dirty="0" smtClean="0">
                          <a:solidFill>
                            <a:schemeClr val="dk1"/>
                          </a:solidFill>
                          <a:latin typeface="+mn-lt"/>
                          <a:ea typeface="+mn-ea"/>
                          <a:cs typeface="+mn-cs"/>
                        </a:rPr>
                        <a:t>ου. </a:t>
                      </a:r>
                      <a:r>
                        <a:rPr kumimoji="0" lang="el-GR" sz="1100" kern="1200" cap="all" dirty="0" smtClean="0">
                          <a:solidFill>
                            <a:schemeClr val="dk1"/>
                          </a:solidFill>
                          <a:latin typeface="+mn-lt"/>
                          <a:ea typeface="+mn-ea"/>
                          <a:cs typeface="+mn-cs"/>
                        </a:rPr>
                        <a:t>ο</a:t>
                      </a:r>
                      <a:r>
                        <a:rPr kumimoji="0" lang="el-GR" sz="1100" kern="1200" dirty="0" smtClean="0">
                          <a:solidFill>
                            <a:schemeClr val="dk1"/>
                          </a:solidFill>
                          <a:latin typeface="+mn-lt"/>
                          <a:ea typeface="+mn-ea"/>
                          <a:cs typeface="+mn-cs"/>
                        </a:rPr>
                        <a:t> Ιησούς απλώς ήθελε πει: σήμερα ζούμε το ελάχιστο, το ποταπό. </a:t>
                      </a:r>
                      <a:r>
                        <a:rPr kumimoji="0" lang="el-GR" sz="1100" kern="1200" cap="all" dirty="0" smtClean="0">
                          <a:solidFill>
                            <a:schemeClr val="dk1"/>
                          </a:solidFill>
                          <a:latin typeface="+mn-lt"/>
                          <a:ea typeface="+mn-ea"/>
                          <a:cs typeface="+mn-cs"/>
                        </a:rPr>
                        <a:t>ξ</a:t>
                      </a:r>
                      <a:r>
                        <a:rPr kumimoji="0" lang="el-GR" sz="1100" kern="1200" dirty="0" smtClean="0">
                          <a:solidFill>
                            <a:schemeClr val="dk1"/>
                          </a:solidFill>
                          <a:latin typeface="+mn-lt"/>
                          <a:ea typeface="+mn-ea"/>
                          <a:cs typeface="+mn-cs"/>
                        </a:rPr>
                        <a:t>αφνικά όμως με τρομερό πάταγο θα εμφανιστεί κάτι το εντελώς διαφορετικό. </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l-GR" sz="1100" kern="1200" dirty="0" smtClean="0">
                          <a:solidFill>
                            <a:schemeClr val="dk1"/>
                          </a:solidFill>
                          <a:latin typeface="+mn-lt"/>
                          <a:ea typeface="+mn-ea"/>
                          <a:cs typeface="+mn-cs"/>
                        </a:rPr>
                        <a:t>Επί τη βάσει των αορίστων, όπως </a:t>
                      </a:r>
                      <a:r>
                        <a:rPr kumimoji="0" lang="el-GR" sz="1100" i="1" kern="1200" dirty="0" err="1" smtClean="0">
                          <a:solidFill>
                            <a:schemeClr val="dk1"/>
                          </a:solidFill>
                          <a:latin typeface="+mn-lt"/>
                          <a:ea typeface="+mn-ea"/>
                          <a:cs typeface="+mn-cs"/>
                        </a:rPr>
                        <a:t>ἔφθασε</a:t>
                      </a:r>
                      <a:r>
                        <a:rPr kumimoji="0" lang="el-GR" sz="1100" i="1" kern="1200" dirty="0" smtClean="0">
                          <a:solidFill>
                            <a:schemeClr val="dk1"/>
                          </a:solidFill>
                          <a:latin typeface="+mn-lt"/>
                          <a:ea typeface="+mn-ea"/>
                          <a:cs typeface="+mn-cs"/>
                        </a:rPr>
                        <a:t>…,</a:t>
                      </a:r>
                      <a:r>
                        <a:rPr kumimoji="0" lang="el-GR" sz="1100" kern="1200" dirty="0" smtClean="0">
                          <a:solidFill>
                            <a:schemeClr val="dk1"/>
                          </a:solidFill>
                          <a:latin typeface="+mn-lt"/>
                          <a:ea typeface="+mn-ea"/>
                          <a:cs typeface="+mn-cs"/>
                        </a:rPr>
                        <a:t> ο Ιησούς διακήρυξε μέσω των παραβολών και των δυνάμεων/εξορκισμών  ότι ήλθε</a:t>
                      </a:r>
                      <a:r>
                        <a:rPr kumimoji="0" lang="en-US" sz="1100" kern="1200" dirty="0" smtClean="0">
                          <a:solidFill>
                            <a:schemeClr val="dk1"/>
                          </a:solidFill>
                          <a:latin typeface="+mn-lt"/>
                          <a:ea typeface="+mn-ea"/>
                          <a:cs typeface="+mn-cs"/>
                        </a:rPr>
                        <a:t>/ </a:t>
                      </a:r>
                      <a:r>
                        <a:rPr kumimoji="0" lang="el-GR" sz="1100" kern="1200" dirty="0" smtClean="0">
                          <a:solidFill>
                            <a:schemeClr val="dk1"/>
                          </a:solidFill>
                          <a:latin typeface="+mn-lt"/>
                          <a:ea typeface="+mn-ea"/>
                          <a:cs typeface="+mn-cs"/>
                        </a:rPr>
                        <a:t>έφθασε ήδη η βασιλεία.</a:t>
                      </a:r>
                      <a:r>
                        <a:rPr kumimoji="0" lang="en-US" sz="1100" kern="1200" dirty="0" smtClean="0">
                          <a:solidFill>
                            <a:schemeClr val="dk1"/>
                          </a:solidFill>
                          <a:latin typeface="+mn-lt"/>
                          <a:ea typeface="+mn-ea"/>
                          <a:cs typeface="+mn-cs"/>
                        </a:rPr>
                        <a:t> </a:t>
                      </a:r>
                      <a:endParaRPr kumimoji="0" lang="el-GR" sz="1100" kern="1200" dirty="0" smtClean="0">
                        <a:solidFill>
                          <a:schemeClr val="dk1"/>
                        </a:solidFill>
                        <a:latin typeface="+mn-lt"/>
                        <a:ea typeface="+mn-ea"/>
                        <a:cs typeface="+mn-cs"/>
                      </a:endParaRPr>
                    </a:p>
                    <a:p>
                      <a:pPr algn="l"/>
                      <a:endParaRPr kumimoji="0" lang="el-GR" sz="1100" kern="1200" baseline="0" dirty="0" smtClean="0">
                        <a:solidFill>
                          <a:schemeClr val="dk1"/>
                        </a:solidFill>
                        <a:latin typeface="+mn-lt"/>
                        <a:ea typeface="+mn-ea"/>
                        <a:cs typeface="+mn-cs"/>
                      </a:endParaRPr>
                    </a:p>
                    <a:p>
                      <a:pPr algn="l"/>
                      <a:r>
                        <a:rPr kumimoji="0" lang="el-GR" sz="1100" kern="1200" baseline="0" dirty="0" smtClean="0">
                          <a:solidFill>
                            <a:schemeClr val="dk1"/>
                          </a:solidFill>
                          <a:latin typeface="+mn-lt"/>
                          <a:ea typeface="+mn-ea"/>
                          <a:cs typeface="+mn-cs"/>
                        </a:rPr>
                        <a:t>Ο </a:t>
                      </a:r>
                      <a:r>
                        <a:rPr kumimoji="0" lang="de-DE" sz="1100" kern="1200" baseline="0" dirty="0" smtClean="0">
                          <a:solidFill>
                            <a:schemeClr val="dk1"/>
                          </a:solidFill>
                          <a:latin typeface="+mn-lt"/>
                          <a:ea typeface="+mn-ea"/>
                          <a:cs typeface="+mn-cs"/>
                        </a:rPr>
                        <a:t>Kümmel </a:t>
                      </a:r>
                      <a:r>
                        <a:rPr kumimoji="0" lang="el-GR" sz="1100" kern="1200" baseline="0" dirty="0" smtClean="0">
                          <a:solidFill>
                            <a:schemeClr val="dk1"/>
                          </a:solidFill>
                          <a:latin typeface="+mn-lt"/>
                          <a:ea typeface="+mn-ea"/>
                          <a:cs typeface="+mn-cs"/>
                        </a:rPr>
                        <a:t>ισχυρίστηκε ότι τα Έσχατα ήδη εγκαινιάστηκαν αλλά θα τελειωθούν στο μέλλον.</a:t>
                      </a:r>
                      <a:r>
                        <a:rPr kumimoji="0" lang="de-DE" sz="1100" kern="1200" baseline="0" dirty="0" smtClean="0">
                          <a:solidFill>
                            <a:schemeClr val="dk1"/>
                          </a:solidFill>
                          <a:latin typeface="+mn-lt"/>
                          <a:ea typeface="+mn-ea"/>
                          <a:cs typeface="+mn-cs"/>
                        </a:rPr>
                        <a:t> </a:t>
                      </a:r>
                      <a:r>
                        <a:rPr kumimoji="0" lang="el-GR" sz="1100" kern="1200" baseline="0" dirty="0" smtClean="0">
                          <a:solidFill>
                            <a:schemeClr val="dk1"/>
                          </a:solidFill>
                          <a:latin typeface="+mn-lt"/>
                          <a:ea typeface="+mn-ea"/>
                          <a:cs typeface="+mn-cs"/>
                        </a:rPr>
                        <a:t> </a:t>
                      </a:r>
                      <a:r>
                        <a:rPr kumimoji="0" lang="el-GR" sz="1100" kern="1200" baseline="0" dirty="0" err="1" smtClean="0">
                          <a:solidFill>
                            <a:schemeClr val="dk1"/>
                          </a:solidFill>
                          <a:latin typeface="+mn-lt"/>
                          <a:ea typeface="+mn-ea"/>
                          <a:cs typeface="+mn-cs"/>
                        </a:rPr>
                        <a:t>Πρβλ</a:t>
                      </a:r>
                      <a:r>
                        <a:rPr kumimoji="0" lang="el-GR" sz="1100" kern="1200" baseline="0" dirty="0" smtClean="0">
                          <a:solidFill>
                            <a:schemeClr val="dk1"/>
                          </a:solidFill>
                          <a:latin typeface="+mn-lt"/>
                          <a:ea typeface="+mn-ea"/>
                          <a:cs typeface="+mn-cs"/>
                        </a:rPr>
                        <a:t>. </a:t>
                      </a:r>
                      <a:r>
                        <a:rPr kumimoji="0" lang="de-DE" sz="1100" kern="1200" baseline="0" dirty="0" smtClean="0">
                          <a:solidFill>
                            <a:schemeClr val="dk1"/>
                          </a:solidFill>
                          <a:latin typeface="+mn-lt"/>
                          <a:ea typeface="+mn-ea"/>
                          <a:cs typeface="+mn-cs"/>
                        </a:rPr>
                        <a:t>Jeremias</a:t>
                      </a:r>
                      <a:r>
                        <a:rPr kumimoji="0" lang="el-GR" sz="1100" kern="1200" baseline="0" dirty="0" smtClean="0">
                          <a:solidFill>
                            <a:schemeClr val="dk1"/>
                          </a:solidFill>
                          <a:latin typeface="+mn-lt"/>
                          <a:ea typeface="+mn-ea"/>
                          <a:cs typeface="+mn-cs"/>
                        </a:rPr>
                        <a:t> </a:t>
                      </a:r>
                      <a:r>
                        <a:rPr kumimoji="0" lang="de-DE" sz="1100" kern="1200" baseline="0" dirty="0" smtClean="0">
                          <a:solidFill>
                            <a:schemeClr val="dk1"/>
                          </a:solidFill>
                          <a:latin typeface="+mn-lt"/>
                          <a:ea typeface="+mn-ea"/>
                          <a:cs typeface="+mn-cs"/>
                        </a:rPr>
                        <a:t>“sich realisierende Eschatologie”,</a:t>
                      </a:r>
                      <a:r>
                        <a:rPr kumimoji="0" lang="el-GR" sz="1100" kern="1200" baseline="0" dirty="0" smtClean="0">
                          <a:solidFill>
                            <a:schemeClr val="dk1"/>
                          </a:solidFill>
                          <a:latin typeface="+mn-lt"/>
                          <a:ea typeface="+mn-ea"/>
                          <a:cs typeface="+mn-cs"/>
                        </a:rPr>
                        <a:t> </a:t>
                      </a:r>
                      <a:r>
                        <a:rPr kumimoji="0" lang="de-DE" sz="1100" kern="1200" baseline="0" dirty="0" err="1" smtClean="0">
                          <a:solidFill>
                            <a:schemeClr val="dk1"/>
                          </a:solidFill>
                          <a:latin typeface="+mn-lt"/>
                          <a:ea typeface="+mn-ea"/>
                          <a:cs typeface="+mn-cs"/>
                        </a:rPr>
                        <a:t>Florovsky</a:t>
                      </a:r>
                      <a:r>
                        <a:rPr kumimoji="0" lang="el-GR" sz="1100" kern="1200" baseline="0" dirty="0" smtClean="0">
                          <a:solidFill>
                            <a:schemeClr val="dk1"/>
                          </a:solidFill>
                          <a:latin typeface="+mn-lt"/>
                          <a:ea typeface="+mn-ea"/>
                          <a:cs typeface="+mn-cs"/>
                        </a:rPr>
                        <a:t> - </a:t>
                      </a:r>
                      <a:r>
                        <a:rPr kumimoji="0" lang="de-DE" sz="1100" kern="1200" baseline="0" dirty="0" smtClean="0">
                          <a:solidFill>
                            <a:schemeClr val="dk1"/>
                          </a:solidFill>
                          <a:latin typeface="+mn-lt"/>
                          <a:ea typeface="+mn-ea"/>
                          <a:cs typeface="+mn-cs"/>
                        </a:rPr>
                        <a:t>Hunter</a:t>
                      </a:r>
                      <a:r>
                        <a:rPr kumimoji="0" lang="el-GR" sz="1100" kern="1200" baseline="0" dirty="0" smtClean="0">
                          <a:solidFill>
                            <a:schemeClr val="dk1"/>
                          </a:solidFill>
                          <a:latin typeface="+mn-lt"/>
                          <a:ea typeface="+mn-ea"/>
                          <a:cs typeface="+mn-cs"/>
                        </a:rPr>
                        <a:t> </a:t>
                      </a:r>
                      <a:r>
                        <a:rPr kumimoji="0" lang="en-US" sz="1100" kern="1200" baseline="0" dirty="0" smtClean="0">
                          <a:solidFill>
                            <a:schemeClr val="dk1"/>
                          </a:solidFill>
                          <a:latin typeface="+mn-lt"/>
                          <a:ea typeface="+mn-ea"/>
                          <a:cs typeface="+mn-cs"/>
                        </a:rPr>
                        <a:t>“Inaugurated Eschatology”,</a:t>
                      </a:r>
                      <a:r>
                        <a:rPr kumimoji="0" lang="el-GR" sz="1100" kern="1200" baseline="0" dirty="0" smtClean="0">
                          <a:solidFill>
                            <a:schemeClr val="dk1"/>
                          </a:solidFill>
                          <a:latin typeface="+mn-lt"/>
                          <a:ea typeface="+mn-ea"/>
                          <a:cs typeface="+mn-cs"/>
                        </a:rPr>
                        <a:t> </a:t>
                      </a:r>
                      <a:r>
                        <a:rPr kumimoji="0" lang="en-US" sz="1100" kern="1200" baseline="0" dirty="0" smtClean="0">
                          <a:solidFill>
                            <a:schemeClr val="dk1"/>
                          </a:solidFill>
                          <a:latin typeface="+mn-lt"/>
                          <a:ea typeface="+mn-ea"/>
                          <a:cs typeface="+mn-cs"/>
                        </a:rPr>
                        <a:t>Fuller “</a:t>
                      </a:r>
                      <a:r>
                        <a:rPr kumimoji="0" lang="en-US" sz="1100" kern="1200" baseline="0" dirty="0" err="1" smtClean="0">
                          <a:solidFill>
                            <a:schemeClr val="dk1"/>
                          </a:solidFill>
                          <a:latin typeface="+mn-lt"/>
                          <a:ea typeface="+mn-ea"/>
                          <a:cs typeface="+mn-cs"/>
                        </a:rPr>
                        <a:t>Proleptic</a:t>
                      </a:r>
                      <a:r>
                        <a:rPr kumimoji="0" lang="en-US" sz="1100" kern="1200" baseline="0" dirty="0" smtClean="0">
                          <a:solidFill>
                            <a:schemeClr val="dk1"/>
                          </a:solidFill>
                          <a:latin typeface="+mn-lt"/>
                          <a:ea typeface="+mn-ea"/>
                          <a:cs typeface="+mn-cs"/>
                        </a:rPr>
                        <a:t> Eschatology”, G.E.</a:t>
                      </a:r>
                      <a:r>
                        <a:rPr kumimoji="0" lang="el-GR" sz="1100" kern="1200" baseline="0" dirty="0" smtClean="0">
                          <a:solidFill>
                            <a:schemeClr val="dk1"/>
                          </a:solidFill>
                          <a:latin typeface="+mn-lt"/>
                          <a:ea typeface="+mn-ea"/>
                          <a:cs typeface="+mn-cs"/>
                        </a:rPr>
                        <a:t> </a:t>
                      </a:r>
                      <a:r>
                        <a:rPr kumimoji="0" lang="en-US" sz="1100" kern="1200" baseline="0" dirty="0" smtClean="0">
                          <a:solidFill>
                            <a:schemeClr val="dk1"/>
                          </a:solidFill>
                          <a:latin typeface="+mn-lt"/>
                          <a:ea typeface="+mn-ea"/>
                          <a:cs typeface="+mn-cs"/>
                        </a:rPr>
                        <a:t>Ladd’s</a:t>
                      </a:r>
                      <a:r>
                        <a:rPr kumimoji="0" lang="el-GR" sz="1100" kern="1200" baseline="0" dirty="0" smtClean="0">
                          <a:solidFill>
                            <a:schemeClr val="dk1"/>
                          </a:solidFill>
                          <a:latin typeface="+mn-lt"/>
                          <a:ea typeface="+mn-ea"/>
                          <a:cs typeface="+mn-cs"/>
                        </a:rPr>
                        <a:t> </a:t>
                      </a:r>
                      <a:r>
                        <a:rPr kumimoji="0" lang="en-US" sz="1100" kern="1200" baseline="0" dirty="0" smtClean="0">
                          <a:solidFill>
                            <a:schemeClr val="dk1"/>
                          </a:solidFill>
                          <a:latin typeface="+mn-lt"/>
                          <a:ea typeface="+mn-ea"/>
                          <a:cs typeface="+mn-cs"/>
                        </a:rPr>
                        <a:t>“Eschatology of Biblical Realism”</a:t>
                      </a:r>
                      <a:r>
                        <a:rPr kumimoji="0" lang="el-GR" sz="1100" kern="1200" baseline="0" dirty="0" smtClean="0">
                          <a:solidFill>
                            <a:schemeClr val="dk1"/>
                          </a:solidFill>
                          <a:latin typeface="+mn-lt"/>
                          <a:ea typeface="+mn-ea"/>
                          <a:cs typeface="+mn-cs"/>
                        </a:rPr>
                        <a:t>, </a:t>
                      </a:r>
                      <a:r>
                        <a:rPr kumimoji="0" lang="el-GR" sz="1100" kern="1200" baseline="0" dirty="0" err="1" smtClean="0">
                          <a:solidFill>
                            <a:schemeClr val="dk1"/>
                          </a:solidFill>
                          <a:latin typeface="+mn-lt"/>
                          <a:ea typeface="+mn-ea"/>
                          <a:cs typeface="+mn-cs"/>
                        </a:rPr>
                        <a:t>Πατρώνος</a:t>
                      </a:r>
                      <a:r>
                        <a:rPr kumimoji="0" lang="el-GR" sz="1100" kern="1200" baseline="0" dirty="0" smtClean="0">
                          <a:solidFill>
                            <a:schemeClr val="dk1"/>
                          </a:solidFill>
                          <a:latin typeface="+mn-lt"/>
                          <a:ea typeface="+mn-ea"/>
                          <a:cs typeface="+mn-cs"/>
                        </a:rPr>
                        <a:t>, Λατρευτική Εσχατολογία.  Η ΑΠΟΦΑΣΙΣΤΙΚΗ ΜΑΧΗ ΕΧΕΙ ΔΟΘΕΙ-Η ΗΜΕΡΑ ΤΗΣ ΝΙΚΗΣ ΔΕΝ ΗΡΘΕ ΑΚΟΜΗ (</a:t>
                      </a:r>
                      <a:r>
                        <a:rPr kumimoji="0" lang="en-US" sz="1100" kern="1200" baseline="0" dirty="0" err="1" smtClean="0">
                          <a:solidFill>
                            <a:schemeClr val="dk1"/>
                          </a:solidFill>
                          <a:latin typeface="+mn-lt"/>
                          <a:ea typeface="+mn-ea"/>
                          <a:cs typeface="+mn-cs"/>
                        </a:rPr>
                        <a:t>Cullmann</a:t>
                      </a:r>
                      <a:r>
                        <a:rPr kumimoji="0" lang="en-US" sz="1100" kern="1200" baseline="0" dirty="0" smtClean="0">
                          <a:solidFill>
                            <a:schemeClr val="dk1"/>
                          </a:solidFill>
                          <a:latin typeface="+mn-lt"/>
                          <a:ea typeface="+mn-ea"/>
                          <a:cs typeface="+mn-cs"/>
                        </a:rPr>
                        <a:t>)!!!</a:t>
                      </a:r>
                      <a:endParaRPr kumimoji="0" lang="el-GR" sz="1100" b="0" i="0" u="none" strike="noStrike" kern="1200" cap="none" normalizeH="0" baseline="0" dirty="0" smtClean="0">
                        <a:ln>
                          <a:noFill/>
                        </a:ln>
                        <a:solidFill>
                          <a:schemeClr val="tx1"/>
                        </a:solidFill>
                        <a:effectLst/>
                        <a:latin typeface="+mn-lt"/>
                        <a:ea typeface="+mn-ea"/>
                        <a:cs typeface="Times New Roman" pitchFamily="18" charset="0"/>
                      </a:endParaRPr>
                    </a:p>
                    <a:p>
                      <a:pPr algn="l"/>
                      <a:r>
                        <a:rPr kumimoji="0" lang="el-GR" sz="1100" b="0" i="0" u="none" strike="noStrike" cap="none" normalizeH="0" baseline="0" dirty="0" smtClean="0">
                          <a:ln>
                            <a:noFill/>
                          </a:ln>
                          <a:solidFill>
                            <a:schemeClr val="tx1"/>
                          </a:solidFill>
                          <a:effectLst/>
                          <a:latin typeface="+mn-lt"/>
                          <a:cs typeface="Times New Roman" pitchFamily="18" charset="0"/>
                        </a:rPr>
                        <a:t>Ουσιαστικά η βασιλεία ταυτίζεται με το μαρξιστικό όραμα για έναν κόσμο δικαιοσύνης</a:t>
                      </a:r>
                    </a:p>
                  </a:txBody>
                  <a:tcPr marL="61784" marR="61784" marT="0" marB="0" horzOverflow="overflow"/>
                </a:tc>
              </a:tr>
            </a:tbl>
          </a:graphicData>
        </a:graphic>
      </p:graphicFrame>
      <p:sp>
        <p:nvSpPr>
          <p:cNvPr id="3" name="TextBox 2"/>
          <p:cNvSpPr txBox="1"/>
          <p:nvPr/>
        </p:nvSpPr>
        <p:spPr>
          <a:xfrm>
            <a:off x="8820472" y="6453336"/>
            <a:ext cx="216024" cy="288032"/>
          </a:xfrm>
          <a:prstGeom prst="rect">
            <a:avLst/>
          </a:prstGeom>
        </p:spPr>
        <p:txBody>
          <a:bodyPr vert="horz" wrap="square" lIns="91440" tIns="45720" rIns="91440" bIns="45720" rtlCol="0" anchor="ctr">
            <a:normAutofit fontScale="85000" lnSpcReduction="20000"/>
          </a:bodyPr>
          <a:lstStyle/>
          <a:p>
            <a:pPr algn="ctr"/>
            <a:r>
              <a:rPr lang="el-GR" dirty="0" smtClean="0"/>
              <a:t>2</a:t>
            </a:r>
          </a:p>
        </p:txBody>
      </p:sp>
    </p:spTree>
    <p:extLst>
      <p:ext uri="{BB962C8B-B14F-4D97-AF65-F5344CB8AC3E}">
        <p14:creationId xmlns:p14="http://schemas.microsoft.com/office/powerpoint/2010/main" val="294282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0824" y="2762787"/>
            <a:ext cx="8532813" cy="4093428"/>
          </a:xfrm>
          <a:prstGeom prst="rect">
            <a:avLst/>
          </a:prstGeom>
        </p:spPr>
        <p:txBody>
          <a:bodyPr wrap="square">
            <a:spAutoFit/>
          </a:bodyPr>
          <a:lstStyle/>
          <a:p>
            <a:pPr fontAlgn="auto">
              <a:lnSpc>
                <a:spcPts val="1800"/>
              </a:lnSpc>
              <a:spcBef>
                <a:spcPts val="0"/>
              </a:spcBef>
              <a:spcAft>
                <a:spcPts val="0"/>
              </a:spcAft>
              <a:defRPr/>
            </a:pPr>
            <a:r>
              <a:rPr lang="el-GR" sz="1600" dirty="0" smtClean="0">
                <a:latin typeface="+mn-lt"/>
                <a:cs typeface="+mn-cs"/>
              </a:rPr>
              <a:t>Ο </a:t>
            </a:r>
            <a:r>
              <a:rPr lang="el-GR" sz="1600" cap="all" dirty="0" err="1">
                <a:latin typeface="+mn-lt"/>
                <a:cs typeface="+mn-cs"/>
              </a:rPr>
              <a:t>ι</a:t>
            </a:r>
            <a:r>
              <a:rPr lang="el-GR" sz="1600" dirty="0" err="1">
                <a:latin typeface="+mn-lt"/>
                <a:cs typeface="+mn-cs"/>
              </a:rPr>
              <a:t>ησούς</a:t>
            </a:r>
            <a:r>
              <a:rPr lang="el-GR" sz="1600" dirty="0">
                <a:latin typeface="+mn-lt"/>
                <a:cs typeface="+mn-cs"/>
              </a:rPr>
              <a:t> κηρύσσει, ομιλώντας για τη βασιλεία του Θεού, εξαιρετικά απλά για το Θεό, και μάλιστα τον ζωντανό Θεό, ο οποίος είναι εις </a:t>
            </a:r>
            <a:r>
              <a:rPr lang="el-GR" sz="1600" dirty="0" err="1">
                <a:latin typeface="+mn-lt"/>
                <a:cs typeface="+mn-cs"/>
              </a:rPr>
              <a:t>θέσιν</a:t>
            </a:r>
            <a:r>
              <a:rPr lang="el-GR" sz="1600" dirty="0">
                <a:latin typeface="+mn-lt"/>
                <a:cs typeface="+mn-cs"/>
              </a:rPr>
              <a:t> να ενεργήσει με συγκεκριμένο τρόπο στην </a:t>
            </a:r>
            <a:r>
              <a:rPr lang="el-GR" sz="1600" cap="all" dirty="0">
                <a:latin typeface="+mn-lt"/>
                <a:cs typeface="+mn-cs"/>
              </a:rPr>
              <a:t>ι</a:t>
            </a:r>
            <a:r>
              <a:rPr lang="el-GR" sz="1600" dirty="0">
                <a:latin typeface="+mn-lt"/>
                <a:cs typeface="+mn-cs"/>
              </a:rPr>
              <a:t>στορία. Και πραγματικά έτσι ακριβώς τώρα ενεργεί. Μας διακηρύττει (ο Ι. Χριστός): </a:t>
            </a:r>
            <a:r>
              <a:rPr lang="el-GR" sz="1600" cap="all" dirty="0">
                <a:latin typeface="+mn-lt"/>
                <a:cs typeface="+mn-cs"/>
              </a:rPr>
              <a:t>υ</a:t>
            </a:r>
            <a:r>
              <a:rPr lang="el-GR" sz="1600" dirty="0">
                <a:latin typeface="+mn-lt"/>
                <a:cs typeface="+mn-cs"/>
              </a:rPr>
              <a:t>πάρχει </a:t>
            </a:r>
            <a:r>
              <a:rPr lang="el-GR" sz="1600" cap="all" dirty="0">
                <a:latin typeface="+mn-lt"/>
                <a:cs typeface="+mn-cs"/>
              </a:rPr>
              <a:t>θ</a:t>
            </a:r>
            <a:r>
              <a:rPr lang="el-GR" sz="1600" dirty="0">
                <a:latin typeface="+mn-lt"/>
                <a:cs typeface="+mn-cs"/>
              </a:rPr>
              <a:t>εός! Και: ο </a:t>
            </a:r>
            <a:r>
              <a:rPr lang="el-GR" sz="1600" cap="all" dirty="0">
                <a:latin typeface="+mn-lt"/>
                <a:cs typeface="+mn-cs"/>
              </a:rPr>
              <a:t>θ</a:t>
            </a:r>
            <a:r>
              <a:rPr lang="el-GR" sz="1600" dirty="0">
                <a:latin typeface="+mn-lt"/>
                <a:cs typeface="+mn-cs"/>
              </a:rPr>
              <a:t>εός είναι αληθινά </a:t>
            </a:r>
            <a:r>
              <a:rPr lang="el-GR" sz="1600" cap="all" dirty="0">
                <a:latin typeface="+mn-lt"/>
                <a:cs typeface="+mn-cs"/>
              </a:rPr>
              <a:t>θ</a:t>
            </a:r>
            <a:r>
              <a:rPr lang="el-GR" sz="1600" dirty="0">
                <a:latin typeface="+mn-lt"/>
                <a:cs typeface="+mn-cs"/>
              </a:rPr>
              <a:t>εός! </a:t>
            </a:r>
            <a:r>
              <a:rPr lang="el-GR" sz="1600" cap="all" dirty="0">
                <a:latin typeface="+mn-lt"/>
                <a:cs typeface="+mn-cs"/>
              </a:rPr>
              <a:t>κ</a:t>
            </a:r>
            <a:r>
              <a:rPr lang="el-GR" sz="1600" dirty="0">
                <a:latin typeface="+mn-lt"/>
                <a:cs typeface="+mn-cs"/>
              </a:rPr>
              <a:t>ρατά στα χέρια του τα νήματα του κόσμου. Υπό αυτήν έννοια το ευαγγέλιο του Ιησού είναι πολύ απλό και πέρα για πέρα θεοκεντρικό. Το εντελώς καινούργιο, η ειδοποιός διαφορά του κηρύγματός του από αντίστοιχους λόγους συνίσταται στο ότι μας λέγει</a:t>
            </a:r>
            <a:r>
              <a:rPr lang="el-GR" sz="1600" b="1" dirty="0">
                <a:latin typeface="+mn-lt"/>
                <a:cs typeface="+mn-cs"/>
              </a:rPr>
              <a:t>: ο </a:t>
            </a:r>
            <a:r>
              <a:rPr lang="el-GR" sz="1600" b="1" cap="all" dirty="0">
                <a:latin typeface="+mn-lt"/>
                <a:cs typeface="+mn-cs"/>
              </a:rPr>
              <a:t>θ</a:t>
            </a:r>
            <a:r>
              <a:rPr lang="el-GR" sz="1600" b="1" dirty="0">
                <a:latin typeface="+mn-lt"/>
                <a:cs typeface="+mn-cs"/>
              </a:rPr>
              <a:t>εός ενεργεί τώρα! </a:t>
            </a:r>
            <a:r>
              <a:rPr lang="el-GR" sz="1600" dirty="0">
                <a:latin typeface="+mn-lt"/>
                <a:cs typeface="+mn-cs"/>
              </a:rPr>
              <a:t>Αυτός είναι ο Καιρός όπου ο Θεός δρα στην </a:t>
            </a:r>
            <a:r>
              <a:rPr lang="el-GR" sz="1600" cap="all" dirty="0">
                <a:latin typeface="+mn-lt"/>
                <a:cs typeface="+mn-cs"/>
              </a:rPr>
              <a:t>ι</a:t>
            </a:r>
            <a:r>
              <a:rPr lang="el-GR" sz="1600" dirty="0">
                <a:latin typeface="+mn-lt"/>
                <a:cs typeface="+mn-cs"/>
              </a:rPr>
              <a:t>στορία ως κύριός της, ως ο ζωντανός Θεός με τρόπο που υπερβαίνει όλες τις προηγούμενες επεμβάσεις Του.</a:t>
            </a:r>
          </a:p>
          <a:p>
            <a:pPr fontAlgn="auto">
              <a:lnSpc>
                <a:spcPts val="1800"/>
              </a:lnSpc>
              <a:spcBef>
                <a:spcPts val="600"/>
              </a:spcBef>
              <a:spcAft>
                <a:spcPts val="0"/>
              </a:spcAft>
              <a:defRPr/>
            </a:pPr>
            <a:r>
              <a:rPr lang="el-GR" sz="1600" dirty="0" smtClean="0">
                <a:latin typeface="+mn-lt"/>
                <a:cs typeface="+mn-cs"/>
              </a:rPr>
              <a:t>Η </a:t>
            </a:r>
            <a:r>
              <a:rPr lang="el-GR" sz="1600" dirty="0">
                <a:latin typeface="+mn-lt"/>
                <a:cs typeface="+mn-cs"/>
              </a:rPr>
              <a:t>καινούργια εγγύτητα της βασιλείας για την οποία ομιλεί ο Ιησούς και της οποίας η αγγελία αποτελούσε την ειδοποιό διαφορά του κηρύγματός του από τα λόγια άλλων δασκάλων συνίσταται σε Αυτόν τον ίδιο. Διά της παρουσίας και της δράσης του εισέρχεται στην Ιστορία ο Θεός με τρόπο ολοκληρωτικά καινούργιο ως ο ενεργών εδώ και τώρα. Γι’ αυτό </a:t>
            </a:r>
            <a:r>
              <a:rPr lang="el-GR" sz="1600" u="sng" dirty="0">
                <a:latin typeface="+mn-lt"/>
                <a:cs typeface="+mn-cs"/>
              </a:rPr>
              <a:t>τώρα</a:t>
            </a:r>
            <a:r>
              <a:rPr lang="el-GR" sz="1600" dirty="0">
                <a:latin typeface="+mn-lt"/>
                <a:cs typeface="+mn-cs"/>
              </a:rPr>
              <a:t> είναι ο καιρός της εκπλήρωσης (</a:t>
            </a:r>
            <a:r>
              <a:rPr lang="el-GR" sz="1600" dirty="0" err="1">
                <a:latin typeface="+mn-lt"/>
                <a:cs typeface="+mn-cs"/>
              </a:rPr>
              <a:t>Μκ</a:t>
            </a:r>
            <a:r>
              <a:rPr lang="el-GR" sz="1600" dirty="0">
                <a:latin typeface="+mn-lt"/>
                <a:cs typeface="+mn-cs"/>
              </a:rPr>
              <a:t>. 1,15). </a:t>
            </a:r>
            <a:r>
              <a:rPr lang="el-GR" sz="1600" dirty="0" err="1">
                <a:latin typeface="+mn-lt"/>
                <a:cs typeface="+mn-cs"/>
              </a:rPr>
              <a:t>Γι΄</a:t>
            </a:r>
            <a:r>
              <a:rPr lang="el-GR" sz="1600" dirty="0">
                <a:latin typeface="+mn-lt"/>
                <a:cs typeface="+mn-cs"/>
              </a:rPr>
              <a:t> αυτό τώρα είναι με μοναδικό τρόπο ο καιρός της μετάνοιας και της επιστροφής όπως και ο καιρός της ευφροσύνης γιατί ο Θεός στο πρόσωπο του Ιησού μας πλησιάζει και μας συναναστρέφεται. Σε Αυτόν τώρα είναι ο Θεός ο ενεργών και ο </a:t>
            </a:r>
            <a:r>
              <a:rPr lang="el-GR" sz="1600" dirty="0" err="1">
                <a:latin typeface="+mn-lt"/>
                <a:cs typeface="+mn-cs"/>
              </a:rPr>
              <a:t>κυριαρχών</a:t>
            </a:r>
            <a:r>
              <a:rPr lang="el-GR" sz="1600" dirty="0">
                <a:latin typeface="+mn-lt"/>
                <a:cs typeface="+mn-cs"/>
              </a:rPr>
              <a:t> </a:t>
            </a:r>
            <a:r>
              <a:rPr lang="el-GR" sz="1600" dirty="0" smtClean="0">
                <a:latin typeface="+mn-lt"/>
                <a:cs typeface="+mn-cs"/>
              </a:rPr>
              <a:t>- με </a:t>
            </a:r>
            <a:r>
              <a:rPr lang="el-GR" sz="1600" dirty="0">
                <a:latin typeface="+mn-lt"/>
                <a:cs typeface="+mn-cs"/>
              </a:rPr>
              <a:t>τρόπο θεϊκό, </a:t>
            </a:r>
            <a:r>
              <a:rPr lang="el-GR" sz="1600" dirty="0" err="1">
                <a:latin typeface="+mn-lt"/>
                <a:cs typeface="+mn-cs"/>
              </a:rPr>
              <a:t>τ.ε.</a:t>
            </a:r>
            <a:r>
              <a:rPr lang="el-GR" sz="1600" dirty="0">
                <a:latin typeface="+mn-lt"/>
                <a:cs typeface="+mn-cs"/>
              </a:rPr>
              <a:t> χωρίς την κοσμική δύναμη, αλλά απεριόριστα, χωρίς όρια </a:t>
            </a:r>
            <a:r>
              <a:rPr lang="el-GR" sz="1600" i="1" dirty="0" err="1">
                <a:latin typeface="+mn-lt"/>
                <a:cs typeface="+mn-cs"/>
              </a:rPr>
              <a:t>εἰς</a:t>
            </a:r>
            <a:r>
              <a:rPr lang="el-GR" sz="1600" i="1" dirty="0">
                <a:latin typeface="+mn-lt"/>
                <a:cs typeface="+mn-cs"/>
              </a:rPr>
              <a:t> </a:t>
            </a:r>
            <a:r>
              <a:rPr lang="el-GR" sz="1600" i="1" dirty="0" err="1">
                <a:latin typeface="+mn-lt"/>
                <a:cs typeface="+mn-cs"/>
              </a:rPr>
              <a:t>τέλος</a:t>
            </a:r>
            <a:r>
              <a:rPr lang="el-GR" sz="1600" dirty="0">
                <a:latin typeface="+mn-lt"/>
                <a:cs typeface="+mn-cs"/>
              </a:rPr>
              <a:t> (</a:t>
            </a:r>
            <a:r>
              <a:rPr lang="el-GR" sz="1600" dirty="0" err="1">
                <a:latin typeface="+mn-lt"/>
                <a:cs typeface="+mn-cs"/>
              </a:rPr>
              <a:t>Ιω</a:t>
            </a:r>
            <a:r>
              <a:rPr lang="el-GR" sz="1600" dirty="0">
                <a:latin typeface="+mn-lt"/>
                <a:cs typeface="+mn-cs"/>
              </a:rPr>
              <a:t>. 13, 1) μέχρι το Σταυρό. Από αυτόν τον πυρήνα συνθέτονται οι φαινομενικά διάφορες απόψεις. </a:t>
            </a:r>
          </a:p>
        </p:txBody>
      </p:sp>
      <p:sp>
        <p:nvSpPr>
          <p:cNvPr id="48131" name="Rectangle 2"/>
          <p:cNvSpPr>
            <a:spLocks noChangeArrowheads="1"/>
          </p:cNvSpPr>
          <p:nvPr/>
        </p:nvSpPr>
        <p:spPr bwMode="auto">
          <a:xfrm rot="10800000" flipV="1">
            <a:off x="250824" y="215936"/>
            <a:ext cx="853281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sz="1700" dirty="0">
                <a:solidFill>
                  <a:srgbClr val="5075BC"/>
                </a:solidFill>
                <a:latin typeface="+mj-lt"/>
                <a:ea typeface="+mj-ea"/>
                <a:cs typeface="+mj-cs"/>
              </a:rPr>
              <a:t>Η ΔΥΝΑΜΙΚΗ ΕΣΧΑΤΟΛΟΓΙΑ ΤΟΥ ΙΗΣΟΥ ΧΡΙΣΤΟΥ</a:t>
            </a:r>
          </a:p>
          <a:p>
            <a:pPr eaLnBrk="1" hangingPunct="1"/>
            <a:r>
              <a:rPr lang="el-GR" sz="1300" dirty="0">
                <a:solidFill>
                  <a:srgbClr val="000000"/>
                </a:solidFill>
                <a:latin typeface="+mn-lt"/>
                <a:cs typeface="Times New Roman" panose="02020603050405020304" pitchFamily="18" charset="0"/>
              </a:rPr>
              <a:t>Ο Καραγκούνης αποδεικνύει ότι </a:t>
            </a:r>
            <a:r>
              <a:rPr lang="el-GR" sz="1300" i="1" dirty="0">
                <a:solidFill>
                  <a:srgbClr val="000000"/>
                </a:solidFill>
                <a:latin typeface="+mn-lt"/>
                <a:cs typeface="Times New Roman" panose="02020603050405020304" pitchFamily="18" charset="0"/>
              </a:rPr>
              <a:t>η γλώσσα των τεσσάρων Ευαγγελίων έχει παρερμηνευθεί  εφόσον δεν έγινε καταληπτή υπ' αυτών ή ιδιάζουσα </a:t>
            </a:r>
            <a:r>
              <a:rPr lang="el-GR" sz="1300" i="1" dirty="0" err="1">
                <a:solidFill>
                  <a:srgbClr val="000000"/>
                </a:solidFill>
                <a:latin typeface="+mn-lt"/>
                <a:cs typeface="Times New Roman" panose="02020603050405020304" pitchFamily="18" charset="0"/>
              </a:rPr>
              <a:t>χρήσις</a:t>
            </a:r>
            <a:r>
              <a:rPr lang="el-GR" sz="1300" i="1" dirty="0">
                <a:solidFill>
                  <a:srgbClr val="000000"/>
                </a:solidFill>
                <a:latin typeface="+mn-lt"/>
                <a:cs typeface="Times New Roman" panose="02020603050405020304" pitchFamily="18" charset="0"/>
              </a:rPr>
              <a:t> του αορίστου (π.χ. </a:t>
            </a:r>
            <a:r>
              <a:rPr lang="el-GR" sz="1300" i="1" dirty="0" err="1">
                <a:solidFill>
                  <a:srgbClr val="000000"/>
                </a:solidFill>
                <a:latin typeface="+mn-lt"/>
                <a:cs typeface="Times New Roman" panose="02020603050405020304" pitchFamily="18" charset="0"/>
              </a:rPr>
              <a:t>ἔφθασεν</a:t>
            </a:r>
            <a:r>
              <a:rPr lang="el-GR" sz="1300" i="1" dirty="0">
                <a:solidFill>
                  <a:srgbClr val="000000"/>
                </a:solidFill>
                <a:latin typeface="+mn-lt"/>
                <a:cs typeface="Times New Roman" panose="02020603050405020304" pitchFamily="18" charset="0"/>
              </a:rPr>
              <a:t>), ο οποίος από την εποχή του Αριστοφάνους και του </a:t>
            </a:r>
            <a:r>
              <a:rPr lang="el-GR" sz="1300" i="1" dirty="0" err="1">
                <a:solidFill>
                  <a:srgbClr val="000000"/>
                </a:solidFill>
                <a:latin typeface="+mn-lt"/>
                <a:cs typeface="Times New Roman" panose="02020603050405020304" pitchFamily="18" charset="0"/>
              </a:rPr>
              <a:t>Ευριπίδου</a:t>
            </a:r>
            <a:r>
              <a:rPr lang="el-GR" sz="1300" i="1" dirty="0">
                <a:solidFill>
                  <a:srgbClr val="000000"/>
                </a:solidFill>
                <a:latin typeface="+mn-lt"/>
                <a:cs typeface="Times New Roman" panose="02020603050405020304" pitchFamily="18" charset="0"/>
              </a:rPr>
              <a:t> μέχρι των ημερών μας χρησιμοποιείται </a:t>
            </a:r>
            <a:r>
              <a:rPr lang="el-GR" sz="1300" i="1" dirty="0" err="1">
                <a:solidFill>
                  <a:srgbClr val="000000"/>
                </a:solidFill>
                <a:latin typeface="+mn-lt"/>
                <a:cs typeface="Times New Roman" panose="02020603050405020304" pitchFamily="18" charset="0"/>
              </a:rPr>
              <a:t>πολλάκις</a:t>
            </a:r>
            <a:r>
              <a:rPr lang="el-GR" sz="1300" i="1" dirty="0">
                <a:solidFill>
                  <a:srgbClr val="000000"/>
                </a:solidFill>
                <a:latin typeface="+mn-lt"/>
                <a:cs typeface="Times New Roman" panose="02020603050405020304" pitchFamily="18" charset="0"/>
              </a:rPr>
              <a:t> δια να έκφραση μίαν </a:t>
            </a:r>
            <a:r>
              <a:rPr lang="el-GR" sz="1300" i="1" dirty="0" err="1">
                <a:solidFill>
                  <a:srgbClr val="000000"/>
                </a:solidFill>
                <a:latin typeface="+mn-lt"/>
                <a:cs typeface="Times New Roman" panose="02020603050405020304" pitchFamily="18" charset="0"/>
              </a:rPr>
              <a:t>μελλοντικήν</a:t>
            </a:r>
            <a:r>
              <a:rPr lang="el-GR" sz="1300" i="1" dirty="0">
                <a:solidFill>
                  <a:srgbClr val="000000"/>
                </a:solidFill>
                <a:latin typeface="+mn-lt"/>
                <a:cs typeface="Times New Roman" panose="02020603050405020304" pitchFamily="18" charset="0"/>
              </a:rPr>
              <a:t> </a:t>
            </a:r>
            <a:r>
              <a:rPr lang="el-GR" sz="1300" i="1" dirty="0" err="1">
                <a:solidFill>
                  <a:srgbClr val="000000"/>
                </a:solidFill>
                <a:latin typeface="+mn-lt"/>
                <a:cs typeface="Times New Roman" panose="02020603050405020304" pitchFamily="18" charset="0"/>
              </a:rPr>
              <a:t>πράξιν</a:t>
            </a:r>
            <a:r>
              <a:rPr lang="el-GR" sz="1300" i="1" dirty="0">
                <a:solidFill>
                  <a:srgbClr val="000000"/>
                </a:solidFill>
                <a:latin typeface="+mn-lt"/>
                <a:cs typeface="Times New Roman" panose="02020603050405020304" pitchFamily="18" charset="0"/>
              </a:rPr>
              <a:t> ή </a:t>
            </a:r>
            <a:r>
              <a:rPr lang="el-GR" sz="1300" i="1" dirty="0" err="1">
                <a:solidFill>
                  <a:srgbClr val="000000"/>
                </a:solidFill>
                <a:latin typeface="+mn-lt"/>
                <a:cs typeface="Times New Roman" panose="02020603050405020304" pitchFamily="18" charset="0"/>
              </a:rPr>
              <a:t>κατάστασιν</a:t>
            </a:r>
            <a:r>
              <a:rPr lang="el-GR" sz="1300" i="1" dirty="0">
                <a:solidFill>
                  <a:srgbClr val="000000"/>
                </a:solidFill>
                <a:latin typeface="+mn-lt"/>
                <a:cs typeface="Times New Roman" panose="02020603050405020304" pitchFamily="18" charset="0"/>
              </a:rPr>
              <a:t> ωσάν να είχε ήδη λάβει χωράν, διά να τονίσει </a:t>
            </a:r>
            <a:r>
              <a:rPr lang="el-GR" sz="1300" b="1" i="1" dirty="0">
                <a:solidFill>
                  <a:srgbClr val="000000"/>
                </a:solidFill>
                <a:latin typeface="+mn-lt"/>
                <a:cs typeface="Times New Roman" panose="02020603050405020304" pitchFamily="18" charset="0"/>
              </a:rPr>
              <a:t>βεβαιότητα και αμεσότητα. </a:t>
            </a:r>
            <a:r>
              <a:rPr lang="el-GR" sz="1300" i="1" dirty="0">
                <a:solidFill>
                  <a:srgbClr val="000000"/>
                </a:solidFill>
                <a:latin typeface="+mn-lt"/>
                <a:cs typeface="Times New Roman" panose="02020603050405020304" pitchFamily="18" charset="0"/>
              </a:rPr>
              <a:t>Τούτον σημαίνει ότι τόσον ο Ιωάννης όσον και οι συνοπτικοί διδάσκουν όχι </a:t>
            </a:r>
            <a:r>
              <a:rPr lang="el-GR" sz="1300" i="1" dirty="0" err="1">
                <a:solidFill>
                  <a:srgbClr val="000000"/>
                </a:solidFill>
                <a:latin typeface="+mn-lt"/>
                <a:cs typeface="Times New Roman" panose="02020603050405020304" pitchFamily="18" charset="0"/>
              </a:rPr>
              <a:t>πραγματοποιηθείσα</a:t>
            </a:r>
            <a:r>
              <a:rPr lang="el-GR" sz="1300" i="1" dirty="0">
                <a:solidFill>
                  <a:srgbClr val="000000"/>
                </a:solidFill>
                <a:latin typeface="+mn-lt"/>
                <a:cs typeface="Times New Roman" panose="02020603050405020304" pitchFamily="18" charset="0"/>
              </a:rPr>
              <a:t>, αλλά </a:t>
            </a:r>
            <a:r>
              <a:rPr lang="el-GR" sz="1300" b="1" i="1" dirty="0">
                <a:solidFill>
                  <a:srgbClr val="000000"/>
                </a:solidFill>
                <a:latin typeface="+mn-lt"/>
                <a:cs typeface="Times New Roman" panose="02020603050405020304" pitchFamily="18" charset="0"/>
              </a:rPr>
              <a:t>δυνητική ή δυναμική εσχατολογία </a:t>
            </a:r>
            <a:r>
              <a:rPr lang="el-GR" sz="1300" i="1" dirty="0">
                <a:solidFill>
                  <a:srgbClr val="000000"/>
                </a:solidFill>
                <a:latin typeface="+mn-lt"/>
                <a:cs typeface="Times New Roman" panose="02020603050405020304" pitchFamily="18" charset="0"/>
              </a:rPr>
              <a:t>(</a:t>
            </a:r>
            <a:r>
              <a:rPr lang="de-DE" sz="1300" i="1" dirty="0" err="1">
                <a:solidFill>
                  <a:srgbClr val="000000"/>
                </a:solidFill>
                <a:latin typeface="+mn-lt"/>
                <a:cs typeface="Times New Roman" panose="02020603050405020304" pitchFamily="18" charset="0"/>
              </a:rPr>
              <a:t>Potentially</a:t>
            </a:r>
            <a:r>
              <a:rPr lang="de-DE" sz="1300" i="1" dirty="0">
                <a:solidFill>
                  <a:srgbClr val="000000"/>
                </a:solidFill>
                <a:latin typeface="+mn-lt"/>
                <a:cs typeface="Times New Roman" panose="02020603050405020304" pitchFamily="18" charset="0"/>
              </a:rPr>
              <a:t> </a:t>
            </a:r>
            <a:r>
              <a:rPr lang="de-DE" sz="1300" i="1" dirty="0" err="1">
                <a:solidFill>
                  <a:srgbClr val="000000"/>
                </a:solidFill>
                <a:latin typeface="+mn-lt"/>
                <a:cs typeface="Times New Roman" panose="02020603050405020304" pitchFamily="18" charset="0"/>
              </a:rPr>
              <a:t>Present</a:t>
            </a:r>
            <a:r>
              <a:rPr lang="de-DE" sz="1300" i="1" dirty="0">
                <a:solidFill>
                  <a:srgbClr val="000000"/>
                </a:solidFill>
                <a:latin typeface="+mn-lt"/>
                <a:cs typeface="Times New Roman" panose="02020603050405020304" pitchFamily="18" charset="0"/>
              </a:rPr>
              <a:t> </a:t>
            </a:r>
            <a:r>
              <a:rPr lang="de-DE" sz="1300" i="1" dirty="0" err="1">
                <a:solidFill>
                  <a:srgbClr val="000000"/>
                </a:solidFill>
                <a:latin typeface="+mn-lt"/>
                <a:cs typeface="Times New Roman" panose="02020603050405020304" pitchFamily="18" charset="0"/>
              </a:rPr>
              <a:t>Eschatology</a:t>
            </a:r>
            <a:r>
              <a:rPr lang="el-GR" sz="1300" i="1" dirty="0">
                <a:solidFill>
                  <a:srgbClr val="000000"/>
                </a:solidFill>
                <a:latin typeface="+mn-lt"/>
                <a:cs typeface="Times New Roman" panose="02020603050405020304" pitchFamily="18" charset="0"/>
              </a:rPr>
              <a:t>). Εκείνον το οποίον είναι </a:t>
            </a:r>
            <a:r>
              <a:rPr lang="el-GR" sz="1300" i="1" dirty="0" err="1">
                <a:solidFill>
                  <a:srgbClr val="000000"/>
                </a:solidFill>
                <a:latin typeface="+mn-lt"/>
                <a:cs typeface="Times New Roman" panose="02020603050405020304" pitchFamily="18" charset="0"/>
              </a:rPr>
              <a:t>δυνητικόν</a:t>
            </a:r>
            <a:r>
              <a:rPr lang="el-GR" sz="1300" i="1" dirty="0">
                <a:solidFill>
                  <a:srgbClr val="000000"/>
                </a:solidFill>
                <a:latin typeface="+mn-lt"/>
                <a:cs typeface="Times New Roman" panose="02020603050405020304" pitchFamily="18" charset="0"/>
              </a:rPr>
              <a:t> ή </a:t>
            </a:r>
            <a:r>
              <a:rPr lang="el-GR" sz="1300" i="1" dirty="0" err="1">
                <a:solidFill>
                  <a:srgbClr val="000000"/>
                </a:solidFill>
                <a:latin typeface="+mn-lt"/>
                <a:cs typeface="Times New Roman" panose="02020603050405020304" pitchFamily="18" charset="0"/>
              </a:rPr>
              <a:t>δυναμικόν</a:t>
            </a:r>
            <a:r>
              <a:rPr lang="el-GR" sz="1300" i="1" dirty="0">
                <a:solidFill>
                  <a:srgbClr val="000000"/>
                </a:solidFill>
                <a:latin typeface="+mn-lt"/>
                <a:cs typeface="Times New Roman" panose="02020603050405020304" pitchFamily="18" charset="0"/>
              </a:rPr>
              <a:t> δεν είναι ή ΒΘ ούτε η </a:t>
            </a:r>
            <a:r>
              <a:rPr lang="el-GR" sz="1300" i="1" dirty="0" err="1">
                <a:solidFill>
                  <a:srgbClr val="000000"/>
                </a:solidFill>
                <a:latin typeface="+mn-lt"/>
                <a:cs typeface="Times New Roman" panose="02020603050405020304" pitchFamily="18" charset="0"/>
              </a:rPr>
              <a:t>έλευσίς</a:t>
            </a:r>
            <a:r>
              <a:rPr lang="el-GR" sz="1300" i="1" dirty="0">
                <a:solidFill>
                  <a:srgbClr val="000000"/>
                </a:solidFill>
                <a:latin typeface="+mn-lt"/>
                <a:cs typeface="Times New Roman" panose="02020603050405020304" pitchFamily="18" charset="0"/>
              </a:rPr>
              <a:t> της (ούτως δεν υπάρχει αμφιβολία δια την </a:t>
            </a:r>
            <a:r>
              <a:rPr lang="el-GR" sz="1300" i="1" dirty="0" err="1">
                <a:solidFill>
                  <a:srgbClr val="000000"/>
                </a:solidFill>
                <a:latin typeface="+mn-lt"/>
                <a:cs typeface="Times New Roman" panose="02020603050405020304" pitchFamily="18" charset="0"/>
              </a:rPr>
              <a:t>ύπαρξιν</a:t>
            </a:r>
            <a:r>
              <a:rPr lang="el-GR" sz="1300" i="1" dirty="0">
                <a:solidFill>
                  <a:srgbClr val="000000"/>
                </a:solidFill>
                <a:latin typeface="+mn-lt"/>
                <a:cs typeface="Times New Roman" panose="02020603050405020304" pitchFamily="18" charset="0"/>
              </a:rPr>
              <a:t> ή </a:t>
            </a:r>
            <a:r>
              <a:rPr lang="el-GR" sz="1300" i="1" dirty="0" err="1">
                <a:solidFill>
                  <a:srgbClr val="000000"/>
                </a:solidFill>
                <a:latin typeface="+mn-lt"/>
                <a:cs typeface="Times New Roman" panose="02020603050405020304" pitchFamily="18" charset="0"/>
              </a:rPr>
              <a:t>έλευσιν</a:t>
            </a:r>
            <a:r>
              <a:rPr lang="el-GR" sz="1300" i="1" dirty="0">
                <a:solidFill>
                  <a:srgbClr val="000000"/>
                </a:solidFill>
                <a:latin typeface="+mn-lt"/>
                <a:cs typeface="Times New Roman" panose="02020603050405020304" pitchFamily="18" charset="0"/>
              </a:rPr>
              <a:t> της ΒΘ) αλλά η παρουσία της στον Ιησού κατά την </a:t>
            </a:r>
            <a:r>
              <a:rPr lang="el-GR" sz="1300" i="1" dirty="0" err="1">
                <a:solidFill>
                  <a:srgbClr val="000000"/>
                </a:solidFill>
                <a:latin typeface="+mn-lt"/>
                <a:cs typeface="Times New Roman" panose="02020603050405020304" pitchFamily="18" charset="0"/>
              </a:rPr>
              <a:t>διάρκειαν</a:t>
            </a:r>
            <a:r>
              <a:rPr lang="el-GR" sz="1300" i="1" dirty="0">
                <a:solidFill>
                  <a:srgbClr val="000000"/>
                </a:solidFill>
                <a:latin typeface="+mn-lt"/>
                <a:cs typeface="Times New Roman" panose="02020603050405020304" pitchFamily="18" charset="0"/>
              </a:rPr>
              <a:t> της επιγείου διακονίας του, </a:t>
            </a:r>
            <a:r>
              <a:rPr lang="el-GR" sz="1300" i="1" dirty="0" err="1">
                <a:solidFill>
                  <a:srgbClr val="000000"/>
                </a:solidFill>
                <a:latin typeface="+mn-lt"/>
                <a:cs typeface="Times New Roman" panose="02020603050405020304" pitchFamily="18" charset="0"/>
              </a:rPr>
              <a:t>όπερ</a:t>
            </a:r>
            <a:r>
              <a:rPr lang="el-GR" sz="1300" i="1" dirty="0">
                <a:solidFill>
                  <a:srgbClr val="000000"/>
                </a:solidFill>
                <a:latin typeface="+mn-lt"/>
                <a:cs typeface="Times New Roman" panose="02020603050405020304" pitchFamily="18" charset="0"/>
              </a:rPr>
              <a:t> σημαίνει ότι η ΒΘ ήτο παρούσα μόνον δυναμικώς στο </a:t>
            </a:r>
            <a:r>
              <a:rPr lang="el-GR" sz="1300" i="1" dirty="0" err="1">
                <a:solidFill>
                  <a:srgbClr val="000000"/>
                </a:solidFill>
                <a:latin typeface="+mn-lt"/>
                <a:cs typeface="Times New Roman" panose="02020603050405020304" pitchFamily="18" charset="0"/>
              </a:rPr>
              <a:t>πρόσωπον</a:t>
            </a:r>
            <a:r>
              <a:rPr lang="el-GR" sz="1300" i="1" dirty="0">
                <a:solidFill>
                  <a:srgbClr val="000000"/>
                </a:solidFill>
                <a:latin typeface="+mn-lt"/>
                <a:cs typeface="Times New Roman" panose="02020603050405020304" pitchFamily="18" charset="0"/>
              </a:rPr>
              <a:t> και έργον του Ιησού </a:t>
            </a:r>
            <a:r>
              <a:rPr lang="el-GR" sz="1300" b="1" i="1" dirty="0">
                <a:solidFill>
                  <a:srgbClr val="000000"/>
                </a:solidFill>
                <a:latin typeface="+mn-lt"/>
                <a:cs typeface="Times New Roman" panose="02020603050405020304" pitchFamily="18" charset="0"/>
              </a:rPr>
              <a:t>προ της σταυρώσεώς του.</a:t>
            </a:r>
            <a:r>
              <a:rPr lang="el-GR" sz="1300" b="1" i="1" dirty="0">
                <a:latin typeface="+mn-lt"/>
                <a:ea typeface="Calibri" panose="020F0502020204030204" pitchFamily="34" charset="0"/>
                <a:cs typeface="Times New Roman" panose="02020603050405020304" pitchFamily="18" charset="0"/>
              </a:rPr>
              <a:t> </a:t>
            </a:r>
            <a:r>
              <a:rPr lang="el-GR" sz="1300" i="1" dirty="0">
                <a:solidFill>
                  <a:srgbClr val="000000"/>
                </a:solidFill>
                <a:latin typeface="+mn-lt"/>
                <a:cs typeface="Times New Roman" panose="02020603050405020304" pitchFamily="18" charset="0"/>
              </a:rPr>
              <a:t>Στον </a:t>
            </a:r>
            <a:r>
              <a:rPr lang="el-GR" sz="1300" i="1" dirty="0" err="1">
                <a:solidFill>
                  <a:srgbClr val="000000"/>
                </a:solidFill>
                <a:latin typeface="+mn-lt"/>
                <a:cs typeface="Times New Roman" panose="02020603050405020304" pitchFamily="18" charset="0"/>
              </a:rPr>
              <a:t>Ιωάννην</a:t>
            </a:r>
            <a:r>
              <a:rPr lang="el-GR" sz="1300" i="1" dirty="0">
                <a:solidFill>
                  <a:srgbClr val="000000"/>
                </a:solidFill>
                <a:latin typeface="+mn-lt"/>
                <a:cs typeface="Times New Roman" panose="02020603050405020304" pitchFamily="18" charset="0"/>
              </a:rPr>
              <a:t> το </a:t>
            </a:r>
            <a:r>
              <a:rPr lang="el-GR" sz="1300" i="1" dirty="0" err="1">
                <a:solidFill>
                  <a:srgbClr val="000000"/>
                </a:solidFill>
                <a:latin typeface="+mn-lt"/>
                <a:cs typeface="Times New Roman" panose="02020603050405020304" pitchFamily="18" charset="0"/>
              </a:rPr>
              <a:t>Έσχατον</a:t>
            </a:r>
            <a:r>
              <a:rPr lang="el-GR" sz="1300" i="1" dirty="0">
                <a:solidFill>
                  <a:srgbClr val="000000"/>
                </a:solidFill>
                <a:latin typeface="+mn-lt"/>
                <a:cs typeface="Times New Roman" panose="02020603050405020304" pitchFamily="18" charset="0"/>
              </a:rPr>
              <a:t> έχει </a:t>
            </a:r>
            <a:r>
              <a:rPr lang="el-GR" sz="1300" i="1" dirty="0" err="1">
                <a:solidFill>
                  <a:srgbClr val="000000"/>
                </a:solidFill>
                <a:latin typeface="+mn-lt"/>
                <a:cs typeface="Times New Roman" panose="02020603050405020304" pitchFamily="18" charset="0"/>
              </a:rPr>
              <a:t>στενήν</a:t>
            </a:r>
            <a:r>
              <a:rPr lang="el-GR" sz="1300" i="1" dirty="0">
                <a:solidFill>
                  <a:srgbClr val="000000"/>
                </a:solidFill>
                <a:latin typeface="+mn-lt"/>
                <a:cs typeface="Times New Roman" panose="02020603050405020304" pitchFamily="18" charset="0"/>
              </a:rPr>
              <a:t> </a:t>
            </a:r>
            <a:r>
              <a:rPr lang="el-GR" sz="1300" i="1" dirty="0" err="1">
                <a:solidFill>
                  <a:srgbClr val="000000"/>
                </a:solidFill>
                <a:latin typeface="+mn-lt"/>
                <a:cs typeface="Times New Roman" panose="02020603050405020304" pitchFamily="18" charset="0"/>
              </a:rPr>
              <a:t>σχέσιν</a:t>
            </a:r>
            <a:r>
              <a:rPr lang="el-GR" sz="1300" i="1" dirty="0">
                <a:solidFill>
                  <a:srgbClr val="000000"/>
                </a:solidFill>
                <a:latin typeface="+mn-lt"/>
                <a:cs typeface="Times New Roman" panose="02020603050405020304" pitchFamily="18" charset="0"/>
              </a:rPr>
              <a:t> προς την </a:t>
            </a:r>
            <a:r>
              <a:rPr lang="el-GR" sz="1300" i="1" dirty="0" err="1">
                <a:solidFill>
                  <a:srgbClr val="000000"/>
                </a:solidFill>
                <a:latin typeface="+mn-lt"/>
                <a:cs typeface="Times New Roman" panose="02020603050405020304" pitchFamily="18" charset="0"/>
              </a:rPr>
              <a:t>πείραν</a:t>
            </a:r>
            <a:r>
              <a:rPr lang="el-GR" sz="1300" i="1" dirty="0">
                <a:solidFill>
                  <a:srgbClr val="000000"/>
                </a:solidFill>
                <a:latin typeface="+mn-lt"/>
                <a:cs typeface="Times New Roman" panose="02020603050405020304" pitchFamily="18" charset="0"/>
              </a:rPr>
              <a:t> σωτηρίας της πρώτης Εκκλησίας, η οποία ήτο δομημένη στην </a:t>
            </a:r>
            <a:r>
              <a:rPr lang="el-GR" sz="1300" i="1" dirty="0" err="1">
                <a:solidFill>
                  <a:srgbClr val="000000"/>
                </a:solidFill>
                <a:latin typeface="+mn-lt"/>
                <a:cs typeface="Times New Roman" panose="02020603050405020304" pitchFamily="18" charset="0"/>
              </a:rPr>
              <a:t>πίστιν</a:t>
            </a:r>
            <a:r>
              <a:rPr lang="el-GR" sz="1300" i="1" dirty="0">
                <a:solidFill>
                  <a:srgbClr val="000000"/>
                </a:solidFill>
                <a:latin typeface="+mn-lt"/>
                <a:cs typeface="Times New Roman" panose="02020603050405020304" pitchFamily="18" charset="0"/>
              </a:rPr>
              <a:t> «εδώ και τώρα». </a:t>
            </a:r>
            <a:r>
              <a:rPr lang="el-GR" sz="1300" b="1" i="1" dirty="0">
                <a:solidFill>
                  <a:srgbClr val="000000"/>
                </a:solidFill>
                <a:latin typeface="+mn-lt"/>
                <a:cs typeface="Times New Roman" panose="02020603050405020304" pitchFamily="18" charset="0"/>
              </a:rPr>
              <a:t>Θα μπορούσε λοιπόν, να </a:t>
            </a:r>
            <a:r>
              <a:rPr lang="el-GR" sz="1300" b="1" i="1" dirty="0" err="1">
                <a:solidFill>
                  <a:srgbClr val="000000"/>
                </a:solidFill>
                <a:latin typeface="+mn-lt"/>
                <a:cs typeface="Times New Roman" panose="02020603050405020304" pitchFamily="18" charset="0"/>
              </a:rPr>
              <a:t>λεχθή</a:t>
            </a:r>
            <a:r>
              <a:rPr lang="el-GR" sz="1300" b="1" i="1" dirty="0">
                <a:solidFill>
                  <a:srgbClr val="000000"/>
                </a:solidFill>
                <a:latin typeface="+mn-lt"/>
                <a:cs typeface="Times New Roman" panose="02020603050405020304" pitchFamily="18" charset="0"/>
              </a:rPr>
              <a:t> ότι η πίστις «μεταλλάσσεται» σε </a:t>
            </a:r>
            <a:r>
              <a:rPr lang="el-GR" sz="1300" b="1" i="1" dirty="0" err="1">
                <a:solidFill>
                  <a:srgbClr val="000000"/>
                </a:solidFill>
                <a:latin typeface="+mn-lt"/>
                <a:cs typeface="Times New Roman" panose="02020603050405020304" pitchFamily="18" charset="0"/>
              </a:rPr>
              <a:t>αώνιον</a:t>
            </a:r>
            <a:r>
              <a:rPr lang="el-GR" sz="1300" b="1" i="1" dirty="0">
                <a:solidFill>
                  <a:srgbClr val="000000"/>
                </a:solidFill>
                <a:latin typeface="+mn-lt"/>
                <a:cs typeface="Times New Roman" panose="02020603050405020304" pitchFamily="18" charset="0"/>
              </a:rPr>
              <a:t> </a:t>
            </a:r>
            <a:r>
              <a:rPr lang="el-GR" sz="1300" b="1" i="1" dirty="0" err="1">
                <a:solidFill>
                  <a:srgbClr val="000000"/>
                </a:solidFill>
                <a:latin typeface="+mn-lt"/>
                <a:cs typeface="Times New Roman" panose="02020603050405020304" pitchFamily="18" charset="0"/>
              </a:rPr>
              <a:t>ζωήν</a:t>
            </a:r>
            <a:r>
              <a:rPr lang="el-GR" sz="1300" b="1" i="1" dirty="0">
                <a:solidFill>
                  <a:srgbClr val="000000"/>
                </a:solidFill>
                <a:latin typeface="+mn-lt"/>
                <a:cs typeface="Times New Roman" panose="02020603050405020304" pitchFamily="18" charset="0"/>
              </a:rPr>
              <a:t> και η απιστία σε κρίσιν. Αυτή ή δυναμική «μεταλλαγή» έχει </a:t>
            </a:r>
            <a:r>
              <a:rPr lang="el-GR" sz="1300" b="1" i="1" dirty="0" err="1">
                <a:solidFill>
                  <a:srgbClr val="000000"/>
                </a:solidFill>
                <a:latin typeface="+mn-lt"/>
                <a:cs typeface="Times New Roman" panose="02020603050405020304" pitchFamily="18" charset="0"/>
              </a:rPr>
              <a:t>παρανοηθεί</a:t>
            </a:r>
            <a:r>
              <a:rPr lang="el-GR" sz="1300" b="1" i="1" dirty="0">
                <a:solidFill>
                  <a:srgbClr val="000000"/>
                </a:solidFill>
                <a:latin typeface="+mn-lt"/>
                <a:cs typeface="Times New Roman" panose="02020603050405020304" pitchFamily="18" charset="0"/>
              </a:rPr>
              <a:t> ως </a:t>
            </a:r>
            <a:r>
              <a:rPr lang="el-GR" sz="1300" b="1" i="1" dirty="0" err="1">
                <a:solidFill>
                  <a:srgbClr val="000000"/>
                </a:solidFill>
                <a:latin typeface="+mn-lt"/>
                <a:cs typeface="Times New Roman" panose="02020603050405020304" pitchFamily="18" charset="0"/>
              </a:rPr>
              <a:t>πραγματοποιηθείσα</a:t>
            </a:r>
            <a:r>
              <a:rPr lang="el-GR" sz="1300" b="1" i="1" dirty="0">
                <a:solidFill>
                  <a:srgbClr val="000000"/>
                </a:solidFill>
                <a:latin typeface="+mn-lt"/>
                <a:cs typeface="Times New Roman" panose="02020603050405020304" pitchFamily="18" charset="0"/>
              </a:rPr>
              <a:t> εσχατολογία. </a:t>
            </a:r>
            <a:endParaRPr lang="el-GR" sz="1300" i="1" dirty="0">
              <a:latin typeface="+mn-lt"/>
            </a:endParaRPr>
          </a:p>
        </p:txBody>
      </p:sp>
    </p:spTree>
    <p:extLst>
      <p:ext uri="{BB962C8B-B14F-4D97-AF65-F5344CB8AC3E}">
        <p14:creationId xmlns:p14="http://schemas.microsoft.com/office/powerpoint/2010/main" val="287244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2060848"/>
            <a:ext cx="8229600" cy="4021907"/>
          </a:xfrm>
        </p:spPr>
        <p:txBody>
          <a:bodyPr>
            <a:normAutofit/>
          </a:bodyPr>
          <a:lstStyle/>
          <a:p>
            <a:pPr marL="0" indent="0" fontAlgn="auto">
              <a:spcBef>
                <a:spcPts val="0"/>
              </a:spcBef>
              <a:spcAft>
                <a:spcPts val="0"/>
              </a:spcAft>
              <a:buNone/>
              <a:defRPr/>
            </a:pPr>
            <a:r>
              <a:rPr lang="el-GR" sz="2000" dirty="0"/>
              <a:t>ΤΟ ΠΑΤΕΡ ΗΜΩΝ ΤΟ ΓΝΩΡΙΖΟΥΜΕ </a:t>
            </a:r>
            <a:r>
              <a:rPr lang="el-GR" sz="2000" b="1" dirty="0"/>
              <a:t>«ΑΠ’ ΕΞΩ» </a:t>
            </a:r>
            <a:r>
              <a:rPr lang="el-GR" sz="2000" dirty="0"/>
              <a:t>ΑΡΑΓΕ ΤΟ ΓΝΩΡΙΖΟΥΜΕ </a:t>
            </a:r>
            <a:r>
              <a:rPr lang="el-GR" sz="2000" b="1" dirty="0"/>
              <a:t>«ΑΠΌ ΜΕΣΑ»-από στήθους/καρδιάς;</a:t>
            </a:r>
            <a:endParaRPr lang="el-GR" sz="2000" dirty="0"/>
          </a:p>
          <a:p>
            <a:pPr>
              <a:spcBef>
                <a:spcPts val="0"/>
              </a:spcBef>
              <a:buFontTx/>
              <a:buAutoNum type="arabicPeriod"/>
              <a:defRPr/>
            </a:pPr>
            <a:r>
              <a:rPr lang="el-GR" sz="2000" dirty="0"/>
              <a:t>ΥΠΑΡΧΕΙ ΜΟΝΟΝ </a:t>
            </a:r>
            <a:r>
              <a:rPr lang="el-GR" sz="2000" b="1" dirty="0"/>
              <a:t>ΈΝΑ</a:t>
            </a:r>
            <a:r>
              <a:rPr lang="el-GR" sz="2000" dirty="0"/>
              <a:t> «ΠΑΤΕΡ ΗΜΩΝ» Ή ΠΕΡΙΣΣΟΤΕΡΑ ΚΑΙ ΓΙΑΤΙ; ΠΟΙΟ ΕΊΝΑΙ ΑΡΑΓΕ ΤΟ </a:t>
            </a:r>
            <a:r>
              <a:rPr lang="el-GR" sz="2000" b="1" dirty="0"/>
              <a:t>ΑΡΧΑΙΟΤΕΡΟ;</a:t>
            </a:r>
          </a:p>
          <a:p>
            <a:pPr>
              <a:spcBef>
                <a:spcPts val="0"/>
              </a:spcBef>
              <a:buFontTx/>
              <a:buAutoNum type="arabicPeriod"/>
              <a:defRPr/>
            </a:pPr>
            <a:r>
              <a:rPr lang="el-GR" sz="2000" dirty="0"/>
              <a:t>ΑΠΑΝΤΑ ΣΕ </a:t>
            </a:r>
            <a:r>
              <a:rPr lang="el-GR" sz="2000" b="1" dirty="0"/>
              <a:t>ΌΛΑ</a:t>
            </a:r>
            <a:r>
              <a:rPr lang="el-GR" sz="2000" dirty="0"/>
              <a:t> ΤΑ ΕΥΑΓΓΕΛΙΑ ΚΑΙ ΣΤΗΝ </a:t>
            </a:r>
            <a:r>
              <a:rPr lang="el-GR" sz="2000" b="1" dirty="0"/>
              <a:t>ΙΔΙΑ ΣΥΝΑΦΕΙΑ</a:t>
            </a:r>
            <a:r>
              <a:rPr lang="el-GR" sz="2000" dirty="0"/>
              <a:t>;</a:t>
            </a:r>
          </a:p>
          <a:p>
            <a:pPr>
              <a:spcBef>
                <a:spcPts val="0"/>
              </a:spcBef>
              <a:buFontTx/>
              <a:buAutoNum type="arabicPeriod"/>
              <a:defRPr/>
            </a:pPr>
            <a:r>
              <a:rPr lang="el-GR" sz="2000" dirty="0"/>
              <a:t>ΤΙ ΣΗΜΑΙΝΕΙ ΝΑ </a:t>
            </a:r>
            <a:r>
              <a:rPr lang="el-GR" sz="2000" b="1" i="1" dirty="0"/>
              <a:t>ΑΓΙΑΣΘΕΙ ΤΟ ΟΝΟΜΑ ΤΟΥ ΘΕΟΥ</a:t>
            </a:r>
            <a:r>
              <a:rPr lang="el-GR" sz="2000" dirty="0"/>
              <a:t>; ΠΟΙΟ ΕΊΝΑΙ ΤΟ ΥΠΟΚΕΙΜΕΝΟ ΤΩΝ </a:t>
            </a:r>
            <a:r>
              <a:rPr lang="el-GR" sz="2000" b="1" dirty="0"/>
              <a:t>ΠΑΘΗΤΙΚΩΝ</a:t>
            </a:r>
            <a:r>
              <a:rPr lang="el-GR" sz="2000" dirty="0"/>
              <a:t> ΡΗΜΑΤΩΝ; </a:t>
            </a:r>
          </a:p>
          <a:p>
            <a:pPr>
              <a:spcBef>
                <a:spcPts val="0"/>
              </a:spcBef>
              <a:buFontTx/>
              <a:buAutoNum type="arabicPeriod"/>
              <a:defRPr/>
            </a:pPr>
            <a:r>
              <a:rPr lang="el-GR" sz="2000" dirty="0"/>
              <a:t>ΤΙ ΣΗΜΑΙΝΕΙ </a:t>
            </a:r>
            <a:r>
              <a:rPr lang="el-GR" sz="2000" b="1" i="1" dirty="0"/>
              <a:t>Η ΒΑΣΙΛΕΙΑ </a:t>
            </a:r>
            <a:r>
              <a:rPr lang="el-GR" sz="2000" b="1" dirty="0"/>
              <a:t>(Η ΟΠΟΙΑ ΣΤΟΝ ΙΩΑΝΝΗ ΑΝΤΙΚΑΘΙΣΤΑΤΑΙ ΑΠΌ </a:t>
            </a:r>
            <a:r>
              <a:rPr lang="el-GR" sz="2000" b="1" i="1" dirty="0"/>
              <a:t>ΤΗΝ ΑΙΩΝΙΑ ΖΩΗ</a:t>
            </a:r>
            <a:r>
              <a:rPr lang="el-GR" sz="2000" b="1" dirty="0"/>
              <a:t>)</a:t>
            </a:r>
            <a:r>
              <a:rPr lang="el-GR" sz="2000" dirty="0"/>
              <a:t>; ΤΗΝ ΚΥΡΙΑΡΧΙΑ ΤΟΥ ΘΕΟΥ ΤΗΣ ΑΓΑΠΗΣ ΚΑΙ ΤΗΣ ΕΛΕΥΘΕΡΙΑΣ  Ή</a:t>
            </a:r>
            <a:r>
              <a:rPr lang="en-US" sz="2000" dirty="0"/>
              <a:t>/ </a:t>
            </a:r>
            <a:r>
              <a:rPr lang="el-GR" sz="2000" dirty="0"/>
              <a:t>ΚΑΙ ΈΝΑ ΧΩΡΟ (= ΤΟ ΒΑΣΙΛΕΙΟ); </a:t>
            </a:r>
          </a:p>
          <a:p>
            <a:pPr>
              <a:spcBef>
                <a:spcPts val="0"/>
              </a:spcBef>
              <a:buFontTx/>
              <a:buAutoNum type="arabicPeriod"/>
              <a:defRPr/>
            </a:pPr>
            <a:r>
              <a:rPr lang="el-GR" sz="2000" dirty="0"/>
              <a:t>ΤΟ </a:t>
            </a:r>
            <a:r>
              <a:rPr lang="el-GR" sz="2000" b="1" i="1" dirty="0"/>
              <a:t>ΩΣ ΕΝ ΟΥΡΑΝΩ ΚΑΙ ΕΠΙ ΤΗΣ ΓΗΣ </a:t>
            </a:r>
            <a:r>
              <a:rPr lang="el-GR" sz="2000" dirty="0"/>
              <a:t>ΣΧΕΤΙΖΕΤΑΙ ΑΡΑΓΕ ΚΑΙ ΜΕ ΤΑ ΤΡΙΑ ΠΡΩΤΑ ΑΙΤΗΜΑΤΑ, ΌΠΩΣ ΙΣΧΥΡΙΖΕΤΑΙ Ο ΩΡΙΓΕΝΗΣ</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764" y="219538"/>
            <a:ext cx="3456384" cy="1841310"/>
          </a:xfrm>
          <a:prstGeom prst="rect">
            <a:avLst/>
          </a:prstGeom>
        </p:spPr>
      </p:pic>
    </p:spTree>
    <p:extLst>
      <p:ext uri="{BB962C8B-B14F-4D97-AF65-F5344CB8AC3E}">
        <p14:creationId xmlns:p14="http://schemas.microsoft.com/office/powerpoint/2010/main" val="11047508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 Ορθογώνιο"/>
          <p:cNvSpPr>
            <a:spLocks noChangeArrowheads="1"/>
          </p:cNvSpPr>
          <p:nvPr/>
        </p:nvSpPr>
        <p:spPr bwMode="auto">
          <a:xfrm>
            <a:off x="4716016" y="188913"/>
            <a:ext cx="4320728" cy="6510628"/>
          </a:xfrm>
          <a:prstGeom prst="rect">
            <a:avLst/>
          </a:prstGeom>
          <a:noFill/>
          <a:ln w="9525">
            <a:solidFill>
              <a:schemeClr val="accent2"/>
            </a:solidFill>
            <a:miter lim="800000"/>
            <a:headEnd/>
            <a:tailEnd/>
          </a:ln>
        </p:spPr>
        <p:txBody>
          <a:bodyPr wrap="square">
            <a:spAutoFit/>
          </a:bodyPr>
          <a:lstStyle/>
          <a:p>
            <a:pPr fontAlgn="auto">
              <a:lnSpc>
                <a:spcPts val="1600"/>
              </a:lnSpc>
              <a:spcBef>
                <a:spcPts val="0"/>
              </a:spcBef>
              <a:spcAft>
                <a:spcPts val="0"/>
              </a:spcAft>
              <a:defRPr/>
            </a:pPr>
            <a:r>
              <a:rPr lang="el-GR" sz="1700" dirty="0">
                <a:cs typeface="+mn-cs"/>
              </a:rPr>
              <a:t>Η τρίτη παράκληση κατευθύνει το βλέμμα μας στην χρονική διάσταση του χώρου, την Ιστορία! Αυτή είναι γεμάτη βία, θάνατο, και πόνο! Με το αίτημα αυτό αποκαλύπτεται ότι υπάρχει </a:t>
            </a:r>
            <a:r>
              <a:rPr lang="el-GR" sz="1700" b="1" dirty="0">
                <a:cs typeface="+mn-cs"/>
              </a:rPr>
              <a:t>θέλημα του Θεού για τη σωτηρία του κόσμου αλλά και για κάθε πρόσωπο χωριστά </a:t>
            </a:r>
            <a:r>
              <a:rPr lang="el-GR" sz="1700" dirty="0">
                <a:cs typeface="+mn-cs"/>
              </a:rPr>
              <a:t>(</a:t>
            </a:r>
            <a:r>
              <a:rPr lang="el-GR" sz="1700" dirty="0" err="1">
                <a:cs typeface="+mn-cs"/>
              </a:rPr>
              <a:t>πρβλ</a:t>
            </a:r>
            <a:r>
              <a:rPr lang="el-GR" sz="1700" dirty="0">
                <a:cs typeface="+mn-cs"/>
              </a:rPr>
              <a:t>. Αποκάλυψη Αβραάμ). «Ο Θεός θέλει όταν φανερώνει τον εαυτό του μέσα στην αγάπη του, οι άνθρωποι που δημιούργησε να ενώνονται ελεύθερα με αυτή τη βούληση της αγάπης». «ζωή που παραχωρεί μια θέση στο σχέδιο του Θεού»</a:t>
            </a:r>
          </a:p>
          <a:p>
            <a:pPr fontAlgn="auto">
              <a:lnSpc>
                <a:spcPts val="1600"/>
              </a:lnSpc>
              <a:spcBef>
                <a:spcPts val="400"/>
              </a:spcBef>
              <a:spcAft>
                <a:spcPts val="0"/>
              </a:spcAft>
              <a:defRPr/>
            </a:pPr>
            <a:r>
              <a:rPr lang="el-GR" sz="1700" dirty="0" smtClean="0">
                <a:cs typeface="+mn-cs"/>
              </a:rPr>
              <a:t>Σε </a:t>
            </a:r>
            <a:r>
              <a:rPr lang="el-GR" sz="1700" dirty="0">
                <a:cs typeface="+mn-cs"/>
              </a:rPr>
              <a:t>καμία περίπτωση ο Θεός δε μας επαγγέλλεται μια </a:t>
            </a:r>
            <a:r>
              <a:rPr lang="el-GR" sz="1700" cap="all" dirty="0">
                <a:cs typeface="+mn-cs"/>
              </a:rPr>
              <a:t>γ</a:t>
            </a:r>
            <a:r>
              <a:rPr lang="el-GR" sz="1700" dirty="0">
                <a:cs typeface="+mn-cs"/>
              </a:rPr>
              <a:t>η της </a:t>
            </a:r>
            <a:r>
              <a:rPr lang="el-GR" sz="1700" cap="all" dirty="0">
                <a:cs typeface="+mn-cs"/>
              </a:rPr>
              <a:t>ε</a:t>
            </a:r>
            <a:r>
              <a:rPr lang="el-GR" sz="1700" dirty="0">
                <a:cs typeface="+mn-cs"/>
              </a:rPr>
              <a:t>παγγελίας για την περίπτωση που είμαστε ευλαβείς ή επιθυμούμε με κάποιο τρόπο τη βασιλεία των ουρανών. Δε μας δίδεται κάποιος αυτοματισμός ενός </a:t>
            </a:r>
            <a:r>
              <a:rPr lang="el-GR" sz="1700" dirty="0" err="1">
                <a:cs typeface="+mn-cs"/>
              </a:rPr>
              <a:t>αυτενεργούμενου</a:t>
            </a:r>
            <a:r>
              <a:rPr lang="el-GR" sz="1700" dirty="0">
                <a:cs typeface="+mn-cs"/>
              </a:rPr>
              <a:t> κόσμου όπως τον φαντάστηκε η ουτοπία της αταξικής κοινωνίας, όπου από μόνα τους όλα θα ήταν εν-τάξει επειδή δε θα υπήρχε ιδιοκτησία. Τόσο απλές συνταγές δε μας δίνει ο Ιησούς. Τοποθετεί όμως μία αποφασιστικής σημασίας προτεραιότητα: </a:t>
            </a:r>
            <a:r>
              <a:rPr lang="el-GR" sz="1700" b="1" i="1" dirty="0">
                <a:cs typeface="+mn-cs"/>
              </a:rPr>
              <a:t>βασιλεία Θεού</a:t>
            </a:r>
            <a:r>
              <a:rPr lang="el-GR" sz="1700" b="1" dirty="0">
                <a:cs typeface="+mn-cs"/>
              </a:rPr>
              <a:t> </a:t>
            </a:r>
            <a:r>
              <a:rPr lang="el-GR" sz="1700" dirty="0">
                <a:cs typeface="+mn-cs"/>
              </a:rPr>
              <a:t>σημαίνει </a:t>
            </a:r>
            <a:r>
              <a:rPr lang="el-GR" sz="1700" b="1" i="1" dirty="0">
                <a:cs typeface="+mn-cs"/>
              </a:rPr>
              <a:t>κυριαρχία του Θεού.</a:t>
            </a:r>
            <a:r>
              <a:rPr lang="el-GR" sz="1700" b="1" dirty="0">
                <a:cs typeface="+mn-cs"/>
              </a:rPr>
              <a:t> </a:t>
            </a:r>
            <a:r>
              <a:rPr lang="el-GR" sz="1700" cap="all" dirty="0">
                <a:cs typeface="+mn-cs"/>
              </a:rPr>
              <a:t>α</a:t>
            </a:r>
            <a:r>
              <a:rPr lang="el-GR" sz="1700" dirty="0">
                <a:cs typeface="+mn-cs"/>
              </a:rPr>
              <a:t>υτό σημαίνει ότι γίνεται αποδεκτό το κριτήριο του θελήματός Του, το οποίο και δημιουργεί δικαιοσύνη. Σε αυτήν (τη δικαιοσύνη) ανήκει ότι εμείς αποδίδουμε το δίκαιο στο Θεό και έτσι βρίσκουμε το κριτήριο του δικαίου ανάμεσα στους ανθρώπους</a:t>
            </a:r>
            <a:r>
              <a:rPr lang="el-GR" sz="1700" dirty="0" smtClean="0">
                <a:cs typeface="+mn-cs"/>
              </a:rPr>
              <a:t>.</a:t>
            </a:r>
            <a:endParaRPr lang="el-GR" sz="1700" dirty="0">
              <a:cs typeface="+mn-cs"/>
            </a:endParaRPr>
          </a:p>
        </p:txBody>
      </p:sp>
      <p:sp>
        <p:nvSpPr>
          <p:cNvPr id="49156" name="4 - TextBox"/>
          <p:cNvSpPr txBox="1">
            <a:spLocks noChangeArrowheads="1"/>
          </p:cNvSpPr>
          <p:nvPr/>
        </p:nvSpPr>
        <p:spPr bwMode="auto">
          <a:xfrm>
            <a:off x="251520" y="188913"/>
            <a:ext cx="4392488" cy="186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200" dirty="0">
                <a:solidFill>
                  <a:srgbClr val="5075BC"/>
                </a:solidFill>
                <a:latin typeface="+mn-lt"/>
                <a:ea typeface="+mj-ea"/>
                <a:cs typeface="+mj-cs"/>
              </a:rPr>
              <a:t>VI. </a:t>
            </a:r>
            <a:r>
              <a:rPr lang="el-GR" sz="2200" dirty="0">
                <a:solidFill>
                  <a:srgbClr val="5075BC"/>
                </a:solidFill>
                <a:latin typeface="+mn-lt"/>
                <a:ea typeface="+mj-ea"/>
                <a:cs typeface="+mj-cs"/>
              </a:rPr>
              <a:t>ΓΕΝΗΘΗΤΩ ΤΟ ΘΕΛΗΜΑ ΣΟΥ</a:t>
            </a:r>
          </a:p>
          <a:p>
            <a:pPr algn="ctr" eaLnBrk="1" hangingPunct="1"/>
            <a:r>
              <a:rPr lang="el-GR" sz="2200" dirty="0">
                <a:solidFill>
                  <a:srgbClr val="5075BC"/>
                </a:solidFill>
                <a:latin typeface="+mn-lt"/>
                <a:ea typeface="+mj-ea"/>
                <a:cs typeface="+mj-cs"/>
              </a:rPr>
              <a:t>ΩΣ ΕΝ ΟΥΡΑΝΩ ΚΑΙ ΕΠΙ ΤΗΣ ΓΗΣ</a:t>
            </a:r>
          </a:p>
          <a:p>
            <a:pPr algn="ctr" eaLnBrk="1" hangingPunct="1"/>
            <a:r>
              <a:rPr lang="el-GR" b="1" dirty="0">
                <a:latin typeface="+mn-lt"/>
              </a:rPr>
              <a:t>Απαντά μόνον στον </a:t>
            </a:r>
            <a:r>
              <a:rPr lang="el-GR" b="1" dirty="0" err="1">
                <a:latin typeface="+mn-lt"/>
              </a:rPr>
              <a:t>Μτ</a:t>
            </a:r>
            <a:r>
              <a:rPr lang="el-GR" b="1" dirty="0">
                <a:latin typeface="+mn-lt"/>
              </a:rPr>
              <a:t>. </a:t>
            </a:r>
            <a:r>
              <a:rPr lang="el-GR" dirty="0">
                <a:latin typeface="+mn-lt"/>
              </a:rPr>
              <a:t> !</a:t>
            </a:r>
          </a:p>
          <a:p>
            <a:pPr algn="ctr" eaLnBrk="1" hangingPunct="1">
              <a:lnSpc>
                <a:spcPts val="1600"/>
              </a:lnSpc>
            </a:pPr>
            <a:r>
              <a:rPr lang="el-GR" sz="1500" dirty="0">
                <a:latin typeface="+mn-lt"/>
              </a:rPr>
              <a:t>αν και είναι γνωστό και στο </a:t>
            </a:r>
            <a:r>
              <a:rPr lang="el-GR" sz="1500" dirty="0" err="1">
                <a:latin typeface="+mn-lt"/>
              </a:rPr>
              <a:t>Λκ</a:t>
            </a:r>
            <a:r>
              <a:rPr lang="el-GR" sz="1500" dirty="0">
                <a:latin typeface="+mn-lt"/>
              </a:rPr>
              <a:t>. 22, 42γ  (</a:t>
            </a:r>
            <a:r>
              <a:rPr lang="el-GR" sz="1500" dirty="0" err="1">
                <a:latin typeface="+mn-lt"/>
              </a:rPr>
              <a:t>πρβλ</a:t>
            </a:r>
            <a:r>
              <a:rPr lang="el-GR" sz="1500" dirty="0">
                <a:latin typeface="+mn-lt"/>
              </a:rPr>
              <a:t>. </a:t>
            </a:r>
            <a:r>
              <a:rPr lang="el-GR" sz="1500" dirty="0" err="1">
                <a:latin typeface="+mn-lt"/>
              </a:rPr>
              <a:t>Πρ</a:t>
            </a:r>
            <a:r>
              <a:rPr lang="el-GR" sz="1500" dirty="0">
                <a:latin typeface="+mn-lt"/>
              </a:rPr>
              <a:t>. 21, 14)</a:t>
            </a:r>
          </a:p>
          <a:p>
            <a:pPr algn="ctr" eaLnBrk="1" hangingPunct="1">
              <a:lnSpc>
                <a:spcPts val="1600"/>
              </a:lnSpc>
            </a:pPr>
            <a:r>
              <a:rPr lang="el-GR" sz="1500" b="1" i="1" dirty="0" smtClean="0">
                <a:latin typeface="+mn-lt"/>
              </a:rPr>
              <a:t>Ο </a:t>
            </a:r>
            <a:r>
              <a:rPr lang="el-GR" sz="1500" b="1" i="1" dirty="0">
                <a:latin typeface="+mn-lt"/>
              </a:rPr>
              <a:t>όρος Προστακτική +θέλημα </a:t>
            </a:r>
            <a:r>
              <a:rPr lang="el-GR" sz="1500" dirty="0">
                <a:latin typeface="+mn-lt"/>
              </a:rPr>
              <a:t>δεν απαντά πουθενά στην ελληνική </a:t>
            </a:r>
            <a:r>
              <a:rPr lang="el-GR" sz="1500" dirty="0" err="1">
                <a:latin typeface="+mn-lt"/>
              </a:rPr>
              <a:t>εξωχριστιανική</a:t>
            </a:r>
            <a:r>
              <a:rPr lang="el-GR" sz="1500" dirty="0">
                <a:latin typeface="+mn-lt"/>
              </a:rPr>
              <a:t> φιλολογία!!!</a:t>
            </a:r>
          </a:p>
        </p:txBody>
      </p:sp>
      <p:sp>
        <p:nvSpPr>
          <p:cNvPr id="49157" name="5 - TextBox"/>
          <p:cNvSpPr txBox="1">
            <a:spLocks noChangeArrowheads="1"/>
          </p:cNvSpPr>
          <p:nvPr/>
        </p:nvSpPr>
        <p:spPr bwMode="auto">
          <a:xfrm>
            <a:off x="107504" y="4508500"/>
            <a:ext cx="4536504"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dirty="0">
                <a:latin typeface="+mn-lt"/>
              </a:rPr>
              <a:t>ΑΠΩΓΕΙΟ ΤΟΥ ΓΕΝΗΘΗΤΩ</a:t>
            </a:r>
          </a:p>
          <a:p>
            <a:pPr eaLnBrk="1" hangingPunct="1"/>
            <a:r>
              <a:rPr lang="el-GR" sz="1700" dirty="0">
                <a:latin typeface="+mn-lt"/>
              </a:rPr>
              <a:t>ΓΕΘΣΗΜΑΝΗ: </a:t>
            </a:r>
            <a:r>
              <a:rPr lang="el-GR" sz="1700" i="1" dirty="0">
                <a:latin typeface="+mn-lt"/>
              </a:rPr>
              <a:t>Πατέρα αν δεν μπορώ ν’ αποφύγω αυτό το ποτήρι αλλά πρέπει να το </a:t>
            </a:r>
            <a:r>
              <a:rPr lang="el-GR" sz="1700" i="1" dirty="0" err="1">
                <a:latin typeface="+mn-lt"/>
              </a:rPr>
              <a:t>πιω</a:t>
            </a:r>
            <a:r>
              <a:rPr lang="el-GR" sz="1700" i="1" dirty="0">
                <a:latin typeface="+mn-lt"/>
              </a:rPr>
              <a:t> ας γίνει το θέλημά </a:t>
            </a:r>
            <a:r>
              <a:rPr lang="el-GR" sz="1700" i="1" dirty="0" smtClean="0">
                <a:latin typeface="+mn-lt"/>
              </a:rPr>
              <a:t>Σου! </a:t>
            </a:r>
            <a:r>
              <a:rPr lang="el-GR" sz="1700" i="1" dirty="0">
                <a:latin typeface="+mn-lt"/>
              </a:rPr>
              <a:t>[…] κοιμάστε ακόμα και ξεκουράζεστε; Να έφτασε η ώρα </a:t>
            </a:r>
            <a:r>
              <a:rPr lang="el-GR" sz="1700" b="1" i="1" dirty="0">
                <a:latin typeface="+mn-lt"/>
              </a:rPr>
              <a:t>και ο Υιός του Ανθρώπου</a:t>
            </a:r>
            <a:r>
              <a:rPr lang="el-GR" sz="1700" i="1" dirty="0">
                <a:latin typeface="+mn-lt"/>
              </a:rPr>
              <a:t> παραδίνεται στα χέρια </a:t>
            </a:r>
            <a:r>
              <a:rPr lang="el-GR" sz="1700" b="1" i="1" dirty="0">
                <a:latin typeface="+mn-lt"/>
              </a:rPr>
              <a:t>των ανθρώπων </a:t>
            </a:r>
            <a:r>
              <a:rPr lang="el-GR" sz="1700" i="1" dirty="0">
                <a:latin typeface="+mn-lt"/>
              </a:rPr>
              <a:t>αμαρτωλών </a:t>
            </a:r>
            <a:r>
              <a:rPr lang="el-GR" sz="1700" dirty="0">
                <a:latin typeface="+mn-lt"/>
              </a:rPr>
              <a:t>(</a:t>
            </a:r>
            <a:r>
              <a:rPr lang="el-GR" sz="1700" dirty="0" err="1">
                <a:latin typeface="+mn-lt"/>
              </a:rPr>
              <a:t>Μτ</a:t>
            </a:r>
            <a:r>
              <a:rPr lang="el-GR" sz="1700" dirty="0">
                <a:latin typeface="+mn-lt"/>
              </a:rPr>
              <a:t>. 26, 42. 45 </a:t>
            </a:r>
            <a:r>
              <a:rPr lang="el-GR" sz="1700" dirty="0" err="1">
                <a:latin typeface="+mn-lt"/>
              </a:rPr>
              <a:t>πρβλ</a:t>
            </a:r>
            <a:r>
              <a:rPr lang="el-GR" sz="1700" dirty="0">
                <a:latin typeface="+mn-lt"/>
              </a:rPr>
              <a:t>. Εβρ. 10, 5-7</a:t>
            </a:r>
            <a:r>
              <a:rPr lang="el-GR" sz="1700" baseline="30000" dirty="0">
                <a:latin typeface="+mn-lt"/>
              </a:rPr>
              <a:t>..</a:t>
            </a:r>
            <a:r>
              <a:rPr lang="el-GR" sz="1700" dirty="0">
                <a:latin typeface="+mn-lt"/>
              </a:rPr>
              <a:t> Ψ. 39, 7-9).</a:t>
            </a: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64" y="2162944"/>
            <a:ext cx="3352800" cy="2238703"/>
          </a:xfrm>
          <a:prstGeom prst="rect">
            <a:avLst/>
          </a:prstGeom>
        </p:spPr>
      </p:pic>
      <p:sp>
        <p:nvSpPr>
          <p:cNvPr id="7" name="TextBox 6"/>
          <p:cNvSpPr txBox="1"/>
          <p:nvPr/>
        </p:nvSpPr>
        <p:spPr>
          <a:xfrm>
            <a:off x="771364" y="4200145"/>
            <a:ext cx="396044" cy="201502"/>
          </a:xfrm>
          <a:prstGeom prst="rect">
            <a:avLst/>
          </a:prstGeom>
        </p:spPr>
        <p:txBody>
          <a:bodyPr vert="horz" wrap="square" lIns="91440" tIns="45720" rIns="91440" bIns="45720" rtlCol="0" anchor="ctr">
            <a:noAutofit/>
          </a:bodyPr>
          <a:lstStyle/>
          <a:p>
            <a:pPr algn="ctr"/>
            <a:r>
              <a:rPr lang="en-US" sz="1500" dirty="0" smtClean="0"/>
              <a:t>23</a:t>
            </a:r>
            <a:endParaRPr lang="el-GR" sz="1500" dirty="0" smtClean="0"/>
          </a:p>
        </p:txBody>
      </p:sp>
    </p:spTree>
    <p:extLst>
      <p:ext uri="{BB962C8B-B14F-4D97-AF65-F5344CB8AC3E}">
        <p14:creationId xmlns:p14="http://schemas.microsoft.com/office/powerpoint/2010/main" val="169641030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57200" y="188913"/>
            <a:ext cx="8435280" cy="654129"/>
          </a:xfrm>
        </p:spPr>
        <p:txBody>
          <a:bodyPr>
            <a:normAutofit fontScale="90000"/>
          </a:bodyPr>
          <a:lstStyle/>
          <a:p>
            <a:pPr eaLnBrk="1" fontAlgn="auto" hangingPunct="1">
              <a:spcAft>
                <a:spcPts val="0"/>
              </a:spcAft>
              <a:defRPr/>
            </a:pPr>
            <a:r>
              <a:rPr lang="en-US" dirty="0" smtClean="0">
                <a:solidFill>
                  <a:srgbClr val="5075BC"/>
                </a:solidFill>
              </a:rPr>
              <a:t>To </a:t>
            </a:r>
            <a:r>
              <a:rPr lang="el-GR" dirty="0" smtClean="0">
                <a:solidFill>
                  <a:srgbClr val="5075BC"/>
                </a:solidFill>
              </a:rPr>
              <a:t>Θέλημα του Θεού</a:t>
            </a:r>
            <a:endParaRPr lang="de-DE" dirty="0" smtClean="0">
              <a:solidFill>
                <a:srgbClr val="5075BC"/>
              </a:solidFill>
            </a:endParaRPr>
          </a:p>
        </p:txBody>
      </p:sp>
      <p:sp>
        <p:nvSpPr>
          <p:cNvPr id="50179" name="Rectangle 3"/>
          <p:cNvSpPr>
            <a:spLocks noGrp="1" noChangeArrowheads="1"/>
          </p:cNvSpPr>
          <p:nvPr>
            <p:ph idx="4294967295"/>
          </p:nvPr>
        </p:nvSpPr>
        <p:spPr>
          <a:xfrm>
            <a:off x="914400" y="1557338"/>
            <a:ext cx="8229600" cy="4525962"/>
          </a:xfrm>
        </p:spPr>
        <p:txBody>
          <a:bodyPr/>
          <a:lstStyle/>
          <a:p>
            <a:pPr lvl="1" algn="just" eaLnBrk="1" hangingPunct="1">
              <a:buFont typeface="Wingdings" panose="05000000000000000000" pitchFamily="2" charset="2"/>
              <a:buChar char="v"/>
            </a:pPr>
            <a:endParaRPr lang="el-GR" sz="1800" smtClean="0"/>
          </a:p>
          <a:p>
            <a:pPr lvl="1" algn="just" eaLnBrk="1" hangingPunct="1">
              <a:buFont typeface="Wingdings" panose="05000000000000000000" pitchFamily="2" charset="2"/>
              <a:buChar char="v"/>
            </a:pPr>
            <a:endParaRPr lang="el-GR" sz="1800" smtClean="0"/>
          </a:p>
          <a:p>
            <a:pPr lvl="1" algn="just" eaLnBrk="1" hangingPunct="1">
              <a:buFont typeface="Wingdings" panose="05000000000000000000" pitchFamily="2" charset="2"/>
              <a:buChar char="v"/>
            </a:pPr>
            <a:endParaRPr lang="el-GR" sz="1800" smtClean="0"/>
          </a:p>
        </p:txBody>
      </p:sp>
      <p:sp>
        <p:nvSpPr>
          <p:cNvPr id="5" name="4 - TextBox"/>
          <p:cNvSpPr txBox="1"/>
          <p:nvPr/>
        </p:nvSpPr>
        <p:spPr>
          <a:xfrm>
            <a:off x="395536" y="843042"/>
            <a:ext cx="8496944" cy="5755422"/>
          </a:xfrm>
          <a:prstGeom prst="rect">
            <a:avLst/>
          </a:prstGeom>
          <a:noFill/>
        </p:spPr>
        <p:txBody>
          <a:bodyPr wrap="square">
            <a:spAutoFit/>
          </a:bodyPr>
          <a:lstStyle/>
          <a:p>
            <a:pPr fontAlgn="auto">
              <a:spcBef>
                <a:spcPts val="0"/>
              </a:spcBef>
              <a:spcAft>
                <a:spcPts val="0"/>
              </a:spcAft>
              <a:defRPr/>
            </a:pPr>
            <a:r>
              <a:rPr lang="el-GR" dirty="0" smtClean="0">
                <a:cs typeface="+mn-cs"/>
              </a:rPr>
              <a:t>Ολόκληρη </a:t>
            </a:r>
            <a:r>
              <a:rPr lang="el-GR" dirty="0">
                <a:cs typeface="+mn-cs"/>
              </a:rPr>
              <a:t>η ύπαρξη του Ιησού περιλαμβάνεται στη φράση: </a:t>
            </a:r>
            <a:r>
              <a:rPr lang="el-GR" b="1" i="1" cap="all" dirty="0">
                <a:cs typeface="+mn-cs"/>
              </a:rPr>
              <a:t>ν</a:t>
            </a:r>
            <a:r>
              <a:rPr lang="el-GR" b="1" i="1" dirty="0">
                <a:cs typeface="+mn-cs"/>
              </a:rPr>
              <a:t>αι έρχομαι για να κάνω το θέλημά Σου</a:t>
            </a:r>
            <a:r>
              <a:rPr lang="el-GR" dirty="0">
                <a:cs typeface="+mn-cs"/>
              </a:rPr>
              <a:t>:</a:t>
            </a:r>
            <a:r>
              <a:rPr lang="el-GR" i="1" dirty="0">
                <a:cs typeface="+mn-cs"/>
              </a:rPr>
              <a:t> </a:t>
            </a:r>
            <a:r>
              <a:rPr lang="el-GR" i="1" dirty="0" err="1">
                <a:cs typeface="+mn-cs"/>
              </a:rPr>
              <a:t>ἐμὸν</a:t>
            </a:r>
            <a:r>
              <a:rPr lang="el-GR" i="1" dirty="0">
                <a:cs typeface="+mn-cs"/>
              </a:rPr>
              <a:t> </a:t>
            </a:r>
            <a:r>
              <a:rPr lang="el-GR" i="1" dirty="0" err="1">
                <a:cs typeface="+mn-cs"/>
              </a:rPr>
              <a:t>βρῶμά</a:t>
            </a:r>
            <a:r>
              <a:rPr lang="el-GR" i="1" dirty="0">
                <a:cs typeface="+mn-cs"/>
              </a:rPr>
              <a:t> </a:t>
            </a:r>
            <a:r>
              <a:rPr lang="el-GR" i="1" dirty="0" err="1">
                <a:cs typeface="+mn-cs"/>
              </a:rPr>
              <a:t>ἐστιν</a:t>
            </a:r>
            <a:r>
              <a:rPr lang="el-GR" i="1" dirty="0">
                <a:cs typeface="+mn-cs"/>
              </a:rPr>
              <a:t> </a:t>
            </a:r>
            <a:r>
              <a:rPr lang="el-GR" i="1" dirty="0" err="1">
                <a:cs typeface="+mn-cs"/>
              </a:rPr>
              <a:t>ἵνα</a:t>
            </a:r>
            <a:r>
              <a:rPr lang="el-GR" i="1" dirty="0">
                <a:cs typeface="+mn-cs"/>
              </a:rPr>
              <a:t> </a:t>
            </a:r>
            <a:r>
              <a:rPr lang="el-GR" i="1" dirty="0" err="1">
                <a:cs typeface="+mn-cs"/>
              </a:rPr>
              <a:t>ποιήσω</a:t>
            </a:r>
            <a:r>
              <a:rPr lang="el-GR" i="1" dirty="0">
                <a:cs typeface="+mn-cs"/>
              </a:rPr>
              <a:t> </a:t>
            </a:r>
            <a:r>
              <a:rPr lang="el-GR" i="1" dirty="0" err="1">
                <a:cs typeface="+mn-cs"/>
              </a:rPr>
              <a:t>τὸ</a:t>
            </a:r>
            <a:r>
              <a:rPr lang="el-GR" i="1" dirty="0">
                <a:cs typeface="+mn-cs"/>
              </a:rPr>
              <a:t> </a:t>
            </a:r>
            <a:r>
              <a:rPr lang="el-GR" i="1" dirty="0" err="1">
                <a:cs typeface="+mn-cs"/>
              </a:rPr>
              <a:t>θέλημα</a:t>
            </a:r>
            <a:r>
              <a:rPr lang="el-GR" i="1" dirty="0">
                <a:cs typeface="+mn-cs"/>
              </a:rPr>
              <a:t> </a:t>
            </a:r>
            <a:r>
              <a:rPr lang="el-GR" i="1" dirty="0" err="1">
                <a:cs typeface="+mn-cs"/>
              </a:rPr>
              <a:t>τοῦ</a:t>
            </a:r>
            <a:r>
              <a:rPr lang="el-GR" i="1" dirty="0">
                <a:cs typeface="+mn-cs"/>
              </a:rPr>
              <a:t> </a:t>
            </a:r>
            <a:r>
              <a:rPr lang="el-GR" i="1" dirty="0" err="1">
                <a:cs typeface="+mn-cs"/>
              </a:rPr>
              <a:t>πέμψαντός</a:t>
            </a:r>
            <a:r>
              <a:rPr lang="el-GR" i="1" dirty="0">
                <a:cs typeface="+mn-cs"/>
              </a:rPr>
              <a:t> με </a:t>
            </a:r>
            <a:r>
              <a:rPr lang="el-GR" i="1" dirty="0" err="1">
                <a:cs typeface="+mn-cs"/>
              </a:rPr>
              <a:t>καὶ</a:t>
            </a:r>
            <a:r>
              <a:rPr lang="el-GR" i="1" dirty="0">
                <a:cs typeface="+mn-cs"/>
              </a:rPr>
              <a:t> </a:t>
            </a:r>
            <a:r>
              <a:rPr lang="el-GR" i="1" dirty="0" err="1">
                <a:cs typeface="+mn-cs"/>
              </a:rPr>
              <a:t>τελειώσω</a:t>
            </a:r>
            <a:r>
              <a:rPr lang="el-GR" i="1" dirty="0">
                <a:cs typeface="+mn-cs"/>
              </a:rPr>
              <a:t> </a:t>
            </a:r>
            <a:r>
              <a:rPr lang="el-GR" i="1" dirty="0" err="1">
                <a:cs typeface="+mn-cs"/>
              </a:rPr>
              <a:t>αὐτοῦ</a:t>
            </a:r>
            <a:r>
              <a:rPr lang="el-GR" i="1" dirty="0">
                <a:cs typeface="+mn-cs"/>
              </a:rPr>
              <a:t> </a:t>
            </a:r>
            <a:r>
              <a:rPr lang="el-GR" i="1" dirty="0" err="1">
                <a:cs typeface="+mn-cs"/>
              </a:rPr>
              <a:t>τὸ</a:t>
            </a:r>
            <a:r>
              <a:rPr lang="el-GR" i="1" dirty="0">
                <a:cs typeface="+mn-cs"/>
              </a:rPr>
              <a:t> </a:t>
            </a:r>
            <a:r>
              <a:rPr lang="el-GR" i="1" dirty="0" err="1">
                <a:cs typeface="+mn-cs"/>
              </a:rPr>
              <a:t>ἔργον</a:t>
            </a:r>
            <a:r>
              <a:rPr lang="el-GR" dirty="0">
                <a:cs typeface="+mn-cs"/>
              </a:rPr>
              <a:t> (</a:t>
            </a:r>
            <a:r>
              <a:rPr lang="el-GR" dirty="0" err="1">
                <a:cs typeface="+mn-cs"/>
              </a:rPr>
              <a:t>Ιω</a:t>
            </a:r>
            <a:r>
              <a:rPr lang="el-GR" dirty="0">
                <a:cs typeface="+mn-cs"/>
              </a:rPr>
              <a:t>. 4, 34). Και έτσι κατανοούμε ότι ο ίδιος ο Ιησούς είναι ο ουρανός με την πιο βαθιά και πραγματική σημασία. Αυτός είναι στον οποίο και διά οποίου πραγματοποιείται εξ ολοκλήρου το θέλημα του Θεού. Θεωρώντας Αυτόν μαθαίνουμε ότι δε μπορούμε να γίνουμε δίκαιοι μόνον με τις ατομικές μας δυνάμεις. Ο νόμος της «βαρύτητας» του δικού μας θελήματος μας ελκύει πάντα μακριά από το θέλημα του Θεού. </a:t>
            </a:r>
            <a:r>
              <a:rPr lang="el-GR" cap="all" dirty="0">
                <a:cs typeface="+mn-cs"/>
              </a:rPr>
              <a:t>μ</a:t>
            </a:r>
            <a:r>
              <a:rPr lang="el-GR" dirty="0">
                <a:cs typeface="+mn-cs"/>
              </a:rPr>
              <a:t>ας αφήνει να γίνουμε απλά χώμα. Αυτός όμως μας αποδέχεται (</a:t>
            </a:r>
            <a:r>
              <a:rPr lang="el-GR" dirty="0" err="1">
                <a:cs typeface="+mn-cs"/>
              </a:rPr>
              <a:t>Ράτσινγκερ</a:t>
            </a:r>
            <a:r>
              <a:rPr lang="el-GR" dirty="0">
                <a:cs typeface="+mn-cs"/>
              </a:rPr>
              <a:t>). </a:t>
            </a:r>
          </a:p>
          <a:p>
            <a:pPr fontAlgn="auto">
              <a:spcBef>
                <a:spcPts val="0"/>
              </a:spcBef>
              <a:spcAft>
                <a:spcPts val="0"/>
              </a:spcAft>
              <a:defRPr/>
            </a:pPr>
            <a:r>
              <a:rPr lang="el-GR" dirty="0">
                <a:cs typeface="+mn-cs"/>
              </a:rPr>
              <a:t>ΕΠΙ ΤΗΣ ΓΗΣ: ΌΧΙ ΝΑ </a:t>
            </a:r>
            <a:r>
              <a:rPr lang="el-GR" dirty="0" err="1">
                <a:cs typeface="+mn-cs"/>
              </a:rPr>
              <a:t>ΝΑ</a:t>
            </a:r>
            <a:r>
              <a:rPr lang="el-GR" dirty="0">
                <a:cs typeface="+mn-cs"/>
              </a:rPr>
              <a:t> ΔΡΑΠΕΤΕΥΣΕΙ ΚΑΝΕΙΣ ΑΠΌ ΤΗ ΓΗ. </a:t>
            </a:r>
            <a:r>
              <a:rPr lang="el-GR" sz="1100" dirty="0">
                <a:cs typeface="+mn-cs"/>
              </a:rPr>
              <a:t>Οι άγιες Γραφές ξεκινούν από την αφετηρία ότι ο άνθρωπος έχει </a:t>
            </a:r>
            <a:r>
              <a:rPr lang="el-GR" sz="1100" dirty="0" err="1">
                <a:cs typeface="+mn-cs"/>
              </a:rPr>
              <a:t>κατ΄</a:t>
            </a:r>
            <a:r>
              <a:rPr lang="el-GR" sz="1100" dirty="0">
                <a:cs typeface="+mn-cs"/>
              </a:rPr>
              <a:t> </a:t>
            </a:r>
            <a:r>
              <a:rPr lang="el-GR" sz="1100" dirty="0" err="1">
                <a:cs typeface="+mn-cs"/>
              </a:rPr>
              <a:t>ουσίαν</a:t>
            </a:r>
            <a:r>
              <a:rPr lang="el-GR" sz="1100" dirty="0">
                <a:cs typeface="+mn-cs"/>
              </a:rPr>
              <a:t> επίγνωση του θελήματος του Θεού, ότι βαθιά μέσα μας υπάρχει προσορμισμένη μία </a:t>
            </a:r>
            <a:r>
              <a:rPr lang="el-GR" sz="1100" dirty="0" err="1">
                <a:cs typeface="+mn-cs"/>
              </a:rPr>
              <a:t>συγ</a:t>
            </a:r>
            <a:r>
              <a:rPr lang="el-GR" sz="1100" dirty="0">
                <a:cs typeface="+mn-cs"/>
              </a:rPr>
              <a:t>-γνώμη με το Θεό, την οποία ονομάζουμε </a:t>
            </a:r>
            <a:r>
              <a:rPr lang="el-GR" sz="1100" i="1" dirty="0">
                <a:cs typeface="+mn-cs"/>
              </a:rPr>
              <a:t>συνείδηση</a:t>
            </a:r>
            <a:r>
              <a:rPr lang="el-GR" sz="1100" dirty="0">
                <a:cs typeface="+mn-cs"/>
              </a:rPr>
              <a:t> (</a:t>
            </a:r>
            <a:r>
              <a:rPr lang="el-GR" sz="1100" dirty="0" err="1">
                <a:cs typeface="+mn-cs"/>
              </a:rPr>
              <a:t>πρβλ</a:t>
            </a:r>
            <a:r>
              <a:rPr lang="el-GR" sz="1100" dirty="0">
                <a:cs typeface="+mn-cs"/>
              </a:rPr>
              <a:t>. </a:t>
            </a:r>
            <a:r>
              <a:rPr lang="el-GR" sz="1100" dirty="0" err="1">
                <a:cs typeface="+mn-cs"/>
              </a:rPr>
              <a:t>Ρωμ</a:t>
            </a:r>
            <a:r>
              <a:rPr lang="el-GR" sz="1100" dirty="0">
                <a:cs typeface="+mn-cs"/>
              </a:rPr>
              <a:t>. 2, 15). Επίσης γνωρίζουν ότι αυτή η συνείδηση του </a:t>
            </a:r>
            <a:r>
              <a:rPr lang="el-GR" sz="1100" cap="all" dirty="0">
                <a:cs typeface="+mn-cs"/>
              </a:rPr>
              <a:t>δ</a:t>
            </a:r>
            <a:r>
              <a:rPr lang="el-GR" sz="1100" dirty="0">
                <a:cs typeface="+mn-cs"/>
              </a:rPr>
              <a:t>ημιουργού, η οποία μας δόθηκε κατά τη Δημιουργία με το καθ’ </a:t>
            </a:r>
            <a:r>
              <a:rPr lang="el-GR" sz="1100" dirty="0" err="1">
                <a:cs typeface="+mn-cs"/>
              </a:rPr>
              <a:t>ομοίωσιν</a:t>
            </a:r>
            <a:r>
              <a:rPr lang="el-GR" sz="1100" dirty="0">
                <a:cs typeface="+mn-cs"/>
              </a:rPr>
              <a:t>, επικαλύφθηκε στην Ιστορία. Δεν έχει απολύτως σβηστεί αλλά είναι πολλαπλά καλυμμένη. </a:t>
            </a:r>
            <a:r>
              <a:rPr lang="el-GR" sz="1100" cap="all" dirty="0">
                <a:cs typeface="+mn-cs"/>
              </a:rPr>
              <a:t>α</a:t>
            </a:r>
            <a:r>
              <a:rPr lang="el-GR" sz="1100" dirty="0">
                <a:cs typeface="+mn-cs"/>
              </a:rPr>
              <a:t>ποτελεί μια ήρεμη φλόγα που σιγοκαίει και πολύ συχνά κινδυνεύει να σβηστεί κάτω από τη στάχτη των προλήψεων.</a:t>
            </a:r>
            <a:endParaRPr lang="el-GR" dirty="0">
              <a:cs typeface="+mn-cs"/>
            </a:endParaRPr>
          </a:p>
          <a:p>
            <a:pPr fontAlgn="auto">
              <a:spcBef>
                <a:spcPts val="0"/>
              </a:spcBef>
              <a:spcAft>
                <a:spcPts val="0"/>
              </a:spcAft>
              <a:defRPr/>
            </a:pPr>
            <a:r>
              <a:rPr lang="el-GR" dirty="0">
                <a:cs typeface="+mn-cs"/>
              </a:rPr>
              <a:t>* Το τρίτο αίτημα αναφερόμενο στο θεϊκό σχέδιο της σωτηρίας στο πλαίσιο όλου του πρώτου μέρους.</a:t>
            </a:r>
          </a:p>
          <a:p>
            <a:pPr fontAlgn="auto">
              <a:spcBef>
                <a:spcPts val="0"/>
              </a:spcBef>
              <a:spcAft>
                <a:spcPts val="0"/>
              </a:spcAft>
              <a:defRPr/>
            </a:pPr>
            <a:r>
              <a:rPr lang="el-GR" dirty="0">
                <a:cs typeface="+mn-cs"/>
              </a:rPr>
              <a:t>* Σύμφωνα με τον Ωριγένη το </a:t>
            </a:r>
            <a:r>
              <a:rPr lang="el-GR" b="1" i="1" dirty="0">
                <a:cs typeface="+mn-cs"/>
              </a:rPr>
              <a:t>ΩΣ ΕΝ ΟΥΡΑΝΏ ΚΑΙ ΕΠΙ ΤΗΣ ΓΗΣ </a:t>
            </a:r>
          </a:p>
          <a:p>
            <a:pPr fontAlgn="auto">
              <a:spcBef>
                <a:spcPts val="0"/>
              </a:spcBef>
              <a:spcAft>
                <a:spcPts val="0"/>
              </a:spcAft>
              <a:defRPr/>
            </a:pPr>
            <a:r>
              <a:rPr lang="el-GR" dirty="0">
                <a:cs typeface="+mn-cs"/>
              </a:rPr>
              <a:t>αναφέρεται και στα τρία αιτήματα, </a:t>
            </a:r>
          </a:p>
          <a:p>
            <a:pPr fontAlgn="auto">
              <a:spcBef>
                <a:spcPts val="0"/>
              </a:spcBef>
              <a:spcAft>
                <a:spcPts val="0"/>
              </a:spcAft>
              <a:defRPr/>
            </a:pPr>
            <a:r>
              <a:rPr lang="el-GR" dirty="0">
                <a:cs typeface="+mn-cs"/>
              </a:rPr>
              <a:t>άρα μετά το γενηθήτω το θέλημά Σου πρέπει να τοποθετηθεί </a:t>
            </a:r>
            <a:endParaRPr lang="el-GR" dirty="0" smtClean="0">
              <a:cs typeface="+mn-cs"/>
            </a:endParaRPr>
          </a:p>
          <a:p>
            <a:pPr fontAlgn="auto">
              <a:spcBef>
                <a:spcPts val="0"/>
              </a:spcBef>
              <a:spcAft>
                <a:spcPts val="0"/>
              </a:spcAft>
              <a:defRPr/>
            </a:pPr>
            <a:r>
              <a:rPr lang="el-GR" dirty="0" smtClean="0">
                <a:cs typeface="+mn-cs"/>
              </a:rPr>
              <a:t>άνω </a:t>
            </a:r>
            <a:r>
              <a:rPr lang="el-GR" dirty="0">
                <a:cs typeface="+mn-cs"/>
              </a:rPr>
              <a:t>τελεία! </a:t>
            </a:r>
          </a:p>
          <a:p>
            <a:pPr fontAlgn="auto">
              <a:spcBef>
                <a:spcPts val="0"/>
              </a:spcBef>
              <a:spcAft>
                <a:spcPts val="0"/>
              </a:spcAft>
              <a:buFont typeface="Arial" pitchFamily="34" charset="0"/>
              <a:buChar char="•"/>
              <a:defRPr/>
            </a:pPr>
            <a:r>
              <a:rPr lang="el-GR" dirty="0">
                <a:cs typeface="+mn-cs"/>
              </a:rPr>
              <a:t>ΚΑΤ’ ΟΥΣΙΑΝ ΚΑΙ ΤΑ ΤΡΙΑ ΑΙΤΗΜΑΤΑ ΣΕ Β ΕΝΙΚΟ ΕΊΝΑΙ ΙΔΙΑ. </a:t>
            </a:r>
          </a:p>
          <a:p>
            <a:pPr fontAlgn="auto">
              <a:spcBef>
                <a:spcPts val="0"/>
              </a:spcBef>
              <a:spcAft>
                <a:spcPts val="0"/>
              </a:spcAft>
              <a:buFont typeface="Arial" pitchFamily="34" charset="0"/>
              <a:buChar char="•"/>
              <a:defRPr/>
            </a:pPr>
            <a:r>
              <a:rPr lang="el-GR" dirty="0">
                <a:cs typeface="+mn-cs"/>
              </a:rPr>
              <a:t>Σε όλα τα αιτήματα δεν είναι σαφές εάν υποκείμενο των ρημάτων </a:t>
            </a:r>
            <a:endParaRPr lang="el-GR" dirty="0" smtClean="0">
              <a:cs typeface="+mn-cs"/>
            </a:endParaRPr>
          </a:p>
          <a:p>
            <a:pPr fontAlgn="auto">
              <a:spcBef>
                <a:spcPts val="0"/>
              </a:spcBef>
              <a:spcAft>
                <a:spcPts val="0"/>
              </a:spcAft>
              <a:defRPr/>
            </a:pPr>
            <a:r>
              <a:rPr lang="el-GR" dirty="0" smtClean="0">
                <a:cs typeface="+mn-cs"/>
              </a:rPr>
              <a:t>είναι </a:t>
            </a:r>
            <a:r>
              <a:rPr lang="el-GR" dirty="0">
                <a:cs typeface="+mn-cs"/>
              </a:rPr>
              <a:t>ο Θεός ή ο άνθρωπος. ΕΊΝΑΙ ΚΑΙ ΟΙ ΔΥΟ</a:t>
            </a:r>
            <a:r>
              <a:rPr lang="el-GR" dirty="0" smtClean="0">
                <a:cs typeface="+mn-cs"/>
              </a:rPr>
              <a:t>!!!</a:t>
            </a:r>
            <a:endParaRPr lang="el-GR" dirty="0">
              <a:cs typeface="+mn-cs"/>
            </a:endParaRP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4314966"/>
            <a:ext cx="1802762" cy="2283498"/>
          </a:xfrm>
          <a:prstGeom prst="rect">
            <a:avLst/>
          </a:prstGeom>
        </p:spPr>
      </p:pic>
      <p:sp>
        <p:nvSpPr>
          <p:cNvPr id="7" name="TextBox 6"/>
          <p:cNvSpPr txBox="1"/>
          <p:nvPr/>
        </p:nvSpPr>
        <p:spPr>
          <a:xfrm>
            <a:off x="8354982" y="6396962"/>
            <a:ext cx="396044" cy="201502"/>
          </a:xfrm>
          <a:prstGeom prst="rect">
            <a:avLst/>
          </a:prstGeom>
        </p:spPr>
        <p:txBody>
          <a:bodyPr vert="horz" wrap="square" lIns="91440" tIns="45720" rIns="91440" bIns="45720" rtlCol="0" anchor="ctr">
            <a:noAutofit/>
          </a:bodyPr>
          <a:lstStyle/>
          <a:p>
            <a:pPr algn="ctr"/>
            <a:r>
              <a:rPr lang="en-US" sz="1500" dirty="0" smtClean="0"/>
              <a:t>24</a:t>
            </a:r>
            <a:endParaRPr lang="el-GR" sz="1500" dirty="0" smtClean="0"/>
          </a:p>
        </p:txBody>
      </p:sp>
    </p:spTree>
    <p:extLst>
      <p:ext uri="{BB962C8B-B14F-4D97-AF65-F5344CB8AC3E}">
        <p14:creationId xmlns:p14="http://schemas.microsoft.com/office/powerpoint/2010/main" val="306498595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5 - Ορθογώνιο"/>
          <p:cNvSpPr>
            <a:spLocks noChangeArrowheads="1"/>
          </p:cNvSpPr>
          <p:nvPr/>
        </p:nvSpPr>
        <p:spPr bwMode="auto">
          <a:xfrm>
            <a:off x="107950" y="115888"/>
            <a:ext cx="4751388" cy="6663363"/>
          </a:xfrm>
          <a:prstGeom prst="rect">
            <a:avLst/>
          </a:prstGeom>
          <a:noFill/>
          <a:ln w="9525">
            <a:solidFill>
              <a:schemeClr val="tx2"/>
            </a:solidFill>
            <a:miter lim="800000"/>
            <a:headEnd/>
            <a:tailEnd/>
          </a:ln>
        </p:spPr>
        <p:txBody>
          <a:bodyPr>
            <a:spAutoFit/>
          </a:bodyPr>
          <a:lstStyle/>
          <a:p>
            <a:pPr algn="ctr" fontAlgn="auto">
              <a:spcBef>
                <a:spcPts val="0"/>
              </a:spcBef>
              <a:spcAft>
                <a:spcPts val="0"/>
              </a:spcAft>
              <a:defRPr/>
            </a:pPr>
            <a:r>
              <a:rPr lang="en-US" sz="2800" dirty="0">
                <a:solidFill>
                  <a:srgbClr val="5075BC"/>
                </a:solidFill>
                <a:latin typeface="+mj-lt"/>
                <a:ea typeface="+mj-ea"/>
                <a:cs typeface="+mj-cs"/>
              </a:rPr>
              <a:t>B. </a:t>
            </a:r>
            <a:r>
              <a:rPr lang="el-GR" sz="2800" dirty="0">
                <a:solidFill>
                  <a:srgbClr val="5075BC"/>
                </a:solidFill>
                <a:latin typeface="+mj-lt"/>
                <a:ea typeface="+mj-ea"/>
                <a:cs typeface="+mj-cs"/>
              </a:rPr>
              <a:t>ΠΑΡΑΚΛΗΣΕΙΣ-ΕΜΕΙΣ: </a:t>
            </a:r>
            <a:endParaRPr lang="en-US" sz="2800" dirty="0">
              <a:solidFill>
                <a:srgbClr val="5075BC"/>
              </a:solidFill>
              <a:latin typeface="+mj-lt"/>
              <a:ea typeface="+mj-ea"/>
              <a:cs typeface="+mj-cs"/>
            </a:endParaRPr>
          </a:p>
          <a:p>
            <a:pPr algn="ctr" fontAlgn="auto">
              <a:spcBef>
                <a:spcPts val="0"/>
              </a:spcBef>
              <a:spcAft>
                <a:spcPts val="0"/>
              </a:spcAft>
              <a:defRPr/>
            </a:pPr>
            <a:r>
              <a:rPr lang="en-US" b="1" dirty="0">
                <a:solidFill>
                  <a:srgbClr val="5075BC"/>
                </a:solidFill>
              </a:rPr>
              <a:t>I. </a:t>
            </a:r>
            <a:r>
              <a:rPr lang="el-GR" b="1" i="1" dirty="0" err="1">
                <a:solidFill>
                  <a:srgbClr val="5075BC"/>
                </a:solidFill>
              </a:rPr>
              <a:t>Τὸν</a:t>
            </a:r>
            <a:r>
              <a:rPr lang="el-GR" b="1" i="1" dirty="0">
                <a:solidFill>
                  <a:srgbClr val="5075BC"/>
                </a:solidFill>
              </a:rPr>
              <a:t> </a:t>
            </a:r>
            <a:r>
              <a:rPr lang="el-GR" b="1" i="1" dirty="0" err="1">
                <a:solidFill>
                  <a:srgbClr val="5075BC"/>
                </a:solidFill>
              </a:rPr>
              <a:t>ἄρτον</a:t>
            </a:r>
            <a:r>
              <a:rPr lang="el-GR" b="1" i="1" dirty="0">
                <a:solidFill>
                  <a:srgbClr val="5075BC"/>
                </a:solidFill>
              </a:rPr>
              <a:t> </a:t>
            </a:r>
            <a:r>
              <a:rPr lang="el-GR" b="1" i="1" dirty="0" err="1">
                <a:solidFill>
                  <a:srgbClr val="5075BC"/>
                </a:solidFill>
              </a:rPr>
              <a:t>ἡμῶν</a:t>
            </a:r>
            <a:r>
              <a:rPr lang="el-GR" b="1" i="1" dirty="0">
                <a:solidFill>
                  <a:srgbClr val="5075BC"/>
                </a:solidFill>
              </a:rPr>
              <a:t> </a:t>
            </a:r>
            <a:r>
              <a:rPr lang="el-GR" b="1" i="1" dirty="0" err="1">
                <a:solidFill>
                  <a:srgbClr val="5075BC"/>
                </a:solidFill>
              </a:rPr>
              <a:t>τὸν</a:t>
            </a:r>
            <a:r>
              <a:rPr lang="el-GR" b="1" i="1" dirty="0">
                <a:solidFill>
                  <a:srgbClr val="5075BC"/>
                </a:solidFill>
              </a:rPr>
              <a:t> </a:t>
            </a:r>
            <a:r>
              <a:rPr lang="el-GR" b="1" i="1" dirty="0" err="1">
                <a:solidFill>
                  <a:srgbClr val="5075BC"/>
                </a:solidFill>
              </a:rPr>
              <a:t>ἐπιούσιον</a:t>
            </a:r>
            <a:endParaRPr lang="el-GR" b="1" i="1" dirty="0">
              <a:solidFill>
                <a:srgbClr val="5075BC"/>
              </a:solidFill>
            </a:endParaRPr>
          </a:p>
          <a:p>
            <a:pPr algn="just" fontAlgn="auto">
              <a:spcBef>
                <a:spcPts val="0"/>
              </a:spcBef>
              <a:spcAft>
                <a:spcPts val="0"/>
              </a:spcAft>
              <a:defRPr/>
            </a:pPr>
            <a:endParaRPr lang="el-GR" sz="1400" b="1" dirty="0"/>
          </a:p>
          <a:p>
            <a:pPr fontAlgn="auto">
              <a:spcBef>
                <a:spcPts val="0"/>
              </a:spcBef>
              <a:spcAft>
                <a:spcPts val="0"/>
              </a:spcAft>
              <a:defRPr/>
            </a:pPr>
            <a:r>
              <a:rPr lang="el-GR" sz="1400" b="1" dirty="0"/>
              <a:t>ΑΠΛΑ ΚΑΙ ΥΠΑΡΞΙΑΚΑ ΠΡΑΓΜΑΤΑ ΠΟΥ ΑΦΟΡΟΥΝ ΣΤΗ ΓΗ, μετάβαση που ήδη έχει προαναγγελθεί με το </a:t>
            </a:r>
            <a:r>
              <a:rPr lang="el-GR" sz="1400" b="1" i="1" dirty="0" err="1"/>
              <a:t>καὶ</a:t>
            </a:r>
            <a:r>
              <a:rPr lang="el-GR" sz="1400" b="1" i="1" dirty="0"/>
              <a:t> </a:t>
            </a:r>
            <a:r>
              <a:rPr lang="el-GR" sz="1400" b="1" i="1" dirty="0" err="1"/>
              <a:t>ἐπὶ</a:t>
            </a:r>
            <a:r>
              <a:rPr lang="el-GR" sz="1400" b="1" i="1" dirty="0"/>
              <a:t> </a:t>
            </a:r>
            <a:r>
              <a:rPr lang="el-GR" sz="1400" b="1" i="1" dirty="0" err="1"/>
              <a:t>τῆς</a:t>
            </a:r>
            <a:r>
              <a:rPr lang="el-GR" sz="1400" b="1" i="1" dirty="0"/>
              <a:t> </a:t>
            </a:r>
            <a:r>
              <a:rPr lang="el-GR" sz="1400" b="1" i="1" dirty="0" err="1"/>
              <a:t>γῆς</a:t>
            </a:r>
            <a:r>
              <a:rPr lang="el-GR" sz="1400" b="1" dirty="0"/>
              <a:t>. ΧΩΡΙΣ ΤΗΝ ΕΠΙΒΙΩΣΗ ΤΟΥ ΣΩΜΑΤΟΣ ΑΔΥΝΑΤΕΙ ΤΟ ΠΝΕΥΜΑ ΝΑ ΣΥΓΧΩΡΗΣΕΙ ΚΑΙ ΑΝ ΑΝΤΙΣΤΑΘΕΙ ΣΤΟ ΠΟΝΗΡΟ</a:t>
            </a:r>
          </a:p>
          <a:p>
            <a:pPr fontAlgn="auto">
              <a:spcBef>
                <a:spcPts val="0"/>
              </a:spcBef>
              <a:spcAft>
                <a:spcPts val="0"/>
              </a:spcAft>
              <a:defRPr/>
            </a:pPr>
            <a:endParaRPr lang="el-GR" sz="1200" b="1" i="1" dirty="0"/>
          </a:p>
          <a:p>
            <a:pPr fontAlgn="auto">
              <a:spcBef>
                <a:spcPts val="0"/>
              </a:spcBef>
              <a:spcAft>
                <a:spcPts val="0"/>
              </a:spcAft>
              <a:defRPr/>
            </a:pPr>
            <a:r>
              <a:rPr lang="el-GR" sz="1300" b="1" i="1" dirty="0"/>
              <a:t>ΤΙ ΣΗΜΑΊΝΕΙ ΑΡΤΟΣ Ο ΕΠΙΟΥΣΙΟΣ-μοναδική στο ΕΛΛΗΝΙΚΟ ΛΕΞΙΚΟ (Ωριγένης </a:t>
            </a:r>
            <a:r>
              <a:rPr lang="el-GR" sz="1300" b="1" i="1" dirty="0" err="1"/>
              <a:t>Ομ</a:t>
            </a:r>
            <a:r>
              <a:rPr lang="el-GR" sz="1300" b="1" i="1" dirty="0"/>
              <a:t>. 27. 7)</a:t>
            </a:r>
          </a:p>
          <a:p>
            <a:pPr fontAlgn="auto">
              <a:spcBef>
                <a:spcPts val="0"/>
              </a:spcBef>
              <a:spcAft>
                <a:spcPts val="0"/>
              </a:spcAft>
              <a:defRPr/>
            </a:pPr>
            <a:endParaRPr lang="el-GR" sz="1300" b="1" i="1" dirty="0"/>
          </a:p>
          <a:p>
            <a:pPr marL="228600" indent="-228600" fontAlgn="auto">
              <a:spcBef>
                <a:spcPts val="0"/>
              </a:spcBef>
              <a:spcAft>
                <a:spcPts val="0"/>
              </a:spcAft>
              <a:defRPr/>
            </a:pPr>
            <a:r>
              <a:rPr lang="el-GR" sz="1300" b="1" i="1" dirty="0"/>
              <a:t>1. + ΕΠΙ ΤΗΝ ΟΥΣΑΝ ΗΜΕΡΑΝ =ΤΟ ΨΩΜΙ ΓΙΑ ΤΗ ΣΗΜΕΡΙΝΗ ΜΕΡΑ. </a:t>
            </a:r>
            <a:r>
              <a:rPr lang="el-GR" sz="1300" b="1" dirty="0">
                <a:solidFill>
                  <a:prstClr val="black"/>
                </a:solidFill>
              </a:rPr>
              <a:t>Βλ. </a:t>
            </a:r>
            <a:r>
              <a:rPr lang="el-GR" sz="1300" b="1" dirty="0" err="1">
                <a:solidFill>
                  <a:prstClr val="black"/>
                </a:solidFill>
              </a:rPr>
              <a:t>Μτ</a:t>
            </a:r>
            <a:r>
              <a:rPr lang="el-GR" sz="1300" b="1" dirty="0">
                <a:solidFill>
                  <a:prstClr val="black"/>
                </a:solidFill>
              </a:rPr>
              <a:t>. 20, 8: οι μισθωτοί </a:t>
            </a:r>
            <a:r>
              <a:rPr lang="el-GR" sz="1300" b="1" i="1" dirty="0">
                <a:solidFill>
                  <a:prstClr val="black"/>
                </a:solidFill>
              </a:rPr>
              <a:t>πληρώνονταν μόνον το μεροκάματο</a:t>
            </a:r>
            <a:r>
              <a:rPr lang="el-GR" sz="1300" b="1" i="1" dirty="0"/>
              <a:t>. Αυτό, όμως είναι άτοπο διότι τότε το ΣΗΜΕΡΟΝ είναι πλεονασμός!</a:t>
            </a:r>
            <a:r>
              <a:rPr lang="el-GR" sz="1300" b="1" i="1" dirty="0">
                <a:solidFill>
                  <a:prstClr val="black"/>
                </a:solidFill>
              </a:rPr>
              <a:t> </a:t>
            </a:r>
          </a:p>
          <a:p>
            <a:pPr marL="228600" indent="-228600" fontAlgn="auto">
              <a:spcBef>
                <a:spcPts val="0"/>
              </a:spcBef>
              <a:spcAft>
                <a:spcPts val="0"/>
              </a:spcAft>
              <a:defRPr/>
            </a:pPr>
            <a:endParaRPr lang="el-GR" sz="1300" b="1" i="1" dirty="0">
              <a:solidFill>
                <a:prstClr val="black"/>
              </a:solidFill>
            </a:endParaRPr>
          </a:p>
          <a:p>
            <a:pPr marL="228600" indent="-228600" fontAlgn="auto">
              <a:spcBef>
                <a:spcPts val="0"/>
              </a:spcBef>
              <a:spcAft>
                <a:spcPts val="0"/>
              </a:spcAft>
              <a:defRPr/>
            </a:pPr>
            <a:r>
              <a:rPr lang="el-GR" sz="1300" b="1" i="1" dirty="0">
                <a:solidFill>
                  <a:prstClr val="black"/>
                </a:solidFill>
              </a:rPr>
              <a:t>2. </a:t>
            </a:r>
            <a:r>
              <a:rPr lang="el-GR" sz="1300" b="1" i="1" dirty="0"/>
              <a:t>+ ΕΠΙΕΝΑΙ = Α. </a:t>
            </a:r>
            <a:r>
              <a:rPr lang="el-GR" sz="1300" b="1" i="1" dirty="0">
                <a:solidFill>
                  <a:prstClr val="black"/>
                </a:solidFill>
              </a:rPr>
              <a:t>ΤΟ ΨΩΜΙ ΓΙΑ ΤΗΝ ΕΡΧΟΜΕΝΗ ΜΕΡΑ-ΤΟ ΑΥΡΙΟ. Υπονοείται ότι οι χριστιανοί ανέπεμπαν την Κυριακή προσευχή το βράδυ.</a:t>
            </a:r>
            <a:r>
              <a:rPr lang="el-GR" sz="1300" b="1" dirty="0">
                <a:solidFill>
                  <a:prstClr val="black"/>
                </a:solidFill>
              </a:rPr>
              <a:t> Τότε όμως θα είχαμε τον όρο </a:t>
            </a:r>
            <a:r>
              <a:rPr lang="el-GR" sz="1300" b="1" i="1" dirty="0" err="1">
                <a:solidFill>
                  <a:prstClr val="black"/>
                </a:solidFill>
              </a:rPr>
              <a:t>επιούσΑιος</a:t>
            </a:r>
            <a:r>
              <a:rPr lang="el-GR" sz="1300" b="1" dirty="0">
                <a:solidFill>
                  <a:prstClr val="black"/>
                </a:solidFill>
              </a:rPr>
              <a:t>. Επίσης ο Ιησούς στο </a:t>
            </a:r>
            <a:r>
              <a:rPr lang="el-GR" sz="1300" b="1" dirty="0" err="1">
                <a:solidFill>
                  <a:prstClr val="black"/>
                </a:solidFill>
              </a:rPr>
              <a:t>Μτ</a:t>
            </a:r>
            <a:r>
              <a:rPr lang="el-GR" sz="1300" b="1" dirty="0">
                <a:solidFill>
                  <a:prstClr val="black"/>
                </a:solidFill>
              </a:rPr>
              <a:t>. 6, 34 απαγορεύει να φροντίζουμε για την αυριανή.  </a:t>
            </a:r>
            <a:r>
              <a:rPr lang="el-GR" sz="1300" dirty="0">
                <a:solidFill>
                  <a:prstClr val="black"/>
                </a:solidFill>
              </a:rPr>
              <a:t>Βεβαίως το «δεν μεριμνώ» δεν αποκλείει το «δεν προσεύχομαι</a:t>
            </a:r>
            <a:r>
              <a:rPr lang="el-GR" sz="1300" dirty="0" smtClean="0">
                <a:solidFill>
                  <a:prstClr val="black"/>
                </a:solidFill>
              </a:rPr>
              <a:t>» όπως </a:t>
            </a:r>
            <a:r>
              <a:rPr lang="el-GR" sz="1300" dirty="0">
                <a:solidFill>
                  <a:prstClr val="black"/>
                </a:solidFill>
              </a:rPr>
              <a:t>αποδεικνύει το </a:t>
            </a:r>
            <a:r>
              <a:rPr lang="el-GR" sz="1300" dirty="0" err="1">
                <a:solidFill>
                  <a:prstClr val="black"/>
                </a:solidFill>
              </a:rPr>
              <a:t>Φιλ</a:t>
            </a:r>
            <a:r>
              <a:rPr lang="el-GR" sz="1300" dirty="0">
                <a:solidFill>
                  <a:prstClr val="black"/>
                </a:solidFill>
              </a:rPr>
              <a:t>. 4, 6: </a:t>
            </a:r>
            <a:r>
              <a:rPr lang="el-GR" sz="1300" dirty="0" err="1">
                <a:solidFill>
                  <a:prstClr val="black"/>
                </a:solidFill>
              </a:rPr>
              <a:t>μηδὲν</a:t>
            </a:r>
            <a:r>
              <a:rPr lang="el-GR" sz="1300" dirty="0">
                <a:solidFill>
                  <a:prstClr val="black"/>
                </a:solidFill>
              </a:rPr>
              <a:t> </a:t>
            </a:r>
            <a:r>
              <a:rPr lang="el-GR" sz="1300" dirty="0" err="1">
                <a:solidFill>
                  <a:prstClr val="black"/>
                </a:solidFill>
              </a:rPr>
              <a:t>μεριμνᾶτε</a:t>
            </a:r>
            <a:r>
              <a:rPr lang="el-GR" sz="1300" dirty="0">
                <a:solidFill>
                  <a:prstClr val="black"/>
                </a:solidFill>
              </a:rPr>
              <a:t> </a:t>
            </a:r>
            <a:r>
              <a:rPr lang="el-GR" sz="1300" dirty="0" err="1">
                <a:solidFill>
                  <a:prstClr val="black"/>
                </a:solidFill>
              </a:rPr>
              <a:t>ἀλλὰ</a:t>
            </a:r>
            <a:r>
              <a:rPr lang="el-GR" sz="1300" dirty="0">
                <a:solidFill>
                  <a:prstClr val="black"/>
                </a:solidFill>
              </a:rPr>
              <a:t> τη προσευχή…»</a:t>
            </a:r>
          </a:p>
          <a:p>
            <a:pPr marL="228600" indent="-228600" fontAlgn="auto">
              <a:spcBef>
                <a:spcPts val="0"/>
              </a:spcBef>
              <a:spcAft>
                <a:spcPts val="0"/>
              </a:spcAft>
              <a:defRPr/>
            </a:pPr>
            <a:r>
              <a:rPr lang="el-GR" sz="1300" b="1" dirty="0">
                <a:solidFill>
                  <a:prstClr val="black"/>
                </a:solidFill>
              </a:rPr>
              <a:t>Β. Μπορεί να νοηθεί επίσης </a:t>
            </a:r>
            <a:r>
              <a:rPr lang="el-GR" sz="1300" b="1" i="1" dirty="0">
                <a:solidFill>
                  <a:prstClr val="black"/>
                </a:solidFill>
              </a:rPr>
              <a:t>ΤΟ ΜΕΛΛΟΝΤΙΚΟ  ΨΩΜΙ  ΑΠΌ ΤΟΝ ΟΥΡΑΝΟ, ΤΟ ΜΑΝΝΑ</a:t>
            </a:r>
            <a:r>
              <a:rPr lang="el-GR" sz="1300" b="1" dirty="0">
                <a:solidFill>
                  <a:prstClr val="black"/>
                </a:solidFill>
              </a:rPr>
              <a:t> πράγμα άτοπο διότι οι αιτήσεις αφορούν στη γη αλλά και διότι ο άρτος συνοδεύεται από το  </a:t>
            </a:r>
            <a:r>
              <a:rPr lang="el-GR" sz="1300" b="1" i="1" dirty="0">
                <a:solidFill>
                  <a:prstClr val="black"/>
                </a:solidFill>
              </a:rPr>
              <a:t>ΗΜΩΝ.</a:t>
            </a:r>
            <a:endParaRPr lang="el-GR" sz="1300" b="1" dirty="0">
              <a:solidFill>
                <a:prstClr val="black"/>
              </a:solidFill>
            </a:endParaRPr>
          </a:p>
          <a:p>
            <a:pPr marL="228600" indent="-228600" fontAlgn="auto">
              <a:spcBef>
                <a:spcPts val="0"/>
              </a:spcBef>
              <a:spcAft>
                <a:spcPts val="0"/>
              </a:spcAft>
              <a:defRPr/>
            </a:pPr>
            <a:r>
              <a:rPr lang="el-GR" sz="1300" dirty="0">
                <a:solidFill>
                  <a:prstClr val="black"/>
                </a:solidFill>
              </a:rPr>
              <a:t>Ο </a:t>
            </a:r>
            <a:r>
              <a:rPr lang="en-US" sz="1300" dirty="0">
                <a:solidFill>
                  <a:prstClr val="black"/>
                </a:solidFill>
              </a:rPr>
              <a:t>I</a:t>
            </a:r>
            <a:r>
              <a:rPr lang="el-GR" sz="1300" dirty="0" err="1">
                <a:solidFill>
                  <a:prstClr val="black"/>
                </a:solidFill>
              </a:rPr>
              <a:t>ερώνυμος</a:t>
            </a:r>
            <a:r>
              <a:rPr lang="el-GR" sz="1300" dirty="0">
                <a:solidFill>
                  <a:prstClr val="black"/>
                </a:solidFill>
              </a:rPr>
              <a:t> στο </a:t>
            </a:r>
            <a:r>
              <a:rPr lang="el-GR" sz="1300" i="1" dirty="0">
                <a:solidFill>
                  <a:prstClr val="black"/>
                </a:solidFill>
              </a:rPr>
              <a:t>Υπόμνημα στο Κατά Ματθαίον</a:t>
            </a:r>
            <a:r>
              <a:rPr lang="el-GR" sz="1300" dirty="0">
                <a:solidFill>
                  <a:prstClr val="black"/>
                </a:solidFill>
              </a:rPr>
              <a:t> αναφέρει ότι το </a:t>
            </a:r>
            <a:r>
              <a:rPr lang="el-GR" sz="1300" i="1" dirty="0">
                <a:solidFill>
                  <a:prstClr val="black"/>
                </a:solidFill>
              </a:rPr>
              <a:t>Ευαγγέλιο των Εβραίων </a:t>
            </a:r>
            <a:r>
              <a:rPr lang="el-GR" sz="1300" dirty="0">
                <a:solidFill>
                  <a:prstClr val="black"/>
                </a:solidFill>
              </a:rPr>
              <a:t>χρησιμοποιεί το </a:t>
            </a:r>
            <a:r>
              <a:rPr lang="en-US" sz="1300" dirty="0" err="1">
                <a:solidFill>
                  <a:prstClr val="black"/>
                </a:solidFill>
              </a:rPr>
              <a:t>mahar</a:t>
            </a:r>
            <a:r>
              <a:rPr lang="en-US" sz="1300" dirty="0">
                <a:solidFill>
                  <a:prstClr val="black"/>
                </a:solidFill>
              </a:rPr>
              <a:t> </a:t>
            </a:r>
            <a:r>
              <a:rPr lang="el-GR" sz="1300" dirty="0">
                <a:solidFill>
                  <a:prstClr val="black"/>
                </a:solidFill>
              </a:rPr>
              <a:t>= αύριο. Στο </a:t>
            </a:r>
            <a:r>
              <a:rPr lang="el-GR" sz="1300" dirty="0" err="1">
                <a:solidFill>
                  <a:prstClr val="black"/>
                </a:solidFill>
              </a:rPr>
              <a:t>Ησ</a:t>
            </a:r>
            <a:r>
              <a:rPr lang="el-GR" sz="1300" dirty="0">
                <a:solidFill>
                  <a:prstClr val="black"/>
                </a:solidFill>
              </a:rPr>
              <a:t>. 22, 13 οι  Ο’ </a:t>
            </a:r>
            <a:r>
              <a:rPr lang="el-GR" sz="1300" dirty="0" err="1">
                <a:solidFill>
                  <a:prstClr val="black"/>
                </a:solidFill>
              </a:rPr>
              <a:t>μτφρ</a:t>
            </a:r>
            <a:r>
              <a:rPr lang="el-GR" sz="1300" dirty="0">
                <a:solidFill>
                  <a:prstClr val="black"/>
                </a:solidFill>
              </a:rPr>
              <a:t>. </a:t>
            </a:r>
            <a:r>
              <a:rPr lang="el-GR" sz="1300" i="1" dirty="0" err="1">
                <a:solidFill>
                  <a:prstClr val="black"/>
                </a:solidFill>
              </a:rPr>
              <a:t>Αὔριον</a:t>
            </a:r>
            <a:r>
              <a:rPr lang="el-GR" sz="1300" dirty="0">
                <a:solidFill>
                  <a:prstClr val="black"/>
                </a:solidFill>
              </a:rPr>
              <a:t>. Πρόκειται όμως για μετάφραση πιθανότατα που εδράζεται  σε λανθασμένη ερμηνεία</a:t>
            </a:r>
            <a:r>
              <a:rPr lang="el-GR" sz="1300" dirty="0" smtClean="0">
                <a:solidFill>
                  <a:prstClr val="black"/>
                </a:solidFill>
              </a:rPr>
              <a:t>.</a:t>
            </a:r>
            <a:endParaRPr lang="el-GR" sz="1300" i="1" dirty="0"/>
          </a:p>
        </p:txBody>
      </p:sp>
      <p:pic>
        <p:nvPicPr>
          <p:cNvPr id="512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15888"/>
            <a:ext cx="36607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6 - Ορθογώνιο"/>
          <p:cNvSpPr>
            <a:spLocks noChangeArrowheads="1"/>
          </p:cNvSpPr>
          <p:nvPr/>
        </p:nvSpPr>
        <p:spPr bwMode="auto">
          <a:xfrm>
            <a:off x="4211638" y="2708275"/>
            <a:ext cx="493236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sz="1600">
                <a:latin typeface="Franklin Gothic Book" panose="020B0503020102020204" pitchFamily="34" charset="0"/>
              </a:rPr>
              <a:t>.</a:t>
            </a:r>
            <a:endParaRPr lang="en-US" sz="1600">
              <a:latin typeface="Franklin Gothic Book" panose="020B0503020102020204" pitchFamily="34" charset="0"/>
            </a:endParaRPr>
          </a:p>
          <a:p>
            <a:pPr algn="just" eaLnBrk="1" hangingPunct="1"/>
            <a:endParaRPr lang="en-US" sz="1600" b="1" i="1">
              <a:latin typeface="Palatino Linotype" panose="02040502050505030304" pitchFamily="18" charset="0"/>
            </a:endParaRPr>
          </a:p>
          <a:p>
            <a:pPr algn="just" eaLnBrk="1" hangingPunct="1"/>
            <a:endParaRPr lang="el-GR" sz="1600">
              <a:latin typeface="Franklin Gothic Book" panose="020B0503020102020204" pitchFamily="34" charset="0"/>
            </a:endParaRPr>
          </a:p>
          <a:p>
            <a:pPr algn="just" eaLnBrk="1" hangingPunct="1"/>
            <a:endParaRPr lang="el-GR" sz="1100" b="1" i="1">
              <a:latin typeface="Franklin Gothic Book" panose="020B0503020102020204" pitchFamily="34" charset="0"/>
            </a:endParaRPr>
          </a:p>
          <a:p>
            <a:pPr algn="just" eaLnBrk="1" hangingPunct="1"/>
            <a:endParaRPr lang="el-GR" sz="1600">
              <a:latin typeface="Franklin Gothic Book" panose="020B0503020102020204" pitchFamily="34" charset="0"/>
            </a:endParaRPr>
          </a:p>
          <a:p>
            <a:pPr algn="just" eaLnBrk="1" hangingPunct="1"/>
            <a:endParaRPr lang="el-GR" sz="1600">
              <a:latin typeface="Franklin Gothic Book" panose="020B0503020102020204" pitchFamily="34" charset="0"/>
            </a:endParaRPr>
          </a:p>
          <a:p>
            <a:pPr algn="just" eaLnBrk="1" hangingPunct="1"/>
            <a:endParaRPr lang="el-GR" sz="1600">
              <a:latin typeface="Franklin Gothic Book" panose="020B0503020102020204" pitchFamily="34" charset="0"/>
            </a:endParaRPr>
          </a:p>
        </p:txBody>
      </p:sp>
      <p:sp>
        <p:nvSpPr>
          <p:cNvPr id="51207" name="8 - Ορθογώνιο"/>
          <p:cNvSpPr>
            <a:spLocks noChangeArrowheads="1"/>
          </p:cNvSpPr>
          <p:nvPr/>
        </p:nvSpPr>
        <p:spPr bwMode="auto">
          <a:xfrm>
            <a:off x="4949825" y="2873833"/>
            <a:ext cx="4103687" cy="370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sz="1300" b="1" i="1" dirty="0" smtClean="0">
                <a:latin typeface="+mn-lt"/>
              </a:rPr>
              <a:t>3</a:t>
            </a:r>
            <a:r>
              <a:rPr lang="el-GR" sz="1300" b="1" i="1" dirty="0">
                <a:latin typeface="+mn-lt"/>
              </a:rPr>
              <a:t>. + ΟΥΣΙΑ  </a:t>
            </a:r>
          </a:p>
          <a:p>
            <a:pPr eaLnBrk="1" hangingPunct="1">
              <a:lnSpc>
                <a:spcPts val="1400"/>
              </a:lnSpc>
            </a:pPr>
            <a:r>
              <a:rPr lang="el-GR" sz="1300" b="1" i="1" dirty="0" smtClean="0">
                <a:latin typeface="+mn-lt"/>
              </a:rPr>
              <a:t>Α. ΤΟ </a:t>
            </a:r>
            <a:r>
              <a:rPr lang="el-GR" sz="1300" b="1" i="1" dirty="0">
                <a:latin typeface="+mn-lt"/>
              </a:rPr>
              <a:t>ΥΠΕΡΟΥΣΙΟ= ΕΠΟΥΡΑΝΙΟΣ ΑΡΤΟΣ ΤΗΣ ΒΑΣΙΛΕΙΑΣ = Η ΘΕΙΑ ΕΥΧΑΡΙΣΤΙΑ. Έτσι η Βουλγάτα </a:t>
            </a:r>
            <a:r>
              <a:rPr lang="el-GR" sz="1300" dirty="0">
                <a:latin typeface="+mn-lt"/>
              </a:rPr>
              <a:t>του Ιερώνυμου </a:t>
            </a:r>
            <a:r>
              <a:rPr lang="el-GR" sz="1300" b="1" i="1" dirty="0">
                <a:latin typeface="+mn-lt"/>
              </a:rPr>
              <a:t>μεταφράζει </a:t>
            </a:r>
            <a:r>
              <a:rPr lang="de-DE" sz="1300" i="1" dirty="0" err="1">
                <a:latin typeface="+mn-lt"/>
              </a:rPr>
              <a:t>supersubstantialis</a:t>
            </a:r>
            <a:r>
              <a:rPr lang="el-GR" sz="1300" i="1" dirty="0">
                <a:latin typeface="+mn-lt"/>
              </a:rPr>
              <a:t> (φράση που συνδυάζει το </a:t>
            </a:r>
            <a:r>
              <a:rPr lang="de-DE" sz="1300" dirty="0">
                <a:latin typeface="+mn-lt"/>
              </a:rPr>
              <a:t> </a:t>
            </a:r>
            <a:r>
              <a:rPr lang="de-DE" sz="1300" i="1" dirty="0">
                <a:latin typeface="+mn-lt"/>
              </a:rPr>
              <a:t>super</a:t>
            </a:r>
            <a:r>
              <a:rPr lang="el-GR" sz="1300" i="1" dirty="0">
                <a:latin typeface="+mn-lt"/>
              </a:rPr>
              <a:t>+</a:t>
            </a:r>
            <a:r>
              <a:rPr lang="de-DE" sz="1300" i="1" dirty="0" err="1">
                <a:latin typeface="+mn-lt"/>
              </a:rPr>
              <a:t>sub</a:t>
            </a:r>
            <a:r>
              <a:rPr lang="el-GR" sz="1300" i="1" dirty="0">
                <a:latin typeface="+mn-lt"/>
              </a:rPr>
              <a:t>) = Υπερούσιος </a:t>
            </a:r>
            <a:r>
              <a:rPr lang="el-GR" sz="1300" dirty="0">
                <a:latin typeface="+mn-lt"/>
              </a:rPr>
              <a:t>αντί της </a:t>
            </a:r>
            <a:r>
              <a:rPr lang="el-GR" sz="1300" dirty="0" err="1">
                <a:latin typeface="+mn-lt"/>
              </a:rPr>
              <a:t>Ιτάλα</a:t>
            </a:r>
            <a:r>
              <a:rPr lang="el-GR" sz="1300" dirty="0">
                <a:latin typeface="+mn-lt"/>
              </a:rPr>
              <a:t> </a:t>
            </a:r>
            <a:r>
              <a:rPr lang="en-US" sz="1300" dirty="0" err="1">
                <a:latin typeface="+mn-lt"/>
              </a:rPr>
              <a:t>quottidianus</a:t>
            </a:r>
            <a:r>
              <a:rPr lang="en-US" sz="1300" dirty="0">
                <a:latin typeface="+mn-lt"/>
              </a:rPr>
              <a:t> (=  </a:t>
            </a:r>
            <a:r>
              <a:rPr lang="el-GR" sz="1300" dirty="0">
                <a:latin typeface="+mn-lt"/>
              </a:rPr>
              <a:t>ημερήσιος)</a:t>
            </a:r>
            <a:r>
              <a:rPr lang="en-US" sz="1300" dirty="0">
                <a:latin typeface="+mn-lt"/>
              </a:rPr>
              <a:t>. </a:t>
            </a:r>
            <a:r>
              <a:rPr lang="el-GR" sz="1300" dirty="0">
                <a:latin typeface="+mn-lt"/>
              </a:rPr>
              <a:t>ΠΙΘΑΝΟΤΑΤΑ Η ΣΗΜΑΣΙΑ ΑΥΤΉ ΟΦΕΙΛΕΤΑΙ ΣΤΗΝ ΑΠΑΓΓΕΛΙΑ ΤΟΥ ΠΑΤΕΡ ΗΜΩΝ </a:t>
            </a:r>
            <a:r>
              <a:rPr lang="el-GR" sz="1300" b="1" dirty="0">
                <a:latin typeface="+mn-lt"/>
              </a:rPr>
              <a:t>ΠΡΙΝ ΤΗΝ ΘΕΙΑ ΚΟΙΝΩΝΙΑ</a:t>
            </a:r>
            <a:r>
              <a:rPr lang="el-GR" sz="1300" dirty="0">
                <a:latin typeface="+mn-lt"/>
              </a:rPr>
              <a:t>, ΑΛΛΑ ΚΑΙ ΣΤΗΝ ΠΡΟΤΡΟΠΗ ΤΟΥ ΙΗΣΟΥ ΝΑ ΜΗΝ ΖΗΤΑΜΕ ΥΛΙΚΑ ΑΓΑΘΑ. Η ΤΡΙΑΔΑ ΤΩΝ ΣΥΓΚΕΚΡΙΜΕΝΩΝ ΑΙΤΗΣΕΩΝ </a:t>
            </a:r>
            <a:r>
              <a:rPr lang="el-GR" sz="1300" b="1" dirty="0">
                <a:latin typeface="+mn-lt"/>
              </a:rPr>
              <a:t>ΔΕΝ ΑΦΟΡΑ, ΌΜΩΣ, ΣΤΟΝ ΟΥΡΑΝΟ ΑΛΛΑ ΣΤΗ ΓΗ. </a:t>
            </a:r>
          </a:p>
          <a:p>
            <a:pPr eaLnBrk="1" hangingPunct="1">
              <a:lnSpc>
                <a:spcPts val="1400"/>
              </a:lnSpc>
            </a:pPr>
            <a:r>
              <a:rPr lang="el-GR" sz="1300" b="1" i="1" dirty="0">
                <a:latin typeface="+mn-lt"/>
              </a:rPr>
              <a:t>Β. ΤΟ ΨΩΜΙ- την ΤΡΟΦΗ ΠΟΥ ΕΊΝΑΙ ΑΠΑΡΑΙΤΗΤΑ ΓΙΑ ΤΗΝ ΕΠΙΒΙΩΣΗ ΜΑΣ. ΕΞΑΡΤΗΣΗ ΑΠΌ ΤΗΝ ΠΡΟΝΟΙΑ ΤΟΥ ΘΕΟΥ</a:t>
            </a:r>
            <a:r>
              <a:rPr lang="en-US" sz="1300" b="1" i="1" dirty="0">
                <a:latin typeface="+mn-lt"/>
              </a:rPr>
              <a:t> (</a:t>
            </a:r>
            <a:r>
              <a:rPr lang="el-GR" sz="1300" b="1" i="1" dirty="0">
                <a:latin typeface="+mn-lt"/>
              </a:rPr>
              <a:t>Ψ. </a:t>
            </a:r>
            <a:r>
              <a:rPr lang="en-US" sz="1300" b="1" i="1" dirty="0">
                <a:latin typeface="+mn-lt"/>
              </a:rPr>
              <a:t>104)</a:t>
            </a:r>
            <a:r>
              <a:rPr lang="el-GR" sz="1300" b="1" i="1" dirty="0">
                <a:latin typeface="+mn-lt"/>
              </a:rPr>
              <a:t>. </a:t>
            </a:r>
          </a:p>
          <a:p>
            <a:pPr eaLnBrk="1" hangingPunct="1">
              <a:lnSpc>
                <a:spcPts val="1400"/>
              </a:lnSpc>
            </a:pPr>
            <a:endParaRPr lang="el-GR" sz="1300" b="1" i="1" dirty="0">
              <a:latin typeface="+mn-lt"/>
            </a:endParaRPr>
          </a:p>
          <a:p>
            <a:pPr eaLnBrk="1" hangingPunct="1">
              <a:lnSpc>
                <a:spcPts val="1400"/>
              </a:lnSpc>
            </a:pPr>
            <a:r>
              <a:rPr lang="el-GR" sz="1300" b="1" i="1" dirty="0">
                <a:latin typeface="+mn-lt"/>
              </a:rPr>
              <a:t>Το Ψωμί μετωνυμικά (</a:t>
            </a:r>
            <a:r>
              <a:rPr lang="en-US" sz="1300" b="1" i="1" dirty="0">
                <a:latin typeface="+mn-lt"/>
              </a:rPr>
              <a:t>pars pro </a:t>
            </a:r>
            <a:r>
              <a:rPr lang="en-US" sz="1300" b="1" i="1" dirty="0" err="1">
                <a:latin typeface="+mn-lt"/>
              </a:rPr>
              <a:t>toto</a:t>
            </a:r>
            <a:r>
              <a:rPr lang="en-US" sz="1300" b="1" i="1" dirty="0">
                <a:latin typeface="+mn-lt"/>
              </a:rPr>
              <a:t>) </a:t>
            </a:r>
            <a:r>
              <a:rPr lang="el-GR" sz="1300" b="1" i="1" dirty="0">
                <a:latin typeface="+mn-lt"/>
              </a:rPr>
              <a:t>συμβολίζει τη βασική τροφή για επιβίωση</a:t>
            </a:r>
          </a:p>
          <a:p>
            <a:pPr eaLnBrk="1" hangingPunct="1">
              <a:lnSpc>
                <a:spcPts val="1400"/>
              </a:lnSpc>
            </a:pPr>
            <a:endParaRPr lang="el-GR" sz="1300" b="1" i="1" dirty="0">
              <a:latin typeface="+mn-lt"/>
            </a:endParaRPr>
          </a:p>
          <a:p>
            <a:pPr eaLnBrk="1" hangingPunct="1">
              <a:lnSpc>
                <a:spcPts val="1400"/>
              </a:lnSpc>
            </a:pPr>
            <a:r>
              <a:rPr lang="el-GR" sz="1300" b="1" i="1" dirty="0">
                <a:latin typeface="+mn-lt"/>
              </a:rPr>
              <a:t>ΌΧΙ ΤΡΥΦΗ ΑΛΛΑ ΑΠΑΡΑΙΤΗΤΗ ΤΡΟΦΗ.</a:t>
            </a:r>
          </a:p>
          <a:p>
            <a:pPr eaLnBrk="1" hangingPunct="1">
              <a:lnSpc>
                <a:spcPts val="1400"/>
              </a:lnSpc>
            </a:pPr>
            <a:r>
              <a:rPr lang="el-GR" sz="1300" b="1" i="1" dirty="0">
                <a:latin typeface="+mn-lt"/>
              </a:rPr>
              <a:t>ΣΗΜΕΡΑ= ΕΠΕΙΓΟΝ ΤΗΣ </a:t>
            </a:r>
            <a:r>
              <a:rPr lang="el-GR" sz="1300" b="1" i="1" dirty="0" smtClean="0">
                <a:latin typeface="+mn-lt"/>
              </a:rPr>
              <a:t>ΠΑΡΑΚΛΗΣΗΣ</a:t>
            </a:r>
            <a:endParaRPr lang="el-GR" sz="1300" b="1" i="1" dirty="0">
              <a:latin typeface="+mn-lt"/>
            </a:endParaRPr>
          </a:p>
        </p:txBody>
      </p:sp>
      <p:sp>
        <p:nvSpPr>
          <p:cNvPr id="8" name="TextBox 7"/>
          <p:cNvSpPr txBox="1"/>
          <p:nvPr/>
        </p:nvSpPr>
        <p:spPr>
          <a:xfrm>
            <a:off x="8341556" y="2506773"/>
            <a:ext cx="396044" cy="201502"/>
          </a:xfrm>
          <a:prstGeom prst="rect">
            <a:avLst/>
          </a:prstGeom>
        </p:spPr>
        <p:txBody>
          <a:bodyPr vert="horz" wrap="square" lIns="91440" tIns="45720" rIns="91440" bIns="45720" rtlCol="0" anchor="ctr">
            <a:noAutofit/>
          </a:bodyPr>
          <a:lstStyle/>
          <a:p>
            <a:pPr algn="ctr"/>
            <a:r>
              <a:rPr lang="en-US" sz="1500" dirty="0" smtClean="0"/>
              <a:t>25</a:t>
            </a:r>
            <a:endParaRPr lang="el-GR" sz="1500" dirty="0" smtClean="0"/>
          </a:p>
        </p:txBody>
      </p:sp>
    </p:spTree>
    <p:extLst>
      <p:ext uri="{BB962C8B-B14F-4D97-AF65-F5344CB8AC3E}">
        <p14:creationId xmlns:p14="http://schemas.microsoft.com/office/powerpoint/2010/main" val="370722257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l-GR" sz="3600" dirty="0" smtClean="0"/>
              <a:t>Ο άρτος</a:t>
            </a:r>
            <a:endParaRPr lang="el-GR" sz="3600" dirty="0"/>
          </a:p>
        </p:txBody>
      </p:sp>
      <p:sp>
        <p:nvSpPr>
          <p:cNvPr id="3" name="Θέση περιεχομένου 2"/>
          <p:cNvSpPr>
            <a:spLocks noGrp="1"/>
          </p:cNvSpPr>
          <p:nvPr>
            <p:ph idx="1"/>
          </p:nvPr>
        </p:nvSpPr>
        <p:spPr>
          <a:xfrm>
            <a:off x="457200" y="2132856"/>
            <a:ext cx="8507288" cy="4320480"/>
          </a:xfrm>
        </p:spPr>
        <p:txBody>
          <a:bodyPr anchor="b">
            <a:normAutofit/>
          </a:bodyPr>
          <a:lstStyle/>
          <a:p>
            <a:pPr marL="180000" indent="-180000">
              <a:lnSpc>
                <a:spcPts val="1700"/>
              </a:lnSpc>
              <a:spcBef>
                <a:spcPts val="0"/>
              </a:spcBef>
              <a:buFontTx/>
              <a:buAutoNum type="arabicPeriod"/>
              <a:defRPr/>
            </a:pPr>
            <a:r>
              <a:rPr lang="el-GR" sz="2000" dirty="0" smtClean="0"/>
              <a:t>Ο </a:t>
            </a:r>
            <a:r>
              <a:rPr lang="el-GR" sz="2000" dirty="0"/>
              <a:t>άρτος είναι καρπός της γης και της ανθρώπινης εργασίας. Η ίδια η γη, όμως, δεν καρποφορεί όταν δεν δεχτεί άνωθεν τον ήλιο και τη βροχή. Αυτή η συνέργεια των κοσμικών δυνάμεων που δε βρίσκεται υπό τον έλεγχό μας, αντιστέκεται στον πειρασμό της αλαζονείας να </a:t>
            </a:r>
            <a:r>
              <a:rPr lang="el-GR" sz="2000" dirty="0" smtClean="0"/>
              <a:t>παρέχουμε </a:t>
            </a:r>
            <a:r>
              <a:rPr lang="el-GR" sz="2000" dirty="0"/>
              <a:t>ζωή σε εμάς τους ίδιους </a:t>
            </a:r>
            <a:r>
              <a:rPr lang="el-GR" sz="2000" dirty="0" smtClean="0"/>
              <a:t>δια μέσω </a:t>
            </a:r>
            <a:r>
              <a:rPr lang="el-GR" sz="2000" dirty="0"/>
              <a:t>μόνον των ατομικών ικανοτήτων μας. </a:t>
            </a:r>
            <a:r>
              <a:rPr lang="el-GR" sz="2000" cap="all" dirty="0"/>
              <a:t>α</a:t>
            </a:r>
            <a:r>
              <a:rPr lang="el-GR" sz="2000" dirty="0"/>
              <a:t>υτή η αλαζονεία κάνει τον άνθρωπο βίαιο και ψυχρό. Εν τέλει καταστρέφει και τη γη. Το θέμα </a:t>
            </a:r>
            <a:r>
              <a:rPr lang="el-GR" sz="2000" i="1" dirty="0"/>
              <a:t>ψωμί </a:t>
            </a:r>
            <a:r>
              <a:rPr lang="el-GR" sz="2000" dirty="0"/>
              <a:t>καταλαμβάνει ένα σημαντικό μέρος στο κήρυγμα του </a:t>
            </a:r>
            <a:r>
              <a:rPr lang="el-GR" sz="2000" cap="all" dirty="0" err="1"/>
              <a:t>ι</a:t>
            </a:r>
            <a:r>
              <a:rPr lang="el-GR" sz="2000" dirty="0" err="1"/>
              <a:t>ησού</a:t>
            </a:r>
            <a:r>
              <a:rPr lang="el-GR" sz="2000" dirty="0"/>
              <a:t>: από τον πειρασμό στην έρημο μέχρι των πολλαπλασιασμό των άρτων και το Μυστικό Δείπνο.</a:t>
            </a:r>
          </a:p>
          <a:p>
            <a:pPr marL="180000" indent="-180000">
              <a:lnSpc>
                <a:spcPts val="1700"/>
              </a:lnSpc>
              <a:spcBef>
                <a:spcPts val="0"/>
              </a:spcBef>
              <a:buFontTx/>
              <a:buAutoNum type="arabicPeriod"/>
              <a:defRPr/>
            </a:pPr>
            <a:r>
              <a:rPr lang="el-GR" sz="2000" dirty="0"/>
              <a:t>Η παράκληση για ψωμί μόνο για σήμερα ξυπνά την ανάμνηση της 40ετούς περιπλάνησης του Ισραήλ στην έρημο όπου ζούσε από το μάννα, από το ψωμί που έστελνε από τον ουρανό ο Θεός </a:t>
            </a:r>
            <a:r>
              <a:rPr lang="el-GR" sz="2000" b="1" i="1" dirty="0" err="1"/>
              <a:t>τὸ</a:t>
            </a:r>
            <a:r>
              <a:rPr lang="el-GR" sz="2000" b="1" i="1" dirty="0"/>
              <a:t> καθ’ </a:t>
            </a:r>
            <a:r>
              <a:rPr lang="el-GR" sz="2000" b="1" i="1" dirty="0" err="1"/>
              <a:t>ἡμέραν</a:t>
            </a:r>
            <a:r>
              <a:rPr lang="el-GR" sz="2000" b="1" i="1" dirty="0"/>
              <a:t> </a:t>
            </a:r>
            <a:r>
              <a:rPr lang="el-GR" sz="2000" b="1" i="1" dirty="0" err="1"/>
              <a:t>εἰς</a:t>
            </a:r>
            <a:r>
              <a:rPr lang="el-GR" sz="2000" b="1" i="1" dirty="0"/>
              <a:t> </a:t>
            </a:r>
            <a:r>
              <a:rPr lang="el-GR" sz="2000" b="1" i="1" dirty="0" err="1"/>
              <a:t>ἡμέραν</a:t>
            </a:r>
            <a:r>
              <a:rPr lang="el-GR" sz="2000" dirty="0"/>
              <a:t> Εξ. 16, 4). Σε καθένα επιτρεπόταν να μαζέψει τόσο όσο ήταν απαραίτητο για εκείνη την ημέρα. Πρόκειται για μια κοινότητα που όλοι μοιράζονται το ίδιο. Μόνον την έκτη μέρα (την </a:t>
            </a:r>
            <a:r>
              <a:rPr lang="el-GR" sz="2000" i="1" dirty="0"/>
              <a:t>Παρασκευή</a:t>
            </a:r>
            <a:r>
              <a:rPr lang="el-GR" sz="2000" dirty="0"/>
              <a:t>) επιτρεπόταν η συλλογή για δύο μέρες για να τηρηθεί η εντολή του Σαββάτου (Εξ.16,16-22</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474" y="764704"/>
            <a:ext cx="6660740" cy="2138498"/>
          </a:xfrm>
          <a:prstGeom prst="rect">
            <a:avLst/>
          </a:prstGeom>
        </p:spPr>
      </p:pic>
      <p:sp>
        <p:nvSpPr>
          <p:cNvPr id="5" name="TextBox 4"/>
          <p:cNvSpPr txBox="1"/>
          <p:nvPr/>
        </p:nvSpPr>
        <p:spPr>
          <a:xfrm>
            <a:off x="7645170" y="2636912"/>
            <a:ext cx="396044" cy="201502"/>
          </a:xfrm>
          <a:prstGeom prst="rect">
            <a:avLst/>
          </a:prstGeom>
        </p:spPr>
        <p:txBody>
          <a:bodyPr vert="horz" wrap="square" lIns="91440" tIns="45720" rIns="91440" bIns="45720" rtlCol="0" anchor="ctr">
            <a:noAutofit/>
          </a:bodyPr>
          <a:lstStyle/>
          <a:p>
            <a:pPr algn="ctr"/>
            <a:r>
              <a:rPr lang="en-US" sz="1500" dirty="0" smtClean="0"/>
              <a:t>26</a:t>
            </a:r>
            <a:endParaRPr lang="el-GR" sz="1500" dirty="0" smtClean="0"/>
          </a:p>
        </p:txBody>
      </p:sp>
    </p:spTree>
    <p:extLst>
      <p:ext uri="{BB962C8B-B14F-4D97-AF65-F5344CB8AC3E}">
        <p14:creationId xmlns:p14="http://schemas.microsoft.com/office/powerpoint/2010/main" val="31795825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fontScale="90000"/>
          </a:bodyPr>
          <a:lstStyle/>
          <a:p>
            <a:r>
              <a:rPr lang="el-GR" dirty="0"/>
              <a:t>Ο </a:t>
            </a:r>
            <a:r>
              <a:rPr lang="el-GR" dirty="0" smtClean="0"/>
              <a:t>άρτος [2]</a:t>
            </a:r>
            <a:endParaRPr lang="el-GR" dirty="0"/>
          </a:p>
        </p:txBody>
      </p:sp>
      <p:sp>
        <p:nvSpPr>
          <p:cNvPr id="3" name="Θέση περιεχομένου 2"/>
          <p:cNvSpPr>
            <a:spLocks noGrp="1"/>
          </p:cNvSpPr>
          <p:nvPr>
            <p:ph idx="1"/>
          </p:nvPr>
        </p:nvSpPr>
        <p:spPr/>
        <p:txBody>
          <a:bodyPr anchor="b">
            <a:normAutofit/>
          </a:bodyPr>
          <a:lstStyle/>
          <a:p>
            <a:pPr marL="0" indent="0">
              <a:buNone/>
            </a:pPr>
            <a:r>
              <a:rPr lang="el-GR" sz="2200" dirty="0"/>
              <a:t>Το ψωμί που μοίραζε ο Ιησούς όταν καθόταν στο τραπέζι με τις τελώνες και αμαρτωλούς ήταν καθημερινό ψωμί και κάτι περισσότερο άρτος ζωής. κάθε γεύμα των μαθητών μαζί του ήταν συνηθισμένο φαγητό και κάτι περισσότερο: γεύμα σωτηρίας, μεσσιανικό γεύμα, πρόγευση και αρραβώνας (= εγγύηση, προκαταβολή) του γεύματος της βασιλείας, γιατί αυτός ήταν ο οικοδεσπότης. Παρακαλεί συνεπώς ο Ιησούς στο κοινό χαρακτήρα της καθημερινότητας να ενεργοποιηθούν οι δυνάμεις και τα δώρα του ερχόμενου κόσμου</a:t>
            </a:r>
            <a:r>
              <a:rPr lang="el-GR" sz="2200" dirty="0" smtClean="0"/>
              <a:t>.</a:t>
            </a:r>
            <a:endParaRPr lang="el-GR" sz="22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197" y="994021"/>
            <a:ext cx="3419605" cy="2304789"/>
          </a:xfrm>
          <a:prstGeom prst="rect">
            <a:avLst/>
          </a:prstGeom>
        </p:spPr>
      </p:pic>
      <p:sp>
        <p:nvSpPr>
          <p:cNvPr id="5" name="TextBox 4"/>
          <p:cNvSpPr txBox="1"/>
          <p:nvPr/>
        </p:nvSpPr>
        <p:spPr>
          <a:xfrm>
            <a:off x="6281802" y="3097308"/>
            <a:ext cx="396044" cy="201502"/>
          </a:xfrm>
          <a:prstGeom prst="rect">
            <a:avLst/>
          </a:prstGeom>
        </p:spPr>
        <p:txBody>
          <a:bodyPr vert="horz" wrap="square" lIns="91440" tIns="45720" rIns="91440" bIns="45720" rtlCol="0" anchor="ctr">
            <a:noAutofit/>
          </a:bodyPr>
          <a:lstStyle/>
          <a:p>
            <a:pPr algn="ctr"/>
            <a:r>
              <a:rPr lang="en-US" sz="1500" dirty="0" smtClean="0"/>
              <a:t>27</a:t>
            </a:r>
            <a:endParaRPr lang="el-GR" sz="1500" dirty="0" smtClean="0"/>
          </a:p>
        </p:txBody>
      </p:sp>
    </p:spTree>
    <p:extLst>
      <p:ext uri="{BB962C8B-B14F-4D97-AF65-F5344CB8AC3E}">
        <p14:creationId xmlns:p14="http://schemas.microsoft.com/office/powerpoint/2010/main" val="35661810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rmAutofit fontScale="90000"/>
          </a:bodyPr>
          <a:lstStyle/>
          <a:p>
            <a:r>
              <a:rPr lang="el-GR" dirty="0"/>
              <a:t>Ο </a:t>
            </a:r>
            <a:r>
              <a:rPr lang="el-GR" dirty="0" smtClean="0"/>
              <a:t>άρτος [3]</a:t>
            </a:r>
            <a:endParaRPr lang="el-GR" dirty="0"/>
          </a:p>
        </p:txBody>
      </p:sp>
      <p:sp>
        <p:nvSpPr>
          <p:cNvPr id="3" name="Θέση περιεχομένου 2"/>
          <p:cNvSpPr>
            <a:spLocks noGrp="1"/>
          </p:cNvSpPr>
          <p:nvPr>
            <p:ph idx="1"/>
          </p:nvPr>
        </p:nvSpPr>
        <p:spPr>
          <a:xfrm>
            <a:off x="464156" y="1556792"/>
            <a:ext cx="8229600" cy="4752528"/>
          </a:xfrm>
        </p:spPr>
        <p:txBody>
          <a:bodyPr anchor="b">
            <a:normAutofit/>
          </a:bodyPr>
          <a:lstStyle/>
          <a:p>
            <a:pPr marL="0" indent="0" fontAlgn="auto">
              <a:lnSpc>
                <a:spcPts val="1900"/>
              </a:lnSpc>
              <a:spcBef>
                <a:spcPts val="0"/>
              </a:spcBef>
              <a:spcAft>
                <a:spcPts val="0"/>
              </a:spcAft>
              <a:buNone/>
              <a:defRPr/>
            </a:pPr>
            <a:r>
              <a:rPr lang="el-GR" sz="2000" b="1" i="1" dirty="0"/>
              <a:t>Παρακαλούμε για τον </a:t>
            </a:r>
            <a:r>
              <a:rPr lang="el-GR" sz="2000" b="1" i="1" dirty="0" err="1"/>
              <a:t>ἄρτον</a:t>
            </a:r>
            <a:r>
              <a:rPr lang="el-GR" sz="2000" b="1" i="1" dirty="0"/>
              <a:t> </a:t>
            </a:r>
            <a:r>
              <a:rPr lang="el-GR" sz="2000" b="1" i="1" u="sng" dirty="0" err="1"/>
              <a:t>ἡμῶν</a:t>
            </a:r>
            <a:r>
              <a:rPr lang="el-GR" sz="2000" b="1" i="1" u="sng" dirty="0"/>
              <a:t>/ΨΩΜΊ ΟΛΩΝ ΜΑΣ</a:t>
            </a:r>
            <a:r>
              <a:rPr lang="el-GR" sz="2000" dirty="0"/>
              <a:t>. εντός της κοινότητας των μαθητών, της κοινότητας των παιδιών του Θεού που εγκαταλείπουν τα πάντα για να ακολουθήσουν τον Κύριο, για να </a:t>
            </a:r>
            <a:r>
              <a:rPr lang="el-GR" sz="2000" dirty="0" smtClean="0"/>
              <a:t>αφεθούν </a:t>
            </a:r>
            <a:r>
              <a:rPr lang="el-GR" sz="2000" dirty="0"/>
              <a:t>με ριζοσπαστικό τρόπο στο Θεό και στην καλοσύνη Του, η οποία και μας τροφοδοτεί.. Άρα δεν επιτρέπεται σε κανέναν να σκέφτεται μόνον τον εαυτό του. Όποιος έχει ψωμί σε αφθονία προσκαλείται σε μοίρασμα. Ο </a:t>
            </a:r>
            <a:r>
              <a:rPr lang="el-GR" sz="2000" dirty="0" err="1"/>
              <a:t>άγ</a:t>
            </a:r>
            <a:r>
              <a:rPr lang="el-GR" sz="2000" dirty="0"/>
              <a:t>. Ιωάννης ο Χρυσόστομος κατά την ερμηνεία στο Α’ </a:t>
            </a:r>
            <a:r>
              <a:rPr lang="el-GR" sz="2000" dirty="0" err="1"/>
              <a:t>Κορ</a:t>
            </a:r>
            <a:r>
              <a:rPr lang="el-GR" sz="2000" dirty="0"/>
              <a:t>. και των σκανδάλων που αντιμετώπιζαν οι χριστιανοί της Κορίνθου υπογραμμίζει ότι κάθε μπουκιά ψωμιού με κάποιο τρόπο είναι μπουκιά που ανήκει σε όλους. Είναι το ψωμί του κόσμου. </a:t>
            </a:r>
            <a:r>
              <a:rPr lang="el-GR" sz="2000" i="1" cap="all" dirty="0" err="1"/>
              <a:t>δ</a:t>
            </a:r>
            <a:r>
              <a:rPr lang="el-GR" sz="2000" i="1" dirty="0" err="1"/>
              <a:t>ότε</a:t>
            </a:r>
            <a:r>
              <a:rPr lang="el-GR" sz="2000" i="1" dirty="0"/>
              <a:t> </a:t>
            </a:r>
            <a:r>
              <a:rPr lang="el-GR" sz="2000" i="1" dirty="0" err="1"/>
              <a:t>αὐτοῖς</a:t>
            </a:r>
            <a:r>
              <a:rPr lang="el-GR" sz="2000" i="1" dirty="0"/>
              <a:t> </a:t>
            </a:r>
            <a:r>
              <a:rPr lang="el-GR" sz="2000" b="1" i="1" dirty="0" err="1"/>
              <a:t>ὑμεῖς</a:t>
            </a:r>
            <a:r>
              <a:rPr lang="el-GR" sz="2000" i="1" dirty="0"/>
              <a:t> </a:t>
            </a:r>
            <a:r>
              <a:rPr lang="el-GR" sz="2000" i="1" dirty="0" err="1"/>
              <a:t>φαγεῖν</a:t>
            </a:r>
            <a:r>
              <a:rPr lang="el-GR" sz="2000" dirty="0"/>
              <a:t> (</a:t>
            </a:r>
            <a:r>
              <a:rPr lang="el-GR" sz="2000" dirty="0" err="1"/>
              <a:t>Μκ</a:t>
            </a:r>
            <a:r>
              <a:rPr lang="el-GR" sz="2000" dirty="0"/>
              <a:t>. 6, 37). </a:t>
            </a:r>
          </a:p>
          <a:p>
            <a:pPr marL="0" indent="0" fontAlgn="auto">
              <a:lnSpc>
                <a:spcPts val="1900"/>
              </a:lnSpc>
              <a:spcBef>
                <a:spcPts val="300"/>
              </a:spcBef>
              <a:spcAft>
                <a:spcPts val="0"/>
              </a:spcAft>
              <a:buNone/>
              <a:defRPr/>
            </a:pPr>
            <a:r>
              <a:rPr lang="el-GR" sz="2000" b="1" i="1" dirty="0" smtClean="0"/>
              <a:t>Με </a:t>
            </a:r>
            <a:r>
              <a:rPr lang="el-GR" sz="2000" b="1" i="1" dirty="0"/>
              <a:t>ποιο σκεπτικό άνθρωποι εξασφαλισμένοι ζητάμε το ψωμί της ημέρας; Μήπως στο όνομα των πεινασμένων;</a:t>
            </a:r>
            <a:r>
              <a:rPr lang="el-GR" sz="2000" dirty="0"/>
              <a:t> </a:t>
            </a:r>
          </a:p>
        </p:txBody>
      </p:sp>
      <p:sp>
        <p:nvSpPr>
          <p:cNvPr id="5" name="TextBox 4"/>
          <p:cNvSpPr txBox="1"/>
          <p:nvPr/>
        </p:nvSpPr>
        <p:spPr>
          <a:xfrm>
            <a:off x="6095602" y="2996557"/>
            <a:ext cx="396044" cy="201502"/>
          </a:xfrm>
          <a:prstGeom prst="rect">
            <a:avLst/>
          </a:prstGeom>
        </p:spPr>
        <p:txBody>
          <a:bodyPr vert="horz" wrap="square" lIns="91440" tIns="45720" rIns="91440" bIns="45720" rtlCol="0" anchor="ctr">
            <a:noAutofit/>
          </a:bodyPr>
          <a:lstStyle/>
          <a:p>
            <a:pPr algn="ctr"/>
            <a:r>
              <a:rPr lang="en-US" sz="1500" dirty="0" smtClean="0"/>
              <a:t>28</a:t>
            </a:r>
            <a:endParaRPr lang="el-GR" sz="1500" dirty="0" smtClean="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828" y="875801"/>
            <a:ext cx="3096344" cy="2322258"/>
          </a:xfrm>
          <a:prstGeom prst="rect">
            <a:avLst/>
          </a:prstGeom>
        </p:spPr>
      </p:pic>
    </p:spTree>
    <p:extLst>
      <p:ext uri="{BB962C8B-B14F-4D97-AF65-F5344CB8AC3E}">
        <p14:creationId xmlns:p14="http://schemas.microsoft.com/office/powerpoint/2010/main" val="1390639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395536" y="260648"/>
            <a:ext cx="4608512" cy="5865515"/>
          </a:xfrm>
        </p:spPr>
        <p:txBody>
          <a:bodyPr>
            <a:noAutofit/>
          </a:bodyPr>
          <a:lstStyle/>
          <a:p>
            <a:pPr marL="0" indent="0" fontAlgn="auto">
              <a:lnSpc>
                <a:spcPts val="1700"/>
              </a:lnSpc>
              <a:spcBef>
                <a:spcPts val="0"/>
              </a:spcBef>
              <a:spcAft>
                <a:spcPts val="0"/>
              </a:spcAft>
              <a:buNone/>
              <a:defRPr/>
            </a:pPr>
            <a:r>
              <a:rPr lang="el-GR" sz="1600" cap="all" dirty="0" smtClean="0"/>
              <a:t>η</a:t>
            </a:r>
            <a:r>
              <a:rPr lang="el-GR" sz="1600" dirty="0" smtClean="0"/>
              <a:t> </a:t>
            </a:r>
            <a:r>
              <a:rPr lang="el-GR" sz="1600" dirty="0"/>
              <a:t>πέμπτη παράκληση της </a:t>
            </a:r>
            <a:r>
              <a:rPr lang="el-GR" sz="1600" cap="all" dirty="0" err="1" smtClean="0"/>
              <a:t>κ</a:t>
            </a:r>
            <a:r>
              <a:rPr lang="el-GR" sz="1600" dirty="0" err="1" smtClean="0"/>
              <a:t>υριακής</a:t>
            </a:r>
            <a:r>
              <a:rPr lang="el-GR" sz="1600" dirty="0" smtClean="0"/>
              <a:t> </a:t>
            </a:r>
            <a:r>
              <a:rPr lang="el-GR" sz="1600" cap="all" dirty="0"/>
              <a:t>π</a:t>
            </a:r>
            <a:r>
              <a:rPr lang="el-GR" sz="1600" dirty="0"/>
              <a:t>ροσευχής προϋποθέτει έναν κόσμο στον οποίο πλανάται η ενοχή μεταξύ των ανθρώπων και απέναντι στο Θεό. </a:t>
            </a:r>
            <a:r>
              <a:rPr lang="el-GR" sz="1600" b="1" dirty="0"/>
              <a:t>Και οι μαθητές ανήκουν στους οφειλέτες. Έχουν αμαρτίες.</a:t>
            </a:r>
          </a:p>
          <a:p>
            <a:pPr marL="0" indent="0" fontAlgn="auto">
              <a:lnSpc>
                <a:spcPts val="1700"/>
              </a:lnSpc>
              <a:spcBef>
                <a:spcPts val="0"/>
              </a:spcBef>
              <a:spcAft>
                <a:spcPts val="0"/>
              </a:spcAft>
              <a:buNone/>
              <a:defRPr/>
            </a:pPr>
            <a:r>
              <a:rPr lang="el-GR" sz="1600" dirty="0"/>
              <a:t>Κάθε ενοχή ανάμεσα στους ανθρώπους εμπερικλείει έναν τραυματισμό της αλήθειας και της αγάπης. </a:t>
            </a:r>
            <a:r>
              <a:rPr lang="el-GR" sz="1600" b="1" dirty="0"/>
              <a:t>Η υπερνίκηση της ενοχής αποτελεί ένα κεντρικό ερώτημα κάθε ανθρώπινης ύπαρξης. </a:t>
            </a:r>
            <a:r>
              <a:rPr lang="el-GR" sz="1600" dirty="0"/>
              <a:t>Η ιστορία της θρησκείας περιστρέφεται γύρω από αυτό το ερώτημα. </a:t>
            </a:r>
          </a:p>
          <a:p>
            <a:pPr marL="0" indent="0" fontAlgn="auto">
              <a:lnSpc>
                <a:spcPts val="1700"/>
              </a:lnSpc>
              <a:spcBef>
                <a:spcPts val="0"/>
              </a:spcBef>
              <a:spcAft>
                <a:spcPts val="0"/>
              </a:spcAft>
              <a:buNone/>
              <a:defRPr/>
            </a:pPr>
            <a:r>
              <a:rPr lang="el-GR" sz="1600" dirty="0"/>
              <a:t>Η ενοχή προκαλεί εκδίκηση. Έτσι δημιουργείται μια αλυσίδα όπου η συμφορά της ενοχής αναπτύσσεται συνεχώς και γίνεται πάντα αναπόδραστη. Με αυτήν την παράκληση μας λέει ο Κύριος: η ενοχή μπορεί να υπερνικηθεί μόνο με τη συγχώρεση και όχι με την αντεκδίκηση. Ο </a:t>
            </a:r>
            <a:r>
              <a:rPr lang="el-GR" sz="1600" cap="all" dirty="0"/>
              <a:t>θ</a:t>
            </a:r>
            <a:r>
              <a:rPr lang="el-GR" sz="1600" dirty="0"/>
              <a:t>εός είναι ο Θεός που </a:t>
            </a:r>
            <a:r>
              <a:rPr lang="el-GR" sz="1600" dirty="0" err="1"/>
              <a:t>συγχωρεί</a:t>
            </a:r>
            <a:r>
              <a:rPr lang="el-GR" sz="1600" dirty="0"/>
              <a:t> γιατί αγαπά τα κτίσματά του. Και η συγχώρεση μπορεί να πραγματοποιηθεί σε εκείνον, ο οποίος </a:t>
            </a:r>
            <a:r>
              <a:rPr lang="el-GR" sz="1600" dirty="0" err="1"/>
              <a:t>συγχωρεί</a:t>
            </a:r>
            <a:r>
              <a:rPr lang="el-GR" sz="1600" dirty="0"/>
              <a:t>.</a:t>
            </a:r>
          </a:p>
          <a:p>
            <a:pPr marL="0" indent="0" fontAlgn="auto">
              <a:lnSpc>
                <a:spcPts val="1700"/>
              </a:lnSpc>
              <a:spcBef>
                <a:spcPts val="0"/>
              </a:spcBef>
              <a:spcAft>
                <a:spcPts val="0"/>
              </a:spcAft>
              <a:buNone/>
              <a:defRPr/>
            </a:pPr>
            <a:r>
              <a:rPr lang="el-GR" sz="1600" dirty="0"/>
              <a:t>Ο ίδιος ο Θεός ο οποίος γνώριζε ότι εμείς οι άνθρωποι βρισκόμασταν απέναντι σε αυτόν ασυμφιλίωτοι, πραγματοποίησε έξοδο από τη θεότητά του προκειμένου να έρθει σε εμάς και να επέλθει η </a:t>
            </a:r>
            <a:r>
              <a:rPr lang="el-GR" sz="1600" dirty="0" err="1"/>
              <a:t>καταλλαγή</a:t>
            </a:r>
            <a:r>
              <a:rPr lang="el-GR" sz="1600" dirty="0"/>
              <a:t>. Θα θυμηθούμε ότι πριν το δώρο της Ευχαριστίας γονάτισε μπροστά στους μαθητές του και έπλυνε τα ακάθαρτα πόδια τους με τη γεμάτη ταπείνωση αγάπη. </a:t>
            </a:r>
          </a:p>
        </p:txBody>
      </p:sp>
      <p:pic>
        <p:nvPicPr>
          <p:cNvPr id="6" name="Θέση περιεχομένου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96136" y="1600200"/>
            <a:ext cx="1915588" cy="4061048"/>
          </a:xfrm>
        </p:spPr>
      </p:pic>
      <p:sp>
        <p:nvSpPr>
          <p:cNvPr id="5" name="3 - TextBox"/>
          <p:cNvSpPr>
            <a:spLocks noChangeArrowheads="1"/>
          </p:cNvSpPr>
          <p:nvPr/>
        </p:nvSpPr>
        <p:spPr bwMode="auto">
          <a:xfrm>
            <a:off x="4932039" y="118943"/>
            <a:ext cx="4032449" cy="1481257"/>
          </a:xfrm>
          <a:prstGeom prst="roundRect">
            <a:avLst>
              <a:gd name="adj" fmla="val 16667"/>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b="1" i="1" dirty="0">
                <a:solidFill>
                  <a:srgbClr val="5075BC"/>
                </a:solidFill>
                <a:latin typeface="+mn-lt"/>
                <a:cs typeface="+mn-cs"/>
              </a:rPr>
              <a:t>ΙΙ. </a:t>
            </a:r>
            <a:r>
              <a:rPr lang="el-GR" b="1" i="1" dirty="0" err="1">
                <a:solidFill>
                  <a:srgbClr val="5075BC"/>
                </a:solidFill>
                <a:latin typeface="+mn-lt"/>
                <a:cs typeface="+mn-cs"/>
              </a:rPr>
              <a:t>καὶ</a:t>
            </a:r>
            <a:r>
              <a:rPr lang="el-GR" b="1" i="1" dirty="0">
                <a:solidFill>
                  <a:srgbClr val="5075BC"/>
                </a:solidFill>
                <a:latin typeface="+mn-lt"/>
                <a:cs typeface="+mn-cs"/>
              </a:rPr>
              <a:t> </a:t>
            </a:r>
            <a:r>
              <a:rPr lang="el-GR" b="1" i="1" dirty="0" err="1">
                <a:solidFill>
                  <a:srgbClr val="5075BC"/>
                </a:solidFill>
                <a:latin typeface="+mn-lt"/>
                <a:cs typeface="+mn-cs"/>
              </a:rPr>
              <a:t>ἂφες</a:t>
            </a:r>
            <a:r>
              <a:rPr lang="el-GR" b="1" i="1" dirty="0">
                <a:solidFill>
                  <a:srgbClr val="5075BC"/>
                </a:solidFill>
                <a:latin typeface="+mn-lt"/>
                <a:cs typeface="+mn-cs"/>
              </a:rPr>
              <a:t> </a:t>
            </a:r>
            <a:r>
              <a:rPr lang="el-GR" b="1" i="1" dirty="0" err="1">
                <a:solidFill>
                  <a:srgbClr val="5075BC"/>
                </a:solidFill>
                <a:latin typeface="+mn-lt"/>
                <a:cs typeface="+mn-cs"/>
              </a:rPr>
              <a:t>ἡμῖν</a:t>
            </a:r>
            <a:r>
              <a:rPr lang="el-GR" b="1" i="1" dirty="0">
                <a:solidFill>
                  <a:srgbClr val="5075BC"/>
                </a:solidFill>
                <a:latin typeface="+mn-lt"/>
                <a:cs typeface="+mn-cs"/>
              </a:rPr>
              <a:t> </a:t>
            </a:r>
            <a:r>
              <a:rPr lang="el-GR" b="1" i="1" dirty="0" err="1">
                <a:solidFill>
                  <a:srgbClr val="5075BC"/>
                </a:solidFill>
                <a:latin typeface="+mn-lt"/>
                <a:cs typeface="+mn-cs"/>
              </a:rPr>
              <a:t>τὰ</a:t>
            </a:r>
            <a:r>
              <a:rPr lang="el-GR" b="1" i="1" dirty="0">
                <a:solidFill>
                  <a:srgbClr val="5075BC"/>
                </a:solidFill>
                <a:latin typeface="+mn-lt"/>
                <a:cs typeface="+mn-cs"/>
              </a:rPr>
              <a:t> </a:t>
            </a:r>
            <a:r>
              <a:rPr lang="el-GR" b="1" i="1" dirty="0" err="1">
                <a:solidFill>
                  <a:srgbClr val="5075BC"/>
                </a:solidFill>
                <a:latin typeface="+mn-lt"/>
                <a:cs typeface="+mn-cs"/>
              </a:rPr>
              <a:t>ὀφειλήματα</a:t>
            </a:r>
            <a:r>
              <a:rPr lang="el-GR" b="1" i="1" dirty="0">
                <a:solidFill>
                  <a:srgbClr val="5075BC"/>
                </a:solidFill>
                <a:latin typeface="+mn-lt"/>
                <a:cs typeface="+mn-cs"/>
              </a:rPr>
              <a:t> </a:t>
            </a:r>
            <a:r>
              <a:rPr lang="el-GR" b="1" i="1" dirty="0" err="1">
                <a:solidFill>
                  <a:srgbClr val="5075BC"/>
                </a:solidFill>
                <a:latin typeface="+mn-lt"/>
                <a:cs typeface="+mn-cs"/>
              </a:rPr>
              <a:t>ἡμῶν</a:t>
            </a:r>
            <a:r>
              <a:rPr lang="el-GR" b="1" i="1" dirty="0">
                <a:solidFill>
                  <a:srgbClr val="5075BC"/>
                </a:solidFill>
                <a:latin typeface="+mn-lt"/>
                <a:cs typeface="+mn-cs"/>
              </a:rPr>
              <a:t> </a:t>
            </a:r>
          </a:p>
          <a:p>
            <a:pPr eaLnBrk="1" hangingPunct="1"/>
            <a:r>
              <a:rPr lang="el-GR" b="1" i="1" dirty="0" err="1">
                <a:solidFill>
                  <a:srgbClr val="5075BC"/>
                </a:solidFill>
                <a:latin typeface="+mn-lt"/>
                <a:cs typeface="+mn-cs"/>
              </a:rPr>
              <a:t>ὡς</a:t>
            </a:r>
            <a:r>
              <a:rPr lang="el-GR" b="1" i="1" dirty="0">
                <a:solidFill>
                  <a:srgbClr val="5075BC"/>
                </a:solidFill>
                <a:latin typeface="+mn-lt"/>
                <a:cs typeface="+mn-cs"/>
              </a:rPr>
              <a:t> </a:t>
            </a:r>
            <a:r>
              <a:rPr lang="el-GR" b="1" i="1" dirty="0" err="1">
                <a:solidFill>
                  <a:srgbClr val="5075BC"/>
                </a:solidFill>
                <a:latin typeface="+mn-lt"/>
                <a:cs typeface="+mn-cs"/>
              </a:rPr>
              <a:t>καὶ</a:t>
            </a:r>
            <a:r>
              <a:rPr lang="el-GR" b="1" i="1" dirty="0">
                <a:solidFill>
                  <a:srgbClr val="5075BC"/>
                </a:solidFill>
                <a:latin typeface="+mn-lt"/>
                <a:cs typeface="+mn-cs"/>
              </a:rPr>
              <a:t> </a:t>
            </a:r>
            <a:r>
              <a:rPr lang="el-GR" b="1" i="1" dirty="0" err="1">
                <a:solidFill>
                  <a:srgbClr val="5075BC"/>
                </a:solidFill>
                <a:latin typeface="+mn-lt"/>
                <a:cs typeface="+mn-cs"/>
              </a:rPr>
              <a:t>ἡμεῖς</a:t>
            </a:r>
            <a:r>
              <a:rPr lang="el-GR" b="1" i="1" dirty="0">
                <a:solidFill>
                  <a:srgbClr val="5075BC"/>
                </a:solidFill>
                <a:latin typeface="+mn-lt"/>
                <a:cs typeface="+mn-cs"/>
              </a:rPr>
              <a:t> </a:t>
            </a:r>
            <a:r>
              <a:rPr lang="el-GR" b="1" i="1" dirty="0" err="1">
                <a:solidFill>
                  <a:srgbClr val="5075BC"/>
                </a:solidFill>
                <a:latin typeface="+mn-lt"/>
                <a:cs typeface="+mn-cs"/>
              </a:rPr>
              <a:t>ἀφήκαμεν</a:t>
            </a:r>
            <a:r>
              <a:rPr lang="el-GR" b="1" i="1" dirty="0">
                <a:solidFill>
                  <a:srgbClr val="5075BC"/>
                </a:solidFill>
                <a:latin typeface="+mn-lt"/>
                <a:cs typeface="+mn-cs"/>
              </a:rPr>
              <a:t> </a:t>
            </a:r>
            <a:r>
              <a:rPr lang="el-GR" b="1" i="1" dirty="0" err="1">
                <a:solidFill>
                  <a:srgbClr val="5075BC"/>
                </a:solidFill>
                <a:latin typeface="+mn-lt"/>
                <a:cs typeface="+mn-cs"/>
              </a:rPr>
              <a:t>τοῖς</a:t>
            </a:r>
            <a:r>
              <a:rPr lang="el-GR" b="1" i="1" dirty="0">
                <a:solidFill>
                  <a:srgbClr val="5075BC"/>
                </a:solidFill>
                <a:latin typeface="+mn-lt"/>
                <a:cs typeface="+mn-cs"/>
              </a:rPr>
              <a:t> </a:t>
            </a:r>
            <a:r>
              <a:rPr lang="el-GR" b="1" i="1" dirty="0" err="1">
                <a:solidFill>
                  <a:srgbClr val="5075BC"/>
                </a:solidFill>
                <a:latin typeface="+mn-lt"/>
                <a:cs typeface="+mn-cs"/>
              </a:rPr>
              <a:t>ὀφειλέταις</a:t>
            </a:r>
            <a:r>
              <a:rPr lang="el-GR" b="1" i="1" dirty="0">
                <a:solidFill>
                  <a:srgbClr val="5075BC"/>
                </a:solidFill>
                <a:latin typeface="+mn-lt"/>
                <a:cs typeface="+mn-cs"/>
              </a:rPr>
              <a:t> </a:t>
            </a:r>
            <a:r>
              <a:rPr lang="el-GR" b="1" i="1" dirty="0" err="1">
                <a:solidFill>
                  <a:srgbClr val="5075BC"/>
                </a:solidFill>
                <a:latin typeface="+mn-lt"/>
                <a:cs typeface="+mn-cs"/>
              </a:rPr>
              <a:t>ἡμῶν</a:t>
            </a:r>
            <a:r>
              <a:rPr lang="el-GR" b="1" i="1" dirty="0">
                <a:solidFill>
                  <a:srgbClr val="5075BC"/>
                </a:solidFill>
                <a:latin typeface="+mn-lt"/>
                <a:cs typeface="+mn-cs"/>
              </a:rPr>
              <a:t>.</a:t>
            </a:r>
          </a:p>
          <a:p>
            <a:pPr eaLnBrk="1" hangingPunct="1"/>
            <a:r>
              <a:rPr lang="el-GR" sz="900" b="1" i="1" dirty="0" smtClean="0">
                <a:latin typeface="+mn-lt"/>
              </a:rPr>
              <a:t>Στην </a:t>
            </a:r>
            <a:r>
              <a:rPr lang="el-GR" sz="900" b="1" i="1" dirty="0">
                <a:latin typeface="+mn-lt"/>
              </a:rPr>
              <a:t>6</a:t>
            </a:r>
            <a:r>
              <a:rPr lang="el-GR" sz="900" b="1" i="1" baseline="30000" dirty="0">
                <a:latin typeface="+mn-lt"/>
              </a:rPr>
              <a:t>η</a:t>
            </a:r>
            <a:r>
              <a:rPr lang="el-GR" sz="900" b="1" i="1" dirty="0">
                <a:latin typeface="+mn-lt"/>
              </a:rPr>
              <a:t> ευλογία του </a:t>
            </a:r>
            <a:r>
              <a:rPr lang="el-GR" sz="900" b="1" i="1" dirty="0" err="1">
                <a:latin typeface="+mn-lt"/>
              </a:rPr>
              <a:t>Σεμονέ</a:t>
            </a:r>
            <a:r>
              <a:rPr lang="el-GR" sz="900" b="1" i="1" dirty="0">
                <a:latin typeface="+mn-lt"/>
              </a:rPr>
              <a:t> </a:t>
            </a:r>
            <a:r>
              <a:rPr lang="el-GR" sz="900" b="1" i="1" dirty="0" err="1">
                <a:latin typeface="+mn-lt"/>
              </a:rPr>
              <a:t>Εσρέ</a:t>
            </a:r>
            <a:r>
              <a:rPr lang="el-GR" sz="900" b="1" i="1" dirty="0">
                <a:latin typeface="+mn-lt"/>
              </a:rPr>
              <a:t> ακούγεται η ευχή: </a:t>
            </a:r>
            <a:r>
              <a:rPr lang="el-GR" sz="900" b="1" i="1" dirty="0" err="1">
                <a:latin typeface="+mn-lt"/>
              </a:rPr>
              <a:t>Συγχώρεσέ</a:t>
            </a:r>
            <a:r>
              <a:rPr lang="el-GR" sz="900" b="1" i="1" dirty="0">
                <a:latin typeface="+mn-lt"/>
              </a:rPr>
              <a:t> μας Πατέρα μας διότι έχουμε αμαρτήσει (εναντίον σου)</a:t>
            </a:r>
          </a:p>
          <a:p>
            <a:pPr eaLnBrk="1" hangingPunct="1"/>
            <a:r>
              <a:rPr lang="el-GR" sz="900" dirty="0" err="1">
                <a:latin typeface="+mn-lt"/>
              </a:rPr>
              <a:t>Πρβλ</a:t>
            </a:r>
            <a:r>
              <a:rPr lang="el-GR" sz="900" dirty="0">
                <a:latin typeface="+mn-lt"/>
              </a:rPr>
              <a:t>. Ψ. 11: 18: </a:t>
            </a:r>
            <a:r>
              <a:rPr lang="el-GR" sz="900" i="1" dirty="0" err="1">
                <a:latin typeface="+mn-lt"/>
              </a:rPr>
              <a:t>καὶ</a:t>
            </a:r>
            <a:r>
              <a:rPr lang="el-GR" sz="900" i="1" dirty="0">
                <a:latin typeface="+mn-lt"/>
              </a:rPr>
              <a:t> </a:t>
            </a:r>
            <a:r>
              <a:rPr lang="el-GR" sz="900" i="1" dirty="0" err="1">
                <a:latin typeface="+mn-lt"/>
              </a:rPr>
              <a:t>ἄφες</a:t>
            </a:r>
            <a:r>
              <a:rPr lang="el-GR" sz="900" i="1" dirty="0">
                <a:latin typeface="+mn-lt"/>
              </a:rPr>
              <a:t> </a:t>
            </a:r>
            <a:r>
              <a:rPr lang="el-GR" sz="900" i="1" dirty="0" err="1">
                <a:latin typeface="+mn-lt"/>
              </a:rPr>
              <a:t>πάσας</a:t>
            </a:r>
            <a:r>
              <a:rPr lang="el-GR" sz="900" i="1" dirty="0">
                <a:latin typeface="+mn-lt"/>
              </a:rPr>
              <a:t> </a:t>
            </a:r>
            <a:r>
              <a:rPr lang="el-GR" sz="900" i="1" dirty="0" err="1">
                <a:latin typeface="+mn-lt"/>
              </a:rPr>
              <a:t>τὰς</a:t>
            </a:r>
            <a:r>
              <a:rPr lang="el-GR" sz="900" i="1" dirty="0">
                <a:latin typeface="+mn-lt"/>
              </a:rPr>
              <a:t> </a:t>
            </a:r>
            <a:r>
              <a:rPr lang="el-GR" sz="900" i="1" dirty="0" err="1">
                <a:latin typeface="+mn-lt"/>
              </a:rPr>
              <a:t>ἁμαρτίας</a:t>
            </a:r>
            <a:r>
              <a:rPr lang="el-GR" sz="900" i="1" dirty="0">
                <a:latin typeface="+mn-lt"/>
              </a:rPr>
              <a:t> μου</a:t>
            </a:r>
          </a:p>
        </p:txBody>
      </p:sp>
      <p:sp>
        <p:nvSpPr>
          <p:cNvPr id="7" name="TextBox 6"/>
          <p:cNvSpPr txBox="1"/>
          <p:nvPr/>
        </p:nvSpPr>
        <p:spPr>
          <a:xfrm>
            <a:off x="5220072" y="5661248"/>
            <a:ext cx="3384376" cy="792088"/>
          </a:xfrm>
          <a:prstGeom prst="rect">
            <a:avLst/>
          </a:prstGeom>
        </p:spPr>
        <p:txBody>
          <a:bodyPr vert="horz" wrap="square" lIns="91440" tIns="45720" rIns="91440" bIns="45720" rtlCol="0" anchor="ctr">
            <a:normAutofit fontScale="92500" lnSpcReduction="10000"/>
          </a:bodyPr>
          <a:lstStyle/>
          <a:p>
            <a:pPr algn="ctr"/>
            <a:r>
              <a:rPr lang="el-GR" b="1" dirty="0">
                <a:solidFill>
                  <a:srgbClr val="000000"/>
                </a:solidFill>
              </a:rPr>
              <a:t>ΟΦΕΙΛΗ </a:t>
            </a:r>
            <a:r>
              <a:rPr lang="el-GR" b="1" dirty="0" smtClean="0">
                <a:solidFill>
                  <a:srgbClr val="000000"/>
                </a:solidFill>
              </a:rPr>
              <a:t>ΕΙΝΑΙ </a:t>
            </a:r>
            <a:r>
              <a:rPr lang="el-GR" b="1" dirty="0">
                <a:solidFill>
                  <a:srgbClr val="000000"/>
                </a:solidFill>
              </a:rPr>
              <a:t>ΤΟ ΧΡΕΟΣ  </a:t>
            </a:r>
          </a:p>
          <a:p>
            <a:pPr algn="ctr"/>
            <a:r>
              <a:rPr lang="el-GR" b="1" dirty="0">
                <a:solidFill>
                  <a:srgbClr val="000000"/>
                </a:solidFill>
              </a:rPr>
              <a:t>και στα αραμ. Η ΑΜΑΡΤΙΑ</a:t>
            </a:r>
          </a:p>
          <a:p>
            <a:pPr algn="ctr"/>
            <a:r>
              <a:rPr lang="el-GR" sz="1050" b="1" dirty="0"/>
              <a:t>(</a:t>
            </a:r>
            <a:r>
              <a:rPr lang="el-GR" sz="1050" b="1" dirty="0" err="1"/>
              <a:t>Ρωμ</a:t>
            </a:r>
            <a:r>
              <a:rPr lang="el-GR" sz="1050" b="1" dirty="0"/>
              <a:t>. 4, 4 βλ. </a:t>
            </a:r>
            <a:r>
              <a:rPr lang="el-GR" sz="1050" b="1" dirty="0" err="1"/>
              <a:t>Μτ</a:t>
            </a:r>
            <a:r>
              <a:rPr lang="el-GR" sz="1050" b="1" dirty="0"/>
              <a:t>. 18, 32. </a:t>
            </a:r>
            <a:r>
              <a:rPr lang="el-GR" sz="1050" b="1" dirty="0" err="1"/>
              <a:t>Διδ</a:t>
            </a:r>
            <a:r>
              <a:rPr lang="el-GR" sz="1050" b="1" dirty="0"/>
              <a:t>. 8.2</a:t>
            </a:r>
            <a:r>
              <a:rPr lang="el-GR" b="1" dirty="0" smtClean="0"/>
              <a:t>)</a:t>
            </a:r>
            <a:endParaRPr lang="el-GR" b="1" dirty="0">
              <a:solidFill>
                <a:srgbClr val="000000"/>
              </a:solidFill>
            </a:endParaRPr>
          </a:p>
        </p:txBody>
      </p:sp>
      <p:sp>
        <p:nvSpPr>
          <p:cNvPr id="8" name="TextBox 7"/>
          <p:cNvSpPr txBox="1"/>
          <p:nvPr/>
        </p:nvSpPr>
        <p:spPr>
          <a:xfrm>
            <a:off x="7771721" y="5301208"/>
            <a:ext cx="396044" cy="201502"/>
          </a:xfrm>
          <a:prstGeom prst="rect">
            <a:avLst/>
          </a:prstGeom>
        </p:spPr>
        <p:txBody>
          <a:bodyPr vert="horz" wrap="square" lIns="91440" tIns="45720" rIns="91440" bIns="45720" rtlCol="0" anchor="ctr">
            <a:noAutofit/>
          </a:bodyPr>
          <a:lstStyle/>
          <a:p>
            <a:pPr algn="ctr"/>
            <a:r>
              <a:rPr lang="en-US" sz="1500" dirty="0" smtClean="0"/>
              <a:t>29</a:t>
            </a:r>
            <a:endParaRPr lang="el-GR" sz="1500" dirty="0" smtClean="0"/>
          </a:p>
        </p:txBody>
      </p:sp>
    </p:spTree>
    <p:extLst>
      <p:ext uri="{BB962C8B-B14F-4D97-AF65-F5344CB8AC3E}">
        <p14:creationId xmlns:p14="http://schemas.microsoft.com/office/powerpoint/2010/main" val="1320614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88913"/>
            <a:ext cx="241808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 TextBox"/>
          <p:cNvSpPr txBox="1">
            <a:spLocks noChangeArrowheads="1"/>
          </p:cNvSpPr>
          <p:nvPr/>
        </p:nvSpPr>
        <p:spPr bwMode="auto">
          <a:xfrm>
            <a:off x="179512" y="1844824"/>
            <a:ext cx="8857108" cy="501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sz="1400" dirty="0">
                <a:latin typeface="+mn-lt"/>
              </a:rPr>
              <a:t>Ο </a:t>
            </a:r>
            <a:r>
              <a:rPr lang="el-GR" sz="1400" dirty="0" err="1">
                <a:latin typeface="+mn-lt"/>
              </a:rPr>
              <a:t>αραμαϊκός</a:t>
            </a:r>
            <a:r>
              <a:rPr lang="el-GR" sz="1400" dirty="0">
                <a:latin typeface="+mn-lt"/>
              </a:rPr>
              <a:t> αλλά και ο εβραϊκός αόριστος δείχνει μια πράξη που τελείωσε τη στιγμή της ομιλίας - ή της γραφής -, αλλά που εμφανίζει τα αποτελέσματα της στο παρόν. Αυτή η «σύμπτωση», δηλαδή αυτή η χρήση του αορίστου για να εκφραστεί το παρόν. </a:t>
            </a:r>
            <a:r>
              <a:rPr lang="el-GR" sz="1400" b="1" dirty="0">
                <a:latin typeface="+mn-lt"/>
              </a:rPr>
              <a:t>Έτσι λοιπόν, ο ίδιος ρηματικός τύπος της </a:t>
            </a:r>
            <a:r>
              <a:rPr lang="el-GR" sz="1400" b="1" dirty="0" err="1">
                <a:latin typeface="+mn-lt"/>
              </a:rPr>
              <a:t>αραμαϊκής</a:t>
            </a:r>
            <a:r>
              <a:rPr lang="el-GR" sz="1400" b="1" dirty="0">
                <a:latin typeface="+mn-lt"/>
              </a:rPr>
              <a:t> (αόριστος </a:t>
            </a:r>
            <a:r>
              <a:rPr lang="el-GR" sz="1400" b="1" dirty="0" err="1">
                <a:latin typeface="+mn-lt"/>
              </a:rPr>
              <a:t>ενεστώς</a:t>
            </a:r>
            <a:r>
              <a:rPr lang="el-GR" sz="1400" b="1" dirty="0">
                <a:latin typeface="+mn-lt"/>
              </a:rPr>
              <a:t>) μεταφράζεται στο Ματθαίο κατά γράμμα με τον ελληνικό χρόνο του αορίστου, και στο Λουκά, πιο σωστά ως προς το νόημα του </a:t>
            </a:r>
            <a:r>
              <a:rPr lang="el-GR" sz="1400" b="1" dirty="0" err="1">
                <a:latin typeface="+mn-lt"/>
              </a:rPr>
              <a:t>αραμαϊκού</a:t>
            </a:r>
            <a:r>
              <a:rPr lang="el-GR" sz="1400" b="1" dirty="0">
                <a:latin typeface="+mn-lt"/>
              </a:rPr>
              <a:t>  με τον ενεστώτα.</a:t>
            </a:r>
            <a:r>
              <a:rPr lang="el-GR" sz="1400" dirty="0">
                <a:latin typeface="+mn-lt"/>
              </a:rPr>
              <a:t> Πάνω στη βάση της σημιτικής χρονικής «σύμπτωσης», η δευτερεύουσα πρόταση «ως και ημείς </a:t>
            </a:r>
            <a:r>
              <a:rPr lang="el-GR" sz="1400" dirty="0" err="1">
                <a:latin typeface="+mn-lt"/>
              </a:rPr>
              <a:t>αφήκαμεν</a:t>
            </a:r>
            <a:r>
              <a:rPr lang="el-GR" sz="1400" dirty="0">
                <a:latin typeface="+mn-lt"/>
              </a:rPr>
              <a:t>....» αναφέρεται στο παρελθόν, στο παρόν, ακόμα και στο μέλλον. Γι' αυτό δεν έχουμε το δικαίωμα να πούμε ότι χρειάζεται να συγχωρήσουμε πριν ο Θεός εισακούοντας την προσευχή μας. μας συγχωρήσει. Γιατί σε μια τέτοια περίπτωση η άφεση που δίνουμε εμείς θα ήταν ένας όρος που θα δημιουργούσε για μας </a:t>
            </a:r>
            <a:r>
              <a:rPr lang="el-GR" sz="1400" dirty="0" err="1">
                <a:latin typeface="+mn-lt"/>
              </a:rPr>
              <a:t>μιαν</a:t>
            </a:r>
            <a:r>
              <a:rPr lang="el-GR" sz="1400" dirty="0">
                <a:latin typeface="+mn-lt"/>
              </a:rPr>
              <a:t> αξίωση, και από τον οποίο θα εξαρτιόταν η άφεση του Θεού (</a:t>
            </a:r>
            <a:r>
              <a:rPr lang="en-US" sz="1400" dirty="0" err="1">
                <a:latin typeface="+mn-lt"/>
              </a:rPr>
              <a:t>Cullmann</a:t>
            </a:r>
            <a:r>
              <a:rPr lang="en-US" sz="1400" dirty="0">
                <a:latin typeface="+mn-lt"/>
              </a:rPr>
              <a:t>)</a:t>
            </a:r>
            <a:r>
              <a:rPr lang="el-GR" sz="1400" dirty="0">
                <a:latin typeface="+mn-lt"/>
              </a:rPr>
              <a:t>. </a:t>
            </a:r>
          </a:p>
          <a:p>
            <a:pPr eaLnBrk="1" hangingPunct="1"/>
            <a:r>
              <a:rPr lang="el-GR" sz="1400" dirty="0">
                <a:latin typeface="+mn-lt"/>
              </a:rPr>
              <a:t>Στο </a:t>
            </a:r>
            <a:r>
              <a:rPr lang="el-GR" sz="1400" dirty="0" err="1">
                <a:latin typeface="+mn-lt"/>
              </a:rPr>
              <a:t>Μτ</a:t>
            </a:r>
            <a:r>
              <a:rPr lang="el-GR" sz="1400" dirty="0">
                <a:latin typeface="+mn-lt"/>
              </a:rPr>
              <a:t>. 18, 23 άλλωστε προηγείται η διαγραφή χρέους </a:t>
            </a:r>
            <a:r>
              <a:rPr lang="el-GR" sz="1400" dirty="0" err="1">
                <a:latin typeface="+mn-lt"/>
              </a:rPr>
              <a:t>εκατομ</a:t>
            </a:r>
            <a:r>
              <a:rPr lang="el-GR" sz="1400" dirty="0">
                <a:latin typeface="+mn-lt"/>
              </a:rPr>
              <a:t>. υπό του άρχοντα Θεού ενώ στο 20, 1 </a:t>
            </a:r>
            <a:r>
              <a:rPr lang="el-GR" sz="1400" dirty="0" err="1">
                <a:latin typeface="+mn-lt"/>
              </a:rPr>
              <a:t>κε</a:t>
            </a:r>
            <a:r>
              <a:rPr lang="el-GR" sz="1400" dirty="0">
                <a:latin typeface="+mn-lt"/>
              </a:rPr>
              <a:t>. διακηρύσσεται η ελευθερία του Θεού. ΣΤΗΝ ΕΟΡΤΗ ΤΟΥ ΕΞΙΛΑΣΜΟΥ των Εβραίων προηγούνταν η συγχώρεση των άλλων για αν επιτευχθεί η συγχώρεση του πιστού ενώ στο 5, 23 ο Ιησούς προτείνει κάποιος να αφήσει το δώρο που προσκομίζει στο Ναό προκειμένου αν </a:t>
            </a:r>
            <a:r>
              <a:rPr lang="el-GR" sz="1400" dirty="0" err="1">
                <a:latin typeface="+mn-lt"/>
              </a:rPr>
              <a:t>συμφιθλιωθεί</a:t>
            </a:r>
            <a:r>
              <a:rPr lang="el-GR" sz="1400" dirty="0">
                <a:latin typeface="+mn-lt"/>
              </a:rPr>
              <a:t> με κάποιον όχι επειδή εκείνος του κρατά κακία αλλά εάν ο άλλος έχει κάτι εναντίον του. </a:t>
            </a:r>
            <a:r>
              <a:rPr lang="el-GR" sz="1400" dirty="0" err="1">
                <a:latin typeface="+mn-lt"/>
              </a:rPr>
              <a:t>Πρβλ</a:t>
            </a:r>
            <a:r>
              <a:rPr lang="el-GR" sz="1400" dirty="0">
                <a:latin typeface="+mn-lt"/>
              </a:rPr>
              <a:t>. </a:t>
            </a:r>
            <a:r>
              <a:rPr lang="el-GR" sz="1400" dirty="0" err="1">
                <a:latin typeface="+mn-lt"/>
              </a:rPr>
              <a:t>Σιράχ</a:t>
            </a:r>
            <a:r>
              <a:rPr lang="el-GR" sz="1400" dirty="0">
                <a:latin typeface="+mn-lt"/>
              </a:rPr>
              <a:t> 28, 2: </a:t>
            </a:r>
            <a:r>
              <a:rPr lang="el-GR" sz="1400" b="1" i="1" dirty="0" err="1">
                <a:latin typeface="+mn-lt"/>
              </a:rPr>
              <a:t>ἄφες</a:t>
            </a:r>
            <a:r>
              <a:rPr lang="el-GR" sz="1400" b="1" i="1" dirty="0">
                <a:latin typeface="+mn-lt"/>
              </a:rPr>
              <a:t> </a:t>
            </a:r>
            <a:r>
              <a:rPr lang="el-GR" sz="1400" b="1" i="1" dirty="0" err="1">
                <a:latin typeface="+mn-lt"/>
              </a:rPr>
              <a:t>ἀδίκημα</a:t>
            </a:r>
            <a:r>
              <a:rPr lang="el-GR" sz="1400" b="1" i="1" dirty="0">
                <a:latin typeface="+mn-lt"/>
              </a:rPr>
              <a:t> </a:t>
            </a:r>
            <a:r>
              <a:rPr lang="el-GR" sz="1400" b="1" i="1" dirty="0" err="1">
                <a:latin typeface="+mn-lt"/>
              </a:rPr>
              <a:t>τῷ</a:t>
            </a:r>
            <a:r>
              <a:rPr lang="el-GR" sz="1400" b="1" i="1" dirty="0">
                <a:latin typeface="+mn-lt"/>
              </a:rPr>
              <a:t> </a:t>
            </a:r>
            <a:r>
              <a:rPr lang="el-GR" sz="1400" b="1" i="1" dirty="0" err="1">
                <a:latin typeface="+mn-lt"/>
              </a:rPr>
              <a:t>πλησίον</a:t>
            </a:r>
            <a:r>
              <a:rPr lang="el-GR" sz="1400" b="1" i="1" dirty="0">
                <a:latin typeface="+mn-lt"/>
              </a:rPr>
              <a:t> σου </a:t>
            </a:r>
            <a:r>
              <a:rPr lang="el-GR" sz="1400" b="1" i="1" dirty="0" err="1">
                <a:latin typeface="+mn-lt"/>
              </a:rPr>
              <a:t>καὶ</a:t>
            </a:r>
            <a:r>
              <a:rPr lang="el-GR" sz="1400" b="1" i="1" dirty="0">
                <a:latin typeface="+mn-lt"/>
              </a:rPr>
              <a:t> </a:t>
            </a:r>
            <a:r>
              <a:rPr lang="el-GR" sz="1400" b="1" i="1" dirty="0" err="1">
                <a:latin typeface="+mn-lt"/>
              </a:rPr>
              <a:t>τότε</a:t>
            </a:r>
            <a:r>
              <a:rPr lang="el-GR" sz="1400" b="1" i="1" dirty="0">
                <a:latin typeface="+mn-lt"/>
              </a:rPr>
              <a:t> </a:t>
            </a:r>
            <a:r>
              <a:rPr lang="el-GR" sz="1400" b="1" i="1" dirty="0" err="1">
                <a:latin typeface="+mn-lt"/>
              </a:rPr>
              <a:t>δεηθέντος</a:t>
            </a:r>
            <a:r>
              <a:rPr lang="el-GR" sz="1400" b="1" i="1" dirty="0">
                <a:latin typeface="+mn-lt"/>
              </a:rPr>
              <a:t> σου </a:t>
            </a:r>
            <a:r>
              <a:rPr lang="el-GR" sz="1400" b="1" i="1" dirty="0" err="1">
                <a:latin typeface="+mn-lt"/>
              </a:rPr>
              <a:t>αἱ</a:t>
            </a:r>
            <a:r>
              <a:rPr lang="el-GR" sz="1400" b="1" i="1" dirty="0">
                <a:latin typeface="+mn-lt"/>
              </a:rPr>
              <a:t> </a:t>
            </a:r>
            <a:r>
              <a:rPr lang="el-GR" sz="1400" b="1" i="1" dirty="0" err="1">
                <a:latin typeface="+mn-lt"/>
              </a:rPr>
              <a:t>ἁμαρτίαι</a:t>
            </a:r>
            <a:r>
              <a:rPr lang="el-GR" sz="1400" b="1" i="1" dirty="0">
                <a:latin typeface="+mn-lt"/>
              </a:rPr>
              <a:t> σου </a:t>
            </a:r>
            <a:r>
              <a:rPr lang="el-GR" sz="1400" b="1" i="1" dirty="0" err="1">
                <a:latin typeface="+mn-lt"/>
              </a:rPr>
              <a:t>λυθήσονται</a:t>
            </a:r>
            <a:r>
              <a:rPr lang="el-GR" sz="1400" b="1" i="1" dirty="0">
                <a:latin typeface="+mn-lt"/>
              </a:rPr>
              <a:t>! Έτσι </a:t>
            </a:r>
            <a:r>
              <a:rPr lang="el-GR" sz="1400" b="1" dirty="0">
                <a:latin typeface="+mn-lt"/>
              </a:rPr>
              <a:t>δεν αποκλείεται στον </a:t>
            </a:r>
            <a:r>
              <a:rPr lang="el-GR" sz="1400" b="1" dirty="0" err="1">
                <a:latin typeface="+mn-lt"/>
              </a:rPr>
              <a:t>Μτ</a:t>
            </a:r>
            <a:r>
              <a:rPr lang="el-GR" sz="1400" b="1" dirty="0">
                <a:latin typeface="+mn-lt"/>
              </a:rPr>
              <a:t>. η συγχώρεση των άλλων υπό ενός μέλους της Εκκλησίας που μέσω της Βάπτισης έχει βιώσει τη λύτρωση να αποτελεί όρο συγχώρεσης από τον Θεό</a:t>
            </a:r>
            <a:endParaRPr lang="el-GR" sz="1400" dirty="0">
              <a:latin typeface="+mn-lt"/>
            </a:endParaRPr>
          </a:p>
          <a:p>
            <a:pPr eaLnBrk="1" hangingPunct="1"/>
            <a:r>
              <a:rPr lang="el-GR" sz="1400" dirty="0">
                <a:latin typeface="+mn-lt"/>
              </a:rPr>
              <a:t>Πρέπει να ξέρουμε πως η συγγνώμη του Θεού δεν είναι μια οποιαδήποτε ιδιότητα, αλλά αναφέρεται στο πιο εσώτερο είναι του, στην άπειρη αγάπη του. Να πιστεύεις στο Θεό σημαίνει να πιστεύεις στο Θεό που </a:t>
            </a:r>
            <a:r>
              <a:rPr lang="el-GR" sz="1400" dirty="0" err="1">
                <a:latin typeface="+mn-lt"/>
              </a:rPr>
              <a:t>συγχωρεί</a:t>
            </a:r>
            <a:r>
              <a:rPr lang="el-GR" sz="1400" dirty="0">
                <a:latin typeface="+mn-lt"/>
              </a:rPr>
              <a:t>. Πρέπει, λοιπόν, να ξέρουμε πως εμείς οι ίδιοι, όταν ζητάμε συγγνώμη από το Θεό. οφείλουμε να συγχωρούμε. εξαιτίας της συγγνώμης που μας δίνει, εκείνους που μας κάνουν κακό, όπως οφείλουμε να αγαπάμε τους άλλους εξαιτίας της αγάπης του Θεού για μας. Χωρίς αυτό δεν ξέρουμε τί κάνουμε όταν προφέρουμε το πέμπτο αίτημα του </a:t>
            </a:r>
            <a:r>
              <a:rPr lang="el-GR" sz="1400" i="1" dirty="0">
                <a:latin typeface="+mn-lt"/>
              </a:rPr>
              <a:t>Πάτερ</a:t>
            </a:r>
            <a:r>
              <a:rPr lang="el-GR" sz="1400" dirty="0">
                <a:latin typeface="+mn-lt"/>
              </a:rPr>
              <a:t>. Η ειλικρίνεια της προσευχής μας απαιτεί εμείς οι ίδιοι να βρισκόμαστε μέσα στη σφαίρα, μέσα «δυναμικό πεδίο» της θεϊκής </a:t>
            </a:r>
            <a:r>
              <a:rPr lang="el-GR" sz="1400" dirty="0" smtClean="0">
                <a:latin typeface="+mn-lt"/>
              </a:rPr>
              <a:t>συγγνώμης.</a:t>
            </a:r>
            <a:endParaRPr lang="el-GR" dirty="0">
              <a:latin typeface="+mn-lt"/>
            </a:endParaRPr>
          </a:p>
        </p:txBody>
      </p:sp>
      <p:sp>
        <p:nvSpPr>
          <p:cNvPr id="6" name="5 - TextBox"/>
          <p:cNvSpPr txBox="1">
            <a:spLocks noChangeArrowheads="1"/>
          </p:cNvSpPr>
          <p:nvPr/>
        </p:nvSpPr>
        <p:spPr bwMode="auto">
          <a:xfrm>
            <a:off x="208380" y="216694"/>
            <a:ext cx="5689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dirty="0">
                <a:latin typeface="+mn-lt"/>
              </a:rPr>
              <a:t>Ενώ στον Λουκά </a:t>
            </a:r>
            <a:r>
              <a:rPr lang="el-GR" i="1" dirty="0" err="1">
                <a:latin typeface="+mn-lt"/>
              </a:rPr>
              <a:t>καὶ</a:t>
            </a:r>
            <a:r>
              <a:rPr lang="el-GR" i="1" dirty="0">
                <a:latin typeface="+mn-lt"/>
              </a:rPr>
              <a:t> </a:t>
            </a:r>
            <a:r>
              <a:rPr lang="el-GR" i="1" dirty="0" err="1">
                <a:latin typeface="+mn-lt"/>
              </a:rPr>
              <a:t>γὰρ</a:t>
            </a:r>
            <a:r>
              <a:rPr lang="el-GR" i="1" dirty="0">
                <a:latin typeface="+mn-lt"/>
              </a:rPr>
              <a:t> </a:t>
            </a:r>
            <a:r>
              <a:rPr lang="el-GR" i="1" dirty="0" err="1">
                <a:latin typeface="+mn-lt"/>
              </a:rPr>
              <a:t>αὐτοὶ</a:t>
            </a:r>
            <a:r>
              <a:rPr lang="el-GR" i="1" dirty="0">
                <a:latin typeface="+mn-lt"/>
              </a:rPr>
              <a:t> </a:t>
            </a:r>
            <a:r>
              <a:rPr lang="el-GR" b="1" i="1" dirty="0" err="1">
                <a:latin typeface="+mn-lt"/>
              </a:rPr>
              <a:t>ἀφίομεν</a:t>
            </a:r>
            <a:r>
              <a:rPr lang="el-GR" i="1" dirty="0">
                <a:latin typeface="+mn-lt"/>
              </a:rPr>
              <a:t> </a:t>
            </a:r>
            <a:r>
              <a:rPr lang="el-GR" i="1" dirty="0" err="1">
                <a:latin typeface="+mn-lt"/>
              </a:rPr>
              <a:t>παντὶ</a:t>
            </a:r>
            <a:r>
              <a:rPr lang="el-GR" i="1" dirty="0">
                <a:latin typeface="+mn-lt"/>
              </a:rPr>
              <a:t> </a:t>
            </a:r>
            <a:r>
              <a:rPr lang="el-GR" i="1" dirty="0" err="1">
                <a:latin typeface="+mn-lt"/>
              </a:rPr>
              <a:t>ὀφείλοντι</a:t>
            </a:r>
            <a:r>
              <a:rPr lang="el-GR" i="1" dirty="0">
                <a:latin typeface="+mn-lt"/>
              </a:rPr>
              <a:t> </a:t>
            </a:r>
            <a:r>
              <a:rPr lang="el-GR" i="1" dirty="0" err="1">
                <a:latin typeface="+mn-lt"/>
              </a:rPr>
              <a:t>ἡμῶν</a:t>
            </a:r>
            <a:r>
              <a:rPr lang="el-GR" i="1" dirty="0">
                <a:latin typeface="+mn-lt"/>
              </a:rPr>
              <a:t> </a:t>
            </a:r>
            <a:r>
              <a:rPr lang="el-GR" dirty="0">
                <a:latin typeface="+mn-lt"/>
              </a:rPr>
              <a:t>στον Ματθαίο έχουμε αόριστο </a:t>
            </a:r>
            <a:r>
              <a:rPr lang="el-GR" b="1" i="1" dirty="0" err="1">
                <a:latin typeface="+mn-lt"/>
              </a:rPr>
              <a:t>ὡς</a:t>
            </a:r>
            <a:r>
              <a:rPr lang="el-GR" b="1" i="1" dirty="0">
                <a:latin typeface="+mn-lt"/>
              </a:rPr>
              <a:t> </a:t>
            </a:r>
            <a:r>
              <a:rPr lang="el-GR" b="1" i="1" dirty="0" err="1">
                <a:latin typeface="+mn-lt"/>
              </a:rPr>
              <a:t>καὶ</a:t>
            </a:r>
            <a:r>
              <a:rPr lang="el-GR" b="1" i="1" dirty="0">
                <a:latin typeface="+mn-lt"/>
              </a:rPr>
              <a:t> </a:t>
            </a:r>
            <a:r>
              <a:rPr lang="el-GR" b="1" i="1" dirty="0" err="1">
                <a:latin typeface="+mn-lt"/>
              </a:rPr>
              <a:t>ἡμεῖς</a:t>
            </a:r>
            <a:r>
              <a:rPr lang="el-GR" b="1" i="1" dirty="0">
                <a:latin typeface="+mn-lt"/>
              </a:rPr>
              <a:t> </a:t>
            </a:r>
            <a:r>
              <a:rPr lang="el-GR" b="1" i="1" dirty="0" err="1">
                <a:latin typeface="+mn-lt"/>
              </a:rPr>
              <a:t>ἀφήκαμεν</a:t>
            </a:r>
            <a:r>
              <a:rPr lang="el-GR" b="1" i="1" dirty="0">
                <a:latin typeface="+mn-lt"/>
              </a:rPr>
              <a:t> </a:t>
            </a:r>
            <a:r>
              <a:rPr lang="el-GR" b="1" i="1" dirty="0" err="1">
                <a:latin typeface="+mn-lt"/>
              </a:rPr>
              <a:t>τοῖς</a:t>
            </a:r>
            <a:r>
              <a:rPr lang="el-GR" b="1" i="1" dirty="0">
                <a:latin typeface="+mn-lt"/>
              </a:rPr>
              <a:t> </a:t>
            </a:r>
            <a:r>
              <a:rPr lang="el-GR" b="1" i="1" dirty="0" err="1">
                <a:latin typeface="+mn-lt"/>
              </a:rPr>
              <a:t>ὀφειλέταις</a:t>
            </a:r>
            <a:r>
              <a:rPr lang="el-GR" b="1" i="1" dirty="0">
                <a:latin typeface="+mn-lt"/>
              </a:rPr>
              <a:t> </a:t>
            </a:r>
            <a:r>
              <a:rPr lang="el-GR" b="1" i="1" dirty="0" err="1">
                <a:latin typeface="+mn-lt"/>
              </a:rPr>
              <a:t>ἡμῶν</a:t>
            </a:r>
            <a:r>
              <a:rPr lang="el-GR" b="1" dirty="0">
                <a:latin typeface="+mn-lt"/>
              </a:rPr>
              <a:t>. Εμείς ενώ προτιμάμε στην Εκκλησία το </a:t>
            </a:r>
            <a:r>
              <a:rPr lang="el-GR" b="1" i="1" dirty="0">
                <a:latin typeface="+mn-lt"/>
              </a:rPr>
              <a:t>Πάτερ ημών </a:t>
            </a:r>
            <a:r>
              <a:rPr lang="el-GR" b="1" dirty="0">
                <a:latin typeface="+mn-lt"/>
              </a:rPr>
              <a:t>του </a:t>
            </a:r>
            <a:r>
              <a:rPr lang="el-GR" b="1" dirty="0" err="1">
                <a:latin typeface="+mn-lt"/>
              </a:rPr>
              <a:t>Μτ</a:t>
            </a:r>
            <a:r>
              <a:rPr lang="el-GR" b="1" dirty="0">
                <a:latin typeface="+mn-lt"/>
              </a:rPr>
              <a:t>., ΕΝΏ ΜΌΝΟ στο σημείο αυτό τον </a:t>
            </a:r>
            <a:r>
              <a:rPr lang="el-GR" b="1" dirty="0" err="1">
                <a:latin typeface="+mn-lt"/>
              </a:rPr>
              <a:t>Λκ</a:t>
            </a:r>
            <a:r>
              <a:rPr lang="el-GR" b="1" dirty="0">
                <a:latin typeface="+mn-lt"/>
              </a:rPr>
              <a:t>. Γιατί άραγε</a:t>
            </a:r>
            <a:r>
              <a:rPr lang="el-GR" b="1" dirty="0" smtClean="0">
                <a:latin typeface="+mn-lt"/>
              </a:rPr>
              <a:t>;</a:t>
            </a:r>
            <a:endParaRPr lang="el-GR" dirty="0">
              <a:latin typeface="+mn-lt"/>
            </a:endParaRPr>
          </a:p>
        </p:txBody>
      </p:sp>
    </p:spTree>
    <p:extLst>
      <p:ext uri="{BB962C8B-B14F-4D97-AF65-F5344CB8AC3E}">
        <p14:creationId xmlns:p14="http://schemas.microsoft.com/office/powerpoint/2010/main" val="20946104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332656"/>
            <a:ext cx="4971940" cy="5832648"/>
          </a:xfrm>
        </p:spPr>
        <p:txBody>
          <a:bodyPr>
            <a:noAutofit/>
          </a:bodyPr>
          <a:lstStyle/>
          <a:p>
            <a:pPr marL="0" indent="0" fontAlgn="auto">
              <a:lnSpc>
                <a:spcPts val="1900"/>
              </a:lnSpc>
              <a:spcBef>
                <a:spcPts val="0"/>
              </a:spcBef>
              <a:spcAft>
                <a:spcPts val="0"/>
              </a:spcAft>
              <a:buNone/>
              <a:defRPr/>
            </a:pPr>
            <a:r>
              <a:rPr lang="el-GR" sz="2000" dirty="0"/>
              <a:t>Στο κέντρο του Κατά Ματθαίον βρίσκεται </a:t>
            </a:r>
            <a:r>
              <a:rPr lang="el-GR" sz="2000" b="1" dirty="0"/>
              <a:t>η παραβολή του άσπλαχνου δούλου</a:t>
            </a:r>
            <a:r>
              <a:rPr lang="el-GR" sz="2000" dirty="0"/>
              <a:t>: ο Θεός δημιούργησε ολόκληρο τον κόσμο από το μηδέν με ένα λόγο Του. </a:t>
            </a:r>
          </a:p>
          <a:p>
            <a:pPr marL="0" indent="0" fontAlgn="auto">
              <a:lnSpc>
                <a:spcPts val="1900"/>
              </a:lnSpc>
              <a:spcBef>
                <a:spcPts val="0"/>
              </a:spcBef>
              <a:spcAft>
                <a:spcPts val="0"/>
              </a:spcAft>
              <a:buNone/>
              <a:defRPr/>
            </a:pPr>
            <a:r>
              <a:rPr lang="el-GR" sz="2000" cap="all" dirty="0"/>
              <a:t>γ</a:t>
            </a:r>
            <a:r>
              <a:rPr lang="el-GR" sz="2000" dirty="0"/>
              <a:t>ια να υπερνικήσει όμως την ενοχή και το πάθος του ανθρώπου έδρασε ο ίδιος. Έγινε ο ίδιος παθών στον Υιό του ο οποίος σήκωσε όλο το βάρος της ενοχής και το υπερνίκησε με την παράδοσή του </a:t>
            </a:r>
            <a:r>
              <a:rPr lang="el-GR" sz="2000" i="1" dirty="0"/>
              <a:t>υπέρ ημών</a:t>
            </a:r>
            <a:r>
              <a:rPr lang="el-GR" sz="2000" dirty="0"/>
              <a:t>. </a:t>
            </a:r>
            <a:r>
              <a:rPr lang="el-GR" sz="2000" cap="all" dirty="0"/>
              <a:t>δ</a:t>
            </a:r>
            <a:r>
              <a:rPr lang="el-GR" sz="2000" dirty="0"/>
              <a:t>εν είμαστε ικανοί να εννοήσουμε πλέον ότι η θυσία του Ιησού Χριστού έγινε </a:t>
            </a:r>
            <a:r>
              <a:rPr lang="el-GR" sz="2000" i="1" dirty="0"/>
              <a:t>υπέρ ημών</a:t>
            </a:r>
            <a:r>
              <a:rPr lang="el-GR" sz="2000" dirty="0"/>
              <a:t> επειδή για μας κάθε άνθρωπος είναι κλεισμένος μόνο στον εαυτό του. Δε μπορούμε συνεπώς να κατανοήσουμε τη βαθιά συνάφεια όλων των υπάρξεών μας και όλων με την ύπαρξη του Ενός, του σαρκωμένου Υιού. Η υπερνίκηση της ενοχής κοστίζει την ανάλωση της καρδιάς, ολόκληρης της ύπαρξής μας, η οποία όμως από μόνη της δεν επαρκεί. Μπορεί να ενεργοποιηθεί μόνο μέσω της κοινωνίας με Αυτόν ο οποίος σήκωσε το βάρος όλης της ενοχής. Η παράκληση της συγχώρεσης δεν είναι συνεπώς μόνο μία ηθική έκκληση αλλά κάτι περισσότερο</a:t>
            </a:r>
            <a:r>
              <a:rPr lang="el-GR" sz="2000" dirty="0" smtClean="0"/>
              <a:t>.</a:t>
            </a:r>
            <a:endParaRPr lang="el-GR" sz="2000" dirty="0">
              <a:latin typeface="Franklin Gothic Book" pitchFamily="34"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980728"/>
            <a:ext cx="3611723" cy="3888432"/>
          </a:xfrm>
          <a:prstGeom prst="rect">
            <a:avLst/>
          </a:prstGeom>
        </p:spPr>
      </p:pic>
      <p:sp>
        <p:nvSpPr>
          <p:cNvPr id="5" name="TextBox 4"/>
          <p:cNvSpPr txBox="1"/>
          <p:nvPr/>
        </p:nvSpPr>
        <p:spPr>
          <a:xfrm>
            <a:off x="8460432" y="4869160"/>
            <a:ext cx="396044" cy="201502"/>
          </a:xfrm>
          <a:prstGeom prst="rect">
            <a:avLst/>
          </a:prstGeom>
        </p:spPr>
        <p:txBody>
          <a:bodyPr vert="horz" wrap="square" lIns="91440" tIns="45720" rIns="91440" bIns="45720" rtlCol="0" anchor="ctr">
            <a:noAutofit/>
          </a:bodyPr>
          <a:lstStyle/>
          <a:p>
            <a:pPr algn="ctr"/>
            <a:r>
              <a:rPr lang="en-US" sz="1500" dirty="0" smtClean="0"/>
              <a:t>30</a:t>
            </a:r>
            <a:endParaRPr lang="el-GR" sz="1500" dirty="0" smtClean="0"/>
          </a:p>
        </p:txBody>
      </p:sp>
    </p:spTree>
    <p:extLst>
      <p:ext uri="{BB962C8B-B14F-4D97-AF65-F5344CB8AC3E}">
        <p14:creationId xmlns:p14="http://schemas.microsoft.com/office/powerpoint/2010/main" val="14021320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7 - Πίνακας"/>
          <p:cNvGraphicFramePr>
            <a:graphicFrameLocks noGrp="1"/>
          </p:cNvGraphicFramePr>
          <p:nvPr>
            <p:extLst>
              <p:ext uri="{D42A27DB-BD31-4B8C-83A1-F6EECF244321}">
                <p14:modId xmlns:p14="http://schemas.microsoft.com/office/powerpoint/2010/main" val="1407810695"/>
              </p:ext>
            </p:extLst>
          </p:nvPr>
        </p:nvGraphicFramePr>
        <p:xfrm>
          <a:off x="179512" y="116632"/>
          <a:ext cx="8712968" cy="6474907"/>
        </p:xfrm>
        <a:graphic>
          <a:graphicData uri="http://schemas.openxmlformats.org/drawingml/2006/table">
            <a:tbl>
              <a:tblPr>
                <a:tableStyleId>{35758FB7-9AC5-4552-8A53-C91805E547FA}</a:tableStyleId>
              </a:tblPr>
              <a:tblGrid>
                <a:gridCol w="4356483"/>
                <a:gridCol w="4356485"/>
              </a:tblGrid>
              <a:tr h="531307">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lang="el-GR" sz="1800" b="1" i="1" dirty="0" smtClean="0">
                          <a:latin typeface="+mn-lt"/>
                        </a:rPr>
                        <a:t>ΙΙΙ. </a:t>
                      </a:r>
                      <a:r>
                        <a:rPr lang="el-GR" sz="1800" b="1" i="1" dirty="0" err="1" smtClean="0">
                          <a:latin typeface="+mn-lt"/>
                        </a:rPr>
                        <a:t>καὶ</a:t>
                      </a:r>
                      <a:r>
                        <a:rPr lang="el-GR" sz="1800" b="1" i="1" dirty="0" smtClean="0">
                          <a:latin typeface="+mn-lt"/>
                        </a:rPr>
                        <a:t> </a:t>
                      </a:r>
                      <a:r>
                        <a:rPr lang="el-GR" sz="1800" b="1" i="1" dirty="0" err="1" smtClean="0">
                          <a:latin typeface="+mn-lt"/>
                        </a:rPr>
                        <a:t>μὴ</a:t>
                      </a:r>
                      <a:r>
                        <a:rPr lang="el-GR" sz="1800" b="1" i="1" dirty="0" smtClean="0">
                          <a:latin typeface="+mn-lt"/>
                        </a:rPr>
                        <a:t> </a:t>
                      </a:r>
                      <a:r>
                        <a:rPr lang="el-GR" sz="1800" b="1" i="1" dirty="0" err="1" smtClean="0">
                          <a:latin typeface="+mn-lt"/>
                        </a:rPr>
                        <a:t>εἰσενέγκης</a:t>
                      </a:r>
                      <a:r>
                        <a:rPr lang="el-GR" sz="1800" b="1" i="1" dirty="0" smtClean="0">
                          <a:latin typeface="+mn-lt"/>
                        </a:rPr>
                        <a:t> </a:t>
                      </a:r>
                      <a:r>
                        <a:rPr lang="el-GR" sz="1800" b="1" i="1" dirty="0" err="1" smtClean="0">
                          <a:latin typeface="+mn-lt"/>
                        </a:rPr>
                        <a:t>ἡμᾶς</a:t>
                      </a:r>
                      <a:r>
                        <a:rPr lang="el-GR" sz="1800" b="1" i="1" dirty="0" smtClean="0">
                          <a:latin typeface="+mn-lt"/>
                        </a:rPr>
                        <a:t> </a:t>
                      </a:r>
                      <a:r>
                        <a:rPr lang="el-GR" sz="1800" b="1" i="1" dirty="0" err="1" smtClean="0">
                          <a:latin typeface="+mn-lt"/>
                        </a:rPr>
                        <a:t>εἰς</a:t>
                      </a:r>
                      <a:r>
                        <a:rPr lang="el-GR" sz="1800" b="1" i="1" dirty="0" smtClean="0">
                          <a:latin typeface="+mn-lt"/>
                        </a:rPr>
                        <a:t> </a:t>
                      </a:r>
                      <a:r>
                        <a:rPr lang="el-GR" sz="1800" b="1" i="1" dirty="0" err="1" smtClean="0">
                          <a:latin typeface="+mn-lt"/>
                        </a:rPr>
                        <a:t>Πειρασμόν</a:t>
                      </a:r>
                      <a:endParaRPr lang="el-GR" sz="1800" b="1" i="1" dirty="0" smtClean="0">
                        <a:latin typeface="+mn-lt"/>
                      </a:endParaRPr>
                    </a:p>
                  </a:txBody>
                  <a:tcPr marL="61784" marR="61784" marT="0" marB="0" horzOverflow="overflow"/>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r>
              <a:tr h="5877405">
                <a:tc>
                  <a:txBody>
                    <a:bodyPr/>
                    <a:lstStyle/>
                    <a:p>
                      <a:pPr algn="l">
                        <a:lnSpc>
                          <a:spcPts val="1300"/>
                        </a:lnSpc>
                      </a:pPr>
                      <a:r>
                        <a:rPr kumimoji="0" lang="el-GR" sz="1300" kern="1200" dirty="0" smtClean="0">
                          <a:solidFill>
                            <a:schemeClr val="dk1"/>
                          </a:solidFill>
                          <a:latin typeface="+mn-lt"/>
                          <a:ea typeface="+mn-ea"/>
                          <a:cs typeface="+mn-cs"/>
                        </a:rPr>
                        <a:t>Στο </a:t>
                      </a:r>
                      <a:r>
                        <a:rPr kumimoji="0" lang="el-GR" sz="1300" kern="1200" dirty="0" err="1" smtClean="0">
                          <a:solidFill>
                            <a:schemeClr val="dk1"/>
                          </a:solidFill>
                          <a:latin typeface="+mn-lt"/>
                          <a:ea typeface="+mn-ea"/>
                          <a:cs typeface="+mn-cs"/>
                        </a:rPr>
                        <a:t>Ιάκ</a:t>
                      </a:r>
                      <a:r>
                        <a:rPr kumimoji="0" lang="el-GR" sz="1300" kern="1200" dirty="0" smtClean="0">
                          <a:solidFill>
                            <a:schemeClr val="dk1"/>
                          </a:solidFill>
                          <a:latin typeface="+mn-lt"/>
                          <a:ea typeface="+mn-ea"/>
                          <a:cs typeface="+mn-cs"/>
                        </a:rPr>
                        <a:t>. 1, 13 σημειώνεται: </a:t>
                      </a:r>
                      <a:r>
                        <a:rPr kumimoji="0" lang="el-GR" sz="1300" b="1" i="1" kern="1200" baseline="0" dirty="0" err="1" smtClean="0">
                          <a:solidFill>
                            <a:schemeClr val="dk1"/>
                          </a:solidFill>
                          <a:latin typeface="+mn-lt"/>
                          <a:ea typeface="+mn-ea"/>
                          <a:cs typeface="+mn-cs"/>
                        </a:rPr>
                        <a:t>Μηδεὶς</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πειραζόμενος</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λεγέτω</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ὅτι</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ἀπὸ</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θεοῦ</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πειράζομαι</a:t>
                      </a:r>
                      <a:r>
                        <a:rPr kumimoji="0" lang="el-GR" sz="1300" b="1" i="1" kern="1200" baseline="0" dirty="0" smtClean="0">
                          <a:solidFill>
                            <a:schemeClr val="dk1"/>
                          </a:solidFill>
                          <a:latin typeface="+mn-lt"/>
                          <a:ea typeface="+mn-ea"/>
                          <a:cs typeface="+mn-cs"/>
                        </a:rPr>
                        <a:t>· ὁ </a:t>
                      </a:r>
                      <a:r>
                        <a:rPr kumimoji="0" lang="el-GR" sz="1300" b="1" i="1" kern="1200" baseline="0" dirty="0" err="1" smtClean="0">
                          <a:solidFill>
                            <a:schemeClr val="dk1"/>
                          </a:solidFill>
                          <a:latin typeface="+mn-lt"/>
                          <a:ea typeface="+mn-ea"/>
                          <a:cs typeface="+mn-cs"/>
                        </a:rPr>
                        <a:t>γὰρ</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Θεὸς</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ἀπείραστός</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ἐστιν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κακῶν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πειράζει</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δὲ</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αὐτὸς</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οὐδένα</a:t>
                      </a:r>
                      <a:r>
                        <a:rPr kumimoji="0" lang="el-GR" sz="1300" i="1" kern="1200" baseline="0" dirty="0" smtClean="0">
                          <a:solidFill>
                            <a:schemeClr val="dk1"/>
                          </a:solidFill>
                          <a:latin typeface="+mn-lt"/>
                          <a:ea typeface="+mn-ea"/>
                          <a:cs typeface="+mn-cs"/>
                        </a:rPr>
                        <a:t>. </a:t>
                      </a:r>
                    </a:p>
                    <a:p>
                      <a:pPr algn="l">
                        <a:lnSpc>
                          <a:spcPts val="1300"/>
                        </a:lnSpc>
                      </a:pPr>
                      <a:r>
                        <a:rPr kumimoji="0" lang="el-GR" sz="1300" i="1" kern="1200" baseline="0" dirty="0" smtClean="0">
                          <a:solidFill>
                            <a:schemeClr val="dk1"/>
                          </a:solidFill>
                          <a:latin typeface="+mn-lt"/>
                          <a:ea typeface="+mn-ea"/>
                          <a:cs typeface="+mn-cs"/>
                        </a:rPr>
                        <a:t>Εξ αυτού πολλοί ερμήνευσαν: (Α) </a:t>
                      </a:r>
                      <a:r>
                        <a:rPr kumimoji="0" lang="el-GR" sz="1300" b="1" i="1" kern="1200" baseline="0" dirty="0" smtClean="0">
                          <a:solidFill>
                            <a:schemeClr val="dk1"/>
                          </a:solidFill>
                          <a:latin typeface="+mn-lt"/>
                          <a:ea typeface="+mn-ea"/>
                          <a:cs typeface="+mn-cs"/>
                        </a:rPr>
                        <a:t>μη μας αφήνεις </a:t>
                      </a:r>
                      <a:r>
                        <a:rPr kumimoji="0" lang="el-GR" sz="1300" i="1" kern="1200" baseline="0" dirty="0" smtClean="0">
                          <a:solidFill>
                            <a:schemeClr val="dk1"/>
                          </a:solidFill>
                          <a:latin typeface="+mn-lt"/>
                          <a:ea typeface="+mn-ea"/>
                          <a:cs typeface="+mn-cs"/>
                        </a:rPr>
                        <a:t>(αντί του «</a:t>
                      </a:r>
                      <a:r>
                        <a:rPr kumimoji="0" lang="el-GR" sz="1300" b="1" i="1" kern="1200" baseline="0" dirty="0" smtClean="0">
                          <a:solidFill>
                            <a:schemeClr val="dk1"/>
                          </a:solidFill>
                          <a:latin typeface="+mn-lt"/>
                          <a:ea typeface="+mn-ea"/>
                          <a:cs typeface="+mn-cs"/>
                        </a:rPr>
                        <a:t>μη μας οδηγείς</a:t>
                      </a:r>
                      <a:r>
                        <a:rPr kumimoji="0" lang="el-GR" sz="1300" i="1" kern="1200" baseline="0" dirty="0" smtClean="0">
                          <a:solidFill>
                            <a:schemeClr val="dk1"/>
                          </a:solidFill>
                          <a:latin typeface="+mn-lt"/>
                          <a:ea typeface="+mn-ea"/>
                          <a:cs typeface="+mn-cs"/>
                        </a:rPr>
                        <a:t>») στον πειρασμό. Το ίδιο το Πνεύμα όμως οδηγεί τον Ιησού στην έρημο </a:t>
                      </a:r>
                      <a:r>
                        <a:rPr kumimoji="0" lang="el-GR" sz="1300" i="1" kern="1200" baseline="0" dirty="0" err="1" smtClean="0">
                          <a:solidFill>
                            <a:schemeClr val="dk1"/>
                          </a:solidFill>
                          <a:latin typeface="+mn-lt"/>
                          <a:ea typeface="+mn-ea"/>
                          <a:cs typeface="+mn-cs"/>
                        </a:rPr>
                        <a:t>πειρασθῆναι</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ὑπὸ</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τοῦ</a:t>
                      </a:r>
                      <a:r>
                        <a:rPr kumimoji="0" lang="el-GR" sz="1300" i="1" kern="1200" baseline="0" dirty="0" smtClean="0">
                          <a:solidFill>
                            <a:schemeClr val="dk1"/>
                          </a:solidFill>
                          <a:latin typeface="+mn-lt"/>
                          <a:ea typeface="+mn-ea"/>
                          <a:cs typeface="+mn-cs"/>
                        </a:rPr>
                        <a:t> διαβόλου (</a:t>
                      </a:r>
                      <a:r>
                        <a:rPr kumimoji="0" lang="el-GR" sz="1300" i="1" kern="1200" baseline="0" dirty="0" err="1" smtClean="0">
                          <a:solidFill>
                            <a:schemeClr val="dk1"/>
                          </a:solidFill>
                          <a:latin typeface="+mn-lt"/>
                          <a:ea typeface="+mn-ea"/>
                          <a:cs typeface="+mn-cs"/>
                        </a:rPr>
                        <a:t>Μτ</a:t>
                      </a:r>
                      <a:r>
                        <a:rPr kumimoji="0" lang="el-GR" sz="1300" i="1" kern="1200" baseline="0" dirty="0" smtClean="0">
                          <a:solidFill>
                            <a:schemeClr val="dk1"/>
                          </a:solidFill>
                          <a:latin typeface="+mn-lt"/>
                          <a:ea typeface="+mn-ea"/>
                          <a:cs typeface="+mn-cs"/>
                        </a:rPr>
                        <a:t>. 4, 1). </a:t>
                      </a:r>
                      <a:r>
                        <a:rPr kumimoji="0" lang="el-GR" sz="1300" i="1" kern="1200" baseline="0" dirty="0" err="1" smtClean="0">
                          <a:solidFill>
                            <a:schemeClr val="dk1"/>
                          </a:solidFill>
                          <a:latin typeface="+mn-lt"/>
                          <a:ea typeface="+mn-ea"/>
                          <a:cs typeface="+mn-cs"/>
                        </a:rPr>
                        <a:t>Λκ</a:t>
                      </a:r>
                      <a:r>
                        <a:rPr kumimoji="0" lang="el-GR" sz="1300" i="1" kern="1200" baseline="0" dirty="0" smtClean="0">
                          <a:solidFill>
                            <a:schemeClr val="dk1"/>
                          </a:solidFill>
                          <a:latin typeface="+mn-lt"/>
                          <a:ea typeface="+mn-ea"/>
                          <a:cs typeface="+mn-cs"/>
                        </a:rPr>
                        <a:t>. 4, 1) Άλλοι: (Β) μη μας αφήνεις </a:t>
                      </a:r>
                      <a:r>
                        <a:rPr kumimoji="0" lang="el-GR" sz="1300" b="1" i="1" kern="1200" baseline="0" dirty="0" smtClean="0">
                          <a:solidFill>
                            <a:schemeClr val="dk1"/>
                          </a:solidFill>
                          <a:latin typeface="+mn-lt"/>
                          <a:ea typeface="+mn-ea"/>
                          <a:cs typeface="+mn-cs"/>
                        </a:rPr>
                        <a:t>να πέσουμε πλήρως/να υποκύψουμε </a:t>
                      </a:r>
                      <a:r>
                        <a:rPr kumimoji="0" lang="el-GR" sz="1300" i="1" kern="1200" baseline="0" dirty="0" smtClean="0">
                          <a:solidFill>
                            <a:schemeClr val="dk1"/>
                          </a:solidFill>
                          <a:latin typeface="+mn-lt"/>
                          <a:ea typeface="+mn-ea"/>
                          <a:cs typeface="+mn-cs"/>
                        </a:rPr>
                        <a:t>στον πειρασμό. (Γ) Υπάρχει η σημιτική ιδιαιτερότητα να χρησιμοποιούνται ρήματα αιτιολογικού τύπου (το υποκείμενο είναι η αιτία της πράξης χωρίς να ενεργεί το ίδιο: »κάνω να γίνει κάτι». </a:t>
                      </a:r>
                      <a:r>
                        <a:rPr kumimoji="0" lang="el-GR" sz="1300" b="1" i="1" kern="1200" baseline="0" dirty="0" smtClean="0">
                          <a:solidFill>
                            <a:schemeClr val="dk1"/>
                          </a:solidFill>
                          <a:latin typeface="+mn-lt"/>
                          <a:ea typeface="+mn-ea"/>
                          <a:cs typeface="+mn-cs"/>
                        </a:rPr>
                        <a:t>ΚΑΝΕ ΝΑ ΜΗ </a:t>
                      </a:r>
                      <a:r>
                        <a:rPr kumimoji="0" lang="el-GR" sz="1300" i="1" kern="1200" baseline="0" dirty="0" smtClean="0">
                          <a:solidFill>
                            <a:schemeClr val="dk1"/>
                          </a:solidFill>
                          <a:latin typeface="+mn-lt"/>
                          <a:ea typeface="+mn-ea"/>
                          <a:cs typeface="+mn-cs"/>
                        </a:rPr>
                        <a:t>ΕΙΣΕΛΘΟΥΜΕ –ΕΝΤΕΛΩΣ- ΣΤΟΝ ΠΕΙΡΑΣΜΟ ΔΙΑ ΤΟΥ ΔΙΑΒΟΛΟΥ»»</a:t>
                      </a:r>
                    </a:p>
                    <a:p>
                      <a:pPr algn="l">
                        <a:lnSpc>
                          <a:spcPts val="1300"/>
                        </a:lnSpc>
                      </a:pPr>
                      <a:r>
                        <a:rPr kumimoji="0" lang="el-GR" sz="1300" i="1" kern="1200" baseline="0" dirty="0" smtClean="0">
                          <a:solidFill>
                            <a:schemeClr val="dk1"/>
                          </a:solidFill>
                          <a:latin typeface="+mn-lt"/>
                          <a:ea typeface="+mn-ea"/>
                          <a:cs typeface="+mn-cs"/>
                        </a:rPr>
                        <a:t>Στη Γεθσημανή ο Ιησούς προτρέπει: </a:t>
                      </a:r>
                      <a:r>
                        <a:rPr kumimoji="0" lang="el-GR" sz="1300" b="1" i="1" kern="1200" baseline="0" dirty="0" err="1" smtClean="0">
                          <a:solidFill>
                            <a:schemeClr val="dk1"/>
                          </a:solidFill>
                          <a:latin typeface="+mn-lt"/>
                          <a:ea typeface="+mn-ea"/>
                          <a:cs typeface="+mn-cs"/>
                        </a:rPr>
                        <a:t>προσεύχεσθε</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μὴ</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εἰσελθεῖν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εἰς</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πειρασμόν</a:t>
                      </a:r>
                      <a:r>
                        <a:rPr kumimoji="0" lang="el-GR" sz="1300" kern="1200" baseline="0" dirty="0" smtClean="0">
                          <a:solidFill>
                            <a:schemeClr val="dk1"/>
                          </a:solidFill>
                          <a:latin typeface="+mn-lt"/>
                          <a:ea typeface="+mn-ea"/>
                          <a:cs typeface="+mn-cs"/>
                        </a:rPr>
                        <a:t>. </a:t>
                      </a:r>
                      <a:r>
                        <a:rPr kumimoji="0" lang="en-US" sz="1300" kern="1200" baseline="0" dirty="0" smtClean="0">
                          <a:solidFill>
                            <a:schemeClr val="dk1"/>
                          </a:solidFill>
                          <a:latin typeface="+mn-lt"/>
                          <a:ea typeface="+mn-ea"/>
                          <a:cs typeface="+mn-cs"/>
                        </a:rPr>
                        <a:t>(</a:t>
                      </a:r>
                      <a:r>
                        <a:rPr kumimoji="0" lang="el-GR" sz="1300" kern="1200" baseline="0" dirty="0" err="1" smtClean="0">
                          <a:solidFill>
                            <a:schemeClr val="dk1"/>
                          </a:solidFill>
                          <a:latin typeface="+mn-lt"/>
                          <a:ea typeface="+mn-ea"/>
                          <a:cs typeface="+mn-cs"/>
                        </a:rPr>
                        <a:t>Λκ</a:t>
                      </a:r>
                      <a:r>
                        <a:rPr kumimoji="0" lang="el-GR" sz="1300" kern="1200" baseline="0" dirty="0" smtClean="0">
                          <a:solidFill>
                            <a:schemeClr val="dk1"/>
                          </a:solidFill>
                          <a:latin typeface="+mn-lt"/>
                          <a:ea typeface="+mn-ea"/>
                          <a:cs typeface="+mn-cs"/>
                        </a:rPr>
                        <a:t>.</a:t>
                      </a:r>
                      <a:r>
                        <a:rPr kumimoji="0" lang="en-US" sz="1300" kern="1200" baseline="0" dirty="0" smtClean="0">
                          <a:solidFill>
                            <a:schemeClr val="dk1"/>
                          </a:solidFill>
                          <a:latin typeface="+mn-lt"/>
                          <a:ea typeface="+mn-ea"/>
                          <a:cs typeface="+mn-cs"/>
                        </a:rPr>
                        <a:t> 22:40</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πρβλ</a:t>
                      </a:r>
                      <a:r>
                        <a:rPr kumimoji="0" lang="el-GR" sz="1300" kern="1200" baseline="0" dirty="0" smtClean="0">
                          <a:solidFill>
                            <a:schemeClr val="dk1"/>
                          </a:solidFill>
                          <a:latin typeface="+mn-lt"/>
                          <a:ea typeface="+mn-ea"/>
                          <a:cs typeface="+mn-cs"/>
                        </a:rPr>
                        <a:t>. 11</a:t>
                      </a:r>
                      <a:r>
                        <a:rPr kumimoji="0" lang="en-US" sz="1300" kern="1200" baseline="0" dirty="0" smtClean="0">
                          <a:solidFill>
                            <a:schemeClr val="dk1"/>
                          </a:solidFill>
                          <a:latin typeface="+mn-lt"/>
                          <a:ea typeface="+mn-ea"/>
                          <a:cs typeface="+mn-cs"/>
                        </a:rPr>
                        <a:t>Q 5 24, 10) </a:t>
                      </a:r>
                      <a:r>
                        <a:rPr kumimoji="0" lang="el-GR" sz="1300" kern="1200" baseline="0" dirty="0" smtClean="0">
                          <a:solidFill>
                            <a:schemeClr val="dk1"/>
                          </a:solidFill>
                          <a:latin typeface="+mn-lt"/>
                          <a:ea typeface="+mn-ea"/>
                          <a:cs typeface="+mn-cs"/>
                        </a:rPr>
                        <a:t>ενώ το </a:t>
                      </a:r>
                      <a:r>
                        <a:rPr kumimoji="0" lang="el-GR" sz="1300" kern="1200" baseline="0" dirty="0" err="1" smtClean="0">
                          <a:solidFill>
                            <a:schemeClr val="dk1"/>
                          </a:solidFill>
                          <a:latin typeface="+mn-lt"/>
                          <a:ea typeface="+mn-ea"/>
                          <a:cs typeface="+mn-cs"/>
                        </a:rPr>
                        <a:t>Σιράχ</a:t>
                      </a:r>
                      <a:r>
                        <a:rPr kumimoji="0" lang="el-GR" sz="1300" kern="1200" baseline="0" dirty="0" smtClean="0">
                          <a:solidFill>
                            <a:schemeClr val="dk1"/>
                          </a:solidFill>
                          <a:latin typeface="+mn-lt"/>
                          <a:ea typeface="+mn-ea"/>
                          <a:cs typeface="+mn-cs"/>
                        </a:rPr>
                        <a:t> 2, 1-5: </a:t>
                      </a:r>
                      <a:r>
                        <a:rPr kumimoji="0" lang="el-GR" sz="1300" b="1" i="1" kern="1200" baseline="0" dirty="0" err="1" smtClean="0">
                          <a:solidFill>
                            <a:schemeClr val="dk1"/>
                          </a:solidFill>
                          <a:latin typeface="+mn-lt"/>
                          <a:ea typeface="+mn-ea"/>
                          <a:cs typeface="+mn-cs"/>
                        </a:rPr>
                        <a:t>τέκνον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εἰ</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προσέρχῃ</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δουλεύειν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Κυρίῳ</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ἑτοίμασον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τὴν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ψυχήν</a:t>
                      </a:r>
                      <a:r>
                        <a:rPr kumimoji="0" lang="el-GR" sz="1300" b="1" i="1" kern="1200" baseline="0" dirty="0" smtClean="0">
                          <a:solidFill>
                            <a:schemeClr val="dk1"/>
                          </a:solidFill>
                          <a:latin typeface="+mn-lt"/>
                          <a:ea typeface="+mn-ea"/>
                          <a:cs typeface="+mn-cs"/>
                        </a:rPr>
                        <a:t> σου </a:t>
                      </a:r>
                      <a:r>
                        <a:rPr kumimoji="0" lang="el-GR" sz="1300" b="1" i="1" kern="1200" baseline="0" dirty="0" err="1" smtClean="0">
                          <a:solidFill>
                            <a:schemeClr val="dk1"/>
                          </a:solidFill>
                          <a:latin typeface="+mn-lt"/>
                          <a:ea typeface="+mn-ea"/>
                          <a:cs typeface="+mn-cs"/>
                        </a:rPr>
                        <a:t>εἰς</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πειρασμόν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εὔθυνον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τὴν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καρδίαν</a:t>
                      </a:r>
                      <a:r>
                        <a:rPr kumimoji="0" lang="el-GR" sz="1300" b="1" i="1" kern="1200" baseline="0" dirty="0" smtClean="0">
                          <a:solidFill>
                            <a:schemeClr val="dk1"/>
                          </a:solidFill>
                          <a:latin typeface="+mn-lt"/>
                          <a:ea typeface="+mn-ea"/>
                          <a:cs typeface="+mn-cs"/>
                        </a:rPr>
                        <a:t> σου </a:t>
                      </a:r>
                      <a:r>
                        <a:rPr kumimoji="0" lang="el-GR" sz="1300" b="1" i="1" kern="1200" baseline="0" dirty="0" err="1" smtClean="0">
                          <a:solidFill>
                            <a:schemeClr val="dk1"/>
                          </a:solidFill>
                          <a:latin typeface="+mn-lt"/>
                          <a:ea typeface="+mn-ea"/>
                          <a:cs typeface="+mn-cs"/>
                        </a:rPr>
                        <a:t>καὶ</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καρτέρησον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καὶ</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μὴ</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σπεύσῃς</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ἐν</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καιρῷ</a:t>
                      </a:r>
                      <a:r>
                        <a:rPr kumimoji="0" lang="el-GR" sz="1300" b="1" i="1" kern="1200" baseline="0" dirty="0" smtClean="0">
                          <a:solidFill>
                            <a:schemeClr val="dk1"/>
                          </a:solidFill>
                          <a:latin typeface="+mn-lt"/>
                          <a:ea typeface="+mn-ea"/>
                          <a:cs typeface="+mn-cs"/>
                        </a:rPr>
                        <a:t> </a:t>
                      </a:r>
                      <a:r>
                        <a:rPr kumimoji="0" lang="el-GR" sz="1300" b="1" i="1" kern="1200" baseline="0" dirty="0" err="1" smtClean="0">
                          <a:solidFill>
                            <a:schemeClr val="dk1"/>
                          </a:solidFill>
                          <a:latin typeface="+mn-lt"/>
                          <a:ea typeface="+mn-ea"/>
                          <a:cs typeface="+mn-cs"/>
                        </a:rPr>
                        <a:t>ἐπαγωγῆς</a:t>
                      </a:r>
                      <a:r>
                        <a:rPr kumimoji="0" lang="el-GR" sz="1300" b="1"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κολλήθητι</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αὐτῷ</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καὶ</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μὴ</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ἀποστῇς</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ἵνα</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αὐξηθῇς</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ἐπ᾽</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ἐσχάτων</a:t>
                      </a:r>
                      <a:r>
                        <a:rPr kumimoji="0" lang="el-GR" sz="1300" i="1" kern="1200" baseline="0" dirty="0" smtClean="0">
                          <a:solidFill>
                            <a:schemeClr val="dk1"/>
                          </a:solidFill>
                          <a:latin typeface="+mn-lt"/>
                          <a:ea typeface="+mn-ea"/>
                          <a:cs typeface="+mn-cs"/>
                        </a:rPr>
                        <a:t> σου. </a:t>
                      </a:r>
                      <a:r>
                        <a:rPr kumimoji="0" lang="el-GR" sz="1300" i="1" kern="1200" dirty="0" err="1" smtClean="0">
                          <a:solidFill>
                            <a:schemeClr val="dk1"/>
                          </a:solidFill>
                          <a:latin typeface="+mn-lt"/>
                          <a:ea typeface="+mn-ea"/>
                          <a:cs typeface="+mn-cs"/>
                        </a:rPr>
                        <a:t>πᾶν</a:t>
                      </a:r>
                      <a:r>
                        <a:rPr kumimoji="0" lang="el-GR" sz="1300" i="1" kern="1200" dirty="0" smtClean="0">
                          <a:solidFill>
                            <a:schemeClr val="dk1"/>
                          </a:solidFill>
                          <a:latin typeface="+mn-lt"/>
                          <a:ea typeface="+mn-ea"/>
                          <a:cs typeface="+mn-cs"/>
                        </a:rPr>
                        <a:t> ὃ </a:t>
                      </a:r>
                      <a:r>
                        <a:rPr kumimoji="0" lang="el-GR" sz="1300" i="1" kern="1200" dirty="0" err="1" smtClean="0">
                          <a:solidFill>
                            <a:schemeClr val="dk1"/>
                          </a:solidFill>
                          <a:latin typeface="+mn-lt"/>
                          <a:ea typeface="+mn-ea"/>
                          <a:cs typeface="+mn-cs"/>
                        </a:rPr>
                        <a:t>ἐὰν</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ἐπαχθῇ</a:t>
                      </a:r>
                      <a:r>
                        <a:rPr kumimoji="0" lang="el-GR" sz="1300" i="1" kern="1200" dirty="0" smtClean="0">
                          <a:solidFill>
                            <a:schemeClr val="dk1"/>
                          </a:solidFill>
                          <a:latin typeface="+mn-lt"/>
                          <a:ea typeface="+mn-ea"/>
                          <a:cs typeface="+mn-cs"/>
                        </a:rPr>
                        <a:t> σοι </a:t>
                      </a:r>
                      <a:r>
                        <a:rPr kumimoji="0" lang="el-GR" sz="1300" i="1" kern="1200" dirty="0" err="1" smtClean="0">
                          <a:solidFill>
                            <a:schemeClr val="dk1"/>
                          </a:solidFill>
                          <a:latin typeface="+mn-lt"/>
                          <a:ea typeface="+mn-ea"/>
                          <a:cs typeface="+mn-cs"/>
                        </a:rPr>
                        <a:t>δέξαι</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καὶ</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ἐν</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ἀλλάγμασιν</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ταπεινώσεώς</a:t>
                      </a:r>
                      <a:r>
                        <a:rPr kumimoji="0" lang="el-GR" sz="1300" i="1" kern="1200" dirty="0" smtClean="0">
                          <a:solidFill>
                            <a:schemeClr val="dk1"/>
                          </a:solidFill>
                          <a:latin typeface="+mn-lt"/>
                          <a:ea typeface="+mn-ea"/>
                          <a:cs typeface="+mn-cs"/>
                        </a:rPr>
                        <a:t> σου </a:t>
                      </a:r>
                      <a:r>
                        <a:rPr kumimoji="0" lang="el-GR" sz="1300" i="1" kern="1200" dirty="0" err="1" smtClean="0">
                          <a:solidFill>
                            <a:schemeClr val="dk1"/>
                          </a:solidFill>
                          <a:latin typeface="+mn-lt"/>
                          <a:ea typeface="+mn-ea"/>
                          <a:cs typeface="+mn-cs"/>
                        </a:rPr>
                        <a:t>μακροθύμησον</a:t>
                      </a:r>
                      <a:r>
                        <a:rPr kumimoji="0" lang="el-GR" sz="1300" i="1" kern="1200" baseline="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ὅτι</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ἐν</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πυρὶ</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δοκιμάζεται</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χρυσὸς</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καὶ</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ἄνθρωποι</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δεκτοὶ</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ἐν</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καμίνῳ</a:t>
                      </a:r>
                      <a:r>
                        <a:rPr kumimoji="0" lang="el-GR" sz="1300" i="1" kern="1200" dirty="0" smtClean="0">
                          <a:solidFill>
                            <a:schemeClr val="dk1"/>
                          </a:solidFill>
                          <a:latin typeface="+mn-lt"/>
                          <a:ea typeface="+mn-ea"/>
                          <a:cs typeface="+mn-cs"/>
                        </a:rPr>
                        <a:t> </a:t>
                      </a:r>
                      <a:r>
                        <a:rPr kumimoji="0" lang="el-GR" sz="1300" i="1" kern="1200" dirty="0" err="1" smtClean="0">
                          <a:solidFill>
                            <a:schemeClr val="dk1"/>
                          </a:solidFill>
                          <a:latin typeface="+mn-lt"/>
                          <a:ea typeface="+mn-ea"/>
                          <a:cs typeface="+mn-cs"/>
                        </a:rPr>
                        <a:t>ταπεινώσεως</a:t>
                      </a:r>
                      <a:endParaRPr kumimoji="0" lang="el-GR" sz="1300" b="1" i="1" kern="1200" dirty="0" smtClean="0">
                        <a:solidFill>
                          <a:schemeClr val="dk1"/>
                        </a:solidFill>
                        <a:latin typeface="+mn-lt"/>
                        <a:ea typeface="+mn-ea"/>
                        <a:cs typeface="+mn-cs"/>
                      </a:endParaRPr>
                    </a:p>
                    <a:p>
                      <a:pPr marL="0" marR="0" lvl="0" indent="0" algn="l" defTabSz="914400" rtl="0" eaLnBrk="1" fontAlgn="base" latinLnBrk="0" hangingPunct="1">
                        <a:lnSpc>
                          <a:spcPts val="1300"/>
                        </a:lnSpc>
                        <a:spcBef>
                          <a:spcPct val="0"/>
                        </a:spcBef>
                        <a:spcAft>
                          <a:spcPct val="0"/>
                        </a:spcAft>
                        <a:buClrTx/>
                        <a:buSzTx/>
                        <a:buFontTx/>
                        <a:buNone/>
                        <a:tabLst/>
                        <a:defRPr/>
                      </a:pPr>
                      <a:r>
                        <a:rPr kumimoji="0" lang="el-GR" sz="1300" kern="1200" dirty="0" smtClean="0">
                          <a:solidFill>
                            <a:schemeClr val="dk1"/>
                          </a:solidFill>
                          <a:latin typeface="+mn-lt"/>
                          <a:ea typeface="+mn-ea"/>
                          <a:cs typeface="+mn-cs"/>
                        </a:rPr>
                        <a:t>Υπάρχουν δύο</a:t>
                      </a:r>
                      <a:r>
                        <a:rPr kumimoji="0" lang="el-GR" sz="1300" kern="1200" baseline="0" dirty="0" smtClean="0">
                          <a:solidFill>
                            <a:schemeClr val="dk1"/>
                          </a:solidFill>
                          <a:latin typeface="+mn-lt"/>
                          <a:ea typeface="+mn-ea"/>
                          <a:cs typeface="+mn-cs"/>
                        </a:rPr>
                        <a:t> ειδών πειρασμοί: (α) ένας με σκοπό να παρασύρει τον άνθρωπο στο κακό και (β) ένας για να τον δοκιμάσει και να ενισχύσει την ικανότητα αντίστασης. Στον (α) υποκείμενο είναι ο διάβολος. Στον (β) ο Θεός χρησιμοποιώντας ως εργαλείο τον διάβολο, ο οποίος στην Κ.Δ. έχει νικηθεί αλλά εργάζεται ακόμη και θα εκμηδενιστεί κατά τα τελικά έσχατα. Υπάρχει η διαλεκτική μεταξύ  του ΉΔΗ’ και ΌΧΙ ΑΚΟΜΑ. </a:t>
                      </a:r>
                      <a:r>
                        <a:rPr kumimoji="0" lang="el-GR" sz="1300" kern="1200" dirty="0" smtClean="0">
                          <a:solidFill>
                            <a:schemeClr val="dk1"/>
                          </a:solidFill>
                          <a:latin typeface="+mn-lt"/>
                          <a:ea typeface="+mn-ea"/>
                          <a:cs typeface="+mn-cs"/>
                        </a:rPr>
                        <a:t> </a:t>
                      </a:r>
                    </a:p>
                    <a:p>
                      <a:pPr marL="0" marR="0" lvl="0" indent="0" algn="l" defTabSz="914400" rtl="0" eaLnBrk="1" fontAlgn="base" latinLnBrk="0" hangingPunct="1">
                        <a:lnSpc>
                          <a:spcPts val="1300"/>
                        </a:lnSpc>
                        <a:spcBef>
                          <a:spcPct val="0"/>
                        </a:spcBef>
                        <a:spcAft>
                          <a:spcPct val="0"/>
                        </a:spcAft>
                        <a:buClrTx/>
                        <a:buSzTx/>
                        <a:buFontTx/>
                        <a:buNone/>
                        <a:tabLst/>
                        <a:defRPr/>
                      </a:pPr>
                      <a:r>
                        <a:rPr kumimoji="0" lang="el-GR" sz="1300" b="0" kern="1200" dirty="0" smtClean="0">
                          <a:solidFill>
                            <a:schemeClr val="dk1"/>
                          </a:solidFill>
                          <a:latin typeface="+mn-lt"/>
                          <a:ea typeface="+mn-ea"/>
                          <a:cs typeface="+mn-cs"/>
                        </a:rPr>
                        <a:t>Υπάρχει</a:t>
                      </a:r>
                      <a:r>
                        <a:rPr kumimoji="0" lang="el-GR" sz="1300" b="0" kern="1200" baseline="0" dirty="0" smtClean="0">
                          <a:solidFill>
                            <a:schemeClr val="dk1"/>
                          </a:solidFill>
                          <a:latin typeface="+mn-lt"/>
                          <a:ea typeface="+mn-ea"/>
                          <a:cs typeface="+mn-cs"/>
                        </a:rPr>
                        <a:t> (γ) και ο </a:t>
                      </a:r>
                      <a:r>
                        <a:rPr kumimoji="0" lang="el-GR" sz="1300" b="1" kern="1200" dirty="0" smtClean="0">
                          <a:solidFill>
                            <a:schemeClr val="dk1"/>
                          </a:solidFill>
                          <a:latin typeface="+mn-lt"/>
                          <a:ea typeface="+mn-ea"/>
                          <a:cs typeface="+mn-cs"/>
                        </a:rPr>
                        <a:t>εσχατολογικός</a:t>
                      </a:r>
                      <a:r>
                        <a:rPr kumimoji="0" lang="el-GR" sz="1300" b="1" kern="1200" baseline="0" dirty="0" smtClean="0">
                          <a:solidFill>
                            <a:schemeClr val="dk1"/>
                          </a:solidFill>
                          <a:latin typeface="+mn-lt"/>
                          <a:ea typeface="+mn-ea"/>
                          <a:cs typeface="+mn-cs"/>
                        </a:rPr>
                        <a:t> </a:t>
                      </a:r>
                      <a:r>
                        <a:rPr kumimoji="0" lang="el-GR" sz="1300" b="1" kern="1200" dirty="0" smtClean="0">
                          <a:solidFill>
                            <a:schemeClr val="dk1"/>
                          </a:solidFill>
                          <a:latin typeface="+mn-lt"/>
                          <a:ea typeface="+mn-ea"/>
                          <a:cs typeface="+mn-cs"/>
                        </a:rPr>
                        <a:t>πειρασμός </a:t>
                      </a:r>
                      <a:r>
                        <a:rPr kumimoji="0" lang="el-GR" sz="1300" kern="1200" dirty="0" smtClean="0">
                          <a:solidFill>
                            <a:schemeClr val="dk1"/>
                          </a:solidFill>
                          <a:latin typeface="+mn-lt"/>
                          <a:ea typeface="+mn-ea"/>
                          <a:cs typeface="+mn-cs"/>
                        </a:rPr>
                        <a:t>(</a:t>
                      </a:r>
                      <a:r>
                        <a:rPr kumimoji="0" lang="en-US" sz="1300" kern="1200" dirty="0" err="1" smtClean="0">
                          <a:solidFill>
                            <a:schemeClr val="dk1"/>
                          </a:solidFill>
                          <a:latin typeface="+mn-lt"/>
                          <a:ea typeface="+mn-ea"/>
                          <a:cs typeface="+mn-cs"/>
                        </a:rPr>
                        <a:t>nisan</a:t>
                      </a:r>
                      <a:r>
                        <a:rPr kumimoji="0" lang="el-GR" sz="1300" kern="1200" dirty="0" smtClean="0">
                          <a:solidFill>
                            <a:schemeClr val="dk1"/>
                          </a:solidFill>
                          <a:latin typeface="+mn-lt"/>
                          <a:ea typeface="+mn-ea"/>
                          <a:cs typeface="+mn-cs"/>
                        </a:rPr>
                        <a:t>), της τελικής αποστασίας και έκπτωσης (</a:t>
                      </a:r>
                      <a:r>
                        <a:rPr kumimoji="0" lang="el-GR" sz="1300" kern="1200" dirty="0" err="1" smtClean="0">
                          <a:solidFill>
                            <a:schemeClr val="dk1"/>
                          </a:solidFill>
                          <a:latin typeface="+mn-lt"/>
                          <a:ea typeface="+mn-ea"/>
                          <a:cs typeface="+mn-cs"/>
                        </a:rPr>
                        <a:t>πρβλ</a:t>
                      </a:r>
                      <a:r>
                        <a:rPr kumimoji="0" lang="el-GR" sz="1300" kern="1200" dirty="0" smtClean="0">
                          <a:solidFill>
                            <a:schemeClr val="dk1"/>
                          </a:solidFill>
                          <a:latin typeface="+mn-lt"/>
                          <a:ea typeface="+mn-ea"/>
                          <a:cs typeface="+mn-cs"/>
                        </a:rPr>
                        <a:t>. </a:t>
                      </a:r>
                      <a:r>
                        <a:rPr kumimoji="0" lang="el-GR" sz="1300" kern="1200" dirty="0" err="1" smtClean="0">
                          <a:solidFill>
                            <a:schemeClr val="dk1"/>
                          </a:solidFill>
                          <a:latin typeface="+mn-lt"/>
                          <a:ea typeface="+mn-ea"/>
                          <a:cs typeface="+mn-cs"/>
                        </a:rPr>
                        <a:t>Μκ</a:t>
                      </a:r>
                      <a:r>
                        <a:rPr kumimoji="0" lang="el-GR" sz="1300" kern="1200" dirty="0" smtClean="0">
                          <a:solidFill>
                            <a:schemeClr val="dk1"/>
                          </a:solidFill>
                          <a:latin typeface="+mn-lt"/>
                          <a:ea typeface="+mn-ea"/>
                          <a:cs typeface="+mn-cs"/>
                        </a:rPr>
                        <a:t>. 14, 38).</a:t>
                      </a:r>
                      <a:r>
                        <a:rPr kumimoji="0" lang="el-GR" sz="1300"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καὶ</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διὰ</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τὸ</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πληθυνθῆναι</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τὴν</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ἀνομίαν</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ψυγήσεται</a:t>
                      </a:r>
                      <a:r>
                        <a:rPr kumimoji="0" lang="el-GR" sz="1300" i="1" kern="1200" baseline="0" dirty="0" smtClean="0">
                          <a:solidFill>
                            <a:schemeClr val="dk1"/>
                          </a:solidFill>
                          <a:latin typeface="+mn-lt"/>
                          <a:ea typeface="+mn-ea"/>
                          <a:cs typeface="+mn-cs"/>
                        </a:rPr>
                        <a:t> ἡ </a:t>
                      </a:r>
                      <a:r>
                        <a:rPr kumimoji="0" lang="el-GR" sz="1300" i="1" kern="1200" baseline="0" dirty="0" err="1" smtClean="0">
                          <a:solidFill>
                            <a:schemeClr val="dk1"/>
                          </a:solidFill>
                          <a:latin typeface="+mn-lt"/>
                          <a:ea typeface="+mn-ea"/>
                          <a:cs typeface="+mn-cs"/>
                        </a:rPr>
                        <a:t>ἀγάπη</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τῶν</a:t>
                      </a:r>
                      <a:r>
                        <a:rPr kumimoji="0" lang="el-GR" sz="1300" i="1" kern="1200" baseline="0" dirty="0" smtClean="0">
                          <a:solidFill>
                            <a:schemeClr val="dk1"/>
                          </a:solidFill>
                          <a:latin typeface="+mn-lt"/>
                          <a:ea typeface="+mn-ea"/>
                          <a:cs typeface="+mn-cs"/>
                        </a:rPr>
                        <a:t> </a:t>
                      </a:r>
                      <a:r>
                        <a:rPr kumimoji="0" lang="el-GR" sz="1300" i="1" kern="1200" baseline="0" dirty="0" err="1" smtClean="0">
                          <a:solidFill>
                            <a:schemeClr val="dk1"/>
                          </a:solidFill>
                          <a:latin typeface="+mn-lt"/>
                          <a:ea typeface="+mn-ea"/>
                          <a:cs typeface="+mn-cs"/>
                        </a:rPr>
                        <a:t>πολλῶν</a:t>
                      </a:r>
                      <a:r>
                        <a:rPr kumimoji="0" lang="el-GR" sz="1300" kern="1200" baseline="0" dirty="0" smtClean="0">
                          <a:solidFill>
                            <a:schemeClr val="dk1"/>
                          </a:solidFill>
                          <a:latin typeface="+mn-lt"/>
                          <a:ea typeface="+mn-ea"/>
                          <a:cs typeface="+mn-cs"/>
                        </a:rPr>
                        <a:t>. […]</a:t>
                      </a:r>
                      <a:r>
                        <a:rPr kumimoji="0" lang="en-US" sz="1300" kern="1200" baseline="3000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καὶ</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εἰ</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μὴ</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ἐκολοβώθησαν</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αἱ</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ἡμέραι</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ἐκεῖναι</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οὐκ</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ἂν</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ἐσώθη</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πᾶσα</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σάρξ</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διὰ</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δὲ</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τοὺς</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ἐκλεκτοὺς</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κολοβωθήσονται</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αἱ</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ἡμέραι</a:t>
                      </a:r>
                      <a:r>
                        <a:rPr kumimoji="0" lang="el-GR" sz="1300" kern="1200" baseline="0" dirty="0" smtClean="0">
                          <a:solidFill>
                            <a:schemeClr val="dk1"/>
                          </a:solidFill>
                          <a:latin typeface="+mn-lt"/>
                          <a:ea typeface="+mn-ea"/>
                          <a:cs typeface="+mn-cs"/>
                        </a:rPr>
                        <a:t> </a:t>
                      </a:r>
                      <a:r>
                        <a:rPr kumimoji="0" lang="el-GR" sz="1300" kern="1200" baseline="0" dirty="0" err="1" smtClean="0">
                          <a:solidFill>
                            <a:schemeClr val="dk1"/>
                          </a:solidFill>
                          <a:latin typeface="+mn-lt"/>
                          <a:ea typeface="+mn-ea"/>
                          <a:cs typeface="+mn-cs"/>
                        </a:rPr>
                        <a:t>ἐκεῖναι</a:t>
                      </a:r>
                      <a:r>
                        <a:rPr kumimoji="0" lang="el-GR" sz="1300" kern="1200" baseline="0" dirty="0" smtClean="0">
                          <a:solidFill>
                            <a:schemeClr val="dk1"/>
                          </a:solidFill>
                          <a:latin typeface="+mn-lt"/>
                          <a:ea typeface="+mn-ea"/>
                          <a:cs typeface="+mn-cs"/>
                        </a:rPr>
                        <a:t>. </a:t>
                      </a:r>
                      <a:r>
                        <a:rPr kumimoji="0" lang="en-US" sz="1300" kern="1200" baseline="0" dirty="0" smtClean="0">
                          <a:solidFill>
                            <a:schemeClr val="dk1"/>
                          </a:solidFill>
                          <a:latin typeface="+mn-lt"/>
                          <a:ea typeface="+mn-ea"/>
                          <a:cs typeface="+mn-cs"/>
                        </a:rPr>
                        <a:t>(24</a:t>
                      </a:r>
                      <a:r>
                        <a:rPr kumimoji="0" lang="el-GR" sz="1300" kern="1200" baseline="0" dirty="0" smtClean="0">
                          <a:solidFill>
                            <a:schemeClr val="dk1"/>
                          </a:solidFill>
                          <a:latin typeface="+mn-lt"/>
                          <a:ea typeface="+mn-ea"/>
                          <a:cs typeface="+mn-cs"/>
                        </a:rPr>
                        <a:t>, </a:t>
                      </a:r>
                      <a:r>
                        <a:rPr kumimoji="0" lang="en-US" sz="1300" kern="1200" baseline="0" dirty="0" smtClean="0">
                          <a:solidFill>
                            <a:schemeClr val="dk1"/>
                          </a:solidFill>
                          <a:latin typeface="+mn-lt"/>
                          <a:ea typeface="+mn-ea"/>
                          <a:cs typeface="+mn-cs"/>
                        </a:rPr>
                        <a:t>12</a:t>
                      </a:r>
                      <a:r>
                        <a:rPr kumimoji="0" lang="el-GR" sz="1300" kern="1200" baseline="0" dirty="0" smtClean="0">
                          <a:solidFill>
                            <a:schemeClr val="dk1"/>
                          </a:solidFill>
                          <a:latin typeface="+mn-lt"/>
                          <a:ea typeface="+mn-ea"/>
                          <a:cs typeface="+mn-cs"/>
                        </a:rPr>
                        <a:t>. 22</a:t>
                      </a:r>
                      <a:r>
                        <a:rPr kumimoji="0" lang="en-US" sz="1300" kern="1200" baseline="0" dirty="0" smtClean="0">
                          <a:solidFill>
                            <a:schemeClr val="dk1"/>
                          </a:solidFill>
                          <a:latin typeface="+mn-lt"/>
                          <a:ea typeface="+mn-ea"/>
                          <a:cs typeface="+mn-cs"/>
                        </a:rPr>
                        <a:t>)</a:t>
                      </a:r>
                      <a:r>
                        <a:rPr kumimoji="0" lang="el-GR" sz="1300" kern="1200" baseline="0" dirty="0" smtClean="0">
                          <a:solidFill>
                            <a:schemeClr val="dk1"/>
                          </a:solidFill>
                          <a:latin typeface="+mn-lt"/>
                          <a:ea typeface="+mn-ea"/>
                          <a:cs typeface="+mn-cs"/>
                        </a:rPr>
                        <a:t> </a:t>
                      </a:r>
                      <a:r>
                        <a:rPr kumimoji="0" lang="el-GR" sz="1300" kern="1200" dirty="0" smtClean="0">
                          <a:solidFill>
                            <a:schemeClr val="dk1"/>
                          </a:solidFill>
                          <a:latin typeface="+mn-lt"/>
                          <a:ea typeface="+mn-ea"/>
                          <a:cs typeface="+mn-cs"/>
                        </a:rPr>
                        <a:t>ΑΠΟΥΣΙΆΖΕΙ ΌΜΩΣ ΤΟ ΟΡΙΣΤΙΚΟ ΑΡΘΡΟ.</a:t>
                      </a:r>
                      <a:endParaRPr kumimoji="0" lang="el-GR" sz="13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l-GR" sz="1300" kern="1200" dirty="0" smtClean="0">
                          <a:solidFill>
                            <a:schemeClr val="dk1"/>
                          </a:solidFill>
                          <a:latin typeface="+mn-lt"/>
                          <a:ea typeface="+mn-ea"/>
                          <a:cs typeface="+mn-cs"/>
                        </a:rPr>
                        <a:t>Το τελικό αίτημα είναι το μοναδικό που διατυπώνεται αρνητικά και δίνει την εντύπωση του απότομου, καθώς αναφέρεται στην προστασία (όχι πριν αλλά) κατά τη διάρκεια του </a:t>
                      </a:r>
                      <a:r>
                        <a:rPr kumimoji="0" lang="el-GR" sz="1300" b="1" kern="1200" dirty="0" smtClean="0">
                          <a:solidFill>
                            <a:schemeClr val="dk1"/>
                          </a:solidFill>
                          <a:latin typeface="+mn-lt"/>
                          <a:ea typeface="+mn-ea"/>
                          <a:cs typeface="+mn-cs"/>
                        </a:rPr>
                        <a:t>πειρασμού</a:t>
                      </a:r>
                      <a:r>
                        <a:rPr kumimoji="0" lang="en-US" sz="1300" b="1" kern="1200" dirty="0" smtClean="0">
                          <a:solidFill>
                            <a:schemeClr val="dk1"/>
                          </a:solidFill>
                          <a:latin typeface="+mn-lt"/>
                          <a:ea typeface="+mn-ea"/>
                          <a:cs typeface="+mn-cs"/>
                        </a:rPr>
                        <a:t>.</a:t>
                      </a:r>
                      <a:r>
                        <a:rPr kumimoji="0" lang="en-US" sz="1300" b="1" kern="1200" baseline="0" dirty="0" smtClean="0">
                          <a:solidFill>
                            <a:schemeClr val="dk1"/>
                          </a:solidFill>
                          <a:latin typeface="+mn-lt"/>
                          <a:ea typeface="+mn-ea"/>
                          <a:cs typeface="+mn-cs"/>
                        </a:rPr>
                        <a:t>  </a:t>
                      </a:r>
                      <a:r>
                        <a:rPr kumimoji="0" lang="el-GR" sz="1300" b="1" kern="1200" baseline="0" dirty="0" smtClean="0">
                          <a:solidFill>
                            <a:schemeClr val="dk1"/>
                          </a:solidFill>
                          <a:latin typeface="+mn-lt"/>
                          <a:ea typeface="+mn-ea"/>
                          <a:cs typeface="+mn-cs"/>
                        </a:rPr>
                        <a:t>Για τη σωστή ερμηνεία του στ.  πρέπει  να συνδέσουμε το ημιστίχιο ε το επόμενο </a:t>
                      </a:r>
                      <a:r>
                        <a:rPr kumimoji="0" lang="el-GR" sz="1300" b="1" kern="1200" baseline="0" dirty="0" err="1" smtClean="0">
                          <a:solidFill>
                            <a:schemeClr val="dk1"/>
                          </a:solidFill>
                          <a:latin typeface="+mn-lt"/>
                          <a:ea typeface="+mn-ea"/>
                          <a:cs typeface="+mn-cs"/>
                        </a:rPr>
                        <a:t>ἀλλἂ</a:t>
                      </a:r>
                      <a:r>
                        <a:rPr kumimoji="0" lang="el-GR" sz="1300" b="1" kern="1200" baseline="0" dirty="0" smtClean="0">
                          <a:solidFill>
                            <a:schemeClr val="dk1"/>
                          </a:solidFill>
                          <a:latin typeface="+mn-lt"/>
                          <a:ea typeface="+mn-ea"/>
                          <a:cs typeface="+mn-cs"/>
                        </a:rPr>
                        <a:t> </a:t>
                      </a:r>
                      <a:r>
                        <a:rPr kumimoji="0" lang="el-GR" sz="1300" b="1" kern="1200" baseline="0" dirty="0" err="1" smtClean="0">
                          <a:solidFill>
                            <a:schemeClr val="dk1"/>
                          </a:solidFill>
                          <a:latin typeface="+mn-lt"/>
                          <a:ea typeface="+mn-ea"/>
                          <a:cs typeface="+mn-cs"/>
                        </a:rPr>
                        <a:t>ρῦσαι</a:t>
                      </a:r>
                      <a:r>
                        <a:rPr kumimoji="0" lang="el-GR" sz="1300" b="1" kern="1200" baseline="0" dirty="0" smtClean="0">
                          <a:solidFill>
                            <a:schemeClr val="dk1"/>
                          </a:solidFill>
                          <a:latin typeface="+mn-lt"/>
                          <a:ea typeface="+mn-ea"/>
                          <a:cs typeface="+mn-cs"/>
                        </a:rPr>
                        <a:t>… που  κάποιοι για να φτάσουν τον αριθμό επτά θεωρούν ανεξάρτητο . Η ελληνική σύνταξη όμως  δεν το επιτρέπει! Το </a:t>
                      </a:r>
                      <a:r>
                        <a:rPr kumimoji="0" lang="el-GR" sz="1300" b="1" kern="1200" baseline="0" dirty="0" err="1" smtClean="0">
                          <a:solidFill>
                            <a:schemeClr val="dk1"/>
                          </a:solidFill>
                          <a:latin typeface="+mn-lt"/>
                          <a:ea typeface="+mn-ea"/>
                          <a:cs typeface="+mn-cs"/>
                        </a:rPr>
                        <a:t>ρύω</a:t>
                      </a:r>
                      <a:r>
                        <a:rPr kumimoji="0" lang="el-GR" sz="1300" b="1" kern="1200" baseline="0" dirty="0" smtClean="0">
                          <a:solidFill>
                            <a:schemeClr val="dk1"/>
                          </a:solidFill>
                          <a:latin typeface="+mn-lt"/>
                          <a:ea typeface="+mn-ea"/>
                          <a:cs typeface="+mn-cs"/>
                        </a:rPr>
                        <a:t> βέβαια μπορεί να σημαίνει και προφυλάσσω αλλά και απελευθερώνω, σώζω! </a:t>
                      </a:r>
                      <a:endParaRPr kumimoji="0" lang="el-GR" sz="1300" kern="1200" dirty="0" smtClean="0">
                        <a:solidFill>
                          <a:schemeClr val="dk1"/>
                        </a:solidFill>
                        <a:latin typeface="+mn-lt"/>
                        <a:ea typeface="+mn-ea"/>
                        <a:cs typeface="+mn-cs"/>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0" lang="el-GR" sz="1300" kern="1200" dirty="0" smtClean="0">
                          <a:solidFill>
                            <a:schemeClr val="dk1"/>
                          </a:solidFill>
                          <a:latin typeface="+mn-lt"/>
                          <a:ea typeface="+mn-ea"/>
                          <a:cs typeface="+mn-cs"/>
                        </a:rPr>
                        <a:t>Στον</a:t>
                      </a:r>
                      <a:r>
                        <a:rPr kumimoji="0" lang="el-GR" sz="1300" kern="1200" baseline="0" dirty="0" smtClean="0">
                          <a:solidFill>
                            <a:schemeClr val="dk1"/>
                          </a:solidFill>
                          <a:latin typeface="+mn-lt"/>
                          <a:ea typeface="+mn-ea"/>
                          <a:cs typeface="+mn-cs"/>
                        </a:rPr>
                        <a:t> </a:t>
                      </a:r>
                      <a:r>
                        <a:rPr kumimoji="0" lang="el-GR" sz="1300" b="1" kern="1200" dirty="0" smtClean="0">
                          <a:solidFill>
                            <a:schemeClr val="dk1"/>
                          </a:solidFill>
                          <a:latin typeface="+mn-lt"/>
                          <a:ea typeface="+mn-ea"/>
                          <a:cs typeface="+mn-cs"/>
                        </a:rPr>
                        <a:t>Ιώβ </a:t>
                      </a:r>
                      <a:r>
                        <a:rPr kumimoji="0" lang="el-GR" sz="1300" kern="1200" dirty="0" smtClean="0">
                          <a:solidFill>
                            <a:schemeClr val="dk1"/>
                          </a:solidFill>
                          <a:latin typeface="+mn-lt"/>
                          <a:ea typeface="+mn-ea"/>
                          <a:cs typeface="+mn-cs"/>
                        </a:rPr>
                        <a:t>όπου</a:t>
                      </a:r>
                      <a:r>
                        <a:rPr kumimoji="0" lang="el-GR" sz="1300" kern="1200" baseline="0" dirty="0" smtClean="0">
                          <a:solidFill>
                            <a:schemeClr val="dk1"/>
                          </a:solidFill>
                          <a:latin typeface="+mn-lt"/>
                          <a:ea typeface="+mn-ea"/>
                          <a:cs typeface="+mn-cs"/>
                        </a:rPr>
                        <a:t> </a:t>
                      </a:r>
                      <a:r>
                        <a:rPr kumimoji="0" lang="el-GR" sz="1300" kern="1200" dirty="0" smtClean="0">
                          <a:solidFill>
                            <a:schemeClr val="dk1"/>
                          </a:solidFill>
                          <a:latin typeface="+mn-lt"/>
                          <a:ea typeface="+mn-ea"/>
                          <a:cs typeface="+mn-cs"/>
                        </a:rPr>
                        <a:t>από πολλές επόψεις ήδη προδιαγράφεται το μυστήριο του Θεού, ο</a:t>
                      </a:r>
                      <a:r>
                        <a:rPr kumimoji="0" lang="el-GR" sz="1300" kern="1200" baseline="0" dirty="0" smtClean="0">
                          <a:solidFill>
                            <a:schemeClr val="dk1"/>
                          </a:solidFill>
                          <a:latin typeface="+mn-lt"/>
                          <a:ea typeface="+mn-ea"/>
                          <a:cs typeface="+mn-cs"/>
                        </a:rPr>
                        <a:t> </a:t>
                      </a:r>
                      <a:r>
                        <a:rPr kumimoji="0" lang="el-GR" sz="1300" kern="1200" cap="all" dirty="0" smtClean="0">
                          <a:solidFill>
                            <a:schemeClr val="dk1"/>
                          </a:solidFill>
                          <a:latin typeface="+mn-lt"/>
                          <a:ea typeface="+mn-ea"/>
                          <a:cs typeface="+mn-cs"/>
                        </a:rPr>
                        <a:t>σ</a:t>
                      </a:r>
                      <a:r>
                        <a:rPr kumimoji="0" lang="el-GR" sz="1300" kern="1200" dirty="0" smtClean="0">
                          <a:solidFill>
                            <a:schemeClr val="dk1"/>
                          </a:solidFill>
                          <a:latin typeface="+mn-lt"/>
                          <a:ea typeface="+mn-ea"/>
                          <a:cs typeface="+mn-cs"/>
                        </a:rPr>
                        <a:t>ατανάς χλευάζει τον άνθρωπο έτσι ώστε να κοροϊδέψει τον Θεό. </a:t>
                      </a:r>
                      <a:r>
                        <a:rPr kumimoji="0" lang="el-GR" sz="1300" kern="1200" cap="all" dirty="0" smtClean="0">
                          <a:solidFill>
                            <a:schemeClr val="dk1"/>
                          </a:solidFill>
                          <a:latin typeface="+mn-lt"/>
                          <a:ea typeface="+mn-ea"/>
                          <a:cs typeface="+mn-cs"/>
                        </a:rPr>
                        <a:t>τ</a:t>
                      </a:r>
                      <a:r>
                        <a:rPr kumimoji="0" lang="el-GR" sz="1300" kern="1200" dirty="0" smtClean="0">
                          <a:solidFill>
                            <a:schemeClr val="dk1"/>
                          </a:solidFill>
                          <a:latin typeface="+mn-lt"/>
                          <a:ea typeface="+mn-ea"/>
                          <a:cs typeface="+mn-cs"/>
                        </a:rPr>
                        <a:t>ο κτίσμα, το οποίο έπλασε σύμφωνα με την εικόνα </a:t>
                      </a:r>
                      <a:r>
                        <a:rPr kumimoji="0" lang="el-GR" sz="1300" kern="1200" cap="all" dirty="0" smtClean="0">
                          <a:solidFill>
                            <a:schemeClr val="dk1"/>
                          </a:solidFill>
                          <a:latin typeface="+mn-lt"/>
                          <a:ea typeface="+mn-ea"/>
                          <a:cs typeface="+mn-cs"/>
                        </a:rPr>
                        <a:t>τ</a:t>
                      </a:r>
                      <a:r>
                        <a:rPr kumimoji="0" lang="el-GR" sz="1300" kern="1200" dirty="0" smtClean="0">
                          <a:solidFill>
                            <a:schemeClr val="dk1"/>
                          </a:solidFill>
                          <a:latin typeface="+mn-lt"/>
                          <a:ea typeface="+mn-ea"/>
                          <a:cs typeface="+mn-cs"/>
                        </a:rPr>
                        <a:t>ου, είναι ένα αξιολύπητο πλάσμα. </a:t>
                      </a:r>
                      <a:r>
                        <a:rPr kumimoji="0" lang="el-GR" sz="1300" kern="1200" dirty="0" err="1" smtClean="0">
                          <a:solidFill>
                            <a:schemeClr val="dk1"/>
                          </a:solidFill>
                          <a:latin typeface="+mn-lt"/>
                          <a:ea typeface="+mn-ea"/>
                          <a:cs typeface="+mn-cs"/>
                        </a:rPr>
                        <a:t>Ό,τι</a:t>
                      </a:r>
                      <a:r>
                        <a:rPr kumimoji="0" lang="el-GR" sz="1300" kern="1200" dirty="0" smtClean="0">
                          <a:solidFill>
                            <a:schemeClr val="dk1"/>
                          </a:solidFill>
                          <a:latin typeface="+mn-lt"/>
                          <a:ea typeface="+mn-ea"/>
                          <a:cs typeface="+mn-cs"/>
                        </a:rPr>
                        <a:t> του φαίνεται καλό είναι η πρόσοψη. Στην πραγματικότητα τον άνθρωπο τον ενδιαφέρει η απόλαυσή του. ο </a:t>
                      </a:r>
                      <a:r>
                        <a:rPr kumimoji="0" lang="el-GR" sz="1300" kern="1200" cap="all" dirty="0" smtClean="0">
                          <a:solidFill>
                            <a:schemeClr val="dk1"/>
                          </a:solidFill>
                          <a:latin typeface="+mn-lt"/>
                          <a:ea typeface="+mn-ea"/>
                          <a:cs typeface="+mn-cs"/>
                        </a:rPr>
                        <a:t>θ</a:t>
                      </a:r>
                      <a:r>
                        <a:rPr kumimoji="0" lang="el-GR" sz="1300" kern="1200" dirty="0" smtClean="0">
                          <a:solidFill>
                            <a:schemeClr val="dk1"/>
                          </a:solidFill>
                          <a:latin typeface="+mn-lt"/>
                          <a:ea typeface="+mn-ea"/>
                          <a:cs typeface="+mn-cs"/>
                        </a:rPr>
                        <a:t>εός δεν επιτρέπει στον άνθρωπο να πέσει αλλά να δοκιμαστεί. Εδώ διακρίνεται σιωπηρά, χωρίς ρητά ακόμη να αναφέρεται, το μυστήριο της αντιπροσωπευτικής θυσίας το οποίο χαρακτηρίζει τη μεγαλειώδη μορφή στο </a:t>
                      </a:r>
                      <a:r>
                        <a:rPr kumimoji="0" lang="el-GR" sz="1300" kern="1200" dirty="0" err="1" smtClean="0">
                          <a:solidFill>
                            <a:schemeClr val="dk1"/>
                          </a:solidFill>
                          <a:latin typeface="+mn-lt"/>
                          <a:ea typeface="+mn-ea"/>
                          <a:cs typeface="+mn-cs"/>
                        </a:rPr>
                        <a:t>Ησ</a:t>
                      </a:r>
                      <a:r>
                        <a:rPr kumimoji="0" lang="el-GR" sz="1300" kern="1200" dirty="0" smtClean="0">
                          <a:solidFill>
                            <a:schemeClr val="dk1"/>
                          </a:solidFill>
                          <a:latin typeface="+mn-lt"/>
                          <a:ea typeface="+mn-ea"/>
                          <a:cs typeface="+mn-cs"/>
                        </a:rPr>
                        <a:t>. 53: τα πάθη του Ιώβ υπηρετούν τη δικαίωση του ανθρώπου. Μέσω της πίστης του, η οποία δοκιμάζεται στα δεινά του, αποκαθίσταται η τιμή του ανθρώπου. Έτσι τα πάθη του Ιώβ προδιαγράφουν τα πάθη της κοινωνίας-σχέσης με το Χριστό, ο οποίος αποκαθιστά την τιμή όλων μας και μας δείχνει την πορεία έτσι ώστε ακόμη στο πιο βαθύ σκοτάδι των δοκιμασιών να μη χάνουμε την πίστη στο Θεό.</a:t>
                      </a:r>
                      <a:endParaRPr kumimoji="0" lang="el-GR" sz="1300" b="1"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0" lang="el-GR" sz="1300" kern="1200" dirty="0" smtClean="0">
                          <a:solidFill>
                            <a:schemeClr val="dk1"/>
                          </a:solidFill>
                          <a:latin typeface="+mn-lt"/>
                          <a:ea typeface="+mn-ea"/>
                          <a:cs typeface="+mn-cs"/>
                        </a:rPr>
                        <a:t>Ο πειρασμός έρχεται από το διάβολο. Στα πλαίσια όμως της μεσσιανικής αποστολής του Ιησού ανήκει η δοκιμασία και η νίκη των μεγάλων πειρασμών οι οποίοι παραπλάνησαν και πάντα παραπλανούν την ανθρωπότητα από το Θεό. Πρέπει όπως είδαμε να υποστεί αυτούς τους πειρασμούς μέχρι σταυρικού θανάτου και έτσι να μας διανοίξει την οδό της σωτηρίας.</a:t>
                      </a:r>
                      <a:endParaRPr kumimoji="0" lang="el-GR" sz="13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r>
            </a:tbl>
          </a:graphicData>
        </a:graphic>
      </p:graphicFrame>
      <p:sp>
        <p:nvSpPr>
          <p:cNvPr id="3" name="TextBox 2"/>
          <p:cNvSpPr txBox="1"/>
          <p:nvPr/>
        </p:nvSpPr>
        <p:spPr>
          <a:xfrm>
            <a:off x="8676456" y="6309320"/>
            <a:ext cx="216024" cy="288032"/>
          </a:xfrm>
          <a:prstGeom prst="rect">
            <a:avLst/>
          </a:prstGeom>
        </p:spPr>
        <p:txBody>
          <a:bodyPr vert="horz" wrap="square" lIns="91440" tIns="45720" rIns="91440" bIns="45720" rtlCol="0" anchor="ctr">
            <a:normAutofit fontScale="85000" lnSpcReduction="20000"/>
          </a:bodyPr>
          <a:lstStyle/>
          <a:p>
            <a:pPr algn="ctr"/>
            <a:r>
              <a:rPr lang="el-GR" dirty="0" smtClean="0"/>
              <a:t>3</a:t>
            </a:r>
          </a:p>
        </p:txBody>
      </p:sp>
    </p:spTree>
    <p:extLst>
      <p:ext uri="{BB962C8B-B14F-4D97-AF65-F5344CB8AC3E}">
        <p14:creationId xmlns:p14="http://schemas.microsoft.com/office/powerpoint/2010/main" val="2238548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2060848"/>
            <a:ext cx="8229600" cy="4021907"/>
          </a:xfrm>
        </p:spPr>
        <p:txBody>
          <a:bodyPr>
            <a:normAutofit/>
          </a:bodyPr>
          <a:lstStyle/>
          <a:p>
            <a:pPr>
              <a:buFontTx/>
              <a:buAutoNum type="arabicPeriod"/>
            </a:pPr>
            <a:r>
              <a:rPr lang="el-GR" sz="2000" dirty="0"/>
              <a:t>ΤΙ ΣΗΜΑΙΝΕΙ Η </a:t>
            </a:r>
            <a:r>
              <a:rPr lang="el-GR" sz="2000" b="1" dirty="0"/>
              <a:t>ΜΟΝΑΔΙΚΗ</a:t>
            </a:r>
            <a:r>
              <a:rPr lang="el-GR" sz="2000" dirty="0"/>
              <a:t> ΛΕΞΗ ΣΤΟ ΕΛΛΗΝΙΚΟ ΛΕΞΙΚΟ </a:t>
            </a:r>
            <a:r>
              <a:rPr lang="el-GR" sz="2000" b="1" dirty="0"/>
              <a:t>«</a:t>
            </a:r>
            <a:r>
              <a:rPr lang="el-GR" sz="2000" b="1" i="1" dirty="0"/>
              <a:t>ΑΡΤΟΣ ΕΠΙΟΥΣΙΟΣ</a:t>
            </a:r>
            <a:r>
              <a:rPr lang="el-GR" sz="2000" b="1" dirty="0"/>
              <a:t>»;</a:t>
            </a:r>
          </a:p>
          <a:p>
            <a:pPr>
              <a:buFontTx/>
              <a:buAutoNum type="arabicPeriod"/>
            </a:pPr>
            <a:r>
              <a:rPr lang="el-GR" sz="2000" b="1" i="1" dirty="0"/>
              <a:t>ΡΥΣΑΙ ΗΜΑΣ ΑΠΌ ΤΟΥ ΠΟΝΗΡΟΥ</a:t>
            </a:r>
            <a:r>
              <a:rPr lang="el-GR" sz="2000" dirty="0"/>
              <a:t>: ΠΡΟΚΕΙΤΑΙ ΓΙΑ </a:t>
            </a:r>
            <a:r>
              <a:rPr lang="el-GR" sz="2000" b="1" dirty="0"/>
              <a:t>ΤΟΝ </a:t>
            </a:r>
            <a:r>
              <a:rPr lang="el-GR" sz="2000" dirty="0"/>
              <a:t>ΠΟΝΗΡΟ Ή </a:t>
            </a:r>
            <a:r>
              <a:rPr lang="el-GR" sz="2000" b="1" dirty="0"/>
              <a:t>ΤΟ </a:t>
            </a:r>
            <a:r>
              <a:rPr lang="el-GR" sz="2000" dirty="0"/>
              <a:t>ΠΟΝΗΡΟ;;;</a:t>
            </a:r>
          </a:p>
          <a:p>
            <a:pPr>
              <a:buFontTx/>
              <a:buAutoNum type="arabicPeriod"/>
            </a:pPr>
            <a:r>
              <a:rPr lang="el-GR" sz="2000" b="1" dirty="0"/>
              <a:t>ΣΧΕΤΙΖΟΝΤΑΙ </a:t>
            </a:r>
            <a:r>
              <a:rPr lang="el-GR" sz="2000" dirty="0"/>
              <a:t>ΑΡΑΓΕ ΤΑ ΠΡΩΤΑ ΑΙΤΗΜΑΤΑ-ΕΣΥ ΜΕ ΤΑ ΥΠΟΛΟΙΠΑ -ΕΜΕΙΣ;</a:t>
            </a:r>
          </a:p>
          <a:p>
            <a:pPr>
              <a:buFontTx/>
              <a:buAutoNum type="arabicPeriod"/>
            </a:pPr>
            <a:r>
              <a:rPr lang="el-GR" sz="2000" dirty="0"/>
              <a:t>ΑΠΟΤΕΛΕΙΤΑΙ ΣΥΝΟΛΙΚΑ Η ΠΡΟΣΕΥΧΗ ΑΠΌ ΕΠΤΑ Ή ΕΞΙ ΑΙΤΗΜΑΤΑ</a:t>
            </a:r>
            <a:r>
              <a:rPr lang="el-GR" sz="2000" dirty="0" smtClean="0"/>
              <a:t>;</a:t>
            </a:r>
            <a:endParaRPr lang="el-GR" sz="2000" dirty="0"/>
          </a:p>
          <a:p>
            <a:pPr marL="0" indent="0">
              <a:buNone/>
            </a:pPr>
            <a:r>
              <a:rPr lang="el-GR" sz="2000" dirty="0"/>
              <a:t>ΟΙ ΠΕΡΙΣΣΟΤΕΡΕΣ ΔΥΣΚΟΛΙΕΣ </a:t>
            </a:r>
            <a:r>
              <a:rPr lang="el-GR" sz="2000" b="1" dirty="0"/>
              <a:t>ΕΣΤΙΑΖΟΝΤΑΙ ΣΤΟ Β’ΜΕΡΟΣ</a:t>
            </a:r>
            <a:r>
              <a:rPr lang="el-GR" sz="2000" dirty="0"/>
              <a:t> ΤΗΣ ΚΥΡΙΑΚΗΣ ΠΡΟΣΕΥΧΗΣ, ΣΤΟ ΟΠΟΙΟ ΑΝΤΙΚΕΙΜΕΝΟ ΤΗΣ ΕΊΝΑΙ Η </a:t>
            </a:r>
            <a:r>
              <a:rPr lang="el-GR" sz="2000" b="1" dirty="0"/>
              <a:t>«ΜΕΤΑΦΡΑΣΗ»-ΜΕΤΑΦΟΡΑ</a:t>
            </a:r>
            <a:r>
              <a:rPr lang="el-GR" sz="2000" dirty="0"/>
              <a:t> ΤΗΣ ΒΑΣΙΛΕΙΑΣ (ΠΟΥ ΚΥΡΙΑΡΧΕΙ ΣΤΟ Α’ ΜΕΡΟΣ) ΣΤΑ ΕΠΙΓΕΙΑ</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764" y="219538"/>
            <a:ext cx="3456384" cy="1841310"/>
          </a:xfrm>
          <a:prstGeom prst="rect">
            <a:avLst/>
          </a:prstGeom>
        </p:spPr>
      </p:pic>
    </p:spTree>
    <p:extLst>
      <p:ext uri="{BB962C8B-B14F-4D97-AF65-F5344CB8AC3E}">
        <p14:creationId xmlns:p14="http://schemas.microsoft.com/office/powerpoint/2010/main" val="9468056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548680"/>
            <a:ext cx="4038600" cy="5577483"/>
          </a:xfrm>
        </p:spPr>
        <p:txBody>
          <a:bodyPr>
            <a:normAutofit fontScale="77500" lnSpcReduction="20000"/>
          </a:bodyPr>
          <a:lstStyle/>
          <a:p>
            <a:pPr marL="0" indent="0">
              <a:buNone/>
            </a:pPr>
            <a:r>
              <a:rPr lang="el-GR" dirty="0"/>
              <a:t>Και συνεχίζει, ερευνώντας τη ψυχολογική μορφή του πειρασμού, λέγοντας ότι μπορούν να υπάρχουν δύο διαφορετικές αιτίες, γιατί ο Θεός παραχωρεί στον κακό περιορισμένη δύναμη. Με τον τρόπο αυτό μας οδηγεί στη μετάνοια. Εξατμίζεται ο εγωισμός. Κατανοούμε πόσο φτωχή είναι η πίστη, η ελπίδα και η αγάπη μας και αλλά και πόσο ουτοπική είναι η φαντασίωσή μας ότι μπορούμε μόνοι μας να γίνουμε μεγάλοι στηριγμένοι στις δυνάμεις μας: ας σκεφτούμε τον Φαρισαίο, ο οποίος αφηγούνταν στο Θεό τις </a:t>
            </a:r>
            <a:r>
              <a:rPr lang="el-GR" dirty="0" err="1"/>
              <a:t>αξιομισθίες</a:t>
            </a:r>
            <a:r>
              <a:rPr lang="el-GR" dirty="0"/>
              <a:t> του και νόμιζε ότι δε χρειαζόταν τη χάρη</a:t>
            </a:r>
            <a:r>
              <a:rPr lang="el-GR" dirty="0" smtClean="0"/>
              <a:t>.</a:t>
            </a:r>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69725" y="548680"/>
            <a:ext cx="3469045" cy="2304256"/>
          </a:xfrm>
        </p:spPr>
      </p:pic>
      <p:sp>
        <p:nvSpPr>
          <p:cNvPr id="6" name="TextBox 5"/>
          <p:cNvSpPr txBox="1"/>
          <p:nvPr/>
        </p:nvSpPr>
        <p:spPr>
          <a:xfrm>
            <a:off x="5148063" y="3140968"/>
            <a:ext cx="3312368" cy="2016224"/>
          </a:xfrm>
          <a:prstGeom prst="rect">
            <a:avLst/>
          </a:prstGeom>
        </p:spPr>
        <p:txBody>
          <a:bodyPr vert="horz" wrap="square" lIns="91440" tIns="45720" rIns="91440" bIns="45720" rtlCol="0" anchor="ctr">
            <a:noAutofit/>
          </a:bodyPr>
          <a:lstStyle/>
          <a:p>
            <a:r>
              <a:rPr lang="el-GR" sz="2000" dirty="0"/>
              <a:t>Από την άλλη πλευρά αυτή η παράκληση αφορά στο ότι ο Θεός δεν μας δοκιμάζει παραπάνω από αυτό που μπορούμε να σηκώσουμε. Δεν μας αφήνει ποτέ από τα χέρια του</a:t>
            </a:r>
            <a:r>
              <a:rPr lang="el-GR" sz="2000" dirty="0" smtClean="0"/>
              <a:t>.</a:t>
            </a:r>
            <a:endParaRPr lang="el-GR" sz="2000" dirty="0"/>
          </a:p>
        </p:txBody>
      </p:sp>
      <p:sp>
        <p:nvSpPr>
          <p:cNvPr id="7" name="TextBox 6"/>
          <p:cNvSpPr txBox="1"/>
          <p:nvPr/>
        </p:nvSpPr>
        <p:spPr>
          <a:xfrm>
            <a:off x="8517014" y="2651434"/>
            <a:ext cx="396044" cy="201502"/>
          </a:xfrm>
          <a:prstGeom prst="rect">
            <a:avLst/>
          </a:prstGeom>
        </p:spPr>
        <p:txBody>
          <a:bodyPr vert="horz" wrap="square" lIns="91440" tIns="45720" rIns="91440" bIns="45720" rtlCol="0" anchor="ctr">
            <a:noAutofit/>
          </a:bodyPr>
          <a:lstStyle/>
          <a:p>
            <a:pPr algn="ctr"/>
            <a:r>
              <a:rPr lang="en-US" sz="1500" dirty="0" smtClean="0"/>
              <a:t>31</a:t>
            </a:r>
            <a:endParaRPr lang="el-GR" sz="1500" dirty="0" smtClean="0"/>
          </a:p>
        </p:txBody>
      </p:sp>
    </p:spTree>
    <p:extLst>
      <p:ext uri="{BB962C8B-B14F-4D97-AF65-F5344CB8AC3E}">
        <p14:creationId xmlns:p14="http://schemas.microsoft.com/office/powerpoint/2010/main" val="23609685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3 - TextBox"/>
          <p:cNvSpPr>
            <a:spLocks noChangeArrowheads="1"/>
          </p:cNvSpPr>
          <p:nvPr/>
        </p:nvSpPr>
        <p:spPr bwMode="auto">
          <a:xfrm>
            <a:off x="4932040" y="4371976"/>
            <a:ext cx="4032448" cy="2369394"/>
          </a:xfrm>
          <a:prstGeom prst="roundRect">
            <a:avLst>
              <a:gd name="adj" fmla="val 16667"/>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sz="1000" i="1" dirty="0">
                <a:latin typeface="+mn-lt"/>
              </a:rPr>
              <a:t>Με τη δική του προσευχή στη Γεθσημανή, ο Ιησούς εκφράζει την επιθυμία του (που ο Θεός δε θα εισακούσει) ει δυνατόν το «</a:t>
            </a:r>
            <a:r>
              <a:rPr lang="el-GR" sz="1000" i="1" dirty="0" err="1">
                <a:latin typeface="+mn-lt"/>
              </a:rPr>
              <a:t>ποτήριον</a:t>
            </a:r>
            <a:r>
              <a:rPr lang="el-GR" sz="1000" i="1" dirty="0">
                <a:latin typeface="+mn-lt"/>
              </a:rPr>
              <a:t>» να παρέλθει από αυτόν (</a:t>
            </a:r>
            <a:r>
              <a:rPr lang="el-GR" sz="1000" i="1" dirty="0" err="1">
                <a:latin typeface="+mn-lt"/>
              </a:rPr>
              <a:t>Μκ</a:t>
            </a:r>
            <a:r>
              <a:rPr lang="el-GR" sz="1000" i="1" dirty="0">
                <a:latin typeface="+mn-lt"/>
              </a:rPr>
              <a:t>. 14.35 εξ </a:t>
            </a:r>
            <a:r>
              <a:rPr lang="el-GR" sz="1000" i="1" dirty="0" err="1">
                <a:latin typeface="+mn-lt"/>
              </a:rPr>
              <a:t>πρλ</a:t>
            </a:r>
            <a:r>
              <a:rPr lang="el-GR" sz="1000" i="1" dirty="0">
                <a:latin typeface="+mn-lt"/>
              </a:rPr>
              <a:t>.). Είναι αλήθεια ότι στην περίπτωση αυτή δεν πρόκειται για τη διάσωση του Ιησού από έναν πειρασμό, αλλά για τα επώδυνα γεγονότα που ανήκουν στο σχέδιο του Θεού. Ο Ιησούς παρουσιάζει στον Πατέρα αυτή την ευχή βέβαιος ότι «πάντα δυνατά αυτώ εστί». </a:t>
            </a:r>
            <a:r>
              <a:rPr lang="el-GR" sz="1000" b="1" i="1" dirty="0">
                <a:latin typeface="+mn-lt"/>
              </a:rPr>
              <a:t>Πρόκειται, λοιπόν, κι εδώ για την ένταξη μιας ευχής εκείνου που προσεύχεται, στο εντούτοις αναλλοίωτο σχέδιο του</a:t>
            </a:r>
            <a:r>
              <a:rPr lang="el-GR" sz="1000" i="1" dirty="0">
                <a:latin typeface="+mn-lt"/>
              </a:rPr>
              <a:t> με αυτήν, είναι αλήθεια, την προσθήκη: «ει δυνατόν εστί». Ο Ιησούς, κάνοντας αντικείμενο της δικής του προσευχής μια καθαρά ανθρώπινη ευχή («τέλειος άνθρωπος») να παρέλθει από αυτόν το </a:t>
            </a:r>
            <a:r>
              <a:rPr lang="el-GR" sz="1000" i="1" dirty="0" err="1">
                <a:latin typeface="+mn-lt"/>
              </a:rPr>
              <a:t>ποτήριον</a:t>
            </a:r>
            <a:r>
              <a:rPr lang="el-GR" sz="1000" i="1" dirty="0">
                <a:latin typeface="+mn-lt"/>
              </a:rPr>
              <a:t>,  μας δίνει έμμεσα με το παράδειγμα του το δικαίωμα να προσευχόμαστε με το Πάτερ ημών ώστε ο πειρασμός επίσης «να </a:t>
            </a:r>
            <a:r>
              <a:rPr lang="el-GR" sz="1000" i="1" dirty="0" err="1">
                <a:latin typeface="+mn-lt"/>
              </a:rPr>
              <a:t>παρέλθη</a:t>
            </a:r>
            <a:r>
              <a:rPr lang="el-GR" sz="1000" i="1" dirty="0">
                <a:latin typeface="+mn-lt"/>
              </a:rPr>
              <a:t> αφ' ημών».</a:t>
            </a:r>
            <a:endParaRPr lang="el-GR" sz="1000" dirty="0">
              <a:latin typeface="+mn-lt"/>
            </a:endParaRPr>
          </a:p>
          <a:p>
            <a:pPr eaLnBrk="1" hangingPunct="1"/>
            <a:endParaRPr lang="el-GR" sz="1000" dirty="0">
              <a:latin typeface="+mn-l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436" y="174353"/>
            <a:ext cx="3393951" cy="419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 TextBox"/>
          <p:cNvSpPr txBox="1"/>
          <p:nvPr/>
        </p:nvSpPr>
        <p:spPr>
          <a:xfrm>
            <a:off x="338182" y="188641"/>
            <a:ext cx="4464372" cy="6552728"/>
          </a:xfrm>
          <a:prstGeom prst="rect">
            <a:avLst/>
          </a:prstGeom>
          <a:noFill/>
        </p:spPr>
        <p:txBody>
          <a:bodyPr wrap="square">
            <a:noAutofit/>
          </a:bodyPr>
          <a:lstStyle/>
          <a:p>
            <a:pPr fontAlgn="auto">
              <a:lnSpc>
                <a:spcPts val="1800"/>
              </a:lnSpc>
              <a:spcBef>
                <a:spcPts val="0"/>
              </a:spcBef>
              <a:spcAft>
                <a:spcPts val="0"/>
              </a:spcAft>
              <a:defRPr/>
            </a:pPr>
            <a:r>
              <a:rPr lang="el-GR" sz="1500" i="1" dirty="0">
                <a:latin typeface="+mn-lt"/>
                <a:cs typeface="+mn-cs"/>
              </a:rPr>
              <a:t>Ο Θεός θέλει να προσευχόμαστε σ' αυτόν, μολονότι δεν έχει ανάγκη την προσευχή μας. Αυτή η θέληση σημαίνει επίσης να στρεφόμαστε προς αυτόν με μια ευχή που ίσως δεν μπορεί να πραγματοποιηθεί. ακριβώς όπως το παιδί, με μια εμπιστοσύνη γεμάτη ελπίδα, έρχεται στους γονείς του ζητώντας τους κάτι που δεν είναι βέβαιο πως θα του δοθεί. Αυτό το αίτημα του Πάτερ ημών απαιτεί επίσης, όπως κάθε προσευχή, την προσθήκη των λέξεων «πλην </a:t>
            </a:r>
            <a:r>
              <a:rPr lang="el-GR" sz="1500" i="1" dirty="0" err="1">
                <a:latin typeface="+mn-lt"/>
                <a:cs typeface="+mn-cs"/>
              </a:rPr>
              <a:t>ουχ</a:t>
            </a:r>
            <a:r>
              <a:rPr lang="el-GR" sz="1500" i="1" dirty="0">
                <a:latin typeface="+mn-lt"/>
                <a:cs typeface="+mn-cs"/>
              </a:rPr>
              <a:t> ως εγώ θέλω». «γενηθήτω το θέλημα σου», δηλαδή τη δυνατότητα να μην εισακουσθεί.</a:t>
            </a:r>
            <a:r>
              <a:rPr lang="el-GR" sz="1500" dirty="0">
                <a:latin typeface="+mn-lt"/>
                <a:cs typeface="+mn-cs"/>
              </a:rPr>
              <a:t> </a:t>
            </a:r>
          </a:p>
          <a:p>
            <a:pPr fontAlgn="auto">
              <a:lnSpc>
                <a:spcPts val="1800"/>
              </a:lnSpc>
              <a:spcBef>
                <a:spcPts val="400"/>
              </a:spcBef>
              <a:spcAft>
                <a:spcPts val="0"/>
              </a:spcAft>
              <a:defRPr/>
            </a:pPr>
            <a:r>
              <a:rPr lang="el-GR" sz="1500" dirty="0" smtClean="0">
                <a:latin typeface="+mn-lt"/>
                <a:cs typeface="+mn-cs"/>
              </a:rPr>
              <a:t>Λέμε </a:t>
            </a:r>
            <a:r>
              <a:rPr lang="el-GR" sz="1500" dirty="0">
                <a:latin typeface="+mn-lt"/>
                <a:cs typeface="+mn-cs"/>
              </a:rPr>
              <a:t>στον Κύριο: </a:t>
            </a:r>
            <a:r>
              <a:rPr lang="el-GR" sz="1500" i="1" dirty="0">
                <a:latin typeface="+mn-lt"/>
                <a:cs typeface="+mn-cs"/>
              </a:rPr>
              <a:t>γνωρίζω ότι χρειάζομαι δοκιμασίες έτσι ώστε να </a:t>
            </a:r>
            <a:r>
              <a:rPr lang="el-GR" sz="1500" i="1" dirty="0" err="1">
                <a:latin typeface="+mn-lt"/>
                <a:cs typeface="+mn-cs"/>
              </a:rPr>
              <a:t>καθαρθεί</a:t>
            </a:r>
            <a:r>
              <a:rPr lang="el-GR" sz="1500" i="1" dirty="0">
                <a:latin typeface="+mn-lt"/>
                <a:cs typeface="+mn-cs"/>
              </a:rPr>
              <a:t> το Είναι μου</a:t>
            </a:r>
            <a:r>
              <a:rPr lang="el-GR" sz="1500" dirty="0">
                <a:latin typeface="+mn-lt"/>
                <a:cs typeface="+mn-cs"/>
              </a:rPr>
              <a:t>. Όταν όμως παραχωρείς αυτούς τους πειρασμούς, όταν </a:t>
            </a:r>
            <a:r>
              <a:rPr lang="el-GR" sz="1500" dirty="0"/>
              <a:t>-</a:t>
            </a:r>
            <a:r>
              <a:rPr lang="el-GR" sz="1500" dirty="0" smtClean="0">
                <a:latin typeface="+mn-lt"/>
                <a:cs typeface="+mn-cs"/>
              </a:rPr>
              <a:t> όπως </a:t>
            </a:r>
            <a:r>
              <a:rPr lang="el-GR" sz="1500" dirty="0">
                <a:latin typeface="+mn-lt"/>
                <a:cs typeface="+mn-cs"/>
              </a:rPr>
              <a:t>στην περίπτωση του </a:t>
            </a:r>
            <a:r>
              <a:rPr lang="el-GR" sz="1500" dirty="0" smtClean="0">
                <a:latin typeface="+mn-lt"/>
                <a:cs typeface="+mn-cs"/>
              </a:rPr>
              <a:t>Ιώβ - </a:t>
            </a:r>
            <a:r>
              <a:rPr lang="el-GR" sz="1500" dirty="0">
                <a:latin typeface="+mn-lt"/>
                <a:cs typeface="+mn-cs"/>
              </a:rPr>
              <a:t>δίνεις στο </a:t>
            </a:r>
            <a:r>
              <a:rPr lang="el-GR" sz="1500" cap="all" dirty="0">
                <a:latin typeface="+mn-lt"/>
                <a:cs typeface="+mn-cs"/>
              </a:rPr>
              <a:t>κ</a:t>
            </a:r>
            <a:r>
              <a:rPr lang="el-GR" sz="1500" dirty="0">
                <a:latin typeface="+mn-lt"/>
                <a:cs typeface="+mn-cs"/>
              </a:rPr>
              <a:t>ακό ένα κομμάτι ελεύθερου πεδίου, τότε αναλογίσου Σε παρακαλώ, τα όρια της δύναμής μου. </a:t>
            </a:r>
            <a:r>
              <a:rPr lang="el-GR" sz="1500" cap="all" dirty="0">
                <a:latin typeface="+mn-lt"/>
                <a:cs typeface="+mn-cs"/>
              </a:rPr>
              <a:t>μ</a:t>
            </a:r>
            <a:r>
              <a:rPr lang="el-GR" sz="1500" dirty="0">
                <a:latin typeface="+mn-lt"/>
                <a:cs typeface="+mn-cs"/>
              </a:rPr>
              <a:t>η με εμπιστεύεσαι υπερβολικά. Χάραξε τα όρια στα οποία θα επιτρέψεις να </a:t>
            </a:r>
            <a:r>
              <a:rPr lang="el-GR" sz="1500" dirty="0" err="1">
                <a:latin typeface="+mn-lt"/>
                <a:cs typeface="+mn-cs"/>
              </a:rPr>
              <a:t>πειραστώ</a:t>
            </a:r>
            <a:r>
              <a:rPr lang="el-GR" sz="1500" dirty="0">
                <a:latin typeface="+mn-lt"/>
                <a:cs typeface="+mn-cs"/>
              </a:rPr>
              <a:t>, ώστε να μην είναι υπερβολικά. </a:t>
            </a:r>
            <a:r>
              <a:rPr lang="el-GR" sz="1500" cap="all" dirty="0">
                <a:latin typeface="+mn-lt"/>
                <a:cs typeface="+mn-cs"/>
              </a:rPr>
              <a:t>ν</a:t>
            </a:r>
            <a:r>
              <a:rPr lang="el-GR" sz="1500" dirty="0">
                <a:latin typeface="+mn-lt"/>
                <a:cs typeface="+mn-cs"/>
              </a:rPr>
              <a:t>α είσαι κοντά μου με το προστατευτικό Σου χέρι όταν με χειμάζουν οι πειρασμοί. Υπό αυτήν την έννοια ερμήνευσε την ικεσία ο άγιος Κυπριανός. Αναφέρει τα εξής: </a:t>
            </a:r>
            <a:r>
              <a:rPr lang="el-GR" sz="1500" i="1" dirty="0">
                <a:latin typeface="+mn-lt"/>
                <a:cs typeface="+mn-cs"/>
              </a:rPr>
              <a:t>όταν εμείς παρακαλούμε «μη </a:t>
            </a:r>
            <a:r>
              <a:rPr lang="el-GR" sz="1500" i="1" dirty="0" err="1">
                <a:latin typeface="+mn-lt"/>
                <a:cs typeface="+mn-cs"/>
              </a:rPr>
              <a:t>εισενέγκης</a:t>
            </a:r>
            <a:r>
              <a:rPr lang="el-GR" sz="1500" i="1" dirty="0">
                <a:latin typeface="+mn-lt"/>
                <a:cs typeface="+mn-cs"/>
              </a:rPr>
              <a:t> […]» τότε εκφράζουμε τη γνώση ότι ο εχθρός δε μπορεί να κάνει τίποτε εναντίον μας, εάν αυτό δεν του επιτραπεί. Έτσι μέσω του φόβου μας, κατευθύνουμε την αφοσίωσή μας και την προσοχή μας στο Θεό, γιατί στο κακό έχει δοθεί από το Θεό περιορισμένη δύναμη</a:t>
            </a:r>
            <a:r>
              <a:rPr lang="el-GR" sz="1500" dirty="0">
                <a:latin typeface="+mn-lt"/>
                <a:cs typeface="+mn-cs"/>
              </a:rPr>
              <a:t>. </a:t>
            </a:r>
          </a:p>
        </p:txBody>
      </p:sp>
      <p:sp>
        <p:nvSpPr>
          <p:cNvPr id="5" name="TextBox 4"/>
          <p:cNvSpPr txBox="1"/>
          <p:nvPr/>
        </p:nvSpPr>
        <p:spPr>
          <a:xfrm>
            <a:off x="8276014" y="4151271"/>
            <a:ext cx="396044" cy="201502"/>
          </a:xfrm>
          <a:prstGeom prst="rect">
            <a:avLst/>
          </a:prstGeom>
        </p:spPr>
        <p:txBody>
          <a:bodyPr vert="horz" wrap="square" lIns="91440" tIns="45720" rIns="91440" bIns="45720" rtlCol="0" anchor="ctr">
            <a:noAutofit/>
          </a:bodyPr>
          <a:lstStyle/>
          <a:p>
            <a:pPr algn="ctr"/>
            <a:r>
              <a:rPr lang="en-US" sz="1500" dirty="0" smtClean="0"/>
              <a:t>32</a:t>
            </a:r>
            <a:endParaRPr lang="el-GR" sz="1500" dirty="0" smtClean="0"/>
          </a:p>
        </p:txBody>
      </p:sp>
    </p:spTree>
    <p:extLst>
      <p:ext uri="{BB962C8B-B14F-4D97-AF65-F5344CB8AC3E}">
        <p14:creationId xmlns:p14="http://schemas.microsoft.com/office/powerpoint/2010/main" val="286899598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7 - Πίνακας"/>
          <p:cNvGraphicFramePr>
            <a:graphicFrameLocks noGrp="1"/>
          </p:cNvGraphicFramePr>
          <p:nvPr>
            <p:extLst>
              <p:ext uri="{D42A27DB-BD31-4B8C-83A1-F6EECF244321}">
                <p14:modId xmlns:p14="http://schemas.microsoft.com/office/powerpoint/2010/main" val="3050856091"/>
              </p:ext>
            </p:extLst>
          </p:nvPr>
        </p:nvGraphicFramePr>
        <p:xfrm>
          <a:off x="611560" y="116632"/>
          <a:ext cx="8208912" cy="6644640"/>
        </p:xfrm>
        <a:graphic>
          <a:graphicData uri="http://schemas.openxmlformats.org/drawingml/2006/table">
            <a:tbl>
              <a:tblPr>
                <a:tableStyleId>{35758FB7-9AC5-4552-8A53-C91805E547FA}</a:tableStyleId>
              </a:tblPr>
              <a:tblGrid>
                <a:gridCol w="4104455"/>
                <a:gridCol w="4104457"/>
              </a:tblGrid>
              <a:tr h="402885">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Times New Roman" pitchFamily="18" charset="0"/>
                        </a:rPr>
                        <a:t>IV. </a:t>
                      </a:r>
                      <a:r>
                        <a:rPr kumimoji="0" lang="el-GR" sz="1600" b="1" i="0" u="none" strike="noStrike" cap="none" normalizeH="0" baseline="0" dirty="0" err="1" smtClean="0">
                          <a:ln>
                            <a:noFill/>
                          </a:ln>
                          <a:solidFill>
                            <a:schemeClr val="tx1"/>
                          </a:solidFill>
                          <a:effectLst/>
                          <a:latin typeface="+mn-lt"/>
                          <a:cs typeface="Times New Roman" pitchFamily="18" charset="0"/>
                        </a:rPr>
                        <a:t>Ἀλλὰ</a:t>
                      </a:r>
                      <a:r>
                        <a:rPr kumimoji="0" lang="el-GR" sz="1600" b="1" i="0" u="none" strike="noStrike" cap="none" normalizeH="0" baseline="0" dirty="0" smtClean="0">
                          <a:ln>
                            <a:noFill/>
                          </a:ln>
                          <a:solidFill>
                            <a:schemeClr val="tx1"/>
                          </a:solidFill>
                          <a:effectLst/>
                          <a:latin typeface="+mn-lt"/>
                          <a:cs typeface="Times New Roman" pitchFamily="18" charset="0"/>
                        </a:rPr>
                        <a:t> </a:t>
                      </a:r>
                      <a:r>
                        <a:rPr kumimoji="0" lang="el-GR" sz="1600" b="1" i="0" u="none" strike="noStrike" cap="none" normalizeH="0" baseline="0" dirty="0" err="1" smtClean="0">
                          <a:ln>
                            <a:noFill/>
                          </a:ln>
                          <a:solidFill>
                            <a:schemeClr val="tx1"/>
                          </a:solidFill>
                          <a:effectLst/>
                          <a:latin typeface="+mn-lt"/>
                          <a:cs typeface="Times New Roman" pitchFamily="18" charset="0"/>
                        </a:rPr>
                        <a:t>ρῦσαι</a:t>
                      </a:r>
                      <a:r>
                        <a:rPr kumimoji="0" lang="el-GR" sz="1600" b="1" i="0" u="none" strike="noStrike" cap="none" normalizeH="0" baseline="0" dirty="0" smtClean="0">
                          <a:ln>
                            <a:noFill/>
                          </a:ln>
                          <a:solidFill>
                            <a:schemeClr val="tx1"/>
                          </a:solidFill>
                          <a:effectLst/>
                          <a:latin typeface="+mn-lt"/>
                          <a:cs typeface="Times New Roman" pitchFamily="18" charset="0"/>
                        </a:rPr>
                        <a:t> </a:t>
                      </a:r>
                      <a:r>
                        <a:rPr kumimoji="0" lang="el-GR" sz="1600" b="1" i="0" u="none" strike="noStrike" cap="none" normalizeH="0" baseline="0" dirty="0" err="1" smtClean="0">
                          <a:ln>
                            <a:noFill/>
                          </a:ln>
                          <a:solidFill>
                            <a:schemeClr val="tx1"/>
                          </a:solidFill>
                          <a:effectLst/>
                          <a:latin typeface="+mn-lt"/>
                          <a:cs typeface="Times New Roman" pitchFamily="18" charset="0"/>
                        </a:rPr>
                        <a:t>ἡμᾶς</a:t>
                      </a:r>
                      <a:r>
                        <a:rPr kumimoji="0" lang="el-GR" sz="1600" b="1" i="0" u="none" strike="noStrike" cap="none" normalizeH="0" baseline="0" dirty="0" smtClean="0">
                          <a:ln>
                            <a:noFill/>
                          </a:ln>
                          <a:solidFill>
                            <a:schemeClr val="tx1"/>
                          </a:solidFill>
                          <a:effectLst/>
                          <a:latin typeface="+mn-lt"/>
                          <a:cs typeface="Times New Roman" pitchFamily="18" charset="0"/>
                        </a:rPr>
                        <a:t> </a:t>
                      </a:r>
                      <a:r>
                        <a:rPr kumimoji="0" lang="el-GR" sz="1600" b="1" i="0" u="none" strike="noStrike" cap="none" normalizeH="0" baseline="0" dirty="0" err="1" smtClean="0">
                          <a:ln>
                            <a:noFill/>
                          </a:ln>
                          <a:solidFill>
                            <a:schemeClr val="tx1"/>
                          </a:solidFill>
                          <a:effectLst/>
                          <a:latin typeface="+mn-lt"/>
                          <a:cs typeface="Times New Roman" pitchFamily="18" charset="0"/>
                        </a:rPr>
                        <a:t>ἀπὸ</a:t>
                      </a:r>
                      <a:r>
                        <a:rPr kumimoji="0" lang="el-GR" sz="1600" b="1" i="0" u="none" strike="noStrike" cap="none" normalizeH="0" baseline="0" dirty="0" smtClean="0">
                          <a:ln>
                            <a:noFill/>
                          </a:ln>
                          <a:solidFill>
                            <a:schemeClr val="tx1"/>
                          </a:solidFill>
                          <a:effectLst/>
                          <a:latin typeface="+mn-lt"/>
                          <a:cs typeface="Times New Roman" pitchFamily="18" charset="0"/>
                        </a:rPr>
                        <a:t> </a:t>
                      </a:r>
                      <a:r>
                        <a:rPr kumimoji="0" lang="el-GR" sz="1600" b="1" i="0" u="none" strike="noStrike" cap="none" normalizeH="0" baseline="0" dirty="0" err="1" smtClean="0">
                          <a:ln>
                            <a:noFill/>
                          </a:ln>
                          <a:solidFill>
                            <a:schemeClr val="tx1"/>
                          </a:solidFill>
                          <a:effectLst/>
                          <a:latin typeface="+mn-lt"/>
                          <a:cs typeface="Times New Roman" pitchFamily="18" charset="0"/>
                        </a:rPr>
                        <a:t>τοῦ</a:t>
                      </a:r>
                      <a:r>
                        <a:rPr kumimoji="0" lang="el-GR" sz="1600" b="1" i="0" u="none" strike="noStrike" cap="none" normalizeH="0" baseline="0" dirty="0" smtClean="0">
                          <a:ln>
                            <a:noFill/>
                          </a:ln>
                          <a:solidFill>
                            <a:schemeClr val="tx1"/>
                          </a:solidFill>
                          <a:effectLst/>
                          <a:latin typeface="+mn-lt"/>
                          <a:cs typeface="Times New Roman" pitchFamily="18" charset="0"/>
                        </a:rPr>
                        <a:t> </a:t>
                      </a:r>
                      <a:r>
                        <a:rPr kumimoji="0" lang="el-GR" sz="1600" b="1" i="0" u="none" strike="noStrike" cap="none" normalizeH="0" baseline="0" dirty="0" err="1" smtClean="0">
                          <a:ln>
                            <a:noFill/>
                          </a:ln>
                          <a:solidFill>
                            <a:schemeClr val="tx1"/>
                          </a:solidFill>
                          <a:effectLst/>
                          <a:latin typeface="+mn-lt"/>
                          <a:cs typeface="Times New Roman" pitchFamily="18" charset="0"/>
                        </a:rPr>
                        <a:t>πονηροῦ</a:t>
                      </a:r>
                      <a:endParaRPr kumimoji="0" lang="el-GR" sz="1600" b="1" i="0" u="none" strike="noStrike" cap="none" normalizeH="0" baseline="0" dirty="0" smtClean="0">
                        <a:ln>
                          <a:noFill/>
                        </a:ln>
                        <a:solidFill>
                          <a:schemeClr val="tx1"/>
                        </a:solidFill>
                        <a:effectLst/>
                        <a:latin typeface="+mn-lt"/>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l-GR" sz="1300" b="1" i="0" u="none" strike="noStrike" cap="none" normalizeH="0" baseline="0" dirty="0" smtClean="0">
                          <a:ln>
                            <a:noFill/>
                          </a:ln>
                          <a:solidFill>
                            <a:schemeClr val="tx1"/>
                          </a:solidFill>
                          <a:effectLst/>
                          <a:latin typeface="+mn-lt"/>
                          <a:cs typeface="Times New Roman" pitchFamily="18" charset="0"/>
                        </a:rPr>
                        <a:t>ΤΟΝ </a:t>
                      </a:r>
                      <a:r>
                        <a:rPr kumimoji="0" lang="el-GR" sz="1300" b="1" i="1" u="none" strike="noStrike" cap="none" normalizeH="0" baseline="0" dirty="0" smtClean="0">
                          <a:ln>
                            <a:noFill/>
                          </a:ln>
                          <a:solidFill>
                            <a:schemeClr val="tx1"/>
                          </a:solidFill>
                          <a:effectLst/>
                          <a:latin typeface="+mn-lt"/>
                          <a:cs typeface="Times New Roman" pitchFamily="18" charset="0"/>
                        </a:rPr>
                        <a:t>ΠΟΝΗΡΟ </a:t>
                      </a:r>
                      <a:r>
                        <a:rPr kumimoji="0" lang="el-GR" sz="1300" b="1" i="0" u="none" strike="noStrike" cap="none" normalizeH="0" baseline="0" dirty="0" smtClean="0">
                          <a:ln>
                            <a:noFill/>
                          </a:ln>
                          <a:solidFill>
                            <a:schemeClr val="tx1"/>
                          </a:solidFill>
                          <a:effectLst/>
                          <a:latin typeface="+mn-lt"/>
                          <a:cs typeface="Times New Roman" pitchFamily="18" charset="0"/>
                        </a:rPr>
                        <a:t>Ή ΤΟ ΠΟΝΗΡΟ;</a:t>
                      </a:r>
                    </a:p>
                  </a:txBody>
                  <a:tcPr marL="61784" marR="61784" marT="0" marB="0" horzOverflow="overflow"/>
                </a:tc>
                <a:tc hMerge="1">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Palatino Linotype" pitchFamily="18" charset="0"/>
                        <a:cs typeface="Times New Roman" pitchFamily="18" charset="0"/>
                      </a:endParaRPr>
                    </a:p>
                  </a:txBody>
                  <a:tcPr marL="61784" marR="61784" marT="0" marB="0" horzOverflow="overflow"/>
                </a:tc>
              </a:tr>
              <a:tr h="2464988">
                <a:tc>
                  <a:txBody>
                    <a:bodyPr/>
                    <a:lstStyle/>
                    <a:p>
                      <a:pPr marL="0" marR="0" lvl="0" indent="0" algn="l" defTabSz="914400" rtl="0" eaLnBrk="1" fontAlgn="base" latinLnBrk="0" hangingPunct="1">
                        <a:lnSpc>
                          <a:spcPts val="1700"/>
                        </a:lnSpc>
                        <a:spcBef>
                          <a:spcPts val="600"/>
                        </a:spcBef>
                        <a:spcAft>
                          <a:spcPct val="0"/>
                        </a:spcAft>
                        <a:buClrTx/>
                        <a:buSzTx/>
                        <a:buFontTx/>
                        <a:buNone/>
                        <a:tabLst/>
                        <a:defRPr/>
                      </a:pPr>
                      <a:r>
                        <a:rPr kumimoji="0" lang="el-GR" sz="1400" kern="1200" dirty="0" smtClean="0">
                          <a:solidFill>
                            <a:schemeClr val="dk1"/>
                          </a:solidFill>
                          <a:latin typeface="+mn-lt"/>
                          <a:ea typeface="+mn-ea"/>
                          <a:cs typeface="+mn-cs"/>
                        </a:rPr>
                        <a:t>Η καινούργια μετάφραση της Κυριακής Προσευχής αφήνει ανοικτό εάν πρόκειται για </a:t>
                      </a:r>
                      <a:r>
                        <a:rPr kumimoji="0" lang="el-GR" sz="1400" b="1" i="1" kern="1200" dirty="0" smtClean="0">
                          <a:solidFill>
                            <a:schemeClr val="dk1"/>
                          </a:solidFill>
                          <a:latin typeface="+mn-lt"/>
                          <a:ea typeface="+mn-ea"/>
                          <a:cs typeface="+mn-cs"/>
                        </a:rPr>
                        <a:t>τον</a:t>
                      </a:r>
                      <a:r>
                        <a:rPr kumimoji="0" lang="el-GR" sz="1400" kern="1200" dirty="0" smtClean="0">
                          <a:solidFill>
                            <a:schemeClr val="dk1"/>
                          </a:solidFill>
                          <a:latin typeface="+mn-lt"/>
                          <a:ea typeface="+mn-ea"/>
                          <a:cs typeface="+mn-cs"/>
                        </a:rPr>
                        <a:t> ή για </a:t>
                      </a:r>
                      <a:r>
                        <a:rPr kumimoji="0" lang="el-GR" sz="1400" b="1" i="1" kern="1200" dirty="0" smtClean="0">
                          <a:solidFill>
                            <a:schemeClr val="dk1"/>
                          </a:solidFill>
                          <a:latin typeface="+mn-lt"/>
                          <a:ea typeface="+mn-ea"/>
                          <a:cs typeface="+mn-cs"/>
                        </a:rPr>
                        <a:t>το </a:t>
                      </a:r>
                      <a:r>
                        <a:rPr kumimoji="0" lang="el-GR" sz="1400" kern="1200" dirty="0" smtClean="0">
                          <a:solidFill>
                            <a:schemeClr val="dk1"/>
                          </a:solidFill>
                          <a:latin typeface="+mn-lt"/>
                          <a:ea typeface="+mn-ea"/>
                          <a:cs typeface="+mn-cs"/>
                        </a:rPr>
                        <a:t>Πονηρό. Και τα δύο όμως σε τελική ανάλυση δε μπορούν να χωριστούν. Εμφανίζεται μπροστά μας ο Δράκοντας για τον οποίο ομιλεί η </a:t>
                      </a:r>
                      <a:r>
                        <a:rPr kumimoji="0" lang="el-GR" sz="1400" kern="1200" dirty="0" err="1" smtClean="0">
                          <a:solidFill>
                            <a:schemeClr val="dk1"/>
                          </a:solidFill>
                          <a:latin typeface="+mn-lt"/>
                          <a:ea typeface="+mn-ea"/>
                          <a:cs typeface="+mn-cs"/>
                        </a:rPr>
                        <a:t>Αποκ</a:t>
                      </a:r>
                      <a:r>
                        <a:rPr kumimoji="0" lang="el-GR" sz="1400" kern="1200" dirty="0" smtClean="0">
                          <a:solidFill>
                            <a:schemeClr val="dk1"/>
                          </a:solidFill>
                          <a:latin typeface="+mn-lt"/>
                          <a:ea typeface="+mn-ea"/>
                          <a:cs typeface="+mn-cs"/>
                        </a:rPr>
                        <a:t>. (κεφ.12 και 13).</a:t>
                      </a:r>
                    </a:p>
                    <a:p>
                      <a:pPr marL="0" marR="0" lvl="0" indent="0" algn="l" defTabSz="914400" rtl="0" eaLnBrk="1" fontAlgn="base" latinLnBrk="0" hangingPunct="1">
                        <a:lnSpc>
                          <a:spcPts val="1700"/>
                        </a:lnSpc>
                        <a:spcBef>
                          <a:spcPts val="600"/>
                        </a:spcBef>
                        <a:spcAft>
                          <a:spcPct val="0"/>
                        </a:spcAft>
                        <a:buClrTx/>
                        <a:buSzTx/>
                        <a:buFontTx/>
                        <a:buNone/>
                        <a:tabLst/>
                        <a:defRPr/>
                      </a:pPr>
                      <a:r>
                        <a:rPr kumimoji="0" lang="el-GR" sz="1400" i="1" kern="1200" dirty="0" smtClean="0">
                          <a:solidFill>
                            <a:schemeClr val="dk1"/>
                          </a:solidFill>
                          <a:latin typeface="+mn-lt"/>
                          <a:ea typeface="+mn-ea"/>
                          <a:cs typeface="+mn-cs"/>
                        </a:rPr>
                        <a:t>Η φιλολογική μελέτη της χρήσης της ελληνικής λέξης πονηρός ή </a:t>
                      </a:r>
                      <a:r>
                        <a:rPr kumimoji="0" lang="el-GR" sz="1400" i="1" kern="1200" dirty="0" err="1" smtClean="0">
                          <a:solidFill>
                            <a:schemeClr val="dk1"/>
                          </a:solidFill>
                          <a:latin typeface="+mn-lt"/>
                          <a:ea typeface="+mn-ea"/>
                          <a:cs typeface="+mn-cs"/>
                        </a:rPr>
                        <a:t>πονηρόν</a:t>
                      </a:r>
                      <a:r>
                        <a:rPr kumimoji="0" lang="el-GR" sz="1400" i="1" kern="1200" dirty="0" smtClean="0">
                          <a:solidFill>
                            <a:schemeClr val="dk1"/>
                          </a:solidFill>
                          <a:latin typeface="+mn-lt"/>
                          <a:ea typeface="+mn-ea"/>
                          <a:cs typeface="+mn-cs"/>
                        </a:rPr>
                        <a:t> δεν αποφέρει ένα πλήρως σαφές αποτέλεσμα. Εντούτοις, το αρσενικό που σημαίνει το διάβολο μαρτυρείται στην Αγία Γραφή: στην παραβολή του Ιησού στο χωρίο </a:t>
                      </a:r>
                      <a:r>
                        <a:rPr kumimoji="0" lang="el-GR" sz="1400" i="1" kern="1200" dirty="0" err="1" smtClean="0">
                          <a:solidFill>
                            <a:schemeClr val="dk1"/>
                          </a:solidFill>
                          <a:latin typeface="+mn-lt"/>
                          <a:ea typeface="+mn-ea"/>
                          <a:cs typeface="+mn-cs"/>
                        </a:rPr>
                        <a:t>Μτ</a:t>
                      </a:r>
                      <a:r>
                        <a:rPr kumimoji="0" lang="el-GR" sz="1400" i="1" kern="1200" dirty="0" smtClean="0">
                          <a:solidFill>
                            <a:schemeClr val="dk1"/>
                          </a:solidFill>
                          <a:latin typeface="+mn-lt"/>
                          <a:ea typeface="+mn-ea"/>
                          <a:cs typeface="+mn-cs"/>
                        </a:rPr>
                        <a:t>. 13.19 (στο </a:t>
                      </a:r>
                      <a:r>
                        <a:rPr kumimoji="0" lang="el-GR" sz="1400" i="1" kern="1200" dirty="0" err="1" smtClean="0">
                          <a:solidFill>
                            <a:schemeClr val="dk1"/>
                          </a:solidFill>
                          <a:latin typeface="+mn-lt"/>
                          <a:ea typeface="+mn-ea"/>
                          <a:cs typeface="+mn-cs"/>
                        </a:rPr>
                        <a:t>Μκ</a:t>
                      </a:r>
                      <a:r>
                        <a:rPr kumimoji="0" lang="el-GR" sz="1400" i="1" kern="1200" dirty="0" smtClean="0">
                          <a:solidFill>
                            <a:schemeClr val="dk1"/>
                          </a:solidFill>
                          <a:latin typeface="+mn-lt"/>
                          <a:ea typeface="+mn-ea"/>
                          <a:cs typeface="+mn-cs"/>
                        </a:rPr>
                        <a:t>. 4.14 στο ίδιο σημείο βρί­σκουμε «ο Σατανάς» και στο </a:t>
                      </a:r>
                      <a:r>
                        <a:rPr kumimoji="0" lang="el-GR" sz="1400" i="1" kern="1200" dirty="0" err="1" smtClean="0">
                          <a:solidFill>
                            <a:schemeClr val="dk1"/>
                          </a:solidFill>
                          <a:latin typeface="+mn-lt"/>
                          <a:ea typeface="+mn-ea"/>
                          <a:cs typeface="+mn-cs"/>
                        </a:rPr>
                        <a:t>Λκ</a:t>
                      </a:r>
                      <a:r>
                        <a:rPr kumimoji="0" lang="el-GR" sz="1400" i="1" kern="1200" dirty="0" smtClean="0">
                          <a:solidFill>
                            <a:schemeClr val="dk1"/>
                          </a:solidFill>
                          <a:latin typeface="+mn-lt"/>
                          <a:ea typeface="+mn-ea"/>
                          <a:cs typeface="+mn-cs"/>
                        </a:rPr>
                        <a:t>. 8.12 «ο διάβολος»). Στο </a:t>
                      </a:r>
                      <a:r>
                        <a:rPr kumimoji="0" lang="el-GR" sz="1400" i="1" kern="1200" dirty="0" err="1" smtClean="0">
                          <a:solidFill>
                            <a:schemeClr val="dk1"/>
                          </a:solidFill>
                          <a:latin typeface="+mn-lt"/>
                          <a:ea typeface="+mn-ea"/>
                          <a:cs typeface="+mn-cs"/>
                        </a:rPr>
                        <a:t>Λκ</a:t>
                      </a:r>
                      <a:r>
                        <a:rPr kumimoji="0" lang="el-GR" sz="1400" i="1" kern="1200" dirty="0" smtClean="0">
                          <a:solidFill>
                            <a:schemeClr val="dk1"/>
                          </a:solidFill>
                          <a:latin typeface="+mn-lt"/>
                          <a:ea typeface="+mn-ea"/>
                          <a:cs typeface="+mn-cs"/>
                        </a:rPr>
                        <a:t>. 22, 31:</a:t>
                      </a:r>
                      <a:r>
                        <a:rPr kumimoji="0" lang="el-GR" sz="1400" i="1" kern="1200" baseline="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Σίμων</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Σίμων</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ἰδοὺ</a:t>
                      </a:r>
                      <a:r>
                        <a:rPr kumimoji="0" lang="el-GR" sz="1400" b="1" i="1" kern="1200" dirty="0" smtClean="0">
                          <a:solidFill>
                            <a:schemeClr val="dk1"/>
                          </a:solidFill>
                          <a:latin typeface="+mn-lt"/>
                          <a:ea typeface="+mn-ea"/>
                          <a:cs typeface="+mn-cs"/>
                        </a:rPr>
                        <a:t> ὁ </a:t>
                      </a:r>
                      <a:r>
                        <a:rPr kumimoji="0" lang="el-GR" sz="1400" b="1" i="1" kern="1200" dirty="0" err="1" smtClean="0">
                          <a:solidFill>
                            <a:schemeClr val="dk1"/>
                          </a:solidFill>
                          <a:latin typeface="+mn-lt"/>
                          <a:ea typeface="+mn-ea"/>
                          <a:cs typeface="+mn-cs"/>
                        </a:rPr>
                        <a:t>σατανᾶς</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ἐξῃτήσατο</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ὑμᾶς</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τοῦ</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σινιάσαι</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ὡς</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τὸν</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σῖτον</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ἐγὼ</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δὲ</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ἐδεήθην</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περὶ</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σοῦ</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ἵνα</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μὴ</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ἐκλίπῃ</a:t>
                      </a:r>
                      <a:r>
                        <a:rPr kumimoji="0" lang="el-GR" sz="1400" b="1" i="1" kern="1200" dirty="0" smtClean="0">
                          <a:solidFill>
                            <a:schemeClr val="dk1"/>
                          </a:solidFill>
                          <a:latin typeface="+mn-lt"/>
                          <a:ea typeface="+mn-ea"/>
                          <a:cs typeface="+mn-cs"/>
                        </a:rPr>
                        <a:t> ἡ </a:t>
                      </a:r>
                      <a:r>
                        <a:rPr kumimoji="0" lang="el-GR" sz="1400" b="1" i="1" kern="1200" dirty="0" err="1" smtClean="0">
                          <a:solidFill>
                            <a:schemeClr val="dk1"/>
                          </a:solidFill>
                          <a:latin typeface="+mn-lt"/>
                          <a:ea typeface="+mn-ea"/>
                          <a:cs typeface="+mn-cs"/>
                        </a:rPr>
                        <a:t>πίστις</a:t>
                      </a:r>
                      <a:r>
                        <a:rPr kumimoji="0" lang="el-GR" sz="1400" b="1" i="1" kern="1200" dirty="0" smtClean="0">
                          <a:solidFill>
                            <a:schemeClr val="dk1"/>
                          </a:solidFill>
                          <a:latin typeface="+mn-lt"/>
                          <a:ea typeface="+mn-ea"/>
                          <a:cs typeface="+mn-cs"/>
                        </a:rPr>
                        <a:t> σου· </a:t>
                      </a:r>
                      <a:r>
                        <a:rPr kumimoji="0" lang="el-GR" sz="1400" b="1" i="1" kern="1200" dirty="0" err="1" smtClean="0">
                          <a:solidFill>
                            <a:schemeClr val="dk1"/>
                          </a:solidFill>
                          <a:latin typeface="+mn-lt"/>
                          <a:ea typeface="+mn-ea"/>
                          <a:cs typeface="+mn-cs"/>
                        </a:rPr>
                        <a:t>καὶ</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σύ</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ποτε</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ἐπιστρέψας</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στήρισον</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τοὺς</a:t>
                      </a:r>
                      <a:r>
                        <a:rPr kumimoji="0" lang="el-GR" sz="1400" b="1" i="1" kern="1200" dirty="0" smtClean="0">
                          <a:solidFill>
                            <a:schemeClr val="dk1"/>
                          </a:solidFill>
                          <a:latin typeface="+mn-lt"/>
                          <a:ea typeface="+mn-ea"/>
                          <a:cs typeface="+mn-cs"/>
                        </a:rPr>
                        <a:t> </a:t>
                      </a:r>
                      <a:r>
                        <a:rPr kumimoji="0" lang="el-GR" sz="1400" b="1" i="1" kern="1200" dirty="0" err="1" smtClean="0">
                          <a:solidFill>
                            <a:schemeClr val="dk1"/>
                          </a:solidFill>
                          <a:latin typeface="+mn-lt"/>
                          <a:ea typeface="+mn-ea"/>
                          <a:cs typeface="+mn-cs"/>
                        </a:rPr>
                        <a:t>ἀδελφούς</a:t>
                      </a:r>
                      <a:r>
                        <a:rPr kumimoji="0" lang="el-GR" sz="1400" b="1" i="1" kern="1200" dirty="0" smtClean="0">
                          <a:solidFill>
                            <a:schemeClr val="dk1"/>
                          </a:solidFill>
                          <a:latin typeface="+mn-lt"/>
                          <a:ea typeface="+mn-ea"/>
                          <a:cs typeface="+mn-cs"/>
                        </a:rPr>
                        <a:t> σου</a:t>
                      </a:r>
                      <a:r>
                        <a:rPr kumimoji="0" lang="el-GR" sz="1400" i="1" kern="1200" dirty="0" smtClean="0">
                          <a:solidFill>
                            <a:schemeClr val="dk1"/>
                          </a:solidFill>
                          <a:latin typeface="+mn-lt"/>
                          <a:ea typeface="+mn-ea"/>
                          <a:cs typeface="+mn-cs"/>
                        </a:rPr>
                        <a:t>.</a:t>
                      </a:r>
                      <a:endParaRPr kumimoji="0" lang="el-GR" sz="1400" kern="1200" dirty="0" smtClean="0">
                        <a:solidFill>
                          <a:schemeClr val="dk1"/>
                        </a:solidFill>
                        <a:latin typeface="+mn-lt"/>
                        <a:ea typeface="+mn-ea"/>
                        <a:cs typeface="+mn-cs"/>
                      </a:endParaRPr>
                    </a:p>
                    <a:p>
                      <a:pPr marL="0" marR="0" lvl="0" indent="0" algn="l" defTabSz="914400" rtl="0" eaLnBrk="1" fontAlgn="base" latinLnBrk="0" hangingPunct="1">
                        <a:lnSpc>
                          <a:spcPts val="1700"/>
                        </a:lnSpc>
                        <a:spcBef>
                          <a:spcPts val="0"/>
                        </a:spcBef>
                        <a:spcAft>
                          <a:spcPct val="0"/>
                        </a:spcAft>
                        <a:buClrTx/>
                        <a:buSzTx/>
                        <a:buFontTx/>
                        <a:buNone/>
                        <a:tabLst/>
                        <a:defRPr/>
                      </a:pPr>
                      <a:r>
                        <a:rPr kumimoji="0" lang="el-GR" sz="1400" i="1" kern="1200" dirty="0" smtClean="0">
                          <a:solidFill>
                            <a:schemeClr val="dk1"/>
                          </a:solidFill>
                          <a:latin typeface="+mn-lt"/>
                          <a:ea typeface="+mn-ea"/>
                          <a:cs typeface="+mn-cs"/>
                        </a:rPr>
                        <a:t>Εκτός από τους Συνοπτικούς πρέπει να σημειώσουμε ιδίως Εφ. 6.16 και Α’ </a:t>
                      </a:r>
                      <a:r>
                        <a:rPr kumimoji="0" lang="el-GR" sz="1400" i="1" kern="1200" dirty="0" err="1" smtClean="0">
                          <a:solidFill>
                            <a:schemeClr val="dk1"/>
                          </a:solidFill>
                          <a:latin typeface="+mn-lt"/>
                          <a:ea typeface="+mn-ea"/>
                          <a:cs typeface="+mn-cs"/>
                        </a:rPr>
                        <a:t>Ιω</a:t>
                      </a:r>
                      <a:r>
                        <a:rPr kumimoji="0" lang="el-GR" sz="1400" i="1" kern="1200" dirty="0" smtClean="0">
                          <a:solidFill>
                            <a:schemeClr val="dk1"/>
                          </a:solidFill>
                          <a:latin typeface="+mn-lt"/>
                          <a:ea typeface="+mn-ea"/>
                          <a:cs typeface="+mn-cs"/>
                        </a:rPr>
                        <a:t>. 2, 13. 3, 12 και 5, 18. </a:t>
                      </a:r>
                    </a:p>
                    <a:p>
                      <a:pPr marL="0" marR="0" lvl="0" indent="0" algn="l" defTabSz="914400" rtl="0" eaLnBrk="1" fontAlgn="base" latinLnBrk="0" hangingPunct="1">
                        <a:lnSpc>
                          <a:spcPts val="1700"/>
                        </a:lnSpc>
                        <a:spcBef>
                          <a:spcPts val="600"/>
                        </a:spcBef>
                        <a:spcAft>
                          <a:spcPct val="0"/>
                        </a:spcAft>
                        <a:buClrTx/>
                        <a:buSzTx/>
                        <a:buFontTx/>
                        <a:buNone/>
                        <a:tabLst/>
                        <a:defRPr/>
                      </a:pPr>
                      <a:r>
                        <a:rPr kumimoji="0" lang="el-GR" sz="1400" i="1" kern="1200" dirty="0" smtClean="0">
                          <a:solidFill>
                            <a:schemeClr val="dk1"/>
                          </a:solidFill>
                          <a:latin typeface="+mn-lt"/>
                          <a:ea typeface="+mn-ea"/>
                          <a:cs typeface="+mn-cs"/>
                        </a:rPr>
                        <a:t>Σε σύγκριση με αυτά. τα χωρία που μπορεί να προτείνει κανείς για την προτίμηση ουδέτερου (</a:t>
                      </a:r>
                      <a:r>
                        <a:rPr kumimoji="0" lang="el-GR" sz="1400" i="1" kern="1200" dirty="0" err="1" smtClean="0">
                          <a:solidFill>
                            <a:schemeClr val="dk1"/>
                          </a:solidFill>
                          <a:latin typeface="+mn-lt"/>
                          <a:ea typeface="+mn-ea"/>
                          <a:cs typeface="+mn-cs"/>
                        </a:rPr>
                        <a:t>Ιω</a:t>
                      </a:r>
                      <a:r>
                        <a:rPr kumimoji="0" lang="el-GR" sz="1400" i="1" kern="1200" dirty="0" smtClean="0">
                          <a:solidFill>
                            <a:schemeClr val="dk1"/>
                          </a:solidFill>
                          <a:latin typeface="+mn-lt"/>
                          <a:ea typeface="+mn-ea"/>
                          <a:cs typeface="+mn-cs"/>
                        </a:rPr>
                        <a:t>. 17.15. 2 </a:t>
                      </a:r>
                      <a:r>
                        <a:rPr kumimoji="0" lang="el-GR" sz="1400" i="1" kern="1200" dirty="0" err="1" smtClean="0">
                          <a:solidFill>
                            <a:schemeClr val="dk1"/>
                          </a:solidFill>
                          <a:latin typeface="+mn-lt"/>
                          <a:ea typeface="+mn-ea"/>
                          <a:cs typeface="+mn-cs"/>
                        </a:rPr>
                        <a:t>Θεσ</a:t>
                      </a:r>
                      <a:r>
                        <a:rPr kumimoji="0" lang="el-GR" sz="1400" i="1" kern="1200" dirty="0" smtClean="0">
                          <a:solidFill>
                            <a:schemeClr val="dk1"/>
                          </a:solidFill>
                          <a:latin typeface="+mn-lt"/>
                          <a:ea typeface="+mn-ea"/>
                          <a:cs typeface="+mn-cs"/>
                        </a:rPr>
                        <a:t>. 3.3) βαραίνουν λιγότερο αν δεν το λάβουμε υπόψη μας αυτό, στο σύνολο της διδασκαλίας του Ιησού, όπως αυτή εμφανίζεται στα συνοπτικά το κακό προσωποποιείται τόσο φυσικά, ώστε πρέπει να προτιμηθεί η λέξη Πονηρός αντί κακό (που προτιμάται στους Λατίνους Πατέρες).</a:t>
                      </a:r>
                      <a:endParaRPr kumimoji="0" lang="el-GR" sz="14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c>
                  <a:txBody>
                    <a:bodyPr/>
                    <a:lstStyle/>
                    <a:p>
                      <a:pPr marL="0" marR="0" lvl="0" indent="0" algn="l" defTabSz="914400" rtl="0" eaLnBrk="1" fontAlgn="base" latinLnBrk="0" hangingPunct="1">
                        <a:lnSpc>
                          <a:spcPts val="1600"/>
                        </a:lnSpc>
                        <a:spcBef>
                          <a:spcPct val="0"/>
                        </a:spcBef>
                        <a:spcAft>
                          <a:spcPct val="0"/>
                        </a:spcAft>
                        <a:buClrTx/>
                        <a:buSzTx/>
                        <a:buFontTx/>
                        <a:buNone/>
                        <a:tabLst/>
                        <a:defRPr/>
                      </a:pPr>
                      <a:r>
                        <a:rPr kumimoji="0" lang="el-GR" sz="1400" kern="1200" dirty="0" smtClean="0">
                          <a:solidFill>
                            <a:schemeClr val="dk1"/>
                          </a:solidFill>
                          <a:latin typeface="+mn-lt"/>
                          <a:ea typeface="+mn-ea"/>
                          <a:cs typeface="+mn-cs"/>
                        </a:rPr>
                        <a:t>Έστω κι αν δεν υφίστανται πλέον η ρωμαϊκή αυτοκρατορία και οι ιδεολογίες της, πόσο παρόντα είναι όλα; Ακόμη και σήμερα από τη μια μεριά κυριαρχούν οι δυνάμεις της αγοράς, του εμπορίου με όπλα ναρκωτικά και ανθρώπους οι οποίοι ζουν εις βάρος του κόσμου προβάλλοντας στην ανθρωπότητα αναγκαιότητες στις οποίες δε μπορεί να αντισταθεί. Από την άλλη πλευρά κυριαρχούν οι ιδεολογίες της επιτυχίας και της ευημερίας οι οποίες μας λένε: </a:t>
                      </a:r>
                      <a:r>
                        <a:rPr kumimoji="0" lang="el-GR" sz="1400" i="1" kern="1200" dirty="0" smtClean="0">
                          <a:solidFill>
                            <a:schemeClr val="dk1"/>
                          </a:solidFill>
                          <a:latin typeface="+mn-lt"/>
                          <a:ea typeface="+mn-ea"/>
                          <a:cs typeface="+mn-cs"/>
                        </a:rPr>
                        <a:t>ο Θεός είναι μόνο ένα επινόημα, ένα κατασκεύασμα που μας αφαιρεί το χρόνο και την ηδονή της ζωής</a:t>
                      </a:r>
                      <a:r>
                        <a:rPr kumimoji="0" lang="el-GR" sz="1400" kern="1200" dirty="0" smtClean="0">
                          <a:solidFill>
                            <a:schemeClr val="dk1"/>
                          </a:solidFill>
                          <a:latin typeface="+mn-lt"/>
                          <a:ea typeface="+mn-ea"/>
                          <a:cs typeface="+mn-cs"/>
                        </a:rPr>
                        <a:t>. Ολόκληρη η Κυριακή προσευχή και ιδιαιτέρως η τελευταία παράκληση θέλουν να μας πουν: εάν χάσεις το Θεό, τότε έχασες τον εαυτό σου. </a:t>
                      </a:r>
                      <a:r>
                        <a:rPr kumimoji="0" lang="el-GR" sz="1400" kern="1200" cap="all" dirty="0" smtClean="0">
                          <a:solidFill>
                            <a:schemeClr val="dk1"/>
                          </a:solidFill>
                          <a:latin typeface="+mn-lt"/>
                          <a:ea typeface="+mn-ea"/>
                          <a:cs typeface="+mn-cs"/>
                        </a:rPr>
                        <a:t>τ</a:t>
                      </a:r>
                      <a:r>
                        <a:rPr kumimoji="0" lang="el-GR" sz="1400" kern="1200" dirty="0" smtClean="0">
                          <a:solidFill>
                            <a:schemeClr val="dk1"/>
                          </a:solidFill>
                          <a:latin typeface="+mn-lt"/>
                          <a:ea typeface="+mn-ea"/>
                          <a:cs typeface="+mn-cs"/>
                        </a:rPr>
                        <a:t>ότε είσαι ένα τυχαίο προϊόν της εξέλιξης των ειδών. Τότε έχει πραγματικά νικήσει ο Δράκοντας. Όσο δε μπορεί να σε αποσπάσει από το Θεό τότε κανένα από τα δεινά τα οποία σε απειλούν δε μπορεί να σε βλάψει. Έτσι είναι σωστό όταν η καινούργια μετάφραση αναφέρει: λύτρωσέ μας από τον Πονηρό. Τα δεινά μπορεί να είναι απαραίτητα για την κάθαρσή μας, αλλά το </a:t>
                      </a:r>
                      <a:r>
                        <a:rPr kumimoji="0" lang="el-GR" sz="1400" kern="1200" cap="all" dirty="0" smtClean="0">
                          <a:solidFill>
                            <a:schemeClr val="dk1"/>
                          </a:solidFill>
                          <a:latin typeface="+mn-lt"/>
                          <a:ea typeface="+mn-ea"/>
                          <a:cs typeface="+mn-cs"/>
                        </a:rPr>
                        <a:t>κ</a:t>
                      </a:r>
                      <a:r>
                        <a:rPr kumimoji="0" lang="el-GR" sz="1400" kern="1200" dirty="0" smtClean="0">
                          <a:solidFill>
                            <a:schemeClr val="dk1"/>
                          </a:solidFill>
                          <a:latin typeface="+mn-lt"/>
                          <a:ea typeface="+mn-ea"/>
                          <a:cs typeface="+mn-cs"/>
                        </a:rPr>
                        <a:t>ακό καταστρέφει. Γι’ αυτό προσευχόμαστε εκ βαθέων να μη μας αφαιρεθεί η πίστη, που μας επιτρέπει να δούμε το Θεό και μας ενώνει με το Χριστό. Γι’ αυτό προσευχόμαστε να μη χάσουμε το κατεξοχήν αγαθό ανάμεσα στα αγαθά για να μη χαθούμε: </a:t>
                      </a:r>
                      <a:r>
                        <a:rPr kumimoji="0" lang="el-GR" sz="1400" kern="1200" cap="all" dirty="0" smtClean="0">
                          <a:solidFill>
                            <a:schemeClr val="dk1"/>
                          </a:solidFill>
                          <a:latin typeface="+mn-lt"/>
                          <a:ea typeface="+mn-ea"/>
                          <a:cs typeface="+mn-cs"/>
                        </a:rPr>
                        <a:t>λ</a:t>
                      </a:r>
                      <a:r>
                        <a:rPr kumimoji="0" lang="el-GR" sz="1400" kern="1200" dirty="0" smtClean="0">
                          <a:solidFill>
                            <a:schemeClr val="dk1"/>
                          </a:solidFill>
                          <a:latin typeface="+mn-lt"/>
                          <a:ea typeface="+mn-ea"/>
                          <a:cs typeface="+mn-cs"/>
                        </a:rPr>
                        <a:t>ύτρωσέ μας από τον Πονηρό. </a:t>
                      </a:r>
                      <a:endParaRPr kumimoji="0" lang="el-GR" sz="1400"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endParaRPr kumimoji="0" lang="el-GR" sz="1100" b="1" i="0" u="none" strike="noStrike" cap="none" normalizeH="0" baseline="0" dirty="0" smtClean="0">
                        <a:ln>
                          <a:noFill/>
                        </a:ln>
                        <a:solidFill>
                          <a:schemeClr val="tx1"/>
                        </a:solidFill>
                        <a:effectLst/>
                        <a:latin typeface="+mn-lt"/>
                        <a:cs typeface="Times New Roman" pitchFamily="18" charset="0"/>
                      </a:endParaRPr>
                    </a:p>
                  </a:txBody>
                  <a:tcPr marL="61784" marR="61784" marT="0" marB="0" horzOverflow="overflow"/>
                </a:tc>
              </a:tr>
            </a:tbl>
          </a:graphicData>
        </a:graphic>
      </p:graphicFrame>
      <p:sp>
        <p:nvSpPr>
          <p:cNvPr id="3" name="TextBox 2"/>
          <p:cNvSpPr txBox="1"/>
          <p:nvPr/>
        </p:nvSpPr>
        <p:spPr>
          <a:xfrm>
            <a:off x="8604448" y="6453336"/>
            <a:ext cx="216024" cy="288032"/>
          </a:xfrm>
          <a:prstGeom prst="rect">
            <a:avLst/>
          </a:prstGeom>
        </p:spPr>
        <p:txBody>
          <a:bodyPr vert="horz" wrap="square" lIns="91440" tIns="45720" rIns="91440" bIns="45720" rtlCol="0" anchor="ctr">
            <a:normAutofit fontScale="85000" lnSpcReduction="20000"/>
          </a:bodyPr>
          <a:lstStyle/>
          <a:p>
            <a:pPr algn="ctr"/>
            <a:r>
              <a:rPr lang="el-GR" dirty="0" smtClean="0"/>
              <a:t>4</a:t>
            </a:r>
          </a:p>
        </p:txBody>
      </p:sp>
    </p:spTree>
    <p:extLst>
      <p:ext uri="{BB962C8B-B14F-4D97-AF65-F5344CB8AC3E}">
        <p14:creationId xmlns:p14="http://schemas.microsoft.com/office/powerpoint/2010/main" val="35356006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ΜΑΓΙΚΗ ΧΡΗΣΗ ΤΟΥ ΠΑΤΕΡ ΗΜΩΝ ΉΔΗ ΑΠΌ ΤΟΥΣ ΠΡΩΤΟΥΣ ΑΙΩΝΕΣ</a:t>
            </a:r>
            <a:r>
              <a:rPr lang="el-GR" dirty="0" smtClean="0"/>
              <a:t>;</a:t>
            </a:r>
            <a:endParaRPr lang="el-GR" dirty="0"/>
          </a:p>
        </p:txBody>
      </p:sp>
      <p:sp>
        <p:nvSpPr>
          <p:cNvPr id="3" name="Θέση περιεχομένου 2"/>
          <p:cNvSpPr>
            <a:spLocks noGrp="1"/>
          </p:cNvSpPr>
          <p:nvPr>
            <p:ph idx="1"/>
          </p:nvPr>
        </p:nvSpPr>
        <p:spPr/>
        <p:txBody>
          <a:bodyPr>
            <a:noAutofit/>
          </a:bodyPr>
          <a:lstStyle/>
          <a:p>
            <a:pPr marL="0" indent="0">
              <a:lnSpc>
                <a:spcPts val="2100"/>
              </a:lnSpc>
              <a:spcBef>
                <a:spcPts val="0"/>
              </a:spcBef>
              <a:buNone/>
            </a:pPr>
            <a:r>
              <a:rPr lang="el-GR" sz="2000" dirty="0">
                <a:solidFill>
                  <a:srgbClr val="000000"/>
                </a:solidFill>
                <a:cs typeface="Times New Roman" panose="02020603050405020304" pitchFamily="18" charset="0"/>
              </a:rPr>
              <a:t>Μυστηριώδες παραλληλόγραμμο με 5 λέξεις Χ 5 γράμματα εκάστη  ανακαλύφθηκε στην Πομπηία και σε άλλα μέρη της Μεσογείου και</a:t>
            </a:r>
            <a:r>
              <a:rPr lang="el-GR" sz="2000" dirty="0">
                <a:cs typeface="Times New Roman" panose="02020603050405020304" pitchFamily="18" charset="0"/>
              </a:rPr>
              <a:t> </a:t>
            </a:r>
            <a:r>
              <a:rPr lang="el-GR" sz="2000" dirty="0">
                <a:solidFill>
                  <a:srgbClr val="000000"/>
                </a:solidFill>
                <a:cs typeface="Times New Roman" panose="02020603050405020304" pitchFamily="18" charset="0"/>
              </a:rPr>
              <a:t>δημιουργεί την ίδια λέξη από όποια γωνία. </a:t>
            </a:r>
            <a:r>
              <a:rPr lang="el-GR" sz="2000" dirty="0">
                <a:cs typeface="Times New Roman" panose="02020603050405020304" pitchFamily="18" charset="0"/>
              </a:rPr>
              <a:t>Συσχετίσθηκε με το </a:t>
            </a:r>
            <a:r>
              <a:rPr lang="en-US" sz="2000" dirty="0">
                <a:cs typeface="Times New Roman" panose="02020603050405020304" pitchFamily="18" charset="0"/>
              </a:rPr>
              <a:t>Pater </a:t>
            </a:r>
            <a:r>
              <a:rPr lang="en-US" sz="2000" dirty="0" err="1">
                <a:cs typeface="Times New Roman" panose="02020603050405020304" pitchFamily="18" charset="0"/>
              </a:rPr>
              <a:t>Noster</a:t>
            </a:r>
            <a:r>
              <a:rPr lang="el-GR" sz="2000" dirty="0">
                <a:cs typeface="Times New Roman" panose="02020603050405020304" pitchFamily="18" charset="0"/>
              </a:rPr>
              <a:t> (Πάτερ Ημών) και επισημάνθηκε ότι στο κέντρο κάθε πλευράς απαντά το Τ, το οποίο είχε σχήμα σταυρού, συνοδευόμενο από το Α και το </a:t>
            </a:r>
            <a:r>
              <a:rPr lang="el-GR" sz="2000" dirty="0" smtClean="0">
                <a:cs typeface="Times New Roman" panose="02020603050405020304" pitchFamily="18" charset="0"/>
              </a:rPr>
              <a:t>Ο. </a:t>
            </a:r>
            <a:endParaRPr lang="el-GR" sz="2000" dirty="0">
              <a:cs typeface="Times New Roman" panose="02020603050405020304" pitchFamily="18" charset="0"/>
            </a:endParaRPr>
          </a:p>
          <a:p>
            <a:pPr marL="0" indent="0" algn="just">
              <a:lnSpc>
                <a:spcPts val="2100"/>
              </a:lnSpc>
              <a:spcBef>
                <a:spcPts val="0"/>
              </a:spcBef>
              <a:buNone/>
            </a:pPr>
            <a:endParaRPr lang="el-GR" sz="2000" dirty="0" smtClean="0"/>
          </a:p>
          <a:p>
            <a:pPr marL="0" indent="0" algn="just">
              <a:lnSpc>
                <a:spcPts val="2100"/>
              </a:lnSpc>
              <a:spcBef>
                <a:spcPts val="0"/>
              </a:spcBef>
              <a:buNone/>
            </a:pPr>
            <a:endParaRPr lang="el-GR" sz="2000" dirty="0"/>
          </a:p>
          <a:p>
            <a:pPr marL="0" indent="0" algn="ctr">
              <a:lnSpc>
                <a:spcPts val="2100"/>
              </a:lnSpc>
              <a:spcBef>
                <a:spcPts val="0"/>
              </a:spcBef>
              <a:buNone/>
            </a:pPr>
            <a:r>
              <a:rPr lang="en-US" sz="2000" dirty="0">
                <a:solidFill>
                  <a:srgbClr val="000000"/>
                </a:solidFill>
                <a:cs typeface="Times New Roman" panose="02020603050405020304" pitchFamily="18" charset="0"/>
              </a:rPr>
              <a:t>RO</a:t>
            </a:r>
            <a:r>
              <a:rPr lang="en-US" sz="2000" b="1" dirty="0">
                <a:solidFill>
                  <a:srgbClr val="000000"/>
                </a:solidFill>
                <a:cs typeface="Times New Roman" panose="02020603050405020304" pitchFamily="18" charset="0"/>
              </a:rPr>
              <a:t>T</a:t>
            </a:r>
            <a:r>
              <a:rPr lang="en-US" sz="2000" dirty="0">
                <a:solidFill>
                  <a:srgbClr val="000000"/>
                </a:solidFill>
                <a:cs typeface="Times New Roman" panose="02020603050405020304" pitchFamily="18" charset="0"/>
              </a:rPr>
              <a:t>AS		SA</a:t>
            </a:r>
            <a:r>
              <a:rPr lang="en-US" sz="2000" b="1" dirty="0">
                <a:solidFill>
                  <a:srgbClr val="000000"/>
                </a:solidFill>
                <a:cs typeface="Times New Roman" panose="02020603050405020304" pitchFamily="18" charset="0"/>
              </a:rPr>
              <a:t>T</a:t>
            </a:r>
            <a:r>
              <a:rPr lang="en-US" sz="2000" dirty="0">
                <a:solidFill>
                  <a:srgbClr val="000000"/>
                </a:solidFill>
                <a:cs typeface="Times New Roman" panose="02020603050405020304" pitchFamily="18" charset="0"/>
              </a:rPr>
              <a:t>OR</a:t>
            </a:r>
            <a:endParaRPr lang="el-GR" sz="2000" dirty="0"/>
          </a:p>
          <a:p>
            <a:pPr marL="0" indent="0" algn="ctr">
              <a:lnSpc>
                <a:spcPts val="2100"/>
              </a:lnSpc>
              <a:spcBef>
                <a:spcPts val="0"/>
              </a:spcBef>
              <a:buNone/>
            </a:pPr>
            <a:r>
              <a:rPr lang="en-US" sz="2000" u="sng" dirty="0">
                <a:solidFill>
                  <a:srgbClr val="000000"/>
                </a:solidFill>
                <a:cs typeface="Times New Roman" panose="02020603050405020304" pitchFamily="18" charset="0"/>
              </a:rPr>
              <a:t>O</a:t>
            </a:r>
            <a:r>
              <a:rPr lang="en-US" sz="2000" dirty="0">
                <a:solidFill>
                  <a:srgbClr val="000000"/>
                </a:solidFill>
                <a:cs typeface="Times New Roman" panose="02020603050405020304" pitchFamily="18" charset="0"/>
              </a:rPr>
              <a:t>PER</a:t>
            </a:r>
            <a:r>
              <a:rPr lang="en-US" sz="2000" u="sng" dirty="0">
                <a:solidFill>
                  <a:srgbClr val="000000"/>
                </a:solidFill>
                <a:cs typeface="Times New Roman" panose="02020603050405020304" pitchFamily="18" charset="0"/>
              </a:rPr>
              <a:t>A</a:t>
            </a:r>
            <a:r>
              <a:rPr lang="en-US" sz="2000" dirty="0">
                <a:solidFill>
                  <a:srgbClr val="000000"/>
                </a:solidFill>
                <a:cs typeface="Times New Roman" panose="02020603050405020304" pitchFamily="18" charset="0"/>
              </a:rPr>
              <a:t>		</a:t>
            </a:r>
            <a:r>
              <a:rPr lang="en-US" sz="2000" u="sng" dirty="0">
                <a:solidFill>
                  <a:srgbClr val="000000"/>
                </a:solidFill>
                <a:cs typeface="Times New Roman" panose="02020603050405020304" pitchFamily="18" charset="0"/>
              </a:rPr>
              <a:t>A</a:t>
            </a:r>
            <a:r>
              <a:rPr lang="en-US" sz="2000" dirty="0">
                <a:solidFill>
                  <a:srgbClr val="000000"/>
                </a:solidFill>
                <a:cs typeface="Times New Roman" panose="02020603050405020304" pitchFamily="18" charset="0"/>
              </a:rPr>
              <a:t>PER</a:t>
            </a:r>
            <a:r>
              <a:rPr lang="en-US" sz="2000" u="sng" dirty="0">
                <a:solidFill>
                  <a:srgbClr val="000000"/>
                </a:solidFill>
                <a:cs typeface="Times New Roman" panose="02020603050405020304" pitchFamily="18" charset="0"/>
              </a:rPr>
              <a:t>O</a:t>
            </a:r>
            <a:endParaRPr lang="el-GR" sz="2000" dirty="0"/>
          </a:p>
          <a:p>
            <a:pPr marL="0" indent="0" algn="ctr">
              <a:lnSpc>
                <a:spcPts val="2100"/>
              </a:lnSpc>
              <a:spcBef>
                <a:spcPts val="0"/>
              </a:spcBef>
              <a:buNone/>
            </a:pPr>
            <a:r>
              <a:rPr lang="en-US" sz="2000" b="1" dirty="0">
                <a:solidFill>
                  <a:srgbClr val="000000"/>
                </a:solidFill>
                <a:cs typeface="Times New Roman" panose="02020603050405020304" pitchFamily="18" charset="0"/>
              </a:rPr>
              <a:t>T</a:t>
            </a:r>
            <a:r>
              <a:rPr lang="en-US" sz="2000" dirty="0">
                <a:solidFill>
                  <a:srgbClr val="000000"/>
                </a:solidFill>
                <a:cs typeface="Times New Roman" panose="02020603050405020304" pitchFamily="18" charset="0"/>
              </a:rPr>
              <a:t>E</a:t>
            </a:r>
            <a:r>
              <a:rPr lang="en-US" sz="2000" b="1" dirty="0">
                <a:solidFill>
                  <a:srgbClr val="000000"/>
                </a:solidFill>
                <a:cs typeface="Times New Roman" panose="02020603050405020304" pitchFamily="18" charset="0"/>
              </a:rPr>
              <a:t>N</a:t>
            </a:r>
            <a:r>
              <a:rPr lang="en-US" sz="2000" dirty="0">
                <a:solidFill>
                  <a:srgbClr val="000000"/>
                </a:solidFill>
                <a:cs typeface="Times New Roman" panose="02020603050405020304" pitchFamily="18" charset="0"/>
              </a:rPr>
              <a:t>E</a:t>
            </a:r>
            <a:r>
              <a:rPr lang="en-US" sz="2000" b="1" dirty="0">
                <a:solidFill>
                  <a:srgbClr val="000000"/>
                </a:solidFill>
                <a:cs typeface="Times New Roman" panose="02020603050405020304" pitchFamily="18" charset="0"/>
              </a:rPr>
              <a:t>T</a:t>
            </a:r>
            <a:r>
              <a:rPr lang="en-US" sz="2000" dirty="0">
                <a:solidFill>
                  <a:srgbClr val="000000"/>
                </a:solidFill>
                <a:cs typeface="Times New Roman" panose="02020603050405020304" pitchFamily="18" charset="0"/>
              </a:rPr>
              <a:t>		</a:t>
            </a:r>
            <a:r>
              <a:rPr lang="en-US" sz="2000" b="1" dirty="0">
                <a:solidFill>
                  <a:srgbClr val="000000"/>
                </a:solidFill>
                <a:cs typeface="Times New Roman" panose="02020603050405020304" pitchFamily="18" charset="0"/>
              </a:rPr>
              <a:t>T</a:t>
            </a:r>
            <a:r>
              <a:rPr lang="en-US" sz="2000" dirty="0">
                <a:solidFill>
                  <a:srgbClr val="000000"/>
                </a:solidFill>
                <a:cs typeface="Times New Roman" panose="02020603050405020304" pitchFamily="18" charset="0"/>
              </a:rPr>
              <a:t>E</a:t>
            </a:r>
            <a:r>
              <a:rPr lang="en-US" sz="2000" b="1" dirty="0">
                <a:solidFill>
                  <a:srgbClr val="000000"/>
                </a:solidFill>
                <a:cs typeface="Times New Roman" panose="02020603050405020304" pitchFamily="18" charset="0"/>
              </a:rPr>
              <a:t>N</a:t>
            </a:r>
            <a:r>
              <a:rPr lang="en-US" sz="2000" dirty="0">
                <a:solidFill>
                  <a:srgbClr val="000000"/>
                </a:solidFill>
                <a:cs typeface="Times New Roman" panose="02020603050405020304" pitchFamily="18" charset="0"/>
              </a:rPr>
              <a:t>E</a:t>
            </a:r>
            <a:r>
              <a:rPr lang="en-US" sz="2000" b="1" dirty="0">
                <a:solidFill>
                  <a:srgbClr val="000000"/>
                </a:solidFill>
                <a:cs typeface="Times New Roman" panose="02020603050405020304" pitchFamily="18" charset="0"/>
              </a:rPr>
              <a:t>T</a:t>
            </a:r>
            <a:endParaRPr lang="el-GR" sz="2000" dirty="0"/>
          </a:p>
          <a:p>
            <a:pPr marL="0" indent="0" algn="ctr">
              <a:lnSpc>
                <a:spcPts val="2100"/>
              </a:lnSpc>
              <a:spcBef>
                <a:spcPts val="0"/>
              </a:spcBef>
              <a:buNone/>
            </a:pPr>
            <a:r>
              <a:rPr lang="en-US" sz="2000" u="sng" dirty="0">
                <a:solidFill>
                  <a:srgbClr val="000000"/>
                </a:solidFill>
                <a:cs typeface="Times New Roman" panose="02020603050405020304" pitchFamily="18" charset="0"/>
              </a:rPr>
              <a:t>A</a:t>
            </a:r>
            <a:r>
              <a:rPr lang="en-US" sz="2000" dirty="0">
                <a:solidFill>
                  <a:srgbClr val="000000"/>
                </a:solidFill>
                <a:cs typeface="Times New Roman" panose="02020603050405020304" pitchFamily="18" charset="0"/>
              </a:rPr>
              <a:t>REP</a:t>
            </a:r>
            <a:r>
              <a:rPr lang="en-US" sz="2000" u="sng" dirty="0">
                <a:solidFill>
                  <a:srgbClr val="000000"/>
                </a:solidFill>
                <a:cs typeface="Times New Roman" panose="02020603050405020304" pitchFamily="18" charset="0"/>
              </a:rPr>
              <a:t>O</a:t>
            </a:r>
            <a:r>
              <a:rPr lang="en-US" sz="2000" dirty="0">
                <a:solidFill>
                  <a:srgbClr val="000000"/>
                </a:solidFill>
                <a:cs typeface="Times New Roman" panose="02020603050405020304" pitchFamily="18" charset="0"/>
              </a:rPr>
              <a:t>		</a:t>
            </a:r>
            <a:r>
              <a:rPr lang="en-US" sz="2000" u="sng" dirty="0">
                <a:solidFill>
                  <a:srgbClr val="000000"/>
                </a:solidFill>
                <a:cs typeface="Times New Roman" panose="02020603050405020304" pitchFamily="18" charset="0"/>
              </a:rPr>
              <a:t>O</a:t>
            </a:r>
            <a:r>
              <a:rPr lang="en-US" sz="2000" dirty="0">
                <a:solidFill>
                  <a:srgbClr val="000000"/>
                </a:solidFill>
                <a:cs typeface="Times New Roman" panose="02020603050405020304" pitchFamily="18" charset="0"/>
              </a:rPr>
              <a:t>PER</a:t>
            </a:r>
            <a:r>
              <a:rPr lang="en-US" sz="2000" u="sng" dirty="0">
                <a:solidFill>
                  <a:srgbClr val="000000"/>
                </a:solidFill>
                <a:cs typeface="Times New Roman" panose="02020603050405020304" pitchFamily="18" charset="0"/>
              </a:rPr>
              <a:t>A</a:t>
            </a:r>
            <a:endParaRPr lang="el-GR" sz="2000" dirty="0"/>
          </a:p>
          <a:p>
            <a:pPr marL="0" indent="0" algn="ctr">
              <a:lnSpc>
                <a:spcPts val="2100"/>
              </a:lnSpc>
              <a:spcBef>
                <a:spcPts val="0"/>
              </a:spcBef>
              <a:buNone/>
            </a:pPr>
            <a:r>
              <a:rPr lang="en-US" sz="2000" dirty="0">
                <a:solidFill>
                  <a:srgbClr val="000000"/>
                </a:solidFill>
                <a:cs typeface="Times New Roman" panose="02020603050405020304" pitchFamily="18" charset="0"/>
              </a:rPr>
              <a:t>SA</a:t>
            </a:r>
            <a:r>
              <a:rPr lang="en-US" sz="2000" b="1" dirty="0">
                <a:solidFill>
                  <a:srgbClr val="000000"/>
                </a:solidFill>
                <a:cs typeface="Times New Roman" panose="02020603050405020304" pitchFamily="18" charset="0"/>
              </a:rPr>
              <a:t>T</a:t>
            </a:r>
            <a:r>
              <a:rPr lang="en-US" sz="2000" dirty="0">
                <a:solidFill>
                  <a:srgbClr val="000000"/>
                </a:solidFill>
                <a:cs typeface="Times New Roman" panose="02020603050405020304" pitchFamily="18" charset="0"/>
              </a:rPr>
              <a:t>OR</a:t>
            </a:r>
            <a:r>
              <a:rPr lang="el-GR" sz="2000" dirty="0">
                <a:solidFill>
                  <a:srgbClr val="000000"/>
                </a:solidFill>
                <a:cs typeface="Times New Roman" panose="02020603050405020304" pitchFamily="18" charset="0"/>
              </a:rPr>
              <a:t>		</a:t>
            </a:r>
            <a:r>
              <a:rPr lang="en-US" sz="2000" dirty="0">
                <a:solidFill>
                  <a:srgbClr val="000000"/>
                </a:solidFill>
                <a:cs typeface="Times New Roman" panose="02020603050405020304" pitchFamily="18" charset="0"/>
              </a:rPr>
              <a:t>R</a:t>
            </a:r>
            <a:r>
              <a:rPr lang="en-US" sz="2000" b="1" dirty="0">
                <a:solidFill>
                  <a:srgbClr val="000000"/>
                </a:solidFill>
                <a:cs typeface="Times New Roman" panose="02020603050405020304" pitchFamily="18" charset="0"/>
              </a:rPr>
              <a:t>OTA</a:t>
            </a:r>
            <a:r>
              <a:rPr lang="en-US" sz="2000" dirty="0">
                <a:solidFill>
                  <a:srgbClr val="000000"/>
                </a:solidFill>
                <a:cs typeface="Times New Roman" panose="02020603050405020304" pitchFamily="18" charset="0"/>
              </a:rPr>
              <a:t>S</a:t>
            </a:r>
            <a:endParaRPr lang="el-GR" sz="2000" dirty="0">
              <a:solidFill>
                <a:srgbClr val="000000"/>
              </a:solidFill>
              <a:cs typeface="Times New Roman" panose="02020603050405020304" pitchFamily="18" charset="0"/>
            </a:endParaRPr>
          </a:p>
          <a:p>
            <a:pPr marL="0" indent="0" algn="ctr">
              <a:lnSpc>
                <a:spcPts val="2100"/>
              </a:lnSpc>
              <a:spcBef>
                <a:spcPts val="0"/>
              </a:spcBef>
              <a:buNone/>
            </a:pPr>
            <a:endParaRPr lang="el-GR" sz="2000" dirty="0">
              <a:solidFill>
                <a:srgbClr val="000000"/>
              </a:solidFill>
              <a:cs typeface="Times New Roman" panose="02020603050405020304" pitchFamily="18" charset="0"/>
            </a:endParaRPr>
          </a:p>
          <a:p>
            <a:pPr marL="0" indent="0" algn="ctr">
              <a:lnSpc>
                <a:spcPts val="2100"/>
              </a:lnSpc>
              <a:spcBef>
                <a:spcPts val="0"/>
              </a:spcBef>
              <a:buNone/>
            </a:pPr>
            <a:endParaRPr lang="el-GR" sz="2000" dirty="0">
              <a:solidFill>
                <a:srgbClr val="000000"/>
              </a:solidFill>
              <a:cs typeface="Times New Roman" panose="02020603050405020304" pitchFamily="18" charset="0"/>
            </a:endParaRPr>
          </a:p>
          <a:p>
            <a:pPr marL="0" indent="0" algn="ctr">
              <a:lnSpc>
                <a:spcPts val="2100"/>
              </a:lnSpc>
              <a:spcBef>
                <a:spcPts val="0"/>
              </a:spcBef>
              <a:buNone/>
            </a:pPr>
            <a:r>
              <a:rPr lang="el-GR" sz="2000" dirty="0">
                <a:solidFill>
                  <a:srgbClr val="000000"/>
                </a:solidFill>
                <a:cs typeface="Times New Roman" panose="02020603050405020304" pitchFamily="18" charset="0"/>
              </a:rPr>
              <a:t>Και σήμερα η επανάληψη του Πάτερ Ημών θεωρείται από δεισιδαίμονες θαυματουργική</a:t>
            </a:r>
            <a:r>
              <a:rPr lang="el-GR" sz="2000" dirty="0" smtClean="0">
                <a:solidFill>
                  <a:srgbClr val="000000"/>
                </a:solidFill>
                <a:cs typeface="Times New Roman" panose="02020603050405020304" pitchFamily="18" charset="0"/>
              </a:rPr>
              <a:t>!</a:t>
            </a:r>
            <a:endParaRPr lang="el-GR" sz="2000" dirty="0">
              <a:solidFill>
                <a:srgbClr val="000000"/>
              </a:solidFill>
              <a:cs typeface="Times New Roman" panose="02020603050405020304" pitchFamily="18"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760" y="2996952"/>
            <a:ext cx="2225040" cy="2225040"/>
          </a:xfrm>
          <a:prstGeom prst="rect">
            <a:avLst/>
          </a:prstGeom>
        </p:spPr>
      </p:pic>
      <p:sp>
        <p:nvSpPr>
          <p:cNvPr id="5" name="TextBox 4"/>
          <p:cNvSpPr txBox="1"/>
          <p:nvPr/>
        </p:nvSpPr>
        <p:spPr>
          <a:xfrm>
            <a:off x="8290486" y="5020490"/>
            <a:ext cx="396044" cy="201502"/>
          </a:xfrm>
          <a:prstGeom prst="rect">
            <a:avLst/>
          </a:prstGeom>
        </p:spPr>
        <p:txBody>
          <a:bodyPr vert="horz" wrap="square" lIns="91440" tIns="45720" rIns="91440" bIns="45720" rtlCol="0" anchor="ctr">
            <a:noAutofit/>
          </a:bodyPr>
          <a:lstStyle/>
          <a:p>
            <a:pPr algn="ctr"/>
            <a:r>
              <a:rPr lang="el-GR" sz="1500" dirty="0" smtClean="0"/>
              <a:t>31</a:t>
            </a:r>
          </a:p>
        </p:txBody>
      </p:sp>
    </p:spTree>
    <p:extLst>
      <p:ext uri="{BB962C8B-B14F-4D97-AF65-F5344CB8AC3E}">
        <p14:creationId xmlns:p14="http://schemas.microsoft.com/office/powerpoint/2010/main" val="29994193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ΒΙΒΛΙΟΓΡΑΦΙΑ</a:t>
            </a:r>
          </a:p>
        </p:txBody>
      </p:sp>
      <p:sp>
        <p:nvSpPr>
          <p:cNvPr id="3" name="Θέση περιεχομένου 2"/>
          <p:cNvSpPr>
            <a:spLocks noGrp="1"/>
          </p:cNvSpPr>
          <p:nvPr>
            <p:ph idx="1"/>
          </p:nvPr>
        </p:nvSpPr>
        <p:spPr/>
        <p:txBody>
          <a:bodyPr>
            <a:normAutofit/>
          </a:bodyPr>
          <a:lstStyle/>
          <a:p>
            <a:pPr marL="0" lvl="1" indent="0">
              <a:spcBef>
                <a:spcPts val="600"/>
              </a:spcBef>
              <a:buNone/>
              <a:defRPr/>
            </a:pPr>
            <a:r>
              <a:rPr lang="el-GR" sz="2000" dirty="0"/>
              <a:t>Υλικό λάβαμε από το αφιερωματικό τεύχος στον Ι του </a:t>
            </a:r>
            <a:r>
              <a:rPr lang="el-GR" sz="2000" i="1" dirty="0" err="1"/>
              <a:t>Bibel</a:t>
            </a:r>
            <a:r>
              <a:rPr lang="el-GR" sz="2000" i="1" dirty="0"/>
              <a:t> </a:t>
            </a:r>
            <a:r>
              <a:rPr lang="el-GR" sz="2000" i="1" dirty="0" err="1"/>
              <a:t>heute</a:t>
            </a:r>
            <a:r>
              <a:rPr lang="el-GR" sz="2000" dirty="0"/>
              <a:t> 3/2010 .</a:t>
            </a:r>
          </a:p>
          <a:p>
            <a:pPr marL="0" lvl="1" indent="0">
              <a:spcBef>
                <a:spcPts val="600"/>
              </a:spcBef>
              <a:buNone/>
              <a:defRPr/>
            </a:pPr>
            <a:r>
              <a:rPr lang="de-DE" sz="2000" dirty="0"/>
              <a:t>CULLMANN OSCAR</a:t>
            </a:r>
            <a:r>
              <a:rPr lang="el-GR" sz="2000" dirty="0"/>
              <a:t>, </a:t>
            </a:r>
            <a:r>
              <a:rPr lang="el-GR" sz="2000" b="1" i="1" dirty="0"/>
              <a:t>Η προσευχή στην Καινή Διαθήκη </a:t>
            </a:r>
            <a:r>
              <a:rPr lang="el-GR" sz="2000" dirty="0"/>
              <a:t>. </a:t>
            </a:r>
            <a:r>
              <a:rPr lang="el-GR" sz="2000" i="1" dirty="0"/>
              <a:t>Δοκίμιο απάντησης σε σύγχρονα ερωτήματα</a:t>
            </a:r>
            <a:r>
              <a:rPr lang="el-GR" sz="2000" dirty="0"/>
              <a:t>. Μετάφραση: Καίτη </a:t>
            </a:r>
            <a:r>
              <a:rPr lang="el-GR" sz="2000" dirty="0" err="1"/>
              <a:t>Χιωτέλλη</a:t>
            </a:r>
            <a:r>
              <a:rPr lang="el-GR" sz="2000" dirty="0"/>
              <a:t>, Αθήνα: Άρτος Ζωής 1998.</a:t>
            </a:r>
          </a:p>
          <a:p>
            <a:pPr marL="0" lvl="1" indent="0">
              <a:spcBef>
                <a:spcPts val="600"/>
              </a:spcBef>
              <a:buNone/>
              <a:defRPr/>
            </a:pPr>
            <a:r>
              <a:rPr lang="el-GR" sz="2000" b="1" dirty="0"/>
              <a:t>Καραγκούνης </a:t>
            </a:r>
            <a:r>
              <a:rPr lang="el-GR" sz="2000" b="1" dirty="0" err="1"/>
              <a:t>Χρυσ</a:t>
            </a:r>
            <a:r>
              <a:rPr lang="el-GR" sz="2000" b="1" dirty="0"/>
              <a:t>. </a:t>
            </a:r>
            <a:r>
              <a:rPr lang="de-DE" sz="2000" b="1" u="sng" dirty="0">
                <a:hlinkClick r:id="rId2"/>
              </a:rPr>
              <a:t>http://www.chrys-caragounis.com/Studies/</a:t>
            </a:r>
            <a:r>
              <a:rPr lang="el-GR" sz="2000" b="1" u="sng" dirty="0">
                <a:hlinkClick r:id="rId2"/>
              </a:rPr>
              <a:t> </a:t>
            </a:r>
            <a:r>
              <a:rPr lang="de-DE" sz="2000" b="1" u="sng" dirty="0">
                <a:hlinkClick r:id="rId2"/>
              </a:rPr>
              <a:t>Our_Daily_Bread.pdf</a:t>
            </a:r>
            <a:endParaRPr lang="el-GR" sz="2000" b="1" u="sng" dirty="0"/>
          </a:p>
          <a:p>
            <a:pPr marL="0" lvl="1" indent="0">
              <a:spcBef>
                <a:spcPts val="600"/>
              </a:spcBef>
              <a:buNone/>
              <a:defRPr/>
            </a:pPr>
            <a:r>
              <a:rPr lang="el-GR" sz="2000" b="1" dirty="0"/>
              <a:t>Καραγκούνης </a:t>
            </a:r>
            <a:r>
              <a:rPr lang="el-GR" sz="2000" b="1" dirty="0" err="1"/>
              <a:t>Χρυσ</a:t>
            </a:r>
            <a:r>
              <a:rPr lang="el-GR" sz="2000" b="1" dirty="0"/>
              <a:t>. </a:t>
            </a:r>
            <a:r>
              <a:rPr lang="de-DE" sz="2000" b="1" u="sng" dirty="0" smtClean="0">
                <a:hlinkClick r:id="rId3"/>
              </a:rPr>
              <a:t>http</a:t>
            </a:r>
            <a:r>
              <a:rPr lang="de-DE" sz="2000" b="1" u="sng" dirty="0">
                <a:hlinkClick r:id="rId3"/>
              </a:rPr>
              <a:t>://www.chrys-caragounis.com/Studies/T</a:t>
            </a:r>
            <a:r>
              <a:rPr lang="el-GR" sz="2000" b="1" u="sng" dirty="0">
                <a:hlinkClick r:id="rId3"/>
              </a:rPr>
              <a:t> </a:t>
            </a:r>
            <a:r>
              <a:rPr lang="de-DE" sz="2000" b="1" u="sng" dirty="0">
                <a:hlinkClick r:id="rId3"/>
              </a:rPr>
              <a:t>he%20KG%20in%20</a:t>
            </a:r>
            <a:r>
              <a:rPr lang="el-GR" sz="2000" b="1" u="sng" dirty="0">
                <a:hlinkClick r:id="rId3"/>
              </a:rPr>
              <a:t> </a:t>
            </a:r>
            <a:r>
              <a:rPr lang="de-DE" sz="2000" b="1" u="sng" dirty="0" smtClean="0">
                <a:hlinkClick r:id="rId3"/>
              </a:rPr>
              <a:t>John.pdf</a:t>
            </a:r>
            <a:r>
              <a:rPr lang="el-GR" sz="2000" b="1" u="sng" dirty="0" smtClean="0">
                <a:hlinkClick r:id="rId3"/>
              </a:rPr>
              <a:t> </a:t>
            </a:r>
            <a:endParaRPr lang="el-GR" sz="2000" b="1" u="sng" dirty="0"/>
          </a:p>
          <a:p>
            <a:pPr marL="0" lvl="1" indent="0">
              <a:spcBef>
                <a:spcPts val="600"/>
              </a:spcBef>
              <a:buNone/>
              <a:defRPr/>
            </a:pPr>
            <a:r>
              <a:rPr lang="el-GR" sz="2000" dirty="0"/>
              <a:t>ΜΑΥΡΟΜΑΤΗ, Γ.Β.,  </a:t>
            </a:r>
            <a:r>
              <a:rPr lang="el-GR" sz="2000" i="1" dirty="0"/>
              <a:t>ΈΤΣΙ ΕΡΜΗΝΕΥΟΥΝ ΟΙ ΠΑΤΕΡΕΣ ΤΟ «ΠΑΤΕΡ ΗΜΩΝ», </a:t>
            </a:r>
            <a:r>
              <a:rPr lang="el-GR" sz="2000" dirty="0"/>
              <a:t>Κατερίνη: </a:t>
            </a:r>
            <a:r>
              <a:rPr lang="el-GR" sz="2000" dirty="0" err="1"/>
              <a:t>Τέρτιος</a:t>
            </a:r>
            <a:r>
              <a:rPr lang="el-GR" sz="2000" dirty="0"/>
              <a:t> 1989.</a:t>
            </a:r>
          </a:p>
          <a:p>
            <a:pPr marL="0" lvl="1" indent="0">
              <a:spcBef>
                <a:spcPts val="600"/>
              </a:spcBef>
              <a:buNone/>
              <a:defRPr/>
            </a:pPr>
            <a:r>
              <a:rPr lang="el-GR" sz="2000" b="1" dirty="0"/>
              <a:t>ΡΑΤΣΙΝΓΚΕΡ, Πάπας </a:t>
            </a:r>
            <a:r>
              <a:rPr lang="el-GR" sz="2000" b="1" dirty="0" err="1"/>
              <a:t>Βενέδικτος</a:t>
            </a:r>
            <a:r>
              <a:rPr lang="el-GR" sz="2000" b="1" dirty="0"/>
              <a:t> ΙΣΤ’, </a:t>
            </a:r>
            <a:r>
              <a:rPr lang="el-GR" sz="2000" b="1" i="1" dirty="0"/>
              <a:t>Ιησούς από Ναζαρέτ Α’ Μέρος Από τη βάπτιση στον Ιορδάνη έως τη Μεταμόρφωση,</a:t>
            </a:r>
            <a:r>
              <a:rPr lang="el-GR" sz="2000" b="1" dirty="0"/>
              <a:t> Αθήνα: Ψυχογιός 2007</a:t>
            </a:r>
            <a:r>
              <a:rPr lang="el-GR" sz="2000" b="1" dirty="0" smtClean="0"/>
              <a:t>.</a:t>
            </a:r>
            <a:endParaRPr lang="el-GR" sz="2000" dirty="0"/>
          </a:p>
        </p:txBody>
      </p:sp>
    </p:spTree>
    <p:extLst>
      <p:ext uri="{BB962C8B-B14F-4D97-AF65-F5344CB8AC3E}">
        <p14:creationId xmlns:p14="http://schemas.microsoft.com/office/powerpoint/2010/main" val="5732314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normAutofit/>
          </a:bodyPr>
          <a:lstStyle/>
          <a:p>
            <a:r>
              <a:rPr lang="el-GR" sz="4200" dirty="0">
                <a:solidFill>
                  <a:srgbClr val="5075BC"/>
                </a:solidFill>
              </a:rPr>
              <a:t>Τέλος</a:t>
            </a:r>
          </a:p>
        </p:txBody>
      </p:sp>
    </p:spTree>
    <p:extLst>
      <p:ext uri="{BB962C8B-B14F-4D97-AF65-F5344CB8AC3E}">
        <p14:creationId xmlns:p14="http://schemas.microsoft.com/office/powerpoint/2010/main" val="25047230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l-GR" sz="2000" dirty="0" smtClean="0"/>
              <a:t>1.0.</a:t>
            </a:r>
          </a:p>
          <a:p>
            <a:pPr marL="0" indent="0">
              <a:buNone/>
            </a:pPr>
            <a:r>
              <a:rPr lang="el-GR" sz="2000" dirty="0" smtClean="0"/>
              <a:t>Έχουν </a:t>
            </a:r>
            <a:r>
              <a:rPr lang="el-GR" sz="2000" dirty="0"/>
              <a:t>προηγηθεί οι κάτωθι εκδόσεις:</a:t>
            </a:r>
          </a:p>
          <a:p>
            <a:r>
              <a:rPr lang="el-GR" sz="2000" dirty="0"/>
              <a:t>Έκδοση </a:t>
            </a:r>
            <a:r>
              <a:rPr lang="el-GR" sz="2000" dirty="0" smtClean="0"/>
              <a:t>διαθέσιμη εδώ</a:t>
            </a:r>
            <a:r>
              <a:rPr lang="en-US" sz="2000" dirty="0"/>
              <a:t> </a:t>
            </a:r>
            <a:r>
              <a:rPr lang="en-US" sz="2000" dirty="0">
                <a:hlinkClick r:id="rId3"/>
              </a:rPr>
              <a:t>http://eclass.uoa.gr/courses/SOCTHEOL138/</a:t>
            </a:r>
            <a:endParaRPr lang="el-GR" sz="2000" dirty="0"/>
          </a:p>
        </p:txBody>
      </p:sp>
    </p:spTree>
    <p:extLst>
      <p:ext uri="{BB962C8B-B14F-4D97-AF65-F5344CB8AC3E}">
        <p14:creationId xmlns:p14="http://schemas.microsoft.com/office/powerpoint/2010/main" val="37829217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custDataLst>
              <p:tags r:id="rId1"/>
            </p:custDataLst>
          </p:nvPr>
        </p:nvSpPr>
        <p:spPr/>
        <p:txBody>
          <a:bodyPr>
            <a:normAutofit/>
          </a:bodyPr>
          <a:lstStyle/>
          <a:p>
            <a:pPr marL="0" indent="0">
              <a:buNone/>
            </a:pPr>
            <a:r>
              <a:rPr lang="en-US" sz="2000" dirty="0"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 Σωτήριος Δεσπότης </a:t>
            </a:r>
            <a:r>
              <a:rPr lang="en-US" sz="2000" dirty="0" smtClean="0"/>
              <a:t>2015</a:t>
            </a:r>
            <a:r>
              <a:rPr lang="el-GR" sz="2000" dirty="0" smtClean="0"/>
              <a:t>.</a:t>
            </a:r>
            <a:r>
              <a:rPr lang="en-US" sz="2000" dirty="0" smtClean="0"/>
              <a:t> </a:t>
            </a:r>
            <a:r>
              <a:rPr lang="el-GR" sz="2000" dirty="0" smtClean="0"/>
              <a:t>Σωτήριος Δεσπότης</a:t>
            </a:r>
            <a:r>
              <a:rPr lang="en-US" sz="2000" dirty="0" smtClean="0"/>
              <a:t>.</a:t>
            </a:r>
            <a:r>
              <a:rPr lang="el-GR" sz="2000" dirty="0" smtClean="0"/>
              <a:t> «</a:t>
            </a:r>
            <a:r>
              <a:rPr lang="el-GR" sz="2000" dirty="0" err="1" smtClean="0"/>
              <a:t>Χριστολογικές</a:t>
            </a:r>
            <a:r>
              <a:rPr lang="el-GR" sz="2000" dirty="0" smtClean="0"/>
              <a:t> Μαρτυρίες της Παλαιάς Διαθήκης. Ενότητα</a:t>
            </a:r>
            <a:r>
              <a:rPr lang="en-US" sz="2000" smtClean="0"/>
              <a:t> 4: </a:t>
            </a:r>
            <a:r>
              <a:rPr lang="el-GR" sz="2000" dirty="0"/>
              <a:t>Πάτερ </a:t>
            </a:r>
            <a:r>
              <a:rPr lang="el-GR" sz="2000" dirty="0" smtClean="0"/>
              <a:t>Ημών». Έκδοση: 1.0. Αθήνα 2015. Διαθέσιμο από τη δικτυακή διεύθυνση: </a:t>
            </a:r>
            <a:r>
              <a:rPr lang="en-US" sz="2000" dirty="0" smtClean="0">
                <a:hlinkClick r:id="rId4"/>
              </a:rPr>
              <a:t>http://opencourses.uoa.gr/courses/SOCTHEOL3/</a:t>
            </a:r>
            <a:r>
              <a:rPr lang="en-US" sz="2000" dirty="0" smtClean="0"/>
              <a:t> </a:t>
            </a:r>
            <a:endParaRPr lang="el-GR" sz="2000" dirty="0"/>
          </a:p>
        </p:txBody>
      </p:sp>
    </p:spTree>
    <p:extLst>
      <p:ext uri="{BB962C8B-B14F-4D97-AF65-F5344CB8AC3E}">
        <p14:creationId xmlns:p14="http://schemas.microsoft.com/office/powerpoint/2010/main" val="953882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47864" y="274638"/>
            <a:ext cx="5338936" cy="1143000"/>
          </a:xfrm>
        </p:spPr>
        <p:txBody>
          <a:bodyPr>
            <a:normAutofit/>
          </a:bodyPr>
          <a:lstStyle/>
          <a:p>
            <a:r>
              <a:rPr lang="el-GR" dirty="0" smtClean="0"/>
              <a:t>ΠΡΟΚΛΗΣΕΙΣ</a:t>
            </a:r>
            <a:endParaRPr lang="el-GR" dirty="0"/>
          </a:p>
        </p:txBody>
      </p:sp>
      <p:sp>
        <p:nvSpPr>
          <p:cNvPr id="3" name="Θέση περιεχομένου 2"/>
          <p:cNvSpPr>
            <a:spLocks noGrp="1"/>
          </p:cNvSpPr>
          <p:nvPr>
            <p:ph idx="1"/>
          </p:nvPr>
        </p:nvSpPr>
        <p:spPr>
          <a:xfrm>
            <a:off x="464156" y="2348880"/>
            <a:ext cx="8229600" cy="3733875"/>
          </a:xfrm>
        </p:spPr>
        <p:txBody>
          <a:bodyPr>
            <a:normAutofit fontScale="62500" lnSpcReduction="20000"/>
          </a:bodyPr>
          <a:lstStyle/>
          <a:p>
            <a:pPr marL="0" indent="0">
              <a:spcBef>
                <a:spcPts val="600"/>
              </a:spcBef>
              <a:buNone/>
            </a:pPr>
            <a:r>
              <a:rPr lang="el-GR" i="1" dirty="0"/>
              <a:t>Από τους τελευταίους μήνες του Πρώτου Παγκοσμίου Πολέμου, θυμάμαι πως ένα από τα γερμανικά κανόνια μακράς εμβέλειας είχε πλήξει μια εκκλησία στο Παρίσι, όπου βρισκόταν συγκεντρωμένη μια κοινότητα που προσευχόταν. Ήμουν τότε δεκάξι χρονών. Θυμάμαι ακόμα πόσο με είχε συγκλονίσει εσωτερικά αυτή η είδηση, και πόσο μου έκαιγε τα χείλη αυτό το εναγώνιο ερώτημα: </a:t>
            </a:r>
            <a:r>
              <a:rPr lang="el-GR" b="1" i="1" dirty="0"/>
              <a:t>από ένα τέτοιο γεγονός, τί να συμπεράνει κανείς για την προσευχή;</a:t>
            </a:r>
            <a:r>
              <a:rPr lang="el-GR" i="1" dirty="0"/>
              <a:t> Οι φρικαλεότητες του Δευτέρου Παγκοσμίου Πολέμου προκάλεσαν ανάλογα ερωτήματα, όπως αυτό που ακούγεται συχνά: </a:t>
            </a:r>
            <a:r>
              <a:rPr lang="el-GR" b="1" i="1" dirty="0"/>
              <a:t>Πώς μπορεί κανείς να προσεύχεται ακόμα μετά το </a:t>
            </a:r>
            <a:r>
              <a:rPr lang="en-US" b="1" i="1" dirty="0"/>
              <a:t>Auschwitz</a:t>
            </a:r>
            <a:r>
              <a:rPr lang="el-GR" i="1" dirty="0"/>
              <a:t>;</a:t>
            </a:r>
            <a:r>
              <a:rPr lang="el-GR" dirty="0"/>
              <a:t> </a:t>
            </a:r>
            <a:endParaRPr lang="en-US" dirty="0"/>
          </a:p>
          <a:p>
            <a:pPr marL="0" indent="0">
              <a:spcBef>
                <a:spcPts val="600"/>
              </a:spcBef>
              <a:buNone/>
            </a:pPr>
            <a:r>
              <a:rPr lang="el-GR" dirty="0"/>
              <a:t>Αρμόζει άραγε </a:t>
            </a:r>
            <a:r>
              <a:rPr lang="el-GR" i="1" dirty="0"/>
              <a:t>η δεητική προσευχή </a:t>
            </a:r>
            <a:r>
              <a:rPr lang="el-GR" dirty="0"/>
              <a:t>(και τέτοια είναι και το </a:t>
            </a:r>
            <a:r>
              <a:rPr lang="el-GR" i="1" dirty="0"/>
              <a:t>Πάτερ Ημών</a:t>
            </a:r>
            <a:r>
              <a:rPr lang="el-GR" dirty="0"/>
              <a:t>)  </a:t>
            </a:r>
            <a:r>
              <a:rPr lang="el-GR" i="1" dirty="0"/>
              <a:t>στον Χριστιανισμό </a:t>
            </a:r>
            <a:r>
              <a:rPr lang="el-GR" dirty="0"/>
              <a:t>ή μόνον η ευχαριστία που θεωρούν κάποιοι ως μόνη σύμφωνη προς τη θεία υπεροχή και μεγαλοσύνη και υπεράνω όλων των ευτελών ακόμα και εγωιστικών γήινων επιθυμιών;</a:t>
            </a:r>
          </a:p>
          <a:p>
            <a:pPr marL="0" indent="0">
              <a:spcBef>
                <a:spcPts val="600"/>
              </a:spcBef>
              <a:buNone/>
            </a:pPr>
            <a:r>
              <a:rPr lang="el-GR" dirty="0"/>
              <a:t>Ο Θεός δεν έχει ανάγκη την προσευχή! Τη θέλει</a:t>
            </a:r>
            <a:r>
              <a:rPr lang="el-GR" dirty="0" smtClean="0"/>
              <a:t>!</a:t>
            </a:r>
            <a:endParaRPr lang="en-US"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42646"/>
            <a:ext cx="2808312" cy="2106234"/>
          </a:xfrm>
          <a:prstGeom prst="rect">
            <a:avLst/>
          </a:prstGeom>
        </p:spPr>
      </p:pic>
      <p:sp>
        <p:nvSpPr>
          <p:cNvPr id="5" name="TextBox 4"/>
          <p:cNvSpPr txBox="1"/>
          <p:nvPr/>
        </p:nvSpPr>
        <p:spPr>
          <a:xfrm>
            <a:off x="3075944" y="2123403"/>
            <a:ext cx="271920" cy="216024"/>
          </a:xfrm>
          <a:prstGeom prst="rect">
            <a:avLst/>
          </a:prstGeom>
        </p:spPr>
        <p:txBody>
          <a:bodyPr vert="horz" wrap="square" lIns="91440" tIns="45720" rIns="91440" bIns="45720" rtlCol="0" anchor="ctr">
            <a:noAutofit/>
          </a:bodyPr>
          <a:lstStyle/>
          <a:p>
            <a:pPr algn="ctr"/>
            <a:r>
              <a:rPr lang="en-US" sz="1500" dirty="0" smtClean="0"/>
              <a:t>2</a:t>
            </a:r>
            <a:endParaRPr lang="el-GR" sz="1500" dirty="0" smtClean="0"/>
          </a:p>
        </p:txBody>
      </p:sp>
    </p:spTree>
    <p:extLst>
      <p:ext uri="{BB962C8B-B14F-4D97-AF65-F5344CB8AC3E}">
        <p14:creationId xmlns:p14="http://schemas.microsoft.com/office/powerpoint/2010/main" val="32597432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a:t> </a:t>
            </a:r>
            <a:r>
              <a:rPr lang="en-US" dirty="0" smtClean="0"/>
              <a:t>(1/7</a:t>
            </a:r>
            <a:r>
              <a:rPr lang="en-US" dirty="0"/>
              <a:t>)</a:t>
            </a:r>
            <a:r>
              <a:rPr lang="el-GR" dirty="0"/>
              <a:t> </a:t>
            </a:r>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 1</a:t>
            </a:r>
            <a:r>
              <a:rPr lang="en-US" sz="2000" dirty="0"/>
              <a:t>: </a:t>
            </a:r>
            <a:r>
              <a:rPr lang="en-US" sz="2000" dirty="0" smtClean="0"/>
              <a:t>Copyrighted</a:t>
            </a:r>
            <a:r>
              <a:rPr lang="en-US" sz="2000" dirty="0"/>
              <a:t>. </a:t>
            </a:r>
            <a:r>
              <a:rPr lang="en-US" sz="2000" dirty="0">
                <a:hlinkClick r:id="rId3"/>
              </a:rPr>
              <a:t>https://</a:t>
            </a:r>
            <a:r>
              <a:rPr lang="en-US" sz="2000" dirty="0" smtClean="0">
                <a:hlinkClick r:id="rId3"/>
              </a:rPr>
              <a:t>mardymisadventures.files.wordpress.com/2015/06/1.jpg</a:t>
            </a:r>
            <a:endParaRPr lang="en-US" sz="2000" dirty="0" smtClean="0"/>
          </a:p>
          <a:p>
            <a:pPr marL="0" indent="0">
              <a:buNone/>
            </a:pPr>
            <a:r>
              <a:rPr lang="el-GR" sz="2000" dirty="0" smtClean="0"/>
              <a:t>Εικόνα 2</a:t>
            </a:r>
            <a:r>
              <a:rPr lang="en-US" sz="2000" dirty="0" smtClean="0"/>
              <a:t>: </a:t>
            </a:r>
            <a:r>
              <a:rPr lang="el-GR" sz="2000" dirty="0"/>
              <a:t>Στρατόπεδο συγκέντρωσης </a:t>
            </a:r>
            <a:r>
              <a:rPr lang="el-GR" sz="2000" dirty="0" err="1"/>
              <a:t>Birkenau</a:t>
            </a:r>
            <a:r>
              <a:rPr lang="el-GR" sz="2000" dirty="0"/>
              <a:t> </a:t>
            </a:r>
            <a:r>
              <a:rPr lang="el-GR" sz="2000" dirty="0" smtClean="0"/>
              <a:t>κεντρικό </a:t>
            </a:r>
            <a:r>
              <a:rPr lang="el-GR" sz="2000" dirty="0"/>
              <a:t>κτίριο/κύρια </a:t>
            </a:r>
            <a:r>
              <a:rPr lang="el-GR" sz="2000" dirty="0" smtClean="0"/>
              <a:t>είσοδος. </a:t>
            </a:r>
            <a:r>
              <a:rPr lang="en-US" sz="2000" dirty="0" smtClean="0"/>
              <a:t>Public domain. </a:t>
            </a:r>
            <a:r>
              <a:rPr lang="el-GR" sz="2000" dirty="0" smtClean="0">
                <a:hlinkClick r:id="rId4"/>
              </a:rPr>
              <a:t>https</a:t>
            </a:r>
            <a:r>
              <a:rPr lang="el-GR" sz="2000" dirty="0">
                <a:hlinkClick r:id="rId4"/>
              </a:rPr>
              <a:t>://</a:t>
            </a:r>
            <a:r>
              <a:rPr lang="el-GR" sz="2000" dirty="0" smtClean="0">
                <a:hlinkClick r:id="rId4"/>
              </a:rPr>
              <a:t>commons.wikimedia.org/wiki/File:KZ_Birkenau_Hauptgebaude_320x240.jpg</a:t>
            </a:r>
            <a:endParaRPr lang="el-GR" sz="2000" dirty="0" smtClean="0"/>
          </a:p>
          <a:p>
            <a:pPr marL="0" indent="0">
              <a:buNone/>
            </a:pPr>
            <a:r>
              <a:rPr lang="el-GR" sz="2000" dirty="0" smtClean="0"/>
              <a:t>Εικόνα 3</a:t>
            </a:r>
            <a:r>
              <a:rPr lang="en-US" sz="2000" dirty="0" smtClean="0"/>
              <a:t>: </a:t>
            </a:r>
            <a:r>
              <a:rPr lang="el-GR" sz="2000" dirty="0"/>
              <a:t>Το Δείπνο του Ιησού</a:t>
            </a:r>
            <a:r>
              <a:rPr lang="el-GR" sz="2000" dirty="0" smtClean="0"/>
              <a:t>.</a:t>
            </a:r>
            <a:r>
              <a:rPr lang="en-US" sz="2000" dirty="0"/>
              <a:t> Copyrighted. </a:t>
            </a:r>
            <a:r>
              <a:rPr lang="el-GR" sz="2000" dirty="0" smtClean="0">
                <a:hlinkClick r:id="rId5"/>
              </a:rPr>
              <a:t>http</a:t>
            </a:r>
            <a:r>
              <a:rPr lang="el-GR" sz="2000" dirty="0">
                <a:hlinkClick r:id="rId5"/>
              </a:rPr>
              <a:t>://</a:t>
            </a:r>
            <a:r>
              <a:rPr lang="el-GR" sz="2000" dirty="0" smtClean="0">
                <a:hlinkClick r:id="rId5"/>
              </a:rPr>
              <a:t>diakonima.wpengine.netdna-cdn.com/wp-content/uploads/2010/12/mystikos_deipnos.jpg</a:t>
            </a:r>
            <a:endParaRPr lang="en-US" sz="2000" dirty="0" smtClean="0"/>
          </a:p>
          <a:p>
            <a:pPr marL="0" indent="0">
              <a:buNone/>
            </a:pPr>
            <a:r>
              <a:rPr lang="el-GR" sz="2000" dirty="0" smtClean="0"/>
              <a:t>Εικόνα 4</a:t>
            </a:r>
            <a:r>
              <a:rPr lang="en-US" sz="2000" dirty="0" smtClean="0"/>
              <a:t>: </a:t>
            </a:r>
            <a:r>
              <a:rPr lang="el-GR" sz="2000" dirty="0"/>
              <a:t>Ωριγένης Αδαμάντιος. </a:t>
            </a:r>
            <a:r>
              <a:rPr lang="en-US" sz="2000" dirty="0" smtClean="0"/>
              <a:t>Public domain. </a:t>
            </a:r>
            <a:r>
              <a:rPr lang="el-GR" sz="2000" dirty="0" smtClean="0">
                <a:hlinkClick r:id="rId6"/>
              </a:rPr>
              <a:t>https</a:t>
            </a:r>
            <a:r>
              <a:rPr lang="el-GR" sz="2000" dirty="0">
                <a:hlinkClick r:id="rId6"/>
              </a:rPr>
              <a:t>://</a:t>
            </a:r>
            <a:r>
              <a:rPr lang="el-GR" sz="2000" dirty="0" smtClean="0">
                <a:hlinkClick r:id="rId6"/>
              </a:rPr>
              <a:t>commons.wikimedia.org/wiki/File:Origen.jpg</a:t>
            </a:r>
            <a:r>
              <a:rPr lang="en-US" sz="2000" dirty="0" smtClean="0"/>
              <a:t> </a:t>
            </a:r>
            <a:endParaRPr lang="en-US"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5</a:t>
            </a:r>
            <a:r>
              <a:rPr lang="en-US" sz="2000" dirty="0"/>
              <a:t>: Freedom Sunrise. </a:t>
            </a:r>
            <a:r>
              <a:rPr lang="en-US" sz="2000" dirty="0" smtClean="0"/>
              <a:t>Copyrighted. </a:t>
            </a:r>
            <a:r>
              <a:rPr lang="en-US" sz="2000" dirty="0" smtClean="0">
                <a:hlinkClick r:id="rId3"/>
              </a:rPr>
              <a:t>http</a:t>
            </a:r>
            <a:r>
              <a:rPr lang="en-US" sz="2000" dirty="0">
                <a:hlinkClick r:id="rId3"/>
              </a:rPr>
              <a:t>://</a:t>
            </a:r>
            <a:r>
              <a:rPr lang="en-US" sz="2000" dirty="0" smtClean="0">
                <a:hlinkClick r:id="rId3"/>
              </a:rPr>
              <a:t>www.thewordnetwork.org/uploads/blog/Freedom-Sunrise1.jpg</a:t>
            </a:r>
            <a:endParaRPr lang="en-US" sz="2000" dirty="0" smtClean="0"/>
          </a:p>
          <a:p>
            <a:pPr marL="0" indent="0">
              <a:buNone/>
            </a:pPr>
            <a:r>
              <a:rPr lang="el-GR" sz="2000" dirty="0" smtClean="0"/>
              <a:t>Εικόνα 6</a:t>
            </a:r>
            <a:r>
              <a:rPr lang="en-US" sz="2000" dirty="0"/>
              <a:t>: Jewish men praying, side view, </a:t>
            </a:r>
            <a:r>
              <a:rPr lang="en-US" sz="2000" dirty="0" smtClean="0"/>
              <a:t>blurry</a:t>
            </a:r>
            <a:r>
              <a:rPr lang="en-US" sz="2000" dirty="0"/>
              <a:t>. Copyrighted. </a:t>
            </a:r>
            <a:r>
              <a:rPr lang="en-US" sz="2000" dirty="0" smtClean="0">
                <a:hlinkClick r:id="rId4"/>
              </a:rPr>
              <a:t>https</a:t>
            </a:r>
            <a:r>
              <a:rPr lang="en-US" sz="2000" dirty="0">
                <a:hlinkClick r:id="rId4"/>
              </a:rPr>
              <a:t>://</a:t>
            </a:r>
            <a:r>
              <a:rPr lang="en-US" sz="2000" dirty="0" smtClean="0">
                <a:hlinkClick r:id="rId4"/>
              </a:rPr>
              <a:t>yooniqimages.com/Images/Search?q=tephilim</a:t>
            </a:r>
            <a:endParaRPr lang="en-US" sz="2000" dirty="0" smtClean="0"/>
          </a:p>
          <a:p>
            <a:pPr marL="0" indent="0">
              <a:buNone/>
            </a:pPr>
            <a:r>
              <a:rPr lang="el-GR" sz="2000" dirty="0" smtClean="0"/>
              <a:t>Εικόνα 7</a:t>
            </a:r>
            <a:r>
              <a:rPr lang="en-US" sz="2000" dirty="0"/>
              <a:t>: Copyrighted. </a:t>
            </a:r>
            <a:r>
              <a:rPr lang="en-US" sz="2000" dirty="0" smtClean="0">
                <a:hlinkClick r:id="rId5"/>
              </a:rPr>
              <a:t>http</a:t>
            </a:r>
            <a:r>
              <a:rPr lang="en-US" sz="2000" dirty="0">
                <a:hlinkClick r:id="rId5"/>
              </a:rPr>
              <a:t>://</a:t>
            </a:r>
            <a:r>
              <a:rPr lang="en-US" sz="2000" dirty="0" smtClean="0">
                <a:hlinkClick r:id="rId5"/>
              </a:rPr>
              <a:t>tvxs.gr/sites/default/files/article/2012/46/110936-iliospoypyuhjkiujuh.jpg</a:t>
            </a:r>
            <a:endParaRPr lang="en-US" sz="2000" dirty="0" smtClean="0"/>
          </a:p>
          <a:p>
            <a:pPr marL="0" indent="0">
              <a:buNone/>
            </a:pPr>
            <a:r>
              <a:rPr lang="el-GR" sz="2000" dirty="0" smtClean="0"/>
              <a:t>Εικόνα 8</a:t>
            </a:r>
            <a:r>
              <a:rPr lang="en-US" sz="2000" dirty="0" smtClean="0"/>
              <a:t>: </a:t>
            </a:r>
            <a:r>
              <a:rPr lang="en-US" sz="2000" dirty="0"/>
              <a:t>Copyrighted. </a:t>
            </a:r>
            <a:endParaRPr lang="en-US" sz="2000" dirty="0" smtClean="0"/>
          </a:p>
          <a:p>
            <a:pPr marL="0" indent="0">
              <a:buNone/>
            </a:pPr>
            <a:r>
              <a:rPr lang="el-GR" sz="2000" dirty="0" smtClean="0"/>
              <a:t>Εικόνα 9</a:t>
            </a:r>
            <a:r>
              <a:rPr lang="en-US" sz="2000" dirty="0" smtClean="0"/>
              <a:t>: </a:t>
            </a:r>
            <a:r>
              <a:rPr lang="el-GR" sz="2000" dirty="0"/>
              <a:t>Ο Άγιος Ματθαίος</a:t>
            </a:r>
            <a:r>
              <a:rPr lang="el-GR" sz="2000" dirty="0" smtClean="0"/>
              <a:t>.</a:t>
            </a:r>
            <a:r>
              <a:rPr lang="en-US" sz="2000" dirty="0"/>
              <a:t> Copyrighted. </a:t>
            </a:r>
            <a:r>
              <a:rPr lang="el-GR" sz="2000" dirty="0" smtClean="0">
                <a:hlinkClick r:id="rId6"/>
              </a:rPr>
              <a:t>http</a:t>
            </a:r>
            <a:r>
              <a:rPr lang="el-GR" sz="2000" dirty="0">
                <a:hlinkClick r:id="rId6"/>
              </a:rPr>
              <a:t>://</a:t>
            </a:r>
            <a:r>
              <a:rPr lang="el-GR" sz="2000" dirty="0" smtClean="0">
                <a:hlinkClick r:id="rId6"/>
              </a:rPr>
              <a:t>www.rodon.cz/admin/upload/ModuleObraz/457.jpg</a:t>
            </a:r>
            <a:endParaRPr lang="en-US" sz="2000" dirty="0" smtClean="0"/>
          </a:p>
          <a:p>
            <a:pPr marL="0" indent="0">
              <a:buNone/>
            </a:pPr>
            <a:r>
              <a:rPr lang="el-GR" sz="2000" dirty="0" smtClean="0"/>
              <a:t>Εικόνα 10</a:t>
            </a:r>
            <a:r>
              <a:rPr lang="en-US" sz="2000" dirty="0" smtClean="0"/>
              <a:t>: </a:t>
            </a:r>
            <a:r>
              <a:rPr lang="el-GR" sz="2000" dirty="0"/>
              <a:t>Ο Λουκάς, πορτρέτο απ' τον Αντρέα </a:t>
            </a:r>
            <a:r>
              <a:rPr lang="el-GR" sz="2000" dirty="0" smtClean="0"/>
              <a:t>Μαντένια.</a:t>
            </a:r>
            <a:r>
              <a:rPr lang="en-US" sz="2000" dirty="0" smtClean="0"/>
              <a:t> Public domain. </a:t>
            </a:r>
            <a:r>
              <a:rPr lang="el-GR" sz="2000" dirty="0" smtClean="0">
                <a:hlinkClick r:id="rId7"/>
              </a:rPr>
              <a:t>https</a:t>
            </a:r>
            <a:r>
              <a:rPr lang="el-GR" sz="2000" dirty="0">
                <a:hlinkClick r:id="rId7"/>
              </a:rPr>
              <a:t>://</a:t>
            </a:r>
            <a:r>
              <a:rPr lang="el-GR" sz="2000" dirty="0" smtClean="0">
                <a:hlinkClick r:id="rId7"/>
              </a:rPr>
              <a:t>commons.wikimedia.org/wiki/File:Andrea_Mantegna_017.jpg</a:t>
            </a:r>
            <a:r>
              <a:rPr lang="en-US" sz="2000" dirty="0" smtClean="0"/>
              <a:t> </a:t>
            </a:r>
            <a:endParaRPr lang="el-GR" sz="2000" dirty="0"/>
          </a:p>
        </p:txBody>
      </p:sp>
    </p:spTree>
    <p:extLst>
      <p:ext uri="{BB962C8B-B14F-4D97-AF65-F5344CB8AC3E}">
        <p14:creationId xmlns:p14="http://schemas.microsoft.com/office/powerpoint/2010/main" val="16250421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(3/7)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11</a:t>
            </a:r>
            <a:r>
              <a:rPr lang="en-US" sz="2000" dirty="0" smtClean="0"/>
              <a:t>: </a:t>
            </a:r>
            <a:r>
              <a:rPr lang="el-GR" sz="2000" dirty="0"/>
              <a:t>Ο Χριστός ευλογεί τα παιδιά. </a:t>
            </a:r>
            <a:r>
              <a:rPr lang="en-US" sz="2000" dirty="0" smtClean="0"/>
              <a:t>Copyrighted. </a:t>
            </a:r>
            <a:r>
              <a:rPr lang="el-GR" sz="2000" dirty="0" smtClean="0">
                <a:hlinkClick r:id="rId3"/>
              </a:rPr>
              <a:t>http</a:t>
            </a:r>
            <a:r>
              <a:rPr lang="el-GR" sz="2000" dirty="0">
                <a:hlinkClick r:id="rId3"/>
              </a:rPr>
              <a:t>://</a:t>
            </a:r>
            <a:r>
              <a:rPr lang="el-GR" sz="2000" dirty="0" smtClean="0">
                <a:hlinkClick r:id="rId3"/>
              </a:rPr>
              <a:t>www.nafpaktianews.gr/wp-content/uploads/2014/11/d9c3c</a:t>
            </a:r>
            <a:r>
              <a:rPr lang="el-GR" sz="2000" dirty="0">
                <a:hlinkClick r:id="rId3"/>
              </a:rPr>
              <a:t>__</a:t>
            </a:r>
            <a:r>
              <a:rPr lang="el-GR" sz="2000" dirty="0" smtClean="0">
                <a:hlinkClick r:id="rId3"/>
              </a:rPr>
              <a:t>389545a46a55ca850df4257be35af19f_M1.jpg</a:t>
            </a:r>
            <a:endParaRPr lang="en-US" sz="2000" dirty="0" smtClean="0"/>
          </a:p>
          <a:p>
            <a:pPr marL="0" indent="0">
              <a:buNone/>
            </a:pPr>
            <a:r>
              <a:rPr lang="el-GR" sz="2000" dirty="0" smtClean="0"/>
              <a:t>Εικόνα 12</a:t>
            </a:r>
            <a:r>
              <a:rPr lang="en-US" sz="2000" dirty="0"/>
              <a:t>: Father and son. Copyrighted. </a:t>
            </a:r>
            <a:r>
              <a:rPr lang="en-US" sz="2000" dirty="0" smtClean="0">
                <a:hlinkClick r:id="rId4"/>
              </a:rPr>
              <a:t>http</a:t>
            </a:r>
            <a:r>
              <a:rPr lang="en-US" sz="2000" dirty="0">
                <a:hlinkClick r:id="rId4"/>
              </a:rPr>
              <a:t>://</a:t>
            </a:r>
            <a:r>
              <a:rPr lang="en-US" sz="2000" dirty="0" smtClean="0">
                <a:hlinkClick r:id="rId4"/>
              </a:rPr>
              <a:t>www.ifeelkid.gr/wp-content/uploads/2014/01/Father-and-son.jpg</a:t>
            </a:r>
            <a:endParaRPr lang="en-US" sz="2000" dirty="0" smtClean="0"/>
          </a:p>
          <a:p>
            <a:pPr marL="0" indent="0">
              <a:buNone/>
            </a:pPr>
            <a:r>
              <a:rPr lang="el-GR" sz="2000" dirty="0" smtClean="0"/>
              <a:t>Εικόνα 13</a:t>
            </a:r>
            <a:r>
              <a:rPr lang="en-US" sz="2000" dirty="0" smtClean="0"/>
              <a:t>: </a:t>
            </a:r>
            <a:r>
              <a:rPr lang="el-GR" sz="2000" dirty="0"/>
              <a:t>Θεία Λειτουργία</a:t>
            </a:r>
            <a:r>
              <a:rPr lang="el-GR" sz="2000" dirty="0" smtClean="0"/>
              <a:t>.</a:t>
            </a:r>
            <a:r>
              <a:rPr lang="en-US" sz="2000" dirty="0"/>
              <a:t> Copyrighted. </a:t>
            </a:r>
            <a:r>
              <a:rPr lang="el-GR" sz="2000" dirty="0" smtClean="0">
                <a:hlinkClick r:id="rId5"/>
              </a:rPr>
              <a:t>http</a:t>
            </a:r>
            <a:r>
              <a:rPr lang="el-GR" sz="2000" dirty="0">
                <a:hlinkClick r:id="rId5"/>
              </a:rPr>
              <a:t>://</a:t>
            </a:r>
            <a:r>
              <a:rPr lang="el-GR" sz="2000" dirty="0" smtClean="0">
                <a:hlinkClick r:id="rId5"/>
              </a:rPr>
              <a:t>metamorfosi-vrilission.gr/wp-content/uploads/2012/09/proskomidi.jpg</a:t>
            </a:r>
            <a:endParaRPr lang="en-US" sz="2000" dirty="0" smtClean="0"/>
          </a:p>
          <a:p>
            <a:pPr marL="0" indent="0">
              <a:buNone/>
            </a:pPr>
            <a:r>
              <a:rPr lang="el-GR" sz="2000" dirty="0" smtClean="0"/>
              <a:t>Εικόνα 14</a:t>
            </a:r>
            <a:r>
              <a:rPr lang="en-US" sz="2000" dirty="0"/>
              <a:t>: Fathers day</a:t>
            </a:r>
            <a:r>
              <a:rPr lang="en-US" sz="2000" dirty="0" smtClean="0"/>
              <a:t>.</a:t>
            </a:r>
            <a:r>
              <a:rPr lang="en-US" sz="2000" dirty="0"/>
              <a:t> Copyrighted. </a:t>
            </a:r>
            <a:r>
              <a:rPr lang="en-US" sz="2000" dirty="0" smtClean="0">
                <a:hlinkClick r:id="rId6"/>
              </a:rPr>
              <a:t>https</a:t>
            </a:r>
            <a:r>
              <a:rPr lang="en-US" sz="2000" dirty="0">
                <a:hlinkClick r:id="rId6"/>
              </a:rPr>
              <a:t>://</a:t>
            </a:r>
            <a:r>
              <a:rPr lang="en-US" sz="2000" dirty="0" smtClean="0">
                <a:hlinkClick r:id="rId6"/>
              </a:rPr>
              <a:t>sarasotamagazine.com/wp-content/uploads/sites/2/2012/07/fathers-day-historys600x600.jpg</a:t>
            </a:r>
            <a:endParaRPr lang="en-US" sz="2000" dirty="0" smtClean="0"/>
          </a:p>
          <a:p>
            <a:pPr marL="0" indent="0">
              <a:buNone/>
            </a:pPr>
            <a:r>
              <a:rPr lang="el-GR" sz="2000" dirty="0" smtClean="0"/>
              <a:t>Εικόνα 15</a:t>
            </a:r>
            <a:r>
              <a:rPr lang="en-US" sz="2000" dirty="0"/>
              <a:t>: Jesus Feeding of the Multitude. </a:t>
            </a:r>
            <a:r>
              <a:rPr lang="en-US" sz="2000" dirty="0" smtClean="0"/>
              <a:t>Copyrighted</a:t>
            </a:r>
            <a:r>
              <a:rPr lang="en-US" sz="2000" dirty="0"/>
              <a:t>. </a:t>
            </a:r>
            <a:r>
              <a:rPr lang="en-US" sz="2000" dirty="0" smtClean="0">
                <a:hlinkClick r:id="rId7"/>
              </a:rPr>
              <a:t>http</a:t>
            </a:r>
            <a:r>
              <a:rPr lang="en-US" sz="2000" dirty="0">
                <a:hlinkClick r:id="rId7"/>
              </a:rPr>
              <a:t>://</a:t>
            </a:r>
            <a:r>
              <a:rPr lang="en-US" sz="2000" dirty="0" smtClean="0">
                <a:hlinkClick r:id="rId7"/>
              </a:rPr>
              <a:t>thumbs.dreamstime.com/z/feeding-five-thousand-engraved-vintage-illustration-image-jesus-multitude-also-known-as-new-53305723.jpg</a:t>
            </a:r>
            <a:r>
              <a:rPr lang="en-US" sz="2000" dirty="0" smtClean="0"/>
              <a:t> </a:t>
            </a:r>
            <a:endParaRPr lang="el-GR" sz="2000" dirty="0"/>
          </a:p>
          <a:p>
            <a:pPr marL="0" indent="0">
              <a:buNone/>
            </a:pPr>
            <a:endParaRPr lang="el-GR" sz="2000" dirty="0"/>
          </a:p>
        </p:txBody>
      </p:sp>
    </p:spTree>
    <p:extLst>
      <p:ext uri="{BB962C8B-B14F-4D97-AF65-F5344CB8AC3E}">
        <p14:creationId xmlns:p14="http://schemas.microsoft.com/office/powerpoint/2010/main" val="6578130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(4/7)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16</a:t>
            </a:r>
            <a:r>
              <a:rPr lang="en-US" sz="2000" dirty="0" smtClean="0"/>
              <a:t>: </a:t>
            </a:r>
            <a:r>
              <a:rPr lang="el-GR" sz="2000" dirty="0"/>
              <a:t>Στην επί του Όρους ομιλία, ο </a:t>
            </a:r>
            <a:r>
              <a:rPr lang="el-GR" sz="2000" dirty="0" smtClean="0"/>
              <a:t>Ιησούς</a:t>
            </a:r>
            <a:r>
              <a:rPr lang="en-US" sz="2000" dirty="0" smtClean="0"/>
              <a:t> </a:t>
            </a:r>
            <a:r>
              <a:rPr lang="el-GR" sz="2000" dirty="0" smtClean="0"/>
              <a:t>(</a:t>
            </a:r>
            <a:r>
              <a:rPr lang="el-GR" sz="2000" dirty="0" err="1" smtClean="0"/>
              <a:t>επαν</a:t>
            </a:r>
            <a:r>
              <a:rPr lang="el-GR" sz="2000" dirty="0"/>
              <a:t>) ανακοινώνει </a:t>
            </a:r>
            <a:r>
              <a:rPr lang="el-GR" sz="2000" dirty="0" smtClean="0"/>
              <a:t>τα</a:t>
            </a:r>
            <a:r>
              <a:rPr lang="en-US" sz="2000" dirty="0" smtClean="0"/>
              <a:t> </a:t>
            </a:r>
            <a:r>
              <a:rPr lang="el-GR" sz="2000" dirty="0" smtClean="0"/>
              <a:t>Μακαρισμούς</a:t>
            </a:r>
            <a:r>
              <a:rPr lang="el-GR" sz="2000" dirty="0"/>
              <a:t>. </a:t>
            </a:r>
            <a:r>
              <a:rPr lang="en-US" sz="2000" dirty="0" smtClean="0"/>
              <a:t>Public domain. </a:t>
            </a:r>
            <a:r>
              <a:rPr lang="el-GR" sz="2000" dirty="0" smtClean="0">
                <a:hlinkClick r:id="rId3"/>
              </a:rPr>
              <a:t>https</a:t>
            </a:r>
            <a:r>
              <a:rPr lang="el-GR" sz="2000" dirty="0">
                <a:hlinkClick r:id="rId3"/>
              </a:rPr>
              <a:t>://</a:t>
            </a:r>
            <a:r>
              <a:rPr lang="el-GR" sz="2000" dirty="0" smtClean="0">
                <a:hlinkClick r:id="rId3"/>
              </a:rPr>
              <a:t>commons.wikimedia.org/wiki/File:Bloch-SermonOnTheMount.jpg</a:t>
            </a:r>
            <a:endParaRPr lang="en-US" sz="2000" dirty="0" smtClean="0"/>
          </a:p>
          <a:p>
            <a:pPr marL="0" indent="0">
              <a:buNone/>
            </a:pPr>
            <a:r>
              <a:rPr lang="el-GR" sz="2000" dirty="0" smtClean="0"/>
              <a:t>Εικόνα 17</a:t>
            </a:r>
            <a:r>
              <a:rPr lang="en-US" sz="2000" dirty="0"/>
              <a:t>: Father and son. </a:t>
            </a:r>
            <a:r>
              <a:rPr lang="en-US" sz="2000" dirty="0" smtClean="0"/>
              <a:t>Copyrighted. </a:t>
            </a:r>
            <a:r>
              <a:rPr lang="en-US" sz="2000" dirty="0" smtClean="0">
                <a:hlinkClick r:id="rId4"/>
              </a:rPr>
              <a:t>http</a:t>
            </a:r>
            <a:r>
              <a:rPr lang="en-US" sz="2000" dirty="0">
                <a:hlinkClick r:id="rId4"/>
              </a:rPr>
              <a:t>://</a:t>
            </a:r>
            <a:r>
              <a:rPr lang="en-US" sz="2000" dirty="0" smtClean="0">
                <a:hlinkClick r:id="rId4"/>
              </a:rPr>
              <a:t>www.diaforetiko.gr/wp-content/uploads/2014/05/Father-Son.jpg</a:t>
            </a:r>
            <a:endParaRPr lang="en-US" sz="2000" dirty="0" smtClean="0"/>
          </a:p>
          <a:p>
            <a:pPr marL="0" indent="0">
              <a:buNone/>
            </a:pPr>
            <a:r>
              <a:rPr lang="el-GR" sz="2000" dirty="0" smtClean="0"/>
              <a:t>Εικόνα 18</a:t>
            </a:r>
            <a:r>
              <a:rPr lang="en-US" sz="2000" dirty="0"/>
              <a:t>: Copyrighted. </a:t>
            </a:r>
            <a:r>
              <a:rPr lang="en-US" sz="2000" dirty="0" smtClean="0">
                <a:hlinkClick r:id="rId5"/>
              </a:rPr>
              <a:t>https</a:t>
            </a:r>
            <a:r>
              <a:rPr lang="en-US" sz="2000" dirty="0">
                <a:hlinkClick r:id="rId5"/>
              </a:rPr>
              <a:t>://</a:t>
            </a:r>
            <a:r>
              <a:rPr lang="en-US" sz="2000" dirty="0" smtClean="0">
                <a:hlinkClick r:id="rId5"/>
              </a:rPr>
              <a:t>pbs.twimg.com/profile_images/2106327675/psb_400x400.jpg</a:t>
            </a:r>
            <a:endParaRPr lang="en-US" sz="2000" dirty="0" smtClean="0"/>
          </a:p>
          <a:p>
            <a:pPr marL="0" indent="0">
              <a:buNone/>
            </a:pPr>
            <a:r>
              <a:rPr lang="el-GR" sz="2000" dirty="0" smtClean="0"/>
              <a:t>Εικόνα 19</a:t>
            </a:r>
            <a:r>
              <a:rPr lang="en-US" sz="2000" dirty="0"/>
              <a:t>: Daniel figures match statue. Copyrighted. </a:t>
            </a:r>
            <a:r>
              <a:rPr lang="en-US" sz="2000" dirty="0" smtClean="0">
                <a:hlinkClick r:id="rId6"/>
              </a:rPr>
              <a:t>http</a:t>
            </a:r>
            <a:r>
              <a:rPr lang="en-US" sz="2000" dirty="0">
                <a:hlinkClick r:id="rId6"/>
              </a:rPr>
              <a:t>://</a:t>
            </a:r>
            <a:r>
              <a:rPr lang="en-US" sz="2000" dirty="0" smtClean="0">
                <a:hlinkClick r:id="rId6"/>
              </a:rPr>
              <a:t>www.bibleexplained.com/prophets/daniel/da2&amp;7.jpg</a:t>
            </a:r>
            <a:endParaRPr lang="en-US" sz="2000" dirty="0" smtClean="0"/>
          </a:p>
          <a:p>
            <a:pPr marL="0" indent="0">
              <a:buNone/>
            </a:pPr>
            <a:r>
              <a:rPr lang="el-GR" sz="2000" dirty="0" smtClean="0"/>
              <a:t>Εικόνα 20</a:t>
            </a:r>
            <a:r>
              <a:rPr lang="en-US" sz="2000" dirty="0" smtClean="0"/>
              <a:t>: </a:t>
            </a:r>
            <a:r>
              <a:rPr lang="en-US" sz="2000" dirty="0"/>
              <a:t>Alexander the Great, coin by </a:t>
            </a:r>
            <a:r>
              <a:rPr lang="en-US" sz="2000" dirty="0" smtClean="0"/>
              <a:t>Lysimachus. </a:t>
            </a:r>
            <a:r>
              <a:rPr lang="en-US" sz="2000" dirty="0"/>
              <a:t>Copyrighted. </a:t>
            </a:r>
            <a:r>
              <a:rPr lang="en-US" sz="2000" dirty="0">
                <a:hlinkClick r:id="rId7"/>
              </a:rPr>
              <a:t>http://</a:t>
            </a:r>
            <a:r>
              <a:rPr lang="en-US" sz="2000" dirty="0" smtClean="0">
                <a:hlinkClick r:id="rId7"/>
              </a:rPr>
              <a:t>www.bibliotecapleyades.net/imagenes_aliens/watchers04_09.jpg</a:t>
            </a:r>
            <a:r>
              <a:rPr lang="en-US" sz="2000" dirty="0" smtClean="0"/>
              <a:t> </a:t>
            </a:r>
          </a:p>
        </p:txBody>
      </p:sp>
    </p:spTree>
    <p:extLst>
      <p:ext uri="{BB962C8B-B14F-4D97-AF65-F5344CB8AC3E}">
        <p14:creationId xmlns:p14="http://schemas.microsoft.com/office/powerpoint/2010/main" val="7751193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(5/7)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lnSpcReduction="10000"/>
          </a:bodyPr>
          <a:lstStyle/>
          <a:p>
            <a:pPr marL="0" indent="0">
              <a:buNone/>
            </a:pPr>
            <a:r>
              <a:rPr lang="el-GR" sz="2000" dirty="0"/>
              <a:t>Εικόνα </a:t>
            </a:r>
            <a:r>
              <a:rPr lang="el-GR" sz="2000" dirty="0" smtClean="0"/>
              <a:t>2</a:t>
            </a:r>
            <a:r>
              <a:rPr lang="en-US" sz="2000" dirty="0" smtClean="0"/>
              <a:t>1: </a:t>
            </a:r>
            <a:r>
              <a:rPr lang="el-GR" sz="2000" dirty="0"/>
              <a:t>Η επτάφωτη λυχνία. </a:t>
            </a:r>
            <a:r>
              <a:rPr lang="en-US" sz="2000" dirty="0"/>
              <a:t>Copyrighted. </a:t>
            </a:r>
            <a:r>
              <a:rPr lang="el-GR" sz="2000" dirty="0">
                <a:hlinkClick r:id="rId3"/>
              </a:rPr>
              <a:t>http://2.bp.blogspot.com/_lUI1LPu4DxU/TOQBRPBDvgI/AAAAAAAAAB8/52_FemrMBjg/s1600/anexo3.jpg</a:t>
            </a:r>
            <a:r>
              <a:rPr lang="en-US" sz="2000" dirty="0"/>
              <a:t> </a:t>
            </a:r>
            <a:endParaRPr lang="en-US" sz="2000" dirty="0" smtClean="0"/>
          </a:p>
          <a:p>
            <a:pPr marL="0" indent="0">
              <a:buNone/>
            </a:pPr>
            <a:r>
              <a:rPr lang="el-GR" sz="2000" dirty="0" smtClean="0"/>
              <a:t>Εικόνα 2</a:t>
            </a:r>
            <a:r>
              <a:rPr lang="en-US" sz="2000" dirty="0" smtClean="0"/>
              <a:t>2: Copyrighted.</a:t>
            </a:r>
          </a:p>
          <a:p>
            <a:pPr marL="0" indent="0">
              <a:buNone/>
            </a:pPr>
            <a:r>
              <a:rPr lang="el-GR" sz="2000" dirty="0" smtClean="0"/>
              <a:t>Εικόνα 2</a:t>
            </a:r>
            <a:r>
              <a:rPr lang="en-US" sz="2000" dirty="0" smtClean="0"/>
              <a:t>3: </a:t>
            </a:r>
            <a:r>
              <a:rPr lang="en-US" sz="2000" dirty="0"/>
              <a:t>Earth day</a:t>
            </a:r>
            <a:r>
              <a:rPr lang="en-US" sz="2000" dirty="0" smtClean="0"/>
              <a:t>.</a:t>
            </a:r>
            <a:r>
              <a:rPr lang="en-US" sz="2000" dirty="0"/>
              <a:t> </a:t>
            </a:r>
            <a:r>
              <a:rPr lang="en-US" sz="2000" dirty="0" smtClean="0"/>
              <a:t>Copyrighted. </a:t>
            </a:r>
            <a:r>
              <a:rPr lang="en-US" sz="2000" dirty="0" smtClean="0">
                <a:hlinkClick r:id="rId4"/>
              </a:rPr>
              <a:t>http</a:t>
            </a:r>
            <a:r>
              <a:rPr lang="en-US" sz="2000" dirty="0">
                <a:hlinkClick r:id="rId4"/>
              </a:rPr>
              <a:t>://</a:t>
            </a:r>
            <a:r>
              <a:rPr lang="en-US" sz="2000" dirty="0" smtClean="0">
                <a:hlinkClick r:id="rId4"/>
              </a:rPr>
              <a:t>www.econews.gr/wp-content/uploads/2010/04/earth-day.jpg</a:t>
            </a:r>
            <a:endParaRPr lang="en-US" sz="2000" dirty="0" smtClean="0"/>
          </a:p>
          <a:p>
            <a:pPr marL="0" indent="0">
              <a:buNone/>
            </a:pPr>
            <a:r>
              <a:rPr lang="el-GR" sz="2000" dirty="0" smtClean="0"/>
              <a:t>Εικόνα 2</a:t>
            </a:r>
            <a:r>
              <a:rPr lang="en-US" sz="2000" dirty="0" smtClean="0"/>
              <a:t>4: </a:t>
            </a:r>
            <a:r>
              <a:rPr lang="fi-FI" sz="2000" dirty="0"/>
              <a:t>Jona. </a:t>
            </a:r>
            <a:r>
              <a:rPr lang="en-US" sz="2000" dirty="0"/>
              <a:t>Copyrighted. </a:t>
            </a:r>
            <a:r>
              <a:rPr lang="fi-FI" sz="2000" dirty="0" smtClean="0">
                <a:hlinkClick r:id="rId5"/>
              </a:rPr>
              <a:t>https</a:t>
            </a:r>
            <a:r>
              <a:rPr lang="fi-FI" sz="2000" dirty="0">
                <a:hlinkClick r:id="rId5"/>
              </a:rPr>
              <a:t>://</a:t>
            </a:r>
            <a:r>
              <a:rPr lang="fi-FI" sz="2000" dirty="0" smtClean="0">
                <a:hlinkClick r:id="rId5"/>
              </a:rPr>
              <a:t>www.bibelwerk.de/sixcms/media.php/170/thumbnails/Jona_408.jpg.371931.jpg?backend_call=true</a:t>
            </a:r>
            <a:endParaRPr lang="fi-FI" sz="2000" dirty="0" smtClean="0"/>
          </a:p>
          <a:p>
            <a:pPr marL="0" indent="0">
              <a:buNone/>
            </a:pPr>
            <a:r>
              <a:rPr lang="el-GR" sz="2000" dirty="0" smtClean="0"/>
              <a:t>Εικόνα 2</a:t>
            </a:r>
            <a:r>
              <a:rPr lang="en-US" sz="2000" dirty="0" smtClean="0"/>
              <a:t>5: </a:t>
            </a:r>
            <a:r>
              <a:rPr lang="el-GR" sz="2000" dirty="0"/>
              <a:t>Άρτος</a:t>
            </a:r>
            <a:r>
              <a:rPr lang="el-GR" sz="2000" dirty="0" smtClean="0"/>
              <a:t>.</a:t>
            </a:r>
            <a:r>
              <a:rPr lang="en-US" sz="2000" dirty="0"/>
              <a:t> Copyrighted. </a:t>
            </a:r>
            <a:r>
              <a:rPr lang="en-US" sz="2000" dirty="0" smtClean="0">
                <a:hlinkClick r:id="rId6"/>
              </a:rPr>
              <a:t>http</a:t>
            </a:r>
            <a:r>
              <a:rPr lang="en-US" sz="2000" dirty="0">
                <a:hlinkClick r:id="rId6"/>
              </a:rPr>
              <a:t>://</a:t>
            </a:r>
            <a:r>
              <a:rPr lang="en-US" sz="2000" dirty="0" smtClean="0">
                <a:hlinkClick r:id="rId6"/>
              </a:rPr>
              <a:t>www.neuropool.com/newimages/2009/Brot.jpg</a:t>
            </a:r>
            <a:endParaRPr lang="en-US" sz="2000" dirty="0" smtClean="0"/>
          </a:p>
          <a:p>
            <a:pPr marL="0" indent="0">
              <a:buNone/>
            </a:pPr>
            <a:r>
              <a:rPr lang="el-GR" sz="2000" dirty="0" smtClean="0"/>
              <a:t>Εικόνα 2</a:t>
            </a:r>
            <a:r>
              <a:rPr lang="en-US" sz="2000" dirty="0" smtClean="0"/>
              <a:t>6: </a:t>
            </a:r>
            <a:r>
              <a:rPr lang="el-GR" sz="2000" dirty="0"/>
              <a:t>Ο Ιησούς ευλογεί το ψωμί. </a:t>
            </a:r>
            <a:r>
              <a:rPr lang="en-US" sz="2000" dirty="0"/>
              <a:t>Copyrighted. </a:t>
            </a:r>
            <a:r>
              <a:rPr lang="el-GR" sz="2000" dirty="0" smtClean="0">
                <a:hlinkClick r:id="rId7"/>
              </a:rPr>
              <a:t>http</a:t>
            </a:r>
            <a:r>
              <a:rPr lang="el-GR" sz="2000" dirty="0">
                <a:hlinkClick r:id="rId7"/>
              </a:rPr>
              <a:t>://</a:t>
            </a:r>
            <a:r>
              <a:rPr lang="el-GR" sz="2000" dirty="0" smtClean="0">
                <a:hlinkClick r:id="rId7"/>
              </a:rPr>
              <a:t>www.yocreo.com/noticiasimg/20120816133037dcf321.jpg</a:t>
            </a:r>
            <a:endParaRPr lang="en-US" sz="2000" dirty="0" smtClean="0"/>
          </a:p>
        </p:txBody>
      </p:sp>
    </p:spTree>
    <p:extLst>
      <p:ext uri="{BB962C8B-B14F-4D97-AF65-F5344CB8AC3E}">
        <p14:creationId xmlns:p14="http://schemas.microsoft.com/office/powerpoint/2010/main" val="39119976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n-US" dirty="0"/>
              <a:t>6</a:t>
            </a:r>
            <a:r>
              <a:rPr lang="en-US" dirty="0" smtClean="0"/>
              <a:t>/7)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a:t>Εικόνα </a:t>
            </a:r>
            <a:r>
              <a:rPr lang="el-GR" sz="2000" dirty="0" smtClean="0"/>
              <a:t>2</a:t>
            </a:r>
            <a:r>
              <a:rPr lang="en-US" sz="2000" dirty="0" smtClean="0"/>
              <a:t>7: </a:t>
            </a:r>
            <a:r>
              <a:rPr lang="en-US" sz="2000" dirty="0"/>
              <a:t>Copyrighted.</a:t>
            </a:r>
          </a:p>
          <a:p>
            <a:pPr marL="0" indent="0">
              <a:buNone/>
            </a:pPr>
            <a:r>
              <a:rPr lang="el-GR" sz="2000" dirty="0"/>
              <a:t>Εικόνα </a:t>
            </a:r>
            <a:r>
              <a:rPr lang="el-GR" sz="2000" dirty="0" smtClean="0"/>
              <a:t>2</a:t>
            </a:r>
            <a:r>
              <a:rPr lang="en-US" sz="2000" dirty="0" smtClean="0"/>
              <a:t>8: </a:t>
            </a:r>
            <a:r>
              <a:rPr lang="en-US" sz="2000" dirty="0"/>
              <a:t>Copyrighted.</a:t>
            </a:r>
          </a:p>
          <a:p>
            <a:pPr marL="0" indent="0">
              <a:buNone/>
            </a:pPr>
            <a:r>
              <a:rPr lang="el-GR" sz="2000" dirty="0" smtClean="0"/>
              <a:t>Εικόνα 2</a:t>
            </a:r>
            <a:r>
              <a:rPr lang="en-US" sz="2000" dirty="0" smtClean="0"/>
              <a:t>9: Copyrighted.</a:t>
            </a:r>
          </a:p>
          <a:p>
            <a:pPr marL="0" indent="0">
              <a:buNone/>
            </a:pPr>
            <a:r>
              <a:rPr lang="el-GR" sz="2000" dirty="0" smtClean="0"/>
              <a:t>Εικόνα </a:t>
            </a:r>
            <a:r>
              <a:rPr lang="en-US" sz="2000" dirty="0" smtClean="0"/>
              <a:t>30: </a:t>
            </a:r>
            <a:r>
              <a:rPr lang="en-US" sz="2000" dirty="0"/>
              <a:t>Copyrighted.</a:t>
            </a:r>
          </a:p>
          <a:p>
            <a:pPr marL="0" indent="0">
              <a:buNone/>
            </a:pPr>
            <a:r>
              <a:rPr lang="el-GR" sz="2000" dirty="0" smtClean="0"/>
              <a:t>Εικόνα 3</a:t>
            </a:r>
            <a:r>
              <a:rPr lang="en-US" sz="2000" dirty="0" smtClean="0"/>
              <a:t>1: </a:t>
            </a:r>
            <a:r>
              <a:rPr lang="pl-PL" sz="2000" dirty="0"/>
              <a:t>Baby footsteps</a:t>
            </a:r>
            <a:r>
              <a:rPr lang="pl-PL" sz="2000" dirty="0" smtClean="0"/>
              <a:t>.</a:t>
            </a:r>
            <a:r>
              <a:rPr lang="en-US" sz="2000" dirty="0"/>
              <a:t> </a:t>
            </a:r>
            <a:r>
              <a:rPr lang="en-US" sz="2000" dirty="0" smtClean="0"/>
              <a:t>Copyrighted. </a:t>
            </a:r>
            <a:r>
              <a:rPr lang="pl-PL" sz="2000" dirty="0" smtClean="0">
                <a:hlinkClick r:id="rId3"/>
              </a:rPr>
              <a:t>http</a:t>
            </a:r>
            <a:r>
              <a:rPr lang="pl-PL" sz="2000" dirty="0">
                <a:hlinkClick r:id="rId3"/>
              </a:rPr>
              <a:t>://</a:t>
            </a:r>
            <a:r>
              <a:rPr lang="pl-PL" sz="2000" dirty="0" smtClean="0">
                <a:hlinkClick r:id="rId3"/>
              </a:rPr>
              <a:t>auto.img.v4.skyrock.net/8419/11338419/pics/1116230932_small.jpg</a:t>
            </a:r>
            <a:endParaRPr lang="en-US" sz="2000" dirty="0" smtClean="0"/>
          </a:p>
          <a:p>
            <a:pPr marL="0" indent="0">
              <a:buNone/>
            </a:pPr>
            <a:r>
              <a:rPr lang="el-GR" sz="2000" dirty="0" smtClean="0"/>
              <a:t>Εικόνα 3</a:t>
            </a:r>
            <a:r>
              <a:rPr lang="en-US" sz="2000" dirty="0" smtClean="0"/>
              <a:t>2: </a:t>
            </a:r>
            <a:r>
              <a:rPr lang="en-US" sz="2000" dirty="0"/>
              <a:t>Copyrighted</a:t>
            </a:r>
            <a:r>
              <a:rPr lang="en-US" sz="2000" dirty="0" smtClean="0"/>
              <a:t>.</a:t>
            </a:r>
            <a:endParaRPr lang="en-US" sz="2000" dirty="0"/>
          </a:p>
          <a:p>
            <a:pPr marL="0" indent="0">
              <a:buNone/>
            </a:pPr>
            <a:r>
              <a:rPr lang="el-GR" sz="2000" dirty="0" smtClean="0"/>
              <a:t>Εικόνα 3</a:t>
            </a:r>
            <a:r>
              <a:rPr lang="en-US" sz="2000" dirty="0" smtClean="0"/>
              <a:t>3:Anagram </a:t>
            </a:r>
            <a:r>
              <a:rPr lang="en-US" sz="2000" dirty="0"/>
              <a:t>formed by the letters of the </a:t>
            </a:r>
            <a:r>
              <a:rPr lang="en-US" sz="2000" dirty="0" err="1" smtClean="0"/>
              <a:t>sator</a:t>
            </a:r>
            <a:r>
              <a:rPr lang="en-US" sz="2000" dirty="0" smtClean="0"/>
              <a:t> </a:t>
            </a:r>
            <a:r>
              <a:rPr lang="en-US" sz="2000" dirty="0"/>
              <a:t>square. </a:t>
            </a:r>
            <a:r>
              <a:rPr lang="en-US" sz="2000" dirty="0" smtClean="0"/>
              <a:t>Public domain. </a:t>
            </a:r>
            <a:r>
              <a:rPr lang="en-US" sz="2000" dirty="0" smtClean="0">
                <a:hlinkClick r:id="rId4"/>
              </a:rPr>
              <a:t>https</a:t>
            </a:r>
            <a:r>
              <a:rPr lang="en-US" sz="2000" dirty="0">
                <a:hlinkClick r:id="rId4"/>
              </a:rPr>
              <a:t>://</a:t>
            </a:r>
            <a:r>
              <a:rPr lang="en-US" sz="2000" dirty="0" smtClean="0">
                <a:hlinkClick r:id="rId4"/>
              </a:rPr>
              <a:t>commons.wikimedia.org/wiki/File:Palindrom_PATERNOSTER.svg</a:t>
            </a:r>
            <a:r>
              <a:rPr lang="en-US" sz="2000" dirty="0" smtClean="0"/>
              <a:t> </a:t>
            </a:r>
            <a:endParaRPr lang="en-US" sz="2000" dirty="0"/>
          </a:p>
        </p:txBody>
      </p:sp>
    </p:spTree>
    <p:extLst>
      <p:ext uri="{BB962C8B-B14F-4D97-AF65-F5344CB8AC3E}">
        <p14:creationId xmlns:p14="http://schemas.microsoft.com/office/powerpoint/2010/main" val="35726058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(7/7)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l-GR" sz="2000" dirty="0" smtClean="0"/>
              <a:t>Πίνακες 1-4</a:t>
            </a:r>
            <a:r>
              <a:rPr lang="en-US" sz="2000" dirty="0" smtClean="0"/>
              <a:t>: Copyrighted. “Meister des Book of </a:t>
            </a:r>
            <a:r>
              <a:rPr lang="en-US" sz="2000" dirty="0" err="1" smtClean="0"/>
              <a:t>Lindisfarne</a:t>
            </a:r>
            <a:r>
              <a:rPr lang="en-US" sz="2000" dirty="0" smtClean="0"/>
              <a:t>” (</a:t>
            </a:r>
            <a:r>
              <a:rPr lang="en-US" sz="2000" dirty="0" smtClean="0">
                <a:hlinkClick r:id="rId3"/>
              </a:rPr>
              <a:t>http</a:t>
            </a:r>
            <a:r>
              <a:rPr lang="en-US" sz="2000" dirty="0">
                <a:hlinkClick r:id="rId3"/>
              </a:rPr>
              <a:t>://</a:t>
            </a:r>
            <a:r>
              <a:rPr lang="en-US" sz="2000" dirty="0" smtClean="0">
                <a:hlinkClick r:id="rId3"/>
              </a:rPr>
              <a:t>de.wikipedia.org/wiki/Datei:Meister_des_Book_of_Lindisfarne_001.jpg</a:t>
            </a:r>
            <a:r>
              <a:rPr lang="en-US" sz="2000" dirty="0" smtClean="0"/>
              <a:t> 4.11.2009)</a:t>
            </a:r>
            <a:endParaRPr lang="el-GR" sz="2000" dirty="0"/>
          </a:p>
        </p:txBody>
      </p:sp>
    </p:spTree>
    <p:extLst>
      <p:ext uri="{BB962C8B-B14F-4D97-AF65-F5344CB8AC3E}">
        <p14:creationId xmlns:p14="http://schemas.microsoft.com/office/powerpoint/2010/main" val="1198934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156" y="188640"/>
            <a:ext cx="8229600" cy="634082"/>
          </a:xfrm>
        </p:spPr>
        <p:txBody>
          <a:bodyPr>
            <a:noAutofit/>
          </a:bodyPr>
          <a:lstStyle/>
          <a:p>
            <a:r>
              <a:rPr lang="el-GR" sz="3800" dirty="0"/>
              <a:t>Λουκάς 11, 2-4//</a:t>
            </a:r>
            <a:r>
              <a:rPr lang="el-GR" sz="3800" dirty="0" err="1"/>
              <a:t>Mατθαίος</a:t>
            </a:r>
            <a:r>
              <a:rPr lang="el-GR" sz="3800" dirty="0"/>
              <a:t> 6, </a:t>
            </a:r>
            <a:r>
              <a:rPr lang="el-GR" sz="3800" dirty="0" smtClean="0"/>
              <a:t>10</a:t>
            </a:r>
            <a:endParaRPr lang="el-GR" sz="3800" dirty="0"/>
          </a:p>
        </p:txBody>
      </p:sp>
      <p:sp>
        <p:nvSpPr>
          <p:cNvPr id="3" name="Θέση περιεχομένου 2"/>
          <p:cNvSpPr>
            <a:spLocks noGrp="1"/>
          </p:cNvSpPr>
          <p:nvPr>
            <p:ph idx="1"/>
          </p:nvPr>
        </p:nvSpPr>
        <p:spPr>
          <a:xfrm>
            <a:off x="464156" y="908720"/>
            <a:ext cx="8229600" cy="5174035"/>
          </a:xfrm>
        </p:spPr>
        <p:txBody>
          <a:bodyPr>
            <a:noAutofit/>
          </a:bodyPr>
          <a:lstStyle/>
          <a:p>
            <a:pPr marL="0" indent="0" fontAlgn="auto">
              <a:spcBef>
                <a:spcPts val="0"/>
              </a:spcBef>
              <a:spcAft>
                <a:spcPts val="0"/>
              </a:spcAft>
              <a:buNone/>
              <a:defRPr/>
            </a:pPr>
            <a:r>
              <a:rPr lang="el-GR" sz="1400" b="1" u="sng" dirty="0" err="1"/>
              <a:t>Λκ</a:t>
            </a:r>
            <a:r>
              <a:rPr lang="de-DE" sz="1400" b="1" u="sng" dirty="0"/>
              <a:t>. 11, 2-4</a:t>
            </a:r>
            <a:r>
              <a:rPr lang="de-DE" sz="1400" b="1" dirty="0"/>
              <a:t>				</a:t>
            </a:r>
            <a:r>
              <a:rPr lang="el-GR" sz="1400" b="1" u="sng" dirty="0" err="1"/>
              <a:t>Μτ</a:t>
            </a:r>
            <a:r>
              <a:rPr lang="de-DE" sz="1400" b="1" u="sng" dirty="0"/>
              <a:t>. 6, 9-13</a:t>
            </a:r>
            <a:r>
              <a:rPr lang="el-GR" sz="1400" b="1" dirty="0"/>
              <a:t>		</a:t>
            </a:r>
            <a:r>
              <a:rPr lang="el-GR" sz="1400" b="1" u="sng" dirty="0"/>
              <a:t>ΔΙΔΑΧΗ  8.2 (Συρία 100 μ.Χ.) </a:t>
            </a:r>
          </a:p>
          <a:p>
            <a:pPr marL="0" indent="0" fontAlgn="auto">
              <a:spcBef>
                <a:spcPts val="0"/>
              </a:spcBef>
              <a:spcAft>
                <a:spcPts val="0"/>
              </a:spcAft>
              <a:buNone/>
              <a:defRPr/>
            </a:pPr>
            <a:r>
              <a:rPr lang="el-GR" sz="1400" b="1" dirty="0" smtClean="0"/>
              <a:t>						</a:t>
            </a:r>
            <a:r>
              <a:rPr lang="el-GR" sz="1400" b="1" u="sng" dirty="0" smtClean="0"/>
              <a:t>(</a:t>
            </a:r>
            <a:r>
              <a:rPr lang="el-GR" sz="1400" b="1" u="sng" dirty="0"/>
              <a:t>3 φορές την ημέρα)</a:t>
            </a:r>
            <a:endParaRPr lang="el-GR" sz="1400" dirty="0"/>
          </a:p>
          <a:p>
            <a:pPr marL="0" indent="0" fontAlgn="auto">
              <a:spcBef>
                <a:spcPts val="0"/>
              </a:spcBef>
              <a:spcAft>
                <a:spcPts val="0"/>
              </a:spcAft>
              <a:buNone/>
              <a:defRPr/>
            </a:pPr>
            <a:r>
              <a:rPr lang="el-GR" sz="1400" b="1" dirty="0" smtClean="0"/>
              <a:t>		ΠΡΟΣΦΩΝΗΣΗ</a:t>
            </a:r>
            <a:endParaRPr lang="el-GR" sz="1400" dirty="0" smtClean="0"/>
          </a:p>
          <a:p>
            <a:pPr marL="0" indent="0" fontAlgn="auto">
              <a:spcBef>
                <a:spcPts val="0"/>
              </a:spcBef>
              <a:spcAft>
                <a:spcPts val="0"/>
              </a:spcAft>
              <a:buNone/>
              <a:defRPr/>
            </a:pPr>
            <a:endParaRPr lang="el-GR" sz="1400" dirty="0"/>
          </a:p>
          <a:p>
            <a:pPr marL="0" indent="0" fontAlgn="auto">
              <a:spcBef>
                <a:spcPts val="0"/>
              </a:spcBef>
              <a:spcAft>
                <a:spcPts val="0"/>
              </a:spcAft>
              <a:buNone/>
              <a:defRPr/>
            </a:pPr>
            <a:r>
              <a:rPr lang="el-GR" sz="1400" dirty="0" err="1"/>
              <a:t>Πάτερ</a:t>
            </a:r>
            <a:r>
              <a:rPr lang="de-DE" sz="1400" dirty="0"/>
              <a:t>,			</a:t>
            </a:r>
            <a:r>
              <a:rPr lang="el-GR" sz="1400" dirty="0" err="1"/>
              <a:t>Πάτερ</a:t>
            </a:r>
            <a:r>
              <a:rPr lang="el-GR" sz="1400" dirty="0"/>
              <a:t> </a:t>
            </a:r>
            <a:r>
              <a:rPr lang="el-GR" sz="1400" dirty="0" err="1"/>
              <a:t>ἡμῶν</a:t>
            </a:r>
            <a:r>
              <a:rPr lang="el-GR" sz="1400" dirty="0"/>
              <a:t> </a:t>
            </a:r>
            <a:r>
              <a:rPr lang="el-GR" sz="1400" b="1" dirty="0"/>
              <a:t>ὁ </a:t>
            </a:r>
            <a:r>
              <a:rPr lang="el-GR" sz="1400" b="1" dirty="0" err="1"/>
              <a:t>ἐν</a:t>
            </a:r>
            <a:r>
              <a:rPr lang="el-GR" sz="1400" b="1" dirty="0"/>
              <a:t> </a:t>
            </a:r>
            <a:r>
              <a:rPr lang="el-GR" sz="1400" b="1" dirty="0" err="1"/>
              <a:t>τοῖς</a:t>
            </a:r>
            <a:r>
              <a:rPr lang="el-GR" sz="1400" b="1" dirty="0"/>
              <a:t> </a:t>
            </a:r>
            <a:r>
              <a:rPr lang="el-GR" sz="1400" b="1" dirty="0" err="1"/>
              <a:t>οὐρανοῖς</a:t>
            </a:r>
            <a:r>
              <a:rPr lang="el-GR" sz="1400" b="1" dirty="0"/>
              <a:t>	</a:t>
            </a:r>
            <a:r>
              <a:rPr lang="el-GR" sz="1400" b="1" dirty="0" err="1"/>
              <a:t>Πάτερ</a:t>
            </a:r>
            <a:r>
              <a:rPr lang="el-GR" sz="1400" b="1" dirty="0"/>
              <a:t> </a:t>
            </a:r>
            <a:r>
              <a:rPr lang="el-GR" sz="1400" b="1" dirty="0" err="1"/>
              <a:t>ἡμῶν</a:t>
            </a:r>
            <a:r>
              <a:rPr lang="el-GR" sz="1400" b="1" dirty="0"/>
              <a:t> </a:t>
            </a:r>
            <a:r>
              <a:rPr lang="el-GR" sz="1400" b="1" u="sng" dirty="0"/>
              <a:t>ὁ </a:t>
            </a:r>
            <a:r>
              <a:rPr lang="el-GR" sz="1400" b="1" u="sng" dirty="0" err="1"/>
              <a:t>ἐν</a:t>
            </a:r>
            <a:r>
              <a:rPr lang="el-GR" sz="1400" b="1" u="sng" dirty="0"/>
              <a:t> </a:t>
            </a:r>
            <a:r>
              <a:rPr lang="el-GR" sz="1400" b="1" u="sng" dirty="0" err="1"/>
              <a:t>τῷ</a:t>
            </a:r>
            <a:r>
              <a:rPr lang="el-GR" sz="1400" b="1" u="sng" dirty="0"/>
              <a:t> </a:t>
            </a:r>
            <a:r>
              <a:rPr lang="el-GR" sz="1400" b="1" u="sng" dirty="0" err="1"/>
              <a:t>οὐρανῷ</a:t>
            </a:r>
            <a:r>
              <a:rPr lang="el-GR" sz="1400" b="1" dirty="0"/>
              <a:t>͵</a:t>
            </a:r>
            <a:endParaRPr lang="el-GR" sz="1400" dirty="0"/>
          </a:p>
          <a:p>
            <a:pPr marL="0" indent="0" fontAlgn="auto">
              <a:spcBef>
                <a:spcPts val="0"/>
              </a:spcBef>
              <a:spcAft>
                <a:spcPts val="0"/>
              </a:spcAft>
              <a:buNone/>
              <a:defRPr/>
            </a:pPr>
            <a:r>
              <a:rPr lang="el-GR" sz="1400" b="1" cap="all" dirty="0"/>
              <a:t>			</a:t>
            </a:r>
          </a:p>
          <a:p>
            <a:pPr marL="0" indent="0" fontAlgn="auto">
              <a:spcBef>
                <a:spcPts val="0"/>
              </a:spcBef>
              <a:spcAft>
                <a:spcPts val="0"/>
              </a:spcAft>
              <a:buNone/>
              <a:defRPr/>
            </a:pPr>
            <a:r>
              <a:rPr lang="el-GR" sz="1400" b="1" cap="all" dirty="0"/>
              <a:t>		ΑΙΤΗΜΑΤΑ Β’ ΕΝΙΚΟ</a:t>
            </a:r>
          </a:p>
          <a:p>
            <a:pPr marL="0" indent="0" fontAlgn="auto">
              <a:spcBef>
                <a:spcPts val="0"/>
              </a:spcBef>
              <a:spcAft>
                <a:spcPts val="0"/>
              </a:spcAft>
              <a:buNone/>
              <a:defRPr/>
            </a:pPr>
            <a:endParaRPr lang="el-GR" sz="1400" dirty="0"/>
          </a:p>
          <a:p>
            <a:pPr marL="0" indent="0" fontAlgn="auto">
              <a:spcBef>
                <a:spcPts val="0"/>
              </a:spcBef>
              <a:spcAft>
                <a:spcPts val="0"/>
              </a:spcAft>
              <a:buNone/>
              <a:defRPr/>
            </a:pPr>
            <a:r>
              <a:rPr lang="el-GR" sz="1400" dirty="0"/>
              <a:t>Ι. </a:t>
            </a:r>
            <a:r>
              <a:rPr lang="el-GR" sz="1400" dirty="0" err="1"/>
              <a:t>ἁγιασθήτω</a:t>
            </a:r>
            <a:r>
              <a:rPr lang="el-GR" sz="1400" dirty="0"/>
              <a:t> </a:t>
            </a:r>
            <a:r>
              <a:rPr lang="el-GR" sz="1400" dirty="0" err="1"/>
              <a:t>τὸ</a:t>
            </a:r>
            <a:r>
              <a:rPr lang="el-GR" sz="1400" dirty="0"/>
              <a:t> </a:t>
            </a:r>
            <a:r>
              <a:rPr lang="el-GR" sz="1400" dirty="0" err="1"/>
              <a:t>Ὄνομά</a:t>
            </a:r>
            <a:r>
              <a:rPr lang="el-GR" sz="1400" dirty="0"/>
              <a:t> </a:t>
            </a:r>
            <a:r>
              <a:rPr lang="el-GR" sz="1400" cap="all" dirty="0" err="1"/>
              <a:t>ς</a:t>
            </a:r>
            <a:r>
              <a:rPr lang="el-GR" sz="1400" dirty="0" err="1"/>
              <a:t>ου</a:t>
            </a:r>
            <a:r>
              <a:rPr lang="de-DE" sz="1400" dirty="0"/>
              <a:t>	I. </a:t>
            </a:r>
            <a:r>
              <a:rPr lang="el-GR" sz="1400" dirty="0" err="1"/>
              <a:t>ἁγιασθήτω</a:t>
            </a:r>
            <a:r>
              <a:rPr lang="el-GR" sz="1400" dirty="0"/>
              <a:t> </a:t>
            </a:r>
            <a:r>
              <a:rPr lang="el-GR" sz="1400" dirty="0" err="1"/>
              <a:t>τὸ</a:t>
            </a:r>
            <a:r>
              <a:rPr lang="el-GR" sz="1400" dirty="0"/>
              <a:t> </a:t>
            </a:r>
            <a:r>
              <a:rPr lang="el-GR" sz="1400" dirty="0" err="1"/>
              <a:t>Ὄνομά</a:t>
            </a:r>
            <a:r>
              <a:rPr lang="el-GR" sz="1400" dirty="0"/>
              <a:t> </a:t>
            </a:r>
            <a:r>
              <a:rPr lang="el-GR" sz="1400" cap="all" dirty="0" err="1"/>
              <a:t>ς</a:t>
            </a:r>
            <a:r>
              <a:rPr lang="el-GR" sz="1400" dirty="0" err="1"/>
              <a:t>ου</a:t>
            </a:r>
            <a:r>
              <a:rPr lang="el-GR" sz="1400" dirty="0"/>
              <a:t>	 </a:t>
            </a:r>
            <a:r>
              <a:rPr lang="el-GR" sz="1400" dirty="0" err="1"/>
              <a:t>ἁγιασθήτω</a:t>
            </a:r>
            <a:r>
              <a:rPr lang="el-GR" sz="1400" dirty="0"/>
              <a:t> </a:t>
            </a:r>
            <a:r>
              <a:rPr lang="el-GR" sz="1400" dirty="0" err="1"/>
              <a:t>τὸ</a:t>
            </a:r>
            <a:r>
              <a:rPr lang="el-GR" sz="1400" dirty="0"/>
              <a:t> </a:t>
            </a:r>
            <a:r>
              <a:rPr lang="el-GR" sz="1400" dirty="0" err="1"/>
              <a:t>Ὄνομά</a:t>
            </a:r>
            <a:r>
              <a:rPr lang="el-GR" sz="1400" dirty="0"/>
              <a:t> </a:t>
            </a:r>
            <a:r>
              <a:rPr lang="el-GR" sz="1400" cap="all" dirty="0" err="1"/>
              <a:t>ς</a:t>
            </a:r>
            <a:r>
              <a:rPr lang="el-GR" sz="1400" dirty="0" err="1"/>
              <a:t>ου</a:t>
            </a:r>
            <a:endParaRPr lang="el-GR" sz="1400" dirty="0"/>
          </a:p>
          <a:p>
            <a:pPr marL="0" indent="0" fontAlgn="auto">
              <a:spcBef>
                <a:spcPts val="0"/>
              </a:spcBef>
              <a:spcAft>
                <a:spcPts val="0"/>
              </a:spcAft>
              <a:buNone/>
              <a:defRPr/>
            </a:pPr>
            <a:r>
              <a:rPr lang="el-GR" sz="1400" dirty="0"/>
              <a:t>ΙΙ. </a:t>
            </a:r>
            <a:r>
              <a:rPr lang="el-GR" sz="1400" dirty="0" err="1"/>
              <a:t>ἐλθέτω</a:t>
            </a:r>
            <a:r>
              <a:rPr lang="el-GR" sz="1400" dirty="0"/>
              <a:t> ἡ </a:t>
            </a:r>
            <a:r>
              <a:rPr lang="el-GR" sz="1400" cap="all" dirty="0" err="1"/>
              <a:t>β</a:t>
            </a:r>
            <a:r>
              <a:rPr lang="el-GR" sz="1400" dirty="0" err="1"/>
              <a:t>ασιλεία</a:t>
            </a:r>
            <a:r>
              <a:rPr lang="el-GR" sz="1400" dirty="0"/>
              <a:t> </a:t>
            </a:r>
            <a:r>
              <a:rPr lang="el-GR" sz="1400" cap="all" dirty="0" err="1"/>
              <a:t>ς</a:t>
            </a:r>
            <a:r>
              <a:rPr lang="el-GR" sz="1400" dirty="0" err="1"/>
              <a:t>ου</a:t>
            </a:r>
            <a:r>
              <a:rPr lang="el-GR" sz="1400" dirty="0"/>
              <a:t>͵</a:t>
            </a:r>
            <a:r>
              <a:rPr lang="de-DE" sz="1400" dirty="0"/>
              <a:t>	II. </a:t>
            </a:r>
            <a:r>
              <a:rPr lang="el-GR" sz="1400" dirty="0" err="1"/>
              <a:t>ἐλθέτω</a:t>
            </a:r>
            <a:r>
              <a:rPr lang="el-GR" sz="1400" dirty="0"/>
              <a:t> ἡ </a:t>
            </a:r>
            <a:r>
              <a:rPr lang="el-GR" sz="1400" cap="all" dirty="0" err="1"/>
              <a:t>β</a:t>
            </a:r>
            <a:r>
              <a:rPr lang="el-GR" sz="1400" dirty="0" err="1"/>
              <a:t>ασιλεία</a:t>
            </a:r>
            <a:r>
              <a:rPr lang="el-GR" sz="1400" dirty="0"/>
              <a:t> </a:t>
            </a:r>
            <a:r>
              <a:rPr lang="el-GR" sz="1400" cap="all" dirty="0" err="1"/>
              <a:t>ς</a:t>
            </a:r>
            <a:r>
              <a:rPr lang="el-GR" sz="1400" dirty="0" err="1"/>
              <a:t>ου</a:t>
            </a:r>
            <a:r>
              <a:rPr lang="el-GR" sz="1400" dirty="0"/>
              <a:t>	 </a:t>
            </a:r>
            <a:r>
              <a:rPr lang="el-GR" sz="1400" dirty="0" err="1"/>
              <a:t>ἐλθέτω</a:t>
            </a:r>
            <a:r>
              <a:rPr lang="el-GR" sz="1400" dirty="0"/>
              <a:t> ἡ </a:t>
            </a:r>
            <a:r>
              <a:rPr lang="el-GR" sz="1400" cap="all" dirty="0" err="1"/>
              <a:t>β</a:t>
            </a:r>
            <a:r>
              <a:rPr lang="el-GR" sz="1400" dirty="0" err="1"/>
              <a:t>ασιλεία</a:t>
            </a:r>
            <a:r>
              <a:rPr lang="el-GR" sz="1400" dirty="0"/>
              <a:t> </a:t>
            </a:r>
            <a:r>
              <a:rPr lang="el-GR" sz="1400" cap="all" dirty="0" err="1"/>
              <a:t>ς</a:t>
            </a:r>
            <a:r>
              <a:rPr lang="el-GR" sz="1400" dirty="0" err="1"/>
              <a:t>ου</a:t>
            </a:r>
            <a:r>
              <a:rPr lang="el-GR" sz="1400" dirty="0"/>
              <a:t> ͵</a:t>
            </a:r>
          </a:p>
          <a:p>
            <a:pPr marL="0" indent="0" fontAlgn="auto">
              <a:spcBef>
                <a:spcPts val="0"/>
              </a:spcBef>
              <a:spcAft>
                <a:spcPts val="0"/>
              </a:spcAft>
              <a:buNone/>
              <a:defRPr/>
            </a:pPr>
            <a:r>
              <a:rPr lang="el-GR" sz="1400" b="1" dirty="0"/>
              <a:t>			</a:t>
            </a:r>
            <a:r>
              <a:rPr lang="de-DE" sz="1400" b="1" dirty="0"/>
              <a:t>III. </a:t>
            </a:r>
            <a:r>
              <a:rPr lang="el-GR" sz="1400" b="1" i="1" dirty="0" err="1"/>
              <a:t>γενηθήτω</a:t>
            </a:r>
            <a:r>
              <a:rPr lang="el-GR" sz="1400" b="1" i="1" dirty="0"/>
              <a:t> </a:t>
            </a:r>
            <a:r>
              <a:rPr lang="el-GR" sz="1400" b="1" i="1" dirty="0" err="1"/>
              <a:t>τὸ</a:t>
            </a:r>
            <a:r>
              <a:rPr lang="el-GR" sz="1400" b="1" i="1" dirty="0"/>
              <a:t> </a:t>
            </a:r>
            <a:r>
              <a:rPr lang="el-GR" sz="1400" b="1" i="1" dirty="0" err="1"/>
              <a:t>θέλημά</a:t>
            </a:r>
            <a:r>
              <a:rPr lang="el-GR" sz="1400" b="1" i="1" dirty="0"/>
              <a:t> </a:t>
            </a:r>
            <a:r>
              <a:rPr lang="el-GR" sz="1400" b="1" i="1" cap="all" dirty="0" err="1"/>
              <a:t>ς</a:t>
            </a:r>
            <a:r>
              <a:rPr lang="el-GR" sz="1400" b="1" i="1" dirty="0" err="1"/>
              <a:t>ου</a:t>
            </a:r>
            <a:r>
              <a:rPr lang="el-GR" sz="1400" b="1" i="1" dirty="0"/>
              <a:t>	 </a:t>
            </a:r>
            <a:r>
              <a:rPr lang="el-GR" sz="1400" i="1" dirty="0" err="1"/>
              <a:t>γενηθήτω</a:t>
            </a:r>
            <a:r>
              <a:rPr lang="el-GR" sz="1400" i="1" dirty="0"/>
              <a:t> </a:t>
            </a:r>
            <a:r>
              <a:rPr lang="el-GR" sz="1400" i="1" dirty="0" err="1"/>
              <a:t>τὸ</a:t>
            </a:r>
            <a:r>
              <a:rPr lang="el-GR" sz="1400" i="1" dirty="0"/>
              <a:t> </a:t>
            </a:r>
            <a:r>
              <a:rPr lang="el-GR" sz="1400" i="1" dirty="0" err="1"/>
              <a:t>θέλημά</a:t>
            </a:r>
            <a:r>
              <a:rPr lang="el-GR" sz="1400" i="1" dirty="0"/>
              <a:t> </a:t>
            </a:r>
            <a:r>
              <a:rPr lang="el-GR" sz="1400" i="1" cap="all" dirty="0" err="1"/>
              <a:t>ς</a:t>
            </a:r>
            <a:r>
              <a:rPr lang="el-GR" sz="1400" i="1" dirty="0" err="1"/>
              <a:t>ου</a:t>
            </a:r>
            <a:endParaRPr lang="el-GR" sz="1400" dirty="0"/>
          </a:p>
          <a:p>
            <a:pPr marL="0" indent="0" fontAlgn="auto">
              <a:spcBef>
                <a:spcPts val="0"/>
              </a:spcBef>
              <a:spcAft>
                <a:spcPts val="0"/>
              </a:spcAft>
              <a:buNone/>
              <a:defRPr/>
            </a:pPr>
            <a:r>
              <a:rPr lang="el-GR" sz="1400" b="1" i="1" dirty="0"/>
              <a:t>			</a:t>
            </a:r>
            <a:r>
              <a:rPr lang="el-GR" sz="1400" b="1" i="1" dirty="0" err="1"/>
              <a:t>ὡς</a:t>
            </a:r>
            <a:r>
              <a:rPr lang="el-GR" sz="1400" b="1" i="1" dirty="0"/>
              <a:t> </a:t>
            </a:r>
            <a:r>
              <a:rPr lang="el-GR" sz="1400" b="1" i="1" dirty="0" err="1"/>
              <a:t>ἐν</a:t>
            </a:r>
            <a:r>
              <a:rPr lang="el-GR" sz="1400" b="1" i="1" dirty="0"/>
              <a:t> </a:t>
            </a:r>
            <a:r>
              <a:rPr lang="el-GR" sz="1400" b="1" i="1" dirty="0" err="1"/>
              <a:t>οὐρανῷ</a:t>
            </a:r>
            <a:r>
              <a:rPr lang="el-GR" sz="1400" b="1" i="1" dirty="0"/>
              <a:t> </a:t>
            </a:r>
            <a:r>
              <a:rPr lang="el-GR" sz="1400" b="1" i="1" cap="all" dirty="0"/>
              <a:t>κα</a:t>
            </a:r>
            <a:r>
              <a:rPr lang="de-DE" sz="1400" b="1" i="1" cap="all" dirty="0"/>
              <a:t>i e</a:t>
            </a:r>
            <a:r>
              <a:rPr lang="el-GR" sz="1400" b="1" i="1" cap="all" dirty="0"/>
              <a:t>π</a:t>
            </a:r>
            <a:r>
              <a:rPr lang="de-DE" sz="1400" b="1" i="1" cap="all" dirty="0"/>
              <a:t>i </a:t>
            </a:r>
            <a:r>
              <a:rPr lang="el-GR" sz="1400" b="1" i="1" cap="all" dirty="0"/>
              <a:t>τ</a:t>
            </a:r>
            <a:r>
              <a:rPr lang="de-DE" sz="1400" b="1" i="1" cap="all" dirty="0"/>
              <a:t>h</a:t>
            </a:r>
            <a:r>
              <a:rPr lang="el-GR" sz="1400" b="1" i="1" cap="all" dirty="0"/>
              <a:t>Σ γ</a:t>
            </a:r>
            <a:r>
              <a:rPr lang="de-DE" sz="1400" b="1" i="1" cap="all" dirty="0"/>
              <a:t>h</a:t>
            </a:r>
            <a:r>
              <a:rPr lang="el-GR" sz="1400" b="1" i="1" cap="all" dirty="0"/>
              <a:t>Σ</a:t>
            </a:r>
            <a:r>
              <a:rPr lang="de-DE" sz="1400" b="1" cap="all" dirty="0"/>
              <a:t>.</a:t>
            </a:r>
            <a:r>
              <a:rPr lang="el-GR" sz="1400" b="1" cap="all" dirty="0"/>
              <a:t>	</a:t>
            </a:r>
            <a:r>
              <a:rPr lang="el-GR" sz="1400" b="1" i="1" dirty="0"/>
              <a:t> </a:t>
            </a:r>
            <a:r>
              <a:rPr lang="el-GR" sz="1400" i="1" dirty="0" err="1"/>
              <a:t>ὡς</a:t>
            </a:r>
            <a:r>
              <a:rPr lang="el-GR" sz="1400" i="1" dirty="0"/>
              <a:t> </a:t>
            </a:r>
            <a:r>
              <a:rPr lang="el-GR" sz="1400" i="1" dirty="0" err="1"/>
              <a:t>ἐν</a:t>
            </a:r>
            <a:r>
              <a:rPr lang="el-GR" sz="1400" i="1" dirty="0"/>
              <a:t> </a:t>
            </a:r>
            <a:r>
              <a:rPr lang="el-GR" sz="1400" i="1" dirty="0" err="1"/>
              <a:t>οὐρανῷ</a:t>
            </a:r>
            <a:r>
              <a:rPr lang="el-GR" sz="1400" i="1" dirty="0"/>
              <a:t> </a:t>
            </a:r>
            <a:r>
              <a:rPr lang="el-GR" sz="1400" i="1" cap="all" dirty="0"/>
              <a:t>κα</a:t>
            </a:r>
            <a:r>
              <a:rPr lang="de-DE" sz="1400" i="1" cap="all" dirty="0"/>
              <a:t>i e</a:t>
            </a:r>
            <a:r>
              <a:rPr lang="el-GR" sz="1400" i="1" cap="all" dirty="0"/>
              <a:t>π</a:t>
            </a:r>
            <a:r>
              <a:rPr lang="de-DE" sz="1400" i="1" cap="all" dirty="0"/>
              <a:t>i </a:t>
            </a:r>
            <a:r>
              <a:rPr lang="el-GR" sz="1400" i="1" cap="all" dirty="0"/>
              <a:t>τ</a:t>
            </a:r>
            <a:r>
              <a:rPr lang="de-DE" sz="1400" i="1" cap="all" dirty="0"/>
              <a:t>h</a:t>
            </a:r>
            <a:r>
              <a:rPr lang="el-GR" sz="1400" i="1" cap="all" dirty="0"/>
              <a:t>Σ γ</a:t>
            </a:r>
            <a:r>
              <a:rPr lang="de-DE" sz="1400" i="1" cap="all" dirty="0"/>
              <a:t>h</a:t>
            </a:r>
            <a:r>
              <a:rPr lang="el-GR" sz="1400" i="1" cap="all" dirty="0"/>
              <a:t>Σ</a:t>
            </a:r>
            <a:r>
              <a:rPr lang="de-DE" sz="1400" cap="all" dirty="0"/>
              <a:t>.</a:t>
            </a:r>
            <a:endParaRPr lang="el-GR" sz="1400" dirty="0"/>
          </a:p>
          <a:p>
            <a:pPr marL="0" indent="0" fontAlgn="auto">
              <a:spcBef>
                <a:spcPts val="0"/>
              </a:spcBef>
              <a:spcAft>
                <a:spcPts val="0"/>
              </a:spcAft>
              <a:buNone/>
              <a:defRPr/>
            </a:pPr>
            <a:r>
              <a:rPr lang="el-GR" sz="1400" b="1" cap="all" dirty="0"/>
              <a:t> </a:t>
            </a:r>
            <a:endParaRPr lang="el-GR" sz="1400" dirty="0"/>
          </a:p>
          <a:p>
            <a:pPr marL="0" indent="0" fontAlgn="auto">
              <a:spcBef>
                <a:spcPts val="0"/>
              </a:spcBef>
              <a:spcAft>
                <a:spcPts val="0"/>
              </a:spcAft>
              <a:buNone/>
              <a:defRPr/>
            </a:pPr>
            <a:r>
              <a:rPr lang="el-GR" sz="1400" b="1" cap="all" dirty="0"/>
              <a:t>		ΑΙΤΗΜΑΤΑ Α’ ΠΛΗΘΥΝΤΙΚΟ</a:t>
            </a:r>
            <a:endParaRPr lang="el-GR" sz="1400" dirty="0"/>
          </a:p>
          <a:p>
            <a:pPr marL="0" indent="0" fontAlgn="auto">
              <a:spcBef>
                <a:spcPts val="0"/>
              </a:spcBef>
              <a:spcAft>
                <a:spcPts val="0"/>
              </a:spcAft>
              <a:buNone/>
              <a:defRPr/>
            </a:pPr>
            <a:r>
              <a:rPr lang="de-DE" sz="1400" cap="all" dirty="0"/>
              <a:t> </a:t>
            </a:r>
            <a:endParaRPr lang="el-GR" sz="1400" dirty="0"/>
          </a:p>
          <a:p>
            <a:pPr marL="0" indent="0" fontAlgn="auto">
              <a:spcBef>
                <a:spcPts val="0"/>
              </a:spcBef>
              <a:spcAft>
                <a:spcPts val="0"/>
              </a:spcAft>
              <a:buNone/>
              <a:defRPr/>
            </a:pPr>
            <a:r>
              <a:rPr lang="el-GR" sz="1400" cap="all" dirty="0"/>
              <a:t>Ι. </a:t>
            </a:r>
            <a:r>
              <a:rPr lang="el-GR" sz="1400" cap="all" dirty="0" err="1"/>
              <a:t>τ</a:t>
            </a:r>
            <a:r>
              <a:rPr lang="el-GR" sz="1400" dirty="0" err="1"/>
              <a:t>ὸν</a:t>
            </a:r>
            <a:r>
              <a:rPr lang="el-GR" sz="1400" dirty="0"/>
              <a:t> </a:t>
            </a:r>
            <a:r>
              <a:rPr lang="el-GR" sz="1400" dirty="0" err="1"/>
              <a:t>ἄρτον</a:t>
            </a:r>
            <a:r>
              <a:rPr lang="el-GR" sz="1400" dirty="0"/>
              <a:t> </a:t>
            </a:r>
            <a:r>
              <a:rPr lang="el-GR" sz="1400" dirty="0" err="1"/>
              <a:t>ἡμῶν</a:t>
            </a:r>
            <a:r>
              <a:rPr lang="el-GR" sz="1400" dirty="0"/>
              <a:t> </a:t>
            </a:r>
            <a:r>
              <a:rPr lang="el-GR" sz="1400" dirty="0" err="1"/>
              <a:t>τὸν</a:t>
            </a:r>
            <a:r>
              <a:rPr lang="el-GR" sz="1400" dirty="0"/>
              <a:t> </a:t>
            </a:r>
            <a:r>
              <a:rPr lang="el-GR" sz="1400" dirty="0" err="1"/>
              <a:t>ἐπιούσιον</a:t>
            </a:r>
            <a:r>
              <a:rPr lang="el-GR" sz="1400" dirty="0"/>
              <a:t> </a:t>
            </a:r>
            <a:r>
              <a:rPr lang="de-DE" sz="1400" dirty="0"/>
              <a:t>	</a:t>
            </a:r>
            <a:r>
              <a:rPr lang="el-GR" sz="1400" dirty="0"/>
              <a:t>Ι. </a:t>
            </a:r>
            <a:r>
              <a:rPr lang="el-GR" sz="1400" cap="all" dirty="0" err="1"/>
              <a:t>τ</a:t>
            </a:r>
            <a:r>
              <a:rPr lang="el-GR" sz="1400" dirty="0" err="1"/>
              <a:t>ὸν</a:t>
            </a:r>
            <a:r>
              <a:rPr lang="el-GR" sz="1400" dirty="0"/>
              <a:t> </a:t>
            </a:r>
            <a:r>
              <a:rPr lang="el-GR" sz="1400" dirty="0" err="1"/>
              <a:t>ἄρτον</a:t>
            </a:r>
            <a:r>
              <a:rPr lang="el-GR" sz="1400" dirty="0"/>
              <a:t> </a:t>
            </a:r>
            <a:r>
              <a:rPr lang="el-GR" sz="1400" dirty="0" err="1"/>
              <a:t>ἡμῶν</a:t>
            </a:r>
            <a:r>
              <a:rPr lang="el-GR" sz="1400" dirty="0"/>
              <a:t> </a:t>
            </a:r>
            <a:r>
              <a:rPr lang="el-GR" sz="1400" dirty="0" err="1"/>
              <a:t>τὸν</a:t>
            </a:r>
            <a:r>
              <a:rPr lang="el-GR" sz="1400" dirty="0"/>
              <a:t> </a:t>
            </a:r>
            <a:r>
              <a:rPr lang="el-GR" sz="1400" dirty="0" err="1"/>
              <a:t>ἐπιούσιον</a:t>
            </a:r>
            <a:r>
              <a:rPr lang="el-GR" sz="1400" dirty="0"/>
              <a:t>	</a:t>
            </a:r>
            <a:r>
              <a:rPr lang="el-GR" sz="1400" cap="all" dirty="0"/>
              <a:t> </a:t>
            </a:r>
            <a:r>
              <a:rPr lang="el-GR" sz="1400" cap="all" dirty="0" err="1"/>
              <a:t>τ</a:t>
            </a:r>
            <a:r>
              <a:rPr lang="el-GR" sz="1400" dirty="0" err="1"/>
              <a:t>ὸν</a:t>
            </a:r>
            <a:r>
              <a:rPr lang="el-GR" sz="1400" dirty="0"/>
              <a:t> </a:t>
            </a:r>
            <a:r>
              <a:rPr lang="el-GR" sz="1400" dirty="0" err="1"/>
              <a:t>ἄρτον</a:t>
            </a:r>
            <a:r>
              <a:rPr lang="el-GR" sz="1400" dirty="0"/>
              <a:t> </a:t>
            </a:r>
            <a:r>
              <a:rPr lang="el-GR" sz="1400" dirty="0" err="1"/>
              <a:t>ἡμῶν</a:t>
            </a:r>
            <a:r>
              <a:rPr lang="el-GR" sz="1400" dirty="0"/>
              <a:t> </a:t>
            </a:r>
            <a:r>
              <a:rPr lang="el-GR" sz="1400" dirty="0" err="1"/>
              <a:t>τὸν</a:t>
            </a:r>
            <a:r>
              <a:rPr lang="el-GR" sz="1400" dirty="0"/>
              <a:t> </a:t>
            </a:r>
            <a:r>
              <a:rPr lang="el-GR" sz="1400" dirty="0" err="1"/>
              <a:t>ἐπιούσιον</a:t>
            </a:r>
            <a:endParaRPr lang="el-GR" sz="1400" dirty="0"/>
          </a:p>
          <a:p>
            <a:pPr marL="0" indent="0" fontAlgn="auto">
              <a:spcBef>
                <a:spcPts val="0"/>
              </a:spcBef>
              <a:spcAft>
                <a:spcPts val="0"/>
              </a:spcAft>
              <a:buNone/>
              <a:defRPr/>
            </a:pPr>
            <a:r>
              <a:rPr lang="el-GR" sz="1400" b="1" dirty="0" err="1"/>
              <a:t>δίδου</a:t>
            </a:r>
            <a:r>
              <a:rPr lang="el-GR" sz="1400" b="1" dirty="0"/>
              <a:t> </a:t>
            </a:r>
            <a:r>
              <a:rPr lang="el-GR" sz="1400" b="1" dirty="0" err="1"/>
              <a:t>ἡμῖν</a:t>
            </a:r>
            <a:r>
              <a:rPr lang="el-GR" sz="1400" b="1" dirty="0"/>
              <a:t> </a:t>
            </a:r>
            <a:r>
              <a:rPr lang="el-GR" sz="1400" dirty="0" err="1"/>
              <a:t>τὸ</a:t>
            </a:r>
            <a:r>
              <a:rPr lang="el-GR" sz="1400" dirty="0"/>
              <a:t> καθ΄ </a:t>
            </a:r>
            <a:r>
              <a:rPr lang="el-GR" sz="1400" dirty="0" err="1"/>
              <a:t>ἡμέραν</a:t>
            </a:r>
            <a:r>
              <a:rPr lang="de-DE" sz="1400" dirty="0"/>
              <a:t>	</a:t>
            </a:r>
            <a:r>
              <a:rPr lang="el-GR" sz="1400" b="1" dirty="0" err="1"/>
              <a:t>δὸς</a:t>
            </a:r>
            <a:r>
              <a:rPr lang="el-GR" sz="1400" b="1" dirty="0"/>
              <a:t> </a:t>
            </a:r>
            <a:r>
              <a:rPr lang="el-GR" sz="1400" b="1" dirty="0" err="1"/>
              <a:t>ἡμῖν</a:t>
            </a:r>
            <a:r>
              <a:rPr lang="el-GR" sz="1400" b="1" dirty="0"/>
              <a:t> </a:t>
            </a:r>
            <a:r>
              <a:rPr lang="el-GR" sz="1400" cap="all" dirty="0" err="1"/>
              <a:t>ςημερον</a:t>
            </a:r>
            <a:r>
              <a:rPr lang="el-GR" sz="1400" cap="all" dirty="0"/>
              <a:t>		</a:t>
            </a:r>
            <a:r>
              <a:rPr lang="el-GR" sz="1400" b="1" dirty="0"/>
              <a:t> </a:t>
            </a:r>
            <a:r>
              <a:rPr lang="el-GR" sz="1400" dirty="0" err="1"/>
              <a:t>δὸς</a:t>
            </a:r>
            <a:r>
              <a:rPr lang="el-GR" sz="1400" dirty="0"/>
              <a:t> </a:t>
            </a:r>
            <a:r>
              <a:rPr lang="el-GR" sz="1400" dirty="0" err="1"/>
              <a:t>ἡμῖν</a:t>
            </a:r>
            <a:r>
              <a:rPr lang="el-GR" sz="1400" dirty="0"/>
              <a:t> </a:t>
            </a:r>
            <a:r>
              <a:rPr lang="el-GR" sz="1400" cap="all" dirty="0" err="1"/>
              <a:t>ςημερον</a:t>
            </a:r>
            <a:r>
              <a:rPr lang="el-GR" sz="1400" cap="all" dirty="0"/>
              <a:t> </a:t>
            </a:r>
            <a:r>
              <a:rPr lang="de-DE" sz="1400" dirty="0"/>
              <a:t>	</a:t>
            </a:r>
            <a:endParaRPr lang="el-GR" sz="1400" dirty="0"/>
          </a:p>
          <a:p>
            <a:pPr marL="0" indent="0" fontAlgn="auto">
              <a:spcBef>
                <a:spcPts val="0"/>
              </a:spcBef>
              <a:spcAft>
                <a:spcPts val="0"/>
              </a:spcAft>
              <a:buNone/>
              <a:defRPr/>
            </a:pPr>
            <a:r>
              <a:rPr lang="el-GR" sz="1400" dirty="0"/>
              <a:t>ΙΙ. </a:t>
            </a:r>
            <a:r>
              <a:rPr lang="el-GR" sz="1400" dirty="0" err="1"/>
              <a:t>καὶ</a:t>
            </a:r>
            <a:r>
              <a:rPr lang="el-GR" sz="1400" dirty="0"/>
              <a:t> </a:t>
            </a:r>
            <a:r>
              <a:rPr lang="el-GR" sz="1400" dirty="0" err="1"/>
              <a:t>ἂφες</a:t>
            </a:r>
            <a:r>
              <a:rPr lang="el-GR" sz="1400" dirty="0"/>
              <a:t> </a:t>
            </a:r>
            <a:r>
              <a:rPr lang="el-GR" sz="1400" dirty="0" err="1"/>
              <a:t>ἡμῖν</a:t>
            </a:r>
            <a:r>
              <a:rPr lang="el-GR" sz="1400" dirty="0"/>
              <a:t> </a:t>
            </a:r>
            <a:r>
              <a:rPr lang="el-GR" sz="1400" b="1" dirty="0" err="1"/>
              <a:t>τὰς</a:t>
            </a:r>
            <a:r>
              <a:rPr lang="el-GR" sz="1400" b="1" dirty="0"/>
              <a:t> </a:t>
            </a:r>
            <a:r>
              <a:rPr lang="el-GR" sz="1400" b="1" dirty="0" err="1"/>
              <a:t>ἁμαρτίας</a:t>
            </a:r>
            <a:r>
              <a:rPr lang="el-GR" sz="1400" dirty="0"/>
              <a:t> </a:t>
            </a:r>
            <a:r>
              <a:rPr lang="el-GR" sz="1400" dirty="0" err="1"/>
              <a:t>ἡμῶν</a:t>
            </a:r>
            <a:r>
              <a:rPr lang="de-DE" sz="1400" dirty="0"/>
              <a:t>	</a:t>
            </a:r>
            <a:r>
              <a:rPr lang="el-GR" sz="1400" dirty="0"/>
              <a:t>ΙΙ. </a:t>
            </a:r>
            <a:r>
              <a:rPr lang="el-GR" sz="1400" b="1" dirty="0" err="1"/>
              <a:t>καὶ</a:t>
            </a:r>
            <a:r>
              <a:rPr lang="el-GR" sz="1400" b="1" dirty="0"/>
              <a:t> </a:t>
            </a:r>
            <a:r>
              <a:rPr lang="el-GR" sz="1400" b="1" dirty="0" err="1"/>
              <a:t>ἂφες</a:t>
            </a:r>
            <a:r>
              <a:rPr lang="el-GR" sz="1400" b="1" dirty="0"/>
              <a:t> </a:t>
            </a:r>
            <a:r>
              <a:rPr lang="el-GR" sz="1400" b="1" dirty="0" err="1"/>
              <a:t>ἡμῖν</a:t>
            </a:r>
            <a:r>
              <a:rPr lang="el-GR" sz="1400" b="1" dirty="0"/>
              <a:t> </a:t>
            </a:r>
            <a:r>
              <a:rPr lang="el-GR" sz="1400" b="1" dirty="0" err="1"/>
              <a:t>τὰ</a:t>
            </a:r>
            <a:r>
              <a:rPr lang="el-GR" sz="1400" b="1" dirty="0"/>
              <a:t> </a:t>
            </a:r>
            <a:r>
              <a:rPr lang="el-GR" sz="1400" b="1" u="sng" dirty="0" err="1"/>
              <a:t>ὀφειλήματα</a:t>
            </a:r>
            <a:r>
              <a:rPr lang="el-GR" sz="1400" dirty="0"/>
              <a:t> </a:t>
            </a:r>
            <a:r>
              <a:rPr lang="el-GR" sz="1400" dirty="0" err="1"/>
              <a:t>ἡμῶν</a:t>
            </a:r>
            <a:r>
              <a:rPr lang="el-GR" sz="1400" b="1" dirty="0"/>
              <a:t> </a:t>
            </a:r>
            <a:r>
              <a:rPr lang="el-GR" sz="1400" b="1" dirty="0" err="1"/>
              <a:t>καὶ</a:t>
            </a:r>
            <a:r>
              <a:rPr lang="el-GR" sz="1400" b="1" dirty="0"/>
              <a:t> </a:t>
            </a:r>
            <a:r>
              <a:rPr lang="el-GR" sz="1400" b="1" dirty="0" err="1"/>
              <a:t>ἄφες</a:t>
            </a:r>
            <a:r>
              <a:rPr lang="el-GR" sz="1400" b="1" dirty="0"/>
              <a:t> </a:t>
            </a:r>
            <a:r>
              <a:rPr lang="el-GR" sz="1400" b="1" dirty="0" err="1"/>
              <a:t>ἡμῖν</a:t>
            </a:r>
            <a:r>
              <a:rPr lang="el-GR" sz="1400" b="1" dirty="0"/>
              <a:t> </a:t>
            </a:r>
            <a:r>
              <a:rPr lang="el-GR" sz="1400" b="1" u="sng" dirty="0" err="1"/>
              <a:t>τὴν</a:t>
            </a:r>
            <a:r>
              <a:rPr lang="el-GR" sz="1400" b="1" u="sng" dirty="0"/>
              <a:t> </a:t>
            </a:r>
            <a:r>
              <a:rPr lang="el-GR" sz="1400" b="1" u="sng" dirty="0" err="1"/>
              <a:t>ὀφειλὴν</a:t>
            </a:r>
            <a:r>
              <a:rPr lang="el-GR" sz="1400" b="1" u="sng" dirty="0"/>
              <a:t> </a:t>
            </a:r>
            <a:r>
              <a:rPr lang="el-GR" sz="1400" b="1" u="sng" dirty="0" err="1"/>
              <a:t>ἡμῶν</a:t>
            </a:r>
            <a:r>
              <a:rPr lang="el-GR" sz="1400" b="1" dirty="0"/>
              <a:t>͵</a:t>
            </a:r>
            <a:endParaRPr lang="el-GR" sz="1400" dirty="0"/>
          </a:p>
          <a:p>
            <a:pPr marL="0" indent="0" fontAlgn="auto">
              <a:spcBef>
                <a:spcPts val="0"/>
              </a:spcBef>
              <a:spcAft>
                <a:spcPts val="0"/>
              </a:spcAft>
              <a:buNone/>
              <a:defRPr/>
            </a:pPr>
            <a:endParaRPr lang="el-GR" sz="1400" dirty="0" smtClean="0"/>
          </a:p>
          <a:p>
            <a:pPr marL="0" indent="0" fontAlgn="auto">
              <a:spcBef>
                <a:spcPts val="0"/>
              </a:spcBef>
              <a:spcAft>
                <a:spcPts val="0"/>
              </a:spcAft>
              <a:buNone/>
              <a:defRPr/>
            </a:pPr>
            <a:r>
              <a:rPr lang="el-GR" sz="1400" dirty="0" err="1" smtClean="0"/>
              <a:t>καὶ</a:t>
            </a:r>
            <a:r>
              <a:rPr lang="el-GR" sz="1400" dirty="0" smtClean="0"/>
              <a:t> </a:t>
            </a:r>
            <a:r>
              <a:rPr lang="el-GR" sz="1400" dirty="0" err="1"/>
              <a:t>γὰρ</a:t>
            </a:r>
            <a:r>
              <a:rPr lang="el-GR" sz="1400" dirty="0"/>
              <a:t> </a:t>
            </a:r>
            <a:r>
              <a:rPr lang="el-GR" sz="1400" dirty="0" err="1"/>
              <a:t>αὐτοὶ</a:t>
            </a:r>
            <a:r>
              <a:rPr lang="el-GR" sz="1400" dirty="0"/>
              <a:t> </a:t>
            </a:r>
            <a:r>
              <a:rPr lang="el-GR" sz="1400" dirty="0" err="1"/>
              <a:t>ἀφίομεν</a:t>
            </a:r>
            <a:r>
              <a:rPr lang="el-GR" sz="1400" dirty="0"/>
              <a:t> 		</a:t>
            </a:r>
            <a:r>
              <a:rPr lang="el-GR" sz="1400" b="1" dirty="0" err="1"/>
              <a:t>ὡς</a:t>
            </a:r>
            <a:r>
              <a:rPr lang="el-GR" sz="1400" b="1" dirty="0"/>
              <a:t> </a:t>
            </a:r>
            <a:r>
              <a:rPr lang="el-GR" sz="1400" b="1" dirty="0" err="1"/>
              <a:t>καὶ</a:t>
            </a:r>
            <a:r>
              <a:rPr lang="el-GR" sz="1400" b="1" dirty="0"/>
              <a:t> </a:t>
            </a:r>
            <a:r>
              <a:rPr lang="el-GR" sz="1400" b="1" dirty="0" err="1"/>
              <a:t>ἡμεῖς</a:t>
            </a:r>
            <a:r>
              <a:rPr lang="el-GR" sz="1400" b="1" dirty="0"/>
              <a:t> </a:t>
            </a:r>
            <a:r>
              <a:rPr lang="el-GR" sz="1400" b="1" dirty="0" err="1"/>
              <a:t>ἀφήκαμεν</a:t>
            </a:r>
            <a:r>
              <a:rPr lang="el-GR" sz="1400" b="1" dirty="0"/>
              <a:t>		 </a:t>
            </a:r>
            <a:r>
              <a:rPr lang="el-GR" sz="1400" b="1" dirty="0" err="1"/>
              <a:t>ὡς</a:t>
            </a:r>
            <a:r>
              <a:rPr lang="el-GR" sz="1400" b="1" dirty="0"/>
              <a:t> </a:t>
            </a:r>
            <a:r>
              <a:rPr lang="el-GR" sz="1400" b="1" dirty="0" err="1"/>
              <a:t>καὶ</a:t>
            </a:r>
            <a:r>
              <a:rPr lang="el-GR" sz="1400" b="1" dirty="0"/>
              <a:t> </a:t>
            </a:r>
            <a:r>
              <a:rPr lang="el-GR" sz="1400" b="1" dirty="0" err="1"/>
              <a:t>ἡμεῖς</a:t>
            </a:r>
            <a:r>
              <a:rPr lang="el-GR" sz="1400" b="1" dirty="0"/>
              <a:t> </a:t>
            </a:r>
            <a:r>
              <a:rPr lang="el-GR" sz="1400" b="1" dirty="0" err="1"/>
              <a:t>ἀφήκαμεν</a:t>
            </a:r>
            <a:endParaRPr lang="el-GR" sz="1400" dirty="0"/>
          </a:p>
          <a:p>
            <a:pPr marL="0" indent="0" fontAlgn="auto">
              <a:spcBef>
                <a:spcPts val="0"/>
              </a:spcBef>
              <a:spcAft>
                <a:spcPts val="0"/>
              </a:spcAft>
              <a:buNone/>
              <a:defRPr/>
            </a:pPr>
            <a:r>
              <a:rPr lang="el-GR" sz="1400" dirty="0" err="1"/>
              <a:t>παντὶ</a:t>
            </a:r>
            <a:r>
              <a:rPr lang="el-GR" sz="1400" dirty="0"/>
              <a:t> </a:t>
            </a:r>
            <a:r>
              <a:rPr lang="el-GR" sz="1400" dirty="0" err="1"/>
              <a:t>ὀφείλοντι</a:t>
            </a:r>
            <a:r>
              <a:rPr lang="el-GR" sz="1400" dirty="0"/>
              <a:t> </a:t>
            </a:r>
            <a:r>
              <a:rPr lang="el-GR" sz="1400" dirty="0" err="1"/>
              <a:t>ἡμῶν</a:t>
            </a:r>
            <a:r>
              <a:rPr lang="el-GR" sz="1400" dirty="0"/>
              <a:t>		</a:t>
            </a:r>
            <a:r>
              <a:rPr lang="el-GR" sz="1400" b="1" dirty="0" err="1"/>
              <a:t>τοῖς</a:t>
            </a:r>
            <a:r>
              <a:rPr lang="el-GR" sz="1400" b="1" dirty="0"/>
              <a:t> </a:t>
            </a:r>
            <a:r>
              <a:rPr lang="el-GR" sz="1400" b="1" dirty="0" err="1"/>
              <a:t>ὀφειλέταις</a:t>
            </a:r>
            <a:r>
              <a:rPr lang="el-GR" sz="1400" b="1" dirty="0"/>
              <a:t> </a:t>
            </a:r>
            <a:r>
              <a:rPr lang="el-GR" sz="1400" b="1" dirty="0" err="1"/>
              <a:t>ἡμῶν</a:t>
            </a:r>
            <a:r>
              <a:rPr lang="el-GR" sz="1400" b="1" dirty="0"/>
              <a:t>		 </a:t>
            </a:r>
            <a:r>
              <a:rPr lang="el-GR" sz="1400" b="1" dirty="0" err="1"/>
              <a:t>τοῖς</a:t>
            </a:r>
            <a:r>
              <a:rPr lang="el-GR" sz="1400" b="1" dirty="0"/>
              <a:t> </a:t>
            </a:r>
            <a:r>
              <a:rPr lang="el-GR" sz="1400" b="1" dirty="0" err="1"/>
              <a:t>ὀφειλέταις</a:t>
            </a:r>
            <a:r>
              <a:rPr lang="el-GR" sz="1400" b="1" dirty="0"/>
              <a:t> </a:t>
            </a:r>
            <a:r>
              <a:rPr lang="el-GR" sz="1400" b="1" dirty="0" err="1"/>
              <a:t>ἡμῶν</a:t>
            </a:r>
            <a:r>
              <a:rPr lang="el-GR" sz="1400" b="1" dirty="0"/>
              <a:t> </a:t>
            </a:r>
            <a:r>
              <a:rPr lang="de-DE" sz="1400" b="1" dirty="0"/>
              <a:t>	</a:t>
            </a:r>
            <a:endParaRPr lang="el-GR" sz="1400" dirty="0"/>
          </a:p>
          <a:p>
            <a:pPr marL="0" indent="0" fontAlgn="auto">
              <a:spcBef>
                <a:spcPts val="0"/>
              </a:spcBef>
              <a:spcAft>
                <a:spcPts val="0"/>
              </a:spcAft>
              <a:buNone/>
              <a:defRPr/>
            </a:pPr>
            <a:endParaRPr lang="el-GR" sz="1400" dirty="0"/>
          </a:p>
          <a:p>
            <a:pPr marL="0" indent="0" fontAlgn="auto">
              <a:spcBef>
                <a:spcPts val="0"/>
              </a:spcBef>
              <a:spcAft>
                <a:spcPts val="0"/>
              </a:spcAft>
              <a:buNone/>
              <a:defRPr/>
            </a:pPr>
            <a:r>
              <a:rPr lang="el-GR" sz="1400" dirty="0"/>
              <a:t>ΙΙΙ. </a:t>
            </a:r>
            <a:r>
              <a:rPr lang="el-GR" sz="1400" dirty="0" err="1"/>
              <a:t>καὶ</a:t>
            </a:r>
            <a:r>
              <a:rPr lang="el-GR" sz="1400" dirty="0"/>
              <a:t> </a:t>
            </a:r>
            <a:r>
              <a:rPr lang="el-GR" sz="1400" dirty="0" err="1"/>
              <a:t>μὴ</a:t>
            </a:r>
            <a:r>
              <a:rPr lang="el-GR" sz="1400" dirty="0"/>
              <a:t> </a:t>
            </a:r>
            <a:r>
              <a:rPr lang="el-GR" sz="1400" dirty="0" err="1"/>
              <a:t>εἰσενέγκης</a:t>
            </a:r>
            <a:r>
              <a:rPr lang="el-GR" sz="1400" dirty="0"/>
              <a:t> </a:t>
            </a:r>
            <a:r>
              <a:rPr lang="el-GR" sz="1400" dirty="0" err="1"/>
              <a:t>ἡμᾶς</a:t>
            </a:r>
            <a:r>
              <a:rPr lang="el-GR" sz="1400" dirty="0"/>
              <a:t> </a:t>
            </a:r>
            <a:r>
              <a:rPr lang="el-GR" sz="1400" dirty="0" err="1"/>
              <a:t>εἰς</a:t>
            </a:r>
            <a:r>
              <a:rPr lang="el-GR" sz="1400" dirty="0"/>
              <a:t> </a:t>
            </a:r>
            <a:r>
              <a:rPr lang="el-GR" sz="1400" dirty="0" err="1"/>
              <a:t>πειρασμόν</a:t>
            </a:r>
            <a:r>
              <a:rPr lang="de-DE" sz="1400" dirty="0"/>
              <a:t>.</a:t>
            </a:r>
            <a:r>
              <a:rPr lang="el-GR" sz="1400" dirty="0"/>
              <a:t> 	</a:t>
            </a:r>
            <a:r>
              <a:rPr lang="el-GR" sz="1400" dirty="0" err="1"/>
              <a:t>καὶ</a:t>
            </a:r>
            <a:r>
              <a:rPr lang="el-GR" sz="1400" dirty="0"/>
              <a:t> </a:t>
            </a:r>
            <a:r>
              <a:rPr lang="el-GR" sz="1400" dirty="0" err="1"/>
              <a:t>μὴ</a:t>
            </a:r>
            <a:r>
              <a:rPr lang="el-GR" sz="1400" dirty="0"/>
              <a:t> </a:t>
            </a:r>
            <a:r>
              <a:rPr lang="el-GR" sz="1400" dirty="0" err="1"/>
              <a:t>εἰσενέγκης</a:t>
            </a:r>
            <a:r>
              <a:rPr lang="el-GR" sz="1400" dirty="0"/>
              <a:t> </a:t>
            </a:r>
            <a:r>
              <a:rPr lang="el-GR" sz="1400" dirty="0" err="1"/>
              <a:t>ἡμᾶς</a:t>
            </a:r>
            <a:r>
              <a:rPr lang="el-GR" sz="1400" dirty="0"/>
              <a:t> </a:t>
            </a:r>
            <a:r>
              <a:rPr lang="el-GR" sz="1400" dirty="0" err="1"/>
              <a:t>εἰς</a:t>
            </a:r>
            <a:r>
              <a:rPr lang="el-GR" sz="1400" dirty="0"/>
              <a:t> </a:t>
            </a:r>
            <a:r>
              <a:rPr lang="el-GR" sz="1400" dirty="0" err="1"/>
              <a:t>πειρασμόν</a:t>
            </a:r>
            <a:endParaRPr lang="el-GR" sz="1400" dirty="0"/>
          </a:p>
          <a:p>
            <a:pPr marL="0" indent="0" fontAlgn="auto">
              <a:spcBef>
                <a:spcPts val="0"/>
              </a:spcBef>
              <a:spcAft>
                <a:spcPts val="0"/>
              </a:spcAft>
              <a:buNone/>
              <a:defRPr/>
            </a:pPr>
            <a:r>
              <a:rPr lang="el-GR" sz="1400" b="1" dirty="0"/>
              <a:t>				</a:t>
            </a:r>
            <a:r>
              <a:rPr lang="el-GR" sz="1400" b="1" dirty="0" err="1"/>
              <a:t>ἀλλὰ</a:t>
            </a:r>
            <a:r>
              <a:rPr lang="el-GR" sz="1400" b="1" dirty="0"/>
              <a:t> </a:t>
            </a:r>
            <a:r>
              <a:rPr lang="el-GR" sz="1400" b="1" dirty="0" err="1"/>
              <a:t>ρῦσαι</a:t>
            </a:r>
            <a:r>
              <a:rPr lang="el-GR" sz="1400" b="1" dirty="0"/>
              <a:t> </a:t>
            </a:r>
            <a:r>
              <a:rPr lang="el-GR" sz="1400" b="1" dirty="0" err="1"/>
              <a:t>ἡμᾶς</a:t>
            </a:r>
            <a:r>
              <a:rPr lang="el-GR" sz="1400" b="1" dirty="0"/>
              <a:t> </a:t>
            </a:r>
            <a:r>
              <a:rPr lang="el-GR" sz="1400" b="1" dirty="0" err="1"/>
              <a:t>ἀπὸ</a:t>
            </a:r>
            <a:r>
              <a:rPr lang="el-GR" sz="1400" b="1" dirty="0"/>
              <a:t> </a:t>
            </a:r>
            <a:r>
              <a:rPr lang="el-GR" sz="1400" b="1" dirty="0" err="1"/>
              <a:t>τοῦ</a:t>
            </a:r>
            <a:r>
              <a:rPr lang="el-GR" sz="1400" b="1" dirty="0"/>
              <a:t> </a:t>
            </a:r>
            <a:r>
              <a:rPr lang="el-GR" sz="1400" b="1" cap="all" dirty="0" err="1"/>
              <a:t>πονηρο</a:t>
            </a:r>
            <a:r>
              <a:rPr lang="de-DE" sz="1400" b="1" cap="all" dirty="0"/>
              <a:t>y</a:t>
            </a:r>
            <a:r>
              <a:rPr lang="de-DE" sz="1400" b="1" dirty="0" smtClean="0"/>
              <a:t>.</a:t>
            </a:r>
            <a:endParaRPr lang="el-GR" sz="1400" dirty="0"/>
          </a:p>
        </p:txBody>
      </p:sp>
    </p:spTree>
    <p:extLst>
      <p:ext uri="{BB962C8B-B14F-4D97-AF65-F5344CB8AC3E}">
        <p14:creationId xmlns:p14="http://schemas.microsoft.com/office/powerpoint/2010/main" val="2253461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332656"/>
            <a:ext cx="4683908" cy="4968552"/>
          </a:xfrm>
        </p:spPr>
        <p:txBody>
          <a:bodyPr>
            <a:noAutofit/>
          </a:bodyPr>
          <a:lstStyle/>
          <a:p>
            <a:pPr marL="0">
              <a:spcBef>
                <a:spcPts val="0"/>
              </a:spcBef>
              <a:buNone/>
              <a:defRPr/>
            </a:pPr>
            <a:r>
              <a:rPr lang="el-GR" sz="2000" dirty="0"/>
              <a:t>Η ΙΔΙΑ ΠΟΙΚΙΛΙΑ ΑΠΑΝΤΑ ΚΑΙ </a:t>
            </a:r>
            <a:r>
              <a:rPr lang="el-GR" sz="2000" dirty="0" smtClean="0"/>
              <a:t>ΣΤΑ</a:t>
            </a:r>
            <a:r>
              <a:rPr lang="en-US" sz="2000" dirty="0" smtClean="0"/>
              <a:t> </a:t>
            </a:r>
            <a:r>
              <a:rPr lang="el-GR" sz="2000" dirty="0" smtClean="0"/>
              <a:t>ΙΔΡΥΤΙΚΑ </a:t>
            </a:r>
            <a:r>
              <a:rPr lang="el-GR" sz="2000" dirty="0"/>
              <a:t>ΛΟΓΙΑ ΤΗΣ ΘΕΙΑΣ ΕΥΧΑΡΙΣΤΙΑΣ  όπου έχουμε δύο παραδόσεις: </a:t>
            </a:r>
          </a:p>
          <a:p>
            <a:pPr>
              <a:spcBef>
                <a:spcPts val="0"/>
              </a:spcBef>
              <a:buNone/>
              <a:defRPr/>
            </a:pPr>
            <a:r>
              <a:rPr lang="el-GR" sz="2000" dirty="0"/>
              <a:t>α) </a:t>
            </a:r>
            <a:r>
              <a:rPr lang="el-GR" sz="2000" dirty="0" err="1"/>
              <a:t>Παύλος+Λουκάς</a:t>
            </a:r>
            <a:endParaRPr lang="el-GR" sz="2000" dirty="0"/>
          </a:p>
          <a:p>
            <a:pPr>
              <a:spcBef>
                <a:spcPts val="0"/>
              </a:spcBef>
              <a:buNone/>
              <a:defRPr/>
            </a:pPr>
            <a:r>
              <a:rPr lang="el-GR" sz="2000" dirty="0"/>
              <a:t>β) Μάρκος +Ματθαίος</a:t>
            </a:r>
          </a:p>
          <a:p>
            <a:pPr>
              <a:spcBef>
                <a:spcPts val="0"/>
              </a:spcBef>
              <a:buNone/>
              <a:defRPr/>
            </a:pPr>
            <a:endParaRPr lang="el-GR" sz="2000" dirty="0"/>
          </a:p>
          <a:p>
            <a:pPr marL="0">
              <a:spcBef>
                <a:spcPts val="0"/>
              </a:spcBef>
              <a:buNone/>
              <a:defRPr/>
            </a:pPr>
            <a:r>
              <a:rPr lang="el-GR" sz="2000" dirty="0"/>
              <a:t>ΚΑΙ ΟΙ ΣΥΝΟΠΤΙΚΟΙ ΜΕ ΤΟ </a:t>
            </a:r>
            <a:r>
              <a:rPr lang="el-GR" sz="2000" i="1" dirty="0"/>
              <a:t>ΚΑΤΆ ΙΩΑΝΝΗ </a:t>
            </a:r>
            <a:r>
              <a:rPr lang="el-GR" sz="2000" dirty="0"/>
              <a:t>ΦΑΙΝΟΝΤΑΙ ΝΑ ΔΙΑΦΩΝΟΥΝ </a:t>
            </a:r>
          </a:p>
          <a:p>
            <a:pPr marL="0">
              <a:spcBef>
                <a:spcPts val="0"/>
              </a:spcBef>
              <a:buNone/>
              <a:defRPr/>
            </a:pPr>
            <a:r>
              <a:rPr lang="el-GR" sz="2000" dirty="0"/>
              <a:t>ΣΤΟ </a:t>
            </a:r>
            <a:r>
              <a:rPr lang="el-GR" sz="2000" b="1" dirty="0"/>
              <a:t>ΠΟΤΕ</a:t>
            </a:r>
            <a:r>
              <a:rPr lang="el-GR" sz="2000" dirty="0"/>
              <a:t> ΑΚΡΙΒΩΣ ΠΡΑΓΜΑΤΟΠΟΙΗΘΗΚΕ ΤΟ ΤΕΛΕΥΤΑΙΟ ΔΕΙΠΝΟ ΤΟΥ ΙΗΣΟΥ. ΉΤΑΝ ΤΕΛΙΚΑ </a:t>
            </a:r>
            <a:r>
              <a:rPr lang="el-GR" sz="2000" b="1" dirty="0"/>
              <a:t>ΠΑΣΧΑΛΙΟ;</a:t>
            </a:r>
          </a:p>
          <a:p>
            <a:pPr>
              <a:spcBef>
                <a:spcPts val="0"/>
              </a:spcBef>
              <a:buNone/>
              <a:defRPr/>
            </a:pPr>
            <a:endParaRPr lang="el-GR" sz="2000" dirty="0"/>
          </a:p>
          <a:p>
            <a:pPr marL="0">
              <a:spcBef>
                <a:spcPts val="0"/>
              </a:spcBef>
              <a:buNone/>
              <a:defRPr/>
            </a:pPr>
            <a:r>
              <a:rPr lang="el-GR" sz="2000" dirty="0"/>
              <a:t>ΑΛΛΩΣΤΕ ΚΑΙ Η ΑΝΑΤΟΛΙΚΗ ΜΕ ΤΗ ΔΥΤΙΚΗ ΕΚΚΛΗΣΙΑ ΤΟΥΣ ΠΡΩΤΟΥΣ ΑΙΩΝΕΣ ΓΙΟΡΤΑΖΑΝ ΣΕ </a:t>
            </a:r>
            <a:r>
              <a:rPr lang="el-GR" sz="2000" b="1" dirty="0"/>
              <a:t>ΔΙΑΦΟΡΕΤΙΚΟ ΧΡΟΝΟ </a:t>
            </a:r>
            <a:r>
              <a:rPr lang="el-GR" sz="2000" dirty="0"/>
              <a:t>ΤΟ ΠΑΣΧΑ</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3460" y="877216"/>
            <a:ext cx="3206787" cy="3879431"/>
          </a:xfrm>
          <a:prstGeom prst="rect">
            <a:avLst/>
          </a:prstGeom>
        </p:spPr>
      </p:pic>
      <p:sp>
        <p:nvSpPr>
          <p:cNvPr id="5" name="TextBox 4"/>
          <p:cNvSpPr txBox="1"/>
          <p:nvPr/>
        </p:nvSpPr>
        <p:spPr>
          <a:xfrm>
            <a:off x="8430247" y="4540623"/>
            <a:ext cx="271920" cy="216024"/>
          </a:xfrm>
          <a:prstGeom prst="rect">
            <a:avLst/>
          </a:prstGeom>
        </p:spPr>
        <p:txBody>
          <a:bodyPr vert="horz" wrap="square" lIns="91440" tIns="45720" rIns="91440" bIns="45720" rtlCol="0" anchor="ctr">
            <a:noAutofit/>
          </a:bodyPr>
          <a:lstStyle/>
          <a:p>
            <a:pPr algn="ctr"/>
            <a:r>
              <a:rPr lang="en-US" sz="1500" dirty="0" smtClean="0"/>
              <a:t>3</a:t>
            </a:r>
            <a:endParaRPr lang="el-GR" sz="1500" dirty="0" smtClean="0"/>
          </a:p>
        </p:txBody>
      </p:sp>
      <p:sp>
        <p:nvSpPr>
          <p:cNvPr id="6" name="TextBox 5"/>
          <p:cNvSpPr txBox="1"/>
          <p:nvPr/>
        </p:nvSpPr>
        <p:spPr>
          <a:xfrm>
            <a:off x="539552" y="5589240"/>
            <a:ext cx="6624736" cy="576064"/>
          </a:xfrm>
          <a:prstGeom prst="rect">
            <a:avLst/>
          </a:prstGeom>
        </p:spPr>
        <p:txBody>
          <a:bodyPr vert="horz" wrap="square" lIns="91440" tIns="45720" rIns="91440" bIns="45720" rtlCol="0" anchor="ctr">
            <a:noAutofit/>
          </a:bodyPr>
          <a:lstStyle/>
          <a:p>
            <a:r>
              <a:rPr lang="el-GR" sz="2000" b="1" dirty="0"/>
              <a:t>ΠΟΙΚΙΛΙΑ ΣΕ ΑΛΛΑ ΒΑΣΙΚΑ ΣΤΟΙΧΕΙΑ ΤΗΣ ΠΡΩΤΗΣ </a:t>
            </a:r>
            <a:r>
              <a:rPr lang="el-GR" sz="2000" b="1" dirty="0" smtClean="0"/>
              <a:t>ΕΚΚΛΗΣΙΑΣ</a:t>
            </a: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5001813"/>
            <a:ext cx="747321" cy="1385122"/>
          </a:xfrm>
          <a:prstGeom prst="rect">
            <a:avLst/>
          </a:prstGeom>
        </p:spPr>
      </p:pic>
    </p:spTree>
    <p:extLst>
      <p:ext uri="{BB962C8B-B14F-4D97-AF65-F5344CB8AC3E}">
        <p14:creationId xmlns:p14="http://schemas.microsoft.com/office/powerpoint/2010/main" val="1183587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 ΠΟΙΟ </a:t>
            </a:r>
            <a:r>
              <a:rPr lang="el-GR" dirty="0" smtClean="0"/>
              <a:t>ΕΙΝΑΙ </a:t>
            </a:r>
            <a:r>
              <a:rPr lang="el-GR" dirty="0"/>
              <a:t/>
            </a:r>
            <a:br>
              <a:rPr lang="el-GR" dirty="0"/>
            </a:br>
            <a:r>
              <a:rPr lang="el-GR" dirty="0"/>
              <a:t>ΤΟ ΑΡΧΑΙΟΤΕΡΟ ΠΑΤΕΡ </a:t>
            </a:r>
            <a:r>
              <a:rPr lang="el-GR" dirty="0" smtClean="0"/>
              <a:t>ΗΜΩΝ</a:t>
            </a:r>
            <a:endParaRPr lang="el-GR" dirty="0"/>
          </a:p>
        </p:txBody>
      </p:sp>
      <p:sp>
        <p:nvSpPr>
          <p:cNvPr id="3" name="Θέση περιεχομένου 2"/>
          <p:cNvSpPr>
            <a:spLocks noGrp="1"/>
          </p:cNvSpPr>
          <p:nvPr>
            <p:ph sz="half" idx="1"/>
          </p:nvPr>
        </p:nvSpPr>
        <p:spPr/>
        <p:txBody>
          <a:bodyPr>
            <a:normAutofit fontScale="70000" lnSpcReduction="20000"/>
          </a:bodyPr>
          <a:lstStyle/>
          <a:p>
            <a:pPr marL="0" indent="0" fontAlgn="auto">
              <a:spcBef>
                <a:spcPts val="0"/>
              </a:spcBef>
              <a:spcAft>
                <a:spcPts val="0"/>
              </a:spcAft>
              <a:buNone/>
              <a:defRPr/>
            </a:pPr>
            <a:r>
              <a:rPr lang="el-GR" dirty="0">
                <a:solidFill>
                  <a:prstClr val="black"/>
                </a:solidFill>
              </a:rPr>
              <a:t>1. Από την άλλη πλευρά μάλλον ο </a:t>
            </a:r>
            <a:r>
              <a:rPr lang="el-GR" dirty="0" err="1">
                <a:solidFill>
                  <a:prstClr val="black"/>
                </a:solidFill>
              </a:rPr>
              <a:t>Λκ</a:t>
            </a:r>
            <a:r>
              <a:rPr lang="el-GR" dirty="0">
                <a:solidFill>
                  <a:prstClr val="black"/>
                </a:solidFill>
              </a:rPr>
              <a:t>. στη β΄ στροφή</a:t>
            </a:r>
          </a:p>
          <a:p>
            <a:pPr marL="360000" indent="0" algn="just" fontAlgn="auto">
              <a:spcBef>
                <a:spcPts val="0"/>
              </a:spcBef>
              <a:spcAft>
                <a:spcPts val="0"/>
              </a:spcAft>
              <a:buNone/>
              <a:defRPr/>
            </a:pPr>
            <a:r>
              <a:rPr lang="el-GR" dirty="0" smtClean="0">
                <a:solidFill>
                  <a:prstClr val="black"/>
                </a:solidFill>
              </a:rPr>
              <a:t>διόρθωσε </a:t>
            </a:r>
            <a:r>
              <a:rPr lang="el-GR" dirty="0">
                <a:solidFill>
                  <a:prstClr val="black"/>
                </a:solidFill>
              </a:rPr>
              <a:t>το </a:t>
            </a:r>
            <a:r>
              <a:rPr lang="el-GR" i="1" dirty="0"/>
              <a:t>ΣΗΜΕΡΟΝ</a:t>
            </a:r>
            <a:r>
              <a:rPr lang="el-GR" i="1" dirty="0">
                <a:solidFill>
                  <a:prstClr val="black"/>
                </a:solidFill>
              </a:rPr>
              <a:t> </a:t>
            </a:r>
            <a:r>
              <a:rPr lang="el-GR" dirty="0">
                <a:solidFill>
                  <a:prstClr val="black"/>
                </a:solidFill>
              </a:rPr>
              <a:t>σε </a:t>
            </a:r>
          </a:p>
          <a:p>
            <a:pPr marL="360000" indent="0" algn="just" fontAlgn="auto">
              <a:spcBef>
                <a:spcPts val="0"/>
              </a:spcBef>
              <a:spcAft>
                <a:spcPts val="0"/>
              </a:spcAft>
              <a:buNone/>
              <a:defRPr/>
            </a:pPr>
            <a:r>
              <a:rPr lang="el-GR" b="1" i="1" dirty="0" err="1" smtClean="0">
                <a:solidFill>
                  <a:prstClr val="black"/>
                </a:solidFill>
              </a:rPr>
              <a:t>τὸ</a:t>
            </a:r>
            <a:r>
              <a:rPr lang="el-GR" b="1" i="1" dirty="0" smtClean="0">
                <a:solidFill>
                  <a:prstClr val="black"/>
                </a:solidFill>
              </a:rPr>
              <a:t> </a:t>
            </a:r>
            <a:r>
              <a:rPr lang="el-GR" b="1" i="1" dirty="0" err="1">
                <a:solidFill>
                  <a:prstClr val="black"/>
                </a:solidFill>
              </a:rPr>
              <a:t>καθ΄ἡμέραν</a:t>
            </a:r>
            <a:r>
              <a:rPr lang="el-GR" b="1" dirty="0">
                <a:solidFill>
                  <a:prstClr val="black"/>
                </a:solidFill>
              </a:rPr>
              <a:t> </a:t>
            </a:r>
          </a:p>
          <a:p>
            <a:pPr marL="360000" indent="0" algn="just" fontAlgn="auto">
              <a:spcBef>
                <a:spcPts val="0"/>
              </a:spcBef>
              <a:spcAft>
                <a:spcPts val="0"/>
              </a:spcAft>
              <a:buNone/>
              <a:defRPr/>
            </a:pPr>
            <a:r>
              <a:rPr lang="el-GR" dirty="0" smtClean="0">
                <a:solidFill>
                  <a:prstClr val="black"/>
                </a:solidFill>
              </a:rPr>
              <a:t>και </a:t>
            </a:r>
            <a:r>
              <a:rPr lang="el-GR" dirty="0">
                <a:solidFill>
                  <a:prstClr val="black"/>
                </a:solidFill>
              </a:rPr>
              <a:t>αντί των </a:t>
            </a:r>
            <a:r>
              <a:rPr lang="el-GR" i="1" dirty="0"/>
              <a:t>ΟΦΕΙΛΩΝ</a:t>
            </a:r>
            <a:r>
              <a:rPr lang="el-GR" dirty="0">
                <a:solidFill>
                  <a:prstClr val="black"/>
                </a:solidFill>
              </a:rPr>
              <a:t> </a:t>
            </a:r>
            <a:endParaRPr lang="el-GR" dirty="0" smtClean="0">
              <a:solidFill>
                <a:prstClr val="black"/>
              </a:solidFill>
            </a:endParaRPr>
          </a:p>
          <a:p>
            <a:pPr marL="360000" indent="0" algn="just" fontAlgn="auto">
              <a:spcBef>
                <a:spcPts val="0"/>
              </a:spcBef>
              <a:spcAft>
                <a:spcPts val="0"/>
              </a:spcAft>
              <a:buNone/>
              <a:defRPr/>
            </a:pPr>
            <a:r>
              <a:rPr lang="el-GR" dirty="0" smtClean="0">
                <a:solidFill>
                  <a:prstClr val="black"/>
                </a:solidFill>
              </a:rPr>
              <a:t>(= </a:t>
            </a:r>
            <a:r>
              <a:rPr lang="el-GR" dirty="0">
                <a:solidFill>
                  <a:prstClr val="black"/>
                </a:solidFill>
              </a:rPr>
              <a:t>χρέη)</a:t>
            </a:r>
          </a:p>
          <a:p>
            <a:pPr marL="360000" indent="0" fontAlgn="auto">
              <a:spcBef>
                <a:spcPts val="0"/>
              </a:spcBef>
              <a:spcAft>
                <a:spcPts val="0"/>
              </a:spcAft>
              <a:buNone/>
              <a:defRPr/>
            </a:pPr>
            <a:r>
              <a:rPr lang="el-GR" b="1" i="1" dirty="0" err="1" smtClean="0">
                <a:solidFill>
                  <a:prstClr val="black"/>
                </a:solidFill>
              </a:rPr>
              <a:t>ἁμαρτίες</a:t>
            </a:r>
            <a:r>
              <a:rPr lang="el-GR" b="1" i="1" dirty="0" smtClean="0">
                <a:solidFill>
                  <a:prstClr val="black"/>
                </a:solidFill>
              </a:rPr>
              <a:t>. </a:t>
            </a:r>
            <a:r>
              <a:rPr lang="el-GR" sz="2700" i="1" dirty="0" smtClean="0">
                <a:solidFill>
                  <a:prstClr val="black"/>
                </a:solidFill>
              </a:rPr>
              <a:t>Έτσι </a:t>
            </a:r>
            <a:r>
              <a:rPr lang="el-GR" sz="2700" i="1" dirty="0">
                <a:solidFill>
                  <a:prstClr val="black"/>
                </a:solidFill>
              </a:rPr>
              <a:t>διακρίνει την αμαρτία προς τον Θεό, </a:t>
            </a:r>
            <a:r>
              <a:rPr lang="el-GR" sz="2700" i="1" dirty="0" smtClean="0">
                <a:solidFill>
                  <a:prstClr val="black"/>
                </a:solidFill>
              </a:rPr>
              <a:t>από </a:t>
            </a:r>
            <a:r>
              <a:rPr lang="el-GR" sz="2700" i="1" dirty="0">
                <a:solidFill>
                  <a:prstClr val="black"/>
                </a:solidFill>
              </a:rPr>
              <a:t>την οφειλή προς τον άλλον </a:t>
            </a:r>
          </a:p>
          <a:p>
            <a:pPr marL="0" indent="0" algn="just" fontAlgn="auto">
              <a:spcBef>
                <a:spcPts val="0"/>
              </a:spcBef>
              <a:spcAft>
                <a:spcPts val="0"/>
              </a:spcAft>
              <a:buNone/>
              <a:defRPr/>
            </a:pPr>
            <a:endParaRPr lang="el-GR" dirty="0">
              <a:solidFill>
                <a:prstClr val="black"/>
              </a:solidFill>
            </a:endParaRPr>
          </a:p>
          <a:p>
            <a:pPr marL="0" indent="0" fontAlgn="auto">
              <a:spcBef>
                <a:spcPts val="0"/>
              </a:spcBef>
              <a:spcAft>
                <a:spcPts val="0"/>
              </a:spcAft>
              <a:buNone/>
              <a:defRPr/>
            </a:pPr>
            <a:r>
              <a:rPr lang="el-GR" dirty="0"/>
              <a:t>2. Ίσως η δεύτερη στροφή του </a:t>
            </a:r>
            <a:r>
              <a:rPr lang="el-GR" dirty="0" err="1"/>
              <a:t>Μτ</a:t>
            </a:r>
            <a:r>
              <a:rPr lang="el-GR" dirty="0"/>
              <a:t>. διασώζει </a:t>
            </a:r>
            <a:r>
              <a:rPr lang="el-GR" b="1" dirty="0"/>
              <a:t>καλύτερα </a:t>
            </a:r>
            <a:r>
              <a:rPr lang="el-GR" dirty="0"/>
              <a:t>το </a:t>
            </a:r>
            <a:r>
              <a:rPr lang="el-GR" dirty="0" err="1"/>
              <a:t>αραμαϊκό</a:t>
            </a:r>
            <a:r>
              <a:rPr lang="el-GR" dirty="0"/>
              <a:t> κείμενο, το οποίο είχε παράλληλη δομή και ρυθμό </a:t>
            </a:r>
            <a:r>
              <a:rPr lang="el-GR" dirty="0" err="1"/>
              <a:t>διτονικό</a:t>
            </a:r>
            <a:r>
              <a:rPr lang="el-GR" dirty="0" smtClean="0"/>
              <a:t>.</a:t>
            </a:r>
            <a:endParaRPr lang="el-GR" dirty="0"/>
          </a:p>
        </p:txBody>
      </p:sp>
      <p:sp>
        <p:nvSpPr>
          <p:cNvPr id="4" name="Θέση περιεχομένου 3"/>
          <p:cNvSpPr>
            <a:spLocks noGrp="1"/>
          </p:cNvSpPr>
          <p:nvPr>
            <p:ph sz="half" idx="2"/>
          </p:nvPr>
        </p:nvSpPr>
        <p:spPr/>
        <p:txBody>
          <a:bodyPr>
            <a:normAutofit fontScale="70000" lnSpcReduction="20000"/>
          </a:bodyPr>
          <a:lstStyle/>
          <a:p>
            <a:pPr marL="216000" indent="-216000" fontAlgn="auto">
              <a:spcBef>
                <a:spcPts val="0"/>
              </a:spcBef>
              <a:spcAft>
                <a:spcPts val="0"/>
              </a:spcAft>
              <a:buFontTx/>
              <a:buAutoNum type="arabicPeriod"/>
              <a:defRPr/>
            </a:pPr>
            <a:r>
              <a:rPr lang="el-GR" dirty="0"/>
              <a:t>Η εκδοχή του Λουκά είναι πλήρως </a:t>
            </a:r>
            <a:r>
              <a:rPr lang="el-GR" b="1" dirty="0"/>
              <a:t>ενσωματωμένη</a:t>
            </a:r>
            <a:r>
              <a:rPr lang="el-GR" dirty="0"/>
              <a:t> στον Ματθαίο.</a:t>
            </a:r>
          </a:p>
          <a:p>
            <a:pPr marL="216000" indent="-216000" fontAlgn="auto">
              <a:spcBef>
                <a:spcPts val="0"/>
              </a:spcBef>
              <a:spcAft>
                <a:spcPts val="0"/>
              </a:spcAft>
              <a:buFontTx/>
              <a:buAutoNum type="arabicPeriod"/>
              <a:defRPr/>
            </a:pPr>
            <a:r>
              <a:rPr lang="el-GR" dirty="0"/>
              <a:t>Ο λειτουργικός νόμος υπαγορεύει ότι οι προσευχές  με την πάροδο του </a:t>
            </a:r>
            <a:r>
              <a:rPr lang="el-GR" dirty="0" smtClean="0"/>
              <a:t>χρόνου </a:t>
            </a:r>
            <a:r>
              <a:rPr lang="el-GR" dirty="0"/>
              <a:t>γίνονται </a:t>
            </a:r>
            <a:r>
              <a:rPr lang="el-GR" b="1" dirty="0"/>
              <a:t>πιο εκτεταμένες</a:t>
            </a:r>
            <a:r>
              <a:rPr lang="el-GR" dirty="0"/>
              <a:t>.</a:t>
            </a:r>
          </a:p>
          <a:p>
            <a:pPr marL="216000" indent="-216000" fontAlgn="auto">
              <a:spcBef>
                <a:spcPts val="0"/>
              </a:spcBef>
              <a:spcAft>
                <a:spcPts val="0"/>
              </a:spcAft>
              <a:buFontTx/>
              <a:buAutoNum type="arabicPeriod"/>
              <a:defRPr/>
            </a:pPr>
            <a:r>
              <a:rPr lang="el-GR" dirty="0"/>
              <a:t>Οι προσθήκες του </a:t>
            </a:r>
            <a:r>
              <a:rPr lang="el-GR" dirty="0" err="1"/>
              <a:t>Μτ</a:t>
            </a:r>
            <a:r>
              <a:rPr lang="el-GR" dirty="0"/>
              <a:t>. βρίσκονται </a:t>
            </a:r>
            <a:r>
              <a:rPr lang="el-GR" b="1" dirty="0"/>
              <a:t>στο τέλος </a:t>
            </a:r>
            <a:r>
              <a:rPr lang="el-GR" dirty="0"/>
              <a:t>των ενοτήτων της Προσευχής. Για να έχουν άραγε στην Λειτουργία ένα φινάλε; </a:t>
            </a:r>
          </a:p>
          <a:p>
            <a:pPr marL="216000" indent="-216000" fontAlgn="auto">
              <a:spcBef>
                <a:spcPts val="0"/>
              </a:spcBef>
              <a:spcAft>
                <a:spcPts val="0"/>
              </a:spcAft>
              <a:buFontTx/>
              <a:buAutoNum type="arabicPeriod"/>
              <a:defRPr/>
            </a:pPr>
            <a:r>
              <a:rPr lang="el-GR" dirty="0"/>
              <a:t>Ποιος άραγε θα τολμούσε να απαλείψει δυο αιτήματα της Κυριακής Προσευχής εάν ανήκαν στο αρχαιότερο υλικό της παράδοσης</a:t>
            </a:r>
            <a:r>
              <a:rPr lang="el-GR" dirty="0" smtClean="0"/>
              <a:t>;</a:t>
            </a:r>
            <a:endParaRPr lang="el-GR" dirty="0"/>
          </a:p>
        </p:txBody>
      </p:sp>
    </p:spTree>
    <p:extLst>
      <p:ext uri="{BB962C8B-B14F-4D97-AF65-F5344CB8AC3E}">
        <p14:creationId xmlns:p14="http://schemas.microsoft.com/office/powerpoint/2010/main" val="42570584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2/9/2015 14:25:4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7,2,3,"/>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90420F8-950A-4F61-8E5A-339214414F6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2661</TotalTime>
  <Words>12832</Words>
  <Application>Microsoft Office PowerPoint</Application>
  <PresentationFormat>Προβολή στην οθόνη (4:3)</PresentationFormat>
  <Paragraphs>557</Paragraphs>
  <Slides>68</Slides>
  <Notes>28</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68</vt:i4>
      </vt:variant>
    </vt:vector>
  </HeadingPairs>
  <TitlesOfParts>
    <vt:vector size="77" baseType="lpstr">
      <vt:lpstr>ＭＳ Ｐゴシック</vt:lpstr>
      <vt:lpstr>Arial</vt:lpstr>
      <vt:lpstr>Calibri</vt:lpstr>
      <vt:lpstr>Franklin Gothic Book</vt:lpstr>
      <vt:lpstr>Palatino Linotype</vt:lpstr>
      <vt:lpstr>Times New Roman</vt:lpstr>
      <vt:lpstr>Wingdings</vt:lpstr>
      <vt:lpstr>Wingdings 2</vt:lpstr>
      <vt:lpstr>Θέμα του Office</vt:lpstr>
      <vt:lpstr>Χριστολογικές Μαρτυρίες της Παλαιάς Διαθήκης</vt:lpstr>
      <vt:lpstr>ΠΑΤΕΡ ΗΜΩΝ</vt:lpstr>
      <vt:lpstr>Παρουσίαση του PowerPoint</vt:lpstr>
      <vt:lpstr>Παρουσίαση του PowerPoint</vt:lpstr>
      <vt:lpstr>Παρουσίαση του PowerPoint</vt:lpstr>
      <vt:lpstr>ΠΡΟΚΛΗΣΕΙΣ</vt:lpstr>
      <vt:lpstr>Λουκάς 11, 2-4//Mατθαίος 6, 10</vt:lpstr>
      <vt:lpstr>Παρουσίαση του PowerPoint</vt:lpstr>
      <vt:lpstr>Ι. ΠΟΙΟ ΕΙΝΑΙ  ΤΟ ΑΡΧΑΙΟΤΕΡΟ ΠΑΤΕΡ ΗΜΩΝ</vt:lpstr>
      <vt:lpstr>ΑΡΧΕΓΟΝΟ ΠΑΤΕΡ ΗΜΩΝ</vt:lpstr>
      <vt:lpstr>Ωριγένης Αδαμάντιος 185-251 μ.Χ. (Αλεξάνδρεια-Καισάρεια)</vt:lpstr>
      <vt:lpstr>ΙΕΡΑΡΧΗΣΗ ΑΙΤΗΜΑΤΩΝ</vt:lpstr>
      <vt:lpstr>Ι. ΣΥΓΚΡΙΣΗ ΜΕ ΙΟΥΔΑΙΚΑ ΠΑΡΑΛΛΗΛΑ</vt:lpstr>
      <vt:lpstr>Το Καντίς</vt:lpstr>
      <vt:lpstr>Το Καντίς [2]</vt:lpstr>
      <vt:lpstr>ΜΟΝΑΔΙΚΑ ΧΑΡΑΚΤΗΡΙΣΤΙΚΑ ΤΗΣ ΚΥΡΙΑΚΗΣ ΠΡΟΣΕΥΧΗΣ</vt:lpstr>
      <vt:lpstr>ΙΙ. ΤΟ ΠΑΤΕΡ ΗΜΩΝ ΣΤΗ ΣΥΝΑΦΕΙΑ ΕΚΑΣΤΟΥ ΕΥΑΓΓΕΛΙΣΤΗ  (text = υφαντό)</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ΙΙΙ. ΑΝΑΛΥΣΗ ΤΩΝ ΣΤΙΧΩΝ  ΤΟΥ ΠΑΤΕΡ ΗΜΩΝ</vt:lpstr>
      <vt:lpstr>Παρουσίαση του PowerPoint</vt:lpstr>
      <vt:lpstr>Θεία Λειτουργία</vt:lpstr>
      <vt:lpstr>Παρουσίαση του PowerPoint</vt:lpstr>
      <vt:lpstr>Ριζοσπαστικη απαιτηση για απεμπλοκη από σαρκικουσ δεσμουσ </vt:lpstr>
      <vt:lpstr>ΙΙ. ΤΟ ΛΕΞΙΔΙΟ ΗΜΩΝ</vt:lpstr>
      <vt:lpstr>Παρουσίαση του PowerPoint</vt:lpstr>
      <vt:lpstr>Παρουσίαση του PowerPoint</vt:lpstr>
      <vt:lpstr>Το αγιαΣθητω με την εννοια τηΣ δοξολογιαΣ μετα απο μια φανερωΣη του μεγαλειου του αληθινου θεου</vt:lpstr>
      <vt:lpstr>ΑΓΙΑΣΜΟΣ ονοματος = ΔΟΞΑΣΜΟΣ προςωπου (πρβλ. ιω. 12, 28) Μεςω Των ΘΥΣΙΑΣΤΙΚΩΝ πραξεων των εχοντων το ονομα του</vt:lpstr>
      <vt:lpstr>V. ΕΛΘΕΤΩ Η ΒΑΣΙΛΕΙΑ ΣΟΥ!</vt:lpstr>
      <vt:lpstr>Παρουσίαση του PowerPoint</vt:lpstr>
      <vt:lpstr>ΒΑΣΙΛΕΙΕΣ ΤΗΣ ΓΗΣ ΚΑΙ ΥΙΟΣ ΤΟΥ ΑΝΘΡΩΠΟΥ  ΔΑΝΙΗΛ 2+4+ 7</vt:lpstr>
      <vt:lpstr>Βασιλεία στον Ιουδαϊσμό</vt:lpstr>
      <vt:lpstr>Παρουσίαση του PowerPoint</vt:lpstr>
      <vt:lpstr>Παρουσίαση του PowerPoint</vt:lpstr>
      <vt:lpstr>Παρουσίαση του PowerPoint</vt:lpstr>
      <vt:lpstr>Παρουσίαση του PowerPoint</vt:lpstr>
      <vt:lpstr>To Θέλημα του Θεού</vt:lpstr>
      <vt:lpstr>Παρουσίαση του PowerPoint</vt:lpstr>
      <vt:lpstr>Ο άρτος</vt:lpstr>
      <vt:lpstr>Ο άρτος [2]</vt:lpstr>
      <vt:lpstr>Ο άρτος [3]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ΜΑΓΙΚΗ ΧΡΗΣΗ ΤΟΥ ΠΑΤΕΡ ΗΜΩΝ ΉΔΗ ΑΠΌ ΤΟΥΣ ΠΡΩΤΟΥΣ ΑΙΩΝΕΣ;</vt:lpstr>
      <vt:lpstr>ΒΙΒΛΙΟΓΡΑΦΙΑ</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(1/7) </vt:lpstr>
      <vt:lpstr>Σημείωμα Χρήσης Έργων Τρίτων (2/7) </vt:lpstr>
      <vt:lpstr>Σημείωμα Χρήσης Έργων Τρίτων (3/7) </vt:lpstr>
      <vt:lpstr>Σημείωμα Χρήσης Έργων Τρίτων (4/7) </vt:lpstr>
      <vt:lpstr>Σημείωμα Χρήσης Έργων Τρίτων (5/7) </vt:lpstr>
      <vt:lpstr>Σημείωμα Χρήσης Έργων Τρίτων (6/7) </vt:lpstr>
      <vt:lpstr>Σημείωμα Χρήσης Έργων Τρίτων (7/7)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geran</cp:lastModifiedBy>
  <cp:revision>299</cp:revision>
  <dcterms:created xsi:type="dcterms:W3CDTF">2012-09-06T09:03:05Z</dcterms:created>
  <dcterms:modified xsi:type="dcterms:W3CDTF">2015-10-09T09:50:36Z</dcterms:modified>
</cp:coreProperties>
</file>