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8.xml" ContentType="application/vnd.openxmlformats-officedocument.presentationml.tags+xml"/>
  <Override PartName="/ppt/notesSlides/notesSlide11.xml" ContentType="application/vnd.openxmlformats-officedocument.presentationml.notesSlide+xml"/>
  <Override PartName="/ppt/tags/tag2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72"/>
  </p:notesMasterIdLst>
  <p:sldIdLst>
    <p:sldId id="329" r:id="rId3"/>
    <p:sldId id="333" r:id="rId4"/>
    <p:sldId id="334" r:id="rId5"/>
    <p:sldId id="335"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56" r:id="rId27"/>
    <p:sldId id="357" r:id="rId28"/>
    <p:sldId id="358" r:id="rId29"/>
    <p:sldId id="359" r:id="rId30"/>
    <p:sldId id="360" r:id="rId31"/>
    <p:sldId id="361" r:id="rId32"/>
    <p:sldId id="362" r:id="rId33"/>
    <p:sldId id="363" r:id="rId34"/>
    <p:sldId id="364" r:id="rId35"/>
    <p:sldId id="365" r:id="rId36"/>
    <p:sldId id="366" r:id="rId37"/>
    <p:sldId id="367" r:id="rId38"/>
    <p:sldId id="368" r:id="rId39"/>
    <p:sldId id="369" r:id="rId40"/>
    <p:sldId id="370" r:id="rId41"/>
    <p:sldId id="371" r:id="rId42"/>
    <p:sldId id="372" r:id="rId43"/>
    <p:sldId id="373" r:id="rId44"/>
    <p:sldId id="374" r:id="rId45"/>
    <p:sldId id="375" r:id="rId46"/>
    <p:sldId id="376" r:id="rId47"/>
    <p:sldId id="377" r:id="rId48"/>
    <p:sldId id="378" r:id="rId49"/>
    <p:sldId id="379" r:id="rId50"/>
    <p:sldId id="380" r:id="rId51"/>
    <p:sldId id="381" r:id="rId52"/>
    <p:sldId id="382" r:id="rId53"/>
    <p:sldId id="383" r:id="rId54"/>
    <p:sldId id="384" r:id="rId55"/>
    <p:sldId id="385" r:id="rId56"/>
    <p:sldId id="386" r:id="rId57"/>
    <p:sldId id="387" r:id="rId58"/>
    <p:sldId id="388" r:id="rId59"/>
    <p:sldId id="330" r:id="rId60"/>
    <p:sldId id="290" r:id="rId61"/>
    <p:sldId id="295" r:id="rId62"/>
    <p:sldId id="331" r:id="rId63"/>
    <p:sldId id="332" r:id="rId64"/>
    <p:sldId id="291" r:id="rId65"/>
    <p:sldId id="294" r:id="rId66"/>
    <p:sldId id="293" r:id="rId67"/>
    <p:sldId id="389" r:id="rId68"/>
    <p:sldId id="390" r:id="rId69"/>
    <p:sldId id="391" r:id="rId70"/>
    <p:sldId id="392" r:id="rId71"/>
  </p:sldIdLst>
  <p:sldSz cx="9144000" cy="6858000" type="screen4x3"/>
  <p:notesSz cx="6858000" cy="9144000"/>
  <p:custDataLst>
    <p:tags r:id="rId7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29"/>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330"/>
            <p14:sldId id="290"/>
            <p14:sldId id="295"/>
            <p14:sldId id="331"/>
            <p14:sldId id="332"/>
            <p14:sldId id="291"/>
            <p14:sldId id="294"/>
          </p14:sldIdLst>
        </p14:section>
        <p14:section name="Untitled Section" id="{0F1CB131-A6BD-43D0-B8D4-1F27CEF7A05E}">
          <p14:sldIdLst>
            <p14:sldId id="293"/>
            <p14:sldId id="389"/>
            <p14:sldId id="390"/>
            <p14:sldId id="391"/>
            <p14:sldId id="39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77" autoAdjust="0"/>
    <p:restoredTop sz="95203" autoAdjust="0"/>
  </p:normalViewPr>
  <p:slideViewPr>
    <p:cSldViewPr>
      <p:cViewPr varScale="1">
        <p:scale>
          <a:sx n="109" d="100"/>
          <a:sy n="109" d="100"/>
        </p:scale>
        <p:origin x="15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2081307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61</a:t>
            </a:fld>
            <a:endParaRPr lang="el-GR"/>
          </a:p>
        </p:txBody>
      </p:sp>
    </p:spTree>
    <p:extLst>
      <p:ext uri="{BB962C8B-B14F-4D97-AF65-F5344CB8AC3E}">
        <p14:creationId xmlns:p14="http://schemas.microsoft.com/office/powerpoint/2010/main" val="4188338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62</a:t>
            </a:fld>
            <a:endParaRPr lang="el-GR"/>
          </a:p>
        </p:txBody>
      </p:sp>
    </p:spTree>
    <p:extLst>
      <p:ext uri="{BB962C8B-B14F-4D97-AF65-F5344CB8AC3E}">
        <p14:creationId xmlns:p14="http://schemas.microsoft.com/office/powerpoint/2010/main" val="1615422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63</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64</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65</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66</a:t>
            </a:fld>
            <a:endParaRPr lang="el-GR"/>
          </a:p>
        </p:txBody>
      </p:sp>
    </p:spTree>
    <p:extLst>
      <p:ext uri="{BB962C8B-B14F-4D97-AF65-F5344CB8AC3E}">
        <p14:creationId xmlns:p14="http://schemas.microsoft.com/office/powerpoint/2010/main" val="3875071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67</a:t>
            </a:fld>
            <a:endParaRPr lang="el-GR"/>
          </a:p>
        </p:txBody>
      </p:sp>
    </p:spTree>
    <p:extLst>
      <p:ext uri="{BB962C8B-B14F-4D97-AF65-F5344CB8AC3E}">
        <p14:creationId xmlns:p14="http://schemas.microsoft.com/office/powerpoint/2010/main" val="920490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68</a:t>
            </a:fld>
            <a:endParaRPr lang="el-GR"/>
          </a:p>
        </p:txBody>
      </p:sp>
    </p:spTree>
    <p:extLst>
      <p:ext uri="{BB962C8B-B14F-4D97-AF65-F5344CB8AC3E}">
        <p14:creationId xmlns:p14="http://schemas.microsoft.com/office/powerpoint/2010/main" val="3902807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69</a:t>
            </a:fld>
            <a:endParaRPr lang="el-GR"/>
          </a:p>
        </p:txBody>
      </p:sp>
    </p:spTree>
    <p:extLst>
      <p:ext uri="{BB962C8B-B14F-4D97-AF65-F5344CB8AC3E}">
        <p14:creationId xmlns:p14="http://schemas.microsoft.com/office/powerpoint/2010/main" val="1457092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smtClean="0">
                <a:latin typeface="Arial" panose="020B0604020202020204" pitchFamily="34" charset="0"/>
              </a:rPr>
              <a:t>Walvoord</a:t>
            </a:r>
            <a:r>
              <a:rPr lang="de-DE" dirty="0" smtClean="0">
                <a:latin typeface="Arial" panose="020B0604020202020204" pitchFamily="34" charset="0"/>
              </a:rPr>
              <a:t>, Das Neue Testament erklärt, S. 10</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445371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rPr>
              <a:t>Vgl. Maier, </a:t>
            </a:r>
            <a:r>
              <a:rPr lang="el-GR" dirty="0" err="1" smtClean="0">
                <a:latin typeface="Arial" panose="020B0604020202020204" pitchFamily="34" charset="0"/>
              </a:rPr>
              <a:t>Μτ</a:t>
            </a:r>
            <a:r>
              <a:rPr lang="de-DE" dirty="0" smtClean="0">
                <a:latin typeface="Arial" panose="020B0604020202020204" pitchFamily="34" charset="0"/>
              </a:rPr>
              <a:t>-Kommentar, S. 29</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149051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rPr>
              <a:t>Bildatlas zur Bibel, Bertelsmann, 1957</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2402821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rPr>
              <a:t>Vgl. Das große Bibellexikon, Band 2, S. 563 – R. Brockhaus Verlag</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280029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rPr>
              <a:t>500 Jahre Tempelbau</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4034474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58</a:t>
            </a:fld>
            <a:endParaRPr lang="el-GR"/>
          </a:p>
        </p:txBody>
      </p:sp>
    </p:spTree>
    <p:extLst>
      <p:ext uri="{BB962C8B-B14F-4D97-AF65-F5344CB8AC3E}">
        <p14:creationId xmlns:p14="http://schemas.microsoft.com/office/powerpoint/2010/main" val="3686365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59</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60</a:t>
            </a:fld>
            <a:endParaRPr lang="el-GR"/>
          </a:p>
        </p:txBody>
      </p:sp>
    </p:spTree>
    <p:extLst>
      <p:ext uri="{BB962C8B-B14F-4D97-AF65-F5344CB8AC3E}">
        <p14:creationId xmlns:p14="http://schemas.microsoft.com/office/powerpoint/2010/main" val="274972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ＭＳ Ｐゴシック" pitchFamily="34" charset="-128"/>
                <a:cs typeface="+mn-cs"/>
              </a:rPr>
              <a:t>Η Γέννηση στο κατά Ματθαίον και το κατά Λουκάν</a:t>
            </a:r>
            <a:endParaRPr lang="el-GR"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ＭＳ Ｐゴシック" pitchFamily="34" charset="-128"/>
                <a:cs typeface="+mn-cs"/>
              </a:rPr>
              <a:t>Η Γέννηση στο κατά Ματθαίον και το κατά Λουκάν</a:t>
            </a:r>
            <a:endParaRPr lang="el-GR" sz="1000" dirty="0">
              <a:solidFill>
                <a:srgbClr val="5075BC"/>
              </a:solidFill>
              <a:ea typeface="ＭＳ Ｐゴシック" pitchFamily="34" charset="-128"/>
              <a:cs typeface="+mn-cs"/>
            </a:endParaRPr>
          </a:p>
        </p:txBody>
      </p:sp>
      <p:pic>
        <p:nvPicPr>
          <p:cNvPr id="6" name="Picture 5"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ＭＳ Ｐゴシック" pitchFamily="34" charset="-128"/>
                <a:cs typeface="+mn-cs"/>
              </a:rPr>
              <a:t>Η Γέννηση στο κατά Ματθαίον και το κατά Λουκάν</a:t>
            </a:r>
            <a:endParaRPr lang="el-GR" sz="1000" dirty="0">
              <a:solidFill>
                <a:srgbClr val="5075BC"/>
              </a:solidFill>
              <a:ea typeface="ＭＳ Ｐゴシック" pitchFamily="34" charset="-128"/>
              <a:cs typeface="+mn-cs"/>
            </a:endParaRPr>
          </a:p>
        </p:txBody>
      </p:sp>
      <p:pic>
        <p:nvPicPr>
          <p:cNvPr id="7" name="Picture 6"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ＭＳ Ｐゴシック" pitchFamily="34" charset="-128"/>
                <a:cs typeface="+mn-cs"/>
              </a:rPr>
              <a:t>Η Γέννηση στο κατά Ματθαίον και το κατά Λουκάν</a:t>
            </a:r>
            <a:endParaRPr lang="el-GR" sz="1000" dirty="0">
              <a:solidFill>
                <a:srgbClr val="5075BC"/>
              </a:solidFill>
              <a:ea typeface="ＭＳ Ｐゴシック" pitchFamily="34" charset="-128"/>
              <a:cs typeface="+mn-cs"/>
            </a:endParaRPr>
          </a:p>
        </p:txBody>
      </p:sp>
      <p:pic>
        <p:nvPicPr>
          <p:cNvPr id="9" name="Picture 8"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ＭＳ Ｐゴシック" pitchFamily="34" charset="-128"/>
                <a:cs typeface="+mn-cs"/>
              </a:rPr>
              <a:t>Η Γέννηση στο κατά Ματθαίον και το κατά Λουκάν</a:t>
            </a:r>
            <a:endParaRPr lang="el-GR" sz="1000" dirty="0">
              <a:solidFill>
                <a:srgbClr val="5075BC"/>
              </a:solidFill>
              <a:ea typeface="ＭＳ Ｐゴシック" pitchFamily="34" charset="-128"/>
              <a:cs typeface="+mn-cs"/>
            </a:endParaRPr>
          </a:p>
        </p:txBody>
      </p:sp>
      <p:pic>
        <p:nvPicPr>
          <p:cNvPr id="5" name="Picture 4"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ＭＳ Ｐゴシック" pitchFamily="34" charset="-128"/>
                <a:cs typeface="+mn-cs"/>
              </a:rPr>
              <a:t>Η Γέννηση στο κατά Ματθαίον και το κατά Λουκάν</a:t>
            </a:r>
            <a:endParaRPr lang="el-GR"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ＭＳ Ｐゴシック" pitchFamily="34" charset="-128"/>
                <a:cs typeface="+mn-cs"/>
              </a:rPr>
              <a:t>Η Γέννηση στο κατά Ματθαίον και το κατά Λουκάν</a:t>
            </a:r>
            <a:endParaRPr lang="el-GR"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15.jpg"/></Relationships>
</file>

<file path=ppt/slides/_rels/slide4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22.jpg"/><Relationship Id="rId4" Type="http://schemas.openxmlformats.org/officeDocument/2006/relationships/image" Target="../media/image21.jp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hyperlink" Target="http://eclass.uoa.gr/courses/SOCTHEOL138/"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hyperlink" Target="http://opencourses.uoa.gr/courses/SOCTHEOL3/" TargetMode="Externa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24.png"/><Relationship Id="rId4" Type="http://schemas.openxmlformats.org/officeDocument/2006/relationships/hyperlink" Target="%5b1%5d%20http:/creativecommons.org/licenses/by-nc-sa/4.0/"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en.wikipedia.org/wiki/File:Meister_des_Book_of_Lindisfarne_001.jp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gianlucacolucci.org/wp-content/uploads/2014/08/pic_WILNT_Nazareth_BlickaufN.jpg" TargetMode="External"/><Relationship Id="rId5" Type="http://schemas.openxmlformats.org/officeDocument/2006/relationships/hyperlink" Target="http://s3.amazonaws.com/hlp-section-images/555_NazarethMap.jpg" TargetMode="External"/><Relationship Id="rId4" Type="http://schemas.openxmlformats.org/officeDocument/2006/relationships/hyperlink" Target="http://macedoniaonline.eu/images/stobihead.jpg" TargetMode="External"/></Relationships>
</file>

<file path=ppt/slides/_rels/slide66.xml.rels><?xml version="1.0" encoding="UTF-8" standalone="yes"?>
<Relationships xmlns="http://schemas.openxmlformats.org/package/2006/relationships"><Relationship Id="rId8" Type="http://schemas.openxmlformats.org/officeDocument/2006/relationships/hyperlink" Target="http://holylandphotos.org/browse.asp?s=1,2,6,16,288,289&amp;img=ICSPCMHP03" TargetMode="External"/><Relationship Id="rId3" Type="http://schemas.openxmlformats.org/officeDocument/2006/relationships/hyperlink" Target="http://ic.pics.livejournal.com/anamorfis/27392157/57936/57936_original.jpg" TargetMode="External"/><Relationship Id="rId7" Type="http://schemas.openxmlformats.org/officeDocument/2006/relationships/hyperlink" Target="http://www.holylandphotos.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photos1.blogger.com/blogger/2462/841/1600/MFAJ05wm0.0.jpg" TargetMode="External"/><Relationship Id="rId5" Type="http://schemas.openxmlformats.org/officeDocument/2006/relationships/hyperlink" Target="http://www.amzi.org/assets/images/8_Palaeestina_Jesus0202.jpg" TargetMode="External"/><Relationship Id="rId4" Type="http://schemas.openxmlformats.org/officeDocument/2006/relationships/hyperlink" Target="http://www.donatocalabrese.it/jesus/holyland/nazaret/grotto.jpeg"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holylandphotos.org/browse.asp?s=1,2,6,16,288,291&amp;img=ICSPCM58" TargetMode="External"/><Relationship Id="rId7" Type="http://schemas.openxmlformats.org/officeDocument/2006/relationships/hyperlink" Target="http://www.mycrandall.ca/courses/ntintro/images/HerodRecon.jp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holylandphotos.files.wordpress.com/2013/12/ichjhr08.jpg" TargetMode="External"/><Relationship Id="rId5" Type="http://schemas.openxmlformats.org/officeDocument/2006/relationships/hyperlink" Target="http://www.bibleinthenews.com/Editor/Images/image?path=old/20070509herodionmap.jpg" TargetMode="External"/><Relationship Id="rId4" Type="http://schemas.openxmlformats.org/officeDocument/2006/relationships/hyperlink" Target="http://4.bp.blogspot.com/-7Oo3XUkoGfA/TlviNJ_6FHI/AAAAAAAABR8/SXXcf5hTwR8/s400/herodion2a.jpg"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cfile230.uf.daum.net/image/221CE1455376C6C31223F8" TargetMode="External"/><Relationship Id="rId7" Type="http://schemas.openxmlformats.org/officeDocument/2006/relationships/hyperlink" Target="http://www.gliscritti.it/gallery3/var/albums/album_001/Giudea/masada03.jpg?m=1302626763"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crystalinks.com/MasadaMap.jpg" TargetMode="External"/><Relationship Id="rId5" Type="http://schemas.openxmlformats.org/officeDocument/2006/relationships/hyperlink" Target="http://www.catholic-convert.com/wp-content/uploads/Machaerus-HolyLandPhotosorg1.jpg" TargetMode="External"/><Relationship Id="rId4" Type="http://schemas.openxmlformats.org/officeDocument/2006/relationships/hyperlink" Target="http://s3.amazonaws.com/hlp-section-images/217_MachaerusMap03124.jpg"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www.amzi.org/assets/images/8_Palaeestina_Jesus0202.jp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4"/>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normAutofit/>
          </a:bodyPr>
          <a:lstStyle/>
          <a:p>
            <a:r>
              <a:rPr lang="el-GR" altLang="el-GR" sz="4200" dirty="0">
                <a:solidFill>
                  <a:srgbClr val="5075BC"/>
                </a:solidFill>
              </a:rPr>
              <a:t>Χριστολογικές Μαρτυρίες της Παλαιάς Διαθήκης</a:t>
            </a:r>
            <a:endParaRPr lang="el-GR" sz="4200"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altLang="el-GR" sz="2800" dirty="0" smtClean="0">
                <a:solidFill>
                  <a:srgbClr val="5075BC"/>
                </a:solidFill>
                <a:latin typeface="+mj-lt"/>
                <a:ea typeface="+mj-ea"/>
                <a:cs typeface="+mj-cs"/>
              </a:rPr>
              <a:t>Ενότητα </a:t>
            </a:r>
            <a:r>
              <a:rPr lang="en-US" altLang="el-GR" sz="2800" dirty="0" smtClean="0">
                <a:solidFill>
                  <a:srgbClr val="5075BC"/>
                </a:solidFill>
                <a:latin typeface="+mj-lt"/>
                <a:ea typeface="+mj-ea"/>
                <a:cs typeface="+mj-cs"/>
              </a:rPr>
              <a:t>3</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a:t>Η </a:t>
            </a:r>
            <a:r>
              <a:rPr lang="el-GR" sz="2800" dirty="0" smtClean="0"/>
              <a:t>Γέννηση στο κατά Ματθαίον</a:t>
            </a:r>
            <a:r>
              <a:rPr lang="el-GR" sz="2800" dirty="0"/>
              <a:t> </a:t>
            </a:r>
            <a:r>
              <a:rPr lang="el-GR" sz="2800" dirty="0" smtClean="0"/>
              <a:t>και το κατά Λουκάν</a:t>
            </a:r>
            <a:endParaRPr lang="en-US" sz="2800" dirty="0"/>
          </a:p>
          <a:p>
            <a:endParaRPr lang="en-US" sz="2800" dirty="0" smtClean="0"/>
          </a:p>
          <a:p>
            <a:r>
              <a:rPr lang="el-GR" sz="2800" dirty="0" smtClean="0"/>
              <a:t>Σωτήριος Δεσπότης</a:t>
            </a:r>
            <a:endParaRPr lang="el-GR" sz="2800" dirty="0"/>
          </a:p>
          <a:p>
            <a:r>
              <a:rPr lang="el-GR" sz="2800" dirty="0"/>
              <a:t>Θεολογική </a:t>
            </a:r>
            <a:r>
              <a:rPr lang="el-GR" sz="2800" dirty="0" smtClean="0"/>
              <a:t>Σχολή</a:t>
            </a:r>
            <a:endParaRPr lang="en-US" sz="2800" dirty="0" smtClean="0"/>
          </a:p>
          <a:p>
            <a:r>
              <a:rPr lang="el-GR" sz="2800" dirty="0"/>
              <a:t>Τμήμα Κοινωνικής Θεολογίας</a:t>
            </a:r>
          </a:p>
        </p:txBody>
      </p:sp>
    </p:spTree>
    <p:custDataLst>
      <p:tags r:id="rId1"/>
    </p:custDataLst>
    <p:extLst>
      <p:ext uri="{BB962C8B-B14F-4D97-AF65-F5344CB8AC3E}">
        <p14:creationId xmlns:p14="http://schemas.microsoft.com/office/powerpoint/2010/main" val="4007148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ΑΣΤΕΡΑΣ</a:t>
            </a:r>
          </a:p>
        </p:txBody>
      </p:sp>
      <p:sp>
        <p:nvSpPr>
          <p:cNvPr id="3" name="Θέση περιεχομένου 2"/>
          <p:cNvSpPr>
            <a:spLocks noGrp="1"/>
          </p:cNvSpPr>
          <p:nvPr>
            <p:ph idx="1"/>
          </p:nvPr>
        </p:nvSpPr>
        <p:spPr/>
        <p:txBody>
          <a:bodyPr>
            <a:noAutofit/>
          </a:bodyPr>
          <a:lstStyle/>
          <a:p>
            <a:pPr marL="252000" indent="-252000">
              <a:lnSpc>
                <a:spcPts val="2100"/>
              </a:lnSpc>
              <a:spcBef>
                <a:spcPts val="600"/>
              </a:spcBef>
            </a:pPr>
            <a:r>
              <a:rPr lang="el-GR" sz="2200" b="1" dirty="0"/>
              <a:t>Η εμφάνιση του παραδόξου αστέρος</a:t>
            </a:r>
            <a:r>
              <a:rPr lang="el-GR" sz="2200" dirty="0"/>
              <a:t> κατά την </a:t>
            </a:r>
            <a:r>
              <a:rPr lang="el-GR" sz="2200" dirty="0" err="1"/>
              <a:t>ιεραποδημία</a:t>
            </a:r>
            <a:r>
              <a:rPr lang="el-GR" sz="2200" dirty="0"/>
              <a:t> των μάγων από την </a:t>
            </a:r>
            <a:r>
              <a:rPr lang="el-GR" sz="2200" i="1" dirty="0"/>
              <a:t>Ανατολή</a:t>
            </a:r>
            <a:r>
              <a:rPr lang="el-GR" sz="2200" dirty="0"/>
              <a:t> ανακαλεί την προφητεία στο Αρ. 24, 17 (</a:t>
            </a:r>
            <a:r>
              <a:rPr lang="el-GR" sz="2200" i="1" dirty="0" err="1"/>
              <a:t>ἀνατελεῖ</a:t>
            </a:r>
            <a:r>
              <a:rPr lang="el-GR" sz="2200" i="1" dirty="0"/>
              <a:t> </a:t>
            </a:r>
            <a:r>
              <a:rPr lang="el-GR" sz="2200" b="1" i="1" dirty="0" err="1"/>
              <a:t>ἄστρον</a:t>
            </a:r>
            <a:r>
              <a:rPr lang="el-GR" sz="2200" b="1" i="1" dirty="0"/>
              <a:t> </a:t>
            </a:r>
            <a:r>
              <a:rPr lang="el-GR" sz="2200" b="1" i="1" dirty="0" err="1"/>
              <a:t>ἐξ</a:t>
            </a:r>
            <a:r>
              <a:rPr lang="el-GR" sz="2200" b="1" i="1" dirty="0"/>
              <a:t> </a:t>
            </a:r>
            <a:r>
              <a:rPr lang="el-GR" sz="2200" b="1" i="1" dirty="0" err="1"/>
              <a:t>Ιακωβ</a:t>
            </a:r>
            <a:r>
              <a:rPr lang="el-GR" sz="2200" b="1" i="1" dirty="0"/>
              <a:t> </a:t>
            </a:r>
            <a:r>
              <a:rPr lang="el-GR" sz="2200" i="1" dirty="0" err="1"/>
              <a:t>καὶ</a:t>
            </a:r>
            <a:r>
              <a:rPr lang="el-GR" sz="2200" i="1" dirty="0"/>
              <a:t> </a:t>
            </a:r>
            <a:r>
              <a:rPr lang="el-GR" sz="2200" i="1" dirty="0" err="1"/>
              <a:t>ἀναστήσεται</a:t>
            </a:r>
            <a:r>
              <a:rPr lang="el-GR" sz="2200" i="1" dirty="0"/>
              <a:t> </a:t>
            </a:r>
            <a:r>
              <a:rPr lang="el-GR" sz="2200" i="1" dirty="0" err="1"/>
              <a:t>ἄνθρωπος</a:t>
            </a:r>
            <a:r>
              <a:rPr lang="el-GR" sz="2200" i="1" dirty="0"/>
              <a:t> </a:t>
            </a:r>
            <a:r>
              <a:rPr lang="el-GR" sz="2200" i="1" dirty="0" err="1"/>
              <a:t>ἐξ</a:t>
            </a:r>
            <a:r>
              <a:rPr lang="el-GR" sz="2200" i="1" dirty="0"/>
              <a:t> </a:t>
            </a:r>
            <a:r>
              <a:rPr lang="el-GR" sz="2200" i="1" dirty="0" err="1"/>
              <a:t>Ισραηλ</a:t>
            </a:r>
            <a:r>
              <a:rPr lang="el-GR" sz="2200" i="1" dirty="0"/>
              <a:t> </a:t>
            </a:r>
            <a:r>
              <a:rPr lang="el-GR" sz="2200" i="1" dirty="0" err="1"/>
              <a:t>καὶ</a:t>
            </a:r>
            <a:r>
              <a:rPr lang="el-GR" sz="2200" i="1" dirty="0"/>
              <a:t> </a:t>
            </a:r>
            <a:r>
              <a:rPr lang="el-GR" sz="2200" i="1" dirty="0" err="1"/>
              <a:t>θραύσει</a:t>
            </a:r>
            <a:r>
              <a:rPr lang="el-GR" sz="2200" i="1" dirty="0"/>
              <a:t> </a:t>
            </a:r>
            <a:r>
              <a:rPr lang="el-GR" sz="2200" i="1" dirty="0" err="1"/>
              <a:t>τοὺς</a:t>
            </a:r>
            <a:r>
              <a:rPr lang="el-GR" sz="2200" i="1" dirty="0"/>
              <a:t> </a:t>
            </a:r>
            <a:r>
              <a:rPr lang="el-GR" sz="2200" i="1" dirty="0" err="1"/>
              <a:t>ἀρχηγοὺς</a:t>
            </a:r>
            <a:r>
              <a:rPr lang="el-GR" sz="2200" i="1" dirty="0"/>
              <a:t> </a:t>
            </a:r>
            <a:r>
              <a:rPr lang="el-GR" sz="2200" i="1" dirty="0" err="1"/>
              <a:t>Μωαβ</a:t>
            </a:r>
            <a:r>
              <a:rPr lang="en-US" sz="2200" dirty="0"/>
              <a:t>) </a:t>
            </a:r>
            <a:r>
              <a:rPr lang="el-GR" sz="2200" dirty="0"/>
              <a:t>και όλα τα περιστατικά, τα οποία αναφέρονται στο Αρ. </a:t>
            </a:r>
            <a:r>
              <a:rPr lang="el-GR" sz="2200" dirty="0" smtClean="0"/>
              <a:t>22-24.</a:t>
            </a:r>
            <a:endParaRPr lang="el-GR" sz="2200" dirty="0"/>
          </a:p>
          <a:p>
            <a:pPr marL="252000" indent="-252000">
              <a:lnSpc>
                <a:spcPts val="2100"/>
              </a:lnSpc>
              <a:spcBef>
                <a:spcPts val="600"/>
              </a:spcBef>
            </a:pPr>
            <a:r>
              <a:rPr lang="el-GR" sz="2200" dirty="0"/>
              <a:t>Η επίδραση, που είχε ασκήσει η συγκεκριμένη προφητεία στον Ισραήλ, αποδεικνύεται εκτός των άλλων από το ότι ο τελευταίος Ιουδαίος επαναστάτης μετονομάστηκε από </a:t>
            </a:r>
            <a:r>
              <a:rPr lang="el-GR" sz="2200" dirty="0" err="1"/>
              <a:t>Bar</a:t>
            </a:r>
            <a:r>
              <a:rPr lang="el-GR" sz="2200" dirty="0"/>
              <a:t> </a:t>
            </a:r>
            <a:r>
              <a:rPr lang="el-GR" sz="2200" dirty="0" err="1"/>
              <a:t>Kosivas</a:t>
            </a:r>
            <a:r>
              <a:rPr lang="el-GR" sz="2200" dirty="0"/>
              <a:t> σε </a:t>
            </a:r>
            <a:r>
              <a:rPr lang="el-GR" sz="2200" dirty="0" err="1"/>
              <a:t>Bar</a:t>
            </a:r>
            <a:r>
              <a:rPr lang="el-GR" sz="2200" dirty="0"/>
              <a:t> </a:t>
            </a:r>
            <a:r>
              <a:rPr lang="el-GR" sz="2200" dirty="0" err="1"/>
              <a:t>Kokhba</a:t>
            </a:r>
            <a:r>
              <a:rPr lang="el-GR" sz="2200" dirty="0"/>
              <a:t> (‘υιός άστρου’).</a:t>
            </a:r>
          </a:p>
          <a:p>
            <a:pPr marL="252000" indent="-252000">
              <a:lnSpc>
                <a:spcPts val="2100"/>
              </a:lnSpc>
              <a:spcBef>
                <a:spcPts val="600"/>
              </a:spcBef>
            </a:pPr>
            <a:r>
              <a:rPr lang="el-GR" sz="2200" dirty="0"/>
              <a:t>Ίσως ο </a:t>
            </a:r>
            <a:r>
              <a:rPr lang="el-GR" sz="2200" dirty="0" err="1"/>
              <a:t>Μτ</a:t>
            </a:r>
            <a:r>
              <a:rPr lang="el-GR" sz="2200" dirty="0"/>
              <a:t>. αντιλαμβανόταν τους μάγους ως συνεχιστές της παράδοσης του </a:t>
            </a:r>
            <a:r>
              <a:rPr lang="el-GR" sz="2200" dirty="0" err="1"/>
              <a:t>Βαλαάμ</a:t>
            </a:r>
            <a:r>
              <a:rPr lang="el-GR" sz="2200" dirty="0"/>
              <a:t> και μακρινούς απογόνους της οικογένειας του Αβραάμ, καθώς, όπως εκείνος με την παρατήρηση των </a:t>
            </a:r>
            <a:r>
              <a:rPr lang="el-GR" sz="2200" dirty="0" err="1"/>
              <a:t>λατρευόμενων</a:t>
            </a:r>
            <a:r>
              <a:rPr lang="el-GR" sz="2200" dirty="0"/>
              <a:t> από το λαό του αστέρων συνειδητοποίησε την ύπαρξη του αληθινού Θεού και ανταποκρίθηκε στην κλήση Του να πορευθεί στη Χαναάν, έτσι και οι μάγοι ακολουθώντας την ίδια οδό φθάνουν στο θείο </a:t>
            </a:r>
            <a:r>
              <a:rPr lang="el-GR" sz="2200" dirty="0" smtClean="0"/>
              <a:t>βρέφος.</a:t>
            </a:r>
            <a:endParaRPr lang="el-GR" sz="2200" dirty="0"/>
          </a:p>
        </p:txBody>
      </p:sp>
    </p:spTree>
    <p:extLst>
      <p:ext uri="{BB962C8B-B14F-4D97-AF65-F5344CB8AC3E}">
        <p14:creationId xmlns:p14="http://schemas.microsoft.com/office/powerpoint/2010/main" val="3573638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a:t>
            </a:r>
            <a:r>
              <a:rPr lang="el-GR" dirty="0" smtClean="0"/>
              <a:t>ΑΣΤΕΡΑΣ [2]</a:t>
            </a:r>
            <a:endParaRPr lang="el-GR" dirty="0"/>
          </a:p>
        </p:txBody>
      </p:sp>
      <p:sp>
        <p:nvSpPr>
          <p:cNvPr id="3" name="Θέση περιεχομένου 2"/>
          <p:cNvSpPr>
            <a:spLocks noGrp="1"/>
          </p:cNvSpPr>
          <p:nvPr>
            <p:ph idx="1"/>
          </p:nvPr>
        </p:nvSpPr>
        <p:spPr/>
        <p:txBody>
          <a:bodyPr>
            <a:normAutofit fontScale="70000" lnSpcReduction="20000"/>
          </a:bodyPr>
          <a:lstStyle/>
          <a:p>
            <a:pPr marL="252000" indent="-252000">
              <a:spcBef>
                <a:spcPts val="600"/>
              </a:spcBef>
              <a:defRPr/>
            </a:pPr>
            <a:r>
              <a:rPr lang="el-GR" dirty="0"/>
              <a:t>Μεταξύ 1 Απριλίου 7 π.Χ. - 1 Απριλίου 6 π.</a:t>
            </a:r>
            <a:r>
              <a:rPr lang="el-GR" cap="all" dirty="0"/>
              <a:t>χ</a:t>
            </a:r>
            <a:r>
              <a:rPr lang="el-GR" dirty="0"/>
              <a:t>. υπήρξε πράγματι σύνοδος των πλανητών Δία, Αφροδίτης και Κρόνου στην άκρη του ζωδιακού κύκλου του </a:t>
            </a:r>
            <a:r>
              <a:rPr lang="el-GR" cap="all" dirty="0"/>
              <a:t>ι</a:t>
            </a:r>
            <a:r>
              <a:rPr lang="el-GR" dirty="0"/>
              <a:t>χθύος. Αυτή η σύνοδος, η οποία είχε συμβεί 854 χρόνια προηγουμένως, και θεωρήθηκε ως το γεγονός της χιλιετηρίδας, είχε εξαιρετική συμβολική σημασία, καθώς ο Δίας θεωρούνταν αστέρας </a:t>
            </a:r>
            <a:r>
              <a:rPr lang="el-GR" i="1" dirty="0"/>
              <a:t>βασιλικός</a:t>
            </a:r>
            <a:r>
              <a:rPr lang="el-GR" dirty="0"/>
              <a:t>, ο Κρόνος (= </a:t>
            </a:r>
            <a:r>
              <a:rPr lang="en-US" dirty="0" err="1"/>
              <a:t>Kewan</a:t>
            </a:r>
            <a:r>
              <a:rPr lang="el-GR" baseline="30000" dirty="0"/>
              <a:t>.</a:t>
            </a:r>
            <a:r>
              <a:rPr lang="el-GR" dirty="0"/>
              <a:t> Αμ. 5, 26) ήταν σύμβολο των Ιουδαίων, ενώ ο αστερισμός του Ιχθύος αντιστοιχούσε γεωγραφικά στις χώρες της εύφορης ημισελήνου, στην περιοχή δηλαδή από τη Βαβυλωνία μέχρι την Παλαιστίνη, και αποτελούσε σημείο των </a:t>
            </a:r>
            <a:r>
              <a:rPr lang="el-GR" cap="all" dirty="0"/>
              <a:t>ε</a:t>
            </a:r>
            <a:r>
              <a:rPr lang="el-GR" dirty="0"/>
              <a:t>σχάτων. </a:t>
            </a:r>
          </a:p>
          <a:p>
            <a:pPr marL="252000" indent="-252000">
              <a:spcBef>
                <a:spcPts val="600"/>
              </a:spcBef>
              <a:defRPr/>
            </a:pPr>
            <a:r>
              <a:rPr lang="el-GR" dirty="0"/>
              <a:t>Ο αστέρας, βέβαια, των μάγων είχε παράδοξες ιδιότητες, καθώς μετά την επίσκεψη στην Ιερουσαλήμ ‘</a:t>
            </a:r>
            <a:r>
              <a:rPr lang="el-GR" b="1" dirty="0" err="1"/>
              <a:t>προῆγε</a:t>
            </a:r>
            <a:r>
              <a:rPr lang="el-GR" b="1" dirty="0"/>
              <a:t>’</a:t>
            </a:r>
            <a:r>
              <a:rPr lang="el-GR" dirty="0"/>
              <a:t> τους μάγους στο σημείο, όπου βρισκόταν το </a:t>
            </a:r>
            <a:r>
              <a:rPr lang="el-GR" b="1" i="1" dirty="0" err="1"/>
              <a:t>Παιδίον</a:t>
            </a:r>
            <a:r>
              <a:rPr lang="el-GR" b="1" i="1" dirty="0"/>
              <a:t> Νέον ο </a:t>
            </a:r>
            <a:r>
              <a:rPr lang="el-GR" b="1" i="1" dirty="0" err="1"/>
              <a:t>Προαιώνων</a:t>
            </a:r>
            <a:r>
              <a:rPr lang="el-GR" b="1" i="1" dirty="0"/>
              <a:t> Θεός</a:t>
            </a:r>
            <a:r>
              <a:rPr lang="el-GR" dirty="0"/>
              <a:t>, όπως συνέβη στην Έξοδο των Ιουδαίων με τη νεφέλη και τη στήλη (Εξ. 13, 21</a:t>
            </a:r>
            <a:r>
              <a:rPr lang="el-GR" dirty="0" smtClean="0"/>
              <a:t>).</a:t>
            </a:r>
            <a:endParaRPr lang="el-GR" dirty="0"/>
          </a:p>
        </p:txBody>
      </p:sp>
    </p:spTree>
    <p:extLst>
      <p:ext uri="{BB962C8B-B14F-4D97-AF65-F5344CB8AC3E}">
        <p14:creationId xmlns:p14="http://schemas.microsoft.com/office/powerpoint/2010/main" val="2324654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ΔΙΑΦΟΡΕΣ ΜΕ ΤΟ </a:t>
            </a:r>
            <a:r>
              <a:rPr lang="el-GR" dirty="0" smtClean="0"/>
              <a:t>ΚΑΤΑ </a:t>
            </a:r>
            <a:r>
              <a:rPr lang="el-GR" dirty="0"/>
              <a:t>ΛΟΥΚΑ</a:t>
            </a:r>
          </a:p>
        </p:txBody>
      </p:sp>
      <p:sp>
        <p:nvSpPr>
          <p:cNvPr id="3" name="Θέση περιεχομένου 2"/>
          <p:cNvSpPr>
            <a:spLocks noGrp="1"/>
          </p:cNvSpPr>
          <p:nvPr>
            <p:ph idx="1"/>
          </p:nvPr>
        </p:nvSpPr>
        <p:spPr/>
        <p:txBody>
          <a:bodyPr>
            <a:noAutofit/>
          </a:bodyPr>
          <a:lstStyle/>
          <a:p>
            <a:pPr marL="252000" indent="-252000">
              <a:lnSpc>
                <a:spcPts val="2000"/>
              </a:lnSpc>
              <a:spcBef>
                <a:spcPts val="600"/>
              </a:spcBef>
              <a:defRPr/>
            </a:pPr>
            <a:r>
              <a:rPr lang="el-GR" sz="2000" dirty="0"/>
              <a:t>Ο Λουκάς εντάσσει έτσι τα περιστατικά τής γεννήσεως και της δράσης του Ιησού στις </a:t>
            </a:r>
            <a:r>
              <a:rPr lang="el-GR" sz="2000" b="1" dirty="0"/>
              <a:t>οικουμενικές τους διαστάσεις</a:t>
            </a:r>
            <a:r>
              <a:rPr lang="el-GR" sz="2000" dirty="0"/>
              <a:t> και προοπτικές, προσπαθώντας επακριβώς να τα χρονολογήσει (1, 5</a:t>
            </a:r>
            <a:r>
              <a:rPr lang="el-GR" sz="2000" baseline="30000" dirty="0"/>
              <a:t>.</a:t>
            </a:r>
            <a:r>
              <a:rPr lang="el-GR" sz="2000" dirty="0"/>
              <a:t> 2, 1 κ.ε.</a:t>
            </a:r>
            <a:r>
              <a:rPr lang="el-GR" sz="2000" baseline="30000" dirty="0"/>
              <a:t>.</a:t>
            </a:r>
            <a:r>
              <a:rPr lang="el-GR" sz="2000" dirty="0"/>
              <a:t> 3, 1 κ.ε.). Ο Ιησούς γεννάται </a:t>
            </a:r>
            <a:r>
              <a:rPr lang="el-GR" sz="2000" b="1" dirty="0"/>
              <a:t>επί Αυγούστου  </a:t>
            </a:r>
            <a:r>
              <a:rPr lang="el-GR" sz="2000" dirty="0"/>
              <a:t>(</a:t>
            </a:r>
            <a:r>
              <a:rPr lang="de-DE" sz="2000" dirty="0" err="1"/>
              <a:t>Gajus</a:t>
            </a:r>
            <a:r>
              <a:rPr lang="el-GR" sz="2000" dirty="0"/>
              <a:t> Ι</a:t>
            </a:r>
            <a:r>
              <a:rPr lang="de-DE" sz="2000" dirty="0" err="1"/>
              <a:t>ulius</a:t>
            </a:r>
            <a:r>
              <a:rPr lang="de-DE" sz="2000" dirty="0"/>
              <a:t> Caesar </a:t>
            </a:r>
            <a:r>
              <a:rPr lang="de-DE" sz="2000" dirty="0" err="1"/>
              <a:t>Octavianus</a:t>
            </a:r>
            <a:r>
              <a:rPr lang="el-GR" sz="2000" dirty="0"/>
              <a:t> (7 π.Χ.-14 μ.Χ.) όταν για πρώτη φορά στην Παγκόσμια Ιστορία  απαντά η Παγκοσμιοποίηση (Κοινή Γλώσσα, Διαδίκτυο Επικοινωνίας, </a:t>
            </a:r>
            <a:r>
              <a:rPr lang="el-GR" sz="2000" dirty="0" err="1"/>
              <a:t>Ρωμ</a:t>
            </a:r>
            <a:r>
              <a:rPr lang="el-GR" sz="2000" dirty="0"/>
              <a:t>. Νομοθεσία</a:t>
            </a:r>
            <a:r>
              <a:rPr lang="el-GR" sz="2000" dirty="0" smtClean="0"/>
              <a:t>).</a:t>
            </a:r>
            <a:endParaRPr lang="el-GR" sz="2000" dirty="0"/>
          </a:p>
          <a:p>
            <a:pPr marL="252000" indent="-252000">
              <a:lnSpc>
                <a:spcPts val="2000"/>
              </a:lnSpc>
              <a:spcBef>
                <a:spcPts val="600"/>
              </a:spcBef>
              <a:defRPr/>
            </a:pPr>
            <a:r>
              <a:rPr lang="el-GR" sz="2000" dirty="0"/>
              <a:t>Ο Μεσσίας, ο οποίος απογράφεται στους καταλόγους της αυτοκρατορίας ως υπήκοος του </a:t>
            </a:r>
            <a:r>
              <a:rPr lang="el-GR" sz="2000" b="1" dirty="0"/>
              <a:t>Καίσαρα Αυγούστου, </a:t>
            </a:r>
            <a:r>
              <a:rPr lang="el-GR" sz="2000" dirty="0"/>
              <a:t>προβάλλεται ως πυρήνας και συνάμα το αντιλεγόμενο σημείο της </a:t>
            </a:r>
            <a:r>
              <a:rPr lang="el-GR" sz="2000" cap="all" dirty="0"/>
              <a:t>ι</a:t>
            </a:r>
            <a:r>
              <a:rPr lang="el-GR" sz="2000" dirty="0"/>
              <a:t>στορίας: </a:t>
            </a:r>
            <a:r>
              <a:rPr lang="el-GR" sz="2000" b="1" dirty="0" err="1"/>
              <a:t>ἰδοὺ</a:t>
            </a:r>
            <a:r>
              <a:rPr lang="el-GR" sz="2000" b="1" dirty="0"/>
              <a:t>! </a:t>
            </a:r>
            <a:r>
              <a:rPr lang="el-GR" sz="2000" b="1" cap="all" dirty="0" err="1"/>
              <a:t>ο</a:t>
            </a:r>
            <a:r>
              <a:rPr lang="el-GR" sz="2000" b="1" dirty="0" err="1"/>
              <a:t>ὗτος</a:t>
            </a:r>
            <a:r>
              <a:rPr lang="el-GR" sz="2000" b="1" dirty="0"/>
              <a:t> </a:t>
            </a:r>
            <a:r>
              <a:rPr lang="el-GR" sz="2000" b="1" dirty="0" err="1"/>
              <a:t>κεῖται</a:t>
            </a:r>
            <a:r>
              <a:rPr lang="el-GR" sz="2000" b="1" dirty="0"/>
              <a:t> </a:t>
            </a:r>
            <a:r>
              <a:rPr lang="el-GR" sz="2000" b="1" dirty="0" err="1"/>
              <a:t>εἰς</a:t>
            </a:r>
            <a:r>
              <a:rPr lang="el-GR" sz="2000" b="1" dirty="0"/>
              <a:t> </a:t>
            </a:r>
            <a:r>
              <a:rPr lang="el-GR" sz="2000" b="1" dirty="0" err="1"/>
              <a:t>πτῶσιν</a:t>
            </a:r>
            <a:r>
              <a:rPr lang="el-GR" sz="2000" b="1" dirty="0"/>
              <a:t> </a:t>
            </a:r>
            <a:r>
              <a:rPr lang="el-GR" sz="2000" b="1" dirty="0" err="1"/>
              <a:t>καὶ</a:t>
            </a:r>
            <a:r>
              <a:rPr lang="el-GR" sz="2000" b="1" dirty="0"/>
              <a:t> </a:t>
            </a:r>
            <a:r>
              <a:rPr lang="el-GR" sz="2000" b="1" dirty="0" err="1"/>
              <a:t>ἀνάστασιν</a:t>
            </a:r>
            <a:r>
              <a:rPr lang="el-GR" sz="2000" b="1" dirty="0"/>
              <a:t> </a:t>
            </a:r>
            <a:r>
              <a:rPr lang="el-GR" sz="2000" b="1" dirty="0" err="1"/>
              <a:t>πολλῶν</a:t>
            </a:r>
            <a:r>
              <a:rPr lang="el-GR" sz="2000" b="1" dirty="0"/>
              <a:t> </a:t>
            </a:r>
            <a:r>
              <a:rPr lang="el-GR" sz="2000" b="1" dirty="0" err="1"/>
              <a:t>ἐν</a:t>
            </a:r>
            <a:r>
              <a:rPr lang="el-GR" sz="2000" b="1" dirty="0"/>
              <a:t> </a:t>
            </a:r>
            <a:r>
              <a:rPr lang="el-GR" sz="2000" b="1" dirty="0" err="1"/>
              <a:t>τῷ</a:t>
            </a:r>
            <a:r>
              <a:rPr lang="el-GR" sz="2000" b="1" dirty="0"/>
              <a:t> </a:t>
            </a:r>
            <a:r>
              <a:rPr lang="el-GR" sz="2000" b="1" dirty="0" err="1"/>
              <a:t>Ἰσραὴλ</a:t>
            </a:r>
            <a:r>
              <a:rPr lang="el-GR" sz="2000" b="1" dirty="0"/>
              <a:t> </a:t>
            </a:r>
            <a:r>
              <a:rPr lang="el-GR" sz="2000" b="1" dirty="0" err="1"/>
              <a:t>καὶ</a:t>
            </a:r>
            <a:r>
              <a:rPr lang="el-GR" sz="2000" b="1" dirty="0"/>
              <a:t> </a:t>
            </a:r>
            <a:r>
              <a:rPr lang="el-GR" sz="2000" b="1" dirty="0" err="1"/>
              <a:t>εἰς</a:t>
            </a:r>
            <a:r>
              <a:rPr lang="el-GR" sz="2000" b="1" dirty="0"/>
              <a:t> </a:t>
            </a:r>
            <a:r>
              <a:rPr lang="el-GR" sz="2000" b="1" dirty="0" err="1"/>
              <a:t>σημεῖον</a:t>
            </a:r>
            <a:r>
              <a:rPr lang="el-GR" sz="2000" b="1" dirty="0"/>
              <a:t> </a:t>
            </a:r>
            <a:r>
              <a:rPr lang="el-GR" sz="2000" b="1" dirty="0" err="1" smtClean="0"/>
              <a:t>ἀντιλεγόμενον</a:t>
            </a:r>
            <a:r>
              <a:rPr lang="el-GR" sz="2000" b="1" dirty="0"/>
              <a:t>.</a:t>
            </a:r>
          </a:p>
          <a:p>
            <a:pPr marL="252000" indent="-252000">
              <a:lnSpc>
                <a:spcPts val="2000"/>
              </a:lnSpc>
              <a:spcBef>
                <a:spcPts val="600"/>
              </a:spcBef>
              <a:defRPr/>
            </a:pPr>
            <a:r>
              <a:rPr lang="el-GR" sz="2000" dirty="0"/>
              <a:t>Η γενεαλογία του ιδρυτή της</a:t>
            </a:r>
            <a:r>
              <a:rPr lang="el-GR" sz="2000" cap="all" dirty="0"/>
              <a:t> </a:t>
            </a:r>
            <a:r>
              <a:rPr lang="el-GR" sz="2000" dirty="0"/>
              <a:t>ανάγεται (όχι μέσω του Σολομώντα αλλά του Νάθαν) μέχρι τον προπάτορα της οικουμένης Αδάμ </a:t>
            </a:r>
            <a:r>
              <a:rPr lang="el-GR" sz="2000" b="1" dirty="0"/>
              <a:t>και τον ίδιο το Θεό</a:t>
            </a:r>
            <a:r>
              <a:rPr lang="el-GR" sz="2000" dirty="0"/>
              <a:t> (και όχι απλώς τον Αβραάμ, όπως στο γενεαλογικό δέντρο του </a:t>
            </a:r>
            <a:r>
              <a:rPr lang="el-GR" sz="2000" dirty="0" err="1"/>
              <a:t>Μτ</a:t>
            </a:r>
            <a:r>
              <a:rPr lang="el-GR" sz="2000" dirty="0" smtClean="0"/>
              <a:t>.).</a:t>
            </a:r>
          </a:p>
          <a:p>
            <a:pPr algn="just">
              <a:spcBef>
                <a:spcPts val="600"/>
              </a:spcBef>
              <a:defRPr/>
            </a:pPr>
            <a:endParaRPr lang="el-GR" sz="2000" dirty="0"/>
          </a:p>
          <a:p>
            <a:pPr marL="0" indent="0" algn="ctr">
              <a:spcBef>
                <a:spcPts val="600"/>
              </a:spcBef>
              <a:buNone/>
              <a:defRPr/>
            </a:pPr>
            <a:r>
              <a:rPr lang="de-DE" sz="2000" dirty="0" err="1"/>
              <a:t>Gajus</a:t>
            </a:r>
            <a:r>
              <a:rPr lang="el-GR" sz="2000" dirty="0"/>
              <a:t> Ι</a:t>
            </a:r>
            <a:r>
              <a:rPr lang="de-DE" sz="2000" dirty="0" err="1"/>
              <a:t>ulius</a:t>
            </a:r>
            <a:r>
              <a:rPr lang="de-DE" sz="2000" dirty="0"/>
              <a:t> Caesar </a:t>
            </a:r>
            <a:r>
              <a:rPr lang="de-DE" sz="2000" dirty="0" err="1"/>
              <a:t>Octavianus</a:t>
            </a:r>
            <a:r>
              <a:rPr lang="el-GR" sz="2000" dirty="0"/>
              <a:t> (27 π.Χ.-14 μ.Χ</a:t>
            </a:r>
            <a:r>
              <a:rPr lang="el-GR" sz="2000" dirty="0" smtClean="0"/>
              <a:t>.)</a:t>
            </a:r>
            <a:endParaRPr lang="el-GR" sz="2000" dirty="0"/>
          </a:p>
        </p:txBody>
      </p:sp>
    </p:spTree>
    <p:extLst>
      <p:ext uri="{BB962C8B-B14F-4D97-AF65-F5344CB8AC3E}">
        <p14:creationId xmlns:p14="http://schemas.microsoft.com/office/powerpoint/2010/main" val="1135454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p:txBody>
          <a:bodyPr>
            <a:normAutofit fontScale="90000"/>
          </a:bodyPr>
          <a:lstStyle/>
          <a:p>
            <a:r>
              <a:rPr lang="en-US" dirty="0" err="1"/>
              <a:t>Gajus</a:t>
            </a:r>
            <a:r>
              <a:rPr lang="en-US" dirty="0"/>
              <a:t> </a:t>
            </a:r>
            <a:r>
              <a:rPr lang="el-GR" dirty="0"/>
              <a:t>Ι</a:t>
            </a:r>
            <a:r>
              <a:rPr lang="en-US" dirty="0" err="1"/>
              <a:t>ulius</a:t>
            </a:r>
            <a:r>
              <a:rPr lang="en-US" dirty="0"/>
              <a:t> Caesar </a:t>
            </a:r>
            <a:r>
              <a:rPr lang="en-US" dirty="0" err="1"/>
              <a:t>Octavianus</a:t>
            </a:r>
            <a:r>
              <a:rPr lang="en-US" dirty="0"/>
              <a:t> </a:t>
            </a:r>
            <a:r>
              <a:rPr lang="el-GR" dirty="0" smtClean="0"/>
              <a:t/>
            </a:r>
            <a:br>
              <a:rPr lang="el-GR" dirty="0" smtClean="0"/>
            </a:br>
            <a:r>
              <a:rPr lang="en-US" dirty="0" smtClean="0"/>
              <a:t>(</a:t>
            </a:r>
            <a:r>
              <a:rPr lang="en-US" dirty="0"/>
              <a:t>27 </a:t>
            </a:r>
            <a:r>
              <a:rPr lang="el-GR" dirty="0"/>
              <a:t>π.Χ.-14 μ.Χ</a:t>
            </a:r>
            <a:r>
              <a:rPr lang="el-GR" dirty="0" smtClean="0"/>
              <a:t>.)</a:t>
            </a:r>
            <a:endParaRPr lang="el-GR" dirty="0"/>
          </a:p>
        </p:txBody>
      </p:sp>
      <p:pic>
        <p:nvPicPr>
          <p:cNvPr id="4" name="Θέση περιεχομένου 3" descr="Μια καλά διατηρημένη μαρμάρινη κεφαλή του Οκταβιανού Αυγούστου,μέρος ενός γλυπτού από την πρώιμη ρωμαϊκή περίοδο."/>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84565" y="1700808"/>
            <a:ext cx="6174869" cy="3541469"/>
          </a:xfrm>
        </p:spPr>
      </p:pic>
      <p:sp>
        <p:nvSpPr>
          <p:cNvPr id="5" name="TextBox 4"/>
          <p:cNvSpPr txBox="1"/>
          <p:nvPr/>
        </p:nvSpPr>
        <p:spPr>
          <a:xfrm>
            <a:off x="7371402" y="5026253"/>
            <a:ext cx="288032" cy="216024"/>
          </a:xfrm>
          <a:prstGeom prst="rect">
            <a:avLst/>
          </a:prstGeom>
        </p:spPr>
        <p:txBody>
          <a:bodyPr vert="horz" wrap="square" lIns="91440" tIns="45720" rIns="91440" bIns="45720" rtlCol="0" anchor="ctr">
            <a:noAutofit/>
          </a:bodyPr>
          <a:lstStyle/>
          <a:p>
            <a:pPr algn="ctr"/>
            <a:r>
              <a:rPr lang="el-GR" sz="1500" dirty="0" smtClean="0"/>
              <a:t>2</a:t>
            </a:r>
          </a:p>
        </p:txBody>
      </p:sp>
      <p:sp>
        <p:nvSpPr>
          <p:cNvPr id="6" name="TextBox 5"/>
          <p:cNvSpPr txBox="1"/>
          <p:nvPr/>
        </p:nvSpPr>
        <p:spPr>
          <a:xfrm>
            <a:off x="1484565" y="5301208"/>
            <a:ext cx="6174869" cy="1008112"/>
          </a:xfrm>
          <a:prstGeom prst="rect">
            <a:avLst/>
          </a:prstGeom>
        </p:spPr>
        <p:txBody>
          <a:bodyPr vert="horz" wrap="square" lIns="91440" tIns="45720" rIns="91440" bIns="45720" rtlCol="0" anchor="ctr">
            <a:noAutofit/>
          </a:bodyPr>
          <a:lstStyle/>
          <a:p>
            <a:r>
              <a:rPr lang="el-GR" dirty="0"/>
              <a:t>Στην αρχαία </a:t>
            </a:r>
            <a:r>
              <a:rPr lang="el-GR" dirty="0" err="1"/>
              <a:t>Μακεκεδονική</a:t>
            </a:r>
            <a:r>
              <a:rPr lang="el-GR" dirty="0"/>
              <a:t> πόλη των </a:t>
            </a:r>
            <a:r>
              <a:rPr lang="el-GR" dirty="0" err="1"/>
              <a:t>Στόβων</a:t>
            </a:r>
            <a:r>
              <a:rPr lang="el-GR" dirty="0"/>
              <a:t> βρέθηκε μαζί με άλλα τμήματα αγαλμάτων ανδρική προτομή, (</a:t>
            </a:r>
            <a:r>
              <a:rPr lang="el-GR" dirty="0" err="1"/>
              <a:t>φωτό</a:t>
            </a:r>
            <a:r>
              <a:rPr lang="el-GR" dirty="0"/>
              <a:t> του MINA) η οποία ταυτίζεται με αυτή του Αυγούστου και σχετίζεται με τη λατρεία του </a:t>
            </a:r>
            <a:r>
              <a:rPr lang="el-GR" i="1" dirty="0"/>
              <a:t>κατά την πρώιμη αυτοκρατορική </a:t>
            </a:r>
            <a:r>
              <a:rPr lang="el-GR" i="1" dirty="0" smtClean="0"/>
              <a:t>εποχή</a:t>
            </a:r>
            <a:r>
              <a:rPr lang="el-GR" i="1" dirty="0"/>
              <a:t>.</a:t>
            </a:r>
            <a:endParaRPr lang="el-GR" dirty="0"/>
          </a:p>
        </p:txBody>
      </p:sp>
    </p:spTree>
    <p:custDataLst>
      <p:tags r:id="rId1"/>
    </p:custDataLst>
    <p:extLst>
      <p:ext uri="{BB962C8B-B14F-4D97-AF65-F5344CB8AC3E}">
        <p14:creationId xmlns:p14="http://schemas.microsoft.com/office/powerpoint/2010/main" val="887948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ΑΠΟΓΡΑΦΗ</a:t>
            </a:r>
          </a:p>
        </p:txBody>
      </p:sp>
      <p:sp>
        <p:nvSpPr>
          <p:cNvPr id="3" name="Θέση περιεχομένου 2"/>
          <p:cNvSpPr>
            <a:spLocks noGrp="1"/>
          </p:cNvSpPr>
          <p:nvPr>
            <p:ph idx="1"/>
          </p:nvPr>
        </p:nvSpPr>
        <p:spPr/>
        <p:txBody>
          <a:bodyPr>
            <a:noAutofit/>
          </a:bodyPr>
          <a:lstStyle/>
          <a:p>
            <a:pPr marL="252000" indent="-252000">
              <a:lnSpc>
                <a:spcPts val="2200"/>
              </a:lnSpc>
              <a:spcBef>
                <a:spcPts val="600"/>
              </a:spcBef>
              <a:defRPr/>
            </a:pPr>
            <a:r>
              <a:rPr lang="el-GR" sz="2200" dirty="0"/>
              <a:t>Η πρώτη απογραφή της οικουμένης </a:t>
            </a:r>
            <a:r>
              <a:rPr lang="el-GR" sz="2200" i="1" dirty="0" err="1"/>
              <a:t>ἡγεμονεύοντος</a:t>
            </a:r>
            <a:r>
              <a:rPr lang="el-GR" sz="2200" i="1" dirty="0"/>
              <a:t> </a:t>
            </a:r>
            <a:r>
              <a:rPr lang="el-GR" sz="2200" i="1" dirty="0" err="1"/>
              <a:t>τῆς</a:t>
            </a:r>
            <a:r>
              <a:rPr lang="el-GR" sz="2200" i="1" dirty="0"/>
              <a:t> Συρίας </a:t>
            </a:r>
            <a:r>
              <a:rPr lang="el-GR" sz="2200" i="1" dirty="0" err="1"/>
              <a:t>Κυρηνίου</a:t>
            </a:r>
            <a:r>
              <a:rPr lang="el-GR" sz="2200" dirty="0"/>
              <a:t> δεν ήταν απλώς ένα δημογραφικό γεγονός, μια καταμέτρηση δηλαδή των κατοίκων της Παλαιστίνης, αλλά μια προκλητική επίδειξη εκ μέρους της ρωμαϊκής αρχής της πλήρους υποτέλειας του εκλεκτού λαού και της αγίας γης του στον Αύγουστο. </a:t>
            </a:r>
          </a:p>
          <a:p>
            <a:pPr marL="252000" indent="-252000">
              <a:lnSpc>
                <a:spcPts val="2200"/>
              </a:lnSpc>
              <a:spcBef>
                <a:spcPts val="600"/>
              </a:spcBef>
              <a:defRPr/>
            </a:pPr>
            <a:r>
              <a:rPr lang="el-GR" sz="2200" cap="all" dirty="0"/>
              <a:t>ο</a:t>
            </a:r>
            <a:r>
              <a:rPr lang="el-GR" sz="2200" dirty="0"/>
              <a:t> </a:t>
            </a:r>
            <a:r>
              <a:rPr lang="de-DE" sz="2200" dirty="0"/>
              <a:t>P</a:t>
            </a:r>
            <a:r>
              <a:rPr lang="el-GR" sz="2200" dirty="0"/>
              <a:t>. </a:t>
            </a:r>
            <a:r>
              <a:rPr lang="de-DE" sz="2200" dirty="0" err="1"/>
              <a:t>Sulpicius</a:t>
            </a:r>
            <a:r>
              <a:rPr lang="de-DE" sz="2200" dirty="0"/>
              <a:t> </a:t>
            </a:r>
            <a:r>
              <a:rPr lang="de-DE" sz="2200" dirty="0" err="1"/>
              <a:t>Quirinius</a:t>
            </a:r>
            <a:r>
              <a:rPr lang="el-GR" sz="2200" dirty="0"/>
              <a:t> υπήρξε ο πρώτος ηγεμόνας της Ιουδαίας, όταν αυτή ενσωματώθηκε στη ρωμαϊκή επαρχία της Συρίας, δύο χρόνια μετά το θάνατο του Ηρώδη του Μεγάλου και συνεπώς αρκετά χρόνια μετά τη γέννηση του Ιησού. </a:t>
            </a:r>
          </a:p>
          <a:p>
            <a:pPr marL="252000" indent="-252000">
              <a:lnSpc>
                <a:spcPts val="2200"/>
              </a:lnSpc>
              <a:spcBef>
                <a:spcPts val="600"/>
              </a:spcBef>
              <a:defRPr/>
            </a:pPr>
            <a:r>
              <a:rPr lang="el-GR" sz="2200" dirty="0"/>
              <a:t>Βρέθηκε επιτύμβια λίθος γνωστή ως </a:t>
            </a:r>
            <a:r>
              <a:rPr lang="en-US" sz="2200" dirty="0"/>
              <a:t>Lapis </a:t>
            </a:r>
            <a:r>
              <a:rPr lang="en-US" sz="2200" dirty="0" err="1"/>
              <a:t>Venetus</a:t>
            </a:r>
            <a:r>
              <a:rPr lang="en-US" sz="2200" dirty="0"/>
              <a:t> (</a:t>
            </a:r>
            <a:r>
              <a:rPr lang="el-GR" sz="2200" dirty="0"/>
              <a:t>λίθος του </a:t>
            </a:r>
            <a:r>
              <a:rPr lang="en-US" sz="2200" dirty="0"/>
              <a:t>Venice)</a:t>
            </a:r>
            <a:r>
              <a:rPr lang="el-GR" sz="2200" dirty="0"/>
              <a:t>, Ρωμαίου αξιωματούχου ο οποίος πραγματοποίησε απογραφή στην </a:t>
            </a:r>
            <a:r>
              <a:rPr lang="el-GR" sz="2200" dirty="0" err="1"/>
              <a:t>Απάμεα</a:t>
            </a:r>
            <a:r>
              <a:rPr lang="el-GR" sz="2200" dirty="0"/>
              <a:t> της Συρίας υπό τις οδηγίες του </a:t>
            </a:r>
            <a:r>
              <a:rPr lang="el-GR" sz="2200" dirty="0" err="1"/>
              <a:t>Κυρήνιου</a:t>
            </a:r>
            <a:r>
              <a:rPr lang="el-GR" sz="2200" dirty="0"/>
              <a:t>: </a:t>
            </a:r>
            <a:r>
              <a:rPr lang="en-US" sz="2200" dirty="0"/>
              <a:t>LA CONS P.S.QVIRINI (L= </a:t>
            </a:r>
            <a:r>
              <a:rPr lang="el-GR" sz="2200" dirty="0"/>
              <a:t>έτος </a:t>
            </a:r>
            <a:r>
              <a:rPr lang="en-US" sz="2200" dirty="0"/>
              <a:t>A</a:t>
            </a:r>
            <a:r>
              <a:rPr lang="el-GR" sz="2200" dirty="0"/>
              <a:t>= πρώτο </a:t>
            </a:r>
            <a:r>
              <a:rPr lang="en-US" sz="2200" dirty="0"/>
              <a:t>CONS </a:t>
            </a:r>
            <a:r>
              <a:rPr lang="el-GR" sz="2200" dirty="0"/>
              <a:t>=της </a:t>
            </a:r>
            <a:r>
              <a:rPr lang="el-GR" sz="2200" dirty="0" err="1"/>
              <a:t>ανθυπατίας</a:t>
            </a:r>
            <a:r>
              <a:rPr lang="el-GR" sz="2200" dirty="0"/>
              <a:t> του </a:t>
            </a:r>
            <a:r>
              <a:rPr lang="el-GR" sz="2200" dirty="0" err="1"/>
              <a:t>Κυρηνίου</a:t>
            </a:r>
            <a:r>
              <a:rPr lang="el-GR" sz="2200" dirty="0"/>
              <a:t>). Χρονολογείται όμως το 10-12 π.Χ</a:t>
            </a:r>
            <a:r>
              <a:rPr lang="el-GR" sz="2200" dirty="0" smtClean="0"/>
              <a:t>.</a:t>
            </a:r>
            <a:endParaRPr lang="el-GR" sz="2200" dirty="0"/>
          </a:p>
        </p:txBody>
      </p:sp>
    </p:spTree>
    <p:extLst>
      <p:ext uri="{BB962C8B-B14F-4D97-AF65-F5344CB8AC3E}">
        <p14:creationId xmlns:p14="http://schemas.microsoft.com/office/powerpoint/2010/main" val="3238941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ΔΙΠΤΥΧΟ ΓΕΝΕΘΛΙΩΝ ΣΤΟ ΚΑΤΑ ΛΟΥΚΑ</a:t>
            </a:r>
          </a:p>
        </p:txBody>
      </p:sp>
      <p:sp>
        <p:nvSpPr>
          <p:cNvPr id="3" name="Θέση κειμένου 2"/>
          <p:cNvSpPr>
            <a:spLocks noGrp="1"/>
          </p:cNvSpPr>
          <p:nvPr>
            <p:ph type="body" idx="1"/>
          </p:nvPr>
        </p:nvSpPr>
        <p:spPr/>
        <p:txBody>
          <a:bodyPr>
            <a:normAutofit/>
          </a:bodyPr>
          <a:lstStyle/>
          <a:p>
            <a:pPr algn="ctr"/>
            <a:r>
              <a:rPr lang="el-GR" sz="2600" dirty="0"/>
              <a:t>ΓΕΝΕΘΛΙΑ </a:t>
            </a:r>
            <a:r>
              <a:rPr lang="el-GR" sz="2600" dirty="0" smtClean="0"/>
              <a:t>ΙΩΑΝΝΗ</a:t>
            </a:r>
            <a:endParaRPr lang="el-GR" sz="2600" dirty="0"/>
          </a:p>
        </p:txBody>
      </p:sp>
      <p:sp>
        <p:nvSpPr>
          <p:cNvPr id="4" name="Θέση περιεχομένου 3"/>
          <p:cNvSpPr>
            <a:spLocks noGrp="1"/>
          </p:cNvSpPr>
          <p:nvPr>
            <p:ph sz="half" idx="2"/>
          </p:nvPr>
        </p:nvSpPr>
        <p:spPr/>
        <p:txBody>
          <a:bodyPr>
            <a:noAutofit/>
          </a:bodyPr>
          <a:lstStyle/>
          <a:p>
            <a:pPr marL="252000" indent="-252000">
              <a:lnSpc>
                <a:spcPts val="2700"/>
              </a:lnSpc>
            </a:pPr>
            <a:r>
              <a:rPr lang="el-GR" dirty="0"/>
              <a:t>Ζαχαρίας (+</a:t>
            </a:r>
            <a:r>
              <a:rPr lang="el-GR" dirty="0" err="1"/>
              <a:t>Ελισάβεθ</a:t>
            </a:r>
            <a:r>
              <a:rPr lang="el-GR" dirty="0"/>
              <a:t>)</a:t>
            </a:r>
          </a:p>
          <a:p>
            <a:pPr marL="252000" indent="-252000">
              <a:lnSpc>
                <a:spcPts val="2700"/>
              </a:lnSpc>
            </a:pPr>
            <a:r>
              <a:rPr lang="el-GR" dirty="0"/>
              <a:t>Πρεσβύτης και ιερέας</a:t>
            </a:r>
          </a:p>
          <a:p>
            <a:pPr marL="252000" indent="-252000">
              <a:lnSpc>
                <a:spcPts val="2700"/>
              </a:lnSpc>
            </a:pPr>
            <a:r>
              <a:rPr lang="el-GR" dirty="0" smtClean="0"/>
              <a:t>Ναός - Όρος </a:t>
            </a:r>
            <a:r>
              <a:rPr lang="el-GR" dirty="0" err="1"/>
              <a:t>Σιών</a:t>
            </a:r>
            <a:endParaRPr lang="el-GR" dirty="0"/>
          </a:p>
          <a:p>
            <a:pPr marL="252000" indent="-252000">
              <a:lnSpc>
                <a:spcPts val="2700"/>
              </a:lnSpc>
            </a:pPr>
            <a:r>
              <a:rPr lang="el-GR" dirty="0"/>
              <a:t>Ευαγγελισμός γεγονότος που έχει συμβεί στην Π.Δ. (γέννηση στείρας)</a:t>
            </a:r>
          </a:p>
          <a:p>
            <a:pPr marL="252000" indent="-252000">
              <a:lnSpc>
                <a:spcPts val="2700"/>
              </a:lnSpc>
            </a:pPr>
            <a:r>
              <a:rPr lang="el-GR" dirty="0" smtClean="0"/>
              <a:t>Απιστία - άλαλος</a:t>
            </a:r>
            <a:endParaRPr lang="el-GR" dirty="0"/>
          </a:p>
          <a:p>
            <a:pPr marL="252000" indent="-252000">
              <a:lnSpc>
                <a:spcPts val="2700"/>
              </a:lnSpc>
            </a:pPr>
            <a:r>
              <a:rPr lang="el-GR" dirty="0" smtClean="0"/>
              <a:t>Ύμνος</a:t>
            </a:r>
            <a:r>
              <a:rPr lang="el-GR" dirty="0"/>
              <a:t>: </a:t>
            </a:r>
            <a:r>
              <a:rPr lang="el-GR" i="1" dirty="0"/>
              <a:t>Ευλογητός ο Θεός … </a:t>
            </a:r>
          </a:p>
          <a:p>
            <a:pPr marL="252000" indent="-252000">
              <a:lnSpc>
                <a:spcPts val="2700"/>
              </a:lnSpc>
              <a:buFont typeface="Wingdings" pitchFamily="2" charset="2"/>
              <a:buNone/>
            </a:pPr>
            <a:r>
              <a:rPr lang="el-GR" sz="2200" b="1" i="1" dirty="0"/>
              <a:t>ΣΥΝΑΝΤΗΣΗ </a:t>
            </a:r>
            <a:r>
              <a:rPr lang="el-GR" sz="2200" b="1" i="1" dirty="0" smtClean="0"/>
              <a:t>ΕΛΙΣΑΒΕΘ-ΜΑΡΙΑΜ</a:t>
            </a:r>
            <a:endParaRPr lang="el-GR" sz="2200" dirty="0"/>
          </a:p>
        </p:txBody>
      </p:sp>
      <p:sp>
        <p:nvSpPr>
          <p:cNvPr id="5" name="Θέση κειμένου 4"/>
          <p:cNvSpPr>
            <a:spLocks noGrp="1"/>
          </p:cNvSpPr>
          <p:nvPr>
            <p:ph type="body" sz="quarter" idx="3"/>
          </p:nvPr>
        </p:nvSpPr>
        <p:spPr/>
        <p:txBody>
          <a:bodyPr>
            <a:normAutofit/>
          </a:bodyPr>
          <a:lstStyle/>
          <a:p>
            <a:pPr algn="ctr"/>
            <a:r>
              <a:rPr lang="el-GR" sz="2600" dirty="0"/>
              <a:t>ΓΕΝΝΗΣΗ Ι. </a:t>
            </a:r>
            <a:r>
              <a:rPr lang="el-GR" sz="2600" dirty="0" smtClean="0"/>
              <a:t>ΧΡΙΣΤΟΥ</a:t>
            </a:r>
            <a:endParaRPr lang="el-GR" sz="2600" dirty="0"/>
          </a:p>
        </p:txBody>
      </p:sp>
      <p:sp>
        <p:nvSpPr>
          <p:cNvPr id="6" name="Θέση περιεχομένου 5"/>
          <p:cNvSpPr>
            <a:spLocks noGrp="1"/>
          </p:cNvSpPr>
          <p:nvPr>
            <p:ph sz="quarter" idx="4"/>
          </p:nvPr>
        </p:nvSpPr>
        <p:spPr/>
        <p:txBody>
          <a:bodyPr>
            <a:noAutofit/>
          </a:bodyPr>
          <a:lstStyle/>
          <a:p>
            <a:pPr marL="252000" indent="-252000">
              <a:lnSpc>
                <a:spcPts val="2300"/>
              </a:lnSpc>
            </a:pPr>
            <a:r>
              <a:rPr lang="el-GR" dirty="0" err="1" smtClean="0"/>
              <a:t>Μαριάμ</a:t>
            </a:r>
            <a:endParaRPr lang="el-GR" dirty="0"/>
          </a:p>
          <a:p>
            <a:pPr marL="252000" indent="-252000">
              <a:lnSpc>
                <a:spcPts val="2300"/>
              </a:lnSpc>
            </a:pPr>
            <a:r>
              <a:rPr lang="el-GR" dirty="0"/>
              <a:t>Παρθένος Γυναίκα (14 ετών;)</a:t>
            </a:r>
          </a:p>
          <a:p>
            <a:pPr marL="252000" indent="-252000">
              <a:lnSpc>
                <a:spcPts val="2300"/>
              </a:lnSpc>
            </a:pPr>
            <a:r>
              <a:rPr lang="el-GR" dirty="0"/>
              <a:t>Άσημη Ναζαρέτ στην Κάτω Γαλιλαία των εθνών</a:t>
            </a:r>
          </a:p>
          <a:p>
            <a:pPr marL="252000" indent="-252000">
              <a:lnSpc>
                <a:spcPts val="2300"/>
              </a:lnSpc>
            </a:pPr>
            <a:r>
              <a:rPr lang="el-GR" dirty="0"/>
              <a:t>Ευαγγελισμός ανήκουστου γεγονότος υπό του Γαβριήλ</a:t>
            </a:r>
          </a:p>
          <a:p>
            <a:pPr marL="252000" indent="-252000">
              <a:lnSpc>
                <a:spcPts val="2300"/>
              </a:lnSpc>
            </a:pPr>
            <a:r>
              <a:rPr lang="el-GR" dirty="0" smtClean="0"/>
              <a:t>Πίστη - Αποδοχή</a:t>
            </a:r>
            <a:r>
              <a:rPr lang="el-GR" dirty="0"/>
              <a:t>: </a:t>
            </a:r>
            <a:r>
              <a:rPr lang="el-GR" i="1" dirty="0"/>
              <a:t>Γένοιτο!</a:t>
            </a:r>
          </a:p>
          <a:p>
            <a:pPr marL="252000" indent="-252000">
              <a:lnSpc>
                <a:spcPts val="2300"/>
              </a:lnSpc>
            </a:pPr>
            <a:r>
              <a:rPr lang="el-GR" dirty="0"/>
              <a:t>Ριζοσπαστικός Παιάνας: </a:t>
            </a:r>
            <a:r>
              <a:rPr lang="el-GR" i="1" dirty="0"/>
              <a:t>Μεγαλύνει η ψυχή μου… </a:t>
            </a:r>
            <a:r>
              <a:rPr lang="el-GR" i="1" dirty="0" err="1"/>
              <a:t>Καθείλε</a:t>
            </a:r>
            <a:r>
              <a:rPr lang="el-GR" i="1" dirty="0"/>
              <a:t> </a:t>
            </a:r>
            <a:r>
              <a:rPr lang="el-GR" i="1" dirty="0" err="1"/>
              <a:t>δυνάστας</a:t>
            </a:r>
            <a:r>
              <a:rPr lang="el-GR" i="1" dirty="0"/>
              <a:t> από </a:t>
            </a:r>
            <a:r>
              <a:rPr lang="el-GR" i="1" dirty="0" smtClean="0"/>
              <a:t>θρόνους</a:t>
            </a:r>
            <a:endParaRPr lang="el-GR" i="1" dirty="0"/>
          </a:p>
        </p:txBody>
      </p:sp>
    </p:spTree>
    <p:extLst>
      <p:ext uri="{BB962C8B-B14F-4D97-AF65-F5344CB8AC3E}">
        <p14:creationId xmlns:p14="http://schemas.microsoft.com/office/powerpoint/2010/main" val="1059771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a:solidFill>
                  <a:srgbClr val="5075BC"/>
                </a:solidFill>
              </a:rPr>
              <a:t>Οι γονείς του Ιησού</a:t>
            </a:r>
          </a:p>
        </p:txBody>
      </p:sp>
      <p:sp>
        <p:nvSpPr>
          <p:cNvPr id="3" name="Υπότιτλος 2"/>
          <p:cNvSpPr>
            <a:spLocks noGrp="1"/>
          </p:cNvSpPr>
          <p:nvPr>
            <p:ph type="subTitle" idx="1"/>
          </p:nvPr>
        </p:nvSpPr>
        <p:spPr/>
        <p:txBody>
          <a:bodyPr/>
          <a:lstStyle/>
          <a:p>
            <a:r>
              <a:rPr lang="el-GR" dirty="0"/>
              <a:t>Η οικογένεια και η πατρίδα </a:t>
            </a:r>
            <a:r>
              <a:rPr lang="el-GR" dirty="0" smtClean="0"/>
              <a:t>Του</a:t>
            </a:r>
            <a:endParaRPr lang="el-GR" dirty="0"/>
          </a:p>
        </p:txBody>
      </p:sp>
    </p:spTree>
    <p:extLst>
      <p:ext uri="{BB962C8B-B14F-4D97-AF65-F5344CB8AC3E}">
        <p14:creationId xmlns:p14="http://schemas.microsoft.com/office/powerpoint/2010/main" val="36532670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 Μνηστευμένοι</a:t>
            </a:r>
          </a:p>
        </p:txBody>
      </p:sp>
      <p:sp>
        <p:nvSpPr>
          <p:cNvPr id="3" name="Θέση περιεχομένου 2"/>
          <p:cNvSpPr>
            <a:spLocks noGrp="1"/>
          </p:cNvSpPr>
          <p:nvPr>
            <p:ph idx="1"/>
          </p:nvPr>
        </p:nvSpPr>
        <p:spPr/>
        <p:txBody>
          <a:bodyPr>
            <a:normAutofit/>
          </a:bodyPr>
          <a:lstStyle/>
          <a:p>
            <a:pPr marL="252000" indent="-252000">
              <a:spcBef>
                <a:spcPts val="600"/>
              </a:spcBef>
            </a:pPr>
            <a:r>
              <a:rPr lang="el-GR" sz="2800" dirty="0" smtClean="0"/>
              <a:t>Η </a:t>
            </a:r>
            <a:r>
              <a:rPr lang="el-GR" sz="2800" dirty="0" err="1"/>
              <a:t>Μαριάμ</a:t>
            </a:r>
            <a:r>
              <a:rPr lang="el-GR" sz="2800" dirty="0"/>
              <a:t> και ο Ιωσήφ </a:t>
            </a:r>
            <a:r>
              <a:rPr lang="el-GR" sz="2800" dirty="0" smtClean="0"/>
              <a:t>ήταν αρραβωνιασμένοι/μνηστευμένοι</a:t>
            </a:r>
            <a:r>
              <a:rPr lang="de-DE" sz="2800" dirty="0"/>
              <a:t>.</a:t>
            </a:r>
          </a:p>
          <a:p>
            <a:pPr marL="612000" lvl="1" indent="-288000">
              <a:spcBef>
                <a:spcPts val="0"/>
              </a:spcBef>
            </a:pPr>
            <a:r>
              <a:rPr lang="el-GR" sz="2600" dirty="0"/>
              <a:t>Ο αρραβώνας ήταν κάτι σαν τον πολιτικό γάμο. </a:t>
            </a:r>
            <a:endParaRPr lang="de-DE" sz="2600" dirty="0"/>
          </a:p>
          <a:p>
            <a:pPr marL="612000" lvl="1" indent="-288000">
              <a:spcBef>
                <a:spcPts val="0"/>
              </a:spcBef>
            </a:pPr>
            <a:r>
              <a:rPr lang="el-GR" sz="2600" dirty="0" smtClean="0"/>
              <a:t>Ο </a:t>
            </a:r>
            <a:r>
              <a:rPr lang="el-GR" sz="2600" dirty="0"/>
              <a:t>νυμφίος πλήρωνε την «προίκα</a:t>
            </a:r>
            <a:r>
              <a:rPr lang="el-GR" sz="2600" dirty="0" smtClean="0"/>
              <a:t>».</a:t>
            </a:r>
            <a:endParaRPr lang="de-DE" sz="2600" dirty="0"/>
          </a:p>
          <a:p>
            <a:pPr marL="612000" lvl="1" indent="-288000">
              <a:spcBef>
                <a:spcPts val="0"/>
              </a:spcBef>
            </a:pPr>
            <a:r>
              <a:rPr lang="el-GR" sz="2600" dirty="0" smtClean="0"/>
              <a:t>Ο </a:t>
            </a:r>
            <a:r>
              <a:rPr lang="el-GR" sz="2600" dirty="0"/>
              <a:t>γάμος τελούνταν μετά από ένα χρόνο</a:t>
            </a:r>
            <a:r>
              <a:rPr lang="de-DE" sz="2600" dirty="0"/>
              <a:t>.</a:t>
            </a:r>
          </a:p>
          <a:p>
            <a:pPr marL="612000" lvl="1" indent="-288000">
              <a:spcBef>
                <a:spcPts val="0"/>
              </a:spcBef>
            </a:pPr>
            <a:r>
              <a:rPr lang="el-GR" sz="2600" dirty="0" smtClean="0"/>
              <a:t>Η </a:t>
            </a:r>
            <a:r>
              <a:rPr lang="el-GR" sz="2600" dirty="0"/>
              <a:t>εγκυμοσύνη της </a:t>
            </a:r>
            <a:r>
              <a:rPr lang="el-GR" sz="2600" dirty="0" err="1"/>
              <a:t>Μαριάμ</a:t>
            </a:r>
            <a:r>
              <a:rPr lang="el-GR" sz="2600" dirty="0"/>
              <a:t> σήμαινε για τον Ιωσήφ  μόνον μοιχεία</a:t>
            </a:r>
            <a:r>
              <a:rPr lang="de-DE" sz="2600" dirty="0" smtClean="0"/>
              <a:t>.</a:t>
            </a:r>
            <a:r>
              <a:rPr lang="el-GR" sz="2600" dirty="0" smtClean="0"/>
              <a:t> Επειδή </a:t>
            </a:r>
            <a:r>
              <a:rPr lang="el-GR" sz="2600" dirty="0"/>
              <a:t>όμως ο Ιησούς ήταν δίκαιος (= </a:t>
            </a:r>
            <a:r>
              <a:rPr lang="el-GR" sz="2600" dirty="0" smtClean="0"/>
              <a:t>φιλάνθρωπος) </a:t>
            </a:r>
            <a:r>
              <a:rPr lang="el-GR" sz="2600" dirty="0"/>
              <a:t>θέλει κρυφά να την </a:t>
            </a:r>
            <a:r>
              <a:rPr lang="el-GR" sz="2600" dirty="0" smtClean="0"/>
              <a:t>απολύσει.</a:t>
            </a:r>
            <a:endParaRPr lang="de-DE" sz="2600" dirty="0"/>
          </a:p>
        </p:txBody>
      </p:sp>
    </p:spTree>
    <p:extLst>
      <p:ext uri="{BB962C8B-B14F-4D97-AF65-F5344CB8AC3E}">
        <p14:creationId xmlns:p14="http://schemas.microsoft.com/office/powerpoint/2010/main" val="41159732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Μνηστεία</a:t>
            </a:r>
            <a:endParaRPr lang="el-GR" dirty="0"/>
          </a:p>
        </p:txBody>
      </p:sp>
      <p:sp>
        <p:nvSpPr>
          <p:cNvPr id="3" name="Θέση περιεχομένου 2"/>
          <p:cNvSpPr>
            <a:spLocks noGrp="1"/>
          </p:cNvSpPr>
          <p:nvPr>
            <p:ph idx="1"/>
          </p:nvPr>
        </p:nvSpPr>
        <p:spPr/>
        <p:txBody>
          <a:bodyPr>
            <a:normAutofit/>
          </a:bodyPr>
          <a:lstStyle/>
          <a:p>
            <a:r>
              <a:rPr lang="el-GR" sz="2800" dirty="0"/>
              <a:t>Οι δύο Οικογένειες συμφωνούσαν τον αρραβώνα</a:t>
            </a:r>
            <a:r>
              <a:rPr lang="de-DE" sz="2800" dirty="0"/>
              <a:t>.</a:t>
            </a:r>
          </a:p>
          <a:p>
            <a:r>
              <a:rPr lang="el-GR" sz="2800" dirty="0" smtClean="0"/>
              <a:t>Η </a:t>
            </a:r>
            <a:r>
              <a:rPr lang="el-GR" sz="2800" dirty="0"/>
              <a:t>αρραβωνιασμένη έμενε συνήθως ένα έτος στο σπίτι των γονέων</a:t>
            </a:r>
            <a:r>
              <a:rPr lang="de-DE" sz="2800" dirty="0"/>
              <a:t>. </a:t>
            </a:r>
            <a:r>
              <a:rPr lang="el-GR" sz="2800" dirty="0"/>
              <a:t>Ήταν όμως απόλυτα δεσμευμένη.</a:t>
            </a:r>
            <a:endParaRPr lang="de-DE" sz="2800" dirty="0"/>
          </a:p>
          <a:p>
            <a:r>
              <a:rPr lang="el-GR" sz="2800" dirty="0" smtClean="0"/>
              <a:t>Μετά </a:t>
            </a:r>
            <a:r>
              <a:rPr lang="el-GR" sz="2800" dirty="0"/>
              <a:t>το Γάμο μετακόμιζε στον οίκο του άντρα της</a:t>
            </a:r>
            <a:r>
              <a:rPr lang="de-DE" sz="2800" dirty="0" smtClean="0"/>
              <a:t>.</a:t>
            </a:r>
            <a:endParaRPr lang="de-DE" sz="2800" dirty="0"/>
          </a:p>
        </p:txBody>
      </p:sp>
    </p:spTree>
    <p:extLst>
      <p:ext uri="{BB962C8B-B14F-4D97-AF65-F5344CB8AC3E}">
        <p14:creationId xmlns:p14="http://schemas.microsoft.com/office/powerpoint/2010/main" val="19132574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Μαριάμ</a:t>
            </a:r>
            <a:r>
              <a:rPr lang="el-GR" dirty="0"/>
              <a:t> </a:t>
            </a:r>
            <a:r>
              <a:rPr lang="el-GR" dirty="0" smtClean="0"/>
              <a:t>- </a:t>
            </a:r>
            <a:r>
              <a:rPr lang="el-GR" dirty="0"/>
              <a:t>η </a:t>
            </a:r>
            <a:r>
              <a:rPr lang="el-GR" dirty="0" err="1"/>
              <a:t>νεάνις</a:t>
            </a:r>
            <a:r>
              <a:rPr lang="el-GR" dirty="0"/>
              <a:t> Παρθένος</a:t>
            </a:r>
          </a:p>
        </p:txBody>
      </p:sp>
      <p:sp>
        <p:nvSpPr>
          <p:cNvPr id="3" name="Θέση περιεχομένου 2"/>
          <p:cNvSpPr>
            <a:spLocks noGrp="1"/>
          </p:cNvSpPr>
          <p:nvPr>
            <p:ph idx="1"/>
          </p:nvPr>
        </p:nvSpPr>
        <p:spPr/>
        <p:txBody>
          <a:bodyPr/>
          <a:lstStyle/>
          <a:p>
            <a:pPr>
              <a:spcBef>
                <a:spcPts val="600"/>
              </a:spcBef>
            </a:pPr>
            <a:r>
              <a:rPr lang="el-GR" sz="2800" dirty="0"/>
              <a:t>Τα κορίτσια από 12 ετών θεωρούνταν ως ικανά να παντρευτούν</a:t>
            </a:r>
            <a:r>
              <a:rPr lang="de-DE" sz="2800" dirty="0" smtClean="0"/>
              <a:t>.</a:t>
            </a:r>
          </a:p>
          <a:p>
            <a:pPr marL="360000" lvl="1" indent="0">
              <a:spcBef>
                <a:spcPts val="0"/>
              </a:spcBef>
              <a:buNone/>
            </a:pPr>
            <a:r>
              <a:rPr lang="el-GR" sz="2600" i="1" dirty="0" smtClean="0"/>
              <a:t>Μετά και τη νομοθεσία του Αυγούστου </a:t>
            </a:r>
            <a:r>
              <a:rPr lang="de-DE" sz="2600" i="1" dirty="0" smtClean="0"/>
              <a:t>(27 </a:t>
            </a:r>
            <a:r>
              <a:rPr lang="el-GR" sz="2600" i="1" dirty="0" smtClean="0"/>
              <a:t>π</a:t>
            </a:r>
            <a:r>
              <a:rPr lang="de-DE" sz="2600" i="1" dirty="0" smtClean="0"/>
              <a:t>.</a:t>
            </a:r>
            <a:r>
              <a:rPr lang="el-GR" sz="2600" i="1" dirty="0" smtClean="0"/>
              <a:t>Χ</a:t>
            </a:r>
            <a:r>
              <a:rPr lang="de-DE" sz="2600" i="1" dirty="0" smtClean="0"/>
              <a:t>.</a:t>
            </a:r>
            <a:r>
              <a:rPr lang="el-GR" sz="2600" i="1" dirty="0" smtClean="0"/>
              <a:t>-</a:t>
            </a:r>
            <a:r>
              <a:rPr lang="de-DE" sz="2600" i="1" dirty="0" smtClean="0"/>
              <a:t>14</a:t>
            </a:r>
            <a:r>
              <a:rPr lang="el-GR" sz="2600" i="1" dirty="0" smtClean="0"/>
              <a:t> μ</a:t>
            </a:r>
            <a:r>
              <a:rPr lang="de-DE" sz="2600" i="1" dirty="0" smtClean="0"/>
              <a:t>.</a:t>
            </a:r>
            <a:r>
              <a:rPr lang="el-GR" sz="2600" i="1" dirty="0" smtClean="0"/>
              <a:t>Χ</a:t>
            </a:r>
            <a:r>
              <a:rPr lang="de-DE" sz="2600" i="1" dirty="0" smtClean="0"/>
              <a:t>.).</a:t>
            </a:r>
          </a:p>
          <a:p>
            <a:r>
              <a:rPr lang="el-GR" sz="2800" dirty="0" smtClean="0"/>
              <a:t>Συνήθως </a:t>
            </a:r>
            <a:r>
              <a:rPr lang="el-GR" sz="2800" dirty="0"/>
              <a:t>όμως από παντρεύονταν από τα 14</a:t>
            </a:r>
            <a:r>
              <a:rPr lang="de-DE" sz="2800" dirty="0" smtClean="0"/>
              <a:t>.</a:t>
            </a:r>
            <a:endParaRPr lang="de-DE" sz="2800" dirty="0"/>
          </a:p>
        </p:txBody>
      </p:sp>
    </p:spTree>
    <p:extLst>
      <p:ext uri="{BB962C8B-B14F-4D97-AF65-F5344CB8AC3E}">
        <p14:creationId xmlns:p14="http://schemas.microsoft.com/office/powerpoint/2010/main" val="3785219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ΓΕΝΝΗΣΗ ΣΤΟ ΚΑΤΑ ΜΑΤΘΑΙΟΝ</a:t>
            </a:r>
            <a:br>
              <a:rPr lang="el-GR" dirty="0"/>
            </a:br>
            <a:r>
              <a:rPr lang="el-GR" dirty="0"/>
              <a:t>ΚΑΙ ΤΟ ΚΑΤΑ ΛΟΥΚΑΝ</a:t>
            </a:r>
          </a:p>
        </p:txBody>
      </p:sp>
      <p:sp>
        <p:nvSpPr>
          <p:cNvPr id="3" name="Θέση περιεχομένου 2"/>
          <p:cNvSpPr>
            <a:spLocks noGrp="1"/>
          </p:cNvSpPr>
          <p:nvPr>
            <p:ph idx="1"/>
            <p:custDataLst>
              <p:tags r:id="rId2"/>
            </p:custDataLst>
          </p:nvPr>
        </p:nvSpPr>
        <p:spPr>
          <a:xfrm>
            <a:off x="2987824" y="1556792"/>
            <a:ext cx="5705932" cy="4525963"/>
          </a:xfrm>
        </p:spPr>
        <p:txBody>
          <a:bodyPr anchor="ctr">
            <a:normAutofit/>
          </a:bodyPr>
          <a:lstStyle/>
          <a:p>
            <a:pPr marL="0" indent="0">
              <a:buNone/>
            </a:pPr>
            <a:r>
              <a:rPr lang="en-US" sz="2600" dirty="0"/>
              <a:t> </a:t>
            </a:r>
            <a:r>
              <a:rPr lang="en-US" sz="2600" baseline="30000" dirty="0"/>
              <a:t>21 </a:t>
            </a:r>
            <a:r>
              <a:rPr lang="el-GR" sz="2600" dirty="0" err="1"/>
              <a:t>τέξεται</a:t>
            </a:r>
            <a:r>
              <a:rPr lang="el-GR" sz="2600" dirty="0"/>
              <a:t> </a:t>
            </a:r>
            <a:r>
              <a:rPr lang="el-GR" sz="2600" dirty="0" err="1"/>
              <a:t>δὲ</a:t>
            </a:r>
            <a:r>
              <a:rPr lang="el-GR" sz="2600" dirty="0"/>
              <a:t> </a:t>
            </a:r>
            <a:r>
              <a:rPr lang="el-GR" sz="2600" dirty="0" err="1"/>
              <a:t>υἱόν</a:t>
            </a:r>
            <a:r>
              <a:rPr lang="el-GR" sz="2600" dirty="0"/>
              <a:t>, </a:t>
            </a:r>
            <a:r>
              <a:rPr lang="el-GR" sz="2600" dirty="0" err="1"/>
              <a:t>καὶ</a:t>
            </a:r>
            <a:r>
              <a:rPr lang="el-GR" sz="2600" dirty="0"/>
              <a:t> </a:t>
            </a:r>
            <a:r>
              <a:rPr lang="el-GR" sz="2600" dirty="0" err="1"/>
              <a:t>καλέσεις</a:t>
            </a:r>
            <a:r>
              <a:rPr lang="el-GR" sz="2600" dirty="0"/>
              <a:t> </a:t>
            </a:r>
            <a:r>
              <a:rPr lang="el-GR" sz="2600" dirty="0" err="1"/>
              <a:t>τὸ</a:t>
            </a:r>
            <a:r>
              <a:rPr lang="el-GR" sz="2600" dirty="0"/>
              <a:t> </a:t>
            </a:r>
            <a:r>
              <a:rPr lang="el-GR" sz="2600" dirty="0" err="1"/>
              <a:t>ὄνομα</a:t>
            </a:r>
            <a:r>
              <a:rPr lang="el-GR" sz="2600" dirty="0"/>
              <a:t> </a:t>
            </a:r>
            <a:r>
              <a:rPr lang="el-GR" sz="2600" dirty="0" err="1"/>
              <a:t>αὐτοῦ</a:t>
            </a:r>
            <a:r>
              <a:rPr lang="el-GR" sz="2600" dirty="0"/>
              <a:t> </a:t>
            </a:r>
            <a:r>
              <a:rPr lang="el-GR" sz="2600" b="1" dirty="0" err="1"/>
              <a:t>Ἰησοῦν</a:t>
            </a:r>
            <a:r>
              <a:rPr lang="el-GR" sz="2600" b="1" dirty="0"/>
              <a:t>· </a:t>
            </a:r>
          </a:p>
          <a:p>
            <a:pPr marL="0" indent="0">
              <a:buNone/>
            </a:pPr>
            <a:r>
              <a:rPr lang="el-GR" sz="2600" dirty="0" err="1"/>
              <a:t>Αὐτὸς</a:t>
            </a:r>
            <a:r>
              <a:rPr lang="el-GR" sz="2600" dirty="0"/>
              <a:t> </a:t>
            </a:r>
            <a:r>
              <a:rPr lang="el-GR" sz="2600" dirty="0" err="1"/>
              <a:t>γὰρ</a:t>
            </a:r>
            <a:r>
              <a:rPr lang="el-GR" sz="2600" dirty="0"/>
              <a:t> </a:t>
            </a:r>
            <a:r>
              <a:rPr lang="el-GR" sz="2600" dirty="0" err="1"/>
              <a:t>σώσει</a:t>
            </a:r>
            <a:r>
              <a:rPr lang="el-GR" sz="2600" dirty="0"/>
              <a:t> </a:t>
            </a:r>
            <a:r>
              <a:rPr lang="el-GR" sz="2600" dirty="0" err="1"/>
              <a:t>τὸν</a:t>
            </a:r>
            <a:r>
              <a:rPr lang="el-GR" sz="2600" dirty="0"/>
              <a:t> </a:t>
            </a:r>
            <a:r>
              <a:rPr lang="el-GR" sz="2600" dirty="0" err="1"/>
              <a:t>λαὸν</a:t>
            </a:r>
            <a:r>
              <a:rPr lang="el-GR" sz="2600" dirty="0"/>
              <a:t> </a:t>
            </a:r>
            <a:r>
              <a:rPr lang="el-GR" sz="2600" b="1" dirty="0" err="1"/>
              <a:t>αὐτοῦ</a:t>
            </a:r>
            <a:r>
              <a:rPr lang="el-GR" sz="2600" b="1" dirty="0"/>
              <a:t> </a:t>
            </a:r>
            <a:r>
              <a:rPr lang="el-GR" sz="2600" dirty="0" err="1"/>
              <a:t>ἀπὸ</a:t>
            </a:r>
            <a:r>
              <a:rPr lang="el-GR" sz="2600" dirty="0"/>
              <a:t> </a:t>
            </a:r>
            <a:r>
              <a:rPr lang="el-GR" sz="2600" b="1" dirty="0" err="1"/>
              <a:t>τῶν</a:t>
            </a:r>
            <a:r>
              <a:rPr lang="el-GR" sz="2600" b="1" dirty="0"/>
              <a:t> </a:t>
            </a:r>
            <a:r>
              <a:rPr lang="el-GR" sz="2600" b="1" dirty="0" err="1"/>
              <a:t>ἁμαρτιῶν</a:t>
            </a:r>
            <a:r>
              <a:rPr lang="el-GR" sz="2600" b="1" dirty="0"/>
              <a:t> </a:t>
            </a:r>
            <a:r>
              <a:rPr lang="el-GR" sz="2600" dirty="0" err="1"/>
              <a:t>αὐτῶν</a:t>
            </a:r>
            <a:r>
              <a:rPr lang="el-GR" sz="2600" dirty="0"/>
              <a:t>. </a:t>
            </a:r>
            <a:r>
              <a:rPr lang="en-US" sz="2600" dirty="0"/>
              <a:t>(1</a:t>
            </a:r>
            <a:r>
              <a:rPr lang="el-GR" sz="2600" dirty="0"/>
              <a:t>, </a:t>
            </a:r>
            <a:r>
              <a:rPr lang="en-US" sz="2600" dirty="0"/>
              <a:t>21</a:t>
            </a:r>
            <a:r>
              <a:rPr lang="el-GR" sz="2600" dirty="0" smtClean="0"/>
              <a:t>)</a:t>
            </a:r>
            <a:endParaRPr lang="de-DE" sz="2600" dirty="0"/>
          </a:p>
        </p:txBody>
      </p:sp>
      <p:pic>
        <p:nvPicPr>
          <p:cNvPr id="4" name="Εικόνα 3" descr="Meister des Book of Lindisfarn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291" y="2379613"/>
            <a:ext cx="2214517" cy="2880320"/>
          </a:xfrm>
          <a:prstGeom prst="rect">
            <a:avLst/>
          </a:prstGeom>
        </p:spPr>
      </p:pic>
      <p:sp>
        <p:nvSpPr>
          <p:cNvPr id="5" name="TextBox 4"/>
          <p:cNvSpPr txBox="1"/>
          <p:nvPr/>
        </p:nvSpPr>
        <p:spPr>
          <a:xfrm>
            <a:off x="2551232" y="5259933"/>
            <a:ext cx="288032" cy="216024"/>
          </a:xfrm>
          <a:prstGeom prst="rect">
            <a:avLst/>
          </a:prstGeom>
        </p:spPr>
        <p:txBody>
          <a:bodyPr vert="horz" wrap="square" lIns="91440" tIns="45720" rIns="91440" bIns="45720" rtlCol="0" anchor="ctr">
            <a:noAutofit/>
          </a:bodyPr>
          <a:lstStyle/>
          <a:p>
            <a:pPr algn="ctr"/>
            <a:r>
              <a:rPr lang="el-GR" sz="1500" dirty="0" smtClean="0"/>
              <a:t>1</a:t>
            </a:r>
          </a:p>
        </p:txBody>
      </p:sp>
    </p:spTree>
    <p:custDataLst>
      <p:tags r:id="rId1"/>
    </p:custDataLst>
    <p:extLst>
      <p:ext uri="{BB962C8B-B14F-4D97-AF65-F5344CB8AC3E}">
        <p14:creationId xmlns:p14="http://schemas.microsoft.com/office/powerpoint/2010/main" val="3936695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Γυναίκες - Γυναικόπαιδα</a:t>
            </a:r>
            <a:endParaRPr lang="el-GR" dirty="0"/>
          </a:p>
        </p:txBody>
      </p:sp>
      <p:sp>
        <p:nvSpPr>
          <p:cNvPr id="3" name="Θέση περιεχομένου 2"/>
          <p:cNvSpPr>
            <a:spLocks noGrp="1"/>
          </p:cNvSpPr>
          <p:nvPr>
            <p:ph idx="1"/>
          </p:nvPr>
        </p:nvSpPr>
        <p:spPr/>
        <p:txBody>
          <a:bodyPr>
            <a:normAutofit/>
          </a:bodyPr>
          <a:lstStyle/>
          <a:p>
            <a:pPr marL="252000" indent="-252000">
              <a:spcBef>
                <a:spcPts val="600"/>
              </a:spcBef>
            </a:pPr>
            <a:r>
              <a:rPr lang="el-GR" sz="3000" dirty="0"/>
              <a:t>Οι Γυναίκες</a:t>
            </a:r>
            <a:r>
              <a:rPr lang="de-DE" sz="3000" dirty="0"/>
              <a:t>:</a:t>
            </a:r>
          </a:p>
          <a:p>
            <a:pPr lvl="1">
              <a:spcBef>
                <a:spcPts val="600"/>
              </a:spcBef>
            </a:pPr>
            <a:r>
              <a:rPr lang="el-GR" dirty="0"/>
              <a:t>Ασχολούνταν με τις οικιακές εργασίες</a:t>
            </a:r>
            <a:r>
              <a:rPr lang="de-DE" dirty="0"/>
              <a:t>.</a:t>
            </a:r>
          </a:p>
          <a:p>
            <a:pPr lvl="1">
              <a:spcBef>
                <a:spcPts val="600"/>
              </a:spcBef>
            </a:pPr>
            <a:r>
              <a:rPr lang="el-GR" dirty="0"/>
              <a:t>Με την άντληση </a:t>
            </a:r>
            <a:r>
              <a:rPr lang="el-GR" dirty="0" smtClean="0"/>
              <a:t>νερού</a:t>
            </a:r>
            <a:r>
              <a:rPr lang="de-DE" dirty="0" smtClean="0"/>
              <a:t>:</a:t>
            </a:r>
            <a:endParaRPr lang="de-DE" dirty="0"/>
          </a:p>
          <a:p>
            <a:pPr marL="864000" lvl="2">
              <a:spcBef>
                <a:spcPts val="600"/>
              </a:spcBef>
            </a:pPr>
            <a:r>
              <a:rPr lang="el-GR" sz="2600" dirty="0"/>
              <a:t>Σε πηγές που βρίσκονταν κατεξοχήν εκτός του χωριού</a:t>
            </a:r>
            <a:r>
              <a:rPr lang="de-DE" sz="2600" dirty="0"/>
              <a:t>.</a:t>
            </a:r>
          </a:p>
          <a:p>
            <a:pPr lvl="1">
              <a:spcBef>
                <a:spcPts val="600"/>
              </a:spcBef>
            </a:pPr>
            <a:r>
              <a:rPr lang="el-GR" dirty="0"/>
              <a:t>Φρόντιζαν και τα ζώα</a:t>
            </a:r>
            <a:r>
              <a:rPr lang="de-DE" dirty="0" smtClean="0"/>
              <a:t>.</a:t>
            </a:r>
            <a:endParaRPr lang="de-DE" dirty="0"/>
          </a:p>
          <a:p>
            <a:pPr marL="252000" indent="-252000">
              <a:spcBef>
                <a:spcPts val="600"/>
              </a:spcBef>
            </a:pPr>
            <a:r>
              <a:rPr lang="el-GR" sz="3000" dirty="0"/>
              <a:t>Τα γυναικόπαιδα συνεισέφεραν στην Οικονομία</a:t>
            </a:r>
            <a:r>
              <a:rPr lang="de-DE" sz="3000" dirty="0"/>
              <a:t>.</a:t>
            </a:r>
          </a:p>
          <a:p>
            <a:pPr lvl="1">
              <a:spcBef>
                <a:spcPts val="600"/>
              </a:spcBef>
            </a:pPr>
            <a:r>
              <a:rPr lang="el-GR" dirty="0"/>
              <a:t>Πλήρωναν φόρους</a:t>
            </a:r>
            <a:r>
              <a:rPr lang="de-DE" dirty="0" smtClean="0"/>
              <a:t>.</a:t>
            </a:r>
            <a:endParaRPr lang="de-DE" dirty="0"/>
          </a:p>
        </p:txBody>
      </p:sp>
    </p:spTree>
    <p:extLst>
      <p:ext uri="{BB962C8B-B14F-4D97-AF65-F5344CB8AC3E}">
        <p14:creationId xmlns:p14="http://schemas.microsoft.com/office/powerpoint/2010/main" val="2509736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ΑΔΕΛΦΙΑ ΤΟΥ ΙΗΣΟΥ</a:t>
            </a:r>
          </a:p>
        </p:txBody>
      </p:sp>
      <p:sp>
        <p:nvSpPr>
          <p:cNvPr id="3" name="Θέση περιεχομένου 2"/>
          <p:cNvSpPr>
            <a:spLocks noGrp="1"/>
          </p:cNvSpPr>
          <p:nvPr>
            <p:ph idx="1"/>
          </p:nvPr>
        </p:nvSpPr>
        <p:spPr/>
        <p:txBody>
          <a:bodyPr>
            <a:normAutofit fontScale="55000" lnSpcReduction="20000"/>
          </a:bodyPr>
          <a:lstStyle/>
          <a:p>
            <a:pPr algn="ctr">
              <a:buFont typeface="Wingdings" pitchFamily="2" charset="2"/>
              <a:buNone/>
            </a:pPr>
            <a:r>
              <a:rPr lang="el-GR" sz="4400" b="1" u="sng" dirty="0"/>
              <a:t>Ιακώβ </a:t>
            </a:r>
            <a:r>
              <a:rPr lang="el-GR" sz="3600" b="1" u="sng" dirty="0"/>
              <a:t>(κατά φύσιν</a:t>
            </a:r>
            <a:r>
              <a:rPr lang="el-GR" sz="3600" dirty="0"/>
              <a:t> </a:t>
            </a:r>
            <a:r>
              <a:rPr lang="el-GR" sz="3600" dirty="0" err="1"/>
              <a:t>Μτ</a:t>
            </a:r>
            <a:r>
              <a:rPr lang="el-GR" sz="3600" dirty="0"/>
              <a:t> 1,16</a:t>
            </a:r>
            <a:r>
              <a:rPr lang="el-GR" sz="3600" b="1" dirty="0"/>
              <a:t>)-</a:t>
            </a:r>
            <a:r>
              <a:rPr lang="el-GR" sz="4400" b="1" u="sng" dirty="0" err="1"/>
              <a:t>Ηλεί</a:t>
            </a:r>
            <a:r>
              <a:rPr lang="el-GR" sz="4400" b="1" u="sng" dirty="0"/>
              <a:t>  </a:t>
            </a:r>
            <a:r>
              <a:rPr lang="el-GR" sz="3600" b="1" u="sng" dirty="0"/>
              <a:t>(κατά </a:t>
            </a:r>
            <a:r>
              <a:rPr lang="el-GR" sz="3600" b="1" u="sng" dirty="0" err="1"/>
              <a:t>νόμον</a:t>
            </a:r>
            <a:r>
              <a:rPr lang="el-GR" sz="3600" dirty="0"/>
              <a:t> </a:t>
            </a:r>
            <a:r>
              <a:rPr lang="el-GR" sz="3600" dirty="0" err="1"/>
              <a:t>Λκ</a:t>
            </a:r>
            <a:r>
              <a:rPr lang="el-GR" sz="3600" dirty="0"/>
              <a:t> 3,23)</a:t>
            </a:r>
          </a:p>
          <a:p>
            <a:pPr algn="ctr"/>
            <a:r>
              <a:rPr lang="el-GR" sz="4400" dirty="0"/>
              <a:t> </a:t>
            </a:r>
            <a:r>
              <a:rPr lang="el-GR" sz="4400" u="sng" dirty="0"/>
              <a:t>Ιωσήφ + </a:t>
            </a:r>
            <a:endParaRPr lang="el-GR" sz="4400" b="1" dirty="0"/>
          </a:p>
          <a:p>
            <a:pPr>
              <a:buFont typeface="Wingdings" pitchFamily="2" charset="2"/>
              <a:buNone/>
            </a:pPr>
            <a:r>
              <a:rPr lang="el-GR" sz="4000" u="sng" dirty="0"/>
              <a:t>		;	</a:t>
            </a:r>
            <a:r>
              <a:rPr lang="el-GR" sz="4000" dirty="0"/>
              <a:t>	</a:t>
            </a:r>
            <a:r>
              <a:rPr lang="el-GR" sz="4000" dirty="0" smtClean="0"/>
              <a:t> </a:t>
            </a:r>
            <a:r>
              <a:rPr lang="el-GR" sz="4000" u="sng" dirty="0" smtClean="0"/>
              <a:t>παρθένος </a:t>
            </a:r>
            <a:r>
              <a:rPr lang="el-GR" sz="4000" u="sng" dirty="0"/>
              <a:t>Μαρία</a:t>
            </a:r>
            <a:r>
              <a:rPr lang="el-GR" sz="4000" dirty="0"/>
              <a:t>	</a:t>
            </a:r>
            <a:r>
              <a:rPr lang="el-GR" sz="4000" u="sng" dirty="0" err="1"/>
              <a:t>Κλωπάς</a:t>
            </a:r>
            <a:r>
              <a:rPr lang="el-GR" sz="4000" u="sng" dirty="0"/>
              <a:t> + Μαρία</a:t>
            </a:r>
            <a:r>
              <a:rPr lang="el-GR" sz="4400" dirty="0"/>
              <a:t>			</a:t>
            </a:r>
            <a:endParaRPr lang="el-GR" sz="4400" b="1" dirty="0"/>
          </a:p>
          <a:p>
            <a:pPr>
              <a:buFont typeface="Wingdings" pitchFamily="2" charset="2"/>
              <a:buNone/>
            </a:pPr>
            <a:r>
              <a:rPr lang="el-GR" sz="3600" b="1" dirty="0"/>
              <a:t>Ι</a:t>
            </a:r>
            <a:r>
              <a:rPr lang="el-GR" sz="3600" dirty="0"/>
              <a:t>άκωβος ο </a:t>
            </a:r>
            <a:r>
              <a:rPr lang="el-GR" sz="3600" dirty="0" smtClean="0"/>
              <a:t>Μέγας	</a:t>
            </a:r>
            <a:r>
              <a:rPr lang="el-GR" sz="3600" dirty="0"/>
              <a:t>	</a:t>
            </a:r>
            <a:r>
              <a:rPr lang="el-GR" sz="3600" dirty="0" smtClean="0"/>
              <a:t>     </a:t>
            </a:r>
            <a:r>
              <a:rPr lang="el-GR" sz="3600" b="1" dirty="0" smtClean="0"/>
              <a:t>Ιησούς </a:t>
            </a:r>
            <a:r>
              <a:rPr lang="el-GR" sz="3600" b="1" dirty="0"/>
              <a:t>Χριστός	</a:t>
            </a:r>
            <a:r>
              <a:rPr lang="el-GR" sz="3600" dirty="0" smtClean="0"/>
              <a:t>         Ιάκωβος</a:t>
            </a:r>
            <a:endParaRPr lang="el-GR" sz="3600" b="1" dirty="0"/>
          </a:p>
          <a:p>
            <a:r>
              <a:rPr lang="el-GR" sz="4400" dirty="0"/>
              <a:t>Ιούδας					</a:t>
            </a:r>
            <a:r>
              <a:rPr lang="el-GR" sz="3600" dirty="0" err="1"/>
              <a:t>Σίμων</a:t>
            </a:r>
            <a:r>
              <a:rPr lang="el-GR" sz="3600" dirty="0"/>
              <a:t> + </a:t>
            </a:r>
            <a:r>
              <a:rPr lang="el-GR" sz="3600" dirty="0" err="1"/>
              <a:t>Ιωσής</a:t>
            </a:r>
            <a:r>
              <a:rPr lang="el-GR" sz="4400" dirty="0"/>
              <a:t>				</a:t>
            </a:r>
            <a:endParaRPr lang="el-GR" sz="4400" b="1" dirty="0"/>
          </a:p>
          <a:p>
            <a:r>
              <a:rPr lang="el-GR" sz="4400" b="1" dirty="0"/>
              <a:t>Θυγατέρες (;) 		</a:t>
            </a:r>
            <a:r>
              <a:rPr lang="el-GR" sz="4400" b="1" dirty="0" smtClean="0"/>
              <a:t>	</a:t>
            </a:r>
            <a:r>
              <a:rPr lang="el-GR" sz="4400" b="1" dirty="0"/>
              <a:t>	Θυγατέρες (;)</a:t>
            </a:r>
          </a:p>
          <a:p>
            <a:pPr>
              <a:buFont typeface="Wingdings" pitchFamily="2" charset="2"/>
              <a:buNone/>
            </a:pPr>
            <a:endParaRPr lang="el-GR" sz="4400" b="1" dirty="0"/>
          </a:p>
          <a:p>
            <a:pPr marL="0" algn="just">
              <a:buFont typeface="Wingdings" pitchFamily="2" charset="2"/>
              <a:buNone/>
            </a:pPr>
            <a:r>
              <a:rPr lang="el-GR" sz="3600" b="1" dirty="0"/>
              <a:t>Κατά τη διάρκεια ζωής του Ιησού τα αδέλφια του Ιησού ήταν </a:t>
            </a:r>
            <a:r>
              <a:rPr lang="el-GR" sz="3600" b="1" dirty="0" smtClean="0"/>
              <a:t>μάλλον εχθρικά </a:t>
            </a:r>
            <a:r>
              <a:rPr lang="el-GR" sz="3600" b="1" dirty="0"/>
              <a:t>διακείμενα προς τον Ιησού. Μετά την ανάστασή Του ο Ιάκωβος ο </a:t>
            </a:r>
            <a:r>
              <a:rPr lang="el-GR" sz="3600" b="1" dirty="0" err="1"/>
              <a:t>Αδελφόθεος</a:t>
            </a:r>
            <a:r>
              <a:rPr lang="el-GR" sz="3600" b="1" dirty="0"/>
              <a:t> έγινε ο Πρώτος στην Εκκλησία των </a:t>
            </a:r>
            <a:r>
              <a:rPr lang="el-GR" sz="3600" b="1" dirty="0" smtClean="0"/>
              <a:t>Ιεροσολύμων.</a:t>
            </a:r>
            <a:endParaRPr lang="de-DE" sz="4400" dirty="0"/>
          </a:p>
        </p:txBody>
      </p:sp>
    </p:spTree>
    <p:extLst>
      <p:ext uri="{BB962C8B-B14F-4D97-AF65-F5344CB8AC3E}">
        <p14:creationId xmlns:p14="http://schemas.microsoft.com/office/powerpoint/2010/main" val="3210421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Ναζαρέτ στη Γαλιλαία</a:t>
            </a:r>
          </a:p>
        </p:txBody>
      </p:sp>
      <p:pic>
        <p:nvPicPr>
          <p:cNvPr id="4" name="Θέση περιεχομένου 3" descr="Χάρτης της Ναζαρέτ στη Γαλιλαία."/>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36800" y="1864519"/>
            <a:ext cx="4483100" cy="3911600"/>
          </a:xfrm>
        </p:spPr>
      </p:pic>
      <p:sp>
        <p:nvSpPr>
          <p:cNvPr id="5" name="TextBox 4"/>
          <p:cNvSpPr txBox="1"/>
          <p:nvPr/>
        </p:nvSpPr>
        <p:spPr>
          <a:xfrm>
            <a:off x="6819900" y="5560095"/>
            <a:ext cx="288032" cy="216024"/>
          </a:xfrm>
          <a:prstGeom prst="rect">
            <a:avLst/>
          </a:prstGeom>
        </p:spPr>
        <p:txBody>
          <a:bodyPr vert="horz" wrap="square" lIns="91440" tIns="45720" rIns="91440" bIns="45720" rtlCol="0" anchor="ctr">
            <a:noAutofit/>
          </a:bodyPr>
          <a:lstStyle/>
          <a:p>
            <a:pPr algn="ctr"/>
            <a:r>
              <a:rPr lang="el-GR" sz="1500" dirty="0" smtClean="0"/>
              <a:t>3</a:t>
            </a:r>
          </a:p>
        </p:txBody>
      </p:sp>
    </p:spTree>
    <p:custDataLst>
      <p:tags r:id="rId1"/>
    </p:custDataLst>
    <p:extLst>
      <p:ext uri="{BB962C8B-B14F-4D97-AF65-F5344CB8AC3E}">
        <p14:creationId xmlns:p14="http://schemas.microsoft.com/office/powerpoint/2010/main" val="6088373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Ναζαρέτ στη </a:t>
            </a:r>
            <a:r>
              <a:rPr lang="el-GR" dirty="0" smtClean="0"/>
              <a:t>Γαλιλαία [2]</a:t>
            </a:r>
            <a:endParaRPr lang="el-GR" dirty="0"/>
          </a:p>
        </p:txBody>
      </p:sp>
      <p:sp>
        <p:nvSpPr>
          <p:cNvPr id="3" name="Θέση περιεχομένου 2"/>
          <p:cNvSpPr>
            <a:spLocks noGrp="1"/>
          </p:cNvSpPr>
          <p:nvPr>
            <p:ph idx="1"/>
          </p:nvPr>
        </p:nvSpPr>
        <p:spPr/>
        <p:txBody>
          <a:bodyPr/>
          <a:lstStyle/>
          <a:p>
            <a:pPr>
              <a:spcBef>
                <a:spcPts val="600"/>
              </a:spcBef>
            </a:pPr>
            <a:r>
              <a:rPr lang="el-GR" sz="3000" dirty="0"/>
              <a:t>Και ο Ιωσήφ και η </a:t>
            </a:r>
            <a:r>
              <a:rPr lang="el-GR" sz="3000" dirty="0" err="1"/>
              <a:t>Μαριάμ</a:t>
            </a:r>
            <a:r>
              <a:rPr lang="el-GR" sz="3000" dirty="0"/>
              <a:t> κατάγονταν από τη Ναζαρέτ </a:t>
            </a:r>
            <a:r>
              <a:rPr lang="de-DE" sz="3000" dirty="0"/>
              <a:t>(</a:t>
            </a:r>
            <a:r>
              <a:rPr lang="el-GR" sz="3000" dirty="0" err="1"/>
              <a:t>πρβλ</a:t>
            </a:r>
            <a:r>
              <a:rPr lang="de-DE" sz="3000" dirty="0"/>
              <a:t>. </a:t>
            </a:r>
            <a:r>
              <a:rPr lang="el-GR" sz="3000" dirty="0" err="1"/>
              <a:t>Λκ</a:t>
            </a:r>
            <a:r>
              <a:rPr lang="de-DE" sz="3000" dirty="0"/>
              <a:t> 1,26; 2,4)</a:t>
            </a:r>
          </a:p>
          <a:p>
            <a:pPr>
              <a:spcBef>
                <a:spcPts val="600"/>
              </a:spcBef>
            </a:pPr>
            <a:r>
              <a:rPr lang="de-DE" sz="3000" dirty="0"/>
              <a:t>N</a:t>
            </a:r>
            <a:r>
              <a:rPr lang="el-GR" sz="3000" dirty="0" err="1"/>
              <a:t>αζαρέτ</a:t>
            </a:r>
            <a:r>
              <a:rPr lang="de-DE" sz="3000" dirty="0"/>
              <a:t>:</a:t>
            </a:r>
          </a:p>
          <a:p>
            <a:pPr lvl="1">
              <a:spcBef>
                <a:spcPts val="600"/>
              </a:spcBef>
            </a:pPr>
            <a:r>
              <a:rPr lang="el-GR" dirty="0"/>
              <a:t>Μικρό και άσημο χωριό</a:t>
            </a:r>
            <a:r>
              <a:rPr lang="de-DE" dirty="0"/>
              <a:t>.</a:t>
            </a:r>
          </a:p>
          <a:p>
            <a:pPr lvl="2">
              <a:spcBef>
                <a:spcPts val="600"/>
              </a:spcBef>
            </a:pPr>
            <a:r>
              <a:rPr lang="el-GR" sz="2600" dirty="0"/>
              <a:t>Σήμερα η μεγαλύτερη αραβική πόλη του Ισραήλ</a:t>
            </a:r>
            <a:r>
              <a:rPr lang="de-DE" sz="2600" dirty="0"/>
              <a:t>.</a:t>
            </a:r>
          </a:p>
          <a:p>
            <a:pPr lvl="1">
              <a:spcBef>
                <a:spcPts val="600"/>
              </a:spcBef>
            </a:pPr>
            <a:r>
              <a:rPr lang="el-GR" dirty="0"/>
              <a:t>Βρισκόταν στους λόφους της Κάτω Γαλιλαίας</a:t>
            </a:r>
            <a:r>
              <a:rPr lang="de-DE" dirty="0"/>
              <a:t>.</a:t>
            </a:r>
          </a:p>
          <a:p>
            <a:pPr lvl="1">
              <a:spcBef>
                <a:spcPts val="600"/>
              </a:spcBef>
            </a:pPr>
            <a:r>
              <a:rPr lang="el-GR" dirty="0"/>
              <a:t>Τα σπίτια ήταν το ένα «δίπλα» στο άλλο</a:t>
            </a:r>
            <a:r>
              <a:rPr lang="de-DE" dirty="0" smtClean="0"/>
              <a:t>.</a:t>
            </a:r>
            <a:endParaRPr lang="de-DE" dirty="0"/>
          </a:p>
        </p:txBody>
      </p:sp>
    </p:spTree>
    <p:extLst>
      <p:ext uri="{BB962C8B-B14F-4D97-AF65-F5344CB8AC3E}">
        <p14:creationId xmlns:p14="http://schemas.microsoft.com/office/powerpoint/2010/main" val="125807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Ναζαρέτ στη Γαλιλαία </a:t>
            </a:r>
            <a:r>
              <a:rPr lang="el-GR" dirty="0" smtClean="0"/>
              <a:t>[3]</a:t>
            </a:r>
            <a:endParaRPr lang="el-GR" dirty="0"/>
          </a:p>
        </p:txBody>
      </p:sp>
      <p:sp>
        <p:nvSpPr>
          <p:cNvPr id="3" name="Θέση περιεχομένου 2"/>
          <p:cNvSpPr>
            <a:spLocks noGrp="1"/>
          </p:cNvSpPr>
          <p:nvPr>
            <p:ph idx="1"/>
          </p:nvPr>
        </p:nvSpPr>
        <p:spPr/>
        <p:txBody>
          <a:bodyPr>
            <a:normAutofit fontScale="92500" lnSpcReduction="10000"/>
          </a:bodyPr>
          <a:lstStyle/>
          <a:p>
            <a:pPr>
              <a:spcBef>
                <a:spcPts val="600"/>
              </a:spcBef>
            </a:pPr>
            <a:r>
              <a:rPr lang="el-GR" dirty="0"/>
              <a:t>Οι άνθρωποι ζούσαν από τη γεωργία</a:t>
            </a:r>
            <a:r>
              <a:rPr lang="de-DE" dirty="0"/>
              <a:t>.</a:t>
            </a:r>
          </a:p>
          <a:p>
            <a:pPr>
              <a:spcBef>
                <a:spcPts val="600"/>
              </a:spcBef>
            </a:pPr>
            <a:r>
              <a:rPr lang="el-GR" dirty="0"/>
              <a:t>Ο Ιωσήφ ήταν τέκτονας -</a:t>
            </a:r>
            <a:r>
              <a:rPr lang="de-DE" dirty="0" smtClean="0"/>
              <a:t> </a:t>
            </a:r>
            <a:r>
              <a:rPr lang="el-GR" dirty="0"/>
              <a:t>οικοδόμος</a:t>
            </a:r>
            <a:r>
              <a:rPr lang="de-DE" dirty="0"/>
              <a:t>.</a:t>
            </a:r>
          </a:p>
          <a:p>
            <a:pPr lvl="1">
              <a:spcBef>
                <a:spcPts val="600"/>
              </a:spcBef>
            </a:pPr>
            <a:r>
              <a:rPr lang="el-GR" sz="3000" dirty="0"/>
              <a:t>Ίσως βρήκε αργότερα εργασία μαζί με τον Ιησού στην παρακείμενη </a:t>
            </a:r>
            <a:r>
              <a:rPr lang="el-GR" sz="3000" dirty="0" err="1" smtClean="0"/>
              <a:t>Σεπφώριδα</a:t>
            </a:r>
            <a:r>
              <a:rPr lang="el-GR" sz="3000" dirty="0" smtClean="0"/>
              <a:t>.</a:t>
            </a:r>
            <a:endParaRPr lang="de-DE" sz="3000" dirty="0"/>
          </a:p>
          <a:p>
            <a:pPr lvl="2">
              <a:spcBef>
                <a:spcPts val="600"/>
              </a:spcBef>
            </a:pPr>
            <a:r>
              <a:rPr lang="el-GR" sz="2600" dirty="0"/>
              <a:t>Ο Ηρώδης </a:t>
            </a:r>
            <a:r>
              <a:rPr lang="el-GR" sz="2600" dirty="0" err="1"/>
              <a:t>Αντίπας</a:t>
            </a:r>
            <a:r>
              <a:rPr lang="el-GR" sz="2600" dirty="0"/>
              <a:t> την έκανε πρωτεύουσα</a:t>
            </a:r>
            <a:r>
              <a:rPr lang="de-DE" sz="2600" dirty="0"/>
              <a:t>.</a:t>
            </a:r>
          </a:p>
          <a:p>
            <a:pPr lvl="2">
              <a:spcBef>
                <a:spcPts val="600"/>
              </a:spcBef>
            </a:pPr>
            <a:r>
              <a:rPr lang="el-GR" sz="2600" dirty="0"/>
              <a:t>Από τον 3</a:t>
            </a:r>
            <a:r>
              <a:rPr lang="el-GR" sz="2600" baseline="30000" dirty="0"/>
              <a:t>Ο</a:t>
            </a:r>
            <a:r>
              <a:rPr lang="el-GR" sz="2600" dirty="0"/>
              <a:t> αι. π.Χ. η πόλις ανακατασκευάσθηκε με λαμπρότητα</a:t>
            </a:r>
            <a:r>
              <a:rPr lang="de-DE" sz="2600" dirty="0"/>
              <a:t>.</a:t>
            </a:r>
          </a:p>
          <a:p>
            <a:pPr lvl="1">
              <a:spcBef>
                <a:spcPts val="600"/>
              </a:spcBef>
            </a:pPr>
            <a:r>
              <a:rPr lang="el-GR" sz="3000" dirty="0"/>
              <a:t>Οι οικογένειες στα χωριά ήταν εξαρτημένες από τις πόλεις, όπου κατοικούσαν «Έλληνες» </a:t>
            </a:r>
            <a:r>
              <a:rPr lang="el-GR" sz="3000" dirty="0" smtClean="0"/>
              <a:t>αριστοκράτες.</a:t>
            </a:r>
            <a:endParaRPr lang="de-DE" sz="3000" dirty="0"/>
          </a:p>
        </p:txBody>
      </p:sp>
    </p:spTree>
    <p:extLst>
      <p:ext uri="{BB962C8B-B14F-4D97-AF65-F5344CB8AC3E}">
        <p14:creationId xmlns:p14="http://schemas.microsoft.com/office/powerpoint/2010/main" val="8239026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Ναζαρέτ</a:t>
            </a:r>
            <a:endParaRPr lang="el-GR" dirty="0"/>
          </a:p>
        </p:txBody>
      </p:sp>
      <p:pic>
        <p:nvPicPr>
          <p:cNvPr id="4" name="Θέση περιεχομένου 3" descr="Ναζαρέτ.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7435" y="1557338"/>
            <a:ext cx="6621830" cy="4525962"/>
          </a:xfrm>
        </p:spPr>
      </p:pic>
      <p:sp>
        <p:nvSpPr>
          <p:cNvPr id="5" name="TextBox 4"/>
          <p:cNvSpPr txBox="1"/>
          <p:nvPr/>
        </p:nvSpPr>
        <p:spPr>
          <a:xfrm>
            <a:off x="7889265" y="5867276"/>
            <a:ext cx="288032" cy="216024"/>
          </a:xfrm>
          <a:prstGeom prst="rect">
            <a:avLst/>
          </a:prstGeom>
        </p:spPr>
        <p:txBody>
          <a:bodyPr vert="horz" wrap="square" lIns="91440" tIns="45720" rIns="91440" bIns="45720" rtlCol="0" anchor="ctr">
            <a:noAutofit/>
          </a:bodyPr>
          <a:lstStyle/>
          <a:p>
            <a:pPr algn="ctr"/>
            <a:r>
              <a:rPr lang="el-GR" sz="1500" dirty="0" smtClean="0"/>
              <a:t>4</a:t>
            </a:r>
          </a:p>
        </p:txBody>
      </p:sp>
    </p:spTree>
    <p:custDataLst>
      <p:tags r:id="rId1"/>
    </p:custDataLst>
    <p:extLst>
      <p:ext uri="{BB962C8B-B14F-4D97-AF65-F5344CB8AC3E}">
        <p14:creationId xmlns:p14="http://schemas.microsoft.com/office/powerpoint/2010/main" val="4765539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Ναζαρέτ</a:t>
            </a:r>
            <a:r>
              <a:rPr lang="de-DE" dirty="0" smtClean="0"/>
              <a:t> </a:t>
            </a:r>
            <a:r>
              <a:rPr lang="el-GR" dirty="0" smtClean="0"/>
              <a:t>-</a:t>
            </a:r>
            <a:r>
              <a:rPr lang="de-DE" dirty="0" smtClean="0"/>
              <a:t> </a:t>
            </a:r>
            <a:r>
              <a:rPr lang="el-GR" dirty="0"/>
              <a:t>Ναός του Ευαγγελισμού</a:t>
            </a:r>
          </a:p>
        </p:txBody>
      </p:sp>
      <p:pic>
        <p:nvPicPr>
          <p:cNvPr id="4" name="Θέση περιεχομένου 3" descr="Ο Ναός του Ευαγγελισμού στη Ναζαρέτ."/>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3878" y="1557338"/>
            <a:ext cx="6788943" cy="4525962"/>
          </a:xfrm>
        </p:spPr>
      </p:pic>
      <p:sp>
        <p:nvSpPr>
          <p:cNvPr id="5" name="TextBox 4"/>
          <p:cNvSpPr txBox="1"/>
          <p:nvPr/>
        </p:nvSpPr>
        <p:spPr>
          <a:xfrm>
            <a:off x="7972821" y="5867276"/>
            <a:ext cx="288032" cy="216024"/>
          </a:xfrm>
          <a:prstGeom prst="rect">
            <a:avLst/>
          </a:prstGeom>
        </p:spPr>
        <p:txBody>
          <a:bodyPr vert="horz" wrap="square" lIns="91440" tIns="45720" rIns="91440" bIns="45720" rtlCol="0" anchor="ctr">
            <a:noAutofit/>
          </a:bodyPr>
          <a:lstStyle/>
          <a:p>
            <a:pPr algn="ctr"/>
            <a:r>
              <a:rPr lang="el-GR" sz="1500" dirty="0" smtClean="0"/>
              <a:t>5</a:t>
            </a:r>
          </a:p>
        </p:txBody>
      </p:sp>
    </p:spTree>
    <p:custDataLst>
      <p:tags r:id="rId1"/>
    </p:custDataLst>
    <p:extLst>
      <p:ext uri="{BB962C8B-B14F-4D97-AF65-F5344CB8AC3E}">
        <p14:creationId xmlns:p14="http://schemas.microsoft.com/office/powerpoint/2010/main" val="35994346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Ναζαρέτ - </a:t>
            </a:r>
            <a:r>
              <a:rPr lang="el-GR" dirty="0"/>
              <a:t>Χώρος του Ευαγγελισμού</a:t>
            </a:r>
          </a:p>
        </p:txBody>
      </p:sp>
      <p:pic>
        <p:nvPicPr>
          <p:cNvPr id="4" name="Θέση περιεχομένου 3" descr="Ο χώρος του Ευαγγελισμού στη Ναζαρέτ."/>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7859" y="1557338"/>
            <a:ext cx="6040982" cy="4525962"/>
          </a:xfrm>
        </p:spPr>
      </p:pic>
      <p:sp>
        <p:nvSpPr>
          <p:cNvPr id="5" name="TextBox 4"/>
          <p:cNvSpPr txBox="1"/>
          <p:nvPr/>
        </p:nvSpPr>
        <p:spPr>
          <a:xfrm>
            <a:off x="7598841" y="5867276"/>
            <a:ext cx="288032" cy="216024"/>
          </a:xfrm>
          <a:prstGeom prst="rect">
            <a:avLst/>
          </a:prstGeom>
        </p:spPr>
        <p:txBody>
          <a:bodyPr vert="horz" wrap="square" lIns="91440" tIns="45720" rIns="91440" bIns="45720" rtlCol="0" anchor="ctr">
            <a:noAutofit/>
          </a:bodyPr>
          <a:lstStyle/>
          <a:p>
            <a:pPr algn="ctr"/>
            <a:r>
              <a:rPr lang="el-GR" sz="1500" dirty="0" smtClean="0"/>
              <a:t>6</a:t>
            </a:r>
          </a:p>
        </p:txBody>
      </p:sp>
    </p:spTree>
    <p:custDataLst>
      <p:tags r:id="rId1"/>
    </p:custDataLst>
    <p:extLst>
      <p:ext uri="{BB962C8B-B14F-4D97-AF65-F5344CB8AC3E}">
        <p14:creationId xmlns:p14="http://schemas.microsoft.com/office/powerpoint/2010/main" val="17623113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800" dirty="0" smtClean="0"/>
              <a:t>Βηθλεέμ</a:t>
            </a:r>
            <a:r>
              <a:rPr lang="el-GR" sz="3600" dirty="0" smtClean="0"/>
              <a:t> </a:t>
            </a:r>
            <a:r>
              <a:rPr lang="el-GR" sz="3600" dirty="0"/>
              <a:t/>
            </a:r>
            <a:br>
              <a:rPr lang="el-GR" sz="3600" dirty="0"/>
            </a:br>
            <a:r>
              <a:rPr lang="el-GR" sz="3600" dirty="0"/>
              <a:t> </a:t>
            </a:r>
            <a:r>
              <a:rPr lang="el-GR" sz="2600" dirty="0" err="1"/>
              <a:t>Beth</a:t>
            </a:r>
            <a:r>
              <a:rPr lang="el-GR" sz="2600" dirty="0"/>
              <a:t> </a:t>
            </a:r>
            <a:r>
              <a:rPr lang="el-GR" sz="2600" dirty="0" err="1"/>
              <a:t>Lahamu</a:t>
            </a:r>
            <a:r>
              <a:rPr lang="el-GR" sz="2600" dirty="0"/>
              <a:t> = Οίκος </a:t>
            </a:r>
            <a:r>
              <a:rPr lang="el-GR" sz="2600" dirty="0" smtClean="0"/>
              <a:t>του Θεού/παρετυμ. οίκος </a:t>
            </a:r>
            <a:r>
              <a:rPr lang="el-GR" sz="2600" dirty="0"/>
              <a:t>του άρτου</a:t>
            </a:r>
          </a:p>
        </p:txBody>
      </p:sp>
      <p:sp>
        <p:nvSpPr>
          <p:cNvPr id="3" name="Θέση περιεχομένου 2"/>
          <p:cNvSpPr>
            <a:spLocks noGrp="1"/>
          </p:cNvSpPr>
          <p:nvPr>
            <p:ph idx="1"/>
          </p:nvPr>
        </p:nvSpPr>
        <p:spPr/>
        <p:txBody>
          <a:bodyPr>
            <a:normAutofit fontScale="92500" lnSpcReduction="20000"/>
          </a:bodyPr>
          <a:lstStyle/>
          <a:p>
            <a:pPr marL="216000" indent="-216000">
              <a:spcBef>
                <a:spcPts val="0"/>
              </a:spcBef>
              <a:defRPr/>
            </a:pPr>
            <a:r>
              <a:rPr lang="el-GR" sz="2900" dirty="0"/>
              <a:t>Ματθαίος και Λουκάς</a:t>
            </a:r>
            <a:r>
              <a:rPr lang="de-DE" sz="2900" dirty="0"/>
              <a:t>:</a:t>
            </a:r>
          </a:p>
          <a:p>
            <a:pPr marL="648000" lvl="1" indent="-288000">
              <a:spcBef>
                <a:spcPts val="0"/>
              </a:spcBef>
              <a:defRPr/>
            </a:pPr>
            <a:r>
              <a:rPr lang="el-GR" sz="2700" dirty="0"/>
              <a:t>Τόπος Γέννησης του Ιησού </a:t>
            </a:r>
            <a:r>
              <a:rPr lang="de-DE" sz="2700" dirty="0"/>
              <a:t>= B</a:t>
            </a:r>
            <a:r>
              <a:rPr lang="el-GR" sz="2700" dirty="0" err="1"/>
              <a:t>ηθλεέμ</a:t>
            </a:r>
            <a:r>
              <a:rPr lang="el-GR" sz="2700" dirty="0"/>
              <a:t> της Ιουδαίας</a:t>
            </a:r>
            <a:endParaRPr lang="de-DE" sz="2700" dirty="0"/>
          </a:p>
          <a:p>
            <a:pPr marL="828000" lvl="2" indent="-144000">
              <a:spcBef>
                <a:spcPts val="0"/>
              </a:spcBef>
              <a:defRPr/>
            </a:pPr>
            <a:r>
              <a:rPr lang="el-GR" sz="2600" dirty="0"/>
              <a:t>Υπήρχε και Βηθλεέμ </a:t>
            </a:r>
            <a:r>
              <a:rPr lang="el-GR" sz="2600" b="1" dirty="0"/>
              <a:t>στη Γαλιλαία</a:t>
            </a:r>
            <a:r>
              <a:rPr lang="de-DE" sz="2600" dirty="0"/>
              <a:t>:</a:t>
            </a:r>
          </a:p>
          <a:p>
            <a:pPr marL="1260000" lvl="3">
              <a:spcBef>
                <a:spcPts val="0"/>
              </a:spcBef>
              <a:defRPr/>
            </a:pPr>
            <a:r>
              <a:rPr lang="el-GR" sz="2400" dirty="0"/>
              <a:t>10 χλμ. μακριά από τη Ναζαρέτ</a:t>
            </a:r>
            <a:r>
              <a:rPr lang="de-DE" sz="2400" dirty="0"/>
              <a:t>.</a:t>
            </a:r>
          </a:p>
          <a:p>
            <a:pPr marL="828000" lvl="2" indent="-144000">
              <a:spcBef>
                <a:spcPts val="0"/>
              </a:spcBef>
              <a:defRPr/>
            </a:pPr>
            <a:r>
              <a:rPr lang="el-GR" sz="2600" dirty="0"/>
              <a:t>Βηθλεέμ της Ιουδαίας</a:t>
            </a:r>
            <a:r>
              <a:rPr lang="de-DE" sz="2600" dirty="0"/>
              <a:t>:</a:t>
            </a:r>
          </a:p>
          <a:p>
            <a:pPr marL="1260000" lvl="3">
              <a:spcBef>
                <a:spcPts val="0"/>
              </a:spcBef>
              <a:defRPr/>
            </a:pPr>
            <a:r>
              <a:rPr lang="el-GR" sz="2400" dirty="0"/>
              <a:t>8</a:t>
            </a:r>
            <a:r>
              <a:rPr lang="de-DE" sz="2400" dirty="0"/>
              <a:t> </a:t>
            </a:r>
            <a:r>
              <a:rPr lang="el-GR" sz="2400" dirty="0"/>
              <a:t>χλμ. νοτιοδυτικά της Ιερουσαλήμ</a:t>
            </a:r>
            <a:endParaRPr lang="de-DE" sz="2400" dirty="0"/>
          </a:p>
          <a:p>
            <a:pPr marL="1260000" lvl="3">
              <a:spcBef>
                <a:spcPts val="0"/>
              </a:spcBef>
              <a:defRPr/>
            </a:pPr>
            <a:r>
              <a:rPr lang="el-GR" sz="2400" dirty="0"/>
              <a:t>Σε υψόμετρο </a:t>
            </a:r>
            <a:r>
              <a:rPr lang="de-DE" sz="2400" dirty="0"/>
              <a:t>800 </a:t>
            </a:r>
            <a:r>
              <a:rPr lang="el-GR" sz="2400" dirty="0"/>
              <a:t>μέτρα</a:t>
            </a:r>
            <a:endParaRPr lang="de-DE" sz="2400" dirty="0"/>
          </a:p>
          <a:p>
            <a:pPr marL="1620000" lvl="4">
              <a:spcBef>
                <a:spcPts val="0"/>
              </a:spcBef>
              <a:defRPr/>
            </a:pPr>
            <a:r>
              <a:rPr lang="el-GR" sz="2200" dirty="0"/>
              <a:t>Κοντά βρισκόταν ο τάφος της Ραχήλ </a:t>
            </a:r>
            <a:r>
              <a:rPr lang="de-DE" sz="2200" dirty="0"/>
              <a:t>(</a:t>
            </a:r>
            <a:r>
              <a:rPr lang="el-GR" sz="2200" dirty="0" err="1"/>
              <a:t>Γέν</a:t>
            </a:r>
            <a:r>
              <a:rPr lang="el-GR" sz="2200" dirty="0"/>
              <a:t>.</a:t>
            </a:r>
            <a:r>
              <a:rPr lang="de-DE" sz="2200" dirty="0"/>
              <a:t> 35,19)</a:t>
            </a:r>
          </a:p>
          <a:p>
            <a:pPr marL="1620000" lvl="4">
              <a:spcBef>
                <a:spcPts val="0"/>
              </a:spcBef>
              <a:defRPr/>
            </a:pPr>
            <a:r>
              <a:rPr lang="el-GR" sz="2200" dirty="0"/>
              <a:t>Εδώ έμεναν η Ρουθ και ο </a:t>
            </a:r>
            <a:r>
              <a:rPr lang="el-GR" sz="2200" dirty="0" err="1"/>
              <a:t>Βοάζ</a:t>
            </a:r>
            <a:r>
              <a:rPr lang="el-GR" sz="2200" dirty="0"/>
              <a:t> </a:t>
            </a:r>
            <a:r>
              <a:rPr lang="de-DE" sz="2200" dirty="0"/>
              <a:t>(</a:t>
            </a:r>
            <a:r>
              <a:rPr lang="el-GR" sz="2200" dirty="0"/>
              <a:t>Ρουθ</a:t>
            </a:r>
            <a:r>
              <a:rPr lang="de-DE" sz="2200" dirty="0"/>
              <a:t> 1-4)</a:t>
            </a:r>
          </a:p>
          <a:p>
            <a:pPr marL="1620000" lvl="4">
              <a:spcBef>
                <a:spcPts val="0"/>
              </a:spcBef>
              <a:defRPr/>
            </a:pPr>
            <a:r>
              <a:rPr lang="el-GR" sz="2200" dirty="0"/>
              <a:t>Εδώ μεγάλωσε ο έβδομος γιος του </a:t>
            </a:r>
            <a:r>
              <a:rPr lang="el-GR" sz="2200" dirty="0" err="1"/>
              <a:t>Ιεσσαί</a:t>
            </a:r>
            <a:r>
              <a:rPr lang="el-GR" sz="2200" dirty="0"/>
              <a:t> βοσκός Δαυίδ </a:t>
            </a:r>
            <a:r>
              <a:rPr lang="de-DE" sz="2200" dirty="0"/>
              <a:t>(</a:t>
            </a:r>
            <a:r>
              <a:rPr lang="el-GR" sz="2200" dirty="0"/>
              <a:t>Α’ </a:t>
            </a:r>
            <a:r>
              <a:rPr lang="el-GR" sz="2200" dirty="0" err="1"/>
              <a:t>Βασ</a:t>
            </a:r>
            <a:r>
              <a:rPr lang="el-GR" sz="2200" dirty="0"/>
              <a:t>. </a:t>
            </a:r>
            <a:r>
              <a:rPr lang="de-DE" sz="2200" dirty="0"/>
              <a:t>16)</a:t>
            </a:r>
            <a:endParaRPr lang="el-GR" sz="2200" dirty="0"/>
          </a:p>
          <a:p>
            <a:pPr marL="1620000" lvl="4">
              <a:spcBef>
                <a:spcPts val="0"/>
              </a:spcBef>
              <a:defRPr/>
            </a:pPr>
            <a:r>
              <a:rPr lang="el-GR" sz="2200" dirty="0" err="1"/>
              <a:t>Πρβλ</a:t>
            </a:r>
            <a:r>
              <a:rPr lang="el-GR" sz="2200" dirty="0"/>
              <a:t>. </a:t>
            </a:r>
            <a:r>
              <a:rPr lang="el-GR" sz="2200" dirty="0" err="1"/>
              <a:t>Μιχ</a:t>
            </a:r>
            <a:r>
              <a:rPr lang="el-GR" sz="2200" dirty="0"/>
              <a:t>. 5, 1</a:t>
            </a:r>
            <a:r>
              <a:rPr lang="el-GR" sz="2200" i="1" dirty="0"/>
              <a:t>: </a:t>
            </a:r>
            <a:r>
              <a:rPr lang="el-GR" sz="2200" i="1" dirty="0" err="1"/>
              <a:t>καὶ</a:t>
            </a:r>
            <a:r>
              <a:rPr lang="el-GR" sz="2200" i="1" dirty="0"/>
              <a:t> </a:t>
            </a:r>
            <a:r>
              <a:rPr lang="el-GR" sz="2200" i="1" dirty="0" err="1"/>
              <a:t>σύ</a:t>
            </a:r>
            <a:r>
              <a:rPr lang="el-GR" sz="2200" i="1" dirty="0"/>
              <a:t> </a:t>
            </a:r>
            <a:r>
              <a:rPr lang="el-GR" sz="2200" i="1" dirty="0" err="1"/>
              <a:t>Βηθλεεμ</a:t>
            </a:r>
            <a:r>
              <a:rPr lang="el-GR" sz="2200" i="1" dirty="0"/>
              <a:t> </a:t>
            </a:r>
            <a:r>
              <a:rPr lang="el-GR" sz="2200" i="1" dirty="0" err="1"/>
              <a:t>οἶκος</a:t>
            </a:r>
            <a:r>
              <a:rPr lang="el-GR" sz="2200" i="1" dirty="0"/>
              <a:t> </a:t>
            </a:r>
            <a:r>
              <a:rPr lang="el-GR" sz="2200" i="1" dirty="0" err="1"/>
              <a:t>τοῦ</a:t>
            </a:r>
            <a:r>
              <a:rPr lang="el-GR" sz="2200" i="1" dirty="0"/>
              <a:t> </a:t>
            </a:r>
            <a:r>
              <a:rPr lang="el-GR" sz="2200" i="1" dirty="0" err="1"/>
              <a:t>Εφραθα</a:t>
            </a:r>
            <a:r>
              <a:rPr lang="el-GR" sz="2200" i="1" dirty="0"/>
              <a:t> </a:t>
            </a:r>
            <a:r>
              <a:rPr lang="el-GR" sz="2200" i="1" dirty="0" err="1"/>
              <a:t>ὀλιγοστὸς</a:t>
            </a:r>
            <a:r>
              <a:rPr lang="el-GR" sz="2200" i="1" dirty="0"/>
              <a:t> </a:t>
            </a:r>
            <a:r>
              <a:rPr lang="el-GR" sz="2200" i="1" dirty="0" err="1"/>
              <a:t>εἶ</a:t>
            </a:r>
            <a:r>
              <a:rPr lang="el-GR" sz="2200" i="1" dirty="0"/>
              <a:t> </a:t>
            </a:r>
            <a:r>
              <a:rPr lang="el-GR" sz="2200" i="1" dirty="0" err="1"/>
              <a:t>τοῦ</a:t>
            </a:r>
            <a:r>
              <a:rPr lang="el-GR" sz="2200" i="1" dirty="0"/>
              <a:t> </a:t>
            </a:r>
            <a:r>
              <a:rPr lang="el-GR" sz="2200" i="1" dirty="0" err="1"/>
              <a:t>εἶναι</a:t>
            </a:r>
            <a:r>
              <a:rPr lang="el-GR" sz="2200" i="1" dirty="0"/>
              <a:t> </a:t>
            </a:r>
            <a:r>
              <a:rPr lang="el-GR" sz="2200" i="1" dirty="0" err="1"/>
              <a:t>ἐν</a:t>
            </a:r>
            <a:r>
              <a:rPr lang="el-GR" sz="2200" i="1" dirty="0"/>
              <a:t> </a:t>
            </a:r>
            <a:r>
              <a:rPr lang="el-GR" sz="2200" i="1" dirty="0" err="1"/>
              <a:t>χιλιάσιν</a:t>
            </a:r>
            <a:r>
              <a:rPr lang="el-GR" sz="2200" i="1" dirty="0"/>
              <a:t> </a:t>
            </a:r>
            <a:r>
              <a:rPr lang="el-GR" sz="2200" i="1" dirty="0" err="1"/>
              <a:t>Ιουδα</a:t>
            </a:r>
            <a:r>
              <a:rPr lang="el-GR" sz="2200" i="1" dirty="0"/>
              <a:t> </a:t>
            </a:r>
            <a:r>
              <a:rPr lang="el-GR" sz="2200" i="1" dirty="0" err="1"/>
              <a:t>ἐκ</a:t>
            </a:r>
            <a:r>
              <a:rPr lang="el-GR" sz="2200" i="1" dirty="0"/>
              <a:t> </a:t>
            </a:r>
            <a:r>
              <a:rPr lang="el-GR" sz="2200" i="1" dirty="0" err="1"/>
              <a:t>σοῦ</a:t>
            </a:r>
            <a:r>
              <a:rPr lang="el-GR" sz="2200" i="1" dirty="0"/>
              <a:t> μοι </a:t>
            </a:r>
            <a:r>
              <a:rPr lang="el-GR" sz="2200" i="1" dirty="0" err="1"/>
              <a:t>ἐξελεύσεται</a:t>
            </a:r>
            <a:r>
              <a:rPr lang="el-GR" sz="2200" i="1" dirty="0"/>
              <a:t> </a:t>
            </a:r>
            <a:r>
              <a:rPr lang="el-GR" sz="2200" i="1" dirty="0" err="1"/>
              <a:t>τοῦ</a:t>
            </a:r>
            <a:r>
              <a:rPr lang="el-GR" sz="2200" i="1" dirty="0"/>
              <a:t> </a:t>
            </a:r>
            <a:r>
              <a:rPr lang="el-GR" sz="2200" i="1" dirty="0" err="1"/>
              <a:t>εἶναι</a:t>
            </a:r>
            <a:r>
              <a:rPr lang="el-GR" sz="2200" i="1" dirty="0"/>
              <a:t> </a:t>
            </a:r>
            <a:r>
              <a:rPr lang="el-GR" sz="2200" i="1" dirty="0" err="1"/>
              <a:t>εἰς</a:t>
            </a:r>
            <a:r>
              <a:rPr lang="el-GR" sz="2200" i="1" dirty="0"/>
              <a:t> </a:t>
            </a:r>
            <a:r>
              <a:rPr lang="el-GR" sz="2200" i="1" dirty="0" err="1"/>
              <a:t>ἄρχοντα</a:t>
            </a:r>
            <a:r>
              <a:rPr lang="el-GR" sz="2200" i="1" dirty="0"/>
              <a:t> </a:t>
            </a:r>
            <a:r>
              <a:rPr lang="el-GR" sz="2200" i="1" dirty="0" err="1"/>
              <a:t>ἐν</a:t>
            </a:r>
            <a:r>
              <a:rPr lang="el-GR" sz="2200" i="1" dirty="0"/>
              <a:t> </a:t>
            </a:r>
            <a:r>
              <a:rPr lang="el-GR" sz="2200" i="1" dirty="0" err="1"/>
              <a:t>τῷ</a:t>
            </a:r>
            <a:r>
              <a:rPr lang="el-GR" sz="2200" i="1" dirty="0"/>
              <a:t> </a:t>
            </a:r>
            <a:r>
              <a:rPr lang="el-GR" sz="2200" i="1" dirty="0" err="1"/>
              <a:t>Ισραηλ</a:t>
            </a:r>
            <a:r>
              <a:rPr lang="el-GR" sz="2200" i="1" dirty="0"/>
              <a:t> </a:t>
            </a:r>
            <a:r>
              <a:rPr lang="el-GR" sz="2200" i="1" dirty="0" err="1"/>
              <a:t>καὶ</a:t>
            </a:r>
            <a:r>
              <a:rPr lang="el-GR" sz="2200" i="1" dirty="0"/>
              <a:t> </a:t>
            </a:r>
            <a:r>
              <a:rPr lang="el-GR" sz="2200" i="1" dirty="0" err="1"/>
              <a:t>αἱ</a:t>
            </a:r>
            <a:r>
              <a:rPr lang="el-GR" sz="2200" i="1" dirty="0"/>
              <a:t> </a:t>
            </a:r>
            <a:r>
              <a:rPr lang="el-GR" sz="2200" i="1" dirty="0" err="1"/>
              <a:t>ἔξοδοι</a:t>
            </a:r>
            <a:r>
              <a:rPr lang="el-GR" sz="2200" i="1" dirty="0"/>
              <a:t> </a:t>
            </a:r>
            <a:r>
              <a:rPr lang="el-GR" sz="2200" i="1" dirty="0" err="1"/>
              <a:t>αὐτοῦ</a:t>
            </a:r>
            <a:r>
              <a:rPr lang="el-GR" sz="2200" i="1" dirty="0"/>
              <a:t> </a:t>
            </a:r>
            <a:r>
              <a:rPr lang="el-GR" sz="2200" i="1" dirty="0" err="1"/>
              <a:t>ἀπ</a:t>
            </a:r>
            <a:r>
              <a:rPr lang="el-GR" sz="2200" i="1" dirty="0"/>
              <a:t>᾽ </a:t>
            </a:r>
            <a:r>
              <a:rPr lang="el-GR" sz="2200" i="1" dirty="0" err="1"/>
              <a:t>ἀρχῆς</a:t>
            </a:r>
            <a:r>
              <a:rPr lang="el-GR" sz="2200" i="1" dirty="0"/>
              <a:t> </a:t>
            </a:r>
            <a:r>
              <a:rPr lang="el-GR" sz="2200" i="1" dirty="0" err="1"/>
              <a:t>ἐξ</a:t>
            </a:r>
            <a:r>
              <a:rPr lang="el-GR" sz="2200" i="1" dirty="0"/>
              <a:t> </a:t>
            </a:r>
            <a:r>
              <a:rPr lang="el-GR" sz="2200" i="1" dirty="0" err="1"/>
              <a:t>ἡμερῶν</a:t>
            </a:r>
            <a:r>
              <a:rPr lang="el-GR" sz="2200" i="1" dirty="0"/>
              <a:t> </a:t>
            </a:r>
            <a:r>
              <a:rPr lang="el-GR" sz="2200" i="1" dirty="0" err="1" smtClean="0"/>
              <a:t>αἰῶνος</a:t>
            </a:r>
            <a:endParaRPr lang="el-GR" sz="2200" i="1" dirty="0"/>
          </a:p>
        </p:txBody>
      </p:sp>
    </p:spTree>
    <p:extLst>
      <p:ext uri="{BB962C8B-B14F-4D97-AF65-F5344CB8AC3E}">
        <p14:creationId xmlns:p14="http://schemas.microsoft.com/office/powerpoint/2010/main" val="21871838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Βασιλιάς Ηρώδης</a:t>
            </a:r>
          </a:p>
        </p:txBody>
      </p:sp>
      <p:sp>
        <p:nvSpPr>
          <p:cNvPr id="3" name="Θέση περιεχομένου 2"/>
          <p:cNvSpPr>
            <a:spLocks noGrp="1"/>
          </p:cNvSpPr>
          <p:nvPr>
            <p:ph idx="1"/>
          </p:nvPr>
        </p:nvSpPr>
        <p:spPr/>
        <p:txBody>
          <a:bodyPr>
            <a:normAutofit/>
          </a:bodyPr>
          <a:lstStyle/>
          <a:p>
            <a:pPr marL="0" lvl="1">
              <a:spcBef>
                <a:spcPts val="600"/>
              </a:spcBef>
            </a:pPr>
            <a:r>
              <a:rPr lang="el-GR" dirty="0" smtClean="0"/>
              <a:t>Ηρώδης </a:t>
            </a:r>
            <a:r>
              <a:rPr lang="el-GR" dirty="0"/>
              <a:t>ο Μέγας </a:t>
            </a:r>
            <a:endParaRPr lang="de-DE" dirty="0"/>
          </a:p>
          <a:p>
            <a:pPr marL="720000" lvl="2">
              <a:spcBef>
                <a:spcPts val="600"/>
              </a:spcBef>
            </a:pPr>
            <a:r>
              <a:rPr lang="el-GR" dirty="0"/>
              <a:t>Βασιλιάς </a:t>
            </a:r>
            <a:r>
              <a:rPr lang="de-DE" dirty="0"/>
              <a:t>37 – 4 </a:t>
            </a:r>
            <a:r>
              <a:rPr lang="el-GR" dirty="0"/>
              <a:t>π.Χ.</a:t>
            </a:r>
            <a:r>
              <a:rPr lang="de-DE" dirty="0"/>
              <a:t>.</a:t>
            </a:r>
          </a:p>
          <a:p>
            <a:pPr marL="720000" lvl="2">
              <a:spcBef>
                <a:spcPts val="600"/>
              </a:spcBef>
            </a:pPr>
            <a:r>
              <a:rPr lang="el-GR" dirty="0"/>
              <a:t>Το βασίλειό του έφθασε να καλύπτει σε έκταση αυτό του Δαυίδ</a:t>
            </a:r>
            <a:r>
              <a:rPr lang="de-DE" dirty="0" smtClean="0"/>
              <a:t>.</a:t>
            </a:r>
            <a:endParaRPr lang="de-DE" dirty="0"/>
          </a:p>
          <a:p>
            <a:pPr marL="0" lvl="1">
              <a:spcBef>
                <a:spcPts val="600"/>
              </a:spcBef>
            </a:pPr>
            <a:r>
              <a:rPr lang="el-GR" dirty="0"/>
              <a:t>Ο Μέγας</a:t>
            </a:r>
            <a:r>
              <a:rPr lang="de-DE" dirty="0"/>
              <a:t>: …</a:t>
            </a:r>
          </a:p>
          <a:p>
            <a:pPr marL="720000" lvl="2">
              <a:spcBef>
                <a:spcPts val="600"/>
              </a:spcBef>
            </a:pPr>
            <a:r>
              <a:rPr lang="el-GR" dirty="0"/>
              <a:t>Ένεκα της πολιτικής του ευφυίας,</a:t>
            </a:r>
            <a:endParaRPr lang="de-DE" dirty="0"/>
          </a:p>
          <a:p>
            <a:pPr marL="1080000" lvl="3">
              <a:spcBef>
                <a:spcPts val="600"/>
              </a:spcBef>
            </a:pPr>
            <a:r>
              <a:rPr lang="el-GR" sz="2200" dirty="0"/>
              <a:t>η οποία έδωσε αίγλη και στο έθνος και στον ίδιο</a:t>
            </a:r>
            <a:r>
              <a:rPr lang="de-DE" sz="2200" dirty="0"/>
              <a:t>.</a:t>
            </a:r>
          </a:p>
          <a:p>
            <a:pPr marL="720000" lvl="2">
              <a:spcBef>
                <a:spcPts val="600"/>
              </a:spcBef>
            </a:pPr>
            <a:r>
              <a:rPr lang="el-GR" dirty="0"/>
              <a:t>των κτηρίων (και ιδίως του Ναού) και πόλεων που έκτισε</a:t>
            </a:r>
            <a:r>
              <a:rPr lang="de-DE" dirty="0" smtClean="0"/>
              <a:t>.</a:t>
            </a:r>
            <a:endParaRPr lang="de-DE" dirty="0"/>
          </a:p>
        </p:txBody>
      </p:sp>
    </p:spTree>
    <p:extLst>
      <p:ext uri="{BB962C8B-B14F-4D97-AF65-F5344CB8AC3E}">
        <p14:creationId xmlns:p14="http://schemas.microsoft.com/office/powerpoint/2010/main" val="549624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 Εκ-</a:t>
            </a:r>
            <a:r>
              <a:rPr lang="el-GR" i="1" dirty="0"/>
              <a:t>πλήξεις</a:t>
            </a:r>
            <a:r>
              <a:rPr lang="el-GR" dirty="0"/>
              <a:t> των Χριστουγέννων</a:t>
            </a:r>
          </a:p>
        </p:txBody>
      </p:sp>
      <p:sp>
        <p:nvSpPr>
          <p:cNvPr id="3" name="Θέση περιεχομένου 2"/>
          <p:cNvSpPr>
            <a:spLocks noGrp="1"/>
          </p:cNvSpPr>
          <p:nvPr>
            <p:ph idx="1"/>
          </p:nvPr>
        </p:nvSpPr>
        <p:spPr/>
        <p:txBody>
          <a:bodyPr>
            <a:noAutofit/>
          </a:bodyPr>
          <a:lstStyle/>
          <a:p>
            <a:pPr marL="216000" indent="-216000">
              <a:lnSpc>
                <a:spcPts val="1900"/>
              </a:lnSpc>
              <a:spcBef>
                <a:spcPts val="600"/>
              </a:spcBef>
            </a:pPr>
            <a:r>
              <a:rPr lang="el-GR" sz="2200" dirty="0"/>
              <a:t>Ο Ιησούς γεννήθηκε </a:t>
            </a:r>
            <a:r>
              <a:rPr lang="el-GR" sz="2200" dirty="0" smtClean="0"/>
              <a:t>το </a:t>
            </a:r>
            <a:r>
              <a:rPr lang="el-GR" sz="2200" dirty="0"/>
              <a:t>6 ΠΡΟ ΧΡΙΣΤΟΥ</a:t>
            </a:r>
            <a:r>
              <a:rPr lang="el-GR" sz="2200" dirty="0" smtClean="0"/>
              <a:t>! Δε </a:t>
            </a:r>
            <a:r>
              <a:rPr lang="el-GR" sz="2200" dirty="0"/>
              <a:t>γεννήθηκε τα «Χριστούγεννα</a:t>
            </a:r>
            <a:r>
              <a:rPr lang="el-GR" sz="2200" dirty="0" smtClean="0"/>
              <a:t>» - 25 </a:t>
            </a:r>
            <a:r>
              <a:rPr lang="el-GR" sz="2200" dirty="0"/>
              <a:t>Δεκεμβρίου. </a:t>
            </a:r>
            <a:r>
              <a:rPr lang="el-GR" sz="2200" dirty="0" smtClean="0"/>
              <a:t>Απλώς τότε </a:t>
            </a:r>
            <a:r>
              <a:rPr lang="el-GR" sz="2200" dirty="0"/>
              <a:t>γιόρταζαν οι Ρωμαίοι τη γέννηση του Ανίκητου </a:t>
            </a:r>
            <a:r>
              <a:rPr lang="el-GR" sz="2200" dirty="0" smtClean="0"/>
              <a:t>Ήλιου. Τα </a:t>
            </a:r>
            <a:r>
              <a:rPr lang="el-GR" sz="2200" dirty="0"/>
              <a:t>Χριστούγεννα στην Ανατολή γιορτάζονταν 06 </a:t>
            </a:r>
            <a:r>
              <a:rPr lang="el-GR" sz="2200" dirty="0" smtClean="0"/>
              <a:t>Ιανουαρίου - </a:t>
            </a:r>
            <a:r>
              <a:rPr lang="el-GR" sz="2200" dirty="0"/>
              <a:t>τα Επιφάνια, όταν στην Αλεξάνδρεια γιόρταζαν ΤΑ ΓΕΝΈΘΛΙΑ του Αιώνα.</a:t>
            </a:r>
          </a:p>
          <a:p>
            <a:pPr marL="216000" indent="-216000">
              <a:lnSpc>
                <a:spcPts val="1900"/>
              </a:lnSpc>
              <a:spcBef>
                <a:spcPts val="600"/>
              </a:spcBef>
            </a:pPr>
            <a:r>
              <a:rPr lang="el-GR" sz="2200" dirty="0"/>
              <a:t>Δε γνωρίζουμε εάν ήταν τρεις οι Μάγοι, ούτε την ακριβή χώρα προέλευσης  (ήταν φορείς της προφητείας του </a:t>
            </a:r>
            <a:r>
              <a:rPr lang="el-GR" sz="2200" dirty="0" err="1"/>
              <a:t>Βαλαἀμ</a:t>
            </a:r>
            <a:r>
              <a:rPr lang="el-GR" sz="2200" dirty="0"/>
              <a:t> Αρ. 24, 7-17;;;). </a:t>
            </a:r>
            <a:r>
              <a:rPr lang="el-GR" sz="2200" b="1" dirty="0"/>
              <a:t>Τρία </a:t>
            </a:r>
            <a:r>
              <a:rPr lang="el-GR" sz="2200" dirty="0"/>
              <a:t>ήταν τα συμβολικά δώρα: χρυσός, λίβανος, σμύρνα.</a:t>
            </a:r>
          </a:p>
          <a:p>
            <a:pPr marL="216000" indent="-216000">
              <a:lnSpc>
                <a:spcPts val="1900"/>
              </a:lnSpc>
              <a:spcBef>
                <a:spcPts val="600"/>
              </a:spcBef>
            </a:pPr>
            <a:r>
              <a:rPr lang="el-GR" sz="2200" dirty="0"/>
              <a:t>Δεν επισκέφθηκαν τον Ιησού στο σπήλαιο αλλά σε οίκο, ίσως όταν ήταν δύο ετών.</a:t>
            </a:r>
          </a:p>
          <a:p>
            <a:pPr marL="216000" indent="-216000">
              <a:lnSpc>
                <a:spcPts val="1900"/>
              </a:lnSpc>
              <a:spcBef>
                <a:spcPts val="600"/>
              </a:spcBef>
            </a:pPr>
            <a:r>
              <a:rPr lang="el-GR" sz="2200" dirty="0"/>
              <a:t>Ο αστέρας δεν έχει </a:t>
            </a:r>
            <a:r>
              <a:rPr lang="el-GR" sz="2200" dirty="0" smtClean="0"/>
              <a:t>καμία </a:t>
            </a:r>
            <a:r>
              <a:rPr lang="el-GR" sz="2200" dirty="0"/>
              <a:t>σχέση με τον κομήτη των Καρτ-ποστάλ, ο οποίος ήταν  συνήθως σημείο δεινών. Πρόκειται για Σύνοδο Αστέρων και …</a:t>
            </a:r>
          </a:p>
          <a:p>
            <a:pPr marL="216000" indent="-216000">
              <a:lnSpc>
                <a:spcPts val="1900"/>
              </a:lnSpc>
              <a:spcBef>
                <a:spcPts val="600"/>
              </a:spcBef>
            </a:pPr>
            <a:r>
              <a:rPr lang="el-GR" sz="2200" dirty="0"/>
              <a:t> Υστερόγραφο: Δυστυχώς σύμβολο των Χριστουγέννων είναι ο Σάντα Κλάους της Κόκα-Κόλα  (που δεν  έχει σχέση με τον Άγιο Βασίλειο και όχι ο Ιησούς , ο οποίος γεννάται στο περιθώριο της </a:t>
            </a:r>
            <a:r>
              <a:rPr lang="el-GR" sz="2200" dirty="0" err="1"/>
              <a:t>Σιών</a:t>
            </a:r>
            <a:r>
              <a:rPr lang="el-GR" sz="2200" dirty="0"/>
              <a:t> σε ένα στάβλο</a:t>
            </a:r>
            <a:r>
              <a:rPr lang="el-GR" sz="2200" dirty="0" smtClean="0"/>
              <a:t>..</a:t>
            </a:r>
            <a:endParaRPr lang="el-GR" sz="2200" dirty="0"/>
          </a:p>
        </p:txBody>
      </p:sp>
    </p:spTree>
    <p:extLst>
      <p:ext uri="{BB962C8B-B14F-4D97-AF65-F5344CB8AC3E}">
        <p14:creationId xmlns:p14="http://schemas.microsoft.com/office/powerpoint/2010/main" val="40758380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βασίλειο του Ηρώδη</a:t>
            </a:r>
          </a:p>
        </p:txBody>
      </p:sp>
      <p:pic>
        <p:nvPicPr>
          <p:cNvPr id="4" name="Θέση περιεχομένου 3" descr="Χάρτης με το βασίλειο του Ηρώδη"/>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09339" y="1557338"/>
            <a:ext cx="4138022" cy="4525962"/>
          </a:xfrm>
        </p:spPr>
      </p:pic>
      <p:sp>
        <p:nvSpPr>
          <p:cNvPr id="5" name="TextBox 4"/>
          <p:cNvSpPr txBox="1"/>
          <p:nvPr/>
        </p:nvSpPr>
        <p:spPr>
          <a:xfrm>
            <a:off x="6647361" y="5867276"/>
            <a:ext cx="288032" cy="216024"/>
          </a:xfrm>
          <a:prstGeom prst="rect">
            <a:avLst/>
          </a:prstGeom>
        </p:spPr>
        <p:txBody>
          <a:bodyPr vert="horz" wrap="square" lIns="91440" tIns="45720" rIns="91440" bIns="45720" rtlCol="0" anchor="ctr">
            <a:noAutofit/>
          </a:bodyPr>
          <a:lstStyle/>
          <a:p>
            <a:pPr algn="ctr"/>
            <a:r>
              <a:rPr lang="el-GR" sz="1500" dirty="0" smtClean="0"/>
              <a:t>7</a:t>
            </a:r>
          </a:p>
        </p:txBody>
      </p:sp>
    </p:spTree>
    <p:custDataLst>
      <p:tags r:id="rId1"/>
    </p:custDataLst>
    <p:extLst>
      <p:ext uri="{BB962C8B-B14F-4D97-AF65-F5344CB8AC3E}">
        <p14:creationId xmlns:p14="http://schemas.microsoft.com/office/powerpoint/2010/main" val="31090650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Ηρώδης, ο βασιλιάς του Ιούδα</a:t>
            </a:r>
          </a:p>
        </p:txBody>
      </p:sp>
      <p:sp>
        <p:nvSpPr>
          <p:cNvPr id="3" name="Θέση περιεχομένου 2"/>
          <p:cNvSpPr>
            <a:spLocks noGrp="1"/>
          </p:cNvSpPr>
          <p:nvPr>
            <p:ph idx="1"/>
          </p:nvPr>
        </p:nvSpPr>
        <p:spPr/>
        <p:txBody>
          <a:bodyPr>
            <a:normAutofit lnSpcReduction="10000"/>
          </a:bodyPr>
          <a:lstStyle/>
          <a:p>
            <a:pPr marL="342900" lvl="1" indent="-342900">
              <a:buFont typeface="Arial" panose="020B0604020202020204" pitchFamily="34" charset="0"/>
              <a:buChar char="•"/>
              <a:defRPr/>
            </a:pPr>
            <a:r>
              <a:rPr lang="el-GR" sz="2400" cap="all" dirty="0"/>
              <a:t>μ</a:t>
            </a:r>
            <a:r>
              <a:rPr lang="el-GR" sz="2400" dirty="0"/>
              <a:t>ε απόφαση της </a:t>
            </a:r>
            <a:r>
              <a:rPr lang="el-GR" sz="2400" cap="all" dirty="0"/>
              <a:t>ρ</a:t>
            </a:r>
            <a:r>
              <a:rPr lang="el-GR" sz="2400" dirty="0"/>
              <a:t>ωμαϊκής </a:t>
            </a:r>
            <a:r>
              <a:rPr lang="el-GR" sz="2400" cap="all" dirty="0" err="1"/>
              <a:t>ς</a:t>
            </a:r>
            <a:r>
              <a:rPr lang="el-GR" sz="2400" dirty="0" err="1"/>
              <a:t>υγκλήτου</a:t>
            </a:r>
            <a:r>
              <a:rPr lang="el-GR" sz="2400" dirty="0"/>
              <a:t> έλαβε τον τίτλο του </a:t>
            </a:r>
            <a:r>
              <a:rPr lang="el-GR" sz="2400" b="1" dirty="0"/>
              <a:t>βασιλέα της Ιουδαίας </a:t>
            </a:r>
            <a:r>
              <a:rPr lang="el-GR" sz="2400" dirty="0"/>
              <a:t>το φθινόπωρο του 40 π.Χ. σε ηλικία μόλις 23 χρόνων (</a:t>
            </a:r>
            <a:r>
              <a:rPr lang="el-GR" sz="2400" dirty="0" err="1"/>
              <a:t>Πόλ</a:t>
            </a:r>
            <a:r>
              <a:rPr lang="el-GR" sz="2400" dirty="0"/>
              <a:t>. 1, 282-284</a:t>
            </a:r>
            <a:r>
              <a:rPr lang="el-GR" sz="2400" baseline="30000" dirty="0"/>
              <a:t>.</a:t>
            </a:r>
            <a:r>
              <a:rPr lang="el-GR" sz="2400" dirty="0"/>
              <a:t> Αρχ. 14, 382). </a:t>
            </a:r>
          </a:p>
          <a:p>
            <a:pPr marL="342900" lvl="1" indent="-342900">
              <a:buFont typeface="Arial" panose="020B0604020202020204" pitchFamily="34" charset="0"/>
              <a:buChar char="•"/>
              <a:defRPr/>
            </a:pPr>
            <a:r>
              <a:rPr lang="el-GR" sz="2400" dirty="0"/>
              <a:t>Ο τίτλος </a:t>
            </a:r>
            <a:r>
              <a:rPr lang="el-GR" sz="2400" cap="all" dirty="0" err="1"/>
              <a:t>r</a:t>
            </a:r>
            <a:r>
              <a:rPr lang="el-GR" sz="2400" dirty="0" err="1"/>
              <a:t>ex</a:t>
            </a:r>
            <a:r>
              <a:rPr lang="el-GR" sz="2400" dirty="0"/>
              <a:t> </a:t>
            </a:r>
            <a:r>
              <a:rPr lang="el-GR" sz="2400" dirty="0" err="1"/>
              <a:t>socius</a:t>
            </a:r>
            <a:r>
              <a:rPr lang="el-GR" sz="2400" dirty="0"/>
              <a:t> </a:t>
            </a:r>
            <a:r>
              <a:rPr lang="el-GR" sz="2400" dirty="0" err="1"/>
              <a:t>et</a:t>
            </a:r>
            <a:r>
              <a:rPr lang="el-GR" sz="2400" dirty="0"/>
              <a:t> </a:t>
            </a:r>
            <a:r>
              <a:rPr lang="el-GR" sz="2400" dirty="0" err="1"/>
              <a:t>amicus</a:t>
            </a:r>
            <a:r>
              <a:rPr lang="el-GR" sz="2400" dirty="0"/>
              <a:t> </a:t>
            </a:r>
            <a:r>
              <a:rPr lang="el-GR" sz="2400" dirty="0" err="1"/>
              <a:t>populi</a:t>
            </a:r>
            <a:r>
              <a:rPr lang="el-GR" sz="2400" dirty="0"/>
              <a:t> </a:t>
            </a:r>
            <a:r>
              <a:rPr lang="el-GR" sz="2400" dirty="0" err="1"/>
              <a:t>romani</a:t>
            </a:r>
            <a:r>
              <a:rPr lang="el-GR" sz="2400" dirty="0"/>
              <a:t>, ο οποίος του απονεμήθηκε, υποδήλωνε έναν ηγεμόνα ισόβιο και κληρονομικό κάποιου εκτεταμένου </a:t>
            </a:r>
            <a:r>
              <a:rPr lang="el-GR" sz="2400" dirty="0" smtClean="0"/>
              <a:t>κρατιδίου</a:t>
            </a:r>
            <a:r>
              <a:rPr lang="en-US" sz="2400" dirty="0" smtClean="0"/>
              <a:t>.</a:t>
            </a:r>
            <a:endParaRPr lang="el-GR" sz="2400" dirty="0"/>
          </a:p>
          <a:p>
            <a:pPr marL="342900" lvl="1" indent="-342900">
              <a:buFont typeface="Arial" panose="020B0604020202020204" pitchFamily="34" charset="0"/>
              <a:buChar char="•"/>
              <a:defRPr/>
            </a:pPr>
            <a:r>
              <a:rPr lang="el-GR" sz="2400" dirty="0"/>
              <a:t>Έκτισε νέες πόλεις (ανακατασκευάστηκε η Σαμάρεια/Σεβάστεια, ιδρύθηκε η Καισάρεια/Στράτωνος Πύργου), φρούρια (Αντωνία στην Ιερουσαλήμ, </a:t>
            </a:r>
            <a:r>
              <a:rPr lang="el-GR" sz="2400" dirty="0" err="1"/>
              <a:t>Μαχαιρούντα</a:t>
            </a:r>
            <a:r>
              <a:rPr lang="el-GR" sz="2400" dirty="0"/>
              <a:t> και </a:t>
            </a:r>
            <a:r>
              <a:rPr lang="el-GR" sz="2400" dirty="0" err="1"/>
              <a:t>Μασάδα</a:t>
            </a:r>
            <a:r>
              <a:rPr lang="el-GR" sz="2400" dirty="0"/>
              <a:t> στη Νεκρά Θάλασσα, Ηρώδειο) και μνημεία (Καισαρεία) ακόμη και σε πόλεις εκτός Παλαιστίνης. Βλ. κατωτέρω</a:t>
            </a:r>
            <a:r>
              <a:rPr lang="el-GR" sz="2400" dirty="0" smtClean="0"/>
              <a:t>.</a:t>
            </a:r>
            <a:endParaRPr lang="el-GR" dirty="0"/>
          </a:p>
        </p:txBody>
      </p:sp>
    </p:spTree>
    <p:extLst>
      <p:ext uri="{BB962C8B-B14F-4D97-AF65-F5344CB8AC3E}">
        <p14:creationId xmlns:p14="http://schemas.microsoft.com/office/powerpoint/2010/main" val="2813350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Ηρώδης, ο βασιλιάς του </a:t>
            </a:r>
            <a:r>
              <a:rPr lang="el-GR" dirty="0" smtClean="0"/>
              <a:t>Ιούδα</a:t>
            </a:r>
            <a:r>
              <a:rPr lang="en-US" dirty="0" smtClean="0"/>
              <a:t> [2]</a:t>
            </a:r>
            <a:endParaRPr lang="el-GR" dirty="0"/>
          </a:p>
        </p:txBody>
      </p:sp>
      <p:sp>
        <p:nvSpPr>
          <p:cNvPr id="3" name="Θέση περιεχομένου 2"/>
          <p:cNvSpPr>
            <a:spLocks noGrp="1"/>
          </p:cNvSpPr>
          <p:nvPr>
            <p:ph idx="1"/>
          </p:nvPr>
        </p:nvSpPr>
        <p:spPr/>
        <p:txBody>
          <a:bodyPr>
            <a:noAutofit/>
          </a:bodyPr>
          <a:lstStyle/>
          <a:p>
            <a:pPr marL="288000" indent="-252000">
              <a:buNone/>
              <a:defRPr/>
            </a:pPr>
            <a:r>
              <a:rPr lang="el-GR" sz="2600" dirty="0"/>
              <a:t>* Είναι αληθές ότι κατά τη μακρόχρονη βασιλεία του στη χώρα αποκαταστάθηκε η </a:t>
            </a:r>
            <a:r>
              <a:rPr lang="el-GR" sz="2600" b="1" dirty="0"/>
              <a:t>ειρήνη</a:t>
            </a:r>
            <a:r>
              <a:rPr lang="el-GR" sz="2600" dirty="0"/>
              <a:t> και η ασφάλεια, αυξήθηκε η εμπορική κίνηση και εξυψώθηκε το γόητρο των Ιουδαίων. </a:t>
            </a:r>
            <a:r>
              <a:rPr lang="el-GR" sz="2600" cap="all" dirty="0"/>
              <a:t>α</a:t>
            </a:r>
            <a:r>
              <a:rPr lang="el-GR" sz="2600" dirty="0"/>
              <a:t>νακατέλαβε όλη την Παλαιστίνη, όντας εξαιρετικά επιδέξιος στο να ανατρέπει εις βάρος του καταστάσεις.</a:t>
            </a:r>
          </a:p>
          <a:p>
            <a:pPr marL="288000" indent="-252000">
              <a:buNone/>
              <a:defRPr/>
            </a:pPr>
            <a:r>
              <a:rPr lang="el-GR" sz="2600" dirty="0"/>
              <a:t>* Ιδίως μέσω της ίδρυσης της παραθαλάσσιας </a:t>
            </a:r>
            <a:r>
              <a:rPr lang="el-GR" sz="2600" b="1" dirty="0"/>
              <a:t>Καισάρειας</a:t>
            </a:r>
            <a:r>
              <a:rPr lang="el-GR" sz="2600" dirty="0"/>
              <a:t>, η Ιουδαία απέκτησε έναν από τους μεγαλύτερους λιμένες της Μεσογείου και συγχρόνως τη δυνατότητα επικοινωνίας και ανταλλαγής ποικίλων αγαθών με τα άλλα κέντρα της Ρωμαϊκής </a:t>
            </a:r>
            <a:r>
              <a:rPr lang="el-GR" sz="2600" dirty="0" smtClean="0"/>
              <a:t>Αυτοκρατορίας</a:t>
            </a:r>
            <a:r>
              <a:rPr lang="en-US" sz="2600" dirty="0"/>
              <a:t>.</a:t>
            </a:r>
            <a:endParaRPr lang="el-GR" sz="2600" dirty="0"/>
          </a:p>
        </p:txBody>
      </p:sp>
    </p:spTree>
    <p:extLst>
      <p:ext uri="{BB962C8B-B14F-4D97-AF65-F5344CB8AC3E}">
        <p14:creationId xmlns:p14="http://schemas.microsoft.com/office/powerpoint/2010/main" val="23088700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 ΛΑΜΠΡΟΤΕΡΟΣ ΝΑΟΣ ΚΤΙΖΕΤΑΙ </a:t>
            </a:r>
            <a:br>
              <a:rPr lang="el-GR" dirty="0"/>
            </a:br>
            <a:r>
              <a:rPr lang="el-GR" dirty="0" smtClean="0"/>
              <a:t>ΑΠΟ </a:t>
            </a:r>
            <a:r>
              <a:rPr lang="el-GR" dirty="0"/>
              <a:t>ΤΟΝ ΠΛΕΟΝ ΓΝΩΣΤΟ ΤΥΡΑΝΝΟ</a:t>
            </a:r>
          </a:p>
        </p:txBody>
      </p:sp>
      <p:sp>
        <p:nvSpPr>
          <p:cNvPr id="3" name="Θέση περιεχομένου 2"/>
          <p:cNvSpPr>
            <a:spLocks noGrp="1"/>
          </p:cNvSpPr>
          <p:nvPr>
            <p:ph idx="1"/>
          </p:nvPr>
        </p:nvSpPr>
        <p:spPr/>
        <p:txBody>
          <a:bodyPr>
            <a:noAutofit/>
          </a:bodyPr>
          <a:lstStyle/>
          <a:p>
            <a:pPr marL="0" indent="0">
              <a:lnSpc>
                <a:spcPts val="2500"/>
              </a:lnSpc>
              <a:spcBef>
                <a:spcPts val="600"/>
              </a:spcBef>
              <a:buNone/>
            </a:pPr>
            <a:r>
              <a:rPr lang="el-GR" sz="2300" dirty="0"/>
              <a:t>Με την ανακατασκευή του </a:t>
            </a:r>
            <a:r>
              <a:rPr lang="el-GR" sz="2300" b="1" dirty="0"/>
              <a:t>περίλαμπρου Ναού</a:t>
            </a:r>
            <a:r>
              <a:rPr lang="el-GR" sz="2300" dirty="0"/>
              <a:t>, o </a:t>
            </a:r>
            <a:r>
              <a:rPr lang="el-GR" sz="2300" dirty="0" smtClean="0"/>
              <a:t>οποίος </a:t>
            </a:r>
            <a:r>
              <a:rPr lang="el-GR" sz="2300" dirty="0"/>
              <a:t>αποπερατώθηκε λίγα χρόνια προτού καταστραφεί από τους Ρωμαίους (20 π.Χ. – 62 </a:t>
            </a:r>
            <a:r>
              <a:rPr lang="el-GR" sz="2300" dirty="0" err="1"/>
              <a:t>μ.X</a:t>
            </a:r>
            <a:r>
              <a:rPr lang="el-GR" sz="2300" dirty="0"/>
              <a:t>.), δεν πρόσφερε μόνον εργασία σε </a:t>
            </a:r>
            <a:r>
              <a:rPr lang="el-GR" sz="2300" b="1" dirty="0"/>
              <a:t>18.000 ανέργους </a:t>
            </a:r>
            <a:r>
              <a:rPr lang="el-GR" sz="2300" dirty="0"/>
              <a:t>+ </a:t>
            </a:r>
            <a:r>
              <a:rPr lang="el-GR" sz="2300" b="1" dirty="0"/>
              <a:t>1000 ιερείς </a:t>
            </a:r>
            <a:r>
              <a:rPr lang="el-GR" sz="2300" dirty="0"/>
              <a:t>που αντικαθιστούσαν αμέσως τους λίθους ώστε να μην σταματήσει η Λειτουργία του Αρχ. 20, 219), αλλά </a:t>
            </a:r>
            <a:r>
              <a:rPr lang="el-GR" sz="2300" dirty="0" err="1"/>
              <a:t>επεχείρησε</a:t>
            </a:r>
            <a:r>
              <a:rPr lang="el-GR" sz="2300" dirty="0"/>
              <a:t> να δημιουργήσει και έναν πόλο έλξης - </a:t>
            </a:r>
            <a:r>
              <a:rPr lang="el-GR" sz="2300" dirty="0" err="1"/>
              <a:t>ιεραποδημίας</a:t>
            </a:r>
            <a:r>
              <a:rPr lang="el-GR" sz="2300" dirty="0"/>
              <a:t> των εθνών και παράλληλα να προσδώσει ένα θεολογικό έρεισμα στη βασιλεία του. Ο ίδιος ο Ηρώδης σε μια ομιλία του εξ αφορμής της αρχής των εργασιών του Ναού παρουσιάζεται από τον </a:t>
            </a:r>
            <a:r>
              <a:rPr lang="el-GR" sz="2300" dirty="0" err="1"/>
              <a:t>Ιώσηπο</a:t>
            </a:r>
            <a:r>
              <a:rPr lang="el-GR" sz="2300" dirty="0"/>
              <a:t> (Αρχ. 15, 387) να ισχυρίζεται ότι </a:t>
            </a:r>
            <a:r>
              <a:rPr lang="el-GR" sz="2300" i="1" dirty="0" err="1"/>
              <a:t>ἄρχει</a:t>
            </a:r>
            <a:r>
              <a:rPr lang="el-GR" sz="2300" i="1" dirty="0"/>
              <a:t> </a:t>
            </a:r>
            <a:r>
              <a:rPr lang="el-GR" sz="2300" i="1" dirty="0" err="1"/>
              <a:t>βουλήσει</a:t>
            </a:r>
            <a:r>
              <a:rPr lang="el-GR" sz="2300" i="1" dirty="0"/>
              <a:t> </a:t>
            </a:r>
            <a:r>
              <a:rPr lang="el-GR" sz="2300" i="1" dirty="0" err="1"/>
              <a:t>Θεοῦ</a:t>
            </a:r>
            <a:r>
              <a:rPr lang="el-GR" sz="2300" dirty="0"/>
              <a:t>. Το κίνημα των </a:t>
            </a:r>
            <a:r>
              <a:rPr lang="el-GR" sz="2300" b="1" dirty="0" err="1"/>
              <a:t>Ηρωδιανών</a:t>
            </a:r>
            <a:r>
              <a:rPr lang="el-GR" sz="2300" dirty="0"/>
              <a:t> φαίνεται ότι όντως τον αναγνώριζε ως </a:t>
            </a:r>
            <a:r>
              <a:rPr lang="el-GR" sz="2300" cap="all" dirty="0"/>
              <a:t>μ</a:t>
            </a:r>
            <a:r>
              <a:rPr lang="el-GR" sz="2300" dirty="0"/>
              <a:t>εσσία. Ο Ναός ήταν ταυτόχρονα Τράπεζα και η μόνη πηγή πλουτισμού για τους </a:t>
            </a:r>
            <a:r>
              <a:rPr lang="el-GR" sz="2300" dirty="0" err="1"/>
              <a:t>Ιεροσολυμίτες</a:t>
            </a:r>
            <a:r>
              <a:rPr lang="el-GR" sz="2300" dirty="0"/>
              <a:t> που ζούσαν από τον θρησκευτικό </a:t>
            </a:r>
            <a:r>
              <a:rPr lang="el-GR" sz="2300" dirty="0" smtClean="0"/>
              <a:t>Τουρισμό.</a:t>
            </a:r>
            <a:endParaRPr lang="el-GR" sz="2300" dirty="0"/>
          </a:p>
        </p:txBody>
      </p:sp>
    </p:spTree>
    <p:extLst>
      <p:ext uri="{BB962C8B-B14F-4D97-AF65-F5344CB8AC3E}">
        <p14:creationId xmlns:p14="http://schemas.microsoft.com/office/powerpoint/2010/main" val="35650839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Ηρώδης ο </a:t>
            </a:r>
            <a:r>
              <a:rPr lang="el-GR" dirty="0" err="1"/>
              <a:t>Ιδουμαίος</a:t>
            </a:r>
            <a:endParaRPr lang="el-GR" dirty="0"/>
          </a:p>
        </p:txBody>
      </p:sp>
      <p:sp>
        <p:nvSpPr>
          <p:cNvPr id="3" name="Θέση περιεχομένου 2"/>
          <p:cNvSpPr>
            <a:spLocks noGrp="1"/>
          </p:cNvSpPr>
          <p:nvPr>
            <p:ph idx="1"/>
          </p:nvPr>
        </p:nvSpPr>
        <p:spPr/>
        <p:txBody>
          <a:bodyPr>
            <a:normAutofit/>
          </a:bodyPr>
          <a:lstStyle/>
          <a:p>
            <a:r>
              <a:rPr lang="el-GR" sz="2800" dirty="0"/>
              <a:t>Ο Ηρώδης δεν είχε, όμως,</a:t>
            </a:r>
            <a:r>
              <a:rPr lang="el-GR" sz="2800" b="1" dirty="0"/>
              <a:t> βασιλική γενεαλογία</a:t>
            </a:r>
            <a:r>
              <a:rPr lang="el-GR" sz="2800" dirty="0"/>
              <a:t>. Δεν ήταν Ιουδαίος, </a:t>
            </a:r>
            <a:r>
              <a:rPr lang="el-GR" sz="2800" dirty="0" err="1"/>
              <a:t>γι</a:t>
            </a:r>
            <a:r>
              <a:rPr lang="el-GR" sz="2800" dirty="0"/>
              <a:t>΄ αυτό και προσπάθησε να νομιμοποιήσει τον τίτλο του βασιλιά του Ισραήλ νυμφευόμενος την </a:t>
            </a:r>
            <a:r>
              <a:rPr lang="el-GR" sz="2800" dirty="0" err="1"/>
              <a:t>Ασμοναία</a:t>
            </a:r>
            <a:r>
              <a:rPr lang="el-GR" sz="2800" dirty="0"/>
              <a:t> </a:t>
            </a:r>
            <a:r>
              <a:rPr lang="el-GR" sz="2800" dirty="0" err="1"/>
              <a:t>Mαριάμμη</a:t>
            </a:r>
            <a:r>
              <a:rPr lang="el-GR" sz="2800" dirty="0"/>
              <a:t>, εγγονή του </a:t>
            </a:r>
            <a:r>
              <a:rPr lang="el-GR" sz="2800" dirty="0" err="1"/>
              <a:t>Υρκανού</a:t>
            </a:r>
            <a:r>
              <a:rPr lang="el-GR" sz="2800" dirty="0"/>
              <a:t> του Β’. </a:t>
            </a:r>
          </a:p>
          <a:p>
            <a:r>
              <a:rPr lang="el-GR" sz="2800" dirty="0"/>
              <a:t>Δεν ήταν, όμως, και ουσιαστικά νομιμοποιημένος, αφού κυβερνούσε με μέσα δεσποτικά/τυραννικά, τα οποία ήταν αντίθετα προς το Νόμο και την ηθική του Μωυσή</a:t>
            </a:r>
            <a:r>
              <a:rPr lang="el-GR" sz="2800" dirty="0" smtClean="0"/>
              <a:t>.</a:t>
            </a:r>
            <a:endParaRPr lang="el-GR" sz="2800" dirty="0"/>
          </a:p>
        </p:txBody>
      </p:sp>
    </p:spTree>
    <p:extLst>
      <p:ext uri="{BB962C8B-B14F-4D97-AF65-F5344CB8AC3E}">
        <p14:creationId xmlns:p14="http://schemas.microsoft.com/office/powerpoint/2010/main" val="21709601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Ηρώδης ο </a:t>
            </a:r>
            <a:r>
              <a:rPr lang="el-GR" dirty="0" err="1" smtClean="0"/>
              <a:t>Ιδουμαίος</a:t>
            </a:r>
            <a:r>
              <a:rPr lang="el-GR" dirty="0" smtClean="0"/>
              <a:t> [2]</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dirty="0"/>
              <a:t>Ο Ηρώδης δεν ήταν </a:t>
            </a:r>
            <a:r>
              <a:rPr lang="el-GR" dirty="0" smtClean="0"/>
              <a:t>Ισραηλίτης</a:t>
            </a:r>
            <a:r>
              <a:rPr lang="de-DE" dirty="0" smtClean="0"/>
              <a:t>:</a:t>
            </a:r>
            <a:endParaRPr lang="de-DE" dirty="0"/>
          </a:p>
          <a:p>
            <a:pPr lvl="1"/>
            <a:r>
              <a:rPr lang="el-GR" dirty="0"/>
              <a:t>Ήταν απόγονος των </a:t>
            </a:r>
            <a:r>
              <a:rPr lang="el-GR" dirty="0" err="1"/>
              <a:t>Εδωμιτών</a:t>
            </a:r>
            <a:r>
              <a:rPr lang="de-DE" dirty="0"/>
              <a:t>.</a:t>
            </a:r>
          </a:p>
          <a:p>
            <a:pPr lvl="2"/>
            <a:r>
              <a:rPr lang="el-GR" sz="2600" dirty="0"/>
              <a:t>Ιωάννης Α’ </a:t>
            </a:r>
            <a:r>
              <a:rPr lang="el-GR" sz="2600" dirty="0" err="1"/>
              <a:t>Υρκανός</a:t>
            </a:r>
            <a:r>
              <a:rPr lang="el-GR" sz="2600" dirty="0"/>
              <a:t> (135-104 π.Χ.)- ο </a:t>
            </a:r>
            <a:r>
              <a:rPr lang="el-GR" sz="2600" dirty="0" err="1"/>
              <a:t>Ασμοναίος</a:t>
            </a:r>
            <a:r>
              <a:rPr lang="el-GR" sz="2600" dirty="0"/>
              <a:t> τους ανάγκασε να δεχθούν περιτομή</a:t>
            </a:r>
            <a:r>
              <a:rPr lang="de-DE" sz="2600" dirty="0"/>
              <a:t>.</a:t>
            </a:r>
          </a:p>
          <a:p>
            <a:pPr lvl="2"/>
            <a:r>
              <a:rPr lang="el-GR" sz="2600" dirty="0"/>
              <a:t>Ο πατέρας του ήταν </a:t>
            </a:r>
            <a:r>
              <a:rPr lang="el-GR" sz="2600" dirty="0" err="1"/>
              <a:t>Ιδουμαίος</a:t>
            </a:r>
            <a:r>
              <a:rPr lang="el-GR" sz="2600" dirty="0"/>
              <a:t> και η μητέρα του από τη </a:t>
            </a:r>
            <a:r>
              <a:rPr lang="el-GR" sz="2600" dirty="0" err="1"/>
              <a:t>Ναβαταία</a:t>
            </a:r>
            <a:r>
              <a:rPr lang="de-DE" sz="2600" dirty="0"/>
              <a:t>.</a:t>
            </a:r>
          </a:p>
          <a:p>
            <a:pPr lvl="1"/>
            <a:r>
              <a:rPr lang="el-GR" dirty="0"/>
              <a:t>Εξολόθρευσε τους </a:t>
            </a:r>
            <a:r>
              <a:rPr lang="el-GR" dirty="0" err="1"/>
              <a:t>Ασμοναίους</a:t>
            </a:r>
            <a:r>
              <a:rPr lang="el-GR" dirty="0"/>
              <a:t> (= Μακκαβαίους) για να εδραιώσει τη βασιλεία του</a:t>
            </a:r>
            <a:r>
              <a:rPr lang="de-DE" dirty="0"/>
              <a:t>.</a:t>
            </a:r>
            <a:endParaRPr lang="el-GR" dirty="0"/>
          </a:p>
          <a:p>
            <a:pPr lvl="1"/>
            <a:r>
              <a:rPr lang="el-GR" dirty="0"/>
              <a:t>Νυμφεύθηκε την </a:t>
            </a:r>
            <a:r>
              <a:rPr lang="el-GR" dirty="0" err="1"/>
              <a:t>Μαριάμμη</a:t>
            </a:r>
            <a:r>
              <a:rPr lang="el-GR" dirty="0"/>
              <a:t>, πανέμορφη εγγονή του εξόριστου Αρχιερέα </a:t>
            </a:r>
            <a:r>
              <a:rPr lang="el-GR" dirty="0" err="1"/>
              <a:t>Υρκανού</a:t>
            </a:r>
            <a:r>
              <a:rPr lang="el-GR" dirty="0"/>
              <a:t> Β’ που αργότερα δολοφόνησε.</a:t>
            </a:r>
            <a:endParaRPr lang="de-DE" dirty="0"/>
          </a:p>
          <a:p>
            <a:pPr lvl="1"/>
            <a:r>
              <a:rPr lang="el-GR" dirty="0"/>
              <a:t>Είχε ιδιαίτερους δεσμούς με τους Ρωμαίους και τους Έλληνες αφού χρημάτισε και χορηγός των Ολυμπιακών Αγώνων</a:t>
            </a:r>
            <a:r>
              <a:rPr lang="de-DE" dirty="0" smtClean="0"/>
              <a:t>.</a:t>
            </a:r>
            <a:endParaRPr lang="de-DE" dirty="0"/>
          </a:p>
        </p:txBody>
      </p:sp>
    </p:spTree>
    <p:extLst>
      <p:ext uri="{BB962C8B-B14F-4D97-AF65-F5344CB8AC3E}">
        <p14:creationId xmlns:p14="http://schemas.microsoft.com/office/powerpoint/2010/main" val="28653933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Ηρώδης και οι γυναίκες του</a:t>
            </a:r>
          </a:p>
        </p:txBody>
      </p:sp>
      <p:sp>
        <p:nvSpPr>
          <p:cNvPr id="3" name="Θέση περιεχομένου 2"/>
          <p:cNvSpPr>
            <a:spLocks noGrp="1"/>
          </p:cNvSpPr>
          <p:nvPr>
            <p:ph idx="1"/>
          </p:nvPr>
        </p:nvSpPr>
        <p:spPr/>
        <p:txBody>
          <a:bodyPr>
            <a:normAutofit fontScale="85000" lnSpcReduction="10000"/>
          </a:bodyPr>
          <a:lstStyle/>
          <a:p>
            <a:pPr marL="252000" indent="-252000">
              <a:lnSpc>
                <a:spcPts val="2000"/>
              </a:lnSpc>
              <a:spcBef>
                <a:spcPts val="0"/>
              </a:spcBef>
              <a:defRPr/>
            </a:pPr>
            <a:r>
              <a:rPr lang="el-GR" sz="2700" dirty="0"/>
              <a:t>Είχε </a:t>
            </a:r>
            <a:r>
              <a:rPr lang="de-DE" sz="2700" dirty="0"/>
              <a:t>10 </a:t>
            </a:r>
            <a:r>
              <a:rPr lang="el-GR" sz="2700" dirty="0"/>
              <a:t>γυναίκες</a:t>
            </a:r>
            <a:r>
              <a:rPr lang="de-DE" sz="2700" dirty="0"/>
              <a:t>:</a:t>
            </a:r>
          </a:p>
          <a:p>
            <a:pPr marL="540000" lvl="1">
              <a:lnSpc>
                <a:spcPts val="2000"/>
              </a:lnSpc>
              <a:spcBef>
                <a:spcPts val="0"/>
              </a:spcBef>
              <a:defRPr/>
            </a:pPr>
            <a:r>
              <a:rPr lang="el-GR" sz="2600" i="1" dirty="0" err="1"/>
              <a:t>Δορίς</a:t>
            </a:r>
            <a:endParaRPr lang="de-DE" sz="2600" i="1" dirty="0"/>
          </a:p>
          <a:p>
            <a:pPr marL="900000" lvl="2">
              <a:lnSpc>
                <a:spcPts val="2000"/>
              </a:lnSpc>
              <a:spcBef>
                <a:spcPts val="0"/>
              </a:spcBef>
              <a:defRPr/>
            </a:pPr>
            <a:r>
              <a:rPr lang="el-GR" dirty="0"/>
              <a:t>Γιος</a:t>
            </a:r>
            <a:r>
              <a:rPr lang="de-DE" dirty="0"/>
              <a:t>: A</a:t>
            </a:r>
            <a:r>
              <a:rPr lang="el-GR" dirty="0" err="1"/>
              <a:t>ντίπατρος</a:t>
            </a:r>
            <a:r>
              <a:rPr lang="el-GR" dirty="0"/>
              <a:t> (δολοφονήθηκαν από τον πατέρα του λίγο πριν εκείνος πεθάνει)</a:t>
            </a:r>
            <a:endParaRPr lang="de-DE" dirty="0"/>
          </a:p>
          <a:p>
            <a:pPr marL="540000" lvl="1">
              <a:lnSpc>
                <a:spcPts val="2000"/>
              </a:lnSpc>
              <a:spcBef>
                <a:spcPts val="0"/>
              </a:spcBef>
              <a:defRPr/>
            </a:pPr>
            <a:r>
              <a:rPr lang="el-GR" sz="2600" i="1" dirty="0" err="1"/>
              <a:t>Μαριάμνη</a:t>
            </a:r>
            <a:r>
              <a:rPr lang="el-GR" sz="2600" i="1" dirty="0"/>
              <a:t> Α</a:t>
            </a:r>
            <a:r>
              <a:rPr lang="el-GR" sz="2600" dirty="0"/>
              <a:t>’(δολοφονήθηκε  το 29 π.Χ. από τον  άνδρα της, όπως και η Αλεξάνδρα, η μητέρα της και όλοι οι </a:t>
            </a:r>
            <a:r>
              <a:rPr lang="el-GR" sz="2600" dirty="0" err="1"/>
              <a:t>Ασμοναίοι</a:t>
            </a:r>
            <a:r>
              <a:rPr lang="el-GR" sz="2600" dirty="0"/>
              <a:t>)</a:t>
            </a:r>
            <a:endParaRPr lang="de-DE" sz="2600" dirty="0"/>
          </a:p>
          <a:p>
            <a:pPr marL="900000" lvl="2">
              <a:lnSpc>
                <a:spcPts val="2000"/>
              </a:lnSpc>
              <a:spcBef>
                <a:spcPts val="0"/>
              </a:spcBef>
              <a:defRPr/>
            </a:pPr>
            <a:r>
              <a:rPr lang="el-GR" dirty="0"/>
              <a:t>Γιοι</a:t>
            </a:r>
            <a:r>
              <a:rPr lang="de-DE" dirty="0"/>
              <a:t>: </a:t>
            </a:r>
            <a:r>
              <a:rPr lang="el-GR" dirty="0"/>
              <a:t>Αλέξανδρος και Αριστόβουλος (δολοφονήθηκαν από τον πατέρα τους το 7 π.Χ. ως συνωμότες μετά από ζηλοφθονία τού Αντίπατρου)</a:t>
            </a:r>
            <a:endParaRPr lang="de-DE" dirty="0"/>
          </a:p>
          <a:p>
            <a:pPr marL="540000" lvl="1">
              <a:lnSpc>
                <a:spcPts val="2000"/>
              </a:lnSpc>
              <a:spcBef>
                <a:spcPts val="0"/>
              </a:spcBef>
              <a:defRPr/>
            </a:pPr>
            <a:r>
              <a:rPr lang="el-GR" sz="2600" i="1" dirty="0" err="1"/>
              <a:t>Μαριάμμη</a:t>
            </a:r>
            <a:r>
              <a:rPr lang="el-GR" sz="2600" i="1" dirty="0"/>
              <a:t> Β’</a:t>
            </a:r>
            <a:endParaRPr lang="de-DE" sz="2600" i="1" dirty="0"/>
          </a:p>
          <a:p>
            <a:pPr marL="900000" lvl="2">
              <a:lnSpc>
                <a:spcPts val="2000"/>
              </a:lnSpc>
              <a:spcBef>
                <a:spcPts val="0"/>
              </a:spcBef>
              <a:defRPr/>
            </a:pPr>
            <a:r>
              <a:rPr lang="el-GR" dirty="0"/>
              <a:t>Γιος</a:t>
            </a:r>
            <a:r>
              <a:rPr lang="de-DE" dirty="0"/>
              <a:t>: H</a:t>
            </a:r>
            <a:r>
              <a:rPr lang="el-GR" dirty="0" err="1"/>
              <a:t>ρώδης</a:t>
            </a:r>
            <a:r>
              <a:rPr lang="de-DE" dirty="0"/>
              <a:t> </a:t>
            </a:r>
            <a:r>
              <a:rPr lang="el-GR" dirty="0"/>
              <a:t>Φίλιππος</a:t>
            </a:r>
            <a:r>
              <a:rPr lang="de-DE" dirty="0"/>
              <a:t> (M</a:t>
            </a:r>
            <a:r>
              <a:rPr lang="el-GR" dirty="0"/>
              <a:t>τ</a:t>
            </a:r>
            <a:r>
              <a:rPr lang="de-DE" dirty="0"/>
              <a:t> 14,3; M</a:t>
            </a:r>
            <a:r>
              <a:rPr lang="el-GR" dirty="0"/>
              <a:t>κ</a:t>
            </a:r>
            <a:r>
              <a:rPr lang="de-DE" dirty="0"/>
              <a:t> 6,17; </a:t>
            </a:r>
            <a:r>
              <a:rPr lang="el-GR" dirty="0" err="1"/>
              <a:t>Λκ</a:t>
            </a:r>
            <a:r>
              <a:rPr lang="de-DE" dirty="0"/>
              <a:t> 3,17)</a:t>
            </a:r>
          </a:p>
          <a:p>
            <a:pPr marL="540000" lvl="1">
              <a:lnSpc>
                <a:spcPts val="2000"/>
              </a:lnSpc>
              <a:spcBef>
                <a:spcPts val="0"/>
              </a:spcBef>
              <a:defRPr/>
            </a:pPr>
            <a:r>
              <a:rPr lang="de-DE" sz="2400" i="1" dirty="0"/>
              <a:t>M</a:t>
            </a:r>
            <a:r>
              <a:rPr lang="el-GR" sz="2400" i="1" dirty="0" err="1"/>
              <a:t>αλθακή</a:t>
            </a:r>
            <a:endParaRPr lang="de-DE" sz="2400" i="1" dirty="0"/>
          </a:p>
          <a:p>
            <a:pPr marL="900000" lvl="2">
              <a:lnSpc>
                <a:spcPts val="2000"/>
              </a:lnSpc>
              <a:spcBef>
                <a:spcPts val="0"/>
              </a:spcBef>
              <a:defRPr/>
            </a:pPr>
            <a:r>
              <a:rPr lang="el-GR" dirty="0"/>
              <a:t>Γιοι</a:t>
            </a:r>
            <a:r>
              <a:rPr lang="de-DE" dirty="0"/>
              <a:t>: A</a:t>
            </a:r>
            <a:r>
              <a:rPr lang="el-GR" dirty="0" err="1"/>
              <a:t>ρχέλαος</a:t>
            </a:r>
            <a:r>
              <a:rPr lang="de-DE" dirty="0"/>
              <a:t> </a:t>
            </a:r>
            <a:r>
              <a:rPr lang="el-GR" dirty="0"/>
              <a:t> «Ηρώδης ο Εθνάρχης»</a:t>
            </a:r>
            <a:r>
              <a:rPr lang="de-DE" dirty="0"/>
              <a:t> </a:t>
            </a:r>
            <a:r>
              <a:rPr lang="el-GR" dirty="0"/>
              <a:t>-εξέπεσε το </a:t>
            </a:r>
            <a:r>
              <a:rPr lang="de-DE" dirty="0"/>
              <a:t> 6 </a:t>
            </a:r>
            <a:r>
              <a:rPr lang="el-GR" dirty="0"/>
              <a:t>μ</a:t>
            </a:r>
            <a:r>
              <a:rPr lang="de-DE" dirty="0"/>
              <a:t>.</a:t>
            </a:r>
            <a:r>
              <a:rPr lang="el-GR" dirty="0"/>
              <a:t>Χ</a:t>
            </a:r>
            <a:r>
              <a:rPr lang="de-DE" dirty="0"/>
              <a:t>. (</a:t>
            </a:r>
            <a:r>
              <a:rPr lang="el-GR" dirty="0" err="1"/>
              <a:t>Μτ</a:t>
            </a:r>
            <a:r>
              <a:rPr lang="de-DE" dirty="0"/>
              <a:t> 2,22)</a:t>
            </a:r>
          </a:p>
          <a:p>
            <a:pPr marL="1554300" lvl="3" indent="-342900">
              <a:lnSpc>
                <a:spcPts val="2000"/>
              </a:lnSpc>
              <a:spcBef>
                <a:spcPts val="0"/>
              </a:spcBef>
              <a:buFont typeface="Wingdings" panose="05000000000000000000" pitchFamily="2" charset="2"/>
              <a:buChar char="§"/>
              <a:defRPr/>
            </a:pPr>
            <a:r>
              <a:rPr lang="de-DE" sz="2400" dirty="0"/>
              <a:t>H</a:t>
            </a:r>
            <a:r>
              <a:rPr lang="el-GR" sz="2400" dirty="0" err="1"/>
              <a:t>ρώδης</a:t>
            </a:r>
            <a:r>
              <a:rPr lang="el-GR" sz="2400" dirty="0"/>
              <a:t> </a:t>
            </a:r>
            <a:r>
              <a:rPr lang="el-GR" sz="2400" dirty="0" err="1"/>
              <a:t>Αντίπας</a:t>
            </a:r>
            <a:r>
              <a:rPr lang="de-DE" sz="2400" dirty="0"/>
              <a:t> </a:t>
            </a:r>
            <a:r>
              <a:rPr lang="el-GR" sz="2400" dirty="0"/>
              <a:t>«Ο τετράρχης»- εξέπεσε το </a:t>
            </a:r>
            <a:r>
              <a:rPr lang="de-DE" sz="2400" dirty="0"/>
              <a:t>39 </a:t>
            </a:r>
            <a:r>
              <a:rPr lang="el-GR" sz="2400" dirty="0"/>
              <a:t>μ</a:t>
            </a:r>
            <a:r>
              <a:rPr lang="de-DE" sz="2400" dirty="0"/>
              <a:t>.</a:t>
            </a:r>
            <a:r>
              <a:rPr lang="el-GR" sz="2400" dirty="0"/>
              <a:t>Χ.</a:t>
            </a:r>
            <a:r>
              <a:rPr lang="de-DE" sz="2400" dirty="0"/>
              <a:t>. (</a:t>
            </a:r>
            <a:r>
              <a:rPr lang="el-GR" sz="2400" dirty="0" err="1"/>
              <a:t>Μτ</a:t>
            </a:r>
            <a:r>
              <a:rPr lang="de-DE" sz="2400" dirty="0"/>
              <a:t> 14,1</a:t>
            </a:r>
            <a:r>
              <a:rPr lang="el-GR" sz="2400" dirty="0"/>
              <a:t> </a:t>
            </a:r>
            <a:r>
              <a:rPr lang="el-GR" sz="2400" dirty="0" err="1"/>
              <a:t>κε</a:t>
            </a:r>
            <a:r>
              <a:rPr lang="el-GR" sz="2400" dirty="0"/>
              <a:t>.</a:t>
            </a:r>
            <a:r>
              <a:rPr lang="de-DE" sz="2400" dirty="0"/>
              <a:t>; </a:t>
            </a:r>
            <a:r>
              <a:rPr lang="de-DE" sz="2400" dirty="0" err="1"/>
              <a:t>Mk</a:t>
            </a:r>
            <a:r>
              <a:rPr lang="de-DE" sz="2400" dirty="0"/>
              <a:t> 6,14</a:t>
            </a:r>
            <a:r>
              <a:rPr lang="el-GR" sz="2400" dirty="0"/>
              <a:t> </a:t>
            </a:r>
            <a:r>
              <a:rPr lang="el-GR" sz="2400" dirty="0" err="1"/>
              <a:t>κε</a:t>
            </a:r>
            <a:r>
              <a:rPr lang="el-GR" sz="2400" dirty="0"/>
              <a:t>.</a:t>
            </a:r>
            <a:r>
              <a:rPr lang="de-DE" sz="2400" dirty="0"/>
              <a:t>; </a:t>
            </a:r>
            <a:r>
              <a:rPr lang="el-GR" sz="2400" dirty="0" err="1"/>
              <a:t>Λκ</a:t>
            </a:r>
            <a:r>
              <a:rPr lang="de-DE" sz="2400" dirty="0"/>
              <a:t> 3,1.19)</a:t>
            </a:r>
            <a:endParaRPr lang="el-GR" sz="2400" dirty="0"/>
          </a:p>
          <a:p>
            <a:pPr marL="540000" lvl="3" indent="-261938">
              <a:lnSpc>
                <a:spcPts val="2000"/>
              </a:lnSpc>
              <a:spcBef>
                <a:spcPts val="0"/>
              </a:spcBef>
              <a:defRPr/>
            </a:pPr>
            <a:r>
              <a:rPr lang="el-GR" sz="2600" i="1" dirty="0"/>
              <a:t>Κλεοπάτρα</a:t>
            </a:r>
          </a:p>
          <a:p>
            <a:pPr marL="1554300" lvl="3" indent="-342900">
              <a:lnSpc>
                <a:spcPts val="2000"/>
              </a:lnSpc>
              <a:spcBef>
                <a:spcPts val="0"/>
              </a:spcBef>
              <a:buFont typeface="Wingdings" panose="05000000000000000000" pitchFamily="2" charset="2"/>
              <a:buChar char="§"/>
              <a:defRPr/>
            </a:pPr>
            <a:r>
              <a:rPr lang="el-GR" sz="2400" dirty="0" smtClean="0"/>
              <a:t>Γιος: </a:t>
            </a:r>
            <a:r>
              <a:rPr lang="el-GR" sz="2400" dirty="0"/>
              <a:t>Φίλιππος </a:t>
            </a:r>
            <a:r>
              <a:rPr lang="de-DE" sz="2400" dirty="0"/>
              <a:t>(</a:t>
            </a:r>
            <a:r>
              <a:rPr lang="el-GR" sz="2400" dirty="0" err="1"/>
              <a:t>Λκ</a:t>
            </a:r>
            <a:r>
              <a:rPr lang="de-DE" sz="2400" dirty="0"/>
              <a:t> 3,1, </a:t>
            </a:r>
            <a:r>
              <a:rPr lang="el-GR" sz="2400" dirty="0" err="1"/>
              <a:t>Μτ</a:t>
            </a:r>
            <a:r>
              <a:rPr lang="de-DE" sz="2400" dirty="0"/>
              <a:t> 14,3</a:t>
            </a:r>
            <a:r>
              <a:rPr lang="de-DE" sz="2400" dirty="0" smtClean="0"/>
              <a:t>)</a:t>
            </a:r>
            <a:endParaRPr lang="de-DE" sz="2400" dirty="0"/>
          </a:p>
        </p:txBody>
      </p:sp>
    </p:spTree>
    <p:extLst>
      <p:ext uri="{BB962C8B-B14F-4D97-AF65-F5344CB8AC3E}">
        <p14:creationId xmlns:p14="http://schemas.microsoft.com/office/powerpoint/2010/main" val="27815919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Ηρώδης και </a:t>
            </a:r>
            <a:r>
              <a:rPr lang="el-GR" dirty="0" smtClean="0"/>
              <a:t>Δολοφονίες</a:t>
            </a:r>
            <a:endParaRPr lang="el-GR" dirty="0"/>
          </a:p>
        </p:txBody>
      </p:sp>
      <p:sp>
        <p:nvSpPr>
          <p:cNvPr id="3" name="Θέση περιεχομένου 2"/>
          <p:cNvSpPr>
            <a:spLocks noGrp="1"/>
          </p:cNvSpPr>
          <p:nvPr>
            <p:ph idx="1"/>
          </p:nvPr>
        </p:nvSpPr>
        <p:spPr/>
        <p:txBody>
          <a:bodyPr>
            <a:normAutofit fontScale="92500" lnSpcReduction="20000"/>
          </a:bodyPr>
          <a:lstStyle/>
          <a:p>
            <a:pPr lvl="1">
              <a:buFont typeface="Wingdings" panose="05000000000000000000" pitchFamily="2" charset="2"/>
              <a:buChar char="§"/>
            </a:pPr>
            <a:r>
              <a:rPr lang="el-GR" dirty="0" smtClean="0"/>
              <a:t>Βασίλεψε </a:t>
            </a:r>
            <a:r>
              <a:rPr lang="de-DE" dirty="0"/>
              <a:t>33 </a:t>
            </a:r>
            <a:r>
              <a:rPr lang="el-GR" dirty="0" smtClean="0"/>
              <a:t>χρόνια</a:t>
            </a:r>
            <a:r>
              <a:rPr lang="de-DE" dirty="0" smtClean="0"/>
              <a:t>:</a:t>
            </a:r>
            <a:r>
              <a:rPr lang="el-GR" dirty="0" smtClean="0"/>
              <a:t> </a:t>
            </a:r>
            <a:r>
              <a:rPr lang="de-DE" dirty="0" smtClean="0"/>
              <a:t>37 </a:t>
            </a:r>
            <a:r>
              <a:rPr lang="el-GR" dirty="0"/>
              <a:t>π</a:t>
            </a:r>
            <a:r>
              <a:rPr lang="de-DE" dirty="0"/>
              <a:t>.</a:t>
            </a:r>
            <a:r>
              <a:rPr lang="el-GR" dirty="0"/>
              <a:t>Χ</a:t>
            </a:r>
            <a:r>
              <a:rPr lang="de-DE" dirty="0"/>
              <a:t>. – 4 </a:t>
            </a:r>
            <a:r>
              <a:rPr lang="el-GR" dirty="0"/>
              <a:t>π</a:t>
            </a:r>
            <a:r>
              <a:rPr lang="de-DE" dirty="0"/>
              <a:t>.</a:t>
            </a:r>
            <a:r>
              <a:rPr lang="el-GR" dirty="0"/>
              <a:t>Χ.</a:t>
            </a:r>
            <a:r>
              <a:rPr lang="de-DE" dirty="0"/>
              <a:t> </a:t>
            </a:r>
          </a:p>
          <a:p>
            <a:r>
              <a:rPr lang="el-GR" sz="3000" dirty="0"/>
              <a:t>Εκτός των ανωτέρω δολοφόνησε</a:t>
            </a:r>
            <a:r>
              <a:rPr lang="de-DE" sz="3000" dirty="0"/>
              <a:t>:</a:t>
            </a:r>
          </a:p>
          <a:p>
            <a:pPr lvl="1"/>
            <a:r>
              <a:rPr lang="el-GR" dirty="0" err="1" smtClean="0"/>
              <a:t>Υρκανό</a:t>
            </a:r>
            <a:r>
              <a:rPr lang="el-GR" dirty="0" smtClean="0"/>
              <a:t>.</a:t>
            </a:r>
            <a:endParaRPr lang="de-DE" dirty="0"/>
          </a:p>
          <a:p>
            <a:pPr lvl="1"/>
            <a:r>
              <a:rPr lang="el-GR" dirty="0"/>
              <a:t>Τον </a:t>
            </a:r>
            <a:r>
              <a:rPr lang="de-DE" dirty="0"/>
              <a:t>A</a:t>
            </a:r>
            <a:r>
              <a:rPr lang="el-GR" dirty="0" err="1"/>
              <a:t>ριστόβουλο</a:t>
            </a:r>
            <a:r>
              <a:rPr lang="el-GR" dirty="0"/>
              <a:t> Γ’ </a:t>
            </a:r>
            <a:r>
              <a:rPr lang="de-DE" dirty="0"/>
              <a:t>:</a:t>
            </a:r>
          </a:p>
          <a:p>
            <a:pPr lvl="2"/>
            <a:r>
              <a:rPr lang="el-GR" dirty="0"/>
              <a:t>Αρχιερέα και Αδελφό της γυναίκας του </a:t>
            </a:r>
            <a:r>
              <a:rPr lang="el-GR" dirty="0" err="1" smtClean="0"/>
              <a:t>Μαριάμνης</a:t>
            </a:r>
            <a:endParaRPr lang="de-DE" dirty="0"/>
          </a:p>
          <a:p>
            <a:pPr lvl="2"/>
            <a:r>
              <a:rPr lang="el-GR" dirty="0"/>
              <a:t>Τον έπνιξε στην Ιεριχώ το </a:t>
            </a:r>
            <a:r>
              <a:rPr lang="de-DE" dirty="0"/>
              <a:t>35 </a:t>
            </a:r>
            <a:r>
              <a:rPr lang="el-GR" dirty="0"/>
              <a:t>π</a:t>
            </a:r>
            <a:r>
              <a:rPr lang="de-DE" dirty="0"/>
              <a:t>.</a:t>
            </a:r>
            <a:r>
              <a:rPr lang="el-GR" dirty="0"/>
              <a:t>Χ</a:t>
            </a:r>
            <a:r>
              <a:rPr lang="de-DE" dirty="0"/>
              <a:t>..</a:t>
            </a:r>
          </a:p>
          <a:p>
            <a:pPr lvl="1"/>
            <a:r>
              <a:rPr lang="el-GR" dirty="0"/>
              <a:t>Το θείο του </a:t>
            </a:r>
            <a:r>
              <a:rPr lang="el-GR" dirty="0" err="1" smtClean="0"/>
              <a:t>Ιώσηπο</a:t>
            </a:r>
            <a:r>
              <a:rPr lang="el-GR" dirty="0" smtClean="0"/>
              <a:t>.</a:t>
            </a:r>
            <a:endParaRPr lang="el-GR" dirty="0"/>
          </a:p>
          <a:p>
            <a:pPr lvl="1"/>
            <a:r>
              <a:rPr lang="el-GR" dirty="0"/>
              <a:t>Πριν το θάνατό του δολοφόνησε όλους τους Ιουδαίους ευγενείς για να κλάψει το πλήθος στην κηδεία </a:t>
            </a:r>
            <a:r>
              <a:rPr lang="el-GR" dirty="0" smtClean="0"/>
              <a:t>του.</a:t>
            </a:r>
            <a:endParaRPr lang="de-DE" dirty="0"/>
          </a:p>
        </p:txBody>
      </p:sp>
    </p:spTree>
    <p:extLst>
      <p:ext uri="{BB962C8B-B14F-4D97-AF65-F5344CB8AC3E}">
        <p14:creationId xmlns:p14="http://schemas.microsoft.com/office/powerpoint/2010/main" val="36128598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Σφαγή των Νηπίων της Βηθλεέμ</a:t>
            </a:r>
          </a:p>
        </p:txBody>
      </p:sp>
      <p:sp>
        <p:nvSpPr>
          <p:cNvPr id="3" name="Θέση περιεχομένου 2"/>
          <p:cNvSpPr>
            <a:spLocks noGrp="1"/>
          </p:cNvSpPr>
          <p:nvPr>
            <p:ph idx="1"/>
          </p:nvPr>
        </p:nvSpPr>
        <p:spPr/>
        <p:txBody>
          <a:bodyPr>
            <a:normAutofit/>
          </a:bodyPr>
          <a:lstStyle/>
          <a:p>
            <a:pPr>
              <a:spcBef>
                <a:spcPts val="600"/>
              </a:spcBef>
            </a:pPr>
            <a:r>
              <a:rPr lang="el-GR" sz="2700" dirty="0" smtClean="0"/>
              <a:t>Δε </a:t>
            </a:r>
            <a:r>
              <a:rPr lang="el-GR" sz="2700" dirty="0"/>
              <a:t>μαρτυρείται από άλλη </a:t>
            </a:r>
            <a:r>
              <a:rPr lang="el-GR" sz="2700" dirty="0" err="1"/>
              <a:t>εξωβιβλική</a:t>
            </a:r>
            <a:r>
              <a:rPr lang="el-GR" sz="2700" dirty="0"/>
              <a:t> πηγή. Είναι παράλληλη της σφαγής του Φαραώ.</a:t>
            </a:r>
          </a:p>
          <a:p>
            <a:pPr>
              <a:spcBef>
                <a:spcPts val="600"/>
              </a:spcBef>
            </a:pPr>
            <a:r>
              <a:rPr lang="el-GR" sz="2700" dirty="0"/>
              <a:t>Είναι όμως συμβατή με το χαρακτήρα αλλά και το βίο και πολιτεία του Ηρώδη, όπως διαφαίνεται από τα ανωτέρω</a:t>
            </a:r>
            <a:r>
              <a:rPr lang="de-DE" sz="2700" dirty="0"/>
              <a:t>.</a:t>
            </a:r>
          </a:p>
          <a:p>
            <a:pPr lvl="1">
              <a:spcBef>
                <a:spcPts val="600"/>
              </a:spcBef>
            </a:pPr>
            <a:r>
              <a:rPr lang="el-GR" sz="2400" dirty="0"/>
              <a:t>Σε σύγκριση με τους άλλους φόνους, το συγκεκριμένο γεγονός ήταν μάλλον ασήμαντο.</a:t>
            </a:r>
          </a:p>
          <a:p>
            <a:pPr lvl="1">
              <a:spcBef>
                <a:spcPts val="600"/>
              </a:spcBef>
            </a:pPr>
            <a:r>
              <a:rPr lang="el-GR" sz="2400" dirty="0"/>
              <a:t>Φ</a:t>
            </a:r>
            <a:r>
              <a:rPr lang="el-GR" sz="2400" dirty="0" smtClean="0"/>
              <a:t>υσικά </a:t>
            </a:r>
            <a:r>
              <a:rPr lang="el-GR" sz="2400" dirty="0"/>
              <a:t>δεν </a:t>
            </a:r>
            <a:r>
              <a:rPr lang="el-GR" sz="2400" dirty="0" err="1"/>
              <a:t>εσφάγησαν</a:t>
            </a:r>
            <a:r>
              <a:rPr lang="el-GR" sz="2400" dirty="0"/>
              <a:t> 14.0000 νήπια (που είναι συμβολικός αριθμός) αφού σε ένα χωριό ολίγων κατοίκων ελάχιστα ήταν τα βρέφη κάτω των δύο ετών</a:t>
            </a:r>
            <a:r>
              <a:rPr lang="el-GR" sz="2400" dirty="0" smtClean="0"/>
              <a:t>.</a:t>
            </a:r>
            <a:endParaRPr lang="de-DE" sz="2400" dirty="0"/>
          </a:p>
        </p:txBody>
      </p:sp>
    </p:spTree>
    <p:extLst>
      <p:ext uri="{BB962C8B-B14F-4D97-AF65-F5344CB8AC3E}">
        <p14:creationId xmlns:p14="http://schemas.microsoft.com/office/powerpoint/2010/main" val="2794071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7584" y="2564904"/>
            <a:ext cx="7772400" cy="1362075"/>
          </a:xfrm>
        </p:spPr>
        <p:txBody>
          <a:bodyPr>
            <a:normAutofit/>
          </a:bodyPr>
          <a:lstStyle/>
          <a:p>
            <a:pPr algn="r"/>
            <a:r>
              <a:rPr lang="el-GR" sz="4400" dirty="0"/>
              <a:t>Τα κτίσματα του </a:t>
            </a:r>
            <a:r>
              <a:rPr lang="el-GR" sz="4400" dirty="0" smtClean="0"/>
              <a:t>Ηρώδη</a:t>
            </a:r>
            <a:endParaRPr lang="el-GR" sz="4400" dirty="0"/>
          </a:p>
        </p:txBody>
      </p:sp>
    </p:spTree>
    <p:extLst>
      <p:ext uri="{BB962C8B-B14F-4D97-AF65-F5344CB8AC3E}">
        <p14:creationId xmlns:p14="http://schemas.microsoft.com/office/powerpoint/2010/main" val="3678014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200" dirty="0"/>
              <a:t>Οι Εκ-</a:t>
            </a:r>
            <a:r>
              <a:rPr lang="el-GR" sz="4200" i="1" dirty="0"/>
              <a:t>πλήξεις</a:t>
            </a:r>
            <a:r>
              <a:rPr lang="el-GR" sz="4200" dirty="0"/>
              <a:t> των </a:t>
            </a:r>
            <a:r>
              <a:rPr lang="el-GR" sz="4200" dirty="0" smtClean="0"/>
              <a:t>Χριστουγέννων [2]</a:t>
            </a:r>
            <a:endParaRPr lang="el-GR" sz="4200" dirty="0"/>
          </a:p>
        </p:txBody>
      </p:sp>
      <p:sp>
        <p:nvSpPr>
          <p:cNvPr id="3" name="Θέση περιεχομένου 2"/>
          <p:cNvSpPr>
            <a:spLocks noGrp="1"/>
          </p:cNvSpPr>
          <p:nvPr>
            <p:ph idx="1"/>
          </p:nvPr>
        </p:nvSpPr>
        <p:spPr/>
        <p:txBody>
          <a:bodyPr>
            <a:noAutofit/>
          </a:bodyPr>
          <a:lstStyle/>
          <a:p>
            <a:pPr marL="252000" indent="-252000">
              <a:spcBef>
                <a:spcPts val="600"/>
              </a:spcBef>
            </a:pPr>
            <a:r>
              <a:rPr lang="el-GR" sz="2200" dirty="0"/>
              <a:t>Η απογραφή του </a:t>
            </a:r>
            <a:r>
              <a:rPr lang="el-GR" sz="2200" b="1" dirty="0" err="1"/>
              <a:t>Κυρηνίου</a:t>
            </a:r>
            <a:r>
              <a:rPr lang="el-GR" sz="2200" dirty="0"/>
              <a:t> ακόμη δεν έχει αποκρυπτογραφηθεί.</a:t>
            </a:r>
          </a:p>
          <a:p>
            <a:pPr marL="252000" indent="-252000">
              <a:spcBef>
                <a:spcPts val="600"/>
              </a:spcBef>
            </a:pPr>
            <a:r>
              <a:rPr lang="el-GR" sz="2200" dirty="0"/>
              <a:t>Σε αντίθεση προς τη Σταύρωση και Ανάσταση του Ι. Χριστού, τα Γενέθλια μαρτυρούν </a:t>
            </a:r>
            <a:r>
              <a:rPr lang="el-GR" sz="2200" dirty="0" smtClean="0"/>
              <a:t>μόνον </a:t>
            </a:r>
            <a:r>
              <a:rPr lang="el-GR" sz="2200" dirty="0"/>
              <a:t>δύο Ευαγγελιστές, οι οποίοι όμως ειδικά σ’ αυτό το παρουσιάζουν στατιστικά τις </a:t>
            </a:r>
            <a:r>
              <a:rPr lang="el-GR" sz="2200" b="1" dirty="0"/>
              <a:t>μεγαλύτερες διαφωνίες. </a:t>
            </a:r>
          </a:p>
          <a:p>
            <a:pPr marL="252000" indent="-252000">
              <a:spcBef>
                <a:spcPts val="600"/>
              </a:spcBef>
            </a:pPr>
            <a:r>
              <a:rPr lang="el-GR" sz="2200" dirty="0"/>
              <a:t>Το Κοράνι που διασώζει </a:t>
            </a:r>
            <a:r>
              <a:rPr lang="el-GR" sz="2200" dirty="0" err="1"/>
              <a:t>ιουδαιοχριστιανικές</a:t>
            </a:r>
            <a:r>
              <a:rPr lang="el-GR" sz="2200" dirty="0"/>
              <a:t> παραδόσεις ενώ αναγνωρίζει και περιγράφει με ζωηρά χρώματα την εκ Παρθένου γέννηση, αρνείται κατηγορηματικά </a:t>
            </a:r>
            <a:r>
              <a:rPr lang="el-GR" sz="2200" b="1" dirty="0"/>
              <a:t>την αλήθεια της Σταύρωσης και της Ανάστασης του Ιησού που συνιστούν τον πυρήνα του </a:t>
            </a:r>
            <a:r>
              <a:rPr lang="el-GR" sz="2200" b="1" dirty="0" err="1"/>
              <a:t>Χριστιαν</a:t>
            </a:r>
            <a:r>
              <a:rPr lang="el-GR" sz="2200" b="1" dirty="0"/>
              <a:t>. </a:t>
            </a:r>
            <a:r>
              <a:rPr lang="el-GR" sz="2200" dirty="0"/>
              <a:t>Η ίδια η βυζαντινή Εικόνα της Γέννησης παραπέμπει στην εις Άδη </a:t>
            </a:r>
            <a:r>
              <a:rPr lang="el-GR" sz="2200" dirty="0" err="1" smtClean="0"/>
              <a:t>Κάθοδον</a:t>
            </a:r>
            <a:r>
              <a:rPr lang="el-GR" sz="2200" dirty="0"/>
              <a:t>.</a:t>
            </a:r>
          </a:p>
        </p:txBody>
      </p:sp>
    </p:spTree>
    <p:extLst>
      <p:ext uri="{BB962C8B-B14F-4D97-AF65-F5344CB8AC3E}">
        <p14:creationId xmlns:p14="http://schemas.microsoft.com/office/powerpoint/2010/main" val="27035262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Καισάρεια</a:t>
            </a:r>
          </a:p>
        </p:txBody>
      </p:sp>
      <p:sp>
        <p:nvSpPr>
          <p:cNvPr id="3" name="Θέση περιεχομένου 2"/>
          <p:cNvSpPr>
            <a:spLocks noGrp="1"/>
          </p:cNvSpPr>
          <p:nvPr>
            <p:ph idx="1"/>
          </p:nvPr>
        </p:nvSpPr>
        <p:spPr/>
        <p:txBody>
          <a:bodyPr>
            <a:normAutofit fontScale="92500" lnSpcReduction="10000"/>
          </a:bodyPr>
          <a:lstStyle/>
          <a:p>
            <a:pPr marL="252000" indent="-252000">
              <a:spcBef>
                <a:spcPts val="600"/>
              </a:spcBef>
            </a:pPr>
            <a:r>
              <a:rPr lang="el-GR" sz="3000" dirty="0"/>
              <a:t>Το μεγαλύτερο τεχνητό λιμάνι της Μεσογείου για να έχει πρόσβαση ο Ισραήλ στη Μεσόγειο και η Οικουμένη στον Ισραήλ</a:t>
            </a:r>
            <a:r>
              <a:rPr lang="de-DE" sz="3000" dirty="0"/>
              <a:t>:</a:t>
            </a:r>
          </a:p>
          <a:p>
            <a:pPr lvl="1">
              <a:spcBef>
                <a:spcPts val="600"/>
              </a:spcBef>
            </a:pPr>
            <a:r>
              <a:rPr lang="de-DE" dirty="0"/>
              <a:t>36 </a:t>
            </a:r>
            <a:r>
              <a:rPr lang="el-GR" dirty="0"/>
              <a:t>μ βάθος</a:t>
            </a:r>
            <a:r>
              <a:rPr lang="de-DE" dirty="0"/>
              <a:t>.</a:t>
            </a:r>
          </a:p>
          <a:p>
            <a:pPr lvl="1">
              <a:spcBef>
                <a:spcPts val="600"/>
              </a:spcBef>
            </a:pPr>
            <a:r>
              <a:rPr lang="el-GR" dirty="0"/>
              <a:t>Μεγάλοι Κυματοθραύστες βυθίσθηκαν </a:t>
            </a:r>
            <a:r>
              <a:rPr lang="el-GR" dirty="0" smtClean="0"/>
              <a:t>στο </a:t>
            </a:r>
            <a:r>
              <a:rPr lang="el-GR" dirty="0"/>
              <a:t>νερό</a:t>
            </a:r>
            <a:endParaRPr lang="de-DE" dirty="0"/>
          </a:p>
          <a:p>
            <a:pPr lvl="1">
              <a:spcBef>
                <a:spcPts val="600"/>
              </a:spcBef>
            </a:pPr>
            <a:r>
              <a:rPr lang="el-GR" dirty="0"/>
              <a:t>Η Καισάρεια κτίσθηκε σε έκταση 660 </a:t>
            </a:r>
            <a:r>
              <a:rPr lang="el-GR" dirty="0" smtClean="0"/>
              <a:t>στρέμματα </a:t>
            </a:r>
            <a:r>
              <a:rPr lang="el-GR" dirty="0"/>
              <a:t>με</a:t>
            </a:r>
            <a:r>
              <a:rPr lang="de-DE" dirty="0"/>
              <a:t>…</a:t>
            </a:r>
          </a:p>
          <a:p>
            <a:pPr lvl="2">
              <a:spcBef>
                <a:spcPts val="600"/>
              </a:spcBef>
            </a:pPr>
            <a:r>
              <a:rPr lang="el-GR" sz="2500" dirty="0"/>
              <a:t>Αποθήκες</a:t>
            </a:r>
          </a:p>
          <a:p>
            <a:pPr lvl="2">
              <a:spcBef>
                <a:spcPts val="600"/>
              </a:spcBef>
            </a:pPr>
            <a:r>
              <a:rPr lang="el-GR" sz="2500" dirty="0"/>
              <a:t>Υδραγωγεία</a:t>
            </a:r>
            <a:endParaRPr lang="de-DE" sz="2500" dirty="0"/>
          </a:p>
          <a:p>
            <a:pPr lvl="2">
              <a:spcBef>
                <a:spcPts val="600"/>
              </a:spcBef>
            </a:pPr>
            <a:r>
              <a:rPr lang="el-GR" sz="2500" dirty="0"/>
              <a:t>Ιππόδρομος</a:t>
            </a:r>
            <a:endParaRPr lang="de-DE" sz="2500" dirty="0"/>
          </a:p>
          <a:p>
            <a:pPr lvl="2">
              <a:spcBef>
                <a:spcPts val="600"/>
              </a:spcBef>
            </a:pPr>
            <a:r>
              <a:rPr lang="el-GR" sz="2500" dirty="0"/>
              <a:t>Θέατρο</a:t>
            </a:r>
            <a:endParaRPr lang="de-DE" sz="2500" dirty="0"/>
          </a:p>
          <a:p>
            <a:pPr lvl="2">
              <a:spcBef>
                <a:spcPts val="600"/>
              </a:spcBef>
            </a:pPr>
            <a:r>
              <a:rPr lang="el-GR" sz="2500" dirty="0"/>
              <a:t>Α</a:t>
            </a:r>
            <a:r>
              <a:rPr lang="el-GR" sz="2500" dirty="0" smtClean="0"/>
              <a:t>μφιθέατρο</a:t>
            </a:r>
            <a:endParaRPr lang="de-DE" sz="2500" dirty="0"/>
          </a:p>
        </p:txBody>
      </p:sp>
    </p:spTree>
    <p:extLst>
      <p:ext uri="{BB962C8B-B14F-4D97-AF65-F5344CB8AC3E}">
        <p14:creationId xmlns:p14="http://schemas.microsoft.com/office/powerpoint/2010/main" val="34659423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Καισάρεια [2]</a:t>
            </a:r>
            <a:endParaRPr lang="el-GR" dirty="0"/>
          </a:p>
        </p:txBody>
      </p:sp>
      <p:pic>
        <p:nvPicPr>
          <p:cNvPr id="4" name="Θέση περιεχομένου 3" descr="Καισάρεια"/>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34076" y="1557338"/>
            <a:ext cx="6288547" cy="4525962"/>
          </a:xfrm>
        </p:spPr>
      </p:pic>
      <p:sp>
        <p:nvSpPr>
          <p:cNvPr id="5" name="TextBox 4"/>
          <p:cNvSpPr txBox="1"/>
          <p:nvPr/>
        </p:nvSpPr>
        <p:spPr>
          <a:xfrm>
            <a:off x="7722623" y="5867276"/>
            <a:ext cx="288032" cy="216024"/>
          </a:xfrm>
          <a:prstGeom prst="rect">
            <a:avLst/>
          </a:prstGeom>
        </p:spPr>
        <p:txBody>
          <a:bodyPr vert="horz" wrap="square" lIns="91440" tIns="45720" rIns="91440" bIns="45720" rtlCol="0" anchor="ctr">
            <a:noAutofit/>
          </a:bodyPr>
          <a:lstStyle/>
          <a:p>
            <a:pPr algn="ctr"/>
            <a:r>
              <a:rPr lang="el-GR" sz="1500" dirty="0" smtClean="0"/>
              <a:t>8</a:t>
            </a:r>
          </a:p>
        </p:txBody>
      </p:sp>
    </p:spTree>
    <p:custDataLst>
      <p:tags r:id="rId1"/>
    </p:custDataLst>
    <p:extLst>
      <p:ext uri="{BB962C8B-B14F-4D97-AF65-F5344CB8AC3E}">
        <p14:creationId xmlns:p14="http://schemas.microsoft.com/office/powerpoint/2010/main" val="33041424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Υδραγωγείο της Καισάρειας</a:t>
            </a:r>
          </a:p>
        </p:txBody>
      </p:sp>
      <p:pic>
        <p:nvPicPr>
          <p:cNvPr id="4" name="Θέση περιεχομένου 3" descr="Το Υδραγωγείο της Καισάρειας"/>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0309" y="1557338"/>
            <a:ext cx="6796081" cy="4525962"/>
          </a:xfrm>
        </p:spPr>
      </p:pic>
      <p:sp>
        <p:nvSpPr>
          <p:cNvPr id="5" name="TextBox 4"/>
          <p:cNvSpPr txBox="1"/>
          <p:nvPr/>
        </p:nvSpPr>
        <p:spPr>
          <a:xfrm>
            <a:off x="7976390" y="5867276"/>
            <a:ext cx="288032" cy="216024"/>
          </a:xfrm>
          <a:prstGeom prst="rect">
            <a:avLst/>
          </a:prstGeom>
        </p:spPr>
        <p:txBody>
          <a:bodyPr vert="horz" wrap="square" lIns="91440" tIns="45720" rIns="91440" bIns="45720" rtlCol="0" anchor="ctr">
            <a:noAutofit/>
          </a:bodyPr>
          <a:lstStyle/>
          <a:p>
            <a:pPr algn="ctr"/>
            <a:r>
              <a:rPr lang="el-GR" sz="1500" dirty="0" smtClean="0"/>
              <a:t>9</a:t>
            </a:r>
          </a:p>
        </p:txBody>
      </p:sp>
    </p:spTree>
    <p:custDataLst>
      <p:tags r:id="rId1"/>
    </p:custDataLst>
    <p:extLst>
      <p:ext uri="{BB962C8B-B14F-4D97-AF65-F5344CB8AC3E}">
        <p14:creationId xmlns:p14="http://schemas.microsoft.com/office/powerpoint/2010/main" val="14476126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Ιππόδρομος της Καισάρειας </a:t>
            </a:r>
            <a:r>
              <a:rPr lang="el-GR" dirty="0" smtClean="0"/>
              <a:t/>
            </a:r>
            <a:br>
              <a:rPr lang="el-GR" dirty="0" smtClean="0"/>
            </a:br>
            <a:r>
              <a:rPr lang="el-GR" dirty="0" smtClean="0"/>
              <a:t>(</a:t>
            </a:r>
            <a:r>
              <a:rPr lang="el-GR" dirty="0"/>
              <a:t>προς βορρά)</a:t>
            </a:r>
          </a:p>
        </p:txBody>
      </p:sp>
      <p:pic>
        <p:nvPicPr>
          <p:cNvPr id="4" name="Θέση περιεχομένου 3" descr="Ιππόδρομος της Καισάρειας"/>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3879" y="1557338"/>
            <a:ext cx="6788942" cy="4525962"/>
          </a:xfrm>
        </p:spPr>
      </p:pic>
      <p:sp>
        <p:nvSpPr>
          <p:cNvPr id="5" name="TextBox 4"/>
          <p:cNvSpPr txBox="1"/>
          <p:nvPr/>
        </p:nvSpPr>
        <p:spPr>
          <a:xfrm>
            <a:off x="7976390" y="5877272"/>
            <a:ext cx="412034" cy="206028"/>
          </a:xfrm>
          <a:prstGeom prst="rect">
            <a:avLst/>
          </a:prstGeom>
        </p:spPr>
        <p:txBody>
          <a:bodyPr vert="horz" wrap="square" lIns="91440" tIns="45720" rIns="91440" bIns="45720" rtlCol="0" anchor="ctr">
            <a:noAutofit/>
          </a:bodyPr>
          <a:lstStyle/>
          <a:p>
            <a:pPr algn="ctr"/>
            <a:r>
              <a:rPr lang="el-GR" sz="1500" dirty="0" smtClean="0"/>
              <a:t>10</a:t>
            </a:r>
          </a:p>
        </p:txBody>
      </p:sp>
    </p:spTree>
    <p:custDataLst>
      <p:tags r:id="rId1"/>
    </p:custDataLst>
    <p:extLst>
      <p:ext uri="{BB962C8B-B14F-4D97-AF65-F5344CB8AC3E}">
        <p14:creationId xmlns:p14="http://schemas.microsoft.com/office/powerpoint/2010/main" val="18590147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Θέατρο της Καισάρειας</a:t>
            </a:r>
          </a:p>
        </p:txBody>
      </p:sp>
      <p:pic>
        <p:nvPicPr>
          <p:cNvPr id="4" name="Θέση περιεχομένου 3" descr="Το Θέατρο της Καισάρειας"/>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2091" y="1557338"/>
            <a:ext cx="6792517" cy="4525962"/>
          </a:xfrm>
        </p:spPr>
      </p:pic>
      <p:sp>
        <p:nvSpPr>
          <p:cNvPr id="5" name="TextBox 4"/>
          <p:cNvSpPr txBox="1"/>
          <p:nvPr/>
        </p:nvSpPr>
        <p:spPr>
          <a:xfrm>
            <a:off x="7976390" y="5877272"/>
            <a:ext cx="412034" cy="206028"/>
          </a:xfrm>
          <a:prstGeom prst="rect">
            <a:avLst/>
          </a:prstGeom>
        </p:spPr>
        <p:txBody>
          <a:bodyPr vert="horz" wrap="square" lIns="91440" tIns="45720" rIns="91440" bIns="45720" rtlCol="0" anchor="ctr">
            <a:noAutofit/>
          </a:bodyPr>
          <a:lstStyle/>
          <a:p>
            <a:pPr algn="ctr"/>
            <a:r>
              <a:rPr lang="el-GR" sz="1500" dirty="0" smtClean="0"/>
              <a:t>11</a:t>
            </a:r>
          </a:p>
        </p:txBody>
      </p:sp>
    </p:spTree>
    <p:custDataLst>
      <p:tags r:id="rId1"/>
    </p:custDataLst>
    <p:extLst>
      <p:ext uri="{BB962C8B-B14F-4D97-AF65-F5344CB8AC3E}">
        <p14:creationId xmlns:p14="http://schemas.microsoft.com/office/powerpoint/2010/main" val="11539397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7584" y="2564904"/>
            <a:ext cx="7772400" cy="1362075"/>
          </a:xfrm>
        </p:spPr>
        <p:txBody>
          <a:bodyPr>
            <a:normAutofit/>
          </a:bodyPr>
          <a:lstStyle/>
          <a:p>
            <a:pPr algn="r"/>
            <a:r>
              <a:rPr lang="el-GR" sz="4400" dirty="0"/>
              <a:t>Το οχυρό </a:t>
            </a:r>
            <a:r>
              <a:rPr lang="el-GR" sz="4400" dirty="0" err="1"/>
              <a:t>Ηρωδείο</a:t>
            </a:r>
            <a:endParaRPr lang="el-GR" sz="4400" dirty="0"/>
          </a:p>
        </p:txBody>
      </p:sp>
    </p:spTree>
    <p:extLst>
      <p:ext uri="{BB962C8B-B14F-4D97-AF65-F5344CB8AC3E}">
        <p14:creationId xmlns:p14="http://schemas.microsoft.com/office/powerpoint/2010/main" val="8186873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Ηρώδειον</a:t>
            </a:r>
            <a:endParaRPr lang="el-GR" dirty="0"/>
          </a:p>
        </p:txBody>
      </p:sp>
      <p:pic>
        <p:nvPicPr>
          <p:cNvPr id="5" name="Θέση περιεχομένου 4" descr="Ο τάφος του Ηρώδη"/>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348881"/>
            <a:ext cx="4337346" cy="2833442"/>
          </a:xfrm>
        </p:spPr>
      </p:pic>
      <p:pic>
        <p:nvPicPr>
          <p:cNvPr id="6" name="Θέση περιεχομένου 5" descr="Map of Herodium"/>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220072" y="1823398"/>
            <a:ext cx="3357792" cy="3884408"/>
          </a:xfrm>
        </p:spPr>
      </p:pic>
      <p:sp>
        <p:nvSpPr>
          <p:cNvPr id="7" name="TextBox 6"/>
          <p:cNvSpPr txBox="1"/>
          <p:nvPr/>
        </p:nvSpPr>
        <p:spPr>
          <a:xfrm>
            <a:off x="457200" y="1417638"/>
            <a:ext cx="4618856" cy="643210"/>
          </a:xfrm>
          <a:prstGeom prst="rect">
            <a:avLst/>
          </a:prstGeom>
        </p:spPr>
        <p:txBody>
          <a:bodyPr vert="horz" wrap="square" lIns="91440" tIns="45720" rIns="91440" bIns="45720" rtlCol="0" anchor="ctr">
            <a:normAutofit/>
          </a:bodyPr>
          <a:lstStyle/>
          <a:p>
            <a:pPr marL="288000" indent="-288000">
              <a:buFont typeface="Arial" panose="020B0604020202020204" pitchFamily="34" charset="0"/>
              <a:buChar char="•"/>
            </a:pPr>
            <a:r>
              <a:rPr lang="el-GR" sz="2700" dirty="0"/>
              <a:t>όπου </a:t>
            </a:r>
            <a:r>
              <a:rPr lang="el-GR" sz="2700" dirty="0" err="1"/>
              <a:t>ετάφη</a:t>
            </a:r>
            <a:r>
              <a:rPr lang="el-GR" sz="2700" dirty="0"/>
              <a:t> ο </a:t>
            </a:r>
            <a:r>
              <a:rPr lang="el-GR" sz="2700" dirty="0" smtClean="0"/>
              <a:t>Ηρώδης</a:t>
            </a:r>
            <a:endParaRPr lang="el-GR" sz="2700" dirty="0"/>
          </a:p>
        </p:txBody>
      </p:sp>
      <p:sp>
        <p:nvSpPr>
          <p:cNvPr id="8" name="TextBox 7"/>
          <p:cNvSpPr txBox="1"/>
          <p:nvPr/>
        </p:nvSpPr>
        <p:spPr>
          <a:xfrm>
            <a:off x="4382512" y="5182323"/>
            <a:ext cx="412034" cy="206028"/>
          </a:xfrm>
          <a:prstGeom prst="rect">
            <a:avLst/>
          </a:prstGeom>
        </p:spPr>
        <p:txBody>
          <a:bodyPr vert="horz" wrap="square" lIns="91440" tIns="45720" rIns="91440" bIns="45720" rtlCol="0" anchor="ctr">
            <a:noAutofit/>
          </a:bodyPr>
          <a:lstStyle/>
          <a:p>
            <a:pPr algn="ctr"/>
            <a:r>
              <a:rPr lang="el-GR" sz="1500" dirty="0" smtClean="0"/>
              <a:t>12</a:t>
            </a:r>
          </a:p>
        </p:txBody>
      </p:sp>
      <p:sp>
        <p:nvSpPr>
          <p:cNvPr id="9" name="TextBox 8"/>
          <p:cNvSpPr txBox="1"/>
          <p:nvPr/>
        </p:nvSpPr>
        <p:spPr>
          <a:xfrm>
            <a:off x="8165830" y="5707806"/>
            <a:ext cx="412034" cy="206028"/>
          </a:xfrm>
          <a:prstGeom prst="rect">
            <a:avLst/>
          </a:prstGeom>
        </p:spPr>
        <p:txBody>
          <a:bodyPr vert="horz" wrap="square" lIns="91440" tIns="45720" rIns="91440" bIns="45720" rtlCol="0" anchor="ctr">
            <a:noAutofit/>
          </a:bodyPr>
          <a:lstStyle/>
          <a:p>
            <a:pPr algn="ctr"/>
            <a:r>
              <a:rPr lang="el-GR" sz="1500" dirty="0" smtClean="0"/>
              <a:t>13</a:t>
            </a:r>
          </a:p>
        </p:txBody>
      </p:sp>
    </p:spTree>
    <p:custDataLst>
      <p:tags r:id="rId1"/>
    </p:custDataLst>
    <p:extLst>
      <p:ext uri="{BB962C8B-B14F-4D97-AF65-F5344CB8AC3E}">
        <p14:creationId xmlns:p14="http://schemas.microsoft.com/office/powerpoint/2010/main" val="34647656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500" dirty="0" smtClean="0"/>
              <a:t>Ηρώδειο </a:t>
            </a:r>
            <a:r>
              <a:rPr lang="el-GR" sz="3500" dirty="0"/>
              <a:t>- ο λόφος </a:t>
            </a:r>
            <a:br>
              <a:rPr lang="el-GR" sz="3500" dirty="0"/>
            </a:br>
            <a:r>
              <a:rPr lang="el-GR" sz="3500" dirty="0"/>
              <a:t>Στους πρόποδες το Μαυσωλείο του Ηρώδη</a:t>
            </a:r>
          </a:p>
        </p:txBody>
      </p:sp>
      <p:pic>
        <p:nvPicPr>
          <p:cNvPr id="4" name="Θέση περιεχομένου 3" descr="Ηρώδειο - ο λόφος. &#10;Στους πρόποδες το Μαυσωλείο του Ηρώδη"/>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8516" y="1557338"/>
            <a:ext cx="6799667" cy="4525962"/>
          </a:xfrm>
        </p:spPr>
      </p:pic>
      <p:sp>
        <p:nvSpPr>
          <p:cNvPr id="5" name="TextBox 4"/>
          <p:cNvSpPr txBox="1"/>
          <p:nvPr/>
        </p:nvSpPr>
        <p:spPr>
          <a:xfrm>
            <a:off x="7978183" y="5877272"/>
            <a:ext cx="412034" cy="206028"/>
          </a:xfrm>
          <a:prstGeom prst="rect">
            <a:avLst/>
          </a:prstGeom>
        </p:spPr>
        <p:txBody>
          <a:bodyPr vert="horz" wrap="square" lIns="91440" tIns="45720" rIns="91440" bIns="45720" rtlCol="0" anchor="ctr">
            <a:noAutofit/>
          </a:bodyPr>
          <a:lstStyle/>
          <a:p>
            <a:pPr algn="ctr"/>
            <a:r>
              <a:rPr lang="el-GR" sz="1500" dirty="0" smtClean="0"/>
              <a:t>14</a:t>
            </a:r>
          </a:p>
        </p:txBody>
      </p:sp>
    </p:spTree>
    <p:custDataLst>
      <p:tags r:id="rId1"/>
    </p:custDataLst>
    <p:extLst>
      <p:ext uri="{BB962C8B-B14F-4D97-AF65-F5344CB8AC3E}">
        <p14:creationId xmlns:p14="http://schemas.microsoft.com/office/powerpoint/2010/main" val="11928143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900" dirty="0" smtClean="0"/>
              <a:t>Hρώδειο </a:t>
            </a:r>
            <a:r>
              <a:rPr lang="el-GR" sz="3900" dirty="0"/>
              <a:t>11 χλμ. νότια της Ιερουσαλήμ</a:t>
            </a:r>
            <a:br>
              <a:rPr lang="el-GR" sz="3900" dirty="0"/>
            </a:br>
            <a:r>
              <a:rPr lang="el-GR" sz="3900" dirty="0"/>
              <a:t>σε τεχνητό λόφο με δύο τείχη</a:t>
            </a:r>
          </a:p>
        </p:txBody>
      </p:sp>
      <p:pic>
        <p:nvPicPr>
          <p:cNvPr id="4" name="Θέση περιεχομένου 3" descr="Σχέδιο της δομής του Ηρώδειου."/>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41552" y="1557338"/>
            <a:ext cx="4473595" cy="4525962"/>
          </a:xfrm>
        </p:spPr>
      </p:pic>
      <p:sp>
        <p:nvSpPr>
          <p:cNvPr id="5" name="TextBox 4"/>
          <p:cNvSpPr txBox="1"/>
          <p:nvPr/>
        </p:nvSpPr>
        <p:spPr>
          <a:xfrm>
            <a:off x="6815147" y="5877272"/>
            <a:ext cx="412034" cy="206028"/>
          </a:xfrm>
          <a:prstGeom prst="rect">
            <a:avLst/>
          </a:prstGeom>
        </p:spPr>
        <p:txBody>
          <a:bodyPr vert="horz" wrap="square" lIns="91440" tIns="45720" rIns="91440" bIns="45720" rtlCol="0" anchor="ctr">
            <a:noAutofit/>
          </a:bodyPr>
          <a:lstStyle/>
          <a:p>
            <a:pPr algn="ctr"/>
            <a:r>
              <a:rPr lang="el-GR" sz="1500" dirty="0" smtClean="0"/>
              <a:t>15</a:t>
            </a:r>
          </a:p>
        </p:txBody>
      </p:sp>
    </p:spTree>
    <p:custDataLst>
      <p:tags r:id="rId1"/>
    </p:custDataLst>
    <p:extLst>
      <p:ext uri="{BB962C8B-B14F-4D97-AF65-F5344CB8AC3E}">
        <p14:creationId xmlns:p14="http://schemas.microsoft.com/office/powerpoint/2010/main" val="12431210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Ηρώδειο -</a:t>
            </a:r>
            <a:r>
              <a:rPr lang="de-DE" dirty="0" smtClean="0"/>
              <a:t> </a:t>
            </a:r>
            <a:r>
              <a:rPr lang="el-GR" dirty="0"/>
              <a:t>τα αρχαιολογικά υπολείμματα </a:t>
            </a:r>
          </a:p>
        </p:txBody>
      </p:sp>
      <p:pic>
        <p:nvPicPr>
          <p:cNvPr id="4" name="Θέση περιεχομένου 3" descr="Ηρώδειο - είσοδος."/>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3879" y="1557338"/>
            <a:ext cx="6788942" cy="4525962"/>
          </a:xfrm>
        </p:spPr>
      </p:pic>
      <p:sp>
        <p:nvSpPr>
          <p:cNvPr id="5" name="TextBox 4"/>
          <p:cNvSpPr txBox="1"/>
          <p:nvPr/>
        </p:nvSpPr>
        <p:spPr>
          <a:xfrm>
            <a:off x="7972821" y="5877272"/>
            <a:ext cx="412034" cy="206028"/>
          </a:xfrm>
          <a:prstGeom prst="rect">
            <a:avLst/>
          </a:prstGeom>
        </p:spPr>
        <p:txBody>
          <a:bodyPr vert="horz" wrap="square" lIns="91440" tIns="45720" rIns="91440" bIns="45720" rtlCol="0" anchor="ctr">
            <a:noAutofit/>
          </a:bodyPr>
          <a:lstStyle/>
          <a:p>
            <a:pPr algn="ctr"/>
            <a:r>
              <a:rPr lang="el-GR" sz="1500" dirty="0" smtClean="0"/>
              <a:t>16</a:t>
            </a:r>
          </a:p>
        </p:txBody>
      </p:sp>
    </p:spTree>
    <p:custDataLst>
      <p:tags r:id="rId1"/>
    </p:custDataLst>
    <p:extLst>
      <p:ext uri="{BB962C8B-B14F-4D97-AF65-F5344CB8AC3E}">
        <p14:creationId xmlns:p14="http://schemas.microsoft.com/office/powerpoint/2010/main" val="4196975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γενεαλογικό δένδρο του Ιησού</a:t>
            </a:r>
          </a:p>
        </p:txBody>
      </p:sp>
      <p:sp>
        <p:nvSpPr>
          <p:cNvPr id="3" name="Θέση περιεχομένου 2"/>
          <p:cNvSpPr>
            <a:spLocks noGrp="1"/>
          </p:cNvSpPr>
          <p:nvPr>
            <p:ph idx="1"/>
          </p:nvPr>
        </p:nvSpPr>
        <p:spPr/>
        <p:txBody>
          <a:bodyPr>
            <a:normAutofit/>
          </a:bodyPr>
          <a:lstStyle/>
          <a:p>
            <a:pPr marL="0" indent="0" algn="ctr">
              <a:buNone/>
            </a:pPr>
            <a:r>
              <a:rPr lang="el-GR" sz="2800" b="1" dirty="0"/>
              <a:t>Ιησούς /</a:t>
            </a:r>
            <a:r>
              <a:rPr lang="el-GR" sz="2800" b="1" dirty="0" err="1"/>
              <a:t>Jeshua</a:t>
            </a:r>
            <a:r>
              <a:rPr lang="el-GR" sz="2800" b="1" dirty="0"/>
              <a:t> </a:t>
            </a:r>
            <a:r>
              <a:rPr lang="el-GR" sz="2800" dirty="0" smtClean="0"/>
              <a:t>-</a:t>
            </a:r>
            <a:r>
              <a:rPr lang="de-DE" sz="2800" dirty="0" smtClean="0"/>
              <a:t> </a:t>
            </a:r>
            <a:r>
              <a:rPr lang="el-GR" sz="2800" dirty="0"/>
              <a:t>ο Εμμανουήλ</a:t>
            </a:r>
          </a:p>
          <a:p>
            <a:pPr marL="0" indent="0">
              <a:buNone/>
            </a:pPr>
            <a:r>
              <a:rPr lang="el-GR" sz="2800" dirty="0"/>
              <a:t>Το όνομα </a:t>
            </a:r>
            <a:r>
              <a:rPr lang="el-GR" sz="2800" b="1" dirty="0"/>
              <a:t>Ιησούς, </a:t>
            </a:r>
            <a:r>
              <a:rPr lang="el-GR" sz="2800" dirty="0"/>
              <a:t>το οποίο δόθηκε στο Χριστό κατόπιν αποκάλυψης του αγγέλου ήταν, βέβαια, σύνηθες στον Ιουδαϊσμό.</a:t>
            </a:r>
            <a:r>
              <a:rPr lang="el-GR" sz="2800" b="1" dirty="0"/>
              <a:t> </a:t>
            </a:r>
            <a:r>
              <a:rPr lang="el-GR" sz="2800" dirty="0"/>
              <a:t>Είναι ο εξελληνισμένος τύπος του </a:t>
            </a:r>
            <a:r>
              <a:rPr lang="el-GR" sz="2800" b="1" dirty="0" err="1"/>
              <a:t>Jeshua</a:t>
            </a:r>
            <a:r>
              <a:rPr lang="el-GR" sz="2800" b="1" dirty="0"/>
              <a:t> </a:t>
            </a:r>
            <a:r>
              <a:rPr lang="el-GR" sz="2800" dirty="0"/>
              <a:t>(σύντμηση του </a:t>
            </a:r>
            <a:r>
              <a:rPr lang="el-GR" sz="2800" dirty="0" err="1"/>
              <a:t>Yehosua</a:t>
            </a:r>
            <a:r>
              <a:rPr lang="el-GR" sz="2800" dirty="0"/>
              <a:t>), σχετίζεται με το εβραϊκό όνομα </a:t>
            </a:r>
            <a:r>
              <a:rPr lang="el-GR" sz="2800" dirty="0" err="1"/>
              <a:t>ys</a:t>
            </a:r>
            <a:r>
              <a:rPr lang="el-GR" sz="2800" dirty="0"/>
              <a:t> (</a:t>
            </a:r>
            <a:r>
              <a:rPr lang="el-GR" sz="2800" dirty="0" err="1"/>
              <a:t>σώζειν</a:t>
            </a:r>
            <a:r>
              <a:rPr lang="el-GR" sz="2800" dirty="0"/>
              <a:t>) και σημαίνει: </a:t>
            </a:r>
            <a:r>
              <a:rPr lang="el-GR" sz="2800" b="1" dirty="0"/>
              <a:t>Ο </a:t>
            </a:r>
            <a:r>
              <a:rPr lang="el-GR" sz="2800" b="1" dirty="0" err="1"/>
              <a:t>Γιαχβέ</a:t>
            </a:r>
            <a:r>
              <a:rPr lang="el-GR" sz="2800" b="1" dirty="0"/>
              <a:t> σώζει. Αυτός σώζει με το αίμα Του τον λαό Του από τις αμαρτίες Του </a:t>
            </a:r>
            <a:r>
              <a:rPr lang="el-GR" sz="2800" dirty="0"/>
              <a:t>και όχι από τον ξενικό ζυγό με αίμα –σφαγή των αλλοεθνών όπως ο Ιησούς </a:t>
            </a:r>
            <a:r>
              <a:rPr lang="el-GR" sz="2800" dirty="0" err="1"/>
              <a:t>Ναυή</a:t>
            </a:r>
            <a:r>
              <a:rPr lang="el-GR" sz="2800" dirty="0" smtClean="0"/>
              <a:t>.</a:t>
            </a:r>
            <a:endParaRPr lang="de-DE" sz="2800" dirty="0"/>
          </a:p>
        </p:txBody>
      </p:sp>
    </p:spTree>
    <p:extLst>
      <p:ext uri="{BB962C8B-B14F-4D97-AF65-F5344CB8AC3E}">
        <p14:creationId xmlns:p14="http://schemas.microsoft.com/office/powerpoint/2010/main" val="33128369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Μαχαιρούντα</a:t>
            </a:r>
            <a:endParaRPr lang="el-GR" dirty="0"/>
          </a:p>
        </p:txBody>
      </p:sp>
      <p:pic>
        <p:nvPicPr>
          <p:cNvPr id="4" name="Θέση περιεχομένου 3" descr="Χάρτης με την τοποθεσία της Μαχαιρούντας."/>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48520" y="1628800"/>
            <a:ext cx="4446959" cy="4446959"/>
          </a:xfrm>
        </p:spPr>
      </p:pic>
      <p:sp>
        <p:nvSpPr>
          <p:cNvPr id="5" name="TextBox 4"/>
          <p:cNvSpPr txBox="1"/>
          <p:nvPr/>
        </p:nvSpPr>
        <p:spPr>
          <a:xfrm>
            <a:off x="6795479" y="5869731"/>
            <a:ext cx="412034" cy="206028"/>
          </a:xfrm>
          <a:prstGeom prst="rect">
            <a:avLst/>
          </a:prstGeom>
        </p:spPr>
        <p:txBody>
          <a:bodyPr vert="horz" wrap="square" lIns="91440" tIns="45720" rIns="91440" bIns="45720" rtlCol="0" anchor="ctr">
            <a:noAutofit/>
          </a:bodyPr>
          <a:lstStyle/>
          <a:p>
            <a:pPr algn="ctr"/>
            <a:r>
              <a:rPr lang="el-GR" sz="1500" dirty="0" smtClean="0"/>
              <a:t>17</a:t>
            </a:r>
          </a:p>
        </p:txBody>
      </p:sp>
    </p:spTree>
    <p:custDataLst>
      <p:tags r:id="rId1"/>
    </p:custDataLst>
    <p:extLst>
      <p:ext uri="{BB962C8B-B14F-4D97-AF65-F5344CB8AC3E}">
        <p14:creationId xmlns:p14="http://schemas.microsoft.com/office/powerpoint/2010/main" val="39911374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Μαχαιρούντα</a:t>
            </a:r>
            <a:r>
              <a:rPr lang="el-GR" dirty="0" smtClean="0"/>
              <a:t> [2]</a:t>
            </a:r>
            <a:endParaRPr lang="el-GR" dirty="0"/>
          </a:p>
        </p:txBody>
      </p:sp>
      <p:pic>
        <p:nvPicPr>
          <p:cNvPr id="4" name="Θέση περιεχομένου 3" descr="Μαχαιρούντα - Ανάκτορο/Κάστρο"/>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2816" y="1557338"/>
            <a:ext cx="6771067" cy="4525962"/>
          </a:xfrm>
        </p:spPr>
      </p:pic>
      <p:sp>
        <p:nvSpPr>
          <p:cNvPr id="5" name="TextBox 4"/>
          <p:cNvSpPr txBox="1"/>
          <p:nvPr/>
        </p:nvSpPr>
        <p:spPr>
          <a:xfrm>
            <a:off x="7963883" y="5877272"/>
            <a:ext cx="412034" cy="206028"/>
          </a:xfrm>
          <a:prstGeom prst="rect">
            <a:avLst/>
          </a:prstGeom>
        </p:spPr>
        <p:txBody>
          <a:bodyPr vert="horz" wrap="square" lIns="91440" tIns="45720" rIns="91440" bIns="45720" rtlCol="0" anchor="ctr">
            <a:noAutofit/>
          </a:bodyPr>
          <a:lstStyle/>
          <a:p>
            <a:pPr algn="ctr"/>
            <a:r>
              <a:rPr lang="el-GR" sz="1500" dirty="0" smtClean="0"/>
              <a:t>18</a:t>
            </a:r>
          </a:p>
        </p:txBody>
      </p:sp>
    </p:spTree>
    <p:custDataLst>
      <p:tags r:id="rId1"/>
    </p:custDataLst>
    <p:extLst>
      <p:ext uri="{BB962C8B-B14F-4D97-AF65-F5344CB8AC3E}">
        <p14:creationId xmlns:p14="http://schemas.microsoft.com/office/powerpoint/2010/main" val="7241094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p:txBody>
          <a:bodyPr/>
          <a:lstStyle/>
          <a:p>
            <a:r>
              <a:rPr lang="en-US" dirty="0"/>
              <a:t>M</a:t>
            </a:r>
            <a:r>
              <a:rPr lang="el-GR" dirty="0" err="1"/>
              <a:t>ασάντα</a:t>
            </a:r>
            <a:r>
              <a:rPr lang="el-GR" dirty="0"/>
              <a:t> στη Νεκρά Θάλασσα</a:t>
            </a:r>
          </a:p>
        </p:txBody>
      </p:sp>
      <p:pic>
        <p:nvPicPr>
          <p:cNvPr id="5" name="Θέση περιεχομένου 4" descr="Χάρτης με την τοποθεσία της Μασάντα."/>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560294" y="1637693"/>
            <a:ext cx="3832412" cy="4450976"/>
          </a:xfrm>
        </p:spPr>
      </p:pic>
      <p:pic>
        <p:nvPicPr>
          <p:cNvPr id="6" name="Θέση περιεχομένου 5" descr="Masada: the Roman siege ramp"/>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621061" y="2290216"/>
            <a:ext cx="4065739" cy="3145929"/>
          </a:xfrm>
        </p:spPr>
      </p:pic>
      <p:sp>
        <p:nvSpPr>
          <p:cNvPr id="10" name="Rectangle 7" descr="[DECORATIVE]"/>
          <p:cNvSpPr>
            <a:spLocks noChangeArrowheads="1"/>
          </p:cNvSpPr>
          <p:nvPr/>
        </p:nvSpPr>
        <p:spPr bwMode="auto">
          <a:xfrm>
            <a:off x="827584" y="4149080"/>
            <a:ext cx="1296987" cy="719138"/>
          </a:xfrm>
          <a:prstGeom prst="rect">
            <a:avLst/>
          </a:prstGeom>
          <a:noFill/>
          <a:ln w="57150"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just" eaLnBrk="0" fontAlgn="base" hangingPunct="0">
              <a:spcBef>
                <a:spcPct val="0"/>
              </a:spcBef>
              <a:spcAft>
                <a:spcPct val="0"/>
              </a:spcAft>
              <a:defRPr sz="1600">
                <a:solidFill>
                  <a:schemeClr val="tx1"/>
                </a:solidFill>
                <a:latin typeface="Arial" panose="020B0604020202020204" pitchFamily="34" charset="0"/>
              </a:defRPr>
            </a:lvl6pPr>
            <a:lvl7pPr marL="2971800" indent="-228600" algn="just" eaLnBrk="0" fontAlgn="base" hangingPunct="0">
              <a:spcBef>
                <a:spcPct val="0"/>
              </a:spcBef>
              <a:spcAft>
                <a:spcPct val="0"/>
              </a:spcAft>
              <a:defRPr sz="1600">
                <a:solidFill>
                  <a:schemeClr val="tx1"/>
                </a:solidFill>
                <a:latin typeface="Arial" panose="020B0604020202020204" pitchFamily="34" charset="0"/>
              </a:defRPr>
            </a:lvl7pPr>
            <a:lvl8pPr marL="3429000" indent="-228600" algn="just" eaLnBrk="0" fontAlgn="base" hangingPunct="0">
              <a:spcBef>
                <a:spcPct val="0"/>
              </a:spcBef>
              <a:spcAft>
                <a:spcPct val="0"/>
              </a:spcAft>
              <a:defRPr sz="1600">
                <a:solidFill>
                  <a:schemeClr val="tx1"/>
                </a:solidFill>
                <a:latin typeface="Arial" panose="020B0604020202020204" pitchFamily="34" charset="0"/>
              </a:defRPr>
            </a:lvl8pPr>
            <a:lvl9pPr marL="3886200" indent="-228600" algn="just"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l-GR"/>
          </a:p>
        </p:txBody>
      </p:sp>
      <p:sp>
        <p:nvSpPr>
          <p:cNvPr id="11" name="TextBox 10"/>
          <p:cNvSpPr txBox="1"/>
          <p:nvPr/>
        </p:nvSpPr>
        <p:spPr>
          <a:xfrm>
            <a:off x="3980672" y="6118995"/>
            <a:ext cx="412034" cy="206028"/>
          </a:xfrm>
          <a:prstGeom prst="rect">
            <a:avLst/>
          </a:prstGeom>
        </p:spPr>
        <p:txBody>
          <a:bodyPr vert="horz" wrap="square" lIns="91440" tIns="45720" rIns="91440" bIns="45720" rtlCol="0" anchor="ctr">
            <a:noAutofit/>
          </a:bodyPr>
          <a:lstStyle/>
          <a:p>
            <a:pPr algn="ctr"/>
            <a:r>
              <a:rPr lang="el-GR" sz="1500" dirty="0" smtClean="0"/>
              <a:t>19</a:t>
            </a:r>
          </a:p>
        </p:txBody>
      </p:sp>
      <p:sp>
        <p:nvSpPr>
          <p:cNvPr id="12" name="TextBox 11"/>
          <p:cNvSpPr txBox="1"/>
          <p:nvPr/>
        </p:nvSpPr>
        <p:spPr>
          <a:xfrm>
            <a:off x="8274766" y="5436145"/>
            <a:ext cx="412034" cy="206028"/>
          </a:xfrm>
          <a:prstGeom prst="rect">
            <a:avLst/>
          </a:prstGeom>
        </p:spPr>
        <p:txBody>
          <a:bodyPr vert="horz" wrap="square" lIns="91440" tIns="45720" rIns="91440" bIns="45720" rtlCol="0" anchor="ctr">
            <a:noAutofit/>
          </a:bodyPr>
          <a:lstStyle/>
          <a:p>
            <a:pPr algn="ctr"/>
            <a:r>
              <a:rPr lang="el-GR" sz="1500" dirty="0" smtClean="0"/>
              <a:t>20</a:t>
            </a:r>
          </a:p>
        </p:txBody>
      </p:sp>
    </p:spTree>
    <p:custDataLst>
      <p:tags r:id="rId1"/>
    </p:custDataLst>
    <p:extLst>
      <p:ext uri="{BB962C8B-B14F-4D97-AF65-F5344CB8AC3E}">
        <p14:creationId xmlns:p14="http://schemas.microsoft.com/office/powerpoint/2010/main" val="20402977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lstStyle/>
          <a:p>
            <a:r>
              <a:rPr lang="en-US" dirty="0"/>
              <a:t>M</a:t>
            </a:r>
            <a:r>
              <a:rPr lang="el-GR" dirty="0" err="1"/>
              <a:t>ασάντα</a:t>
            </a:r>
            <a:endParaRPr lang="el-GR" dirty="0"/>
          </a:p>
        </p:txBody>
      </p:sp>
      <p:sp>
        <p:nvSpPr>
          <p:cNvPr id="3" name="Θέση περιεχομένου 2"/>
          <p:cNvSpPr>
            <a:spLocks noGrp="1"/>
          </p:cNvSpPr>
          <p:nvPr>
            <p:ph idx="1"/>
            <p:custDataLst>
              <p:tags r:id="rId2"/>
            </p:custDataLst>
          </p:nvPr>
        </p:nvSpPr>
        <p:spPr/>
        <p:txBody>
          <a:bodyPr>
            <a:normAutofit lnSpcReduction="10000"/>
          </a:bodyPr>
          <a:lstStyle/>
          <a:p>
            <a:pPr marL="288000" indent="-288000">
              <a:spcBef>
                <a:spcPts val="600"/>
              </a:spcBef>
            </a:pPr>
            <a:r>
              <a:rPr lang="de-DE" dirty="0" err="1"/>
              <a:t>Masada</a:t>
            </a:r>
            <a:r>
              <a:rPr lang="de-DE" dirty="0"/>
              <a:t> liegt am Toten Meer.</a:t>
            </a:r>
          </a:p>
          <a:p>
            <a:pPr lvl="1">
              <a:spcBef>
                <a:spcPts val="600"/>
              </a:spcBef>
            </a:pPr>
            <a:r>
              <a:rPr lang="de-DE" i="1" dirty="0"/>
              <a:t>Es ist eine Bergkuppe mit abfallenden Felswänden.</a:t>
            </a:r>
          </a:p>
          <a:p>
            <a:pPr lvl="1">
              <a:spcBef>
                <a:spcPts val="600"/>
              </a:spcBef>
            </a:pPr>
            <a:r>
              <a:rPr lang="de-DE" i="1" dirty="0"/>
              <a:t>Herodes baute hier einen riesigen befestigten Palast.</a:t>
            </a:r>
          </a:p>
          <a:p>
            <a:pPr lvl="1">
              <a:spcBef>
                <a:spcPts val="600"/>
              </a:spcBef>
            </a:pPr>
            <a:r>
              <a:rPr lang="de-DE" i="1" dirty="0"/>
              <a:t>Er war umgeben von …</a:t>
            </a:r>
          </a:p>
          <a:p>
            <a:pPr lvl="2">
              <a:spcBef>
                <a:spcPts val="600"/>
              </a:spcBef>
            </a:pPr>
            <a:r>
              <a:rPr lang="de-DE" dirty="0"/>
              <a:t>einer 6 m hohen Mauer,</a:t>
            </a:r>
          </a:p>
          <a:p>
            <a:pPr lvl="2">
              <a:spcBef>
                <a:spcPts val="600"/>
              </a:spcBef>
            </a:pPr>
            <a:r>
              <a:rPr lang="de-DE" dirty="0"/>
              <a:t>die 3,5 m breit war und </a:t>
            </a:r>
          </a:p>
          <a:p>
            <a:pPr lvl="2">
              <a:spcBef>
                <a:spcPts val="600"/>
              </a:spcBef>
            </a:pPr>
            <a:r>
              <a:rPr lang="de-DE" dirty="0"/>
              <a:t>mit 38 Türmen – jeweils 21 m hoch- bestückt war</a:t>
            </a:r>
            <a:r>
              <a:rPr lang="de-DE" dirty="0" smtClean="0"/>
              <a:t>.</a:t>
            </a:r>
            <a:endParaRPr lang="de-DE" dirty="0"/>
          </a:p>
          <a:p>
            <a:pPr lvl="1">
              <a:spcBef>
                <a:spcPts val="600"/>
              </a:spcBef>
            </a:pPr>
            <a:r>
              <a:rPr lang="de-DE" i="1" dirty="0"/>
              <a:t>73 n.Chr. eroberte der syrische Legat Flavius Silva diese Festung</a:t>
            </a:r>
            <a:r>
              <a:rPr lang="de-DE" i="1" dirty="0" smtClean="0"/>
              <a:t>.</a:t>
            </a:r>
            <a:endParaRPr lang="de-DE" i="1" dirty="0"/>
          </a:p>
        </p:txBody>
      </p:sp>
    </p:spTree>
    <p:extLst>
      <p:ext uri="{BB962C8B-B14F-4D97-AF65-F5344CB8AC3E}">
        <p14:creationId xmlns:p14="http://schemas.microsoft.com/office/powerpoint/2010/main" val="3852171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a:t>Η Κληρονομιά του Ηρώδη</a:t>
            </a:r>
          </a:p>
        </p:txBody>
      </p:sp>
      <p:sp>
        <p:nvSpPr>
          <p:cNvPr id="3" name="Υπότιτλος 2"/>
          <p:cNvSpPr>
            <a:spLocks noGrp="1"/>
          </p:cNvSpPr>
          <p:nvPr>
            <p:ph type="subTitle" idx="1"/>
          </p:nvPr>
        </p:nvSpPr>
        <p:spPr/>
        <p:txBody>
          <a:bodyPr/>
          <a:lstStyle/>
          <a:p>
            <a:r>
              <a:rPr lang="el-GR" dirty="0"/>
              <a:t>Η Διανομή του Βασιλείου στα Παιδιά </a:t>
            </a:r>
            <a:r>
              <a:rPr lang="el-GR" dirty="0" smtClean="0"/>
              <a:t>του</a:t>
            </a:r>
            <a:endParaRPr lang="el-GR" dirty="0"/>
          </a:p>
        </p:txBody>
      </p:sp>
    </p:spTree>
    <p:extLst>
      <p:ext uri="{BB962C8B-B14F-4D97-AF65-F5344CB8AC3E}">
        <p14:creationId xmlns:p14="http://schemas.microsoft.com/office/powerpoint/2010/main" val="22274715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Κληρονομιά του Ηρώδη</a:t>
            </a:r>
          </a:p>
        </p:txBody>
      </p:sp>
      <p:sp>
        <p:nvSpPr>
          <p:cNvPr id="3" name="Θέση περιεχομένου 2"/>
          <p:cNvSpPr>
            <a:spLocks noGrp="1"/>
          </p:cNvSpPr>
          <p:nvPr>
            <p:ph idx="1"/>
          </p:nvPr>
        </p:nvSpPr>
        <p:spPr/>
        <p:txBody>
          <a:bodyPr>
            <a:normAutofit/>
          </a:bodyPr>
          <a:lstStyle/>
          <a:p>
            <a:pPr marL="252000" indent="-252000">
              <a:spcBef>
                <a:spcPts val="600"/>
              </a:spcBef>
            </a:pPr>
            <a:r>
              <a:rPr lang="el-GR" sz="2800" dirty="0"/>
              <a:t>Ο Ηρώδης απεβίωσε το Μάιο 4 π.Χ. στην Ιεριχώ και θάφτηκε με τιμές, κηδεύθηκε στο </a:t>
            </a:r>
            <a:r>
              <a:rPr lang="el-GR" sz="2800" dirty="0" smtClean="0"/>
              <a:t>Ηρώδειο</a:t>
            </a:r>
            <a:r>
              <a:rPr lang="de-DE" sz="2800" dirty="0" smtClean="0"/>
              <a:t>.</a:t>
            </a:r>
            <a:endParaRPr lang="de-DE" sz="2800" dirty="0"/>
          </a:p>
          <a:p>
            <a:pPr marL="252000" indent="-252000">
              <a:spcBef>
                <a:spcPts val="600"/>
              </a:spcBef>
            </a:pPr>
            <a:r>
              <a:rPr lang="el-GR" sz="2800" dirty="0"/>
              <a:t>Η Διανομή του Βασιλείου στα Παιδιά του</a:t>
            </a:r>
            <a:r>
              <a:rPr lang="de-DE" sz="2800" dirty="0"/>
              <a:t>:</a:t>
            </a:r>
          </a:p>
          <a:p>
            <a:pPr marL="576000" lvl="1" indent="-288000">
              <a:spcBef>
                <a:spcPts val="600"/>
              </a:spcBef>
            </a:pPr>
            <a:r>
              <a:rPr lang="el-GR" sz="2400" i="1" dirty="0"/>
              <a:t>Ο Αρχέλαος την Ιουδαία και Σαμάρια</a:t>
            </a:r>
            <a:r>
              <a:rPr lang="de-DE" sz="2400" i="1" dirty="0"/>
              <a:t>.</a:t>
            </a:r>
          </a:p>
          <a:p>
            <a:pPr marL="576000" lvl="1" indent="-288000">
              <a:spcBef>
                <a:spcPts val="600"/>
              </a:spcBef>
            </a:pPr>
            <a:r>
              <a:rPr lang="el-GR" sz="2400" i="1" dirty="0"/>
              <a:t>Ο Ηρώδης </a:t>
            </a:r>
            <a:r>
              <a:rPr lang="el-GR" sz="2400" i="1" dirty="0" smtClean="0"/>
              <a:t>τη </a:t>
            </a:r>
            <a:r>
              <a:rPr lang="el-GR" sz="2400" i="1" dirty="0"/>
              <a:t>Γαλιλαία και την </a:t>
            </a:r>
            <a:r>
              <a:rPr lang="el-GR" sz="2400" i="1" dirty="0" err="1"/>
              <a:t>Περαία</a:t>
            </a:r>
            <a:r>
              <a:rPr lang="de-DE" sz="2400" i="1" dirty="0"/>
              <a:t>.</a:t>
            </a:r>
          </a:p>
          <a:p>
            <a:pPr marL="576000" lvl="1" indent="-288000">
              <a:spcBef>
                <a:spcPts val="600"/>
              </a:spcBef>
            </a:pPr>
            <a:r>
              <a:rPr lang="el-GR" sz="2400" i="1" dirty="0"/>
              <a:t>Ο Φίλιππος το </a:t>
            </a:r>
            <a:r>
              <a:rPr lang="el-GR" sz="2400" i="1" dirty="0" err="1"/>
              <a:t>β.ανατολικό</a:t>
            </a:r>
            <a:r>
              <a:rPr lang="el-GR" sz="2400" i="1" dirty="0"/>
              <a:t>  τμήμα του βασιλείου (</a:t>
            </a:r>
            <a:r>
              <a:rPr lang="el-GR" sz="2400" i="1" dirty="0" err="1"/>
              <a:t>Γαυλανίτις</a:t>
            </a:r>
            <a:r>
              <a:rPr lang="el-GR" sz="2400" i="1" dirty="0"/>
              <a:t>, </a:t>
            </a:r>
            <a:r>
              <a:rPr lang="el-GR" sz="2400" i="1" dirty="0" err="1"/>
              <a:t>Βαθανέα</a:t>
            </a:r>
            <a:r>
              <a:rPr lang="el-GR" sz="2400" i="1" dirty="0"/>
              <a:t>, </a:t>
            </a:r>
            <a:r>
              <a:rPr lang="el-GR" sz="2400" i="1" dirty="0" err="1"/>
              <a:t>Τραχωνίτις</a:t>
            </a:r>
            <a:r>
              <a:rPr lang="el-GR" sz="2400" i="1" dirty="0"/>
              <a:t>, </a:t>
            </a:r>
            <a:r>
              <a:rPr lang="el-GR" sz="2400" i="1" dirty="0" err="1" smtClean="0"/>
              <a:t>Αυρανίτις</a:t>
            </a:r>
            <a:r>
              <a:rPr lang="el-GR" sz="2400" i="1" dirty="0" smtClean="0"/>
              <a:t>).</a:t>
            </a:r>
            <a:endParaRPr lang="de-DE" sz="2400" i="1" dirty="0"/>
          </a:p>
        </p:txBody>
      </p:sp>
    </p:spTree>
    <p:extLst>
      <p:ext uri="{BB962C8B-B14F-4D97-AF65-F5344CB8AC3E}">
        <p14:creationId xmlns:p14="http://schemas.microsoft.com/office/powerpoint/2010/main" val="40462322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Κληρονομιά του </a:t>
            </a:r>
            <a:r>
              <a:rPr lang="el-GR" dirty="0" smtClean="0"/>
              <a:t>Ηρώδη [2]</a:t>
            </a:r>
            <a:endParaRPr lang="el-GR" dirty="0"/>
          </a:p>
        </p:txBody>
      </p:sp>
      <p:pic>
        <p:nvPicPr>
          <p:cNvPr id="4" name="Θέση περιεχομένου 3" descr="Χάρτης"/>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09339" y="1557338"/>
            <a:ext cx="4138022" cy="4525962"/>
          </a:xfrm>
        </p:spPr>
      </p:pic>
      <p:sp>
        <p:nvSpPr>
          <p:cNvPr id="5" name="TextBox 4"/>
          <p:cNvSpPr txBox="1"/>
          <p:nvPr/>
        </p:nvSpPr>
        <p:spPr>
          <a:xfrm>
            <a:off x="6647361" y="5877272"/>
            <a:ext cx="412034" cy="206028"/>
          </a:xfrm>
          <a:prstGeom prst="rect">
            <a:avLst/>
          </a:prstGeom>
        </p:spPr>
        <p:txBody>
          <a:bodyPr vert="horz" wrap="square" lIns="91440" tIns="45720" rIns="91440" bIns="45720" rtlCol="0" anchor="ctr">
            <a:noAutofit/>
          </a:bodyPr>
          <a:lstStyle/>
          <a:p>
            <a:pPr algn="ctr"/>
            <a:r>
              <a:rPr lang="el-GR" sz="1500" dirty="0" smtClean="0"/>
              <a:t>21</a:t>
            </a:r>
          </a:p>
        </p:txBody>
      </p:sp>
    </p:spTree>
    <p:custDataLst>
      <p:tags r:id="rId1"/>
    </p:custDataLst>
    <p:extLst>
      <p:ext uri="{BB962C8B-B14F-4D97-AF65-F5344CB8AC3E}">
        <p14:creationId xmlns:p14="http://schemas.microsoft.com/office/powerpoint/2010/main" val="9321932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Βιβλιογραφία</a:t>
            </a:r>
          </a:p>
        </p:txBody>
      </p:sp>
      <p:sp>
        <p:nvSpPr>
          <p:cNvPr id="3" name="Θέση περιεχομένου 2"/>
          <p:cNvSpPr>
            <a:spLocks noGrp="1"/>
          </p:cNvSpPr>
          <p:nvPr>
            <p:ph idx="1"/>
          </p:nvPr>
        </p:nvSpPr>
        <p:spPr/>
        <p:txBody>
          <a:bodyPr/>
          <a:lstStyle/>
          <a:p>
            <a:r>
              <a:rPr lang="el-GR" dirty="0"/>
              <a:t>Σ. Δεσπότη, Ο Ιησούς ως Χριστός και η Πολιτική </a:t>
            </a:r>
            <a:r>
              <a:rPr lang="el-GR" dirty="0" smtClean="0"/>
              <a:t>Εξουσία, Αθήνα</a:t>
            </a:r>
            <a:r>
              <a:rPr lang="el-GR" dirty="0"/>
              <a:t>: Σταμούλης </a:t>
            </a:r>
            <a:r>
              <a:rPr lang="el-GR" dirty="0" smtClean="0"/>
              <a:t>2006.</a:t>
            </a:r>
            <a:endParaRPr lang="de-DE" dirty="0"/>
          </a:p>
        </p:txBody>
      </p:sp>
    </p:spTree>
    <p:extLst>
      <p:ext uri="{BB962C8B-B14F-4D97-AF65-F5344CB8AC3E}">
        <p14:creationId xmlns:p14="http://schemas.microsoft.com/office/powerpoint/2010/main" val="40152556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normAutofit/>
          </a:bodyPr>
          <a:lstStyle/>
          <a:p>
            <a:r>
              <a:rPr lang="el-GR" sz="4200" dirty="0">
                <a:solidFill>
                  <a:srgbClr val="5075BC"/>
                </a:solidFill>
              </a:rPr>
              <a:t>Τέλος</a:t>
            </a:r>
          </a:p>
        </p:txBody>
      </p:sp>
    </p:spTree>
    <p:extLst>
      <p:ext uri="{BB962C8B-B14F-4D97-AF65-F5344CB8AC3E}">
        <p14:creationId xmlns:p14="http://schemas.microsoft.com/office/powerpoint/2010/main" val="25047230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Το γενεαλογικό δένδρο του Ματθαίου</a:t>
            </a:r>
          </a:p>
        </p:txBody>
      </p:sp>
      <p:sp>
        <p:nvSpPr>
          <p:cNvPr id="3" name="Θέση περιεχομένου 2"/>
          <p:cNvSpPr>
            <a:spLocks noGrp="1"/>
          </p:cNvSpPr>
          <p:nvPr>
            <p:ph idx="1"/>
          </p:nvPr>
        </p:nvSpPr>
        <p:spPr/>
        <p:txBody>
          <a:bodyPr>
            <a:noAutofit/>
          </a:bodyPr>
          <a:lstStyle/>
          <a:p>
            <a:pPr marL="252000" indent="-252000">
              <a:lnSpc>
                <a:spcPts val="2500"/>
              </a:lnSpc>
              <a:spcBef>
                <a:spcPts val="600"/>
              </a:spcBef>
            </a:pPr>
            <a:r>
              <a:rPr lang="el-GR" sz="2200" dirty="0"/>
              <a:t>Ο Ματθαίος προλογίζει το Ευαγγέλιό του με το γενεαλογικό δένδρο: </a:t>
            </a:r>
            <a:r>
              <a:rPr lang="el-GR" sz="2200" i="1" dirty="0"/>
              <a:t>Βίβλος </a:t>
            </a:r>
            <a:r>
              <a:rPr lang="el-GR" sz="2200" b="1" i="1" dirty="0"/>
              <a:t>Γενέσεως</a:t>
            </a:r>
            <a:r>
              <a:rPr lang="el-GR" sz="2200" dirty="0"/>
              <a:t>… (</a:t>
            </a:r>
            <a:r>
              <a:rPr lang="el-GR" sz="2200" dirty="0" err="1"/>
              <a:t>πρβλ</a:t>
            </a:r>
            <a:r>
              <a:rPr lang="el-GR" sz="2200" dirty="0"/>
              <a:t>. </a:t>
            </a:r>
            <a:r>
              <a:rPr lang="el-GR" sz="2200" dirty="0" err="1"/>
              <a:t>γενεαλογ</a:t>
            </a:r>
            <a:r>
              <a:rPr lang="el-GR" sz="2200" dirty="0"/>
              <a:t>. Δέντρο πριν την </a:t>
            </a:r>
            <a:r>
              <a:rPr lang="el-GR" sz="2200" b="1" i="1" dirty="0"/>
              <a:t>Αναγέννηση</a:t>
            </a:r>
            <a:r>
              <a:rPr lang="el-GR" sz="2200" dirty="0"/>
              <a:t> διά του Κατακλυσμού 5, 1)</a:t>
            </a:r>
            <a:endParaRPr lang="de-DE" sz="2200" dirty="0"/>
          </a:p>
          <a:p>
            <a:pPr marL="468000" lvl="1" indent="-252000">
              <a:lnSpc>
                <a:spcPts val="2500"/>
              </a:lnSpc>
              <a:spcBef>
                <a:spcPts val="600"/>
              </a:spcBef>
            </a:pPr>
            <a:r>
              <a:rPr lang="el-GR" sz="2200" dirty="0"/>
              <a:t>Ο Ιησούς είναι ο  αναμενόμενος Μεσσίας, ο γιος του </a:t>
            </a:r>
            <a:r>
              <a:rPr lang="el-GR" sz="2200" b="1" dirty="0"/>
              <a:t>Δαυίδ, ο </a:t>
            </a:r>
            <a:r>
              <a:rPr lang="el-GR" sz="2200" b="1" i="1" dirty="0"/>
              <a:t>βλαστός</a:t>
            </a:r>
            <a:r>
              <a:rPr lang="el-GR" sz="2200" b="1" dirty="0"/>
              <a:t> </a:t>
            </a:r>
            <a:r>
              <a:rPr lang="el-GR" sz="2200" b="1" dirty="0" err="1"/>
              <a:t>Ιεσσαί</a:t>
            </a:r>
            <a:r>
              <a:rPr lang="el-GR" sz="2200" b="1" dirty="0"/>
              <a:t> (</a:t>
            </a:r>
            <a:r>
              <a:rPr lang="el-GR" sz="2200" b="1" dirty="0" err="1"/>
              <a:t>πρβλ</a:t>
            </a:r>
            <a:r>
              <a:rPr lang="el-GR" sz="2200" b="1" dirty="0"/>
              <a:t>. «Ναζωραίος </a:t>
            </a:r>
            <a:r>
              <a:rPr lang="el-GR" sz="2200" b="1" dirty="0" err="1" smtClean="0"/>
              <a:t>κληθήσεται</a:t>
            </a:r>
            <a:r>
              <a:rPr lang="el-GR" sz="2200" b="1" dirty="0" smtClean="0"/>
              <a:t>»  </a:t>
            </a:r>
            <a:r>
              <a:rPr lang="el-GR" sz="2200" b="1" dirty="0" err="1"/>
              <a:t>Ησ</a:t>
            </a:r>
            <a:r>
              <a:rPr lang="el-GR" sz="2200" b="1" dirty="0"/>
              <a:t>. 11)</a:t>
            </a:r>
            <a:endParaRPr lang="de-DE" sz="2200" b="1" dirty="0"/>
          </a:p>
          <a:p>
            <a:pPr marL="468000" lvl="1" indent="-252000">
              <a:lnSpc>
                <a:spcPts val="2500"/>
              </a:lnSpc>
              <a:spcBef>
                <a:spcPts val="600"/>
              </a:spcBef>
            </a:pPr>
            <a:r>
              <a:rPr lang="el-GR" sz="2200" dirty="0"/>
              <a:t>Και του </a:t>
            </a:r>
            <a:r>
              <a:rPr lang="el-GR" sz="2200" b="1" dirty="0"/>
              <a:t>Αβραάμ του Πατέρα των Εθνών.</a:t>
            </a:r>
            <a:endParaRPr lang="el-GR" sz="2200" dirty="0"/>
          </a:p>
          <a:p>
            <a:pPr marL="468000" lvl="1" indent="-252000">
              <a:lnSpc>
                <a:spcPts val="2500"/>
              </a:lnSpc>
              <a:spcBef>
                <a:spcPts val="600"/>
              </a:spcBef>
            </a:pPr>
            <a:r>
              <a:rPr lang="el-GR" sz="2200" dirty="0"/>
              <a:t>Παράλληλος Βίος με τον </a:t>
            </a:r>
            <a:r>
              <a:rPr lang="el-GR" sz="2200" b="1" i="1" dirty="0"/>
              <a:t>Μωυσή</a:t>
            </a:r>
            <a:r>
              <a:rPr lang="el-GR" sz="2200" b="1" dirty="0"/>
              <a:t> </a:t>
            </a:r>
            <a:r>
              <a:rPr lang="el-GR" sz="2200" dirty="0"/>
              <a:t>(Φαραώ/Ηρώδης, Σφαγή Νηπίων, </a:t>
            </a:r>
            <a:r>
              <a:rPr lang="el-GR" sz="2200" dirty="0" smtClean="0"/>
              <a:t>Καταδίωξη - Εξορία </a:t>
            </a:r>
            <a:r>
              <a:rPr lang="el-GR" sz="2200" dirty="0"/>
              <a:t>Πρωταγωνιστών, </a:t>
            </a:r>
            <a:r>
              <a:rPr lang="el-GR" sz="2200" dirty="0" err="1"/>
              <a:t>Σινἀ</a:t>
            </a:r>
            <a:r>
              <a:rPr lang="el-GR" sz="2200" dirty="0"/>
              <a:t>/Επί του όρους Ομιλία, 10 πληγές/10 θαύματα, </a:t>
            </a:r>
            <a:r>
              <a:rPr lang="el-GR" sz="2200" dirty="0" err="1"/>
              <a:t>Τορά</a:t>
            </a:r>
            <a:r>
              <a:rPr lang="el-GR" sz="2200" dirty="0"/>
              <a:t>/ελαφρύς </a:t>
            </a:r>
            <a:r>
              <a:rPr lang="el-GR" sz="2200" dirty="0" smtClean="0"/>
              <a:t>ζυγός).</a:t>
            </a:r>
            <a:endParaRPr lang="de-DE" sz="2200" dirty="0"/>
          </a:p>
          <a:p>
            <a:pPr marL="252000" indent="-252000">
              <a:lnSpc>
                <a:spcPts val="2500"/>
              </a:lnSpc>
              <a:spcBef>
                <a:spcPts val="600"/>
              </a:spcBef>
            </a:pPr>
            <a:r>
              <a:rPr lang="el-GR" sz="2200" dirty="0"/>
              <a:t>Από τον Ιωσήφ </a:t>
            </a:r>
            <a:r>
              <a:rPr lang="de-DE" sz="2200" dirty="0"/>
              <a:t>(</a:t>
            </a:r>
            <a:r>
              <a:rPr lang="el-GR" sz="2200" dirty="0" err="1"/>
              <a:t>Μτ</a:t>
            </a:r>
            <a:r>
              <a:rPr lang="el-GR" sz="2200" dirty="0"/>
              <a:t> </a:t>
            </a:r>
            <a:r>
              <a:rPr lang="de-DE" sz="2200" dirty="0"/>
              <a:t>1,16)</a:t>
            </a:r>
            <a:r>
              <a:rPr lang="el-GR" sz="2200" dirty="0"/>
              <a:t> το δένδρο φθάνει στον Δαυίδ μέσω </a:t>
            </a:r>
            <a:r>
              <a:rPr lang="el-GR" sz="2200" b="1" i="1" dirty="0"/>
              <a:t>Σολομώντα</a:t>
            </a:r>
            <a:r>
              <a:rPr lang="el-GR" sz="2200" dirty="0"/>
              <a:t> </a:t>
            </a:r>
            <a:r>
              <a:rPr lang="de-DE" sz="2200" dirty="0"/>
              <a:t>(1,6)</a:t>
            </a:r>
            <a:r>
              <a:rPr lang="el-GR" sz="2200" dirty="0"/>
              <a:t>, ο οποίος είτε ονομαστικά είτε περιφραστικά ως υιός Δαβίδ είχε συνδεθεί τα </a:t>
            </a:r>
            <a:r>
              <a:rPr lang="el-GR" sz="2200" dirty="0" err="1"/>
              <a:t>μεσοδιαθηκικά</a:t>
            </a:r>
            <a:r>
              <a:rPr lang="el-GR" sz="2200" dirty="0"/>
              <a:t> χρόνια άρρηκτα </a:t>
            </a:r>
            <a:r>
              <a:rPr lang="el-GR" sz="2200" b="1" dirty="0"/>
              <a:t>με τη Σοφία και τη Θαυματουργία</a:t>
            </a:r>
            <a:r>
              <a:rPr lang="el-GR" sz="2200" b="1" dirty="0" smtClean="0"/>
              <a:t>.</a:t>
            </a:r>
            <a:endParaRPr lang="de-DE" sz="2200" b="1" dirty="0"/>
          </a:p>
        </p:txBody>
      </p:sp>
    </p:spTree>
    <p:extLst>
      <p:ext uri="{BB962C8B-B14F-4D97-AF65-F5344CB8AC3E}">
        <p14:creationId xmlns:p14="http://schemas.microsoft.com/office/powerpoint/2010/main" val="19394495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a:t>
            </a:r>
            <a:r>
              <a:rPr lang="el-GR" sz="2000" dirty="0" smtClean="0"/>
              <a:t>1.0.</a:t>
            </a:r>
          </a:p>
          <a:p>
            <a:pPr marL="0" indent="0">
              <a:buNone/>
            </a:pPr>
            <a:r>
              <a:rPr lang="el-GR" sz="2000" dirty="0" smtClean="0"/>
              <a:t>Έχουν </a:t>
            </a:r>
            <a:r>
              <a:rPr lang="el-GR" sz="2000" dirty="0"/>
              <a:t>προηγηθεί οι κάτωθι εκδόσεις:</a:t>
            </a:r>
          </a:p>
          <a:p>
            <a:r>
              <a:rPr lang="el-GR" sz="2000" dirty="0"/>
              <a:t>Έκδοση </a:t>
            </a:r>
            <a:r>
              <a:rPr lang="el-GR" sz="2000" dirty="0" smtClean="0"/>
              <a:t>διαθέσιμη εδώ</a:t>
            </a:r>
            <a:r>
              <a:rPr lang="en-US" sz="2000" dirty="0"/>
              <a:t> </a:t>
            </a:r>
            <a:r>
              <a:rPr lang="en-US" sz="2000" dirty="0">
                <a:hlinkClick r:id="rId3"/>
              </a:rPr>
              <a:t>http://eclass.uoa.gr/courses/SOCTHEOL138/</a:t>
            </a:r>
            <a:endParaRPr lang="el-GR" sz="2000" dirty="0"/>
          </a:p>
        </p:txBody>
      </p:sp>
    </p:spTree>
    <p:extLst>
      <p:ext uri="{BB962C8B-B14F-4D97-AF65-F5344CB8AC3E}">
        <p14:creationId xmlns:p14="http://schemas.microsoft.com/office/powerpoint/2010/main" val="37829217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custDataLst>
              <p:tags r:id="rId1"/>
            </p:custDataLst>
          </p:nvPr>
        </p:nvSpPr>
        <p:spPr/>
        <p:txBody>
          <a:bodyPr>
            <a:normAutofit/>
          </a:bodyPr>
          <a:lstStyle/>
          <a:p>
            <a:pPr marL="0" indent="0">
              <a:buNone/>
            </a:pPr>
            <a:r>
              <a:rPr lang="en-US" sz="2000" dirty="0" smtClean="0"/>
              <a:t>Copyright</a:t>
            </a:r>
            <a:r>
              <a:rPr lang="el-GR" sz="2000" dirty="0"/>
              <a: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 Σωτήριος </a:t>
            </a:r>
            <a:r>
              <a:rPr lang="el-GR" sz="2000" dirty="0" smtClean="0"/>
              <a:t>Δεσπότης </a:t>
            </a:r>
            <a:r>
              <a:rPr lang="en-US" sz="2000" dirty="0" smtClean="0"/>
              <a:t>2015</a:t>
            </a:r>
            <a:r>
              <a:rPr lang="el-GR" sz="2000" dirty="0" smtClean="0"/>
              <a:t>.</a:t>
            </a:r>
            <a:r>
              <a:rPr lang="en-US" sz="2000" dirty="0" smtClean="0"/>
              <a:t> </a:t>
            </a:r>
            <a:r>
              <a:rPr lang="el-GR" sz="2000" dirty="0"/>
              <a:t>Σωτήριος </a:t>
            </a:r>
            <a:r>
              <a:rPr lang="el-GR" sz="2000" dirty="0" smtClean="0"/>
              <a:t>Δεσπότης</a:t>
            </a:r>
            <a:r>
              <a:rPr lang="en-US" sz="2000" dirty="0" smtClean="0"/>
              <a:t>.</a:t>
            </a:r>
            <a:r>
              <a:rPr lang="el-GR" sz="2000" dirty="0" smtClean="0"/>
              <a:t> «</a:t>
            </a:r>
            <a:r>
              <a:rPr lang="el-GR" sz="2000" dirty="0"/>
              <a:t>Χριστολογικές Μαρτυρίες της Παλαιάς </a:t>
            </a:r>
            <a:r>
              <a:rPr lang="el-GR" sz="2000" dirty="0" smtClean="0"/>
              <a:t>Διαθήκης. Ενότητα</a:t>
            </a:r>
            <a:r>
              <a:rPr lang="en-US" sz="2000" dirty="0" smtClean="0"/>
              <a:t> </a:t>
            </a:r>
            <a:r>
              <a:rPr lang="en-US" sz="2000" dirty="0" smtClean="0"/>
              <a:t>3</a:t>
            </a:r>
            <a:r>
              <a:rPr lang="el-GR" sz="2000" dirty="0" smtClean="0"/>
              <a:t>:</a:t>
            </a:r>
            <a:r>
              <a:rPr lang="en-US" sz="2000" dirty="0" smtClean="0"/>
              <a:t> </a:t>
            </a:r>
            <a:r>
              <a:rPr lang="el-GR" sz="2000" dirty="0"/>
              <a:t>Η Γέννηση στο κατά Ματθαίον και το κατά </a:t>
            </a:r>
            <a:r>
              <a:rPr lang="el-GR" sz="2000" dirty="0" smtClean="0"/>
              <a:t>Λουκάν». Έκδοση: 1.0. Αθήνα 2015. Διαθέσιμο από τη δικτυακή διεύθυνση: </a:t>
            </a:r>
            <a:r>
              <a:rPr lang="en-US" sz="2000" dirty="0">
                <a:hlinkClick r:id="rId4"/>
              </a:rPr>
              <a:t>http://opencourses.uoa.gr/courses/SOCTHEOL3</a:t>
            </a:r>
            <a:r>
              <a:rPr lang="en-US" sz="2000" dirty="0" smtClean="0">
                <a:hlinkClick r:id="rId4"/>
              </a:rPr>
              <a:t>/</a:t>
            </a:r>
            <a:r>
              <a:rPr lang="en-US" sz="2000" dirty="0" smtClean="0"/>
              <a:t> </a:t>
            </a:r>
            <a:endParaRPr lang="el-GR" sz="2000" dirty="0"/>
          </a:p>
        </p:txBody>
      </p:sp>
    </p:spTree>
    <p:extLst>
      <p:ext uri="{BB962C8B-B14F-4D97-AF65-F5344CB8AC3E}">
        <p14:creationId xmlns:p14="http://schemas.microsoft.com/office/powerpoint/2010/main" val="9538829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custDataLst>
      <p:tags r:id="rId1"/>
    </p:custDataLst>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a:t> </a:t>
            </a:r>
            <a:r>
              <a:rPr lang="en-US" dirty="0" smtClean="0"/>
              <a:t>(1/5)</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smtClean="0"/>
              <a:t>Εικόνα 1</a:t>
            </a:r>
            <a:r>
              <a:rPr lang="en-US" sz="2000" dirty="0"/>
              <a:t>: Meister des Book of </a:t>
            </a:r>
            <a:r>
              <a:rPr lang="en-US" sz="2000" dirty="0" err="1"/>
              <a:t>Lindisfarne</a:t>
            </a:r>
            <a:r>
              <a:rPr lang="en-US" sz="2000" dirty="0"/>
              <a:t>. </a:t>
            </a:r>
            <a:r>
              <a:rPr lang="en-US" sz="2000" dirty="0" smtClean="0"/>
              <a:t>Public domain. </a:t>
            </a:r>
            <a:r>
              <a:rPr lang="en-US" sz="2000" dirty="0" smtClean="0">
                <a:hlinkClick r:id="rId3"/>
              </a:rPr>
              <a:t>https</a:t>
            </a:r>
            <a:r>
              <a:rPr lang="en-US" sz="2000" dirty="0">
                <a:hlinkClick r:id="rId3"/>
              </a:rPr>
              <a:t>://</a:t>
            </a:r>
            <a:r>
              <a:rPr lang="en-US" sz="2000" dirty="0" smtClean="0">
                <a:hlinkClick r:id="rId3"/>
              </a:rPr>
              <a:t>en.wikipedia.org/wiki/File:Meister_des_Book_of_Lindisfarne_001.jpg</a:t>
            </a:r>
            <a:endParaRPr lang="en-US" sz="2000" dirty="0" smtClean="0"/>
          </a:p>
          <a:p>
            <a:pPr marL="0" indent="0">
              <a:buNone/>
            </a:pPr>
            <a:r>
              <a:rPr lang="el-GR" sz="2000" dirty="0" smtClean="0"/>
              <a:t>Εικόνα 2</a:t>
            </a:r>
            <a:r>
              <a:rPr lang="en-US" sz="2000" dirty="0" smtClean="0"/>
              <a:t>: </a:t>
            </a:r>
            <a:r>
              <a:rPr lang="el-GR" sz="2000" dirty="0"/>
              <a:t>Μια καλά διατηρημένη μαρμάρινη κεφαλή </a:t>
            </a:r>
            <a:r>
              <a:rPr lang="el-GR" sz="2000" dirty="0" smtClean="0"/>
              <a:t>του </a:t>
            </a:r>
            <a:r>
              <a:rPr lang="el-GR" sz="2000" dirty="0" err="1"/>
              <a:t>Οκταβιανού</a:t>
            </a:r>
            <a:r>
              <a:rPr lang="el-GR" sz="2000" dirty="0"/>
              <a:t> Αυγούστου</a:t>
            </a:r>
            <a:r>
              <a:rPr lang="el-GR" sz="2000" dirty="0" smtClean="0"/>
              <a:t>,</a:t>
            </a:r>
            <a:r>
              <a:rPr lang="en-US" sz="2000" dirty="0" smtClean="0"/>
              <a:t> </a:t>
            </a:r>
            <a:r>
              <a:rPr lang="el-GR" sz="2000" dirty="0" smtClean="0"/>
              <a:t>μέρος </a:t>
            </a:r>
            <a:r>
              <a:rPr lang="el-GR" sz="2000" dirty="0"/>
              <a:t>ενός </a:t>
            </a:r>
            <a:r>
              <a:rPr lang="el-GR" sz="2000" dirty="0" smtClean="0"/>
              <a:t>γλυπτού </a:t>
            </a:r>
            <a:r>
              <a:rPr lang="el-GR" sz="2000" dirty="0"/>
              <a:t>από την πρώιμη ρωμαϊκή </a:t>
            </a:r>
            <a:r>
              <a:rPr lang="el-GR" sz="2000" dirty="0" smtClean="0"/>
              <a:t>περίοδο.</a:t>
            </a:r>
            <a:r>
              <a:rPr lang="en-US" sz="2000" dirty="0" smtClean="0"/>
              <a:t> Copyrighted. </a:t>
            </a:r>
            <a:r>
              <a:rPr lang="el-GR" sz="2000" dirty="0" smtClean="0">
                <a:hlinkClick r:id="rId4"/>
              </a:rPr>
              <a:t>http</a:t>
            </a:r>
            <a:r>
              <a:rPr lang="el-GR" sz="2000" dirty="0">
                <a:hlinkClick r:id="rId4"/>
              </a:rPr>
              <a:t>://</a:t>
            </a:r>
            <a:r>
              <a:rPr lang="el-GR" sz="2000" dirty="0" smtClean="0">
                <a:hlinkClick r:id="rId4"/>
              </a:rPr>
              <a:t>macedoniaonline.eu/images/stobihead.jpg</a:t>
            </a:r>
            <a:endParaRPr lang="en-US" sz="2000" dirty="0" smtClean="0"/>
          </a:p>
          <a:p>
            <a:pPr marL="0" indent="0">
              <a:buNone/>
            </a:pPr>
            <a:r>
              <a:rPr lang="el-GR" sz="2000" dirty="0" smtClean="0"/>
              <a:t>Εικόνα 3</a:t>
            </a:r>
            <a:r>
              <a:rPr lang="en-US" sz="2000" dirty="0" smtClean="0"/>
              <a:t>: </a:t>
            </a:r>
            <a:r>
              <a:rPr lang="el-GR" sz="2000" dirty="0"/>
              <a:t>Χάρτης της Ναζαρέτ στη Γαλιλαία</a:t>
            </a:r>
            <a:r>
              <a:rPr lang="el-GR" sz="2000" dirty="0" smtClean="0"/>
              <a:t>.</a:t>
            </a:r>
            <a:r>
              <a:rPr lang="en-US" sz="2000" dirty="0"/>
              <a:t> Copyrighted. </a:t>
            </a:r>
            <a:r>
              <a:rPr lang="el-GR" sz="2000" dirty="0" smtClean="0">
                <a:hlinkClick r:id="rId5"/>
              </a:rPr>
              <a:t>http</a:t>
            </a:r>
            <a:r>
              <a:rPr lang="el-GR" sz="2000" dirty="0">
                <a:hlinkClick r:id="rId5"/>
              </a:rPr>
              <a:t>://</a:t>
            </a:r>
            <a:r>
              <a:rPr lang="el-GR" sz="2000" dirty="0" smtClean="0">
                <a:hlinkClick r:id="rId5"/>
              </a:rPr>
              <a:t>s3.amazonaws.com/hlp-section-images/555_NazarethMap.jpg</a:t>
            </a:r>
            <a:endParaRPr lang="en-US" sz="2000" dirty="0" smtClean="0"/>
          </a:p>
          <a:p>
            <a:pPr marL="0" indent="0">
              <a:buNone/>
            </a:pPr>
            <a:r>
              <a:rPr lang="el-GR" sz="2000" dirty="0" smtClean="0"/>
              <a:t>Εικόνα 4</a:t>
            </a:r>
            <a:r>
              <a:rPr lang="en-US" sz="2000" dirty="0" smtClean="0"/>
              <a:t>: </a:t>
            </a:r>
            <a:r>
              <a:rPr lang="el-GR" sz="2000" dirty="0"/>
              <a:t>Ναζαρέτ. </a:t>
            </a:r>
            <a:r>
              <a:rPr lang="en-US" sz="2000" dirty="0" smtClean="0"/>
              <a:t>Copyrighted</a:t>
            </a:r>
            <a:r>
              <a:rPr lang="en-US" sz="2000" dirty="0"/>
              <a:t>. </a:t>
            </a:r>
            <a:r>
              <a:rPr lang="el-GR" sz="2000" dirty="0" smtClean="0">
                <a:hlinkClick r:id="rId6"/>
              </a:rPr>
              <a:t>http</a:t>
            </a:r>
            <a:r>
              <a:rPr lang="el-GR" sz="2000" dirty="0">
                <a:hlinkClick r:id="rId6"/>
              </a:rPr>
              <a:t>://</a:t>
            </a:r>
            <a:r>
              <a:rPr lang="el-GR" sz="2000" dirty="0" smtClean="0">
                <a:hlinkClick r:id="rId6"/>
              </a:rPr>
              <a:t>gianlucacolucci.org/wp-content/uploads/2014/08/pic_WILNT_Nazareth_BlickaufN.jpg</a:t>
            </a:r>
            <a:r>
              <a:rPr lang="en-US" sz="2000" dirty="0" smtClean="0"/>
              <a:t> </a:t>
            </a:r>
            <a:endParaRPr lang="en-US"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(2/5)</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Εικόνα 5</a:t>
            </a:r>
            <a:r>
              <a:rPr lang="en-US" sz="2000" dirty="0" smtClean="0"/>
              <a:t>: </a:t>
            </a:r>
            <a:r>
              <a:rPr lang="el-GR" sz="2000" dirty="0"/>
              <a:t>Ο Ναός του Ευαγγελισμού στη Ναζαρέτ</a:t>
            </a:r>
            <a:r>
              <a:rPr lang="el-GR" sz="2000" dirty="0" smtClean="0"/>
              <a:t>.</a:t>
            </a:r>
            <a:r>
              <a:rPr lang="en-US" sz="2000" dirty="0" smtClean="0"/>
              <a:t> </a:t>
            </a:r>
            <a:r>
              <a:rPr lang="en-US" sz="2000" dirty="0"/>
              <a:t>Copyrighted</a:t>
            </a:r>
            <a:r>
              <a:rPr lang="en-US" sz="2000" dirty="0" smtClean="0"/>
              <a:t>. </a:t>
            </a:r>
            <a:r>
              <a:rPr lang="el-GR" sz="2000" dirty="0" smtClean="0">
                <a:hlinkClick r:id="rId3"/>
              </a:rPr>
              <a:t>http</a:t>
            </a:r>
            <a:r>
              <a:rPr lang="el-GR" sz="2000" dirty="0">
                <a:hlinkClick r:id="rId3"/>
              </a:rPr>
              <a:t>://</a:t>
            </a:r>
            <a:r>
              <a:rPr lang="el-GR" sz="2000" dirty="0" smtClean="0">
                <a:hlinkClick r:id="rId3"/>
              </a:rPr>
              <a:t>ic.pics.livejournal.com/anamorfis/27392157/57936/57936_original.jpg</a:t>
            </a:r>
            <a:endParaRPr lang="en-US" sz="2000" dirty="0" smtClean="0"/>
          </a:p>
          <a:p>
            <a:pPr marL="0" indent="0">
              <a:buNone/>
            </a:pPr>
            <a:r>
              <a:rPr lang="el-GR" sz="2000" dirty="0" smtClean="0"/>
              <a:t>Εικόνα 6</a:t>
            </a:r>
            <a:r>
              <a:rPr lang="en-US" sz="2000" dirty="0" smtClean="0"/>
              <a:t>: </a:t>
            </a:r>
            <a:r>
              <a:rPr lang="el-GR" sz="2000" dirty="0"/>
              <a:t>Ο χώρος του Ευαγγελισμού στη Ναζαρέτ</a:t>
            </a:r>
            <a:r>
              <a:rPr lang="el-GR" sz="2000" dirty="0" smtClean="0"/>
              <a:t>.</a:t>
            </a:r>
            <a:r>
              <a:rPr lang="en-US" sz="2000" dirty="0" smtClean="0"/>
              <a:t> </a:t>
            </a:r>
            <a:r>
              <a:rPr lang="en-US" sz="2000" dirty="0"/>
              <a:t>Copyrighted. </a:t>
            </a:r>
            <a:r>
              <a:rPr lang="el-GR" sz="2000" dirty="0" smtClean="0">
                <a:hlinkClick r:id="rId4"/>
              </a:rPr>
              <a:t>http</a:t>
            </a:r>
            <a:r>
              <a:rPr lang="el-GR" sz="2000" dirty="0">
                <a:hlinkClick r:id="rId4"/>
              </a:rPr>
              <a:t>://</a:t>
            </a:r>
            <a:r>
              <a:rPr lang="el-GR" sz="2000" dirty="0" smtClean="0">
                <a:hlinkClick r:id="rId4"/>
              </a:rPr>
              <a:t>www.donatocalabrese.it/jesus/holyland/nazaret/grotto.jpeg</a:t>
            </a:r>
            <a:endParaRPr lang="en-US" sz="2000" dirty="0" smtClean="0"/>
          </a:p>
          <a:p>
            <a:pPr marL="0" indent="0">
              <a:buNone/>
            </a:pPr>
            <a:r>
              <a:rPr lang="el-GR" sz="2000" dirty="0" smtClean="0"/>
              <a:t>Εικόνα 7</a:t>
            </a:r>
            <a:r>
              <a:rPr lang="en-US" sz="2000" dirty="0" smtClean="0"/>
              <a:t>: </a:t>
            </a:r>
            <a:r>
              <a:rPr lang="el-GR" sz="2000" dirty="0"/>
              <a:t>Χάρτης με το βασίλειο του Ηρώδη</a:t>
            </a:r>
            <a:r>
              <a:rPr lang="el-GR" sz="2000" dirty="0" smtClean="0"/>
              <a:t>.</a:t>
            </a:r>
            <a:r>
              <a:rPr lang="en-US" sz="2000" dirty="0"/>
              <a:t> </a:t>
            </a:r>
            <a:r>
              <a:rPr lang="en-US" sz="2000" dirty="0" smtClean="0"/>
              <a:t>Copyrighted. </a:t>
            </a:r>
            <a:r>
              <a:rPr lang="el-GR" sz="2000" dirty="0" smtClean="0">
                <a:hlinkClick r:id="rId5"/>
              </a:rPr>
              <a:t>http</a:t>
            </a:r>
            <a:r>
              <a:rPr lang="el-GR" sz="2000" dirty="0">
                <a:hlinkClick r:id="rId5"/>
              </a:rPr>
              <a:t>://</a:t>
            </a:r>
            <a:r>
              <a:rPr lang="el-GR" sz="2000" dirty="0" smtClean="0">
                <a:hlinkClick r:id="rId5"/>
              </a:rPr>
              <a:t>www.amzi.org/assets/images/8_Palaeestina_Jesus0202.jpg</a:t>
            </a:r>
            <a:endParaRPr lang="en-US" sz="2000" dirty="0" smtClean="0"/>
          </a:p>
          <a:p>
            <a:pPr marL="0" indent="0">
              <a:buNone/>
            </a:pPr>
            <a:r>
              <a:rPr lang="el-GR" sz="2000" dirty="0" smtClean="0"/>
              <a:t>Εικόνα 8</a:t>
            </a:r>
            <a:r>
              <a:rPr lang="en-US" sz="2000" dirty="0" smtClean="0"/>
              <a:t>: </a:t>
            </a:r>
            <a:r>
              <a:rPr lang="el-GR" sz="2000" dirty="0"/>
              <a:t>Καισάρεια</a:t>
            </a:r>
            <a:r>
              <a:rPr lang="el-GR" sz="2000" dirty="0" smtClean="0"/>
              <a:t>.</a:t>
            </a:r>
            <a:r>
              <a:rPr lang="en-US" sz="2000" dirty="0"/>
              <a:t> </a:t>
            </a:r>
            <a:r>
              <a:rPr lang="en-US" sz="2000" dirty="0" smtClean="0"/>
              <a:t>Copyrighted. </a:t>
            </a:r>
            <a:r>
              <a:rPr lang="en-US" sz="2000" dirty="0" smtClean="0">
                <a:hlinkClick r:id="rId6"/>
              </a:rPr>
              <a:t>http</a:t>
            </a:r>
            <a:r>
              <a:rPr lang="en-US" sz="2000" dirty="0">
                <a:hlinkClick r:id="rId6"/>
              </a:rPr>
              <a:t>://</a:t>
            </a:r>
            <a:r>
              <a:rPr lang="en-US" sz="2000" dirty="0" smtClean="0">
                <a:hlinkClick r:id="rId6"/>
              </a:rPr>
              <a:t>photos1.blogger.com/blogger/2462/841/1600/MFAJ05wm0.0.jpg</a:t>
            </a:r>
            <a:endParaRPr lang="en-US" sz="2000" dirty="0" smtClean="0"/>
          </a:p>
          <a:p>
            <a:pPr marL="0" indent="0">
              <a:buNone/>
            </a:pPr>
            <a:r>
              <a:rPr lang="el-GR" sz="2000" dirty="0" smtClean="0"/>
              <a:t>Εικόνα 9</a:t>
            </a:r>
            <a:r>
              <a:rPr lang="en-US" sz="2000" dirty="0" smtClean="0"/>
              <a:t>: </a:t>
            </a:r>
            <a:r>
              <a:rPr lang="el-GR" sz="2000" dirty="0"/>
              <a:t>Το </a:t>
            </a:r>
            <a:r>
              <a:rPr lang="el-GR" sz="2000" dirty="0" smtClean="0"/>
              <a:t>υδραγωγείο </a:t>
            </a:r>
            <a:r>
              <a:rPr lang="el-GR" sz="2000" dirty="0"/>
              <a:t>της Καισάρειας. </a:t>
            </a:r>
            <a:r>
              <a:rPr lang="en-US" sz="2000" dirty="0"/>
              <a:t>Copyrighted. </a:t>
            </a:r>
            <a:r>
              <a:rPr lang="el-GR" sz="2000" dirty="0" smtClean="0">
                <a:hlinkClick r:id="rId7"/>
              </a:rPr>
              <a:t>http</a:t>
            </a:r>
            <a:r>
              <a:rPr lang="el-GR" sz="2000" dirty="0">
                <a:hlinkClick r:id="rId7"/>
              </a:rPr>
              <a:t>://</a:t>
            </a:r>
            <a:r>
              <a:rPr lang="el-GR" sz="2000" dirty="0" smtClean="0">
                <a:hlinkClick r:id="rId7"/>
              </a:rPr>
              <a:t>www.holylandphotos.org</a:t>
            </a:r>
            <a:endParaRPr lang="el-GR" sz="2000" dirty="0" smtClean="0"/>
          </a:p>
          <a:p>
            <a:pPr marL="0" indent="0">
              <a:buNone/>
            </a:pPr>
            <a:r>
              <a:rPr lang="el-GR" sz="2000" dirty="0" smtClean="0"/>
              <a:t>Εικόνα 10</a:t>
            </a:r>
            <a:r>
              <a:rPr lang="en-US" sz="2000" dirty="0" smtClean="0"/>
              <a:t>: </a:t>
            </a:r>
            <a:r>
              <a:rPr lang="el-GR" sz="2000" dirty="0"/>
              <a:t>Ο ι</a:t>
            </a:r>
            <a:r>
              <a:rPr lang="el-GR" sz="2000" dirty="0" smtClean="0"/>
              <a:t>ππόδρομος </a:t>
            </a:r>
            <a:r>
              <a:rPr lang="el-GR" sz="2000" dirty="0"/>
              <a:t>της Καισάρειας. </a:t>
            </a:r>
            <a:r>
              <a:rPr lang="en-US" sz="2000" dirty="0" smtClean="0"/>
              <a:t>Copyrighted</a:t>
            </a:r>
            <a:r>
              <a:rPr lang="el-GR" sz="2000" dirty="0" smtClean="0"/>
              <a:t>. </a:t>
            </a:r>
            <a:r>
              <a:rPr lang="el-GR" sz="2000" dirty="0" smtClean="0">
                <a:hlinkClick r:id="rId8"/>
              </a:rPr>
              <a:t>http</a:t>
            </a:r>
            <a:r>
              <a:rPr lang="el-GR" sz="2000" dirty="0">
                <a:hlinkClick r:id="rId8"/>
              </a:rPr>
              <a:t>://</a:t>
            </a:r>
            <a:r>
              <a:rPr lang="el-GR" sz="2000" dirty="0" smtClean="0">
                <a:hlinkClick r:id="rId8"/>
              </a:rPr>
              <a:t>holylandphotos.org/browse.asp?s=1,2,6,16,288,289&amp;img=ICSPCMHP03</a:t>
            </a:r>
            <a:r>
              <a:rPr lang="el-GR" sz="2000" dirty="0" smtClean="0"/>
              <a:t> </a:t>
            </a:r>
            <a:endParaRPr lang="el-GR" sz="2000" dirty="0"/>
          </a:p>
        </p:txBody>
      </p:sp>
    </p:spTree>
    <p:extLst>
      <p:ext uri="{BB962C8B-B14F-4D97-AF65-F5344CB8AC3E}">
        <p14:creationId xmlns:p14="http://schemas.microsoft.com/office/powerpoint/2010/main" val="396648827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(3/5)</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Εικόνα 11</a:t>
            </a:r>
            <a:r>
              <a:rPr lang="en-US" sz="2000" dirty="0" smtClean="0"/>
              <a:t>: </a:t>
            </a:r>
            <a:r>
              <a:rPr lang="el-GR" sz="2000" dirty="0"/>
              <a:t>Το Θέατρο της Καισάρειας. </a:t>
            </a:r>
            <a:r>
              <a:rPr lang="en-US" sz="2000" dirty="0" smtClean="0"/>
              <a:t>Copyrighted. </a:t>
            </a:r>
            <a:r>
              <a:rPr lang="el-GR" sz="2000" dirty="0" smtClean="0">
                <a:hlinkClick r:id="rId3"/>
              </a:rPr>
              <a:t>http</a:t>
            </a:r>
            <a:r>
              <a:rPr lang="el-GR" sz="2000" dirty="0">
                <a:hlinkClick r:id="rId3"/>
              </a:rPr>
              <a:t>://</a:t>
            </a:r>
            <a:r>
              <a:rPr lang="el-GR" sz="2000" dirty="0" smtClean="0">
                <a:hlinkClick r:id="rId3"/>
              </a:rPr>
              <a:t>holylandphotos.org/browse.asp?s=1,2,6,16,288,291&amp;img=ICSPCM58</a:t>
            </a:r>
            <a:endParaRPr lang="en-US" sz="2000" dirty="0" smtClean="0"/>
          </a:p>
          <a:p>
            <a:pPr marL="0" indent="0">
              <a:buNone/>
            </a:pPr>
            <a:r>
              <a:rPr lang="el-GR" sz="2000" dirty="0" smtClean="0"/>
              <a:t>Εικόνα 12</a:t>
            </a:r>
            <a:r>
              <a:rPr lang="en-US" sz="2000" dirty="0" smtClean="0"/>
              <a:t>: </a:t>
            </a:r>
            <a:r>
              <a:rPr lang="el-GR" sz="2000" dirty="0"/>
              <a:t>Ο τάφος του Ηρώδη</a:t>
            </a:r>
            <a:r>
              <a:rPr lang="el-GR" sz="2000" dirty="0" smtClean="0"/>
              <a:t>.</a:t>
            </a:r>
            <a:r>
              <a:rPr lang="en-US" sz="2000" dirty="0" smtClean="0"/>
              <a:t> </a:t>
            </a:r>
            <a:r>
              <a:rPr lang="en-US" sz="2000" dirty="0"/>
              <a:t>Copyrighted. </a:t>
            </a:r>
            <a:r>
              <a:rPr lang="el-GR" sz="2000" dirty="0" smtClean="0">
                <a:hlinkClick r:id="rId4"/>
              </a:rPr>
              <a:t>http</a:t>
            </a:r>
            <a:r>
              <a:rPr lang="el-GR" sz="2000" dirty="0">
                <a:hlinkClick r:id="rId4"/>
              </a:rPr>
              <a:t>://4.bp.blogspot.com</a:t>
            </a:r>
            <a:r>
              <a:rPr lang="el-GR" sz="2000" dirty="0" smtClean="0">
                <a:hlinkClick r:id="rId4"/>
              </a:rPr>
              <a:t>/-7Oo3XUkoGfA/TlviNJ_6FHI/AAAAAAAABR8/SXXcf5hTwR8/s400/herodion2a.jpg</a:t>
            </a:r>
            <a:endParaRPr lang="en-US" sz="2000" dirty="0" smtClean="0"/>
          </a:p>
          <a:p>
            <a:pPr marL="0" indent="0">
              <a:buNone/>
            </a:pPr>
            <a:r>
              <a:rPr lang="el-GR" sz="2000" dirty="0" smtClean="0"/>
              <a:t>Εικόνα 13</a:t>
            </a:r>
            <a:r>
              <a:rPr lang="en-US" sz="2000" dirty="0"/>
              <a:t>: Map of </a:t>
            </a:r>
            <a:r>
              <a:rPr lang="en-US" sz="2000" dirty="0" err="1"/>
              <a:t>Herodium</a:t>
            </a:r>
            <a:r>
              <a:rPr lang="en-US" sz="2000" dirty="0" smtClean="0"/>
              <a:t>. Copyrighted. </a:t>
            </a:r>
            <a:r>
              <a:rPr lang="en-US" sz="2000" dirty="0" smtClean="0">
                <a:hlinkClick r:id="rId5"/>
              </a:rPr>
              <a:t>http</a:t>
            </a:r>
            <a:r>
              <a:rPr lang="en-US" sz="2000" dirty="0">
                <a:hlinkClick r:id="rId5"/>
              </a:rPr>
              <a:t>://</a:t>
            </a:r>
            <a:r>
              <a:rPr lang="en-US" sz="2000" dirty="0" smtClean="0">
                <a:hlinkClick r:id="rId5"/>
              </a:rPr>
              <a:t>www.bibleinthenews.com/Editor/Images/image?path=old%2F20070509herodionmap.jpg</a:t>
            </a:r>
            <a:endParaRPr lang="en-US" sz="2000" dirty="0" smtClean="0"/>
          </a:p>
          <a:p>
            <a:pPr marL="0" indent="0">
              <a:buNone/>
            </a:pPr>
            <a:r>
              <a:rPr lang="el-GR" sz="2000" dirty="0" smtClean="0"/>
              <a:t>Εικόνα 14</a:t>
            </a:r>
            <a:r>
              <a:rPr lang="en-US" sz="2000" dirty="0" smtClean="0"/>
              <a:t>: </a:t>
            </a:r>
            <a:r>
              <a:rPr lang="el-GR" sz="2000" dirty="0"/>
              <a:t>Ηρώδειο - ο λόφος. Στους πρόποδες το </a:t>
            </a:r>
            <a:r>
              <a:rPr lang="el-GR" sz="2000" dirty="0" smtClean="0"/>
              <a:t>Μαυσωλείο </a:t>
            </a:r>
            <a:r>
              <a:rPr lang="el-GR" sz="2000" dirty="0"/>
              <a:t>του Ηρώδη. </a:t>
            </a:r>
            <a:r>
              <a:rPr lang="en-US" sz="2000" dirty="0"/>
              <a:t>Copyrighted. </a:t>
            </a:r>
            <a:r>
              <a:rPr lang="el-GR" sz="2000" dirty="0" smtClean="0">
                <a:hlinkClick r:id="rId6"/>
              </a:rPr>
              <a:t>https</a:t>
            </a:r>
            <a:r>
              <a:rPr lang="el-GR" sz="2000" dirty="0">
                <a:hlinkClick r:id="rId6"/>
              </a:rPr>
              <a:t>://</a:t>
            </a:r>
            <a:r>
              <a:rPr lang="el-GR" sz="2000" dirty="0" smtClean="0">
                <a:hlinkClick r:id="rId6"/>
              </a:rPr>
              <a:t>holylandphotos.files.wordpress.com/2013/12/ichjhr08.jpg</a:t>
            </a:r>
            <a:endParaRPr lang="en-US" sz="2000" dirty="0" smtClean="0"/>
          </a:p>
          <a:p>
            <a:pPr marL="0" indent="0">
              <a:buNone/>
            </a:pPr>
            <a:r>
              <a:rPr lang="el-GR" sz="2000" dirty="0" smtClean="0"/>
              <a:t>Εικόνα 15</a:t>
            </a:r>
            <a:r>
              <a:rPr lang="en-US" sz="2000" dirty="0" smtClean="0"/>
              <a:t>: </a:t>
            </a:r>
            <a:r>
              <a:rPr lang="el-GR" sz="2000" dirty="0"/>
              <a:t>Σχέδιο της δομής του Ηρώδειου</a:t>
            </a:r>
            <a:r>
              <a:rPr lang="el-GR" sz="2000" dirty="0" smtClean="0"/>
              <a:t>.</a:t>
            </a:r>
            <a:r>
              <a:rPr lang="en-US" sz="2000" dirty="0" smtClean="0"/>
              <a:t> </a:t>
            </a:r>
            <a:r>
              <a:rPr lang="en-US" sz="2000" dirty="0"/>
              <a:t>Copyrighted. </a:t>
            </a:r>
            <a:r>
              <a:rPr lang="el-GR" sz="2000" dirty="0" smtClean="0">
                <a:hlinkClick r:id="rId7"/>
              </a:rPr>
              <a:t>http</a:t>
            </a:r>
            <a:r>
              <a:rPr lang="el-GR" sz="2000" dirty="0">
                <a:hlinkClick r:id="rId7"/>
              </a:rPr>
              <a:t>://</a:t>
            </a:r>
            <a:r>
              <a:rPr lang="el-GR" sz="2000" dirty="0" smtClean="0">
                <a:hlinkClick r:id="rId7"/>
              </a:rPr>
              <a:t>www.mycrandall.ca/courses/ntintro/images/HerodRecon.jpg</a:t>
            </a:r>
            <a:endParaRPr lang="en-US" sz="2000" dirty="0" smtClean="0"/>
          </a:p>
        </p:txBody>
      </p:sp>
    </p:spTree>
    <p:extLst>
      <p:ext uri="{BB962C8B-B14F-4D97-AF65-F5344CB8AC3E}">
        <p14:creationId xmlns:p14="http://schemas.microsoft.com/office/powerpoint/2010/main" val="30088124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(4/5)</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a:t>Εικόνα 16</a:t>
            </a:r>
            <a:r>
              <a:rPr lang="en-US" sz="2000" dirty="0"/>
              <a:t>: </a:t>
            </a:r>
            <a:r>
              <a:rPr lang="el-GR" sz="2000" dirty="0"/>
              <a:t>Ηρώδειο - είσοδος.</a:t>
            </a:r>
            <a:r>
              <a:rPr lang="en-US" sz="2000" dirty="0"/>
              <a:t> Copyrighted. </a:t>
            </a:r>
            <a:r>
              <a:rPr lang="en-US" sz="2000" dirty="0">
                <a:hlinkClick r:id="rId3"/>
              </a:rPr>
              <a:t>http://</a:t>
            </a:r>
            <a:r>
              <a:rPr lang="en-US" sz="2000" dirty="0" smtClean="0">
                <a:hlinkClick r:id="rId3"/>
              </a:rPr>
              <a:t>cfile230.uf.daum.net/image/221CE1455376C6C31223F8</a:t>
            </a:r>
            <a:endParaRPr lang="en-US" sz="2000" dirty="0" smtClean="0"/>
          </a:p>
          <a:p>
            <a:pPr marL="0" indent="0">
              <a:buNone/>
            </a:pPr>
            <a:r>
              <a:rPr lang="el-GR" sz="2000" dirty="0" smtClean="0"/>
              <a:t>Εικόνα 17</a:t>
            </a:r>
            <a:r>
              <a:rPr lang="en-US" sz="2000" dirty="0" smtClean="0"/>
              <a:t>: </a:t>
            </a:r>
            <a:r>
              <a:rPr lang="el-GR" sz="2000" dirty="0"/>
              <a:t>Χάρτης με την τοποθεσία της </a:t>
            </a:r>
            <a:r>
              <a:rPr lang="el-GR" sz="2000" dirty="0" err="1"/>
              <a:t>Μαχαιρούντας</a:t>
            </a:r>
            <a:r>
              <a:rPr lang="el-GR" sz="2000" dirty="0" smtClean="0"/>
              <a:t>.</a:t>
            </a:r>
            <a:r>
              <a:rPr lang="en-US" sz="2000" dirty="0"/>
              <a:t> Copyrighted. </a:t>
            </a:r>
            <a:r>
              <a:rPr lang="el-GR" sz="2000" dirty="0" smtClean="0">
                <a:hlinkClick r:id="rId4"/>
              </a:rPr>
              <a:t>http</a:t>
            </a:r>
            <a:r>
              <a:rPr lang="el-GR" sz="2000" dirty="0">
                <a:hlinkClick r:id="rId4"/>
              </a:rPr>
              <a:t>://</a:t>
            </a:r>
            <a:r>
              <a:rPr lang="el-GR" sz="2000" dirty="0" smtClean="0">
                <a:hlinkClick r:id="rId4"/>
              </a:rPr>
              <a:t>s3.amazonaws.com/hlp-section-images/217_MachaerusMap03124.jpg</a:t>
            </a:r>
            <a:endParaRPr lang="en-US" sz="2000" dirty="0" smtClean="0"/>
          </a:p>
          <a:p>
            <a:pPr marL="0" indent="0">
              <a:buNone/>
            </a:pPr>
            <a:r>
              <a:rPr lang="el-GR" sz="2000" dirty="0" smtClean="0"/>
              <a:t>Εικόνα 18</a:t>
            </a:r>
            <a:r>
              <a:rPr lang="en-US" sz="2000" dirty="0" smtClean="0"/>
              <a:t>: </a:t>
            </a:r>
            <a:r>
              <a:rPr lang="el-GR" sz="2000" dirty="0" err="1"/>
              <a:t>Μαχαιρούντα</a:t>
            </a:r>
            <a:r>
              <a:rPr lang="el-GR" sz="2000" dirty="0"/>
              <a:t> - </a:t>
            </a:r>
            <a:r>
              <a:rPr lang="el-GR" sz="2000" dirty="0" smtClean="0"/>
              <a:t>Ανάκτορο/Κάστρο.</a:t>
            </a:r>
            <a:r>
              <a:rPr lang="en-US" sz="2000" dirty="0"/>
              <a:t> Copyrighted. </a:t>
            </a:r>
            <a:r>
              <a:rPr lang="en-US" sz="2000" dirty="0" smtClean="0">
                <a:hlinkClick r:id="rId5"/>
              </a:rPr>
              <a:t>http</a:t>
            </a:r>
            <a:r>
              <a:rPr lang="en-US" sz="2000" dirty="0">
                <a:hlinkClick r:id="rId5"/>
              </a:rPr>
              <a:t>://</a:t>
            </a:r>
            <a:r>
              <a:rPr lang="en-US" sz="2000" dirty="0" smtClean="0">
                <a:hlinkClick r:id="rId5"/>
              </a:rPr>
              <a:t>www.catholic-convert.com/wp-content/uploads/Machaerus-HolyLandPhotosorg1.jpg</a:t>
            </a:r>
            <a:endParaRPr lang="en-US" sz="2000" dirty="0" smtClean="0"/>
          </a:p>
          <a:p>
            <a:pPr marL="0" indent="0">
              <a:buNone/>
            </a:pPr>
            <a:r>
              <a:rPr lang="el-GR" sz="2000" dirty="0" smtClean="0"/>
              <a:t>Εικόνα 19</a:t>
            </a:r>
            <a:r>
              <a:rPr lang="en-US" sz="2000" dirty="0" smtClean="0"/>
              <a:t>: </a:t>
            </a:r>
            <a:r>
              <a:rPr lang="el-GR" sz="2000" dirty="0"/>
              <a:t>Χάρτης με την τοποθεσία της Μασάντα. </a:t>
            </a:r>
            <a:r>
              <a:rPr lang="en-US" sz="2000" dirty="0"/>
              <a:t>Copyrighted. </a:t>
            </a:r>
            <a:r>
              <a:rPr lang="el-GR" sz="2000" dirty="0" smtClean="0">
                <a:hlinkClick r:id="rId6"/>
              </a:rPr>
              <a:t>http</a:t>
            </a:r>
            <a:r>
              <a:rPr lang="el-GR" sz="2000" dirty="0">
                <a:hlinkClick r:id="rId6"/>
              </a:rPr>
              <a:t>://</a:t>
            </a:r>
            <a:r>
              <a:rPr lang="el-GR" sz="2000" dirty="0" smtClean="0">
                <a:hlinkClick r:id="rId6"/>
              </a:rPr>
              <a:t>www.crystalinks.com/MasadaMap.jpg</a:t>
            </a:r>
            <a:endParaRPr lang="el-GR" sz="2000" dirty="0"/>
          </a:p>
          <a:p>
            <a:pPr marL="0" indent="0">
              <a:buNone/>
            </a:pPr>
            <a:r>
              <a:rPr lang="el-GR" sz="2000" dirty="0" smtClean="0"/>
              <a:t>Εικόνα 20</a:t>
            </a:r>
            <a:r>
              <a:rPr lang="en-US" sz="2000" dirty="0"/>
              <a:t>: Masada: the Roman siege ramp. </a:t>
            </a:r>
            <a:r>
              <a:rPr lang="en-US" sz="2000" dirty="0" smtClean="0"/>
              <a:t>Copyrighted. </a:t>
            </a:r>
            <a:r>
              <a:rPr lang="en-US" sz="2000" dirty="0" smtClean="0">
                <a:hlinkClick r:id="rId7"/>
              </a:rPr>
              <a:t>http</a:t>
            </a:r>
            <a:r>
              <a:rPr lang="en-US" sz="2000" dirty="0">
                <a:hlinkClick r:id="rId7"/>
              </a:rPr>
              <a:t>://</a:t>
            </a:r>
            <a:r>
              <a:rPr lang="en-US" sz="2000" dirty="0" smtClean="0">
                <a:hlinkClick r:id="rId7"/>
              </a:rPr>
              <a:t>www.gliscritti.it/gallery3/var/albums/album_001/Giudea/masada03.jpg?m=1302626763</a:t>
            </a:r>
            <a:endParaRPr lang="en-US" sz="2000" dirty="0" smtClean="0"/>
          </a:p>
        </p:txBody>
      </p:sp>
    </p:spTree>
    <p:extLst>
      <p:ext uri="{BB962C8B-B14F-4D97-AF65-F5344CB8AC3E}">
        <p14:creationId xmlns:p14="http://schemas.microsoft.com/office/powerpoint/2010/main" val="30710167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(5/5)</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a:t>Εικόνα 21</a:t>
            </a:r>
            <a:r>
              <a:rPr lang="en-US" sz="2000" dirty="0"/>
              <a:t>: </a:t>
            </a:r>
            <a:r>
              <a:rPr lang="el-GR" sz="2000" dirty="0"/>
              <a:t>Χάρτης.</a:t>
            </a:r>
            <a:r>
              <a:rPr lang="en-US" sz="2000" dirty="0"/>
              <a:t> Copyrighted. </a:t>
            </a:r>
            <a:r>
              <a:rPr lang="en-US" sz="2000" dirty="0">
                <a:hlinkClick r:id="rId3"/>
              </a:rPr>
              <a:t>http://</a:t>
            </a:r>
            <a:r>
              <a:rPr lang="en-US" sz="2000" dirty="0" smtClean="0">
                <a:hlinkClick r:id="rId3"/>
              </a:rPr>
              <a:t>www.amzi.org/assets/images/8_Palaeestina_Jesus0202.jpg</a:t>
            </a:r>
            <a:r>
              <a:rPr lang="en-US" sz="2000" dirty="0" smtClean="0"/>
              <a:t> </a:t>
            </a:r>
            <a:endParaRPr lang="el-GR" sz="2000" dirty="0"/>
          </a:p>
        </p:txBody>
      </p:sp>
    </p:spTree>
    <p:extLst>
      <p:ext uri="{BB962C8B-B14F-4D97-AF65-F5344CB8AC3E}">
        <p14:creationId xmlns:p14="http://schemas.microsoft.com/office/powerpoint/2010/main" val="886104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Αλλοδαπές - </a:t>
            </a:r>
            <a:r>
              <a:rPr lang="el-GR" dirty="0"/>
              <a:t>«αμαρτωλές» Γυναίκες </a:t>
            </a:r>
            <a:br>
              <a:rPr lang="el-GR" dirty="0"/>
            </a:br>
            <a:r>
              <a:rPr lang="el-GR" dirty="0"/>
              <a:t>στο γενεαλογικό δένδρο του </a:t>
            </a:r>
            <a:r>
              <a:rPr lang="el-GR" dirty="0" err="1" smtClean="0"/>
              <a:t>Μτ</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sz="2800" dirty="0"/>
              <a:t>Κατονομάζονται </a:t>
            </a:r>
            <a:r>
              <a:rPr lang="el-GR" sz="2800" b="1" dirty="0"/>
              <a:t>4</a:t>
            </a:r>
            <a:r>
              <a:rPr lang="el-GR" sz="2800" dirty="0"/>
              <a:t> (!) γυναίκες</a:t>
            </a:r>
            <a:r>
              <a:rPr lang="de-DE" sz="2800" dirty="0"/>
              <a:t>:</a:t>
            </a:r>
          </a:p>
          <a:p>
            <a:pPr lvl="1"/>
            <a:r>
              <a:rPr lang="el-GR" sz="2600" i="1" dirty="0" err="1"/>
              <a:t>Θάμαρ</a:t>
            </a:r>
            <a:r>
              <a:rPr lang="el-GR" sz="2600" i="1" dirty="0"/>
              <a:t> </a:t>
            </a:r>
            <a:r>
              <a:rPr lang="de-DE" sz="2600" i="1" dirty="0"/>
              <a:t> (1,3)</a:t>
            </a:r>
          </a:p>
          <a:p>
            <a:pPr lvl="2"/>
            <a:r>
              <a:rPr lang="el-GR" sz="2600" dirty="0"/>
              <a:t>Μεταμφιέστηκε ως πόρνη</a:t>
            </a:r>
            <a:r>
              <a:rPr lang="de-DE" sz="2600" dirty="0"/>
              <a:t>.</a:t>
            </a:r>
          </a:p>
          <a:p>
            <a:pPr lvl="1"/>
            <a:r>
              <a:rPr lang="el-GR" sz="2600" i="1" dirty="0" err="1"/>
              <a:t>Ραάβ</a:t>
            </a:r>
            <a:r>
              <a:rPr lang="el-GR" sz="2600" i="1" dirty="0"/>
              <a:t> </a:t>
            </a:r>
            <a:r>
              <a:rPr lang="de-DE" sz="2600" i="1" dirty="0"/>
              <a:t>(1,5)</a:t>
            </a:r>
          </a:p>
          <a:p>
            <a:pPr lvl="2"/>
            <a:r>
              <a:rPr lang="el-GR" sz="2600" dirty="0"/>
              <a:t>Ήταν εθνική-αλλοδαπή πόρνη</a:t>
            </a:r>
            <a:r>
              <a:rPr lang="de-DE" sz="2600" dirty="0"/>
              <a:t>.</a:t>
            </a:r>
          </a:p>
          <a:p>
            <a:pPr lvl="1"/>
            <a:r>
              <a:rPr lang="el-GR" sz="2600" i="1" dirty="0"/>
              <a:t>Ρουθ </a:t>
            </a:r>
            <a:r>
              <a:rPr lang="de-DE" sz="2600" i="1" dirty="0"/>
              <a:t>(1,5)</a:t>
            </a:r>
          </a:p>
          <a:p>
            <a:pPr lvl="2"/>
            <a:r>
              <a:rPr lang="el-GR" sz="2600" dirty="0"/>
              <a:t>Ήταν </a:t>
            </a:r>
            <a:r>
              <a:rPr lang="el-GR" sz="2600" dirty="0" err="1"/>
              <a:t>Μωαβίτισσα</a:t>
            </a:r>
            <a:r>
              <a:rPr lang="el-GR" sz="2600" dirty="0"/>
              <a:t> αλλοδαπή</a:t>
            </a:r>
            <a:r>
              <a:rPr lang="de-DE" sz="2600" dirty="0"/>
              <a:t>.</a:t>
            </a:r>
          </a:p>
          <a:p>
            <a:pPr lvl="1"/>
            <a:r>
              <a:rPr lang="el-GR" sz="2600" i="1" dirty="0"/>
              <a:t>ἡ </a:t>
            </a:r>
            <a:r>
              <a:rPr lang="el-GR" sz="2600" i="1" dirty="0" err="1"/>
              <a:t>τοῦ</a:t>
            </a:r>
            <a:r>
              <a:rPr lang="el-GR" sz="2600" i="1" dirty="0"/>
              <a:t> </a:t>
            </a:r>
            <a:r>
              <a:rPr lang="el-GR" sz="2600" i="1" dirty="0" err="1"/>
              <a:t>Οὐρίου</a:t>
            </a:r>
            <a:r>
              <a:rPr lang="el-GR" sz="2600" i="1" dirty="0"/>
              <a:t>, </a:t>
            </a:r>
            <a:r>
              <a:rPr lang="de-DE" sz="2600" i="1" dirty="0"/>
              <a:t>B</a:t>
            </a:r>
            <a:r>
              <a:rPr lang="el-GR" sz="2600" i="1" dirty="0" err="1"/>
              <a:t>ηρσαβεέ</a:t>
            </a:r>
            <a:r>
              <a:rPr lang="el-GR" sz="2600" i="1" dirty="0"/>
              <a:t> </a:t>
            </a:r>
            <a:r>
              <a:rPr lang="de-DE" sz="2600" i="1" dirty="0"/>
              <a:t>(1,6)</a:t>
            </a:r>
          </a:p>
          <a:p>
            <a:pPr lvl="2"/>
            <a:r>
              <a:rPr lang="el-GR" sz="2600" dirty="0"/>
              <a:t>Διέπραξε μοιχεία με τον Δαυίδ που διέταξε και το φόνο του άνδρα της</a:t>
            </a:r>
            <a:r>
              <a:rPr lang="de-DE" sz="2600" dirty="0" smtClean="0"/>
              <a:t>.</a:t>
            </a:r>
            <a:endParaRPr lang="de-DE" sz="2600" dirty="0"/>
          </a:p>
        </p:txBody>
      </p:sp>
    </p:spTree>
    <p:extLst>
      <p:ext uri="{BB962C8B-B14F-4D97-AF65-F5344CB8AC3E}">
        <p14:creationId xmlns:p14="http://schemas.microsoft.com/office/powerpoint/2010/main" val="11968605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Χριστός ως </a:t>
            </a:r>
            <a:r>
              <a:rPr lang="el-GR" dirty="0"/>
              <a:t>Μετανάστης </a:t>
            </a:r>
            <a:r>
              <a:rPr lang="el-GR" dirty="0" smtClean="0"/>
              <a:t>στο </a:t>
            </a:r>
            <a:r>
              <a:rPr lang="el-GR" dirty="0" err="1"/>
              <a:t>Μτ</a:t>
            </a:r>
            <a:r>
              <a:rPr lang="el-GR" dirty="0"/>
              <a:t>. </a:t>
            </a:r>
            <a:r>
              <a:rPr lang="el-GR" dirty="0" smtClean="0"/>
              <a:t>και </a:t>
            </a:r>
            <a:r>
              <a:rPr lang="el-GR" dirty="0"/>
              <a:t>οι Ξένοι</a:t>
            </a:r>
          </a:p>
        </p:txBody>
      </p:sp>
      <p:sp>
        <p:nvSpPr>
          <p:cNvPr id="3" name="Θέση περιεχομένου 2"/>
          <p:cNvSpPr>
            <a:spLocks noGrp="1"/>
          </p:cNvSpPr>
          <p:nvPr>
            <p:ph idx="1"/>
          </p:nvPr>
        </p:nvSpPr>
        <p:spPr/>
        <p:txBody>
          <a:bodyPr>
            <a:noAutofit/>
          </a:bodyPr>
          <a:lstStyle/>
          <a:p>
            <a:pPr marL="252000" indent="-252000">
              <a:lnSpc>
                <a:spcPts val="2000"/>
              </a:lnSpc>
              <a:spcBef>
                <a:spcPts val="600"/>
              </a:spcBef>
            </a:pPr>
            <a:r>
              <a:rPr lang="el-GR" sz="2200" dirty="0"/>
              <a:t>Ο Ματθαίος τις μνημονεύει για να καταστήσει σαφές ότι η εκλογή του Θεού είναι πράξη χάριτος που αγκαλιάζει </a:t>
            </a:r>
            <a:r>
              <a:rPr lang="el-GR" sz="2200" b="1" dirty="0"/>
              <a:t>και τα έθνη αλλά και τις γυναίκες</a:t>
            </a:r>
            <a:r>
              <a:rPr lang="de-DE" sz="2200" dirty="0"/>
              <a:t>.</a:t>
            </a:r>
            <a:r>
              <a:rPr lang="el-GR" sz="2200" dirty="0"/>
              <a:t> </a:t>
            </a:r>
            <a:r>
              <a:rPr lang="el-GR" sz="2200" dirty="0" err="1"/>
              <a:t>Σημειωτέον</a:t>
            </a:r>
            <a:r>
              <a:rPr lang="el-GR" sz="2200" dirty="0"/>
              <a:t> ότι ο </a:t>
            </a:r>
            <a:r>
              <a:rPr lang="el-GR" sz="2200" dirty="0" err="1"/>
              <a:t>Μτ</a:t>
            </a:r>
            <a:r>
              <a:rPr lang="el-GR" sz="2200" dirty="0"/>
              <a:t>. (τελώνης ο ίδιος) προσθέτει στους τελώνες που ακούνε τον Ιησού + τις </a:t>
            </a:r>
            <a:r>
              <a:rPr lang="el-GR" sz="2200" b="1" dirty="0"/>
              <a:t>πόρνες</a:t>
            </a:r>
            <a:r>
              <a:rPr lang="el-GR" sz="2200" dirty="0"/>
              <a:t> (ο μόνος που μνημονεύει και τη </a:t>
            </a:r>
            <a:r>
              <a:rPr lang="el-GR" sz="2200" b="1" i="1" dirty="0"/>
              <a:t>γυναίκα του Πιλάτου </a:t>
            </a:r>
            <a:r>
              <a:rPr lang="el-GR" sz="2200" dirty="0"/>
              <a:t>κατά το Πάθος). </a:t>
            </a:r>
            <a:endParaRPr lang="el-GR" sz="2200" i="1" dirty="0"/>
          </a:p>
          <a:p>
            <a:pPr marL="252000" indent="-252000">
              <a:lnSpc>
                <a:spcPts val="2000"/>
              </a:lnSpc>
              <a:spcBef>
                <a:spcPts val="600"/>
              </a:spcBef>
            </a:pPr>
            <a:r>
              <a:rPr lang="el-GR" sz="2200" dirty="0"/>
              <a:t>Ακολούθως περιγράφει την </a:t>
            </a:r>
            <a:r>
              <a:rPr lang="el-GR" sz="2200" dirty="0" err="1"/>
              <a:t>ιεραποδημία</a:t>
            </a:r>
            <a:r>
              <a:rPr lang="el-GR" sz="2200" dirty="0"/>
              <a:t> στον Ιησού </a:t>
            </a:r>
            <a:r>
              <a:rPr lang="el-GR" sz="2200" b="1" dirty="0"/>
              <a:t>των Μάγων</a:t>
            </a:r>
            <a:r>
              <a:rPr lang="el-GR" sz="2200" dirty="0"/>
              <a:t> (ιερατική κάστα) ως εκπροσώπων των εθνών τα οποία σύμφωνα με το </a:t>
            </a:r>
            <a:r>
              <a:rPr lang="el-GR" sz="2200" dirty="0" err="1"/>
              <a:t>Ησ</a:t>
            </a:r>
            <a:r>
              <a:rPr lang="el-GR" sz="2200" dirty="0"/>
              <a:t>. 60+ Ψ.71 (72 </a:t>
            </a:r>
            <a:r>
              <a:rPr lang="el-GR" sz="2200" dirty="0" err="1"/>
              <a:t>πρβλ</a:t>
            </a:r>
            <a:r>
              <a:rPr lang="el-GR" sz="2200" dirty="0"/>
              <a:t>. το ταξίδι της βασίλισσας </a:t>
            </a:r>
            <a:r>
              <a:rPr lang="el-GR" sz="2200" dirty="0" err="1"/>
              <a:t>Σαβά</a:t>
            </a:r>
            <a:r>
              <a:rPr lang="el-GR" sz="2200" dirty="0"/>
              <a:t> στον </a:t>
            </a:r>
            <a:r>
              <a:rPr lang="el-GR" sz="2200" dirty="0" err="1"/>
              <a:t>Σολομ</a:t>
            </a:r>
            <a:r>
              <a:rPr lang="el-GR" sz="2200" dirty="0"/>
              <a:t>.) κομίζουν τα δώρα όχι όμως στη </a:t>
            </a:r>
            <a:r>
              <a:rPr lang="el-GR" sz="2200" dirty="0" err="1"/>
              <a:t>Σιών</a:t>
            </a:r>
            <a:r>
              <a:rPr lang="el-GR" sz="2200" dirty="0"/>
              <a:t> (κέντρο διαπλεκόμενων) αλλά σε οίκο της Βηθλεέμ.</a:t>
            </a:r>
          </a:p>
          <a:p>
            <a:pPr marL="252000" indent="-252000">
              <a:lnSpc>
                <a:spcPts val="2000"/>
              </a:lnSpc>
              <a:spcBef>
                <a:spcPts val="600"/>
              </a:spcBef>
            </a:pPr>
            <a:r>
              <a:rPr lang="el-GR" sz="2200" dirty="0"/>
              <a:t>Ο ίδιος ο Ιησούς γίνεται μετανάστης στην Αίγυπτο μέχρι να πεθάνει ο διάδοχος Ηρώδης (6 μ.Χ.)</a:t>
            </a:r>
          </a:p>
          <a:p>
            <a:pPr marL="252000" indent="-252000">
              <a:lnSpc>
                <a:spcPts val="2000"/>
              </a:lnSpc>
              <a:spcBef>
                <a:spcPts val="600"/>
              </a:spcBef>
            </a:pPr>
            <a:r>
              <a:rPr lang="el-GR" sz="2200" dirty="0"/>
              <a:t>Στο τέλος ακούγεται σε όρος της Γαλιλαίας (!) η Πασχάλια Διακήρυξη: </a:t>
            </a:r>
            <a:r>
              <a:rPr lang="el-GR" sz="2200" i="1" dirty="0" err="1"/>
              <a:t>Πορευθέντες</a:t>
            </a:r>
            <a:r>
              <a:rPr lang="el-GR" sz="2200" i="1" dirty="0"/>
              <a:t> μαθητεύσατε πάντα τα έθνη!</a:t>
            </a:r>
            <a:endParaRPr lang="de-DE" sz="2200" dirty="0"/>
          </a:p>
          <a:p>
            <a:pPr marL="252000" indent="-252000">
              <a:lnSpc>
                <a:spcPts val="2000"/>
              </a:lnSpc>
              <a:spcBef>
                <a:spcPts val="600"/>
              </a:spcBef>
            </a:pPr>
            <a:r>
              <a:rPr lang="el-GR" sz="2200" dirty="0"/>
              <a:t>Περιορίζει έτσι τον κομπασμό των Ιουδαίων (</a:t>
            </a:r>
            <a:r>
              <a:rPr lang="el-GR" sz="2200" dirty="0" err="1"/>
              <a:t>πρβλ</a:t>
            </a:r>
            <a:r>
              <a:rPr lang="el-GR" sz="2200" dirty="0"/>
              <a:t>. </a:t>
            </a:r>
            <a:r>
              <a:rPr lang="el-GR" sz="2200" dirty="0" smtClean="0"/>
              <a:t>Εκατόνταρχος + </a:t>
            </a:r>
            <a:r>
              <a:rPr lang="el-GR" sz="2200" dirty="0" err="1" smtClean="0"/>
              <a:t>Χαναναία</a:t>
            </a:r>
            <a:r>
              <a:rPr lang="el-GR" sz="2200" dirty="0"/>
              <a:t>)</a:t>
            </a:r>
            <a:r>
              <a:rPr lang="de-DE" sz="2200" dirty="0" smtClean="0"/>
              <a:t>.</a:t>
            </a:r>
            <a:endParaRPr lang="de-DE" sz="2200" dirty="0"/>
          </a:p>
        </p:txBody>
      </p:sp>
    </p:spTree>
    <p:extLst>
      <p:ext uri="{BB962C8B-B14F-4D97-AF65-F5344CB8AC3E}">
        <p14:creationId xmlns:p14="http://schemas.microsoft.com/office/powerpoint/2010/main" val="1116135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αριθμός 3*14</a:t>
            </a:r>
          </a:p>
        </p:txBody>
      </p:sp>
      <p:sp>
        <p:nvSpPr>
          <p:cNvPr id="3" name="Θέση περιεχομένου 2"/>
          <p:cNvSpPr>
            <a:spLocks noGrp="1"/>
          </p:cNvSpPr>
          <p:nvPr>
            <p:ph idx="1"/>
          </p:nvPr>
        </p:nvSpPr>
        <p:spPr/>
        <p:txBody>
          <a:bodyPr>
            <a:noAutofit/>
          </a:bodyPr>
          <a:lstStyle/>
          <a:p>
            <a:pPr>
              <a:lnSpc>
                <a:spcPts val="2200"/>
              </a:lnSpc>
              <a:spcBef>
                <a:spcPts val="600"/>
              </a:spcBef>
            </a:pPr>
            <a:r>
              <a:rPr lang="el-GR" sz="2400" dirty="0"/>
              <a:t>Γιατί «γενεές δεκατέσσερεις» στο Δέντρο;</a:t>
            </a:r>
            <a:endParaRPr lang="de-DE" sz="2400" dirty="0"/>
          </a:p>
          <a:p>
            <a:pPr lvl="1">
              <a:lnSpc>
                <a:spcPts val="2200"/>
              </a:lnSpc>
              <a:spcBef>
                <a:spcPts val="600"/>
              </a:spcBef>
            </a:pPr>
            <a:r>
              <a:rPr lang="el-GR" sz="2400" dirty="0"/>
              <a:t>ΜΝΗΜΟ-ΤΕΧΝΙΚΗ</a:t>
            </a:r>
            <a:r>
              <a:rPr lang="de-DE" sz="2400" dirty="0"/>
              <a:t>.</a:t>
            </a:r>
            <a:endParaRPr lang="el-GR" sz="2400" dirty="0"/>
          </a:p>
          <a:p>
            <a:pPr lvl="1">
              <a:lnSpc>
                <a:spcPts val="2200"/>
              </a:lnSpc>
              <a:spcBef>
                <a:spcPts val="600"/>
              </a:spcBef>
            </a:pPr>
            <a:r>
              <a:rPr lang="el-GR" sz="2400" dirty="0"/>
              <a:t>Το όνομα του Προφητάνακτα </a:t>
            </a:r>
            <a:r>
              <a:rPr lang="el-GR" sz="2400" b="1" dirty="0"/>
              <a:t>ΔΑΥΙΔ</a:t>
            </a:r>
            <a:r>
              <a:rPr lang="el-GR" sz="2400" dirty="0"/>
              <a:t> έχει άθροισμα το 14 (</a:t>
            </a:r>
            <a:r>
              <a:rPr lang="el-GR" sz="2400" dirty="0" err="1"/>
              <a:t>d+w+d</a:t>
            </a:r>
            <a:r>
              <a:rPr lang="el-GR" sz="2400" dirty="0"/>
              <a:t>= 4+6+4= 14).</a:t>
            </a:r>
            <a:endParaRPr lang="de-DE" sz="2400" dirty="0"/>
          </a:p>
          <a:p>
            <a:pPr lvl="1">
              <a:lnSpc>
                <a:spcPts val="2200"/>
              </a:lnSpc>
              <a:spcBef>
                <a:spcPts val="600"/>
              </a:spcBef>
            </a:pPr>
            <a:r>
              <a:rPr lang="el-GR" sz="2400" dirty="0"/>
              <a:t>Ο ίδιος αριθμός συνδέεται επιπλέον με την </a:t>
            </a:r>
            <a:r>
              <a:rPr lang="el-GR" sz="2400" dirty="0" err="1"/>
              <a:t>ανακυκλούμενη</a:t>
            </a:r>
            <a:r>
              <a:rPr lang="el-GR" sz="2400" dirty="0"/>
              <a:t> ανά δεκατέσσερεις ημέρες διαδικασία πλήρωσης και έλλειψης της </a:t>
            </a:r>
            <a:r>
              <a:rPr lang="el-GR" sz="2400" b="1" dirty="0"/>
              <a:t>σελήνης.</a:t>
            </a:r>
            <a:r>
              <a:rPr lang="el-GR" sz="2400" dirty="0"/>
              <a:t> Στο τέλος της πρώτης 14άδας ανατέλλει το άστρο του Προφητάνακτα, της δεύτερης ο ζόφος της Βαβυλώνιας Αιχμαλωσίας και της τρίτης γεννάται εκ Παρθένου ο Ιησούς, ο Ήλιος της δικαιοσύνης (= καλοσύνης</a:t>
            </a:r>
            <a:r>
              <a:rPr lang="el-GR" sz="2400" dirty="0" smtClean="0"/>
              <a:t>).</a:t>
            </a:r>
            <a:endParaRPr lang="el-GR" sz="2400" dirty="0"/>
          </a:p>
          <a:p>
            <a:pPr lvl="1">
              <a:lnSpc>
                <a:spcPts val="2200"/>
              </a:lnSpc>
              <a:spcBef>
                <a:spcPts val="600"/>
              </a:spcBef>
            </a:pPr>
            <a:r>
              <a:rPr lang="el-GR" sz="2400" dirty="0"/>
              <a:t>Με την έλευση του </a:t>
            </a:r>
            <a:r>
              <a:rPr lang="el-GR" sz="2400" b="1" dirty="0"/>
              <a:t>Εμμανουήλ </a:t>
            </a:r>
            <a:r>
              <a:rPr lang="el-GR" sz="2400" dirty="0"/>
              <a:t>αποδεικνύεται ότι ο Θεός παραμένει </a:t>
            </a:r>
            <a:r>
              <a:rPr lang="el-GR" sz="2400" b="1" dirty="0"/>
              <a:t>μαζί  με τον άνθρωπο </a:t>
            </a:r>
            <a:r>
              <a:rPr lang="el-GR" sz="2400" dirty="0"/>
              <a:t>όντας απόλυτα πιστός στις διαθήκες </a:t>
            </a:r>
            <a:r>
              <a:rPr lang="el-GR" sz="2400" dirty="0" smtClean="0"/>
              <a:t>και </a:t>
            </a:r>
            <a:r>
              <a:rPr lang="el-GR" sz="2400" dirty="0"/>
              <a:t>τις προφητείες Του, ιδίως αυτές στο Ησαΐα 7-11</a:t>
            </a:r>
            <a:r>
              <a:rPr lang="el-GR" sz="2400" dirty="0" smtClean="0"/>
              <a:t>.</a:t>
            </a:r>
            <a:endParaRPr lang="el-GR" sz="2400" dirty="0"/>
          </a:p>
        </p:txBody>
      </p:sp>
    </p:spTree>
    <p:extLst>
      <p:ext uri="{BB962C8B-B14F-4D97-AF65-F5344CB8AC3E}">
        <p14:creationId xmlns:p14="http://schemas.microsoft.com/office/powerpoint/2010/main" val="6291565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10/2015 12:45:07"/>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4,5,"/>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2,4,5,"/>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2,4,5,"/>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4,5,"/>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2,4,5,"/>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2,4,5,"/>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2,5,6,7,8,9,"/>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2,4,5,"/>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4,5,"/>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2,4,5,"/>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7,2,3,"/>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2,4,5,"/>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2,4,5,"/>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2,5,6,10,11,12,"/>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erman"/>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2,4,5,"/>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2,3,2056,6,"/>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2,3,4,5,"/>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4,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4,5,"/>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4,5,"/>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4,5,"/>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CA4330B6-CF6F-491D-91BF-BE191FFFE95D}">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2183</TotalTime>
  <Words>3991</Words>
  <Application>Microsoft Office PowerPoint</Application>
  <PresentationFormat>Προβολή στην οθόνη (4:3)</PresentationFormat>
  <Paragraphs>349</Paragraphs>
  <Slides>69</Slides>
  <Notes>18</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69</vt:i4>
      </vt:variant>
    </vt:vector>
  </HeadingPairs>
  <TitlesOfParts>
    <vt:vector size="74" baseType="lpstr">
      <vt:lpstr>ＭＳ Ｐゴシック</vt:lpstr>
      <vt:lpstr>Arial</vt:lpstr>
      <vt:lpstr>Calibri</vt:lpstr>
      <vt:lpstr>Wingdings</vt:lpstr>
      <vt:lpstr>Θέμα του Office</vt:lpstr>
      <vt:lpstr>Χριστολογικές Μαρτυρίες της Παλαιάς Διαθήκης</vt:lpstr>
      <vt:lpstr>Η ΓΕΝΝΗΣΗ ΣΤΟ ΚΑΤΑ ΜΑΤΘΑΙΟΝ ΚΑΙ ΤΟ ΚΑΤΑ ΛΟΥΚΑΝ</vt:lpstr>
      <vt:lpstr>Οι Εκ-πλήξεις των Χριστουγέννων</vt:lpstr>
      <vt:lpstr>Οι Εκ-πλήξεις των Χριστουγέννων [2]</vt:lpstr>
      <vt:lpstr>Το γενεαλογικό δένδρο του Ιησού</vt:lpstr>
      <vt:lpstr>Το γενεαλογικό δένδρο του Ματθαίου</vt:lpstr>
      <vt:lpstr>Αλλοδαπές - «αμαρτωλές» Γυναίκες  στο γενεαλογικό δένδρο του Μτ</vt:lpstr>
      <vt:lpstr>Χριστός ως Μετανάστης στο Μτ. και οι Ξένοι</vt:lpstr>
      <vt:lpstr>Ο αριθμός 3*14</vt:lpstr>
      <vt:lpstr>Ο ΑΣΤΕΡΑΣ</vt:lpstr>
      <vt:lpstr>Ο ΑΣΤΕΡΑΣ [2]</vt:lpstr>
      <vt:lpstr>ΔΙΑΦΟΡΕΣ ΜΕ ΤΟ ΚΑΤΑ ΛΟΥΚΑ</vt:lpstr>
      <vt:lpstr>Gajus Ιulius Caesar Octavianus  (27 π.Χ.-14 μ.Χ.)</vt:lpstr>
      <vt:lpstr>Η ΑΠΟΓΡΑΦΗ</vt:lpstr>
      <vt:lpstr>ΔΙΠΤΥΧΟ ΓΕΝΕΘΛΙΩΝ ΣΤΟ ΚΑΤΑ ΛΟΥΚΑ</vt:lpstr>
      <vt:lpstr>Οι γονείς του Ιησού</vt:lpstr>
      <vt:lpstr>Οι Μνηστευμένοι</vt:lpstr>
      <vt:lpstr>Μνηστεία</vt:lpstr>
      <vt:lpstr>Μαριάμ - η νεάνις Παρθένος</vt:lpstr>
      <vt:lpstr>Γυναίκες - Γυναικόπαιδα</vt:lpstr>
      <vt:lpstr>ΤΑ ΑΔΕΛΦΙΑ ΤΟΥ ΙΗΣΟΥ</vt:lpstr>
      <vt:lpstr>Η Ναζαρέτ στη Γαλιλαία</vt:lpstr>
      <vt:lpstr>Η Ναζαρέτ στη Γαλιλαία [2]</vt:lpstr>
      <vt:lpstr>Η Ναζαρέτ στη Γαλιλαία [3]</vt:lpstr>
      <vt:lpstr>Ναζαρέτ</vt:lpstr>
      <vt:lpstr>Ναζαρέτ - Ναός του Ευαγγελισμού</vt:lpstr>
      <vt:lpstr>Ναζαρέτ - Χώρος του Ευαγγελισμού</vt:lpstr>
      <vt:lpstr>Βηθλεέμ   Beth Lahamu = Οίκος του Θεού/παρετυμ. οίκος του άρτου</vt:lpstr>
      <vt:lpstr>Ο Βασιλιάς Ηρώδης</vt:lpstr>
      <vt:lpstr>Το βασίλειο του Ηρώδη</vt:lpstr>
      <vt:lpstr>Ηρώδης, ο βασιλιάς του Ιούδα</vt:lpstr>
      <vt:lpstr>Ηρώδης, ο βασιλιάς του Ιούδα [2]</vt:lpstr>
      <vt:lpstr>Ο ΛΑΜΠΡΟΤΕΡΟΣ ΝΑΟΣ ΚΤΙΖΕΤΑΙ  ΑΠΟ ΤΟΝ ΠΛΕΟΝ ΓΝΩΣΤΟ ΤΥΡΑΝΝΟ</vt:lpstr>
      <vt:lpstr>Ηρώδης ο Ιδουμαίος</vt:lpstr>
      <vt:lpstr>Ηρώδης ο Ιδουμαίος [2]</vt:lpstr>
      <vt:lpstr>Ο Ηρώδης και οι γυναίκες του</vt:lpstr>
      <vt:lpstr>Ηρώδης και Δολοφονίες</vt:lpstr>
      <vt:lpstr>Η Σφαγή των Νηπίων της Βηθλεέμ</vt:lpstr>
      <vt:lpstr>Τα κτίσματα του Ηρώδη</vt:lpstr>
      <vt:lpstr>Καισάρεια</vt:lpstr>
      <vt:lpstr>Καισάρεια [2]</vt:lpstr>
      <vt:lpstr>Το Υδραγωγείο της Καισάρειας</vt:lpstr>
      <vt:lpstr>Ιππόδρομος της Καισάρειας  (προς βορρά)</vt:lpstr>
      <vt:lpstr>Το Θέατρο της Καισάρειας</vt:lpstr>
      <vt:lpstr>Το οχυρό Ηρωδείο</vt:lpstr>
      <vt:lpstr>Ηρώδειον</vt:lpstr>
      <vt:lpstr>Ηρώδειο - ο λόφος  Στους πρόποδες το Μαυσωλείο του Ηρώδη</vt:lpstr>
      <vt:lpstr>Hρώδειο 11 χλμ. νότια της Ιερουσαλήμ σε τεχνητό λόφο με δύο τείχη</vt:lpstr>
      <vt:lpstr>Ηρώδειο - τα αρχαιολογικά υπολείμματα </vt:lpstr>
      <vt:lpstr>Μαχαιρούντα</vt:lpstr>
      <vt:lpstr>Μαχαιρούντα [2]</vt:lpstr>
      <vt:lpstr>Mασάντα στη Νεκρά Θάλασσα</vt:lpstr>
      <vt:lpstr>Mασάντα</vt:lpstr>
      <vt:lpstr>Η Κληρονομιά του Ηρώδη</vt:lpstr>
      <vt:lpstr>Η Κληρονομιά του Ηρώδη</vt:lpstr>
      <vt:lpstr>Η Κληρονομιά του Ηρώδη [2]</vt:lpstr>
      <vt:lpstr>Βιβλιογραφία</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(1/5)</vt:lpstr>
      <vt:lpstr>Σημείωμα Χρήσης Έργων Τρίτων (2/5) </vt:lpstr>
      <vt:lpstr>Σημείωμα Χρήσης Έργων Τρίτων (3/5) </vt:lpstr>
      <vt:lpstr>Σημείωμα Χρήσης Έργων Τρίτων (4/5) </vt:lpstr>
      <vt:lpstr>Σημείωμα Χρήσης Έργων Τρίτων (5/5)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geran</cp:lastModifiedBy>
  <cp:revision>271</cp:revision>
  <dcterms:created xsi:type="dcterms:W3CDTF">2012-09-06T09:03:05Z</dcterms:created>
  <dcterms:modified xsi:type="dcterms:W3CDTF">2015-10-09T09:30:05Z</dcterms:modified>
</cp:coreProperties>
</file>