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05" r:id="rId3"/>
    <p:sldId id="306" r:id="rId4"/>
    <p:sldId id="307" r:id="rId5"/>
    <p:sldId id="308" r:id="rId6"/>
    <p:sldId id="304" r:id="rId7"/>
    <p:sldId id="290" r:id="rId8"/>
    <p:sldId id="295" r:id="rId9"/>
    <p:sldId id="299" r:id="rId10"/>
    <p:sldId id="292" r:id="rId11"/>
    <p:sldId id="291" r:id="rId12"/>
    <p:sldId id="294"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5"/>
            <p14:sldId id="306"/>
            <p14:sldId id="307"/>
            <p14:sldId id="308"/>
            <p14:sldId id="304"/>
            <p14:sldId id="290"/>
            <p14:sldId id="295"/>
            <p14:sldId id="299"/>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9309" autoAdjust="0"/>
  </p:normalViewPr>
  <p:slideViewPr>
    <p:cSldViewPr>
      <p:cViewPr varScale="1">
        <p:scale>
          <a:sx n="86" d="100"/>
          <a:sy n="86" d="100"/>
        </p:scale>
        <p:origin x="2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05180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0487931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7776691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
        <p:nvSpPr>
          <p:cNvPr id="10"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Οι Εορτές των Αγίων</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70" r:id="rId12"/>
    <p:sldLayoutId id="2147483671"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pencourses.uoa.gr/courses/SOCTHEOL10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err="1">
                <a:solidFill>
                  <a:srgbClr val="5075BC"/>
                </a:solidFill>
              </a:rPr>
              <a:t>Εορτολογία</a:t>
            </a:r>
            <a:r>
              <a:rPr lang="el-GR" dirty="0">
                <a:solidFill>
                  <a:srgbClr val="5075BC"/>
                </a:solidFill>
              </a:rPr>
              <a:t> </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8</a:t>
            </a:r>
            <a:r>
              <a:rPr lang="el-GR" sz="2800" dirty="0">
                <a:solidFill>
                  <a:srgbClr val="5075BC"/>
                </a:solidFill>
                <a:latin typeface="+mj-lt"/>
                <a:ea typeface="+mj-ea"/>
                <a:cs typeface="+mj-cs"/>
              </a:rPr>
              <a:t>:</a:t>
            </a:r>
            <a:r>
              <a:rPr lang="el-GR" sz="2800" dirty="0" smtClean="0">
                <a:latin typeface="+mj-lt"/>
                <a:ea typeface="+mj-ea"/>
                <a:cs typeface="+mj-cs"/>
              </a:rPr>
              <a:t> Οι </a:t>
            </a:r>
            <a:r>
              <a:rPr lang="el-GR" sz="2800" dirty="0">
                <a:latin typeface="+mj-lt"/>
                <a:ea typeface="+mj-ea"/>
                <a:cs typeface="+mj-cs"/>
              </a:rPr>
              <a:t>Εορτές των Αγίων </a:t>
            </a:r>
            <a:endParaRPr lang="el-GR" sz="2800" dirty="0" smtClean="0"/>
          </a:p>
          <a:p>
            <a:endParaRPr lang="el-GR" sz="2800" dirty="0" smtClean="0"/>
          </a:p>
          <a:p>
            <a:r>
              <a:rPr lang="el-GR" sz="2800" dirty="0" smtClean="0"/>
              <a:t>Γεώργιος Φίλιας</a:t>
            </a:r>
          </a:p>
          <a:p>
            <a:r>
              <a:rPr lang="el-GR" sz="2800" dirty="0" smtClean="0"/>
              <a:t>Θεολογική Σχολή</a:t>
            </a:r>
          </a:p>
          <a:p>
            <a:r>
              <a:rPr lang="el-GR" sz="2800" dirty="0" smtClean="0"/>
              <a:t>Τμήμα Κοινωνικής Θεολογίας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Εθνικόν και Καποδιστριακόν Πανεπιστήμιον Αθηνών 2015. Γεώργιος Φίλιας. </a:t>
            </a:r>
            <a:r>
              <a:rPr lang="el-GR" sz="2000" dirty="0"/>
              <a:t>Γεώργιος Φίλιας. «</a:t>
            </a:r>
            <a:r>
              <a:rPr lang="el-GR" sz="2000" dirty="0" err="1" smtClean="0"/>
              <a:t>Εορτολογία</a:t>
            </a:r>
            <a:r>
              <a:rPr lang="el-GR" sz="2000" dirty="0" smtClean="0"/>
              <a:t>. Οι Εορτές των Αγίων».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US" sz="2000" dirty="0">
                <a:hlinkClick r:id="rId3"/>
              </a:rPr>
              <a:t>http://</a:t>
            </a:r>
            <a:r>
              <a:rPr lang="en-US" sz="2000" dirty="0" smtClean="0">
                <a:hlinkClick r:id="rId3"/>
              </a:rPr>
              <a:t>opencourses.uoa.gr/courses/SOCTHEOL10</a:t>
            </a:r>
            <a:r>
              <a:rPr lang="el-GR" sz="2000" dirty="0" smtClean="0">
                <a:hlinkClick r:id="rId3"/>
              </a:rPr>
              <a:t>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smtClean="0"/>
              <a:t>A</a:t>
            </a:r>
            <a:r>
              <a:rPr lang="el-GR" dirty="0" smtClean="0"/>
              <a:t>) Οι Εορτές των Αγίων (1 από 4)</a:t>
            </a:r>
            <a:endParaRPr lang="el-GR" dirty="0"/>
          </a:p>
        </p:txBody>
      </p:sp>
      <p:sp>
        <p:nvSpPr>
          <p:cNvPr id="5" name="Θέση περιεχομένου 4"/>
          <p:cNvSpPr>
            <a:spLocks noGrp="1"/>
          </p:cNvSpPr>
          <p:nvPr>
            <p:ph idx="1"/>
          </p:nvPr>
        </p:nvSpPr>
        <p:spPr/>
        <p:txBody>
          <a:bodyPr>
            <a:normAutofit fontScale="85000" lnSpcReduction="20000"/>
          </a:bodyPr>
          <a:lstStyle/>
          <a:p>
            <a:r>
              <a:rPr lang="el-GR" sz="2400" i="1" dirty="0"/>
              <a:t>Μαρτύριο Πολυκάρπου </a:t>
            </a:r>
            <a:r>
              <a:rPr lang="el-GR" sz="2400" dirty="0"/>
              <a:t>(</a:t>
            </a:r>
            <a:r>
              <a:rPr lang="el-GR" sz="2400" dirty="0" smtClean="0"/>
              <a:t>2</a:t>
            </a:r>
            <a:r>
              <a:rPr lang="el-GR" sz="2400" baseline="30000" dirty="0" smtClean="0"/>
              <a:t>ος</a:t>
            </a:r>
            <a:r>
              <a:rPr lang="el-GR" sz="2400" dirty="0" smtClean="0"/>
              <a:t> αι</a:t>
            </a:r>
            <a:r>
              <a:rPr lang="el-GR" sz="2400" dirty="0"/>
              <a:t>.): η αρχαιότερη μαρτυρία για την καθιέρωση ετήσιου εορτασμού της μνήμης των μαρτύρων.</a:t>
            </a:r>
            <a:endParaRPr lang="en-US" sz="2400" dirty="0"/>
          </a:p>
          <a:p>
            <a:r>
              <a:rPr lang="el-GR" sz="2400" dirty="0"/>
              <a:t>Η «γενέθλιος ημέρα του μάρτυρα»: η ημέρα του μαρτυρίου του (της «γεννήσεώς» του στην αιώνια και μακαρία ζωή).</a:t>
            </a:r>
            <a:endParaRPr lang="en-US" sz="2400" dirty="0"/>
          </a:p>
          <a:p>
            <a:r>
              <a:rPr lang="el-GR" sz="2400" dirty="0"/>
              <a:t>O καθορισμός της γενέθλιας ημέρας του μάρτυρα επισημοποιούνταν από τον τοπικό Επίσκοπο.</a:t>
            </a:r>
            <a:endParaRPr lang="en-US" sz="2400" dirty="0"/>
          </a:p>
          <a:p>
            <a:r>
              <a:rPr lang="el-GR" sz="2400" dirty="0"/>
              <a:t>Η Εκκλησία θέσπισε τη γενέθλιο ημέρα και ως αντιστάθμισμα σε υπάρχουσες αντίστοιχες ειδωλολατρικές τελετές.</a:t>
            </a:r>
            <a:endParaRPr lang="en-US" sz="2400" dirty="0"/>
          </a:p>
          <a:p>
            <a:r>
              <a:rPr lang="el-GR" sz="2400" dirty="0"/>
              <a:t>Κατά τους πρώτους αιώνες, οι μνήμες των μαρτύρων ήταν εορτές σε τοπικό επίπεδο, με κέντρο τα λεγόμενα «μαρτύρια» (τα λατρευτικά κτίσματα, όπου εναπόκεινταν τα λείψανα του μάρτυρα).</a:t>
            </a:r>
            <a:endParaRPr lang="en-US" sz="2400" dirty="0"/>
          </a:p>
          <a:p>
            <a:r>
              <a:rPr lang="el-GR" sz="2400" dirty="0"/>
              <a:t>Οι κατά τόπους Εκκλησίες διατηρούσαν τη μνήμη των αγίων τους με τα Δίπτυχα και με τις λεγόμενες «μαρτυρολογικές συλλογές» (όπως το «συριακό μαρτυρολόγιο»).</a:t>
            </a:r>
            <a:endParaRPr lang="en-US" sz="2400" dirty="0"/>
          </a:p>
        </p:txBody>
      </p:sp>
    </p:spTree>
    <p:extLst>
      <p:ext uri="{BB962C8B-B14F-4D97-AF65-F5344CB8AC3E}">
        <p14:creationId xmlns:p14="http://schemas.microsoft.com/office/powerpoint/2010/main" val="3078576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a:t>A</a:t>
            </a:r>
            <a:r>
              <a:rPr lang="el-GR" dirty="0" smtClean="0"/>
              <a:t>) </a:t>
            </a:r>
            <a:r>
              <a:rPr lang="el-GR" dirty="0"/>
              <a:t>Οι Εορτές των Αγίων </a:t>
            </a:r>
            <a:r>
              <a:rPr lang="el-GR" dirty="0" smtClean="0"/>
              <a:t>(2 </a:t>
            </a:r>
            <a:r>
              <a:rPr lang="el-GR" dirty="0"/>
              <a:t>από </a:t>
            </a:r>
            <a:r>
              <a:rPr lang="el-GR" dirty="0" smtClean="0"/>
              <a:t>4)</a:t>
            </a:r>
            <a:endParaRPr lang="el-GR" dirty="0"/>
          </a:p>
        </p:txBody>
      </p:sp>
      <p:sp>
        <p:nvSpPr>
          <p:cNvPr id="5" name="Θέση περιεχομένου 4"/>
          <p:cNvSpPr>
            <a:spLocks noGrp="1"/>
          </p:cNvSpPr>
          <p:nvPr>
            <p:ph idx="1"/>
          </p:nvPr>
        </p:nvSpPr>
        <p:spPr/>
        <p:txBody>
          <a:bodyPr>
            <a:normAutofit fontScale="85000" lnSpcReduction="10000"/>
          </a:bodyPr>
          <a:lstStyle/>
          <a:p>
            <a:r>
              <a:rPr lang="el-GR" sz="2400" dirty="0"/>
              <a:t>Μετά τους διωγμούς, στους καταλόγους των αγίων της κάθε Εκκλησίας προστίθενται και οι μοναχοί (οι «μάρτυρες της συνειδήσεως)/ Τη μνήμη των αγίων μοναχών δεν διαχειρίζονταν οι τοπικές Εκκλησίες, αλλά τα μοναστήρια στα οποία είχαν εγκαταβιώσει αυτοί οι άγιοι.</a:t>
            </a:r>
            <a:endParaRPr lang="en-US" sz="2400" dirty="0"/>
          </a:p>
          <a:p>
            <a:r>
              <a:rPr lang="el-GR" sz="2400" dirty="0"/>
              <a:t>Με τις Οικουμενικές Συνόδους προστίθενται στους αγιολογικούς καταλόγους οι Πατέρες της Εκκλησίας, οι οποίοι συμμετείχαν στις Συνόδους.</a:t>
            </a:r>
            <a:endParaRPr lang="en-US" sz="2400" dirty="0"/>
          </a:p>
          <a:p>
            <a:r>
              <a:rPr lang="el-GR" sz="2400" dirty="0"/>
              <a:t>Το «Πασχάλιο χρονικό» αναφέρεται σε μετακομιδές λειψάνων αγίων, γεγονότα τα οποία ενίσχυσαν τη λειτουργική τιμή των αγίων (σημαντικές ήταν, εν προκειμένω, οι πρωτοβουλίες των αυτοκρατόρων Ιουστινιανού και Μαρκιανού να συγκεντρώσουν ιερά λείψανα στην Κωνσταντινούπολη, κυρίως στο ναό των αγίων Αποστόλων).</a:t>
            </a:r>
            <a:endParaRPr lang="en-US" sz="2400" dirty="0"/>
          </a:p>
          <a:p>
            <a:r>
              <a:rPr lang="el-GR" sz="2400" dirty="0" smtClean="0"/>
              <a:t>7</a:t>
            </a:r>
            <a:r>
              <a:rPr lang="el-GR" sz="2400" baseline="30000" dirty="0" smtClean="0"/>
              <a:t>ος</a:t>
            </a:r>
            <a:r>
              <a:rPr lang="el-GR" sz="2400" dirty="0" smtClean="0"/>
              <a:t> σαι</a:t>
            </a:r>
            <a:r>
              <a:rPr lang="el-GR" sz="2400" dirty="0"/>
              <a:t>.: καθορισμός της εορτής όλων των αγίων την πρώτη Κυριακή μετά από την Πεντηκοστή.</a:t>
            </a:r>
            <a:endParaRPr lang="en-US" sz="2400" dirty="0"/>
          </a:p>
        </p:txBody>
      </p:sp>
    </p:spTree>
    <p:extLst>
      <p:ext uri="{BB962C8B-B14F-4D97-AF65-F5344CB8AC3E}">
        <p14:creationId xmlns:p14="http://schemas.microsoft.com/office/powerpoint/2010/main" val="1031002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a:t>A</a:t>
            </a:r>
            <a:r>
              <a:rPr lang="el-GR" dirty="0" smtClean="0"/>
              <a:t>) </a:t>
            </a:r>
            <a:r>
              <a:rPr lang="el-GR" dirty="0"/>
              <a:t>Οι Εορτές των Αγίων </a:t>
            </a:r>
            <a:r>
              <a:rPr lang="el-GR" dirty="0" smtClean="0"/>
              <a:t>(3 </a:t>
            </a:r>
            <a:r>
              <a:rPr lang="el-GR" dirty="0"/>
              <a:t>από </a:t>
            </a:r>
            <a:r>
              <a:rPr lang="el-GR" dirty="0" smtClean="0"/>
              <a:t>4)</a:t>
            </a:r>
            <a:endParaRPr lang="el-GR" dirty="0"/>
          </a:p>
        </p:txBody>
      </p:sp>
      <p:sp>
        <p:nvSpPr>
          <p:cNvPr id="5" name="Θέση περιεχομένου 4"/>
          <p:cNvSpPr>
            <a:spLocks noGrp="1"/>
          </p:cNvSpPr>
          <p:nvPr>
            <p:ph idx="1"/>
          </p:nvPr>
        </p:nvSpPr>
        <p:spPr/>
        <p:txBody>
          <a:bodyPr>
            <a:normAutofit fontScale="92500" lnSpcReduction="10000"/>
          </a:bodyPr>
          <a:lstStyle/>
          <a:p>
            <a:r>
              <a:rPr lang="el-GR" sz="2400" dirty="0"/>
              <a:t>Από τον </a:t>
            </a:r>
            <a:r>
              <a:rPr lang="el-GR" sz="2400" dirty="0" smtClean="0"/>
              <a:t>8</a:t>
            </a:r>
            <a:r>
              <a:rPr lang="el-GR" sz="2400" baseline="30000" dirty="0" smtClean="0"/>
              <a:t>ο</a:t>
            </a:r>
            <a:r>
              <a:rPr lang="el-GR" sz="2400" dirty="0" smtClean="0"/>
              <a:t> </a:t>
            </a:r>
            <a:r>
              <a:rPr lang="el-GR" sz="2400" dirty="0"/>
              <a:t>αι. εμφανίζονται οι συλλογές Μηνολογίων επί Πατριάρχου Ταρασίου και, αργότερα, επί Πατριάρχου Μεθοδίου του Ομολογητού (</a:t>
            </a:r>
            <a:r>
              <a:rPr lang="el-GR" sz="2400" dirty="0" smtClean="0"/>
              <a:t>9</a:t>
            </a:r>
            <a:r>
              <a:rPr lang="el-GR" sz="2400" baseline="30000" dirty="0" smtClean="0"/>
              <a:t>ος</a:t>
            </a:r>
            <a:r>
              <a:rPr lang="el-GR" sz="2400" dirty="0" smtClean="0"/>
              <a:t> </a:t>
            </a:r>
            <a:r>
              <a:rPr lang="el-GR" sz="2400" dirty="0"/>
              <a:t>αι.)/ Σημαντική συμβολή στην ανάπτυξη της εορτής των αγίων είχαν οι Πανηγυρικοί Λόγοι και τα Εγκώμια προς τιμή τους, καθώς και η σύνθεση κανόνων στις μνήμες των αγίων. </a:t>
            </a:r>
            <a:endParaRPr lang="en-US" sz="2400" dirty="0"/>
          </a:p>
          <a:p>
            <a:r>
              <a:rPr lang="el-GR" sz="2400" dirty="0" smtClean="0"/>
              <a:t>10</a:t>
            </a:r>
            <a:r>
              <a:rPr lang="el-GR" sz="2400" baseline="30000" dirty="0" smtClean="0"/>
              <a:t>ος</a:t>
            </a:r>
            <a:r>
              <a:rPr lang="el-GR" sz="2400" dirty="0" smtClean="0"/>
              <a:t> </a:t>
            </a:r>
            <a:r>
              <a:rPr lang="el-GR" sz="2400" dirty="0"/>
              <a:t>αι., βασιλεία Κωνσταντίνου </a:t>
            </a:r>
            <a:r>
              <a:rPr lang="el-GR" sz="2400" dirty="0" smtClean="0"/>
              <a:t>Ζ’ </a:t>
            </a:r>
            <a:r>
              <a:rPr lang="el-GR" sz="2400" dirty="0"/>
              <a:t>του Πορφυρογεννήτου: συντίθεται το «Συναξάριο της Εκκλησίας της Κωνσταντινουπόλεως» (η βάση για την βυζαντινή εορτολογική παράδοση και εξέλιξη).</a:t>
            </a:r>
            <a:endParaRPr lang="en-US" sz="2400" dirty="0"/>
          </a:p>
          <a:p>
            <a:r>
              <a:rPr lang="el-GR" sz="2400" dirty="0"/>
              <a:t>Σημαντική και μία άλλη συλλογή «Συναξαρίων», γνωστή ως «Μηνολόγιο του Βασιλείου </a:t>
            </a:r>
            <a:r>
              <a:rPr lang="el-GR" sz="2400" dirty="0" smtClean="0"/>
              <a:t>Β’»</a:t>
            </a:r>
            <a:r>
              <a:rPr lang="el-GR" sz="2400" dirty="0"/>
              <a:t>.</a:t>
            </a:r>
            <a:endParaRPr lang="en-US" sz="2400" dirty="0"/>
          </a:p>
          <a:p>
            <a:r>
              <a:rPr lang="el-GR" sz="2400" dirty="0"/>
              <a:t>Τα Συναξάρια των αγίων ορίστηκε να διαβάζονται κατά την Ακολουθία του Όρθρου, μεταξύ </a:t>
            </a:r>
            <a:r>
              <a:rPr lang="el-GR" sz="2400" dirty="0" smtClean="0"/>
              <a:t>6</a:t>
            </a:r>
            <a:r>
              <a:rPr lang="el-GR" sz="2400" baseline="30000" dirty="0" smtClean="0"/>
              <a:t>ης</a:t>
            </a:r>
            <a:r>
              <a:rPr lang="el-GR" sz="2400" dirty="0" smtClean="0"/>
              <a:t> </a:t>
            </a:r>
            <a:r>
              <a:rPr lang="el-GR" sz="2400" dirty="0"/>
              <a:t>και </a:t>
            </a:r>
            <a:r>
              <a:rPr lang="el-GR" sz="2400" dirty="0" smtClean="0"/>
              <a:t>7</a:t>
            </a:r>
            <a:r>
              <a:rPr lang="el-GR" sz="2400" baseline="30000" dirty="0" smtClean="0"/>
              <a:t>ης</a:t>
            </a:r>
            <a:r>
              <a:rPr lang="el-GR" sz="2400" dirty="0" smtClean="0"/>
              <a:t> </a:t>
            </a:r>
            <a:r>
              <a:rPr lang="el-GR" sz="2400" dirty="0"/>
              <a:t>Ωδής.</a:t>
            </a:r>
            <a:endParaRPr lang="en-US" sz="2400" dirty="0"/>
          </a:p>
        </p:txBody>
      </p:sp>
    </p:spTree>
    <p:extLst>
      <p:ext uri="{BB962C8B-B14F-4D97-AF65-F5344CB8AC3E}">
        <p14:creationId xmlns:p14="http://schemas.microsoft.com/office/powerpoint/2010/main" val="111570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a:t>A</a:t>
            </a:r>
            <a:r>
              <a:rPr lang="el-GR" dirty="0" smtClean="0"/>
              <a:t>) </a:t>
            </a:r>
            <a:r>
              <a:rPr lang="el-GR" dirty="0"/>
              <a:t>Οι Εορτές των Αγίων </a:t>
            </a:r>
            <a:r>
              <a:rPr lang="el-GR" dirty="0" smtClean="0"/>
              <a:t>(4 </a:t>
            </a:r>
            <a:r>
              <a:rPr lang="el-GR" dirty="0"/>
              <a:t>από 4)</a:t>
            </a:r>
          </a:p>
        </p:txBody>
      </p:sp>
      <p:sp>
        <p:nvSpPr>
          <p:cNvPr id="5" name="Θέση περιεχομένου 4"/>
          <p:cNvSpPr>
            <a:spLocks noGrp="1"/>
          </p:cNvSpPr>
          <p:nvPr>
            <p:ph idx="1"/>
          </p:nvPr>
        </p:nvSpPr>
        <p:spPr/>
        <p:txBody>
          <a:bodyPr>
            <a:noAutofit/>
          </a:bodyPr>
          <a:lstStyle/>
          <a:p>
            <a:r>
              <a:rPr lang="el-GR" sz="2400" dirty="0"/>
              <a:t>Το «Τυπικό της Μεγάλης Εκκλησίας», </a:t>
            </a:r>
            <a:r>
              <a:rPr lang="el-GR" sz="2400" dirty="0" smtClean="0"/>
              <a:t>10</a:t>
            </a:r>
            <a:r>
              <a:rPr lang="el-GR" sz="2400" baseline="30000" dirty="0" smtClean="0"/>
              <a:t>ος</a:t>
            </a:r>
            <a:r>
              <a:rPr lang="el-GR" sz="2400" dirty="0" smtClean="0"/>
              <a:t> αι</a:t>
            </a:r>
            <a:r>
              <a:rPr lang="el-GR" sz="2400" dirty="0"/>
              <a:t>., εποχή Κωνσταντίνου Πορφυρογεννήτου: οι εορτές των αγίων συνδυάζονται με τη λειτουργική τους μνήμη (μνημονεύονται οι Ακολουθίες και οι λιτανείες προς τιμή των αγίων στους διάφορους ναούς της Κωνσταντινούπολης).</a:t>
            </a:r>
            <a:endParaRPr lang="en-US" sz="2400" dirty="0"/>
          </a:p>
          <a:p>
            <a:r>
              <a:rPr lang="el-GR" sz="2400" dirty="0"/>
              <a:t>Το «Τυπικό της μονής της Ευεργέτιδος» (</a:t>
            </a:r>
            <a:r>
              <a:rPr lang="el-GR" sz="2400" dirty="0" smtClean="0"/>
              <a:t>11</a:t>
            </a:r>
            <a:r>
              <a:rPr lang="el-GR" sz="2400" baseline="30000" dirty="0" smtClean="0"/>
              <a:t>ος</a:t>
            </a:r>
            <a:r>
              <a:rPr lang="el-GR" sz="2400" dirty="0" smtClean="0"/>
              <a:t> </a:t>
            </a:r>
            <a:r>
              <a:rPr lang="el-GR" sz="2400" dirty="0"/>
              <a:t>αι.): αναλυτική καταγραφή της τυπικής διάταξης των καθημερινών εορτών (ψαλλόμενοι κανόνες και αγιολογικά αναγνώσματα).</a:t>
            </a:r>
            <a:endParaRPr lang="en-US" sz="2400" dirty="0"/>
          </a:p>
        </p:txBody>
      </p:sp>
    </p:spTree>
    <p:extLst>
      <p:ext uri="{BB962C8B-B14F-4D97-AF65-F5344CB8AC3E}">
        <p14:creationId xmlns:p14="http://schemas.microsoft.com/office/powerpoint/2010/main" val="251171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a:t>Οι Εορτές των Αγίων </a:t>
            </a:r>
          </a:p>
        </p:txBody>
      </p:sp>
    </p:spTree>
    <p:extLst>
      <p:ext uri="{BB962C8B-B14F-4D97-AF65-F5344CB8AC3E}">
        <p14:creationId xmlns:p14="http://schemas.microsoft.com/office/powerpoint/2010/main" val="90575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smtClean="0"/>
              <a:t>στο πλαίσιο </a:t>
            </a:r>
            <a:r>
              <a:rPr lang="el-GR" sz="2000" dirty="0" smtClean="0"/>
              <a:t>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1</a:t>
            </a:r>
            <a:r>
              <a:rPr lang="el-GR" sz="2000" dirty="0" smtClean="0"/>
              <a:t>.0. </a:t>
            </a:r>
            <a:endParaRPr lang="el-GR" sz="2000" dirty="0"/>
          </a:p>
          <a:p>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2843</TotalTime>
  <Words>792</Words>
  <Application>Microsoft Office PowerPoint</Application>
  <PresentationFormat>On-screen Show (4:3)</PresentationFormat>
  <Paragraphs>70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Wingdings</vt:lpstr>
      <vt:lpstr>Θέμα του Office</vt:lpstr>
      <vt:lpstr>Εορτολογία </vt:lpstr>
      <vt:lpstr>A) Οι Εορτές των Αγίων (1 από 4)</vt:lpstr>
      <vt:lpstr>A) Οι Εορτές των Αγίων (2 από 4)</vt:lpstr>
      <vt:lpstr>A) Οι Εορτές των Αγίων (3 από 4)</vt:lpstr>
      <vt:lpstr>A) Οι Εορτές των Αγίων (4 από 4)</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219</cp:revision>
  <dcterms:created xsi:type="dcterms:W3CDTF">2012-09-06T09:03:05Z</dcterms:created>
  <dcterms:modified xsi:type="dcterms:W3CDTF">2015-11-12T14:20:13Z</dcterms:modified>
</cp:coreProperties>
</file>