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306" r:id="rId4"/>
    <p:sldId id="307" r:id="rId5"/>
    <p:sldId id="308" r:id="rId6"/>
    <p:sldId id="309" r:id="rId7"/>
    <p:sldId id="304" r:id="rId8"/>
    <p:sldId id="290" r:id="rId9"/>
    <p:sldId id="295" r:id="rId10"/>
    <p:sldId id="299" r:id="rId11"/>
    <p:sldId id="292" r:id="rId12"/>
    <p:sldId id="291" r:id="rId13"/>
    <p:sldId id="294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5"/>
            <p14:sldId id="306"/>
            <p14:sldId id="307"/>
            <p14:sldId id="308"/>
            <p14:sldId id="309"/>
            <p14:sldId id="304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9309" autoAdjust="0"/>
  </p:normalViewPr>
  <p:slideViewPr>
    <p:cSldViewPr>
      <p:cViewPr varScale="1">
        <p:scale>
          <a:sx n="88" d="100"/>
          <a:sy n="88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9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66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του Τιμίου Σταυρού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>
                <a:solidFill>
                  <a:srgbClr val="5075BC"/>
                </a:solidFill>
              </a:rPr>
              <a:t>Εορτολογία</a:t>
            </a:r>
            <a:r>
              <a:rPr lang="el-GR" dirty="0">
                <a:solidFill>
                  <a:srgbClr val="5075BC"/>
                </a:solidFill>
              </a:rPr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7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 Οι </a:t>
            </a:r>
            <a:r>
              <a:rPr lang="el-GR" sz="2800" dirty="0">
                <a:latin typeface="+mj-lt"/>
                <a:ea typeface="+mj-ea"/>
                <a:cs typeface="+mj-cs"/>
              </a:rPr>
              <a:t>Εορτές του Τιμίου Σταυρού</a:t>
            </a:r>
            <a:endParaRPr lang="el-GR" sz="2800" dirty="0"/>
          </a:p>
          <a:p>
            <a:endParaRPr lang="el-GR" sz="2800" dirty="0" smtClean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Αθηνών 2015. Γεώργιος Φίλιας. </a:t>
            </a:r>
            <a:r>
              <a:rPr lang="el-GR" sz="2000" dirty="0"/>
              <a:t>Γεώργιος Φίλιας. «</a:t>
            </a:r>
            <a:r>
              <a:rPr lang="el-GR" sz="2000" dirty="0" err="1" smtClean="0"/>
              <a:t>Εορτολογία</a:t>
            </a:r>
            <a:r>
              <a:rPr lang="el-GR" sz="2000" dirty="0" smtClean="0"/>
              <a:t>. Οι Εορτές του Τιμίου Σταυρο</a:t>
            </a:r>
            <a:r>
              <a:rPr lang="el-GR" sz="2000" dirty="0"/>
              <a:t>ύ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opencourses.uoa.gr/courses/SOCTHEOL10</a:t>
            </a:r>
            <a:r>
              <a:rPr lang="el-GR" sz="2000" dirty="0" smtClean="0">
                <a:hlinkClick r:id="rId3"/>
              </a:rPr>
              <a:t>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Οι Εορτές του Τιμίου Σταυρού</a:t>
            </a:r>
            <a:br>
              <a:rPr lang="el-GR" dirty="0" smtClean="0"/>
            </a:br>
            <a:r>
              <a:rPr lang="el-GR" dirty="0" smtClean="0"/>
              <a:t>(1 από 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Η εορτή της Υψώσεως (14 Σεπτεμβρίου): </a:t>
            </a:r>
            <a:endParaRPr lang="en-US" sz="2400" dirty="0"/>
          </a:p>
          <a:p>
            <a:r>
              <a:rPr lang="el-GR" sz="2400" dirty="0"/>
              <a:t>Δύο τα εορταζόμενα γεγονότα: α) Η εύρεση του Τιμίου Σταυρού και η προβολή του για ευλογία και αγιασμό του λαού από τον Μακάριο Ιεροσολύμων στις 14 Σεπτεμβρίου του 335 μ.Χ. και β) η τιμητική ανύψωση του Τιμίου Σταυρού (μετά από την ανάκτησή του από τους Πέρσες επί αυτοκράτορα Ηρακλείου) για προσκύνημα από τον Πατριάρχη Ζαχαρία στις 14 Σεπτεμβρίου του 630 μ.Χ.</a:t>
            </a:r>
            <a:endParaRPr lang="en-US" sz="2400" dirty="0"/>
          </a:p>
          <a:p>
            <a:r>
              <a:rPr lang="el-GR" sz="2400" dirty="0"/>
              <a:t>13 Σεπτεμβρίου του 335: εγκαίνια του ναού που έκτισε ο Μ. Κωνσταντίνος στον τόπο ταφής του Κυρίου/ Την επόμενη ημέρα ανυψώθηκε ο Τίμιος Σταυρός για προσκύνημα/ Με την πάροδο του χρόνου ατόνησε η εορτή των εγκαινίων και παρέμεινε μόνο η εορτή της </a:t>
            </a:r>
            <a:r>
              <a:rPr lang="el-GR" sz="2400" dirty="0" smtClean="0"/>
              <a:t>14</a:t>
            </a:r>
            <a:r>
              <a:rPr lang="el-GR" sz="2400" baseline="30000" dirty="0" smtClean="0"/>
              <a:t>ης</a:t>
            </a:r>
            <a:r>
              <a:rPr lang="el-GR" sz="2400" dirty="0" smtClean="0"/>
              <a:t> </a:t>
            </a:r>
            <a:r>
              <a:rPr lang="el-GR" sz="2400" dirty="0"/>
              <a:t>Σεπτεμβρίου.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Εορτές του Τιμίου Σταυρού</a:t>
            </a:r>
            <a:br>
              <a:rPr lang="el-GR" dirty="0"/>
            </a:br>
            <a:r>
              <a:rPr lang="el-GR" dirty="0" smtClean="0"/>
              <a:t>(2 </a:t>
            </a:r>
            <a:r>
              <a:rPr lang="el-GR" dirty="0"/>
              <a:t>από 5)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i="1" dirty="0"/>
              <a:t>Οδοιπορικό της Αιθερίας </a:t>
            </a:r>
            <a:r>
              <a:rPr lang="el-GR" sz="2400" dirty="0"/>
              <a:t>(τέλος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αι.): διατυπώνεται η άποψη ότι η ημέρα των εγκαινίων συμπίπτει με την ημέρα ευρέσεως του Τιμίου Σταυρού (αναληθής πληροφορία).</a:t>
            </a:r>
            <a:endParaRPr lang="en-US" sz="2400" dirty="0"/>
          </a:p>
          <a:p>
            <a:r>
              <a:rPr lang="el-GR" sz="2400" dirty="0" smtClean="0"/>
              <a:t>7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ο πάπας Σέργιος </a:t>
            </a:r>
            <a:r>
              <a:rPr lang="el-GR" sz="2400" dirty="0" smtClean="0"/>
              <a:t>Α’ </a:t>
            </a:r>
            <a:r>
              <a:rPr lang="el-GR" sz="2400" dirty="0"/>
              <a:t>εισάγει την εορτή της Υψώσεως του Τιμίου Σταυρού στη Ρώμη.</a:t>
            </a:r>
            <a:endParaRPr lang="en-US" sz="2400" dirty="0"/>
          </a:p>
          <a:p>
            <a:r>
              <a:rPr lang="el-GR" sz="2400" dirty="0"/>
              <a:t>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η εορτή της Υψώσεως επεκτείνεται από τα Ιεροσόλυμα και στην Κωνσταντινούπολη.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7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Εορτές του Τιμίου Σταυρού</a:t>
            </a:r>
            <a:br>
              <a:rPr lang="el-GR" dirty="0"/>
            </a:br>
            <a:r>
              <a:rPr lang="el-GR" dirty="0" smtClean="0"/>
              <a:t>(3 </a:t>
            </a:r>
            <a:r>
              <a:rPr lang="el-GR" dirty="0"/>
              <a:t>από 5)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l-GR" sz="2400" dirty="0"/>
              <a:t>Η εορτή της Σταυροπροσκυνήσεως (Γ΄ Κυριακή των Νηστειών): </a:t>
            </a:r>
            <a:endParaRPr lang="en-US" sz="2400" dirty="0"/>
          </a:p>
          <a:p>
            <a:r>
              <a:rPr lang="el-GR" sz="2400" dirty="0"/>
              <a:t>Η πρώτη μαρτυρία περί της εορτής δίδεται από τον Γερμανό Κωνσταντινουπόλεως (715-730) σε σχετική «Ομιλία» του.</a:t>
            </a:r>
            <a:endParaRPr lang="en-US" sz="2400" dirty="0"/>
          </a:p>
          <a:p>
            <a:r>
              <a:rPr lang="el-GR" sz="2400" dirty="0"/>
              <a:t>Πιθανόν η εορτή να ίσχυε από 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αι., όταν ο Πατριάρχης Ιεροσολύμων Σωφρόνιος αναφέρεται (στην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</a:t>
            </a:r>
            <a:r>
              <a:rPr lang="el-GR" sz="2400" dirty="0"/>
              <a:t>«Ομιλία» του) σε «προσκύνηση του Τιμίου Σταυρού τη μέση εβδομάδι της αγίας Τεσσαρακοστής».</a:t>
            </a:r>
            <a:endParaRPr lang="en-US" sz="2400" dirty="0"/>
          </a:p>
          <a:p>
            <a:r>
              <a:rPr lang="el-GR" sz="2400" dirty="0"/>
              <a:t>Η «Έκθεση βασιλείου τάξεως» (</a:t>
            </a:r>
            <a:r>
              <a:rPr lang="el-GR" sz="2400" dirty="0" smtClean="0"/>
              <a:t>10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αι.) του Κωνσταντίνου Πορφυρογέννητου μαρτυρεί για την παγίωση της εορτής την </a:t>
            </a:r>
            <a:r>
              <a:rPr lang="el-GR" sz="2400" dirty="0" smtClean="0"/>
              <a:t>Γ’ </a:t>
            </a:r>
            <a:r>
              <a:rPr lang="el-GR" sz="2400" dirty="0"/>
              <a:t>Κυριακή των Νηστειών.</a:t>
            </a:r>
            <a:endParaRPr lang="en-US" sz="2400" dirty="0"/>
          </a:p>
          <a:p>
            <a:r>
              <a:rPr lang="el-GR" sz="2400" dirty="0"/>
              <a:t>Ίσως, πίσω από την εορτή της Σταυροπροσκυνήσεως, υποδηλώνεται η ανάμνηση της μεταφοράς τεμαχίου του Τιμίου Ξύλου στην Απάμεια (είχε δοθεί από τον Πατριάρχη Ιεροσολύμων στον επίσκοπο Απαμείας Αλφειό τον </a:t>
            </a:r>
            <a:r>
              <a:rPr lang="el-GR" sz="2400" dirty="0" smtClean="0"/>
              <a:t>6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73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Εορτές του Τιμίου Σταυρού</a:t>
            </a:r>
            <a:br>
              <a:rPr lang="el-GR" dirty="0"/>
            </a:br>
            <a:r>
              <a:rPr lang="el-GR" dirty="0" smtClean="0"/>
              <a:t>(4 </a:t>
            </a:r>
            <a:r>
              <a:rPr lang="el-GR" dirty="0"/>
              <a:t>από 5)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l-GR" sz="2400" dirty="0"/>
              <a:t>Η πρόοδος του Τιμίου Σταυρού (</a:t>
            </a:r>
            <a:r>
              <a:rPr lang="el-GR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Αυγούστου</a:t>
            </a:r>
            <a:r>
              <a:rPr lang="el-GR" sz="2400" dirty="0"/>
              <a:t>): </a:t>
            </a:r>
            <a:endParaRPr lang="en-US" sz="2400" dirty="0"/>
          </a:p>
          <a:p>
            <a:r>
              <a:rPr lang="el-GR" sz="2400" dirty="0"/>
              <a:t>Συμπίπτει με την αρχή της νηστείας του Δεκαπενταυγούστου.</a:t>
            </a:r>
            <a:endParaRPr lang="en-US" sz="2400" dirty="0"/>
          </a:p>
          <a:p>
            <a:r>
              <a:rPr lang="el-GR" sz="2400" dirty="0"/>
              <a:t>Θεσπίστηκε σε ανάμνηση της απαλλαγής των Βυζαντινών (με τη βοήθεια του Τιμίου Σταυρού) από την επιδρομή των Σαρακηνών επί  εποχής Μανουήλ Κομνηνού.</a:t>
            </a:r>
            <a:endParaRPr lang="en-US" sz="2400" dirty="0"/>
          </a:p>
          <a:p>
            <a:r>
              <a:rPr lang="el-GR" sz="2400" dirty="0"/>
              <a:t>Κατά τη συγκεκριμένη ημέρα γινόταν λιτάνευση («πρόοδος») του Τιμίου Σταυρού.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28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Εορτές του Τιμίου Σταυρού</a:t>
            </a:r>
            <a:br>
              <a:rPr lang="el-GR" dirty="0"/>
            </a:br>
            <a:r>
              <a:rPr lang="el-GR" dirty="0" smtClean="0"/>
              <a:t>(5 </a:t>
            </a:r>
            <a:r>
              <a:rPr lang="el-GR" dirty="0"/>
              <a:t>από 5)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l-GR" sz="2400" dirty="0"/>
              <a:t>Μνήμη του εν ουρανώ φανέντος σημείου του Τιμίου Σταυρού (7 Μαΐου).</a:t>
            </a:r>
            <a:endParaRPr lang="en-US" sz="2400" dirty="0"/>
          </a:p>
          <a:p>
            <a:r>
              <a:rPr lang="el-GR" sz="2400" dirty="0"/>
              <a:t>Το θαύμα έλαβε χώρα επί εποχής Κωνσταντίου (337-361), υιού του </a:t>
            </a:r>
            <a:r>
              <a:rPr lang="el-GR" sz="2400" dirty="0" smtClean="0"/>
              <a:t>Μεγάλου </a:t>
            </a:r>
            <a:r>
              <a:rPr lang="el-GR" sz="2400" dirty="0"/>
              <a:t>Κωνσταντίνου.</a:t>
            </a:r>
            <a:endParaRPr lang="en-US" sz="2400" dirty="0"/>
          </a:p>
          <a:p>
            <a:r>
              <a:rPr lang="el-GR" sz="2400" dirty="0"/>
              <a:t>Το αναφέρει ο Κύριλλος Ιεροσολύμων σε επιστολή του προς τον αυτοκράτορα Κωνστάντιο.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0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Οι Εορτές του Τιμίου Σταυρού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5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</TotalTime>
  <Words>757</Words>
  <Application>Microsoft Office PowerPoint</Application>
  <PresentationFormat>On-screen Show (4:3)</PresentationFormat>
  <Paragraphs>75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Wingdings</vt:lpstr>
      <vt:lpstr>Θέμα του Office</vt:lpstr>
      <vt:lpstr>Εορτολογία </vt:lpstr>
      <vt:lpstr>Α) Οι Εορτές του Τιμίου Σταυρού (1 από 5)</vt:lpstr>
      <vt:lpstr>Α) Οι Εορτές του Τιμίου Σταυρού (2 από 5)</vt:lpstr>
      <vt:lpstr>Α) Οι Εορτές του Τιμίου Σταυρού (3 από 5)</vt:lpstr>
      <vt:lpstr>Α) Οι Εορτές του Τιμίου Σταυρού (4 από 5)</vt:lpstr>
      <vt:lpstr>Α) Οι Εορτές του Τιμίου Σταυρού (5 από 5)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217</cp:revision>
  <dcterms:created xsi:type="dcterms:W3CDTF">2012-09-06T09:03:05Z</dcterms:created>
  <dcterms:modified xsi:type="dcterms:W3CDTF">2015-11-12T14:17:57Z</dcterms:modified>
</cp:coreProperties>
</file>