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04" r:id="rId16"/>
    <p:sldId id="290" r:id="rId17"/>
    <p:sldId id="295" r:id="rId18"/>
    <p:sldId id="299" r:id="rId19"/>
    <p:sldId id="292" r:id="rId20"/>
    <p:sldId id="291" r:id="rId21"/>
    <p:sldId id="294" r:id="rId2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04"/>
            <p14:sldId id="290"/>
            <p14:sldId id="295"/>
            <p14:sldId id="299"/>
            <p14:sldId id="292"/>
            <p14:sldId id="291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99309" autoAdjust="0"/>
  </p:normalViewPr>
  <p:slideViewPr>
    <p:cSldViewPr>
      <p:cViewPr varScale="1">
        <p:scale>
          <a:sx n="88" d="100"/>
          <a:sy n="88" d="100"/>
        </p:scale>
        <p:origin x="11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12/11/2015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10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11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13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14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15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07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3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4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5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6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7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8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9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Οι Θεομητορικές Εορτές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793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Οι Θεομητορικές Εορτές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669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Οι Θεομητορικές Εορτές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Οι Θεομητορικές Εορτές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Οι Θεομητορικές Εορτές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Οι Θεομητορικές Εορτές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Οι Θεομητορικές Εορτές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Οι Θεομητορικές Εορτές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  <p:sldLayoutId id="2147483670" r:id="rId12"/>
    <p:sldLayoutId id="214748367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ourses.uoa.gr/courses/SOCTHEOL105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 err="1">
                <a:solidFill>
                  <a:srgbClr val="5075BC"/>
                </a:solidFill>
              </a:rPr>
              <a:t>Εορτολογία</a:t>
            </a:r>
            <a:r>
              <a:rPr lang="el-GR" dirty="0">
                <a:solidFill>
                  <a:srgbClr val="5075BC"/>
                </a:solidFill>
              </a:rPr>
              <a:t> 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6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/>
              <a:t> </a:t>
            </a:r>
            <a:r>
              <a:rPr lang="el-GR" sz="2800" dirty="0"/>
              <a:t>Οι Θεομητορικές Εορτές </a:t>
            </a:r>
            <a:endParaRPr lang="el-GR" sz="2800" dirty="0" smtClean="0"/>
          </a:p>
          <a:p>
            <a:endParaRPr lang="el-GR" sz="2800" dirty="0"/>
          </a:p>
          <a:p>
            <a:r>
              <a:rPr lang="el-GR" sz="2800" dirty="0" smtClean="0"/>
              <a:t>Γεώργιος Φίλιας</a:t>
            </a:r>
          </a:p>
          <a:p>
            <a:r>
              <a:rPr lang="el-GR" sz="2800" dirty="0" smtClean="0"/>
              <a:t>Θεολογική Σχολή</a:t>
            </a:r>
          </a:p>
          <a:p>
            <a:r>
              <a:rPr lang="el-GR" sz="2800" dirty="0" smtClean="0"/>
              <a:t>Τμήμα Κοινωνικής Θεολογίας</a:t>
            </a:r>
            <a:endParaRPr lang="en-US" sz="2800" dirty="0" smtClean="0"/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</a:t>
            </a:r>
            <a:r>
              <a:rPr lang="el-GR" dirty="0" smtClean="0"/>
              <a:t>) </a:t>
            </a:r>
            <a:r>
              <a:rPr lang="el-GR" dirty="0"/>
              <a:t>Οι Θεομητορικές Εορτές </a:t>
            </a:r>
            <a:r>
              <a:rPr lang="el-GR" dirty="0" smtClean="0"/>
              <a:t>(9 </a:t>
            </a:r>
            <a:r>
              <a:rPr lang="el-GR" dirty="0"/>
              <a:t>από </a:t>
            </a:r>
            <a:r>
              <a:rPr lang="el-GR" dirty="0" smtClean="0"/>
              <a:t>13)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2400" dirty="0"/>
              <a:t>Τότε, μια ημέρα μετά από τον εορτασμό των εγκαινίων (21 Νοεμβρίου), θεσμοθετείται η εορτή των Εισοδίων, λόγω γειτνιάσεως του ναού με το ναό των Ιεροσολύμων, στον οποίο είχε εισέλθει η Παναγία για να αφιερωθεί στο Θεό.</a:t>
            </a:r>
            <a:endParaRPr lang="en-US" sz="2400" dirty="0"/>
          </a:p>
          <a:p>
            <a:r>
              <a:rPr lang="el-GR" sz="2400" dirty="0"/>
              <a:t>Το 685, όταν ο Ανδρέας Κρήτης εγκαταλείπει τα Ιεροσόλυμα για να εγκατασταθεί στην Κωνσταντινούπολη, η εορτή είχε θεσμοθετηθεί/ Ο Ανδρέας Κρήτης την μετέφερε στην Κωνσταντινούπολη.</a:t>
            </a:r>
            <a:endParaRPr lang="en-US" sz="2400" dirty="0"/>
          </a:p>
          <a:p>
            <a:r>
              <a:rPr lang="el-GR" sz="2400" dirty="0" smtClean="0"/>
              <a:t>12</a:t>
            </a:r>
            <a:r>
              <a:rPr lang="el-GR" sz="2400" baseline="30000" dirty="0" smtClean="0"/>
              <a:t>ος</a:t>
            </a:r>
            <a:r>
              <a:rPr lang="el-GR" sz="2400" dirty="0" smtClean="0"/>
              <a:t> </a:t>
            </a:r>
            <a:r>
              <a:rPr lang="el-GR" sz="2400" dirty="0"/>
              <a:t>αι.: επίσημη καθιέρωση της εορτής ως ημέρας αργίας από τον Μανουήλ </a:t>
            </a:r>
            <a:r>
              <a:rPr lang="el-GR" sz="2400" dirty="0" smtClean="0"/>
              <a:t>Α’ </a:t>
            </a:r>
            <a:r>
              <a:rPr lang="el-GR" sz="2400" dirty="0"/>
              <a:t>Κομνηνό.</a:t>
            </a:r>
            <a:endParaRPr lang="en-US" sz="2400" dirty="0"/>
          </a:p>
          <a:p>
            <a:r>
              <a:rPr lang="el-GR" sz="2400" dirty="0" smtClean="0"/>
              <a:t>14</a:t>
            </a:r>
            <a:r>
              <a:rPr lang="el-GR" sz="2400" baseline="30000" dirty="0" smtClean="0"/>
              <a:t>ος</a:t>
            </a:r>
            <a:r>
              <a:rPr lang="el-GR" sz="2400" dirty="0" smtClean="0"/>
              <a:t> </a:t>
            </a:r>
            <a:r>
              <a:rPr lang="el-GR" sz="2400" dirty="0"/>
              <a:t>αι: εισαγωγή της εορτής στη Δύση, με την εισήγηση του Φίλιππου de Mésières, πρεσβευτή του βασιλιά της Γαλλίας Κάρολου στην Κύπρο.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6433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</a:t>
            </a:r>
            <a:r>
              <a:rPr lang="el-GR" dirty="0" smtClean="0"/>
              <a:t>) </a:t>
            </a:r>
            <a:r>
              <a:rPr lang="el-GR" dirty="0"/>
              <a:t>Οι Θεομητορικές </a:t>
            </a:r>
            <a:r>
              <a:rPr lang="el-GR" dirty="0" smtClean="0"/>
              <a:t>Εορτές</a:t>
            </a:r>
            <a:br>
              <a:rPr lang="el-GR" dirty="0" smtClean="0"/>
            </a:br>
            <a:r>
              <a:rPr lang="el-GR" dirty="0" smtClean="0"/>
              <a:t>(</a:t>
            </a:r>
            <a:r>
              <a:rPr lang="el-GR" dirty="0" smtClean="0"/>
              <a:t>10 </a:t>
            </a:r>
            <a:r>
              <a:rPr lang="el-GR" dirty="0"/>
              <a:t>από </a:t>
            </a:r>
            <a:r>
              <a:rPr lang="el-GR" dirty="0" smtClean="0"/>
              <a:t>13)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el-GR" sz="2400" dirty="0" smtClean="0"/>
              <a:t>Η </a:t>
            </a:r>
            <a:r>
              <a:rPr lang="el-GR" sz="2400" dirty="0"/>
              <a:t>εορτή του Ευαγγελισμού (25 Μαρτίου): </a:t>
            </a:r>
            <a:endParaRPr lang="en-US" sz="2400" dirty="0"/>
          </a:p>
          <a:p>
            <a:r>
              <a:rPr lang="el-GR" sz="2400" dirty="0"/>
              <a:t>Η </a:t>
            </a:r>
            <a:r>
              <a:rPr lang="el-GR" sz="2400" dirty="0" smtClean="0"/>
              <a:t>αγία </a:t>
            </a:r>
            <a:r>
              <a:rPr lang="el-GR" sz="2400" dirty="0"/>
              <a:t>Ελένη είχε ανεγείρει ναό στη Ναζαρέτ (στο σπίτι της Θεοτόκου, εκεί που πραγματοποιήθηκε ο Ευαγγελισμός).</a:t>
            </a:r>
            <a:endParaRPr lang="en-US" sz="2400" dirty="0"/>
          </a:p>
          <a:p>
            <a:r>
              <a:rPr lang="el-GR" sz="2400" dirty="0"/>
              <a:t>Πριν από τη θεσμοθέτηση της εορτής, είχε δημιουργηθεί (με κέντρο αυτό το ναό) κάποια τιμή προς το γεγονός του Ευαγγελισμού (όχι, όμως, εορτή, διότι το </a:t>
            </a:r>
            <a:r>
              <a:rPr lang="el-GR" sz="2400" i="1" dirty="0"/>
              <a:t>Οδοιπορικό της Αιθερίας </a:t>
            </a:r>
            <a:r>
              <a:rPr lang="el-GR" sz="2400" dirty="0"/>
              <a:t>ουδέν αναφέρει).</a:t>
            </a:r>
            <a:endParaRPr lang="en-US" sz="2400" dirty="0"/>
          </a:p>
          <a:p>
            <a:r>
              <a:rPr lang="el-GR" sz="2400" dirty="0"/>
              <a:t>Αρχαίες παραδόσεις τοποθετούν την εορτή του Ευαγγελισμού σε σχέση με τα Χριστούγεννα/ αυτό συμπεραίνουμε και από «Ομιλία» περί της Θεοτόκου του Θεοδότου Αγκύρας (438-446), μέλους της </a:t>
            </a:r>
            <a:r>
              <a:rPr lang="el-GR" sz="2400" dirty="0" smtClean="0"/>
              <a:t>Γ’ Οικουμενικής </a:t>
            </a:r>
            <a:r>
              <a:rPr lang="el-GR" sz="2400" dirty="0"/>
              <a:t>Συνόδου, καθώς και από «Ομιλία» προς τη Θεοτόκο του ιεροσολυμίτη πρεσβυτέρου Χρυσίππου.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1819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</a:t>
            </a:r>
            <a:r>
              <a:rPr lang="el-GR" dirty="0" smtClean="0"/>
              <a:t>) </a:t>
            </a:r>
            <a:r>
              <a:rPr lang="el-GR" dirty="0"/>
              <a:t>Οι Θεομητορικές </a:t>
            </a:r>
            <a:r>
              <a:rPr lang="el-GR" dirty="0" smtClean="0"/>
              <a:t>Εορτές</a:t>
            </a:r>
            <a:br>
              <a:rPr lang="el-GR" dirty="0" smtClean="0"/>
            </a:br>
            <a:r>
              <a:rPr lang="el-GR" dirty="0" smtClean="0"/>
              <a:t>(11 </a:t>
            </a:r>
            <a:r>
              <a:rPr lang="el-GR" dirty="0"/>
              <a:t>από </a:t>
            </a:r>
            <a:r>
              <a:rPr lang="el-GR" dirty="0" smtClean="0"/>
              <a:t>13)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sz="2400" dirty="0"/>
              <a:t>Η θεσμοθέτηση της εορτής στις 25 Μαρτίου επισυμβαίνει μεταξύ του </a:t>
            </a:r>
            <a:r>
              <a:rPr lang="el-GR" sz="2400" dirty="0" smtClean="0"/>
              <a:t>4</a:t>
            </a:r>
            <a:r>
              <a:rPr lang="el-GR" sz="2400" baseline="30000" dirty="0" smtClean="0"/>
              <a:t>ου</a:t>
            </a:r>
            <a:r>
              <a:rPr lang="el-GR" sz="2400" dirty="0" smtClean="0"/>
              <a:t> </a:t>
            </a:r>
            <a:r>
              <a:rPr lang="el-GR" sz="2400" dirty="0"/>
              <a:t>και του </a:t>
            </a:r>
            <a:r>
              <a:rPr lang="el-GR" sz="2400" dirty="0" smtClean="0"/>
              <a:t>7</a:t>
            </a:r>
            <a:r>
              <a:rPr lang="el-GR" sz="2400" baseline="30000" dirty="0" smtClean="0"/>
              <a:t>ου</a:t>
            </a:r>
            <a:r>
              <a:rPr lang="el-GR" sz="2400" dirty="0" smtClean="0"/>
              <a:t> </a:t>
            </a:r>
            <a:r>
              <a:rPr lang="el-GR" sz="2400" dirty="0"/>
              <a:t>αι.: η Σύνοδος της Λαοδίκειας (</a:t>
            </a:r>
            <a:r>
              <a:rPr lang="el-GR" sz="2400" dirty="0" smtClean="0"/>
              <a:t>4</a:t>
            </a:r>
            <a:r>
              <a:rPr lang="el-GR" sz="2400" baseline="30000" dirty="0" smtClean="0"/>
              <a:t>ος</a:t>
            </a:r>
            <a:r>
              <a:rPr lang="el-GR" sz="2400" dirty="0" smtClean="0"/>
              <a:t> </a:t>
            </a:r>
            <a:r>
              <a:rPr lang="el-GR" sz="2400" dirty="0"/>
              <a:t>αι.) δεν μνημονεύει την εορτή στον </a:t>
            </a:r>
            <a:r>
              <a:rPr lang="el-GR" sz="2400" dirty="0" smtClean="0"/>
              <a:t>51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</a:t>
            </a:r>
            <a:r>
              <a:rPr lang="el-GR" sz="2400" dirty="0"/>
              <a:t>κανόνα της (απαγόρευση τελέσεως </a:t>
            </a:r>
            <a:r>
              <a:rPr lang="el-GR" sz="2400" dirty="0" smtClean="0"/>
              <a:t>Θείας </a:t>
            </a:r>
            <a:r>
              <a:rPr lang="el-GR" sz="2400" dirty="0"/>
              <a:t>Λειτουργίας κατά τις εορτές της </a:t>
            </a:r>
            <a:r>
              <a:rPr lang="el-GR" sz="2400" dirty="0" smtClean="0"/>
              <a:t>Μεγάλης </a:t>
            </a:r>
            <a:r>
              <a:rPr lang="el-GR" sz="2400" dirty="0"/>
              <a:t>Τεσσαρακοστής), ενώ η εν Τρούλλω Σύνοδος (692 μ.Χ.) μνημονεύει την εορτή στον </a:t>
            </a:r>
            <a:r>
              <a:rPr lang="el-GR" sz="2400" dirty="0" smtClean="0"/>
              <a:t>52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</a:t>
            </a:r>
            <a:r>
              <a:rPr lang="el-GR" sz="2400" dirty="0"/>
              <a:t>κανόνα της (κατά την εορτή του Ευαγγελισμού απαγορεύεται η τέλεση Προηγιασμένης </a:t>
            </a:r>
            <a:r>
              <a:rPr lang="el-GR" sz="2400" dirty="0" smtClean="0"/>
              <a:t>Θείας </a:t>
            </a:r>
            <a:r>
              <a:rPr lang="el-GR" sz="2400" dirty="0"/>
              <a:t>Λειτουργίας).</a:t>
            </a:r>
            <a:endParaRPr lang="en-US" sz="2400" dirty="0"/>
          </a:p>
          <a:p>
            <a:r>
              <a:rPr lang="el-GR" sz="2400" dirty="0"/>
              <a:t>«Πασχάλιο χρονικό» (624 μ.Χ.): αναφέρει ότι η εορτή του Ευαγγελισμού συστάθηκε στις 25 Μαρτίου «από τους αγίους Πατέρες» (προφανώς αναφέρεται σε σταδιακή θεσμοθέτηση και όχι σε κάποια ορισμένη ιστορική στιγμή.</a:t>
            </a:r>
            <a:endParaRPr lang="en-US" sz="2400" dirty="0"/>
          </a:p>
          <a:p>
            <a:r>
              <a:rPr lang="el-GR" sz="2400" dirty="0"/>
              <a:t>Πιθανή συμβολή έχει και η σύνθεση του κοντακίου του Ακαθίστου  Ύμνου από το Ρωμανό Μελωδό στο μεταίχμιο </a:t>
            </a:r>
            <a:r>
              <a:rPr lang="el-GR" sz="2400" dirty="0" smtClean="0"/>
              <a:t>6</a:t>
            </a:r>
            <a:r>
              <a:rPr lang="el-GR" sz="2400" baseline="30000" dirty="0" smtClean="0"/>
              <a:t>ου </a:t>
            </a:r>
            <a:r>
              <a:rPr lang="el-GR" sz="2400" dirty="0" smtClean="0"/>
              <a:t>- 7</a:t>
            </a:r>
            <a:r>
              <a:rPr lang="el-GR" sz="2400" baseline="30000" dirty="0" smtClean="0"/>
              <a:t>ου</a:t>
            </a:r>
            <a:r>
              <a:rPr lang="el-GR" sz="2400" dirty="0" smtClean="0"/>
              <a:t> </a:t>
            </a:r>
            <a:r>
              <a:rPr lang="el-GR" sz="2400" dirty="0"/>
              <a:t>αι.</a:t>
            </a:r>
            <a:endParaRPr lang="en-US" sz="2400" dirty="0"/>
          </a:p>
          <a:p>
            <a:r>
              <a:rPr lang="el-GR" sz="2400" dirty="0" smtClean="0"/>
              <a:t>7</a:t>
            </a:r>
            <a:r>
              <a:rPr lang="el-GR" sz="2400" baseline="30000" dirty="0" smtClean="0"/>
              <a:t>ος</a:t>
            </a:r>
            <a:r>
              <a:rPr lang="el-GR" sz="2400" dirty="0" smtClean="0"/>
              <a:t> αι</a:t>
            </a:r>
            <a:r>
              <a:rPr lang="el-GR" sz="2400" dirty="0"/>
              <a:t>.: η εορτή του Ευαγγελισμού εμφανίζεται στη Ρώμη.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526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</a:t>
            </a:r>
            <a:r>
              <a:rPr lang="el-GR" dirty="0" smtClean="0"/>
              <a:t>) </a:t>
            </a:r>
            <a:r>
              <a:rPr lang="el-GR" dirty="0"/>
              <a:t>Οι Θεομητορικές </a:t>
            </a:r>
            <a:r>
              <a:rPr lang="el-GR" dirty="0" smtClean="0"/>
              <a:t>Εορτές</a:t>
            </a:r>
            <a:br>
              <a:rPr lang="el-GR" dirty="0" smtClean="0"/>
            </a:br>
            <a:r>
              <a:rPr lang="el-GR" dirty="0" smtClean="0"/>
              <a:t>(12 </a:t>
            </a:r>
            <a:r>
              <a:rPr lang="el-GR" dirty="0"/>
              <a:t>από </a:t>
            </a:r>
            <a:r>
              <a:rPr lang="el-GR" dirty="0" smtClean="0"/>
              <a:t>13)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7"/>
            </a:pPr>
            <a:r>
              <a:rPr lang="el-GR" sz="2400" dirty="0" smtClean="0"/>
              <a:t>Η </a:t>
            </a:r>
            <a:r>
              <a:rPr lang="el-GR" sz="2400" dirty="0"/>
              <a:t>εορτή της Κοιμήσεως (15 Αυγούστου): </a:t>
            </a:r>
            <a:endParaRPr lang="en-US" sz="2400" dirty="0"/>
          </a:p>
          <a:p>
            <a:r>
              <a:rPr lang="el-GR" sz="2400" dirty="0" smtClean="0"/>
              <a:t>5</a:t>
            </a:r>
            <a:r>
              <a:rPr lang="el-GR" sz="2400" baseline="30000" dirty="0" smtClean="0"/>
              <a:t>ος</a:t>
            </a:r>
            <a:r>
              <a:rPr lang="el-GR" sz="2400" dirty="0" smtClean="0"/>
              <a:t> </a:t>
            </a:r>
            <a:r>
              <a:rPr lang="el-GR" sz="2400" dirty="0"/>
              <a:t>αι.: ενισχύονται οι παραδόσεις περί Κοιμήσεως της Θεοτόκου στην οικία της στα Ιεροσόλυμα (ο Σωφρόνιος Ιεροσολύμων αναφέρει [</a:t>
            </a:r>
            <a:r>
              <a:rPr lang="el-GR" sz="2400" dirty="0" smtClean="0"/>
              <a:t>7</a:t>
            </a:r>
            <a:r>
              <a:rPr lang="el-GR" sz="2400" baseline="30000" dirty="0" smtClean="0"/>
              <a:t>ος</a:t>
            </a:r>
            <a:r>
              <a:rPr lang="el-GR" sz="2400" dirty="0" smtClean="0"/>
              <a:t> </a:t>
            </a:r>
            <a:r>
              <a:rPr lang="el-GR" sz="2400" dirty="0"/>
              <a:t>αι.] ότι υπήρχε τάφος της Θεοτόκου στα Ιεροσόλυμα και ότι εκεί αποδιδόταν τιμή προς τη Θεοτόκο).</a:t>
            </a:r>
            <a:endParaRPr lang="en-US" sz="2400" dirty="0"/>
          </a:p>
          <a:p>
            <a:r>
              <a:rPr lang="el-GR" sz="2400" dirty="0"/>
              <a:t>Είχε δημιουργηθεί και παράδοση (αλλά χωρίς πειστικά επιχειρήματα) περί Κοιμήσεως της Θεοτόκου στην Έφεσο.</a:t>
            </a:r>
            <a:endParaRPr lang="en-US" sz="2400" dirty="0"/>
          </a:p>
          <a:p>
            <a:r>
              <a:rPr lang="el-GR" sz="2400" dirty="0"/>
              <a:t>Υπήρχε εορτή γύρω από το «κάθισμα» της Θεοτόκου (τοποθεσία τρία μίλια από τα Ιεροσόλυμα, </a:t>
            </a:r>
            <a:r>
              <a:rPr lang="el-GR" sz="2400" dirty="0" smtClean="0"/>
              <a:t>καθ’ </a:t>
            </a:r>
            <a:r>
              <a:rPr lang="el-GR" sz="2400" dirty="0"/>
              <a:t>οδόν προς την Βηθλεέμ)/ Στο σημείο αυτό είχε ανεγερθεί ναός.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1710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</a:t>
            </a:r>
            <a:r>
              <a:rPr lang="el-GR" dirty="0" smtClean="0"/>
              <a:t>) </a:t>
            </a:r>
            <a:r>
              <a:rPr lang="el-GR" dirty="0"/>
              <a:t>Οι Θεομητορικές </a:t>
            </a:r>
            <a:r>
              <a:rPr lang="el-GR" dirty="0" smtClean="0"/>
              <a:t>Εορτές</a:t>
            </a:r>
            <a:br>
              <a:rPr lang="el-GR" dirty="0" smtClean="0"/>
            </a:br>
            <a:r>
              <a:rPr lang="el-GR" dirty="0" smtClean="0"/>
              <a:t>(13 </a:t>
            </a:r>
            <a:r>
              <a:rPr lang="el-GR" dirty="0"/>
              <a:t>από </a:t>
            </a:r>
            <a:r>
              <a:rPr lang="el-GR" dirty="0" smtClean="0"/>
              <a:t>13)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Ο αυτοκράτορας Μαρκιανός (450-457) έκτισε ναό προς τιμή της Θεοτόκου στη Γεθσημανή/ Στο συγκεκριμένο ναό, εμφανίζεται η τιμή της Κοιμήσεως της Θεοτόκου στις 15 Αυγούστου τρία χρόνια μετά το θάνατο του Μαρκιανού (το 460).</a:t>
            </a:r>
            <a:endParaRPr lang="en-US" sz="2400" dirty="0"/>
          </a:p>
          <a:p>
            <a:r>
              <a:rPr lang="el-GR" sz="2400" dirty="0"/>
              <a:t>Φαίνεται ότι η παλαιά εορτή του «καθίσματος» εκτοπίστηκε και τη θέση της έλαβε η εορτή της </a:t>
            </a:r>
            <a:r>
              <a:rPr lang="el-GR" sz="2400" dirty="0" smtClean="0"/>
              <a:t>15</a:t>
            </a:r>
            <a:r>
              <a:rPr lang="el-GR" sz="2400" baseline="30000" dirty="0" smtClean="0"/>
              <a:t>ης</a:t>
            </a:r>
            <a:r>
              <a:rPr lang="el-GR" sz="2400" dirty="0" smtClean="0"/>
              <a:t> </a:t>
            </a:r>
            <a:r>
              <a:rPr lang="el-GR" sz="2400" dirty="0"/>
              <a:t>Αυγούστου.</a:t>
            </a:r>
            <a:endParaRPr lang="en-US" sz="2400" dirty="0"/>
          </a:p>
          <a:p>
            <a:r>
              <a:rPr lang="el-GR" sz="2400" dirty="0" smtClean="0"/>
              <a:t>6</a:t>
            </a:r>
            <a:r>
              <a:rPr lang="el-GR" sz="2400" baseline="30000" dirty="0" smtClean="0"/>
              <a:t>ος</a:t>
            </a:r>
            <a:r>
              <a:rPr lang="el-GR" sz="2400" dirty="0" smtClean="0"/>
              <a:t> αι</a:t>
            </a:r>
            <a:r>
              <a:rPr lang="el-GR" sz="2400" dirty="0"/>
              <a:t>.: με διάταγμα του αυτοκράτορα Μαυρίκιου (582-602), επισημοποιείται ο εορτασμός στις 15 Αυγούστου.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903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/>
              <a:t>Οι Θεομητορικές Εορτές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0575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smtClean="0"/>
              <a:t>στο πλαίσιο </a:t>
            </a:r>
            <a:r>
              <a:rPr lang="el-GR" sz="2000" dirty="0" smtClean="0"/>
              <a:t>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έργο αποτελεί την έκδοση 1</a:t>
            </a:r>
            <a:r>
              <a:rPr lang="el-GR" sz="2000" dirty="0" smtClean="0"/>
              <a:t>.0. 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1605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Εθνικόν και Καποδιστριακόν Πανεπιστήμιον Αθηνών 2015. Γεώργιος Φίλιας. </a:t>
            </a:r>
            <a:r>
              <a:rPr lang="el-GR" sz="2000" dirty="0"/>
              <a:t>Γεώργιος Φίλιας. «</a:t>
            </a:r>
            <a:r>
              <a:rPr lang="el-GR" sz="2000" dirty="0" err="1" smtClean="0"/>
              <a:t>Εορτολογία</a:t>
            </a:r>
            <a:r>
              <a:rPr lang="el-GR" sz="2000" dirty="0" smtClean="0"/>
              <a:t>. </a:t>
            </a:r>
            <a:r>
              <a:rPr lang="el-GR" sz="2000" dirty="0"/>
              <a:t>Οι Θεομητορικές Εορτές».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2015.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opencourses.uoa.gr/courses/SOCTHEOL10</a:t>
            </a:r>
            <a:r>
              <a:rPr lang="el-GR" sz="2000" dirty="0" smtClean="0">
                <a:hlinkClick r:id="rId3"/>
              </a:rPr>
              <a:t>5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Α) Οι Θεομητορικές Εορτές (1 από 13)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l-GR" sz="2400" dirty="0" smtClean="0"/>
              <a:t>Πηγές </a:t>
            </a:r>
            <a:r>
              <a:rPr lang="el-GR" sz="2400" dirty="0"/>
              <a:t>περί του βίου της Θεοτόκου: </a:t>
            </a:r>
            <a:endParaRPr lang="en-US" sz="2400" dirty="0"/>
          </a:p>
          <a:p>
            <a:r>
              <a:rPr lang="el-GR" sz="2400" dirty="0"/>
              <a:t>Ελάχιστα στοιχεία περί του βίου της Θεοτόκου υπάρχουν στα Ευαγγέλια (από τα γεγονότα των Θεομητορικών εορτών μαρτυρείται μόνο ο Ευαγγελισμός).</a:t>
            </a:r>
            <a:endParaRPr lang="en-US" sz="2400" dirty="0"/>
          </a:p>
          <a:p>
            <a:r>
              <a:rPr lang="el-GR" sz="2400" dirty="0"/>
              <a:t>Δημιουργία απόκρυφων διηγήσεων: «Πρωτευαγγέλιο του Ιακώβου» (η σημαντικότερη πηγή περί των Θεομητορικών εορτών).</a:t>
            </a:r>
            <a:endParaRPr lang="en-US" sz="2400" dirty="0"/>
          </a:p>
          <a:p>
            <a:r>
              <a:rPr lang="el-GR" sz="2400" dirty="0"/>
              <a:t>Περί του «Πρωτευαγγελίου»: ο Ιάκωβος ο Αδελφόθεος δεν είναι ο συγγραφέας (παρά την αντίθετη άποψη του Ωριγένη)/ το κείμενο χρονολογείται περί τα μέσα του </a:t>
            </a:r>
            <a:r>
              <a:rPr lang="el-GR" sz="2400" dirty="0" smtClean="0"/>
              <a:t>2</a:t>
            </a:r>
            <a:r>
              <a:rPr lang="el-GR" sz="2400" baseline="30000" dirty="0" smtClean="0"/>
              <a:t>ου</a:t>
            </a:r>
            <a:r>
              <a:rPr lang="el-GR" sz="2400" dirty="0" smtClean="0"/>
              <a:t> </a:t>
            </a:r>
            <a:r>
              <a:rPr lang="el-GR" sz="2400" dirty="0"/>
              <a:t>μ.Χ. αι./ περιεχόμενο: τα σχετικά με τη Γέννηση, τα Εισόδια και τον Ευαγγελισμό της Θεοτόκου</a:t>
            </a:r>
            <a:r>
              <a:rPr lang="el-GR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207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</a:t>
            </a:r>
            <a:r>
              <a:rPr lang="el-GR" dirty="0" smtClean="0"/>
              <a:t>) </a:t>
            </a:r>
            <a:r>
              <a:rPr lang="el-GR" dirty="0"/>
              <a:t>Οι Θεομητορικές Εορτές </a:t>
            </a:r>
            <a:r>
              <a:rPr lang="el-GR" dirty="0" smtClean="0"/>
              <a:t>(2 </a:t>
            </a:r>
            <a:r>
              <a:rPr lang="el-GR" dirty="0"/>
              <a:t>από </a:t>
            </a:r>
            <a:r>
              <a:rPr lang="el-GR" dirty="0" smtClean="0"/>
              <a:t>13)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Απόκρυφες διηγήσεις περί της Κοιμήσεως της Θεοτόκου: α) «Περί μεταστάσεως της μακαρίας Παρθένου Μαρίας» (στα λατινικά/ </a:t>
            </a:r>
            <a:r>
              <a:rPr lang="el-GR" sz="2400" dirty="0" smtClean="0"/>
              <a:t>5</a:t>
            </a:r>
            <a:r>
              <a:rPr lang="el-GR" sz="2400" baseline="30000" dirty="0" smtClean="0"/>
              <a:t>ος</a:t>
            </a:r>
            <a:r>
              <a:rPr lang="el-GR" sz="2400" dirty="0" smtClean="0"/>
              <a:t> </a:t>
            </a:r>
            <a:r>
              <a:rPr lang="el-GR" sz="2400" dirty="0"/>
              <a:t>αι.) και β) «Ευθυμιακή ιστορία» (διασώθηκε στον </a:t>
            </a:r>
            <a:r>
              <a:rPr lang="el-GR" sz="2400" dirty="0" smtClean="0"/>
              <a:t>Β’ </a:t>
            </a:r>
            <a:r>
              <a:rPr lang="el-GR" sz="2400" dirty="0"/>
              <a:t>Λόγο του </a:t>
            </a:r>
            <a:r>
              <a:rPr lang="el-GR" sz="2400" dirty="0" smtClean="0"/>
              <a:t>Ιωάννη </a:t>
            </a:r>
            <a:r>
              <a:rPr lang="el-GR" sz="2400" dirty="0"/>
              <a:t>Δαμασκηνού στην Κοίμηση).</a:t>
            </a:r>
            <a:endParaRPr lang="en-US" sz="2400" dirty="0"/>
          </a:p>
          <a:p>
            <a:r>
              <a:rPr lang="el-GR" sz="2400" dirty="0"/>
              <a:t>«Ευαγγέλιο του ψευδο-Ματθαίου» (</a:t>
            </a:r>
            <a:r>
              <a:rPr lang="el-GR" sz="2400" dirty="0" smtClean="0"/>
              <a:t>4</a:t>
            </a:r>
            <a:r>
              <a:rPr lang="el-GR" sz="2400" baseline="30000" dirty="0" smtClean="0"/>
              <a:t>ος </a:t>
            </a:r>
            <a:r>
              <a:rPr lang="el-GR" sz="2400" dirty="0" smtClean="0"/>
              <a:t>- 5</a:t>
            </a:r>
            <a:r>
              <a:rPr lang="el-GR" sz="2400" baseline="30000" dirty="0" smtClean="0"/>
              <a:t>ος</a:t>
            </a:r>
            <a:r>
              <a:rPr lang="el-GR" sz="2400" dirty="0" smtClean="0"/>
              <a:t> </a:t>
            </a:r>
            <a:r>
              <a:rPr lang="el-GR" sz="2400" dirty="0"/>
              <a:t>αι.): οι διηγήσεις του είναι εξαιρετικά ελεγχόμενες.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7696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</a:t>
            </a:r>
            <a:r>
              <a:rPr lang="el-GR" dirty="0" smtClean="0"/>
              <a:t>) </a:t>
            </a:r>
            <a:r>
              <a:rPr lang="el-GR" dirty="0"/>
              <a:t>Οι Θεομητορικές Εορτές </a:t>
            </a:r>
            <a:r>
              <a:rPr lang="el-GR" dirty="0" smtClean="0"/>
              <a:t>(3 </a:t>
            </a:r>
            <a:r>
              <a:rPr lang="el-GR" dirty="0"/>
              <a:t>από </a:t>
            </a:r>
            <a:r>
              <a:rPr lang="el-GR" dirty="0" smtClean="0"/>
              <a:t>13)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l-GR" sz="2400" dirty="0"/>
              <a:t>Η εξέλιξη μέχρι την εμφάνιση των πρώτων Θεομητορικών εορτών:</a:t>
            </a:r>
            <a:endParaRPr lang="en-US" sz="2400" dirty="0"/>
          </a:p>
          <a:p>
            <a:r>
              <a:rPr lang="el-GR" sz="2400" dirty="0"/>
              <a:t>Η τιμή προς τη Θεοτόκο ήταν σαφής και αρχαιότατη εντός της πρώτης Εκκλησίας.</a:t>
            </a:r>
            <a:endParaRPr lang="en-US" sz="2400" dirty="0"/>
          </a:p>
          <a:p>
            <a:r>
              <a:rPr lang="el-GR" sz="2400" dirty="0"/>
              <a:t>Οι λόγοι που επέδρασαν για το γεγονός της μη θεσμοθετήσεως (κατά τους πρώτους αιώνες) Θεομητορικών εορτών, παρά την τιμή προς το πρόσωπο της Θεοτόκου: ο φόβος για συσχετισμό των Θεομητορικών εορτών με ειδωλολατρικές/ Η γυναικεία αίρεση των «Κολλυριδιανών» (Αραβία): παρασκεύαζαν μικρούς άρτους («κολλυρίδας») προς τιμή της Θεοτόκου, κατ’ απομίμηση ειδωλολατρικών εθίμων προς τη θεότητα της «βασίλισσας των ουρανών»/ «Αντιδικομαριαμίτες»: νεστοριανίζουσα αίρεση του </a:t>
            </a:r>
            <a:r>
              <a:rPr lang="el-GR" sz="2400" dirty="0" smtClean="0"/>
              <a:t>5</a:t>
            </a:r>
            <a:r>
              <a:rPr lang="el-GR" sz="2400" baseline="30000" dirty="0" smtClean="0"/>
              <a:t>ου</a:t>
            </a:r>
            <a:r>
              <a:rPr lang="el-GR" sz="2400" dirty="0"/>
              <a:t> </a:t>
            </a:r>
            <a:r>
              <a:rPr lang="el-GR" sz="2400" dirty="0" smtClean="0"/>
              <a:t>αι</a:t>
            </a:r>
            <a:r>
              <a:rPr lang="el-GR" sz="2400" dirty="0"/>
              <a:t>. που ήταν αντίθετη με τις Θεομητορικές εορτές.</a:t>
            </a:r>
            <a:endParaRPr lang="en-US" sz="2400" dirty="0"/>
          </a:p>
          <a:p>
            <a:pPr marL="0" indent="0">
              <a:buNone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51903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Α) </a:t>
            </a:r>
            <a:r>
              <a:rPr lang="el-GR" dirty="0"/>
              <a:t>Οι Θεομητορικές Εορτές </a:t>
            </a:r>
            <a:r>
              <a:rPr lang="el-GR" dirty="0" smtClean="0"/>
              <a:t>(4 </a:t>
            </a:r>
            <a:r>
              <a:rPr lang="el-GR" dirty="0"/>
              <a:t>από </a:t>
            </a:r>
            <a:r>
              <a:rPr lang="el-GR" dirty="0" smtClean="0"/>
              <a:t>13)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Περί τα τέλη του </a:t>
            </a:r>
            <a:r>
              <a:rPr lang="el-GR" sz="2400" dirty="0" smtClean="0"/>
              <a:t>4</a:t>
            </a:r>
            <a:r>
              <a:rPr lang="el-GR" sz="2400" baseline="30000" dirty="0" smtClean="0"/>
              <a:t>ου</a:t>
            </a:r>
            <a:r>
              <a:rPr lang="el-GR" sz="2400" dirty="0" smtClean="0"/>
              <a:t> </a:t>
            </a:r>
            <a:r>
              <a:rPr lang="el-GR" sz="2400" dirty="0"/>
              <a:t>αι. η Εκκλησία απεφάσισε να θεσμοθετήσει εορτολογικά την αρχαιότατη τιμή προς τη Θεοτόκο (κυρίως μετά από την </a:t>
            </a:r>
            <a:r>
              <a:rPr lang="el-GR" sz="2400" dirty="0" smtClean="0"/>
              <a:t>Γ’ </a:t>
            </a:r>
            <a:r>
              <a:rPr lang="el-GR" sz="2400" dirty="0"/>
              <a:t>Οικουμενική Σύνοδο).</a:t>
            </a:r>
            <a:endParaRPr lang="en-US" sz="2400" dirty="0"/>
          </a:p>
          <a:p>
            <a:r>
              <a:rPr lang="el-GR" sz="2400" dirty="0" smtClean="0"/>
              <a:t>5</a:t>
            </a:r>
            <a:r>
              <a:rPr lang="el-GR" sz="2400" baseline="30000" dirty="0" smtClean="0"/>
              <a:t>ος</a:t>
            </a:r>
            <a:r>
              <a:rPr lang="el-GR" sz="2400" dirty="0" smtClean="0"/>
              <a:t> </a:t>
            </a:r>
            <a:r>
              <a:rPr lang="el-GR" sz="2400" dirty="0"/>
              <a:t>αι.: εμφάνιση των πρώτων ναών προς τιμή της Θεοτόκου</a:t>
            </a:r>
            <a:r>
              <a:rPr lang="el-GR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598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</a:t>
            </a:r>
            <a:r>
              <a:rPr lang="el-GR" dirty="0" smtClean="0"/>
              <a:t>) </a:t>
            </a:r>
            <a:r>
              <a:rPr lang="el-GR" dirty="0"/>
              <a:t>Οι Θεομητορικές Εορτές </a:t>
            </a:r>
            <a:r>
              <a:rPr lang="el-GR" dirty="0" smtClean="0"/>
              <a:t>(5 </a:t>
            </a:r>
            <a:r>
              <a:rPr lang="el-GR" dirty="0"/>
              <a:t>από </a:t>
            </a:r>
            <a:r>
              <a:rPr lang="el-GR" dirty="0" smtClean="0"/>
              <a:t>13)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l-GR" sz="2400" dirty="0" smtClean="0"/>
              <a:t>Η </a:t>
            </a:r>
            <a:r>
              <a:rPr lang="el-GR" sz="2400" dirty="0"/>
              <a:t>εορτή της Συλλήψεως (9 Δεκεμβρίου/εορτή της </a:t>
            </a:r>
            <a:r>
              <a:rPr lang="el-GR" sz="2400" dirty="0" smtClean="0"/>
              <a:t>αγίας</a:t>
            </a:r>
            <a:r>
              <a:rPr lang="el-GR" sz="2400" dirty="0"/>
              <a:t> </a:t>
            </a:r>
            <a:r>
              <a:rPr lang="el-GR" sz="2400" dirty="0" smtClean="0"/>
              <a:t>Άννης</a:t>
            </a:r>
            <a:r>
              <a:rPr lang="el-GR" sz="2400" dirty="0"/>
              <a:t>): </a:t>
            </a:r>
            <a:endParaRPr lang="en-US" sz="2400" dirty="0"/>
          </a:p>
          <a:p>
            <a:r>
              <a:rPr lang="el-GR" sz="2400" dirty="0"/>
              <a:t>Η εορτή καθορίστηκε όταν θεσμοθετήθηκε ο εορτασμός του Γενεθλίου της Θεοτόκου (8 Σεπτεμβρίου: εννέα μήνες πριν από τη γέννηση υπολογίζεται η σύλληψη).</a:t>
            </a:r>
            <a:endParaRPr lang="en-US" sz="2400" dirty="0"/>
          </a:p>
          <a:p>
            <a:r>
              <a:rPr lang="el-GR" sz="2400" dirty="0"/>
              <a:t>Τέλη </a:t>
            </a:r>
            <a:r>
              <a:rPr lang="el-GR" sz="2400" dirty="0" smtClean="0"/>
              <a:t>7</a:t>
            </a:r>
            <a:r>
              <a:rPr lang="el-GR" sz="2400" baseline="30000" dirty="0" smtClean="0"/>
              <a:t>ου </a:t>
            </a:r>
            <a:r>
              <a:rPr lang="el-GR" sz="2400" dirty="0" smtClean="0"/>
              <a:t>- </a:t>
            </a:r>
            <a:r>
              <a:rPr lang="el-GR" sz="2400" dirty="0"/>
              <a:t>αρχές </a:t>
            </a:r>
            <a:r>
              <a:rPr lang="el-GR" sz="2400" dirty="0" smtClean="0"/>
              <a:t>8</a:t>
            </a:r>
            <a:r>
              <a:rPr lang="el-GR" sz="2400" baseline="30000" dirty="0" smtClean="0"/>
              <a:t>ου</a:t>
            </a:r>
            <a:r>
              <a:rPr lang="el-GR" sz="2400" dirty="0" smtClean="0"/>
              <a:t> </a:t>
            </a:r>
            <a:r>
              <a:rPr lang="el-GR" sz="2400" dirty="0"/>
              <a:t>αι.: οι πρώτες μαρτυρίες περί τελέσεως της εορτής.</a:t>
            </a:r>
            <a:endParaRPr lang="en-US" sz="2400" dirty="0"/>
          </a:p>
          <a:p>
            <a:r>
              <a:rPr lang="el-GR" sz="2400" dirty="0" smtClean="0"/>
              <a:t>12</a:t>
            </a:r>
            <a:r>
              <a:rPr lang="el-GR" sz="2400" baseline="30000" dirty="0" smtClean="0"/>
              <a:t>ος</a:t>
            </a:r>
            <a:r>
              <a:rPr lang="el-GR" sz="2400" dirty="0" smtClean="0"/>
              <a:t> </a:t>
            </a:r>
            <a:r>
              <a:rPr lang="el-GR" sz="2400" dirty="0"/>
              <a:t>αι.: επί αυτοκράτορα Μανουήλ Κομνηνού λαμβάνει επίσημο κρατικό χαρακτήρα.</a:t>
            </a:r>
            <a:endParaRPr lang="en-US" sz="2400" dirty="0"/>
          </a:p>
          <a:p>
            <a:r>
              <a:rPr lang="el-GR" sz="2400" dirty="0"/>
              <a:t>Ιωάννου μοναχού και πρεσβυτέρου Ευβοίας (</a:t>
            </a:r>
            <a:r>
              <a:rPr lang="el-GR" sz="2400" dirty="0" smtClean="0"/>
              <a:t>8</a:t>
            </a:r>
            <a:r>
              <a:rPr lang="el-GR" sz="2400" baseline="30000" dirty="0" smtClean="0"/>
              <a:t>ος</a:t>
            </a:r>
            <a:r>
              <a:rPr lang="el-GR" sz="2400" dirty="0" smtClean="0"/>
              <a:t> </a:t>
            </a:r>
            <a:r>
              <a:rPr lang="el-GR" sz="2400" dirty="0"/>
              <a:t>αι.), </a:t>
            </a:r>
            <a:r>
              <a:rPr lang="el-GR" sz="2400" i="1" dirty="0"/>
              <a:t>Λόγος εις την Σύλληψιν της αγίας Άννης</a:t>
            </a:r>
            <a:r>
              <a:rPr lang="el-GR" sz="2400" dirty="0"/>
              <a:t>: το αρχαιότερο Εγκώμιο της εορτής.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597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</a:t>
            </a:r>
            <a:r>
              <a:rPr lang="el-GR" dirty="0" smtClean="0"/>
              <a:t>) </a:t>
            </a:r>
            <a:r>
              <a:rPr lang="el-GR" dirty="0"/>
              <a:t>Οι Θεομητορικές Εορτές </a:t>
            </a:r>
            <a:r>
              <a:rPr lang="el-GR" dirty="0" smtClean="0"/>
              <a:t>(6 </a:t>
            </a:r>
            <a:r>
              <a:rPr lang="el-GR" dirty="0"/>
              <a:t>από </a:t>
            </a:r>
            <a:r>
              <a:rPr lang="el-GR" dirty="0" smtClean="0"/>
              <a:t>13)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l-GR" sz="2400" dirty="0" smtClean="0"/>
              <a:t>Η </a:t>
            </a:r>
            <a:r>
              <a:rPr lang="el-GR" sz="2400" dirty="0"/>
              <a:t>εορτή του Γενεσίου ή Γενεθλίου (8 Σεπτεμβρίου): </a:t>
            </a:r>
            <a:endParaRPr lang="en-US" sz="2400" dirty="0"/>
          </a:p>
          <a:p>
            <a:r>
              <a:rPr lang="el-GR" sz="2400" dirty="0"/>
              <a:t>Κοντά στην προβατική πύλη της Ιερουσαλήμ, υπήρχε η κολυμβήθρα της Βηθεσδά· με αυτήν γειτνίαζε η πατρική οικία της Θεοτόκου.</a:t>
            </a:r>
            <a:endParaRPr lang="en-US" sz="2400" dirty="0"/>
          </a:p>
          <a:p>
            <a:r>
              <a:rPr lang="el-GR" sz="2400" dirty="0"/>
              <a:t>Αρχές 5ου αι.: κτίζεται ναός στον τόπο της κολυμβήθρας (δεν είχε σχέση με τη Θεοτόκο).</a:t>
            </a:r>
            <a:endParaRPr lang="en-US" sz="2400" dirty="0"/>
          </a:p>
          <a:p>
            <a:r>
              <a:rPr lang="el-GR" sz="2400" dirty="0"/>
              <a:t>6ος αι.: λόγω της εγγύτητας με την οικία της Θεοτόκου, ο ναός αφιερώνεται στην «κυρία Θεοτόκο»/ Τότε αρχίζει και η τιμή του γεγονότος της Γεννήσεως της Θεοτόκου.</a:t>
            </a:r>
            <a:endParaRPr lang="en-US" sz="2400" dirty="0"/>
          </a:p>
          <a:p>
            <a:r>
              <a:rPr lang="el-GR" sz="2400" dirty="0"/>
              <a:t>Η επιλογή της 8ης Σεπτεμβρίου: ο αγ. Νεόφυτος ο Έγκλειστος (+1220) θεωρεί ότι η Γέννηση της Θεοτόκου τοποθετήθηκε στις 8 Σεπτεμβρίου για να δηλώσει (με την έναρξη του εκκλησιαστικού έτους) ότι η Θεοτόκος είναι η αρχή της σωτηρίας.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943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</a:t>
            </a:r>
            <a:r>
              <a:rPr lang="el-GR" dirty="0" smtClean="0"/>
              <a:t>) </a:t>
            </a:r>
            <a:r>
              <a:rPr lang="el-GR" dirty="0"/>
              <a:t>Οι Θεομητορικές Εορτές </a:t>
            </a:r>
            <a:r>
              <a:rPr lang="el-GR" dirty="0" smtClean="0"/>
              <a:t>(7 </a:t>
            </a:r>
            <a:r>
              <a:rPr lang="el-GR" dirty="0"/>
              <a:t>από </a:t>
            </a:r>
            <a:r>
              <a:rPr lang="el-GR" dirty="0" smtClean="0"/>
              <a:t>13)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 smtClean="0"/>
              <a:t>7</a:t>
            </a:r>
            <a:r>
              <a:rPr lang="el-GR" sz="2400" baseline="30000" dirty="0" smtClean="0"/>
              <a:t>ος</a:t>
            </a:r>
            <a:r>
              <a:rPr lang="el-GR" sz="2400" dirty="0" smtClean="0"/>
              <a:t> </a:t>
            </a:r>
            <a:r>
              <a:rPr lang="el-GR" sz="2400" dirty="0"/>
              <a:t>αι.: από τα Ιεροσόλυμα η εορτή του Γενεθλίου εισάγεται στην Κωνσταντινούπολη (πρώτη μαρτυρία από το «Πασχάλιο χρονικό»)/ Πιθανός εισηγητής της εορτής στην Κωνσταντινούπολη υπήρξε ο Ανδρέας Κρήτης (έφθασε στην Κωνσταντινούπολη το 685, προερχόμενος από τα Ιεροσόλυμα).</a:t>
            </a:r>
            <a:endParaRPr lang="en-US" sz="2400" dirty="0"/>
          </a:p>
          <a:p>
            <a:r>
              <a:rPr lang="el-GR" sz="2400" dirty="0"/>
              <a:t>Στη Δύση επεκράτησε μετά τον </a:t>
            </a:r>
            <a:r>
              <a:rPr lang="el-GR" sz="2400" dirty="0" smtClean="0"/>
              <a:t>10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</a:t>
            </a:r>
            <a:r>
              <a:rPr lang="el-GR" sz="2400" dirty="0"/>
              <a:t>αι., αν και την είχε εισαγάγει στη Ρώμη τον </a:t>
            </a:r>
            <a:r>
              <a:rPr lang="el-GR" sz="2400" dirty="0" smtClean="0"/>
              <a:t>7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</a:t>
            </a:r>
            <a:r>
              <a:rPr lang="el-GR" sz="2400" dirty="0"/>
              <a:t>αι. ο συριακής καταγωγής πάπας Σέργιος.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9035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</a:t>
            </a:r>
            <a:r>
              <a:rPr lang="el-GR" dirty="0" smtClean="0"/>
              <a:t>) </a:t>
            </a:r>
            <a:r>
              <a:rPr lang="el-GR" dirty="0"/>
              <a:t>Οι Θεομητορικές Εορτές </a:t>
            </a:r>
            <a:r>
              <a:rPr lang="el-GR" dirty="0" smtClean="0"/>
              <a:t>(8 </a:t>
            </a:r>
            <a:r>
              <a:rPr lang="el-GR" dirty="0"/>
              <a:t>από </a:t>
            </a:r>
            <a:r>
              <a:rPr lang="el-GR" dirty="0" smtClean="0"/>
              <a:t>13)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el-GR" sz="2400" dirty="0" smtClean="0"/>
              <a:t>Η </a:t>
            </a:r>
            <a:r>
              <a:rPr lang="el-GR" sz="2400" dirty="0"/>
              <a:t>εορτή των Εισοδίων (21 Νοεμβρίου): </a:t>
            </a:r>
            <a:endParaRPr lang="en-US" sz="2400" dirty="0"/>
          </a:p>
          <a:p>
            <a:r>
              <a:rPr lang="el-GR" sz="2400" dirty="0"/>
              <a:t>Ο Ιουστινιανός </a:t>
            </a:r>
            <a:r>
              <a:rPr lang="el-GR" sz="2400" dirty="0" smtClean="0"/>
              <a:t>Α’ </a:t>
            </a:r>
            <a:r>
              <a:rPr lang="el-GR" sz="2400" dirty="0"/>
              <a:t>(527-565) ανεγείρει στα Ιεροσόλυμα μεγαλόπρεπη βασιλική που ονομάστηκε «Νέα Εκκλησία» ή «Αγία Μαρία η Νέα» (στη νότια πλευρά του ναού των Ιεροσολύμων, επί του λόφου «Μορία»)/ Στις 20 Νοεμβρίου του 543 γίνονται τα εγκαίνια του ναού.</a:t>
            </a:r>
            <a:endParaRPr lang="en-US" sz="2400" dirty="0"/>
          </a:p>
          <a:p>
            <a:r>
              <a:rPr lang="el-GR" sz="2400" dirty="0"/>
              <a:t>455 μ.Χ.: τα Ιεροσόλυμα ανακηρύσσονται σε Πατριαρχείο και ακμάζει ο παλαιστινός μοναχισμός (</a:t>
            </a:r>
            <a:r>
              <a:rPr lang="el-GR" sz="2400" dirty="0" smtClean="0"/>
              <a:t>άγιος </a:t>
            </a:r>
            <a:r>
              <a:rPr lang="el-GR" sz="2400" dirty="0"/>
              <a:t>Σάββας, Θεοδόσιος ο Κοινοβιάρχης, Μέγας Ευθύμιος), ο οποίος αναπτύσσει ιδιαίτερη τιμή προς το πρόσωπο της Θεοτόκου.</a:t>
            </a:r>
            <a:endParaRPr lang="en-US" sz="2400" dirty="0"/>
          </a:p>
          <a:p>
            <a:r>
              <a:rPr lang="el-GR" sz="2400" dirty="0"/>
              <a:t>Το 638 οι Άραβες καταλαμβάνουν τα Ιεροσόλυμα και μετατρέπουν το ναό σε μουσουλμανικό τέμενος/ Έτσι παύει και η ανάμνηση των εγκαινίων του ναού</a:t>
            </a:r>
            <a:r>
              <a:rPr lang="el-GR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82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2835</TotalTime>
  <Words>1689</Words>
  <Application>Microsoft Office PowerPoint</Application>
  <PresentationFormat>On-screen Show (4:3)</PresentationFormat>
  <Paragraphs>127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ＭＳ Ｐゴシック</vt:lpstr>
      <vt:lpstr>Arial</vt:lpstr>
      <vt:lpstr>Calibri</vt:lpstr>
      <vt:lpstr>Wingdings</vt:lpstr>
      <vt:lpstr>Θέμα του Office</vt:lpstr>
      <vt:lpstr>Εορτολογία </vt:lpstr>
      <vt:lpstr>Α) Οι Θεομητορικές Εορτές (1 από 13)</vt:lpstr>
      <vt:lpstr>Α) Οι Θεομητορικές Εορτές (2 από 13)</vt:lpstr>
      <vt:lpstr>Α) Οι Θεομητορικές Εορτές (3 από 13)</vt:lpstr>
      <vt:lpstr>Α) Οι Θεομητορικές Εορτές (4 από 13)</vt:lpstr>
      <vt:lpstr>Α) Οι Θεομητορικές Εορτές (5 από 13)</vt:lpstr>
      <vt:lpstr>Α) Οι Θεομητορικές Εορτές (6 από 13)</vt:lpstr>
      <vt:lpstr>Α) Οι Θεομητορικές Εορτές (7 από 13)</vt:lpstr>
      <vt:lpstr>Α) Οι Θεομητορικές Εορτές (8 από 13)</vt:lpstr>
      <vt:lpstr>Α) Οι Θεομητορικές Εορτές (9 από 13)</vt:lpstr>
      <vt:lpstr>Α) Οι Θεομητορικές Εορτές (10 από 13)</vt:lpstr>
      <vt:lpstr>Α) Οι Θεομητορικές Εορτές (11 από 13)</vt:lpstr>
      <vt:lpstr>Α) Οι Θεομητορικές Εορτές (12 από 13)</vt:lpstr>
      <vt:lpstr>Α) Οι Θεομητορικές Εορτές (13 από 13)</vt:lpstr>
      <vt:lpstr>Τέλος Ενότητας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Uoa</cp:lastModifiedBy>
  <cp:revision>217</cp:revision>
  <dcterms:created xsi:type="dcterms:W3CDTF">2012-09-06T09:03:05Z</dcterms:created>
  <dcterms:modified xsi:type="dcterms:W3CDTF">2015-11-12T14:15:37Z</dcterms:modified>
</cp:coreProperties>
</file>