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6" r:id="rId3"/>
    <p:sldId id="307" r:id="rId4"/>
    <p:sldId id="308" r:id="rId5"/>
    <p:sldId id="304" r:id="rId6"/>
    <p:sldId id="290" r:id="rId7"/>
    <p:sldId id="295" r:id="rId8"/>
    <p:sldId id="299" r:id="rId9"/>
    <p:sldId id="292" r:id="rId10"/>
    <p:sldId id="291" r:id="rId11"/>
    <p:sldId id="294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4"/>
            <p14:sldId id="290"/>
            <p14:sldId id="295"/>
            <p14:sldId id="299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9309" autoAdjust="0"/>
  </p:normalViewPr>
  <p:slideViewPr>
    <p:cSldViewPr>
      <p:cViewPr varScale="1">
        <p:scale>
          <a:sx n="88" d="100"/>
          <a:sy n="88" d="100"/>
        </p:scale>
        <p:origin x="11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12/11/2015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Η Εορτή της Μεταμορφώσεως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9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Η Εορτή της Μεταμορφώσεως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793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Η Εορτή της Μεταμορφώσεως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669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Η Εορτή της Μεταμορφώσεως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Η Εορτή της Μεταμορφώσεως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10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Η Εορτή της Μεταμορφώσεως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Η Εορτή της Μεταμορφώσεως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9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Η Εορτή της Μεταμορφώσεως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Η Εορτή της Μεταμορφώσεως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  <p:sldLayoutId id="2147483670" r:id="rId12"/>
    <p:sldLayoutId id="214748367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SOCTHEOL105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err="1">
                <a:solidFill>
                  <a:srgbClr val="5075BC"/>
                </a:solidFill>
              </a:rPr>
              <a:t>Εορτολογία</a:t>
            </a:r>
            <a:r>
              <a:rPr lang="el-GR" dirty="0">
                <a:solidFill>
                  <a:srgbClr val="5075BC"/>
                </a:solidFill>
              </a:rPr>
              <a:t>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5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l-GR" sz="2800" dirty="0" smtClean="0"/>
              <a:t>Η </a:t>
            </a:r>
            <a:r>
              <a:rPr lang="el-GR" sz="2800" dirty="0"/>
              <a:t>Εορτή της Μεταμορφώσεως</a:t>
            </a:r>
            <a:endParaRPr lang="el-GR" sz="2800" dirty="0" smtClean="0"/>
          </a:p>
          <a:p>
            <a:endParaRPr lang="el-GR" sz="2800" dirty="0"/>
          </a:p>
          <a:p>
            <a:r>
              <a:rPr lang="el-GR" sz="2800" dirty="0" smtClean="0"/>
              <a:t>Γεώργιος Φίλιας</a:t>
            </a:r>
          </a:p>
          <a:p>
            <a:r>
              <a:rPr lang="el-GR" sz="2800" dirty="0" smtClean="0"/>
              <a:t>Θεολογική Σχολή</a:t>
            </a:r>
          </a:p>
          <a:p>
            <a:r>
              <a:rPr lang="el-GR" sz="2800" dirty="0" smtClean="0"/>
              <a:t>Τμήμα Κοινωνικής Θεολογίας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l-GR" dirty="0" smtClean="0"/>
              <a:t>) Η Εορτή της Μεταμορφώσεως</a:t>
            </a:r>
            <a:br>
              <a:rPr lang="el-GR" dirty="0" smtClean="0"/>
            </a:br>
            <a:r>
              <a:rPr lang="el-GR" dirty="0" smtClean="0"/>
              <a:t>(1 από 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1.</a:t>
            </a:r>
          </a:p>
          <a:p>
            <a:r>
              <a:rPr lang="el-GR" sz="2400" dirty="0" smtClean="0"/>
              <a:t>Το </a:t>
            </a:r>
            <a:r>
              <a:rPr lang="el-GR" sz="2400" dirty="0"/>
              <a:t>γεγονός έλαβε χώρα περί το τέλος της δημόσιας δράσεως του Κυρίου και είχε την έννοια της προετοιμασίας των Μαθητών για το επικείμενο Πάθος (Μτ. 17, 1-9· Μκ. 9, 2-8· Λκ. 9, 28-36).</a:t>
            </a:r>
            <a:endParaRPr lang="en-US" sz="2400" dirty="0"/>
          </a:p>
          <a:p>
            <a:r>
              <a:rPr lang="el-GR" sz="2400" dirty="0"/>
              <a:t>Η θεσμοθέτηση της εορτής πραγματοποιήθηκε μετά από τον 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r>
              <a:rPr lang="el-GR" sz="2400" dirty="0"/>
              <a:t>αι. (οι σημαντικές λειτουργικές πηγές του τέλους του 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αι. [</a:t>
            </a:r>
            <a:r>
              <a:rPr lang="el-GR" sz="2400" i="1" dirty="0"/>
              <a:t>Οδοιπορικό της Αιθερίας </a:t>
            </a:r>
            <a:r>
              <a:rPr lang="el-GR" sz="2400" dirty="0"/>
              <a:t>και </a:t>
            </a:r>
            <a:r>
              <a:rPr lang="el-GR" sz="2400" i="1" dirty="0"/>
              <a:t>Αποστολική Παράδοση</a:t>
            </a:r>
            <a:r>
              <a:rPr lang="el-GR" sz="2400" dirty="0"/>
              <a:t>] δεν αναφέρονται σε εορτή της Μεταμορφώσεως).</a:t>
            </a:r>
            <a:endParaRPr lang="en-US" sz="2400" dirty="0"/>
          </a:p>
          <a:p>
            <a:r>
              <a:rPr lang="el-GR" sz="2400" dirty="0"/>
              <a:t>Η παράδοση (και όχι τα καινοδιαθηκικά κείμενα) μαρτυρεί ότι το «όρος» της Μεταμορφώσεως είναι το Θαβώρ.</a:t>
            </a:r>
            <a:endParaRPr lang="en-US" sz="2400" dirty="0"/>
          </a:p>
          <a:p>
            <a:r>
              <a:rPr lang="el-GR" sz="2400" dirty="0"/>
              <a:t>Η «εορτή του όρους Θαβώρ» που υπήρχε τον </a:t>
            </a:r>
            <a:r>
              <a:rPr lang="el-GR" sz="2400" dirty="0" smtClean="0"/>
              <a:t>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r>
              <a:rPr lang="el-GR" sz="2400" dirty="0"/>
              <a:t>αι. ήταν (πιθανόν) η ανάμνηση των Εγκαινίων των τριών βασιλικών που είχαν κτιστεί εκεί (προς τιμήν του Κυρίου, του Μωϋσέως και του Ηλία).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29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l-GR" dirty="0" smtClean="0"/>
              <a:t>) </a:t>
            </a:r>
            <a:r>
              <a:rPr lang="el-GR" dirty="0"/>
              <a:t>Η Εορτή της Μεταμορφώσεως</a:t>
            </a:r>
            <a:br>
              <a:rPr lang="el-GR" dirty="0"/>
            </a:br>
            <a:r>
              <a:rPr lang="el-GR" dirty="0" smtClean="0"/>
              <a:t>(2 </a:t>
            </a:r>
            <a:r>
              <a:rPr lang="el-GR" dirty="0"/>
              <a:t>από 3)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2</a:t>
            </a:r>
          </a:p>
          <a:p>
            <a:r>
              <a:rPr lang="el-GR" sz="2400" dirty="0" smtClean="0"/>
              <a:t>Θεωρίες </a:t>
            </a:r>
            <a:r>
              <a:rPr lang="el-GR" sz="2400" dirty="0"/>
              <a:t>περί του καθορισμού της </a:t>
            </a:r>
            <a:r>
              <a:rPr lang="el-GR" sz="2400" dirty="0" smtClean="0"/>
              <a:t>6</a:t>
            </a:r>
            <a:r>
              <a:rPr lang="el-GR" sz="2400" baseline="30000" dirty="0" smtClean="0"/>
              <a:t>ης</a:t>
            </a:r>
            <a:r>
              <a:rPr lang="el-GR" sz="2400" dirty="0" smtClean="0"/>
              <a:t> Αυγούστου: </a:t>
            </a:r>
          </a:p>
          <a:p>
            <a:pPr marL="400050" lvl="1" indent="0">
              <a:buNone/>
            </a:pPr>
            <a:r>
              <a:rPr lang="el-GR" sz="2400" dirty="0" smtClean="0"/>
              <a:t>α) Τεσσαράκοντα ημέρες πριν από το Πάθος (στις 14 Σεπτεμβρίου εορτάζεται η Ύψωση του Τιμίου Σταυρού, που θεωρείται ως Μεγάλη Παρασκευή).</a:t>
            </a:r>
          </a:p>
          <a:p>
            <a:pPr marL="400050" lvl="1" indent="0">
              <a:buNone/>
            </a:pPr>
            <a:r>
              <a:rPr lang="el-GR" sz="2400" dirty="0" smtClean="0"/>
              <a:t>β</a:t>
            </a:r>
            <a:r>
              <a:rPr lang="el-GR" sz="2400" dirty="0"/>
              <a:t>) Προσπάθεια υποκαταστάσεως της εβραϊκής εορτής της </a:t>
            </a:r>
            <a:r>
              <a:rPr lang="el-GR" sz="2400" dirty="0" smtClean="0"/>
              <a:t>σκηνοπηγίας.</a:t>
            </a:r>
          </a:p>
          <a:p>
            <a:pPr marL="400050" lvl="1" indent="0">
              <a:buNone/>
            </a:pPr>
            <a:r>
              <a:rPr lang="el-GR" sz="2400" dirty="0" smtClean="0"/>
              <a:t>γ</a:t>
            </a:r>
            <a:r>
              <a:rPr lang="el-GR" sz="2400" dirty="0"/>
              <a:t>) Συσχετισμός με την </a:t>
            </a:r>
            <a:r>
              <a:rPr lang="el-GR" sz="2400" dirty="0" smtClean="0"/>
              <a:t>17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</a:t>
            </a:r>
            <a:r>
              <a:rPr lang="el-GR" sz="2400" dirty="0"/>
              <a:t>Ταμούζ (εβραϊκή εορτή της φανερώσεως της δόξας του Θεού στον Μωϋσή).</a:t>
            </a:r>
          </a:p>
        </p:txBody>
      </p:sp>
    </p:spTree>
    <p:extLst>
      <p:ext uri="{BB962C8B-B14F-4D97-AF65-F5344CB8AC3E}">
        <p14:creationId xmlns:p14="http://schemas.microsoft.com/office/powerpoint/2010/main" val="250192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l-GR" dirty="0" smtClean="0"/>
              <a:t>) </a:t>
            </a:r>
            <a:r>
              <a:rPr lang="el-GR" dirty="0"/>
              <a:t>Η Εορτή της Μεταμορφώσεως</a:t>
            </a:r>
            <a:br>
              <a:rPr lang="el-GR" dirty="0"/>
            </a:br>
            <a:r>
              <a:rPr lang="el-GR" dirty="0" smtClean="0"/>
              <a:t>(3 </a:t>
            </a:r>
            <a:r>
              <a:rPr lang="el-GR" dirty="0"/>
              <a:t>από 3)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2400" dirty="0"/>
              <a:t>Πρώτη μαρτυρία περί της εορτής: Κύριλλος Σκυθοπολίτης (</a:t>
            </a:r>
            <a:r>
              <a:rPr lang="el-GR" sz="2400" dirty="0" smtClean="0"/>
              <a:t>6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αι.), «Βίος αγίου Σάββα»/ 518 μ.Χ.: ο Ιουστίνος </a:t>
            </a:r>
            <a:r>
              <a:rPr lang="el-GR" sz="2400" dirty="0" smtClean="0"/>
              <a:t>Α’ </a:t>
            </a:r>
            <a:r>
              <a:rPr lang="el-GR" sz="2400" dirty="0"/>
              <a:t>συγκαλεί Σύνοδο στην Κωνσταντινούπολη, με την οποία εντάσσει την </a:t>
            </a:r>
            <a:r>
              <a:rPr lang="el-GR" sz="2400" dirty="0" smtClean="0"/>
              <a:t>Δ’ </a:t>
            </a:r>
            <a:r>
              <a:rPr lang="el-GR" sz="2400" dirty="0"/>
              <a:t>Οικουμενική Σύνοδο στα Δίπτυχα/ Κατά την υποδοχή των σχετικών αυτοκρατορικών διαταγμάτων (της Συνόδου αυτής) στα Ιεροσόλυμα, αναφέρεται ότι «εορταζόταν η εορτή της </a:t>
            </a:r>
            <a:r>
              <a:rPr lang="el-GR" sz="2400" dirty="0" smtClean="0"/>
              <a:t>6</a:t>
            </a:r>
            <a:r>
              <a:rPr lang="el-GR" sz="2400" baseline="30000" dirty="0" smtClean="0"/>
              <a:t>ης</a:t>
            </a:r>
            <a:r>
              <a:rPr lang="el-GR" sz="2400" dirty="0" smtClean="0"/>
              <a:t> </a:t>
            </a:r>
            <a:r>
              <a:rPr lang="el-GR" sz="2400" dirty="0"/>
              <a:t>Αυγούστου.</a:t>
            </a:r>
            <a:endParaRPr lang="en-US" sz="2400" dirty="0"/>
          </a:p>
          <a:p>
            <a:r>
              <a:rPr lang="el-GR" sz="2400" dirty="0"/>
              <a:t>Πιθανόν επελέγη η ημερομηνία αυτή για να συνδυαστούν τα δόγματα της </a:t>
            </a:r>
            <a:r>
              <a:rPr lang="el-GR" sz="2400" dirty="0" smtClean="0"/>
              <a:t>Δ’ </a:t>
            </a:r>
            <a:r>
              <a:rPr lang="el-GR" sz="2400" dirty="0"/>
              <a:t>Οικουμενικής Συνόδου με το θεολογικό περιεχόμενο της εορτής της Μεταμορφώσεως.</a:t>
            </a:r>
            <a:endParaRPr lang="en-US" sz="2400" dirty="0"/>
          </a:p>
          <a:p>
            <a:r>
              <a:rPr lang="el-GR" sz="2400" dirty="0"/>
              <a:t>Ρητή μαρτυρία του εορτασμού της Μεταμορφώσεως: στο «Τυπικό του Πατριάρχου Σωφρονίου» (634-644).</a:t>
            </a:r>
            <a:endParaRPr lang="en-US" sz="2400" dirty="0"/>
          </a:p>
          <a:p>
            <a:r>
              <a:rPr lang="el-GR" sz="2400" dirty="0"/>
              <a:t>Περί τα μέσα του </a:t>
            </a:r>
            <a:r>
              <a:rPr lang="el-GR" sz="2400" dirty="0" smtClean="0"/>
              <a:t>7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αι., ο Αναστάσιος Σιναΐτης αναφέρεται με λεπτομέρειες στο τελετουργικό του εορτασμού.</a:t>
            </a:r>
            <a:endParaRPr lang="en-US" sz="2400" dirty="0"/>
          </a:p>
          <a:p>
            <a:r>
              <a:rPr lang="el-GR" sz="2400" dirty="0"/>
              <a:t>Στα τέλη του </a:t>
            </a:r>
            <a:r>
              <a:rPr lang="el-GR" sz="2400" dirty="0" smtClean="0"/>
              <a:t>9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αι. η εορτή καθιερώθηκε στην Εκκλησία της Κωνσταντινουπόλεως.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945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mtClean="0"/>
              <a:t>Η </a:t>
            </a:r>
            <a:r>
              <a:rPr lang="el-GR"/>
              <a:t>Εορτή της Μεταμορφώσεως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57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1</a:t>
            </a:r>
            <a:r>
              <a:rPr lang="el-GR" sz="2000" dirty="0" smtClean="0"/>
              <a:t>.0. 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Εθνικόν και Καποδιστριακόν Πανεπιστήμιον Αθηνών 2015. Γεώργιος Φίλιας. </a:t>
            </a:r>
            <a:r>
              <a:rPr lang="el-GR" sz="2000" dirty="0"/>
              <a:t>Γεώργιος Φίλιας. «</a:t>
            </a:r>
            <a:r>
              <a:rPr lang="el-GR" sz="2000" dirty="0" err="1" smtClean="0"/>
              <a:t>Εορτολογία</a:t>
            </a:r>
            <a:r>
              <a:rPr lang="el-GR" sz="2000" dirty="0" smtClean="0"/>
              <a:t>. Η Εορτή της </a:t>
            </a:r>
            <a:r>
              <a:rPr lang="el-GR" sz="2000" dirty="0" err="1" smtClean="0"/>
              <a:t>Μεταμορφόσεως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opencourses.uoa.gr/courses/SOCTHEOL10</a:t>
            </a:r>
            <a:r>
              <a:rPr lang="el-GR" sz="2000" dirty="0" smtClean="0">
                <a:hlinkClick r:id="rId3"/>
              </a:rPr>
              <a:t>5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2813</TotalTime>
  <Words>663</Words>
  <Application>Microsoft Office PowerPoint</Application>
  <PresentationFormat>On-screen Show (4:3)</PresentationFormat>
  <Paragraphs>66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Wingdings</vt:lpstr>
      <vt:lpstr>Θέμα του Office</vt:lpstr>
      <vt:lpstr>Εορτολογία </vt:lpstr>
      <vt:lpstr>A) Η Εορτή της Μεταμορφώσεως (1 από 3)</vt:lpstr>
      <vt:lpstr>A) Η Εορτή της Μεταμορφώσεως (2 από 3)</vt:lpstr>
      <vt:lpstr>A) Η Εορτή της Μεταμορφώσεως (3 από 3)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Uoa</cp:lastModifiedBy>
  <cp:revision>214</cp:revision>
  <dcterms:created xsi:type="dcterms:W3CDTF">2012-09-06T09:03:05Z</dcterms:created>
  <dcterms:modified xsi:type="dcterms:W3CDTF">2015-11-12T14:13:18Z</dcterms:modified>
</cp:coreProperties>
</file>