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5" r:id="rId3"/>
    <p:sldId id="306" r:id="rId4"/>
    <p:sldId id="304" r:id="rId5"/>
    <p:sldId id="290" r:id="rId6"/>
    <p:sldId id="295" r:id="rId7"/>
    <p:sldId id="299" r:id="rId8"/>
    <p:sldId id="292" r:id="rId9"/>
    <p:sldId id="291" r:id="rId10"/>
    <p:sldId id="294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5"/>
            <p14:sldId id="306"/>
            <p14:sldId id="304"/>
            <p14:sldId id="290"/>
            <p14:sldId id="295"/>
            <p14:sldId id="299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9309" autoAdjust="0"/>
  </p:normalViewPr>
  <p:slideViewPr>
    <p:cSldViewPr>
      <p:cViewPr varScale="1">
        <p:scale>
          <a:sx n="88" d="100"/>
          <a:sy n="88" d="100"/>
        </p:scale>
        <p:origin x="11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της Αναλήψεως και της Πεντηκοστής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79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6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της Αναλήψεως και της Πεντηκοστής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της Αναλήψεως και της Πεντηκοστής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10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της Αναλήψεως και της Πεντηκοστής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της Αναλήψεως και της Πεντηκοστής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9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της Αναλήψεως και της Πεντηκοστής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  <a:ea typeface="+mn-ea"/>
                <a:cs typeface="+mn-cs"/>
              </a:rPr>
              <a:t>Οι Εορτές της Αναλήψεως και της Πεντηκοστής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SOCTHEOL10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err="1">
                <a:solidFill>
                  <a:srgbClr val="5075BC"/>
                </a:solidFill>
              </a:rPr>
              <a:t>Εορτολογία</a:t>
            </a:r>
            <a:r>
              <a:rPr lang="el-GR" dirty="0">
                <a:solidFill>
                  <a:srgbClr val="5075BC"/>
                </a:solidFill>
              </a:rPr>
              <a:t>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4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Οι Εορτές της Αναλήψεως και της </a:t>
            </a:r>
            <a:r>
              <a:rPr lang="el-GR" sz="2800" dirty="0" smtClean="0"/>
              <a:t>Πεντηκοστής</a:t>
            </a:r>
          </a:p>
          <a:p>
            <a:endParaRPr lang="el-GR" sz="2800" dirty="0"/>
          </a:p>
          <a:p>
            <a:r>
              <a:rPr lang="el-GR" sz="2800" dirty="0" smtClean="0"/>
              <a:t>Γεώργιος Φίλιας</a:t>
            </a:r>
          </a:p>
          <a:p>
            <a:r>
              <a:rPr lang="el-GR" sz="2800" dirty="0" smtClean="0"/>
              <a:t>Θεολογική Σχολή</a:t>
            </a:r>
          </a:p>
          <a:p>
            <a:r>
              <a:rPr lang="el-GR" sz="2800" dirty="0" smtClean="0"/>
              <a:t>Τμήμα Κοινωνικής Θεολογίας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Οι Εορτές της Αναλήψεως και της Πεντηκοστής (1 από 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2400" dirty="0" smtClean="0"/>
              <a:t>1.</a:t>
            </a:r>
          </a:p>
          <a:p>
            <a:r>
              <a:rPr lang="el-GR" sz="2400" dirty="0" smtClean="0"/>
              <a:t>Μέχρι </a:t>
            </a:r>
            <a:r>
              <a:rPr lang="el-GR" sz="2400" dirty="0"/>
              <a:t>τον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r>
              <a:rPr lang="el-GR" sz="2400" dirty="0"/>
              <a:t>αι. αποτελούσαν ενιαία εορτή (ολοκλήρωση του σωτηριώδους έργου της </a:t>
            </a:r>
            <a:r>
              <a:rPr lang="el-GR" sz="2400" dirty="0" smtClean="0"/>
              <a:t>Θείας </a:t>
            </a:r>
            <a:r>
              <a:rPr lang="el-GR" sz="2400" dirty="0"/>
              <a:t>Οικονομίας).</a:t>
            </a:r>
            <a:endParaRPr lang="en-US" sz="2400" dirty="0"/>
          </a:p>
          <a:p>
            <a:r>
              <a:rPr lang="el-GR" sz="2400" dirty="0"/>
              <a:t>Πεντηκοστή: η μεθέορτη περίοδος των πενήντα ημερών μετά το Πάσχα/ Ήταν μια αναστάσιμη εορταστική περίοδος (μαρτυρίες του Ειρηναίου Λυώνος και του Τερτυλλινού [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αι.], του Ωριγένους </a:t>
            </a:r>
            <a:r>
              <a:rPr lang="el-GR" sz="2400" dirty="0" smtClean="0"/>
              <a:t>[3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αι.], του Αμβροσίου Μεδιολάνων και του Ιωάννη Κασσιανού [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αι.]).</a:t>
            </a:r>
            <a:endParaRPr lang="en-US" sz="2400" dirty="0"/>
          </a:p>
          <a:p>
            <a:r>
              <a:rPr lang="el-GR" sz="2400" i="1" dirty="0"/>
              <a:t>Οδοιπορικό της Αιθερίας </a:t>
            </a:r>
            <a:r>
              <a:rPr lang="el-GR" sz="2400" dirty="0"/>
              <a:t>(τέλος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αι.): λεπτομερής μαρτυρία περί συνεορτασμού Αναλήψεως και Πεντηκοστής κατά την πεντηκοστή ημέρα από το Πάσχα.</a:t>
            </a:r>
            <a:endParaRPr lang="en-US" sz="2400" dirty="0"/>
          </a:p>
          <a:p>
            <a:r>
              <a:rPr lang="el-GR" sz="2400" i="1" dirty="0"/>
              <a:t>Αποστολικές Διαταγές </a:t>
            </a:r>
            <a:r>
              <a:rPr lang="el-GR" sz="2400" dirty="0"/>
              <a:t>(τέλος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αι.): πρώτη μαρτυρία χωριστικής τέλεσης των εορτών Αναλήψεως και Πεντηκοστής (επομένως, ο  διαχωρισμός πρέπει να επισυμβαίνει στην Εκκλησία της Αντιόχειας περί τα τέλη του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αι.: βλ. και τη σχετική μαρτυρία του </a:t>
            </a:r>
            <a:r>
              <a:rPr lang="el-GR" sz="2400" dirty="0" smtClean="0"/>
              <a:t>Ιωάννη </a:t>
            </a:r>
            <a:r>
              <a:rPr lang="el-GR" sz="2400" dirty="0"/>
              <a:t>Χρυσοστόμου).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24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</a:t>
            </a:r>
            <a:r>
              <a:rPr lang="el-GR" dirty="0" smtClean="0"/>
              <a:t>) </a:t>
            </a:r>
            <a:r>
              <a:rPr lang="el-GR" dirty="0"/>
              <a:t>Οι Εορτές της Αναλήψεως και της Πεντηκοστής </a:t>
            </a:r>
            <a:r>
              <a:rPr lang="el-GR" dirty="0" smtClean="0"/>
              <a:t>(2 </a:t>
            </a:r>
            <a:r>
              <a:rPr lang="el-GR" dirty="0"/>
              <a:t>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 smtClean="0"/>
              <a:t>2.</a:t>
            </a:r>
          </a:p>
          <a:p>
            <a:r>
              <a:rPr lang="el-GR" sz="2400" dirty="0" smtClean="0"/>
              <a:t>Από </a:t>
            </a:r>
            <a:r>
              <a:rPr lang="el-GR" sz="2400" dirty="0"/>
              <a:t>τον </a:t>
            </a:r>
            <a:r>
              <a:rPr lang="el-GR" sz="2400" dirty="0" smtClean="0"/>
              <a:t>5</a:t>
            </a:r>
            <a:r>
              <a:rPr lang="el-GR" sz="2400" baseline="30000" dirty="0" smtClean="0"/>
              <a:t>ο </a:t>
            </a:r>
            <a:r>
              <a:rPr lang="el-GR" sz="2400" dirty="0" smtClean="0"/>
              <a:t>αι</a:t>
            </a:r>
            <a:r>
              <a:rPr lang="el-GR" sz="2400" dirty="0"/>
              <a:t>. η εορτή της Αναλήψεως συνδέεται με την απόδοση του Πάσχα, η δε εορτή της Πεντηκοστής με την Ακολουθία της Γονυκλισίας.</a:t>
            </a:r>
            <a:endParaRPr lang="en-US" sz="2400" dirty="0"/>
          </a:p>
          <a:p>
            <a:r>
              <a:rPr lang="el-GR" sz="2400" dirty="0"/>
              <a:t>Μεγάλο τμήμα της υμνογραφίας της εορτής της Πεντηκοστής προέρχεται από τον ΜΑ΄ Λόγο του Γρηγορίου Θεολόγου </a:t>
            </a:r>
            <a:r>
              <a:rPr lang="el-GR" sz="2400" i="1" dirty="0"/>
              <a:t>Εις την Πεντηκοστήν</a:t>
            </a:r>
            <a:r>
              <a:rPr lang="el-GR" sz="2400" dirty="0"/>
              <a:t>. </a:t>
            </a:r>
            <a:endParaRPr lang="en-US" sz="2400" dirty="0"/>
          </a:p>
          <a:p>
            <a:r>
              <a:rPr lang="el-GR" sz="2400" dirty="0"/>
              <a:t>Ο </a:t>
            </a:r>
            <a:r>
              <a:rPr lang="el-GR" sz="2400" dirty="0" smtClean="0"/>
              <a:t>Μέγας </a:t>
            </a:r>
            <a:r>
              <a:rPr lang="el-GR" sz="2400" dirty="0"/>
              <a:t>Βασίλειος θεωρεί την ημέρα της Πεντηκοστής ως «εικόνα του προσδοκώμενου αιώνα» (επτά εβδομάδες, συν μία ημέρα που δηλώνει την υπέρβαση του παρόντος χρόνου).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61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Οι Εορτές της Αναλήψεως και της Πεντηκοστής </a:t>
            </a:r>
          </a:p>
        </p:txBody>
      </p:sp>
    </p:spTree>
    <p:extLst>
      <p:ext uri="{BB962C8B-B14F-4D97-AF65-F5344CB8AC3E}">
        <p14:creationId xmlns:p14="http://schemas.microsoft.com/office/powerpoint/2010/main" val="90575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smtClean="0"/>
              <a:t>στο πλαίσιο </a:t>
            </a:r>
            <a:r>
              <a:rPr lang="el-GR" sz="2000" dirty="0" smtClean="0"/>
              <a:t>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1</a:t>
            </a:r>
            <a:r>
              <a:rPr lang="el-GR" sz="2000" dirty="0" smtClean="0"/>
              <a:t>.0.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Εθνικόν και Καποδιστριακόν Πανεπιστήμιον Αθηνών 2015. Γεώργιος Φίλιας. </a:t>
            </a:r>
            <a:r>
              <a:rPr lang="el-GR" sz="2000" dirty="0"/>
              <a:t>Γεώργιος Φίλιας. «</a:t>
            </a:r>
            <a:r>
              <a:rPr lang="el-GR" sz="2000" dirty="0" err="1" smtClean="0"/>
              <a:t>Εορτολογία</a:t>
            </a:r>
            <a:r>
              <a:rPr lang="el-GR" sz="2000" dirty="0"/>
              <a:t>. Οι Εορτές της Αναλήψεως και της Πεντηκοστής».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>
                <a:hlinkClick r:id="rId3"/>
              </a:rPr>
              <a:t>http</a:t>
            </a:r>
            <a:r>
              <a:rPr lang="en-US" sz="2000">
                <a:hlinkClick r:id="rId3"/>
              </a:rPr>
              <a:t>://</a:t>
            </a:r>
            <a:r>
              <a:rPr lang="en-US" sz="2000" smtClean="0">
                <a:hlinkClick r:id="rId3"/>
              </a:rPr>
              <a:t>opencourses.uoa.gr/courses/SOCTHEOL105</a:t>
            </a:r>
            <a:r>
              <a:rPr lang="el-GR" sz="200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</TotalTime>
  <Words>545</Words>
  <Application>Microsoft Office PowerPoint</Application>
  <PresentationFormat>On-screen Show (4:3)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Θέμα του Office</vt:lpstr>
      <vt:lpstr>Εορτολογία </vt:lpstr>
      <vt:lpstr>Α) Οι Εορτές της Αναλήψεως και της Πεντηκοστής (1 από 2)</vt:lpstr>
      <vt:lpstr>Α) Οι Εορτές της Αναλήψεως και της Πεντηκοστής (2 από 2)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211</cp:revision>
  <dcterms:created xsi:type="dcterms:W3CDTF">2012-09-06T09:03:05Z</dcterms:created>
  <dcterms:modified xsi:type="dcterms:W3CDTF">2015-11-12T14:11:27Z</dcterms:modified>
</cp:coreProperties>
</file>