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0" r:id="rId3"/>
    <p:sldId id="301" r:id="rId4"/>
    <p:sldId id="302" r:id="rId5"/>
    <p:sldId id="305" r:id="rId6"/>
    <p:sldId id="303" r:id="rId7"/>
    <p:sldId id="304" r:id="rId8"/>
    <p:sldId id="290" r:id="rId9"/>
    <p:sldId id="295" r:id="rId10"/>
    <p:sldId id="299" r:id="rId11"/>
    <p:sldId id="292" r:id="rId12"/>
    <p:sldId id="291" r:id="rId13"/>
    <p:sldId id="294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0"/>
            <p14:sldId id="301"/>
            <p14:sldId id="302"/>
            <p14:sldId id="305"/>
            <p14:sldId id="303"/>
            <p14:sldId id="304"/>
            <p14:sldId id="290"/>
            <p14:sldId id="295"/>
            <p14:sldId id="299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9309" autoAdjust="0"/>
  </p:normalViewPr>
  <p:slideViewPr>
    <p:cSldViewPr>
      <p:cViewPr varScale="1">
        <p:scale>
          <a:sx n="86" d="100"/>
          <a:sy n="86" d="100"/>
        </p:scale>
        <p:origin x="2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12/11/2015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Η Εορτή των Χριστουγέννων και </a:t>
            </a:r>
            <a:r>
              <a:rPr lang="el-GR" sz="1000" dirty="0" err="1" smtClean="0">
                <a:solidFill>
                  <a:srgbClr val="5075BC"/>
                </a:solidFill>
              </a:rPr>
              <a:t>Θεοφανείων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Η Εορτή των Χριστουγέννων και </a:t>
            </a:r>
            <a:r>
              <a:rPr lang="el-GR" sz="1000" dirty="0" err="1" smtClean="0">
                <a:solidFill>
                  <a:srgbClr val="5075BC"/>
                </a:solidFill>
                <a:ea typeface="+mn-ea"/>
                <a:cs typeface="+mn-cs"/>
              </a:rPr>
              <a:t>Θεοφανείων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Η Εορτή των Χριστουγέννων και </a:t>
            </a:r>
            <a:r>
              <a:rPr lang="el-GR" sz="1000" dirty="0" err="1" smtClean="0">
                <a:solidFill>
                  <a:srgbClr val="5075BC"/>
                </a:solidFill>
              </a:rPr>
              <a:t>Θεοφανείων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Η Εορτή των Χριστουγέννων και </a:t>
            </a:r>
            <a:r>
              <a:rPr lang="el-GR" sz="1000" dirty="0" err="1" smtClean="0">
                <a:solidFill>
                  <a:srgbClr val="5075BC"/>
                </a:solidFill>
                <a:ea typeface="+mn-ea"/>
                <a:cs typeface="+mn-cs"/>
              </a:rPr>
              <a:t>Θεοφανείων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Η Εορτή των Χριστουγέννων και </a:t>
            </a:r>
            <a:r>
              <a:rPr lang="el-GR" sz="1000" dirty="0" err="1" smtClean="0">
                <a:solidFill>
                  <a:srgbClr val="5075BC"/>
                </a:solidFill>
              </a:rPr>
              <a:t>Θεοφανείων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Η Εορτή των Χριστουγέννων και </a:t>
            </a:r>
            <a:r>
              <a:rPr lang="el-GR" sz="1000" dirty="0" err="1" smtClean="0">
                <a:solidFill>
                  <a:srgbClr val="5075BC"/>
                </a:solidFill>
              </a:rPr>
              <a:t>Θεοφανείων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Η Εορτή των Χριστουγέννων και </a:t>
            </a:r>
            <a:r>
              <a:rPr lang="el-GR" sz="1000" dirty="0" err="1" smtClean="0">
                <a:solidFill>
                  <a:srgbClr val="5075BC"/>
                </a:solidFill>
              </a:rPr>
              <a:t>Θεοφανείων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SOCTHEOL105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err="1">
                <a:solidFill>
                  <a:srgbClr val="5075BC"/>
                </a:solidFill>
              </a:rPr>
              <a:t>Εορτολογία</a:t>
            </a:r>
            <a:r>
              <a:rPr lang="el-GR" dirty="0">
                <a:solidFill>
                  <a:srgbClr val="5075BC"/>
                </a:solidFill>
              </a:rPr>
              <a:t>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3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/>
              <a:t>Η Εορτή των Χριστουγέννων</a:t>
            </a:r>
            <a:br>
              <a:rPr lang="el-GR" sz="2800" dirty="0"/>
            </a:br>
            <a:r>
              <a:rPr lang="el-GR" sz="2800" dirty="0"/>
              <a:t>και </a:t>
            </a:r>
            <a:r>
              <a:rPr lang="el-GR" sz="2800" dirty="0" smtClean="0"/>
              <a:t>Θεοφανείων</a:t>
            </a:r>
          </a:p>
          <a:p>
            <a:endParaRPr lang="el-GR" sz="2800" dirty="0"/>
          </a:p>
          <a:p>
            <a:r>
              <a:rPr lang="el-GR" sz="2800" dirty="0" smtClean="0"/>
              <a:t>Γεώργιος Φίλιας</a:t>
            </a:r>
          </a:p>
          <a:p>
            <a:r>
              <a:rPr lang="el-GR" sz="2800" dirty="0" smtClean="0"/>
              <a:t>Θεολογική Σχολή</a:t>
            </a:r>
          </a:p>
          <a:p>
            <a:r>
              <a:rPr lang="el-GR" sz="2800" dirty="0" smtClean="0"/>
              <a:t>Τμήμα Κοινωνικής Θεολογίας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1</a:t>
            </a:r>
            <a:r>
              <a:rPr lang="el-GR" sz="2000" dirty="0" smtClean="0"/>
              <a:t>.0. 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Εθνικόν και Καποδιστριακόν Πανεπιστήμιον Αθηνών 2015. Γεώργιος Φίλιας. </a:t>
            </a:r>
            <a:r>
              <a:rPr lang="el-GR" sz="2000" dirty="0"/>
              <a:t>Γεώργιος Φίλιας. </a:t>
            </a:r>
            <a:r>
              <a:rPr lang="el-GR" sz="2000" dirty="0" smtClean="0"/>
              <a:t>«</a:t>
            </a:r>
            <a:r>
              <a:rPr lang="el-GR" sz="2000" smtClean="0"/>
              <a:t>Εορτολογία. </a:t>
            </a:r>
            <a:r>
              <a:rPr lang="el-GR" sz="2000" dirty="0"/>
              <a:t>Η Εορτή των </a:t>
            </a:r>
            <a:r>
              <a:rPr lang="el-GR" sz="2000" dirty="0" smtClean="0"/>
              <a:t>Χριστουγέννων και </a:t>
            </a:r>
            <a:r>
              <a:rPr lang="el-GR" sz="2000" dirty="0" err="1"/>
              <a:t>Θεοφανείων</a:t>
            </a:r>
            <a:r>
              <a:rPr lang="el-GR" sz="2000" dirty="0"/>
              <a:t>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GB" sz="2000" dirty="0">
                <a:hlinkClick r:id="rId3"/>
              </a:rPr>
              <a:t>http://</a:t>
            </a:r>
            <a:r>
              <a:rPr lang="en-GB" sz="2000" dirty="0" smtClean="0">
                <a:hlinkClick r:id="rId3"/>
              </a:rPr>
              <a:t>opencourses.uoa.gr/courses/SOCTHEOL105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Η Εορτή των Χριστουγέννων</a:t>
            </a:r>
            <a:br>
              <a:rPr lang="el-GR" dirty="0" smtClean="0"/>
            </a:br>
            <a:r>
              <a:rPr lang="el-GR" dirty="0" smtClean="0"/>
              <a:t>και Θεοφανείων (1 από 5)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2400" dirty="0" smtClean="0"/>
              <a:t>1.</a:t>
            </a:r>
          </a:p>
          <a:p>
            <a:r>
              <a:rPr lang="el-GR" sz="2400" dirty="0" smtClean="0"/>
              <a:t>Στην Καινή Διαθήκη </a:t>
            </a:r>
            <a:r>
              <a:rPr lang="el-GR" sz="2400" dirty="0"/>
              <a:t>δεν υπάρχει εντολή ή απαγόρευση του Κυρίου για τον εορτασμό της Γεννήσεώς Του (σε αντίθεση με την εντολή αναμνήσεως του θανάτου Του: Λκ. 22, 19-20).</a:t>
            </a:r>
            <a:endParaRPr lang="en-US" sz="2400" dirty="0"/>
          </a:p>
          <a:p>
            <a:r>
              <a:rPr lang="el-GR" sz="2400" dirty="0"/>
              <a:t>Η </a:t>
            </a:r>
            <a:r>
              <a:rPr lang="el-GR" sz="2400" dirty="0" smtClean="0"/>
              <a:t>Καινή Διαθήκη </a:t>
            </a:r>
            <a:r>
              <a:rPr lang="el-GR" sz="2400" dirty="0"/>
              <a:t>τονίζει ότι η Γέννηση του Κυρίου αποτελεί γεγονός ύψιστης σημασίας για τη σωτηρία του ανθρώπου (Μτ. 1, 18εξ· Λκ. 2, 1-7· Φιλ. 2, 7).</a:t>
            </a:r>
            <a:endParaRPr lang="en-US" sz="2400" dirty="0"/>
          </a:p>
          <a:p>
            <a:r>
              <a:rPr lang="el-GR" sz="2400" dirty="0"/>
              <a:t>Κατά τους δύο πρώτους αιώνες δεν σημειώνεται ενδιαφέρον για θεσμοθέτηση εορτής της Γεννήσεως, διότι κατά την περίοδο των διωγμών προβάλλεται περισσότερο η ημέρα του θανάτου (και όχι της γεννήσεως) των μαρτύρων («γενέθλιος ημέρα»), αλλά και αναδεικνύεται η ανάγκη να υποβιβαστεί η σαρκική γέννηση του Χριστού, ώστε να τονιστεί η θεότητά Του.</a:t>
            </a:r>
            <a:endParaRPr lang="en-US" sz="2400" dirty="0"/>
          </a:p>
          <a:p>
            <a:r>
              <a:rPr lang="el-GR" sz="2400" dirty="0" smtClean="0"/>
              <a:t>3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αι.: η πλειονότητα των Χριστιανών προέρχεται από εθνικά περιβάλλοντα, για τα οποία η γενέθλιος ημέρα ήταν τμήμα του πολιτισμού.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993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Α) Η </a:t>
            </a:r>
            <a:r>
              <a:rPr lang="el-GR" dirty="0"/>
              <a:t>Εορτή των </a:t>
            </a:r>
            <a:r>
              <a:rPr lang="el-GR" dirty="0" smtClean="0"/>
              <a:t>Χριστουγέννων</a:t>
            </a:r>
            <a:br>
              <a:rPr lang="el-GR" dirty="0" smtClean="0"/>
            </a:br>
            <a:r>
              <a:rPr lang="el-GR" dirty="0" smtClean="0"/>
              <a:t>και </a:t>
            </a:r>
            <a:r>
              <a:rPr lang="el-GR" dirty="0"/>
              <a:t>Θεοφανείων </a:t>
            </a:r>
            <a:r>
              <a:rPr lang="el-GR" dirty="0" smtClean="0"/>
              <a:t>(2 </a:t>
            </a:r>
            <a:r>
              <a:rPr lang="el-GR" dirty="0"/>
              <a:t>από </a:t>
            </a:r>
            <a:r>
              <a:rPr lang="el-GR" dirty="0" smtClean="0"/>
              <a:t>5)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2400" dirty="0" smtClean="0"/>
              <a:t>2.</a:t>
            </a:r>
          </a:p>
          <a:p>
            <a:r>
              <a:rPr lang="el-GR" sz="2400" dirty="0" smtClean="0"/>
              <a:t>Η </a:t>
            </a:r>
            <a:r>
              <a:rPr lang="el-GR" sz="2400" dirty="0"/>
              <a:t>εορτή της Γεννήσεως του Χριστού εμφανίζεται στα τέλη του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ου </a:t>
            </a:r>
            <a:r>
              <a:rPr lang="el-GR" sz="2400" dirty="0" smtClean="0"/>
              <a:t>- </a:t>
            </a:r>
            <a:r>
              <a:rPr lang="el-GR" sz="2400" dirty="0"/>
              <a:t>αρχές του </a:t>
            </a:r>
            <a:r>
              <a:rPr lang="el-GR" sz="2400" dirty="0" smtClean="0"/>
              <a:t>3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</a:t>
            </a:r>
            <a:r>
              <a:rPr lang="el-GR" sz="2400" dirty="0"/>
              <a:t>αι. στενά συνδεδεμένη με την εορτή της Βαπτίσεώς Του (εορταζόταν την 6η Ιανουαρίου και έφερε το τίτλο «Θεοφάνεια» ή «Επιφάνεια»).</a:t>
            </a:r>
            <a:endParaRPr lang="en-US" sz="2400" dirty="0"/>
          </a:p>
          <a:p>
            <a:r>
              <a:rPr lang="el-GR" sz="2400" dirty="0"/>
              <a:t>Κλήμης Αλεξανδρέας (+254),</a:t>
            </a:r>
            <a:r>
              <a:rPr lang="el-GR" sz="2400" i="1" dirty="0"/>
              <a:t> Στρωματείς</a:t>
            </a:r>
            <a:r>
              <a:rPr lang="el-GR" sz="2400" dirty="0"/>
              <a:t>: η αρχαιότερη πληροφορία περί εορτασμού των Θεοφανείων (στην Αίγυπτο, από τους οπαδούς του γνωστικού Βασιλείδη).</a:t>
            </a:r>
            <a:endParaRPr lang="en-US" sz="2400" dirty="0"/>
          </a:p>
          <a:p>
            <a:r>
              <a:rPr lang="el-GR" sz="2400" dirty="0"/>
              <a:t>Ο συνεορτασμός Γεννήσεως και Βαπτίσεως του Κυρίου συνεχίζεται μέχρι τα τέλη του </a:t>
            </a:r>
            <a:r>
              <a:rPr lang="el-GR" sz="2400" dirty="0" smtClean="0"/>
              <a:t>4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</a:t>
            </a:r>
            <a:r>
              <a:rPr lang="el-GR" sz="2400" dirty="0"/>
              <a:t>αι. (μαρτυρία </a:t>
            </a:r>
            <a:r>
              <a:rPr lang="el-GR" sz="2400" i="1" dirty="0"/>
              <a:t>Οδοιπορικού της Αιθερίας</a:t>
            </a:r>
            <a:r>
              <a:rPr lang="el-GR" sz="2400" dirty="0"/>
              <a:t>, του Αμιανού Μαρκελλίνου [περί εορτασμού το 361, στον οποίο συμμετείχε ο Ιουλιανός ο Παραβάτης] και του 4ου κανόνα της Συνόδου της Σαραγόσας [381· θεωρεί την εορτή των Θεοφανείων ως μία από τις σημαντικότερες]). </a:t>
            </a:r>
            <a:endParaRPr lang="en-US" sz="2400" dirty="0"/>
          </a:p>
          <a:p>
            <a:r>
              <a:rPr lang="el-GR" sz="2400" dirty="0"/>
              <a:t>Στη σημερινή μορφή των Ακολουθιών Χριστουγέννων και Θεοφανείων υπάρχουν κοινά στοιχεία που παραπέμπουν στον κοινό εορτασμό κατά τους τέσσερεις πρώτους αιώνες.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789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Η </a:t>
            </a:r>
            <a:r>
              <a:rPr lang="el-GR" dirty="0"/>
              <a:t>Εορτή των </a:t>
            </a:r>
            <a:r>
              <a:rPr lang="el-GR" dirty="0" smtClean="0"/>
              <a:t>Χριστουγέννων</a:t>
            </a:r>
            <a:br>
              <a:rPr lang="el-GR" dirty="0" smtClean="0"/>
            </a:br>
            <a:r>
              <a:rPr lang="el-GR" dirty="0" smtClean="0"/>
              <a:t>και </a:t>
            </a:r>
            <a:r>
              <a:rPr lang="el-GR" dirty="0"/>
              <a:t>Θεοφανείων </a:t>
            </a:r>
            <a:r>
              <a:rPr lang="el-GR" dirty="0" smtClean="0"/>
              <a:t>(3 </a:t>
            </a:r>
            <a:r>
              <a:rPr lang="el-GR" dirty="0"/>
              <a:t>από </a:t>
            </a:r>
            <a:r>
              <a:rPr lang="el-GR" dirty="0" smtClean="0"/>
              <a:t>5)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3.</a:t>
            </a:r>
          </a:p>
          <a:p>
            <a:r>
              <a:rPr lang="el-GR" dirty="0" smtClean="0"/>
              <a:t>Από </a:t>
            </a:r>
            <a:r>
              <a:rPr lang="el-GR" dirty="0"/>
              <a:t>τα μέσα του </a:t>
            </a:r>
            <a:r>
              <a:rPr lang="el-GR" dirty="0" smtClean="0"/>
              <a:t>4</a:t>
            </a:r>
            <a:r>
              <a:rPr lang="el-GR" baseline="30000" dirty="0" smtClean="0"/>
              <a:t>ου</a:t>
            </a:r>
            <a:r>
              <a:rPr lang="el-GR" dirty="0" smtClean="0"/>
              <a:t> </a:t>
            </a:r>
            <a:r>
              <a:rPr lang="el-GR" dirty="0"/>
              <a:t>αι: σποραδικές μαρτυρίες περί διαφορετικού εορτασμού Χριστουγέννων και Θεοφανείων: το «Χρονικό» του Φούριου Φιλόκαλου (354) αναφέρει ως ημέρα Γεννήσεως του Κυρίου την 25η Δεκεμβρίου (τότε ακριβώς εορτάστηκαν τα Χριστούγεννα από τον πάπα Λιβέριο στη Ρώμη</a:t>
            </a:r>
            <a:r>
              <a:rPr lang="el-GR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3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Α) Η Εορτή των Χριστουγέννων</a:t>
            </a:r>
            <a:br>
              <a:rPr lang="el-GR" sz="4000" dirty="0"/>
            </a:br>
            <a:r>
              <a:rPr lang="el-GR" sz="4000" dirty="0"/>
              <a:t>και Θεοφανείων </a:t>
            </a:r>
            <a:r>
              <a:rPr lang="el-GR" sz="4000" dirty="0" smtClean="0"/>
              <a:t>(4 </a:t>
            </a:r>
            <a:r>
              <a:rPr lang="el-GR" sz="4000" dirty="0"/>
              <a:t>από </a:t>
            </a:r>
            <a:r>
              <a:rPr lang="el-GR" sz="4000" dirty="0" smtClean="0"/>
              <a:t>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>
                <a:solidFill>
                  <a:prstClr val="black"/>
                </a:solidFill>
              </a:rPr>
              <a:t>Η αιτία μεταφοράς του εορτασμού των Χριστουγέννων από τις 6 Ιανουαρίου στις 25 Δεκεμβρίου υπήρξε, κυρίως, η υποκατάσταση ειδωλολατρικών εορτών τη συγκεκριμένη ημερομηνία: «Σατουρνάλια» (αφιερωμένα στο Θεό Κρόνο)/ λατρευτικές εκδηλώσεις προς τιμή του «αήττητου ήλιου» (του θεού Μίθρα)/ «</a:t>
            </a:r>
            <a:r>
              <a:rPr lang="el-GR" dirty="0" err="1">
                <a:solidFill>
                  <a:prstClr val="black"/>
                </a:solidFill>
              </a:rPr>
              <a:t>Μπρουμάλια</a:t>
            </a:r>
            <a:r>
              <a:rPr lang="el-GR" dirty="0">
                <a:solidFill>
                  <a:prstClr val="black"/>
                </a:solidFill>
              </a:rPr>
              <a:t>» (εορτασμός της μικρότερης ημέρας του έτους).</a:t>
            </a:r>
            <a:endParaRPr lang="en-US" dirty="0">
              <a:solidFill>
                <a:prstClr val="black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857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Η </a:t>
            </a:r>
            <a:r>
              <a:rPr lang="el-GR" dirty="0"/>
              <a:t>Εορτή των </a:t>
            </a:r>
            <a:r>
              <a:rPr lang="el-GR" dirty="0" smtClean="0"/>
              <a:t>Χριστουγέννων</a:t>
            </a:r>
            <a:br>
              <a:rPr lang="el-GR" dirty="0" smtClean="0"/>
            </a:br>
            <a:r>
              <a:rPr lang="el-GR" dirty="0" smtClean="0"/>
              <a:t>και </a:t>
            </a:r>
            <a:r>
              <a:rPr lang="el-GR" dirty="0" err="1"/>
              <a:t>Θεοφανείων</a:t>
            </a:r>
            <a:r>
              <a:rPr lang="el-GR" dirty="0"/>
              <a:t> </a:t>
            </a:r>
            <a:r>
              <a:rPr lang="el-GR" dirty="0" smtClean="0"/>
              <a:t>(5 </a:t>
            </a:r>
            <a:r>
              <a:rPr lang="el-GR" dirty="0"/>
              <a:t>από </a:t>
            </a:r>
            <a:r>
              <a:rPr lang="el-GR" dirty="0" smtClean="0"/>
              <a:t>5)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Στην </a:t>
            </a:r>
            <a:r>
              <a:rPr lang="el-GR" sz="2400" dirty="0"/>
              <a:t>Ανατολή, ο εορτασμός των Χριστουγέννων την </a:t>
            </a:r>
            <a:r>
              <a:rPr lang="el-GR" sz="2400" dirty="0" smtClean="0"/>
              <a:t>25</a:t>
            </a:r>
            <a:r>
              <a:rPr lang="el-GR" sz="2400" baseline="30000" dirty="0" smtClean="0"/>
              <a:t>η</a:t>
            </a:r>
            <a:r>
              <a:rPr lang="el-GR" sz="2400" dirty="0"/>
              <a:t> </a:t>
            </a:r>
            <a:r>
              <a:rPr lang="el-GR" sz="2400" dirty="0" smtClean="0"/>
              <a:t>Δεκεμβρίου </a:t>
            </a:r>
            <a:r>
              <a:rPr lang="el-GR" sz="2400" dirty="0"/>
              <a:t>φαίνεται ότι καθιερώνεται περί το 380 μ.Χ. στην Καππαδοκία (πληροφορία από τον </a:t>
            </a:r>
            <a:r>
              <a:rPr lang="el-GR" sz="2400" i="1" dirty="0"/>
              <a:t>Επιτάφιο</a:t>
            </a:r>
            <a:r>
              <a:rPr lang="el-GR" sz="2400" dirty="0"/>
              <a:t> του Γρηγορίου Νύσσης  για τον αδελφό του </a:t>
            </a:r>
            <a:r>
              <a:rPr lang="el-GR" sz="2400" dirty="0" smtClean="0"/>
              <a:t>Μεγάλο </a:t>
            </a:r>
            <a:r>
              <a:rPr lang="el-GR" sz="2400" dirty="0"/>
              <a:t>Βασίλειο, την </a:t>
            </a:r>
            <a:r>
              <a:rPr lang="el-GR" sz="2400" dirty="0" smtClean="0"/>
              <a:t>1</a:t>
            </a:r>
            <a:r>
              <a:rPr lang="el-GR" sz="2400" baseline="30000" dirty="0" smtClean="0"/>
              <a:t>η</a:t>
            </a:r>
            <a:r>
              <a:rPr lang="el-GR" sz="2400" dirty="0"/>
              <a:t> </a:t>
            </a:r>
            <a:r>
              <a:rPr lang="el-GR" sz="2400" dirty="0" smtClean="0"/>
              <a:t>Ιανουαρίου </a:t>
            </a:r>
            <a:r>
              <a:rPr lang="el-GR" sz="2400" dirty="0"/>
              <a:t>του 381), το 379 στην Κωνσταντινούπολη από τον Γρηγόριο Θεολόγο (μαρτυρίες από Λόγους του) και το 376 στην Αντιόχεια από τον </a:t>
            </a:r>
            <a:r>
              <a:rPr lang="el-GR" sz="2400" dirty="0" smtClean="0"/>
              <a:t>Ιωάννη Χρυσόστομο </a:t>
            </a:r>
            <a:r>
              <a:rPr lang="el-GR" sz="2400" dirty="0"/>
              <a:t>(το 386 αναφέρει ότι η εορτή της 25ης Δεκεμβρίου ίσχυε ήδη επί μία δεκαετία)/ Το 432 μαρτυρείται χωριστική εορτή Χριστουγέννων και Θεοφανείων στην Αλεξάνδρεια της Αιγύπτου/ Στα Ιεροσόλυμα την εορτή εισήγαγε ο Πατριάρχης Ιουβενάλιος (425-458).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548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Η Εορτή των Χριστουγέννων</a:t>
            </a:r>
            <a:br>
              <a:rPr lang="el-GR" dirty="0"/>
            </a:br>
            <a:r>
              <a:rPr lang="el-GR" dirty="0"/>
              <a:t>και Θεοφανείων </a:t>
            </a:r>
          </a:p>
        </p:txBody>
      </p:sp>
    </p:spTree>
    <p:extLst>
      <p:ext uri="{BB962C8B-B14F-4D97-AF65-F5344CB8AC3E}">
        <p14:creationId xmlns:p14="http://schemas.microsoft.com/office/powerpoint/2010/main" val="9057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στο πλαίσιο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</TotalTime>
  <Words>841</Words>
  <Application>Microsoft Office PowerPoint</Application>
  <PresentationFormat>On-screen Show (4:3)</PresentationFormat>
  <Paragraphs>69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Wingdings</vt:lpstr>
      <vt:lpstr>Θέμα του Office</vt:lpstr>
      <vt:lpstr>Εορτολογία </vt:lpstr>
      <vt:lpstr>Α) Η Εορτή των Χριστουγέννων και Θεοφανείων (1 από 5)</vt:lpstr>
      <vt:lpstr>Α) Η Εορτή των Χριστουγέννων και Θεοφανείων (2 από 5)</vt:lpstr>
      <vt:lpstr>Α) Η Εορτή των Χριστουγέννων και Θεοφανείων (3 από 5)</vt:lpstr>
      <vt:lpstr>Α) Η Εορτή των Χριστουγέννων και Θεοφανείων (4 από 5)</vt:lpstr>
      <vt:lpstr>Α) Η Εορτή των Χριστουγέννων και Θεοφανείων (5 από 5)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Uoa</cp:lastModifiedBy>
  <cp:revision>212</cp:revision>
  <dcterms:created xsi:type="dcterms:W3CDTF">2012-09-06T09:03:05Z</dcterms:created>
  <dcterms:modified xsi:type="dcterms:W3CDTF">2015-11-12T14:21:44Z</dcterms:modified>
</cp:coreProperties>
</file>