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02" r:id="rId3"/>
    <p:sldId id="322" r:id="rId4"/>
    <p:sldId id="323" r:id="rId5"/>
    <p:sldId id="324" r:id="rId6"/>
    <p:sldId id="325" r:id="rId7"/>
    <p:sldId id="326" r:id="rId8"/>
    <p:sldId id="327" r:id="rId9"/>
    <p:sldId id="280" r:id="rId10"/>
    <p:sldId id="290" r:id="rId11"/>
    <p:sldId id="295" r:id="rId12"/>
    <p:sldId id="299" r:id="rId13"/>
    <p:sldId id="292" r:id="rId14"/>
    <p:sldId id="291" r:id="rId15"/>
    <p:sldId id="294"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2"/>
            <p14:sldId id="322"/>
            <p14:sldId id="323"/>
            <p14:sldId id="324"/>
            <p14:sldId id="325"/>
            <p14:sldId id="326"/>
            <p14:sldId id="327"/>
            <p14:sldId id="280"/>
            <p14:sldId id="290"/>
            <p14:sldId id="295"/>
            <p14:sldId id="299"/>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9309" autoAdjust="0"/>
  </p:normalViewPr>
  <p:slideViewPr>
    <p:cSldViewPr>
      <p:cViewPr varScale="1">
        <p:scale>
          <a:sx n="86" d="100"/>
          <a:sy n="86" d="100"/>
        </p:scale>
        <p:origin x="28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εορτή του Πάσχα</a:t>
            </a: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Η εορτή του Πάσχα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Η εορτή του Πάσχα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solidFill>
                  <a:srgbClr val="5075BC"/>
                </a:solidFill>
                <a:ea typeface="+mn-ea"/>
                <a:cs typeface="+mn-cs"/>
              </a:rPr>
              <a:t>Η εορτή του Πάσχα</a:t>
            </a:r>
            <a:endParaRPr lang="en-US" sz="1000" dirty="0" smtClean="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εορτή του Πάσχα</a:t>
            </a: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εορτή του Πάσχα</a:t>
            </a: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εορτή του Πάσχα</a:t>
            </a: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pencourses.uoa.gr/courses/SOCTHEOL10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err="1">
                <a:solidFill>
                  <a:srgbClr val="5075BC"/>
                </a:solidFill>
              </a:rPr>
              <a:t>Εορτολογία</a:t>
            </a:r>
            <a:r>
              <a:rPr lang="el-GR" dirty="0">
                <a:solidFill>
                  <a:srgbClr val="5075BC"/>
                </a:solidFill>
              </a:rPr>
              <a:t> </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l-GR" sz="2800" dirty="0" smtClean="0">
                <a:solidFill>
                  <a:srgbClr val="5075BC"/>
                </a:solidFill>
                <a:latin typeface="+mj-lt"/>
                <a:ea typeface="+mj-ea"/>
                <a:cs typeface="+mj-cs"/>
              </a:rPr>
              <a:t>2:</a:t>
            </a:r>
            <a:r>
              <a:rPr lang="en-US" sz="2800" dirty="0" smtClean="0">
                <a:solidFill>
                  <a:srgbClr val="5075BC"/>
                </a:solidFill>
                <a:latin typeface="+mj-lt"/>
                <a:ea typeface="+mj-ea"/>
                <a:cs typeface="+mj-cs"/>
              </a:rPr>
              <a:t> </a:t>
            </a:r>
            <a:r>
              <a:rPr lang="el-GR" sz="2800" dirty="0" smtClean="0"/>
              <a:t>Η εορτή του Πάσχα</a:t>
            </a:r>
            <a:endParaRPr lang="en-US" sz="2800" dirty="0" smtClean="0"/>
          </a:p>
          <a:p>
            <a:endParaRPr lang="en-US" sz="2800" dirty="0" smtClean="0"/>
          </a:p>
          <a:p>
            <a:r>
              <a:rPr lang="el-GR" sz="2800" dirty="0" smtClean="0"/>
              <a:t>Γεώργιος Φίλιας</a:t>
            </a:r>
          </a:p>
          <a:p>
            <a:r>
              <a:rPr lang="el-GR" sz="2800" dirty="0" smtClean="0"/>
              <a:t>Θεολογική Σχολή</a:t>
            </a:r>
          </a:p>
          <a:p>
            <a:r>
              <a:rPr lang="el-GR" sz="2800" dirty="0" smtClean="0"/>
              <a:t>Τμήμα Κοινωνικής Θεολογίας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1</a:t>
            </a:r>
            <a:r>
              <a:rPr lang="el-GR" sz="2000" dirty="0" smtClean="0"/>
              <a:t>.0. </a:t>
            </a:r>
            <a:endParaRPr lang="el-GR" sz="2000" dirty="0"/>
          </a:p>
          <a:p>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Εθνικόν και Καποδιστριακόν Πανεπιστήμιον Αθηνών 2015. Γεώργιος Φίλιας. </a:t>
            </a:r>
            <a:r>
              <a:rPr lang="el-GR" sz="2000" dirty="0"/>
              <a:t>Γεώργιος Φίλιας. </a:t>
            </a:r>
            <a:r>
              <a:rPr lang="el-GR" sz="2000" dirty="0" smtClean="0"/>
              <a:t>«</a:t>
            </a:r>
            <a:r>
              <a:rPr lang="el-GR" sz="2000" dirty="0" err="1" smtClean="0"/>
              <a:t>Εορτολογία</a:t>
            </a:r>
            <a:r>
              <a:rPr lang="el-GR" sz="2000" dirty="0" smtClean="0"/>
              <a:t>. </a:t>
            </a:r>
            <a:r>
              <a:rPr lang="el-GR" sz="2000" dirty="0"/>
              <a:t>Η εορτή του Πάσχα». 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 </a:t>
            </a:r>
            <a:r>
              <a:rPr lang="en-GB" sz="2000" dirty="0">
                <a:hlinkClick r:id="rId3"/>
              </a:rPr>
              <a:t>http://</a:t>
            </a:r>
            <a:r>
              <a:rPr lang="en-GB" sz="2000" dirty="0" smtClean="0">
                <a:hlinkClick r:id="rId3"/>
              </a:rPr>
              <a:t>opencourses.uoa.gr/courses/SOCTHEOL105</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a:t>Β)  Η</a:t>
            </a:r>
            <a:r>
              <a:rPr lang="el-GR" dirty="0" smtClean="0"/>
              <a:t> εορτή του </a:t>
            </a:r>
            <a:r>
              <a:rPr lang="el-GR" dirty="0"/>
              <a:t>Π</a:t>
            </a:r>
            <a:r>
              <a:rPr lang="el-GR" dirty="0" smtClean="0"/>
              <a:t>άσχα (1 από 7)</a:t>
            </a:r>
            <a:endParaRPr lang="el-GR" dirty="0"/>
          </a:p>
        </p:txBody>
      </p:sp>
      <p:sp>
        <p:nvSpPr>
          <p:cNvPr id="5" name="Θέση περιεχομένου 4"/>
          <p:cNvSpPr>
            <a:spLocks noGrp="1"/>
          </p:cNvSpPr>
          <p:nvPr>
            <p:ph idx="1"/>
          </p:nvPr>
        </p:nvSpPr>
        <p:spPr/>
        <p:txBody>
          <a:bodyPr>
            <a:normAutofit lnSpcReduction="10000"/>
          </a:bodyPr>
          <a:lstStyle/>
          <a:p>
            <a:pPr lvl="0" defTabSz="457200">
              <a:spcBef>
                <a:spcPct val="20000"/>
              </a:spcBef>
              <a:buNone/>
            </a:pPr>
            <a:r>
              <a:rPr lang="el-GR" sz="2700" dirty="0">
                <a:solidFill>
                  <a:prstClr val="black"/>
                </a:solidFill>
              </a:rPr>
              <a:t>1.</a:t>
            </a:r>
          </a:p>
          <a:p>
            <a:pPr lvl="0" defTabSz="457200">
              <a:spcBef>
                <a:spcPct val="20000"/>
              </a:spcBef>
              <a:buFont typeface="Arial"/>
              <a:buChar char="•"/>
            </a:pPr>
            <a:r>
              <a:rPr lang="el-GR" sz="2700" dirty="0">
                <a:solidFill>
                  <a:prstClr val="black"/>
                </a:solidFill>
              </a:rPr>
              <a:t>Η αρχαιότερη και πανηγυρικότερη/ Οι ρίζες της βρίσκονται στην εβραϊκή ανάμνηση της εξόδου από την Αίγυπτο και της διαβάσεως («</a:t>
            </a:r>
            <a:r>
              <a:rPr lang="el-GR" sz="2700" dirty="0" err="1">
                <a:solidFill>
                  <a:prstClr val="black"/>
                </a:solidFill>
              </a:rPr>
              <a:t>Πεσάχ</a:t>
            </a:r>
            <a:r>
              <a:rPr lang="el-GR" sz="2700" dirty="0">
                <a:solidFill>
                  <a:prstClr val="black"/>
                </a:solidFill>
              </a:rPr>
              <a:t>»: πέρασμα) της Ερυθράς Θαλάσσης. </a:t>
            </a:r>
          </a:p>
          <a:p>
            <a:pPr lvl="0" defTabSz="457200">
              <a:spcBef>
                <a:spcPct val="20000"/>
              </a:spcBef>
              <a:buFont typeface="Arial"/>
              <a:buChar char="•"/>
            </a:pPr>
            <a:r>
              <a:rPr lang="el-GR" sz="2700" dirty="0">
                <a:solidFill>
                  <a:prstClr val="black"/>
                </a:solidFill>
              </a:rPr>
              <a:t>Η θεολογία της Κ.Δ. ότι ο Χριστός είναι ο «</a:t>
            </a:r>
            <a:r>
              <a:rPr lang="el-GR" sz="2700" dirty="0" err="1">
                <a:solidFill>
                  <a:prstClr val="black"/>
                </a:solidFill>
              </a:rPr>
              <a:t>πασχάλιος</a:t>
            </a:r>
            <a:r>
              <a:rPr lang="el-GR" sz="2700" dirty="0">
                <a:solidFill>
                  <a:prstClr val="black"/>
                </a:solidFill>
              </a:rPr>
              <a:t> αμνός», ο οποίος προσέφερε τον Εαυτό του ως θυσία στο Θεό (</a:t>
            </a:r>
            <a:r>
              <a:rPr lang="el-GR" sz="2700" dirty="0" err="1">
                <a:solidFill>
                  <a:prstClr val="black"/>
                </a:solidFill>
              </a:rPr>
              <a:t>Ιω</a:t>
            </a:r>
            <a:r>
              <a:rPr lang="el-GR" sz="2700" dirty="0">
                <a:solidFill>
                  <a:prstClr val="black"/>
                </a:solidFill>
              </a:rPr>
              <a:t>. 1, 29· </a:t>
            </a:r>
            <a:r>
              <a:rPr lang="el-GR" sz="2700" dirty="0" err="1">
                <a:solidFill>
                  <a:prstClr val="black"/>
                </a:solidFill>
              </a:rPr>
              <a:t>Πρ</a:t>
            </a:r>
            <a:r>
              <a:rPr lang="el-GR" sz="2700" dirty="0">
                <a:solidFill>
                  <a:prstClr val="black"/>
                </a:solidFill>
              </a:rPr>
              <a:t>. 8, 32· Εβρ. 9, 11-14· Α΄ </a:t>
            </a:r>
            <a:r>
              <a:rPr lang="el-GR" sz="2700" dirty="0" err="1">
                <a:solidFill>
                  <a:prstClr val="black"/>
                </a:solidFill>
              </a:rPr>
              <a:t>Πετρ</a:t>
            </a:r>
            <a:r>
              <a:rPr lang="el-GR" sz="2700" dirty="0">
                <a:solidFill>
                  <a:prstClr val="black"/>
                </a:solidFill>
              </a:rPr>
              <a:t>. 1, 19), οδήγησε τη χριστιανική Εκκλησία να καθορίσει το δικό της «Πάσχα» (</a:t>
            </a:r>
            <a:r>
              <a:rPr lang="el-GR" sz="2700" i="1" dirty="0">
                <a:solidFill>
                  <a:prstClr val="black"/>
                </a:solidFill>
              </a:rPr>
              <a:t>Το Πάσχα ημών, υπέρ ημών </a:t>
            </a:r>
            <a:r>
              <a:rPr lang="el-GR" sz="2700" i="1" dirty="0" err="1">
                <a:solidFill>
                  <a:prstClr val="black"/>
                </a:solidFill>
              </a:rPr>
              <a:t>ετύθη</a:t>
            </a:r>
            <a:r>
              <a:rPr lang="el-GR" sz="2700" i="1" dirty="0">
                <a:solidFill>
                  <a:prstClr val="black"/>
                </a:solidFill>
              </a:rPr>
              <a:t> Χριστός</a:t>
            </a:r>
            <a:r>
              <a:rPr lang="el-GR" sz="2700" dirty="0">
                <a:solidFill>
                  <a:prstClr val="black"/>
                </a:solidFill>
              </a:rPr>
              <a:t> [Α΄ </a:t>
            </a:r>
            <a:r>
              <a:rPr lang="el-GR" sz="2700" dirty="0" err="1">
                <a:solidFill>
                  <a:prstClr val="black"/>
                </a:solidFill>
              </a:rPr>
              <a:t>Κορ</a:t>
            </a:r>
            <a:r>
              <a:rPr lang="el-GR" sz="2700" dirty="0">
                <a:solidFill>
                  <a:prstClr val="black"/>
                </a:solidFill>
              </a:rPr>
              <a:t>. 5, 7]).</a:t>
            </a:r>
          </a:p>
        </p:txBody>
      </p:sp>
    </p:spTree>
    <p:extLst>
      <p:ext uri="{BB962C8B-B14F-4D97-AF65-F5344CB8AC3E}">
        <p14:creationId xmlns:p14="http://schemas.microsoft.com/office/powerpoint/2010/main" val="541085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  Η εορτή του </a:t>
            </a:r>
            <a:r>
              <a:rPr lang="el-GR" dirty="0" smtClean="0"/>
              <a:t>Πάσχα (2 </a:t>
            </a:r>
            <a:r>
              <a:rPr lang="el-GR" dirty="0"/>
              <a:t>από </a:t>
            </a:r>
            <a:r>
              <a:rPr lang="el-GR" dirty="0" smtClean="0"/>
              <a:t>7)</a:t>
            </a:r>
            <a:endParaRPr lang="el-GR" dirty="0"/>
          </a:p>
        </p:txBody>
      </p:sp>
      <p:sp>
        <p:nvSpPr>
          <p:cNvPr id="3" name="Θέση περιεχομένου 2"/>
          <p:cNvSpPr>
            <a:spLocks noGrp="1"/>
          </p:cNvSpPr>
          <p:nvPr>
            <p:ph idx="1"/>
          </p:nvPr>
        </p:nvSpPr>
        <p:spPr/>
        <p:txBody>
          <a:bodyPr>
            <a:normAutofit lnSpcReduction="10000"/>
          </a:bodyPr>
          <a:lstStyle/>
          <a:p>
            <a:pPr lvl="0" defTabSz="457200">
              <a:spcBef>
                <a:spcPct val="20000"/>
              </a:spcBef>
              <a:buFont typeface="Arial"/>
              <a:buChar char="•"/>
            </a:pPr>
            <a:r>
              <a:rPr lang="el-GR" sz="3000" i="1" dirty="0">
                <a:solidFill>
                  <a:prstClr val="black"/>
                </a:solidFill>
              </a:rPr>
              <a:t>Επιστολή Αποστόλων</a:t>
            </a:r>
            <a:r>
              <a:rPr lang="el-GR" sz="3000" dirty="0">
                <a:solidFill>
                  <a:prstClr val="black"/>
                </a:solidFill>
              </a:rPr>
              <a:t> (απόκρυφο κείμενο του 2</a:t>
            </a:r>
            <a:r>
              <a:rPr lang="el-GR" sz="3000" baseline="30000" dirty="0">
                <a:solidFill>
                  <a:prstClr val="black"/>
                </a:solidFill>
              </a:rPr>
              <a:t>ου</a:t>
            </a:r>
            <a:r>
              <a:rPr lang="el-GR" sz="3000" dirty="0">
                <a:solidFill>
                  <a:prstClr val="black"/>
                </a:solidFill>
              </a:rPr>
              <a:t> </a:t>
            </a:r>
            <a:r>
              <a:rPr lang="el-GR" sz="3000" dirty="0" err="1">
                <a:solidFill>
                  <a:prstClr val="black"/>
                </a:solidFill>
              </a:rPr>
              <a:t>μ.Χ</a:t>
            </a:r>
            <a:r>
              <a:rPr lang="el-GR" sz="3000" dirty="0">
                <a:solidFill>
                  <a:prstClr val="black"/>
                </a:solidFill>
              </a:rPr>
              <a:t>. αι.): η αρχαιότερη μαρτυρία περί εορτασμού του Πάσχα.</a:t>
            </a:r>
          </a:p>
          <a:p>
            <a:pPr lvl="0" defTabSz="457200">
              <a:spcBef>
                <a:spcPct val="20000"/>
              </a:spcBef>
              <a:buFont typeface="Arial"/>
              <a:buChar char="•"/>
            </a:pPr>
            <a:r>
              <a:rPr lang="el-GR" sz="3000" dirty="0">
                <a:solidFill>
                  <a:prstClr val="black"/>
                </a:solidFill>
              </a:rPr>
              <a:t>Φαίνεται ότι κατά την αποστολική εποχή το Πάσχα εορταζόταν την ίδια ημέρα με το εβραϊκό, δηλαδή την ημέρα της Σταυρώσεως του Κυρίου/ Ο σταυρικός χαρακτήρας του Πάσχα αποτυπώνεται έντονα σε κείμενα του 2</a:t>
            </a:r>
            <a:r>
              <a:rPr lang="el-GR" sz="3000" baseline="30000" dirty="0">
                <a:solidFill>
                  <a:prstClr val="black"/>
                </a:solidFill>
              </a:rPr>
              <a:t>ου</a:t>
            </a:r>
            <a:r>
              <a:rPr lang="el-GR" sz="3000" dirty="0">
                <a:solidFill>
                  <a:prstClr val="black"/>
                </a:solidFill>
              </a:rPr>
              <a:t> αι. (</a:t>
            </a:r>
            <a:r>
              <a:rPr lang="el-GR" sz="3000" i="1" dirty="0">
                <a:solidFill>
                  <a:prstClr val="black"/>
                </a:solidFill>
              </a:rPr>
              <a:t>Επιστολή Αποστόλων</a:t>
            </a:r>
            <a:r>
              <a:rPr lang="el-GR" sz="3000" dirty="0">
                <a:solidFill>
                  <a:prstClr val="black"/>
                </a:solidFill>
              </a:rPr>
              <a:t>/ Ιουστίνος, ο Φιλόσοφος και Μάρτυρας/ Μελίτων Σάρδεων, </a:t>
            </a:r>
            <a:r>
              <a:rPr lang="el-GR" sz="3000" i="1" dirty="0">
                <a:solidFill>
                  <a:prstClr val="black"/>
                </a:solidFill>
              </a:rPr>
              <a:t>Περί Πάσχα</a:t>
            </a:r>
            <a:r>
              <a:rPr lang="el-GR" sz="3000" dirty="0">
                <a:solidFill>
                  <a:prstClr val="black"/>
                </a:solidFill>
              </a:rPr>
              <a:t>).</a:t>
            </a:r>
          </a:p>
          <a:p>
            <a:endParaRPr lang="el-GR" dirty="0"/>
          </a:p>
        </p:txBody>
      </p:sp>
    </p:spTree>
    <p:extLst>
      <p:ext uri="{BB962C8B-B14F-4D97-AF65-F5344CB8AC3E}">
        <p14:creationId xmlns:p14="http://schemas.microsoft.com/office/powerpoint/2010/main" val="3797609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  Η εορτή του </a:t>
            </a:r>
            <a:r>
              <a:rPr lang="el-GR" dirty="0" smtClean="0"/>
              <a:t>Πάσχα (3 </a:t>
            </a:r>
            <a:r>
              <a:rPr lang="el-GR" dirty="0"/>
              <a:t>από </a:t>
            </a:r>
            <a:r>
              <a:rPr lang="el-GR" dirty="0" smtClean="0"/>
              <a:t>7)</a:t>
            </a:r>
            <a:endParaRPr lang="el-GR" dirty="0"/>
          </a:p>
        </p:txBody>
      </p:sp>
      <p:sp>
        <p:nvSpPr>
          <p:cNvPr id="3" name="Θέση περιεχομένου 2"/>
          <p:cNvSpPr>
            <a:spLocks noGrp="1"/>
          </p:cNvSpPr>
          <p:nvPr>
            <p:ph idx="1"/>
          </p:nvPr>
        </p:nvSpPr>
        <p:spPr/>
        <p:txBody>
          <a:bodyPr/>
          <a:lstStyle/>
          <a:p>
            <a:pPr lvl="0" defTabSz="457200">
              <a:spcBef>
                <a:spcPct val="20000"/>
              </a:spcBef>
              <a:buNone/>
            </a:pPr>
            <a:r>
              <a:rPr lang="el-GR" sz="3000" dirty="0">
                <a:solidFill>
                  <a:prstClr val="black"/>
                </a:solidFill>
              </a:rPr>
              <a:t>2.</a:t>
            </a:r>
          </a:p>
          <a:p>
            <a:pPr lvl="0" defTabSz="457200">
              <a:spcBef>
                <a:spcPct val="20000"/>
              </a:spcBef>
              <a:buFont typeface="Arial"/>
              <a:buChar char="•"/>
            </a:pPr>
            <a:r>
              <a:rPr lang="el-GR" sz="3000" dirty="0">
                <a:solidFill>
                  <a:prstClr val="black"/>
                </a:solidFill>
              </a:rPr>
              <a:t>«</a:t>
            </a:r>
            <a:r>
              <a:rPr lang="el-GR" sz="3000" dirty="0" err="1">
                <a:solidFill>
                  <a:prstClr val="black"/>
                </a:solidFill>
              </a:rPr>
              <a:t>Τεσσαρεσκαιδεκατίτες</a:t>
            </a:r>
            <a:r>
              <a:rPr lang="el-GR" sz="3000" dirty="0">
                <a:solidFill>
                  <a:prstClr val="black"/>
                </a:solidFill>
              </a:rPr>
              <a:t>»: οι Χριστιανοί της Μ. Ασίας, οι οποίοι εόρταζαν το Πάσχα την 14</a:t>
            </a:r>
            <a:r>
              <a:rPr lang="el-GR" sz="3000" baseline="30000" dirty="0">
                <a:solidFill>
                  <a:prstClr val="black"/>
                </a:solidFill>
              </a:rPr>
              <a:t>η</a:t>
            </a:r>
            <a:r>
              <a:rPr lang="el-GR" sz="3000" dirty="0">
                <a:solidFill>
                  <a:prstClr val="black"/>
                </a:solidFill>
              </a:rPr>
              <a:t> του εβραϊκού μηνός </a:t>
            </a:r>
            <a:r>
              <a:rPr lang="el-GR" sz="3000" dirty="0" err="1">
                <a:solidFill>
                  <a:prstClr val="black"/>
                </a:solidFill>
              </a:rPr>
              <a:t>Νισσάν</a:t>
            </a:r>
            <a:r>
              <a:rPr lang="el-GR" sz="3000" dirty="0">
                <a:solidFill>
                  <a:prstClr val="black"/>
                </a:solidFill>
              </a:rPr>
              <a:t> (δηλαδή την ημέρα της Σταυρώσεως)/ Οι υπόλοιπες χριστιανικές Εκκλησίες εόρταζαν το Πάσχα την πρώτη Κυριακή μετά από τη 14</a:t>
            </a:r>
            <a:r>
              <a:rPr lang="el-GR" sz="3000" baseline="30000" dirty="0">
                <a:solidFill>
                  <a:prstClr val="black"/>
                </a:solidFill>
              </a:rPr>
              <a:t>η</a:t>
            </a:r>
            <a:r>
              <a:rPr lang="el-GR" sz="3000" dirty="0">
                <a:solidFill>
                  <a:prstClr val="black"/>
                </a:solidFill>
              </a:rPr>
              <a:t> </a:t>
            </a:r>
            <a:r>
              <a:rPr lang="el-GR" sz="3000" dirty="0" err="1">
                <a:solidFill>
                  <a:prstClr val="black"/>
                </a:solidFill>
              </a:rPr>
              <a:t>Νισσάν</a:t>
            </a:r>
            <a:r>
              <a:rPr lang="el-GR" sz="3000" dirty="0">
                <a:solidFill>
                  <a:prstClr val="black"/>
                </a:solidFill>
              </a:rPr>
              <a:t>.</a:t>
            </a:r>
          </a:p>
          <a:p>
            <a:pPr lvl="0" defTabSz="457200">
              <a:spcBef>
                <a:spcPct val="20000"/>
              </a:spcBef>
              <a:buFont typeface="Arial"/>
              <a:buChar char="•"/>
            </a:pPr>
            <a:r>
              <a:rPr lang="el-GR" sz="3000" dirty="0">
                <a:solidFill>
                  <a:prstClr val="black"/>
                </a:solidFill>
              </a:rPr>
              <a:t>Από τον 3</a:t>
            </a:r>
            <a:r>
              <a:rPr lang="el-GR" sz="3000" baseline="30000" dirty="0">
                <a:solidFill>
                  <a:prstClr val="black"/>
                </a:solidFill>
              </a:rPr>
              <a:t>ο</a:t>
            </a:r>
            <a:r>
              <a:rPr lang="el-GR" sz="3000" dirty="0">
                <a:solidFill>
                  <a:prstClr val="black"/>
                </a:solidFill>
              </a:rPr>
              <a:t> αι. επεκράτησε η Κυριακή ως ημέρα του Πάσχα για όλες τις χριστιανικές Εκκλησίες.</a:t>
            </a:r>
          </a:p>
          <a:p>
            <a:endParaRPr lang="el-GR" dirty="0"/>
          </a:p>
        </p:txBody>
      </p:sp>
    </p:spTree>
    <p:extLst>
      <p:ext uri="{BB962C8B-B14F-4D97-AF65-F5344CB8AC3E}">
        <p14:creationId xmlns:p14="http://schemas.microsoft.com/office/powerpoint/2010/main" val="29898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  Η εορτή του Πάσχα </a:t>
            </a:r>
            <a:r>
              <a:rPr lang="el-GR" dirty="0" smtClean="0"/>
              <a:t>(4 </a:t>
            </a:r>
            <a:r>
              <a:rPr lang="el-GR" dirty="0"/>
              <a:t>από </a:t>
            </a:r>
            <a:r>
              <a:rPr lang="el-GR" dirty="0" smtClean="0"/>
              <a:t>7)</a:t>
            </a:r>
            <a:endParaRPr lang="el-GR" dirty="0"/>
          </a:p>
        </p:txBody>
      </p:sp>
      <p:sp>
        <p:nvSpPr>
          <p:cNvPr id="3" name="Θέση περιεχομένου 2"/>
          <p:cNvSpPr>
            <a:spLocks noGrp="1"/>
          </p:cNvSpPr>
          <p:nvPr>
            <p:ph idx="1"/>
          </p:nvPr>
        </p:nvSpPr>
        <p:spPr/>
        <p:txBody>
          <a:bodyPr/>
          <a:lstStyle/>
          <a:p>
            <a:pPr lvl="0" defTabSz="457200">
              <a:spcBef>
                <a:spcPct val="20000"/>
              </a:spcBef>
              <a:buFont typeface="Arial"/>
              <a:buChar char="•"/>
            </a:pPr>
            <a:r>
              <a:rPr lang="el-GR" sz="3000" dirty="0">
                <a:solidFill>
                  <a:prstClr val="black"/>
                </a:solidFill>
              </a:rPr>
              <a:t>Α΄ Οικουμενική Σύνοδος (325 </a:t>
            </a:r>
            <a:r>
              <a:rPr lang="el-GR" sz="3000" dirty="0" err="1">
                <a:solidFill>
                  <a:prstClr val="black"/>
                </a:solidFill>
              </a:rPr>
              <a:t>μ.Χ</a:t>
            </a:r>
            <a:r>
              <a:rPr lang="el-GR" sz="3000" dirty="0">
                <a:solidFill>
                  <a:prstClr val="black"/>
                </a:solidFill>
              </a:rPr>
              <a:t>.): καθορίζει τον ενιαίο εορτασμό του Πάσχα την πρώτη Κυριακή μετά από την πανσέληνο της εαρινής ισημερίας. </a:t>
            </a:r>
          </a:p>
          <a:p>
            <a:pPr lvl="0" defTabSz="457200">
              <a:spcBef>
                <a:spcPct val="20000"/>
              </a:spcBef>
              <a:buFont typeface="Arial"/>
              <a:buChar char="•"/>
            </a:pPr>
            <a:r>
              <a:rPr lang="el-GR" sz="3000" i="1" dirty="0">
                <a:solidFill>
                  <a:prstClr val="black"/>
                </a:solidFill>
              </a:rPr>
              <a:t>Επιστολή Αποστόλων</a:t>
            </a:r>
            <a:r>
              <a:rPr lang="el-GR" sz="3000" dirty="0">
                <a:solidFill>
                  <a:prstClr val="black"/>
                </a:solidFill>
              </a:rPr>
              <a:t>/ Μελίτωνος Σάρδεων, </a:t>
            </a:r>
            <a:r>
              <a:rPr lang="el-GR" sz="3000" i="1" dirty="0">
                <a:solidFill>
                  <a:prstClr val="black"/>
                </a:solidFill>
              </a:rPr>
              <a:t>Περί Πάσχα</a:t>
            </a:r>
            <a:r>
              <a:rPr lang="el-GR" sz="3000" dirty="0">
                <a:solidFill>
                  <a:prstClr val="black"/>
                </a:solidFill>
              </a:rPr>
              <a:t>: παρέχονται τελετουργικές πληροφορίες περί της εορτής (αγρυπνία μέχρι την </a:t>
            </a:r>
            <a:r>
              <a:rPr lang="el-GR" sz="3000" dirty="0" err="1">
                <a:solidFill>
                  <a:prstClr val="black"/>
                </a:solidFill>
              </a:rPr>
              <a:t>αλεκτοροφωνία</a:t>
            </a:r>
            <a:r>
              <a:rPr lang="el-GR" sz="3000" dirty="0">
                <a:solidFill>
                  <a:prstClr val="black"/>
                </a:solidFill>
              </a:rPr>
              <a:t>/ τέλεση Θ. Ευχαριστίας/ αυτοσχέδιοι </a:t>
            </a:r>
            <a:r>
              <a:rPr lang="el-GR" sz="3000" dirty="0" err="1">
                <a:solidFill>
                  <a:prstClr val="black"/>
                </a:solidFill>
              </a:rPr>
              <a:t>πασχάλιοι</a:t>
            </a:r>
            <a:r>
              <a:rPr lang="el-GR" sz="3000" dirty="0">
                <a:solidFill>
                  <a:prstClr val="black"/>
                </a:solidFill>
              </a:rPr>
              <a:t> ύμνοι, αναγνώσματα και ευχές).</a:t>
            </a:r>
          </a:p>
          <a:p>
            <a:endParaRPr lang="el-GR" dirty="0"/>
          </a:p>
        </p:txBody>
      </p:sp>
    </p:spTree>
    <p:extLst>
      <p:ext uri="{BB962C8B-B14F-4D97-AF65-F5344CB8AC3E}">
        <p14:creationId xmlns:p14="http://schemas.microsoft.com/office/powerpoint/2010/main" val="267971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  Η εορτή του Πάσχα </a:t>
            </a:r>
            <a:r>
              <a:rPr lang="el-GR" dirty="0" smtClean="0"/>
              <a:t>(5 από 7) </a:t>
            </a:r>
            <a:endParaRPr lang="el-GR" dirty="0"/>
          </a:p>
        </p:txBody>
      </p:sp>
      <p:sp>
        <p:nvSpPr>
          <p:cNvPr id="3" name="Θέση περιεχομένου 2"/>
          <p:cNvSpPr>
            <a:spLocks noGrp="1"/>
          </p:cNvSpPr>
          <p:nvPr>
            <p:ph idx="1"/>
          </p:nvPr>
        </p:nvSpPr>
        <p:spPr/>
        <p:txBody>
          <a:bodyPr>
            <a:normAutofit lnSpcReduction="10000"/>
          </a:bodyPr>
          <a:lstStyle/>
          <a:p>
            <a:pPr lvl="0" defTabSz="457200">
              <a:spcBef>
                <a:spcPct val="20000"/>
              </a:spcBef>
              <a:buFont typeface="Arial"/>
              <a:buChar char="•"/>
            </a:pPr>
            <a:r>
              <a:rPr lang="el-GR" sz="3000" dirty="0">
                <a:solidFill>
                  <a:prstClr val="black"/>
                </a:solidFill>
              </a:rPr>
              <a:t>Ο Τερτυλλιανός (τέλος 2</a:t>
            </a:r>
            <a:r>
              <a:rPr lang="el-GR" sz="3000" baseline="30000" dirty="0">
                <a:solidFill>
                  <a:prstClr val="black"/>
                </a:solidFill>
              </a:rPr>
              <a:t>ου</a:t>
            </a:r>
            <a:r>
              <a:rPr lang="el-GR" sz="3000" dirty="0">
                <a:solidFill>
                  <a:prstClr val="black"/>
                </a:solidFill>
              </a:rPr>
              <a:t> αι.) αναφέρεται στο σύνδεσμο της εορτής του Πάσχα με το Βάπτισμα (ως συμμετοχή στο θάνατο και την Ανάσταση του Κυρίου).</a:t>
            </a:r>
          </a:p>
          <a:p>
            <a:pPr lvl="0" defTabSz="457200">
              <a:spcBef>
                <a:spcPct val="20000"/>
              </a:spcBef>
              <a:buFont typeface="Arial"/>
              <a:buChar char="•"/>
            </a:pPr>
            <a:r>
              <a:rPr lang="el-GR" sz="3000" i="1" dirty="0">
                <a:solidFill>
                  <a:prstClr val="black"/>
                </a:solidFill>
              </a:rPr>
              <a:t>Διδασκαλία Αποστόλων</a:t>
            </a:r>
            <a:r>
              <a:rPr lang="el-GR" sz="3000" dirty="0">
                <a:solidFill>
                  <a:prstClr val="black"/>
                </a:solidFill>
              </a:rPr>
              <a:t> και </a:t>
            </a:r>
            <a:r>
              <a:rPr lang="el-GR" sz="3000" i="1" dirty="0">
                <a:solidFill>
                  <a:prstClr val="black"/>
                </a:solidFill>
              </a:rPr>
              <a:t>Αποστολική </a:t>
            </a:r>
            <a:r>
              <a:rPr lang="el-GR" sz="3000" dirty="0">
                <a:solidFill>
                  <a:prstClr val="black"/>
                </a:solidFill>
              </a:rPr>
              <a:t>Παράδοση του Ιππολύτου Ρώμης (αρχές 3</a:t>
            </a:r>
            <a:r>
              <a:rPr lang="el-GR" sz="3000" baseline="30000" dirty="0">
                <a:solidFill>
                  <a:prstClr val="black"/>
                </a:solidFill>
              </a:rPr>
              <a:t>ου</a:t>
            </a:r>
            <a:r>
              <a:rPr lang="el-GR" sz="3000" dirty="0">
                <a:solidFill>
                  <a:prstClr val="black"/>
                </a:solidFill>
              </a:rPr>
              <a:t> αι.): πληροφορίες περί της αγρυπνίας του Πάσχα (προβλέπονταν αναγνώσματα από τους προφήτες, από τα Ευαγγέλια, καθώς και Ψαλμοί).</a:t>
            </a:r>
            <a:endParaRPr lang="el-GR" sz="3000" i="1" dirty="0">
              <a:solidFill>
                <a:prstClr val="black"/>
              </a:solidFill>
            </a:endParaRPr>
          </a:p>
          <a:p>
            <a:endParaRPr lang="el-GR" dirty="0"/>
          </a:p>
        </p:txBody>
      </p:sp>
    </p:spTree>
    <p:extLst>
      <p:ext uri="{BB962C8B-B14F-4D97-AF65-F5344CB8AC3E}">
        <p14:creationId xmlns:p14="http://schemas.microsoft.com/office/powerpoint/2010/main" val="3646246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  Η εορτή του Πάσχα </a:t>
            </a:r>
            <a:r>
              <a:rPr lang="el-GR" dirty="0" smtClean="0"/>
              <a:t>(6 </a:t>
            </a:r>
            <a:r>
              <a:rPr lang="el-GR" dirty="0"/>
              <a:t>από </a:t>
            </a:r>
            <a:r>
              <a:rPr lang="el-GR" dirty="0" smtClean="0"/>
              <a:t>7)</a:t>
            </a:r>
            <a:endParaRPr lang="el-GR" dirty="0"/>
          </a:p>
        </p:txBody>
      </p:sp>
      <p:sp>
        <p:nvSpPr>
          <p:cNvPr id="3" name="Θέση περιεχομένου 2"/>
          <p:cNvSpPr>
            <a:spLocks noGrp="1"/>
          </p:cNvSpPr>
          <p:nvPr>
            <p:ph idx="1"/>
          </p:nvPr>
        </p:nvSpPr>
        <p:spPr/>
        <p:txBody>
          <a:bodyPr/>
          <a:lstStyle/>
          <a:p>
            <a:pPr lvl="0" defTabSz="457200">
              <a:spcBef>
                <a:spcPct val="20000"/>
              </a:spcBef>
              <a:buNone/>
            </a:pPr>
            <a:r>
              <a:rPr lang="el-GR" sz="3000" dirty="0">
                <a:solidFill>
                  <a:prstClr val="black"/>
                </a:solidFill>
              </a:rPr>
              <a:t>3.</a:t>
            </a:r>
          </a:p>
          <a:p>
            <a:pPr lvl="0" defTabSz="457200">
              <a:spcBef>
                <a:spcPct val="20000"/>
              </a:spcBef>
              <a:buFont typeface="Arial"/>
              <a:buChar char="•"/>
            </a:pPr>
            <a:r>
              <a:rPr lang="el-GR" sz="3000" dirty="0">
                <a:solidFill>
                  <a:prstClr val="black"/>
                </a:solidFill>
              </a:rPr>
              <a:t>Γρηγόριος Θεολόγος: αναφέρεται στη </a:t>
            </a:r>
            <a:r>
              <a:rPr lang="el-GR" sz="3000" dirty="0" err="1">
                <a:solidFill>
                  <a:prstClr val="black"/>
                </a:solidFill>
              </a:rPr>
              <a:t>λαμπροφορία</a:t>
            </a:r>
            <a:r>
              <a:rPr lang="el-GR" sz="3000" dirty="0">
                <a:solidFill>
                  <a:prstClr val="black"/>
                </a:solidFill>
              </a:rPr>
              <a:t> και φωταγωγία της πασχαλινής νύκτας (τμήματα από τους πασχαλινούς λόγους του χρησιμοποιήθηκαν από μεταγενέστερους υμνογράφους).</a:t>
            </a:r>
          </a:p>
          <a:p>
            <a:pPr lvl="0" defTabSz="457200">
              <a:spcBef>
                <a:spcPct val="20000"/>
              </a:spcBef>
              <a:buFont typeface="Arial"/>
              <a:buChar char="•"/>
            </a:pPr>
            <a:r>
              <a:rPr lang="el-GR" sz="3000" i="1" dirty="0">
                <a:solidFill>
                  <a:prstClr val="black"/>
                </a:solidFill>
              </a:rPr>
              <a:t>Αποστολικές Διαταγές</a:t>
            </a:r>
            <a:r>
              <a:rPr lang="el-GR" sz="3000" dirty="0">
                <a:solidFill>
                  <a:prstClr val="black"/>
                </a:solidFill>
              </a:rPr>
              <a:t> και </a:t>
            </a:r>
            <a:r>
              <a:rPr lang="el-GR" sz="3000" i="1" dirty="0">
                <a:solidFill>
                  <a:prstClr val="black"/>
                </a:solidFill>
              </a:rPr>
              <a:t>Οδοιπορικό της </a:t>
            </a:r>
            <a:r>
              <a:rPr lang="el-GR" sz="3000" i="1" dirty="0" err="1">
                <a:solidFill>
                  <a:prstClr val="black"/>
                </a:solidFill>
              </a:rPr>
              <a:t>Αιθερίας</a:t>
            </a:r>
            <a:r>
              <a:rPr lang="el-GR" sz="3000" dirty="0">
                <a:solidFill>
                  <a:prstClr val="black"/>
                </a:solidFill>
              </a:rPr>
              <a:t> (τέλος 4</a:t>
            </a:r>
            <a:r>
              <a:rPr lang="el-GR" sz="3000" baseline="30000" dirty="0">
                <a:solidFill>
                  <a:prstClr val="black"/>
                </a:solidFill>
              </a:rPr>
              <a:t>ου</a:t>
            </a:r>
            <a:r>
              <a:rPr lang="el-GR" sz="3000" dirty="0">
                <a:solidFill>
                  <a:prstClr val="black"/>
                </a:solidFill>
              </a:rPr>
              <a:t> αι.): αναλυτικές πληροφορίες περί του πασχαλινού εορτασμού.</a:t>
            </a:r>
          </a:p>
          <a:p>
            <a:endParaRPr lang="el-GR" dirty="0"/>
          </a:p>
        </p:txBody>
      </p:sp>
    </p:spTree>
    <p:extLst>
      <p:ext uri="{BB962C8B-B14F-4D97-AF65-F5344CB8AC3E}">
        <p14:creationId xmlns:p14="http://schemas.microsoft.com/office/powerpoint/2010/main" val="2299169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  Η εορτή του Πάσχα </a:t>
            </a:r>
            <a:r>
              <a:rPr lang="el-GR" dirty="0" smtClean="0"/>
              <a:t>(7 από 7) </a:t>
            </a:r>
            <a:endParaRPr lang="el-GR" dirty="0"/>
          </a:p>
        </p:txBody>
      </p:sp>
      <p:sp>
        <p:nvSpPr>
          <p:cNvPr id="3" name="Θέση περιεχομένου 2"/>
          <p:cNvSpPr>
            <a:spLocks noGrp="1"/>
          </p:cNvSpPr>
          <p:nvPr>
            <p:ph idx="1"/>
          </p:nvPr>
        </p:nvSpPr>
        <p:spPr/>
        <p:txBody>
          <a:bodyPr>
            <a:normAutofit/>
          </a:bodyPr>
          <a:lstStyle/>
          <a:p>
            <a:r>
              <a:rPr lang="el-GR" sz="2800" dirty="0">
                <a:solidFill>
                  <a:prstClr val="black"/>
                </a:solidFill>
              </a:rPr>
              <a:t>Τα ενδιαφέροντα θέματα έρευνας σχετικώς με τον πασχαλινό εορτασμό είναι τα περί της εξελίξεως και διαμορφώσεως της τελετής αφής του αγίου φωτός, των αναγνωσμάτων το εσπέρας του Μ. Σαββάτου και της υμνογραφίας της πασχαλινής </a:t>
            </a:r>
            <a:r>
              <a:rPr lang="el-GR" sz="2800" dirty="0" smtClean="0">
                <a:solidFill>
                  <a:prstClr val="black"/>
                </a:solidFill>
              </a:rPr>
              <a:t>παννυχίδας</a:t>
            </a:r>
          </a:p>
          <a:p>
            <a:r>
              <a:rPr lang="el-GR" sz="2800" dirty="0">
                <a:solidFill>
                  <a:prstClr val="black"/>
                </a:solidFill>
              </a:rPr>
              <a:t>Η σύγκριση της σημερινής μορφής της πασχαλινής ακολουθίας με τις αντίστοιχες παλαιότερες (που καταγράφονται  σε χειρόγραφα Τυπικά της Παλαιστίνης και του Βυζαντίου) καταδεικνύει  σημαντικές αλλαγές</a:t>
            </a:r>
            <a:endParaRPr lang="el-GR" sz="2800" dirty="0"/>
          </a:p>
        </p:txBody>
      </p:sp>
    </p:spTree>
    <p:extLst>
      <p:ext uri="{BB962C8B-B14F-4D97-AF65-F5344CB8AC3E}">
        <p14:creationId xmlns:p14="http://schemas.microsoft.com/office/powerpoint/2010/main" val="342104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r>
              <a:rPr lang="el-GR" dirty="0" smtClean="0"/>
              <a:t>Η εορτή του Πάσχα</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1729</TotalTime>
  <Words>847</Words>
  <Application>Microsoft Office PowerPoint</Application>
  <PresentationFormat>On-screen Show (4:3)</PresentationFormat>
  <Paragraphs>68</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Calibri</vt:lpstr>
      <vt:lpstr>Wingdings</vt:lpstr>
      <vt:lpstr>Θέμα του Office</vt:lpstr>
      <vt:lpstr>Εορτολογία </vt:lpstr>
      <vt:lpstr>Β)  Η εορτή του Πάσχα (1 από 7)</vt:lpstr>
      <vt:lpstr>Β)  Η εορτή του Πάσχα (2 από 7)</vt:lpstr>
      <vt:lpstr>Β)  Η εορτή του Πάσχα (3 από 7)</vt:lpstr>
      <vt:lpstr>Β)  Η εορτή του Πάσχα (4 από 7)</vt:lpstr>
      <vt:lpstr>Β)  Η εορτή του Πάσχα (5 από 7) </vt:lpstr>
      <vt:lpstr>Β)  Η εορτή του Πάσχα (6 από 7)</vt:lpstr>
      <vt:lpstr>Β)  Η εορτή του Πάσχα (7 από 7) </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209</cp:revision>
  <dcterms:created xsi:type="dcterms:W3CDTF">2012-09-06T09:03:05Z</dcterms:created>
  <dcterms:modified xsi:type="dcterms:W3CDTF">2015-11-12T14:21:18Z</dcterms:modified>
</cp:coreProperties>
</file>