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290" r:id="rId11"/>
    <p:sldId id="295" r:id="rId12"/>
    <p:sldId id="309" r:id="rId13"/>
    <p:sldId id="308" r:id="rId14"/>
    <p:sldId id="291" r:id="rId15"/>
    <p:sldId id="294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5"/>
            <p14:sldId id="301"/>
            <p14:sldId id="302"/>
            <p14:sldId id="303"/>
            <p14:sldId id="304"/>
            <p14:sldId id="305"/>
            <p14:sldId id="306"/>
            <p14:sldId id="307"/>
            <p14:sldId id="290"/>
            <p14:sldId id="295"/>
            <p14:sldId id="309"/>
            <p14:sldId id="308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86" d="100"/>
          <a:sy n="86" d="100"/>
        </p:scale>
        <p:origin x="2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12/11/2015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87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67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  <p:sldLayoutId id="2147483670" r:id="rId12"/>
    <p:sldLayoutId id="214748367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SOCTHEOL105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err="1" smtClean="0">
                <a:solidFill>
                  <a:srgbClr val="5075BC"/>
                </a:solidFill>
              </a:rPr>
              <a:t>Εορτολογία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1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Εισαγωγή</a:t>
            </a:r>
            <a:endParaRPr lang="en-US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Γεώργιος Φίλιας</a:t>
            </a:r>
          </a:p>
          <a:p>
            <a:r>
              <a:rPr lang="el-GR" sz="2800" dirty="0"/>
              <a:t>Θεολογική Σχολή</a:t>
            </a:r>
          </a:p>
          <a:p>
            <a:r>
              <a:rPr lang="el-GR" sz="2800" dirty="0"/>
              <a:t>Τμήμα Κοινωνικής Θεολογίας</a:t>
            </a:r>
            <a:endParaRPr lang="en-US" sz="2800" dirty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στο πλαίσιο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</a:t>
            </a:r>
            <a:r>
              <a:rPr lang="el-GR" sz="2000" dirty="0">
                <a:solidFill>
                  <a:srgbClr val="000000"/>
                </a:solidFill>
              </a:rPr>
              <a:t> 1</a:t>
            </a:r>
            <a:r>
              <a:rPr lang="el-GR" sz="2000" dirty="0" smtClean="0">
                <a:solidFill>
                  <a:srgbClr val="000000"/>
                </a:solidFill>
              </a:rPr>
              <a:t>.0.</a:t>
            </a:r>
            <a:endParaRPr lang="el-G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3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>
                <a:solidFill>
                  <a:srgbClr val="000000"/>
                </a:solidFill>
              </a:rPr>
              <a:t>Copyright Εθνικόν και Καποδιστριακόν Πανεπιστήμιον Αθηνών 2015. Γεώργιος Φίλιας. </a:t>
            </a:r>
            <a:r>
              <a:rPr lang="el-GR" sz="2000" dirty="0">
                <a:solidFill>
                  <a:srgbClr val="000000"/>
                </a:solidFill>
              </a:rPr>
              <a:t>Γεώργιος Φίλιας. «</a:t>
            </a:r>
            <a:r>
              <a:rPr lang="el-GR" sz="2000" dirty="0" err="1" smtClean="0">
                <a:solidFill>
                  <a:srgbClr val="000000"/>
                </a:solidFill>
              </a:rPr>
              <a:t>Εορτολογία</a:t>
            </a:r>
            <a:r>
              <a:rPr lang="el-GR" sz="2000" dirty="0">
                <a:solidFill>
                  <a:srgbClr val="000000"/>
                </a:solidFill>
              </a:rPr>
              <a:t>. Εισαγωγή». Έκδοση: </a:t>
            </a:r>
            <a:r>
              <a:rPr lang="el-GR" sz="2000" dirty="0" smtClean="0">
                <a:solidFill>
                  <a:srgbClr val="000000"/>
                </a:solidFill>
              </a:rPr>
              <a:t>1.0</a:t>
            </a:r>
            <a:r>
              <a:rPr lang="el-GR" sz="2000" dirty="0">
                <a:solidFill>
                  <a:srgbClr val="000000"/>
                </a:solidFill>
              </a:rPr>
              <a:t>. Αθήνα </a:t>
            </a:r>
            <a:r>
              <a:rPr lang="el-GR" sz="2000" dirty="0" smtClean="0">
                <a:solidFill>
                  <a:srgbClr val="000000"/>
                </a:solidFill>
              </a:rPr>
              <a:t>2015.</a:t>
            </a:r>
            <a:r>
              <a:rPr lang="el-GR" sz="2000" dirty="0" smtClean="0"/>
              <a:t> </a:t>
            </a:r>
            <a:r>
              <a:rPr lang="el-GR" sz="2000" dirty="0"/>
              <a:t>Διαθέσιμο από τη </a:t>
            </a:r>
            <a:r>
              <a:rPr lang="el-GR" sz="2000" dirty="0" smtClean="0"/>
              <a:t>δικτυακή διεύθυνση: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opencourses.uoa.gr/courses/SOCTHEOL105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7587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dirty="0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Α) </a:t>
            </a:r>
            <a:r>
              <a:rPr lang="el-GR" dirty="0" smtClean="0"/>
              <a:t>Γένεση των χριστιανικών εορτών (1 από 7)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/>
              <a:t>1.</a:t>
            </a:r>
            <a:endParaRPr lang="el-GR" sz="2400" dirty="0"/>
          </a:p>
          <a:p>
            <a:r>
              <a:rPr lang="el-GR" sz="2400" dirty="0"/>
              <a:t>Εορτολόγια και ημερολόγια υπήρχαν πριν από την εμφάνιση της χριστιανικής Εκκλησίας.</a:t>
            </a:r>
          </a:p>
          <a:p>
            <a:r>
              <a:rPr lang="el-GR" sz="2400" dirty="0"/>
              <a:t>Στην Κ.Δ. ασκείται κριτική εναντίον αυτών των κοσμικών σχημάτων: ο απ. Παύλος θεωρεί ως «σκιά των μελλόντων» τις «εορτές», τις «νουμηνίες» και τα «Σάββατα» (Κολ. 2, 16-17). </a:t>
            </a:r>
          </a:p>
          <a:p>
            <a:r>
              <a:rPr lang="el-GR" sz="2400" dirty="0"/>
              <a:t>Η χριστιανική Λατρεία «εν </a:t>
            </a:r>
            <a:r>
              <a:rPr lang="el-GR" sz="2400" dirty="0" err="1"/>
              <a:t>Πνεύματι</a:t>
            </a:r>
            <a:r>
              <a:rPr lang="el-GR" sz="2400" dirty="0"/>
              <a:t> και </a:t>
            </a:r>
            <a:r>
              <a:rPr lang="el-GR" sz="2400" dirty="0" err="1"/>
              <a:t>αληθεία</a:t>
            </a:r>
            <a:r>
              <a:rPr lang="el-GR" sz="2400" dirty="0" smtClean="0"/>
              <a:t>» (</a:t>
            </a:r>
            <a:r>
              <a:rPr lang="el-GR" sz="2400" dirty="0" err="1"/>
              <a:t>Ιω</a:t>
            </a:r>
            <a:r>
              <a:rPr lang="el-GR" sz="2400" dirty="0"/>
              <a:t>. 4, 23-24) </a:t>
            </a:r>
            <a:r>
              <a:rPr lang="el-GR" sz="2400" dirty="0" smtClean="0"/>
              <a:t>υπερβαίνει </a:t>
            </a:r>
            <a:r>
              <a:rPr lang="el-GR" sz="2400" dirty="0"/>
              <a:t>όλα αυτά τα κοσμικά σχήματα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Α) </a:t>
            </a:r>
            <a:r>
              <a:rPr lang="el-GR" dirty="0" smtClean="0"/>
              <a:t>Γένεση </a:t>
            </a:r>
            <a:r>
              <a:rPr lang="el-GR" dirty="0"/>
              <a:t>των χριστιανικών εορτών </a:t>
            </a:r>
            <a:r>
              <a:rPr lang="el-GR" dirty="0" smtClean="0"/>
              <a:t>(2 </a:t>
            </a:r>
            <a:r>
              <a:rPr lang="el-GR" dirty="0"/>
              <a:t>από </a:t>
            </a:r>
            <a:r>
              <a:rPr lang="el-GR" dirty="0" smtClean="0"/>
              <a:t>7)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Στα πλαίσια της χριστιανικής Λατρείας, το ημερολόγιο καθίσταται εορτολόγιο (δηλαδή οι ημέρες επενδύονται με ιερό περιεχόμενο).</a:t>
            </a:r>
          </a:p>
          <a:p>
            <a:r>
              <a:rPr lang="el-GR" dirty="0"/>
              <a:t>Στο εορτολόγιό της η Εκκλησία δεν χρησιμοποιεί το χρόνο ως ανάμνηση («σαν σήμερα έγινε κάτι»), αλλά ως επανάληψη- στο παρόν- γεγονότων του παρελθόντος («Σήμερον…»).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737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Α) Γένεση των χριστιανικών εορτών </a:t>
            </a:r>
            <a:r>
              <a:rPr lang="el-GR" dirty="0" smtClean="0"/>
              <a:t>(3 </a:t>
            </a:r>
            <a:r>
              <a:rPr lang="el-GR" dirty="0"/>
              <a:t>από </a:t>
            </a:r>
            <a:r>
              <a:rPr lang="el-GR" dirty="0" smtClean="0"/>
              <a:t>7)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l-GR" dirty="0"/>
              <a:t>2.</a:t>
            </a:r>
          </a:p>
          <a:p>
            <a:r>
              <a:rPr lang="el-GR" sz="2600" dirty="0"/>
              <a:t>Η υπέρβαση του χρόνου στο εορτολόγιο της Εκκλησίας έχει σαν αποτέλεσμα οι εορτές να μην περιορίζονται μόνο σε ορισμένες ημερομηνίες, αλλά να διαχέονται σε ολόκληρο το χρόνο (όπως, για παράδειγμα η εορτή της Αναστάσεως, η οποία- εκτός από τη συγκειμένη ημερομηνία εορτασμού του Πάσχα- επαναλαμβάνεται κάθε Κυριακή).</a:t>
            </a:r>
          </a:p>
          <a:p>
            <a:pPr lvl="0" defTabSz="457200">
              <a:spcBef>
                <a:spcPct val="20000"/>
              </a:spcBef>
              <a:buFont typeface="Arial"/>
              <a:buChar char="•"/>
            </a:pPr>
            <a:r>
              <a:rPr lang="el-GR" sz="2600" dirty="0">
                <a:solidFill>
                  <a:prstClr val="black"/>
                </a:solidFill>
              </a:rPr>
              <a:t>Οι ευχές- κατά τις χριστιανικές εορτές- «χρόνια πολλά» ή «και του χρόνου» αποκαλύπτουν ότι οι εορτές της Εκκλησίας έχουν ένα βαθύ διδακτικό περιεχόμενο, το οποίο ευχόμαστε να οικειοποιηθούμε και την επόμενη χρονιά.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7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Α) Γένεση των χριστιανικών εορτών </a:t>
            </a:r>
            <a:r>
              <a:rPr lang="el-GR" sz="4000" dirty="0" smtClean="0"/>
              <a:t>(4 από 7)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457200">
              <a:spcBef>
                <a:spcPct val="20000"/>
              </a:spcBef>
              <a:buFont typeface="Arial"/>
              <a:buChar char="•"/>
            </a:pPr>
            <a:r>
              <a:rPr lang="el-GR" sz="2400" dirty="0">
                <a:solidFill>
                  <a:prstClr val="black"/>
                </a:solidFill>
              </a:rPr>
              <a:t>Η καθιέρωση της 1</a:t>
            </a:r>
            <a:r>
              <a:rPr lang="el-GR" sz="2400" baseline="30000" dirty="0">
                <a:solidFill>
                  <a:prstClr val="black"/>
                </a:solidFill>
              </a:rPr>
              <a:t>ης</a:t>
            </a:r>
            <a:r>
              <a:rPr lang="el-GR" sz="2400" dirty="0">
                <a:solidFill>
                  <a:prstClr val="black"/>
                </a:solidFill>
              </a:rPr>
              <a:t> Σεπτεμβρίου ως ημέρας ενάρξεως του εκκλησιαστικού έτους διασώζει την ιστορική συνέχεια στα εορταζόμενα γεγονότα (π.χ. η εορτή της συλλήψεως του Προδρόμου- που προηγήθηκε κατά έξι μήνες της αντίστοιχης του Κυρίου- τοποθετείται στις 23 Σεπτεμβρίου, ενώ και η εορτή του Γενεθλίου της Θεοτόκου- γεγονός που προϋποθέτει την εξέλιξη του σχεδίου της Θ. Οικονομίας- τοποθετείται στις 8 Σεπτεμβρίου).</a:t>
            </a:r>
          </a:p>
          <a:p>
            <a:r>
              <a:rPr lang="el-GR" sz="2400" dirty="0"/>
              <a:t>Η πρώτη χριστιανική εορτή είναι η Κυριακή, το εβδομαδιαίο Πάσχα της Εκκλησίας</a:t>
            </a:r>
            <a:r>
              <a:rPr lang="el-GR" dirty="0"/>
              <a:t>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3094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Α) Γένεση των χριστιανικών εορτών </a:t>
            </a:r>
            <a:r>
              <a:rPr lang="el-GR" sz="4000" dirty="0" smtClean="0"/>
              <a:t>(5 </a:t>
            </a:r>
            <a:r>
              <a:rPr lang="el-GR" sz="4000" dirty="0"/>
              <a:t>από </a:t>
            </a:r>
            <a:r>
              <a:rPr lang="el-GR" sz="4000" dirty="0" smtClean="0"/>
              <a:t>7)</a:t>
            </a:r>
            <a:endParaRPr lang="el-GR" sz="4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defTabSz="457200">
              <a:spcBef>
                <a:spcPct val="20000"/>
              </a:spcBef>
              <a:buNone/>
            </a:pPr>
            <a:r>
              <a:rPr lang="el-GR" sz="3000" dirty="0">
                <a:solidFill>
                  <a:prstClr val="black"/>
                </a:solidFill>
              </a:rPr>
              <a:t>3.</a:t>
            </a:r>
          </a:p>
          <a:p>
            <a:pPr lvl="0" defTabSz="457200">
              <a:spcBef>
                <a:spcPct val="20000"/>
              </a:spcBef>
              <a:buFont typeface="Arial"/>
              <a:buChar char="•"/>
            </a:pPr>
            <a:r>
              <a:rPr lang="el-GR" sz="3000" dirty="0">
                <a:solidFill>
                  <a:prstClr val="black"/>
                </a:solidFill>
              </a:rPr>
              <a:t>Συν τω </a:t>
            </a:r>
            <a:r>
              <a:rPr lang="el-GR" sz="3000" dirty="0" err="1">
                <a:solidFill>
                  <a:prstClr val="black"/>
                </a:solidFill>
              </a:rPr>
              <a:t>χρόνω</a:t>
            </a:r>
            <a:r>
              <a:rPr lang="el-GR" sz="3000" dirty="0">
                <a:solidFill>
                  <a:prstClr val="black"/>
                </a:solidFill>
              </a:rPr>
              <a:t>, διαμορφώθηκε </a:t>
            </a:r>
            <a:r>
              <a:rPr lang="el-GR" sz="3000" dirty="0" err="1">
                <a:solidFill>
                  <a:prstClr val="black"/>
                </a:solidFill>
              </a:rPr>
              <a:t>εορτολογικά</a:t>
            </a:r>
            <a:r>
              <a:rPr lang="el-GR" sz="3000" dirty="0">
                <a:solidFill>
                  <a:prstClr val="black"/>
                </a:solidFill>
              </a:rPr>
              <a:t> η  εβδομάδα: το Σάββατο ορίστηκε ως ημέρα μνήμης των </a:t>
            </a:r>
            <a:r>
              <a:rPr lang="el-GR" sz="3000" dirty="0" err="1">
                <a:solidFill>
                  <a:prstClr val="black"/>
                </a:solidFill>
              </a:rPr>
              <a:t>κεκοιμημένων</a:t>
            </a:r>
            <a:r>
              <a:rPr lang="el-GR" sz="3000" dirty="0">
                <a:solidFill>
                  <a:prstClr val="black"/>
                </a:solidFill>
              </a:rPr>
              <a:t> (από το γεγονός της εις </a:t>
            </a:r>
            <a:r>
              <a:rPr lang="el-GR" sz="3000" dirty="0" err="1">
                <a:solidFill>
                  <a:prstClr val="black"/>
                </a:solidFill>
              </a:rPr>
              <a:t>άδου</a:t>
            </a:r>
            <a:r>
              <a:rPr lang="el-GR" sz="3000" dirty="0">
                <a:solidFill>
                  <a:prstClr val="black"/>
                </a:solidFill>
              </a:rPr>
              <a:t> καθόδου του Κυρίου), η Τετάρτη και η Παρασκευή ορίστηκαν- ήδη από την </a:t>
            </a:r>
            <a:r>
              <a:rPr lang="el-GR" sz="3000" dirty="0" err="1">
                <a:solidFill>
                  <a:prstClr val="black"/>
                </a:solidFill>
              </a:rPr>
              <a:t>μεταποστολική</a:t>
            </a:r>
            <a:r>
              <a:rPr lang="el-GR" sz="3000" dirty="0">
                <a:solidFill>
                  <a:prstClr val="black"/>
                </a:solidFill>
              </a:rPr>
              <a:t> εποχή- ως ημέρες μνήμης του Πάθους του Κυρίου, η Δευτέρα αφιερώθηκε στην τιμή των Αγγέλων, η Τρίτη στην τιμή του Ι. Προδρόμου και η Πέμπτη στην τιμή των Αποστόλων (αργότερα και του </a:t>
            </a:r>
            <a:r>
              <a:rPr lang="el-GR" sz="3000" dirty="0" err="1">
                <a:solidFill>
                  <a:prstClr val="black"/>
                </a:solidFill>
              </a:rPr>
              <a:t>αγ</a:t>
            </a:r>
            <a:r>
              <a:rPr lang="el-GR" sz="3000" dirty="0">
                <a:solidFill>
                  <a:prstClr val="black"/>
                </a:solidFill>
              </a:rPr>
              <a:t>. Νικολάου).</a:t>
            </a:r>
            <a:endParaRPr lang="en-US" sz="3000" dirty="0">
              <a:solidFill>
                <a:prstClr val="black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421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Α) Γένεση των χριστιανικών εορτών </a:t>
            </a:r>
            <a:r>
              <a:rPr lang="el-GR" sz="4000" dirty="0" smtClean="0"/>
              <a:t>(6 </a:t>
            </a:r>
            <a:r>
              <a:rPr lang="el-GR" sz="4000" dirty="0"/>
              <a:t>από </a:t>
            </a:r>
            <a:r>
              <a:rPr lang="el-GR" sz="4000" dirty="0" smtClean="0"/>
              <a:t>7)</a:t>
            </a:r>
            <a:endParaRPr lang="el-GR" sz="5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457200">
              <a:spcBef>
                <a:spcPct val="20000"/>
              </a:spcBef>
              <a:buFont typeface="Arial"/>
              <a:buChar char="•"/>
            </a:pPr>
            <a:r>
              <a:rPr lang="el-GR" sz="3000" dirty="0">
                <a:solidFill>
                  <a:prstClr val="black"/>
                </a:solidFill>
              </a:rPr>
              <a:t>Με κέντρο το Πάσχα αναπτύχθηκε η προηγούμενη περίοδος της Μ. Τεσσαρακοστής και η επόμενη του </a:t>
            </a:r>
            <a:r>
              <a:rPr lang="el-GR" sz="3000" dirty="0" err="1">
                <a:solidFill>
                  <a:prstClr val="black"/>
                </a:solidFill>
              </a:rPr>
              <a:t>Πεντηκοσταρίου</a:t>
            </a:r>
            <a:r>
              <a:rPr lang="el-GR" sz="3000" dirty="0">
                <a:solidFill>
                  <a:prstClr val="black"/>
                </a:solidFill>
              </a:rPr>
              <a:t> ( ο κινητός </a:t>
            </a:r>
            <a:r>
              <a:rPr lang="el-GR" sz="3000" dirty="0" err="1">
                <a:solidFill>
                  <a:prstClr val="black"/>
                </a:solidFill>
              </a:rPr>
              <a:t>εορτολογικός</a:t>
            </a:r>
            <a:r>
              <a:rPr lang="el-GR" sz="3000" dirty="0">
                <a:solidFill>
                  <a:prstClr val="black"/>
                </a:solidFill>
              </a:rPr>
              <a:t> κύκλος που εξαρτάται- εν πολλοίς- από το σεληνιακό εβραϊκό εορτολόγιο)/ Ανεξάρτητα από τον κύκλο αυτό, αναπτύχθηκε ο ακίνητος </a:t>
            </a:r>
            <a:r>
              <a:rPr lang="el-GR" sz="3000" dirty="0" err="1">
                <a:solidFill>
                  <a:prstClr val="black"/>
                </a:solidFill>
              </a:rPr>
              <a:t>εορτολογικός</a:t>
            </a:r>
            <a:r>
              <a:rPr lang="el-GR" sz="3000" dirty="0">
                <a:solidFill>
                  <a:prstClr val="black"/>
                </a:solidFill>
              </a:rPr>
              <a:t> κύκλος (κάποιες από αυτές τις χριστιανικές εορτές υποκατέστησαν αντίστοιχες ειδωλολατρικές του ηλιακού ημερολογίου).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6410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/>
              <a:t>Α) Γένεση των χριστιανικών εορτών </a:t>
            </a:r>
            <a:r>
              <a:rPr lang="el-GR" sz="4000" dirty="0" smtClean="0"/>
              <a:t>(7 </a:t>
            </a:r>
            <a:r>
              <a:rPr lang="el-GR" sz="4000" dirty="0"/>
              <a:t>από </a:t>
            </a:r>
            <a:r>
              <a:rPr lang="el-GR" sz="4000" dirty="0" smtClean="0"/>
              <a:t>7)</a:t>
            </a:r>
            <a:endParaRPr lang="el-GR" sz="5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57200">
              <a:spcBef>
                <a:spcPct val="20000"/>
              </a:spcBef>
              <a:buFont typeface="Arial"/>
              <a:buChar char="•"/>
            </a:pPr>
            <a:r>
              <a:rPr lang="el-GR" sz="3000" dirty="0">
                <a:solidFill>
                  <a:prstClr val="black"/>
                </a:solidFill>
              </a:rPr>
              <a:t>Κάποιες Δεσποτικές και Θεομητορικές εορτές καθορίστηκαν σε ημερομηνίες Εγκαινίων αντίστοιχων ναών, ενώ οι μνήμες των μαρτύρων καθορίστηκαν κατά την ημέρα του μαρτυρίου τους («γενέθλιος ημέρα» του μάρτυρα).</a:t>
            </a:r>
          </a:p>
          <a:p>
            <a:pPr lvl="0" defTabSz="457200">
              <a:spcBef>
                <a:spcPct val="20000"/>
              </a:spcBef>
              <a:buFont typeface="Arial"/>
              <a:buChar char="•"/>
            </a:pPr>
            <a:r>
              <a:rPr lang="el-GR" sz="3000" dirty="0">
                <a:solidFill>
                  <a:prstClr val="black"/>
                </a:solidFill>
              </a:rPr>
              <a:t>Σε ορισμένες περιπτώσεις καθορίστηκαν μεταθέσεις εορτών από τις ημέρες της εβδομάδας στην Κυριακή, ώστε να υπάρξει μεγαλύτερη συμμετοχή του λαού.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8808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Εισαγωγή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89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1591</TotalTime>
  <Words>847</Words>
  <Application>Microsoft Office PowerPoint</Application>
  <PresentationFormat>On-screen Show (4:3)</PresentationFormat>
  <Paragraphs>67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ＭＳ Ｐゴシック</vt:lpstr>
      <vt:lpstr>Arial</vt:lpstr>
      <vt:lpstr>Calibri</vt:lpstr>
      <vt:lpstr>Wingdings</vt:lpstr>
      <vt:lpstr>Θέμα του Office</vt:lpstr>
      <vt:lpstr>Εορτολογία</vt:lpstr>
      <vt:lpstr>Α) Γένεση των χριστιανικών εορτών (1 από 7)</vt:lpstr>
      <vt:lpstr>Α) Γένεση των χριστιανικών εορτών (2 από 7)</vt:lpstr>
      <vt:lpstr>Α) Γένεση των χριστιανικών εορτών (3 από 7)</vt:lpstr>
      <vt:lpstr>Α) Γένεση των χριστιανικών εορτών (4 από 7)</vt:lpstr>
      <vt:lpstr>Α) Γένεση των χριστιανικών εορτών (5 από 7)</vt:lpstr>
      <vt:lpstr>Α) Γένεση των χριστιανικών εορτών (6 από 7)</vt:lpstr>
      <vt:lpstr>Α) Γένεση των χριστιανικών εορτών (7 από 7)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Uoa</cp:lastModifiedBy>
  <cp:revision>188</cp:revision>
  <dcterms:created xsi:type="dcterms:W3CDTF">2012-09-06T09:03:05Z</dcterms:created>
  <dcterms:modified xsi:type="dcterms:W3CDTF">2015-11-12T14:20:54Z</dcterms:modified>
</cp:coreProperties>
</file>