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280" r:id="rId20"/>
    <p:sldId id="290" r:id="rId21"/>
    <p:sldId id="295" r:id="rId22"/>
    <p:sldId id="299" r:id="rId23"/>
    <p:sldId id="292" r:id="rId24"/>
    <p:sldId id="291" r:id="rId25"/>
    <p:sldId id="294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6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01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663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504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581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2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552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2905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549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61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9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94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314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096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07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740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77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Θέματα Θεολογίας των εκκλησιαστικών </a:t>
            </a:r>
            <a:r>
              <a:rPr lang="el-GR" sz="2800" dirty="0" smtClean="0"/>
              <a:t>ύμνων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2. Τα κοσμολογικά θέματα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Περί </a:t>
            </a:r>
            <a:r>
              <a:rPr lang="el-GR" sz="2800" dirty="0">
                <a:latin typeface="+mj-lt"/>
                <a:cs typeface="Palatino Linotype"/>
              </a:rPr>
              <a:t>των αγγέλων (περιγράφεται η φύση και οι ποικίλες πτυχές του έργου των αγγέλων).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Περί </a:t>
            </a:r>
            <a:r>
              <a:rPr lang="el-GR" sz="2800" dirty="0">
                <a:latin typeface="+mj-lt"/>
                <a:cs typeface="Palatino Linotype"/>
              </a:rPr>
              <a:t>του διαβόλου (αναλύεται το έργο του διαβόλου ως προσπάθεια απομάκρυνσης του ανθρώπου από το Θεό.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δημιουργία του κόσμου (αναλύονται τα σχετικά με τη δημιουργία και συντήρηση του κόσμου από το Θεό).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Περί </a:t>
            </a:r>
            <a:r>
              <a:rPr lang="el-GR" sz="2800" dirty="0">
                <a:latin typeface="+mj-lt"/>
                <a:cs typeface="Palatino Linotype"/>
              </a:rPr>
              <a:t>του ανθρώπου: δημιουργία και προορισμός.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661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3. Τα χριστολογικά θέματα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Αναφορά </a:t>
            </a:r>
            <a:r>
              <a:rPr lang="el-GR" sz="2800" dirty="0">
                <a:latin typeface="+mj-lt"/>
                <a:cs typeface="Palatino Linotype"/>
              </a:rPr>
              <a:t>στη Θεότητα του Χριστού.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Αναφορά </a:t>
            </a:r>
            <a:r>
              <a:rPr lang="el-GR" sz="2800" dirty="0">
                <a:latin typeface="+mj-lt"/>
                <a:cs typeface="Palatino Linotype"/>
              </a:rPr>
              <a:t>στην ανθρωπότητα του Χριστού.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ένωση των δύο φύσεων στο Χριστό.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σημασία της Ενανθρώπησης για τον κόσμο και τον άνθρωπο.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Ανάλυση </a:t>
            </a:r>
            <a:r>
              <a:rPr lang="el-GR" sz="2800" dirty="0">
                <a:latin typeface="+mj-lt"/>
                <a:cs typeface="Palatino Linotype"/>
              </a:rPr>
              <a:t>της σημασίας του Πάθους και της Ανάστασης του Χριστού.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0329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dirty="0">
                <a:latin typeface="+mj-lt"/>
                <a:cs typeface="Palatino Linotype"/>
              </a:rPr>
              <a:t>4. Η διδασκαλία περί της Θεοτόκου</a:t>
            </a:r>
          </a:p>
          <a:p>
            <a:r>
              <a:rPr lang="el-GR" sz="2800" dirty="0" smtClean="0">
                <a:latin typeface="+mj-lt"/>
                <a:cs typeface="Palatino Linotype"/>
              </a:rPr>
              <a:t>Αναφορά </a:t>
            </a:r>
            <a:r>
              <a:rPr lang="el-GR" sz="2800" dirty="0">
                <a:latin typeface="+mj-lt"/>
                <a:cs typeface="Palatino Linotype"/>
              </a:rPr>
              <a:t>στην προσωπικότητα και αγιότητα της Θεοτόκου.</a:t>
            </a:r>
          </a:p>
          <a:p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ρόλος της Θεοτόκου στο μυστήριο της Ενανθρώπησης.</a:t>
            </a:r>
          </a:p>
          <a:p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αειπαρθενία της </a:t>
            </a:r>
            <a:r>
              <a:rPr lang="el-GR" sz="2800" dirty="0" smtClean="0">
                <a:latin typeface="+mj-lt"/>
                <a:cs typeface="Palatino Linotype"/>
              </a:rPr>
              <a:t>Θεοτόκου</a:t>
            </a:r>
            <a:r>
              <a:rPr lang="en-US" sz="2800" dirty="0" smtClean="0">
                <a:latin typeface="+mj-lt"/>
                <a:cs typeface="Palatino Linotype"/>
              </a:rPr>
              <a:t>.</a:t>
            </a:r>
            <a:endParaRPr lang="el-GR" sz="2800" dirty="0">
              <a:latin typeface="+mj-lt"/>
              <a:cs typeface="Palatino Linotype"/>
            </a:endParaRPr>
          </a:p>
          <a:p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Κοίμηση και η τιμή της </a:t>
            </a:r>
            <a:r>
              <a:rPr lang="el-GR" sz="2800" dirty="0" smtClean="0">
                <a:latin typeface="+mj-lt"/>
                <a:cs typeface="Palatino Linotype"/>
              </a:rPr>
              <a:t>Εκκλησίας</a:t>
            </a:r>
            <a:r>
              <a:rPr lang="en-US" sz="2800" dirty="0" smtClean="0">
                <a:latin typeface="+mj-lt"/>
                <a:cs typeface="Palatino Linotype"/>
              </a:rPr>
              <a:t>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018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5. Εκκλησιολογικά θέματα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 </a:t>
            </a:r>
            <a:r>
              <a:rPr lang="el-GR" sz="2800" dirty="0">
                <a:latin typeface="+mj-lt"/>
                <a:cs typeface="Palatino Linotype"/>
              </a:rPr>
              <a:t>Χριστός ως Ιδρυτής της </a:t>
            </a:r>
            <a:r>
              <a:rPr lang="el-GR" sz="2800" dirty="0" smtClean="0">
                <a:latin typeface="+mj-lt"/>
                <a:cs typeface="Palatino Linotype"/>
              </a:rPr>
              <a:t>Εκκλησίας</a:t>
            </a:r>
            <a:r>
              <a:rPr lang="el-GR" sz="2800" dirty="0">
                <a:latin typeface="+mj-lt"/>
                <a:cs typeface="Palatino Linotype"/>
              </a:rPr>
              <a:t>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Τα </a:t>
            </a:r>
            <a:r>
              <a:rPr lang="el-GR" sz="2800" dirty="0">
                <a:latin typeface="+mj-lt"/>
                <a:cs typeface="Palatino Linotype"/>
              </a:rPr>
              <a:t>ιερά Μυστήρια της Εκκλησίας.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έννοια της «στρατευομένης» και της «θριαμβεύουσας» Εκκλησίας.</a:t>
            </a:r>
          </a:p>
        </p:txBody>
      </p:sp>
    </p:spTree>
    <p:extLst>
      <p:ext uri="{BB962C8B-B14F-4D97-AF65-F5344CB8AC3E}">
        <p14:creationId xmlns:p14="http://schemas.microsoft.com/office/powerpoint/2010/main" val="41615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6. Εσχατολογικά θέματα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Β´Παρουσία του Χριστού και η ανάσταση των νεκρών.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κρίση του Θεού και τα </a:t>
            </a:r>
            <a:r>
              <a:rPr lang="el-GR" sz="2800" dirty="0" smtClean="0">
                <a:latin typeface="+mj-lt"/>
                <a:cs typeface="Palatino Linotype"/>
              </a:rPr>
              <a:t>κριτήριά </a:t>
            </a:r>
            <a:r>
              <a:rPr lang="el-GR" sz="2800" dirty="0">
                <a:latin typeface="+mj-lt"/>
                <a:cs typeface="Palatino Linotype"/>
              </a:rPr>
              <a:t>της.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αιώνια Βασιλεία και η αιώνια κόλαση.</a:t>
            </a:r>
          </a:p>
        </p:txBody>
      </p:sp>
    </p:spTree>
    <p:extLst>
      <p:ext uri="{BB962C8B-B14F-4D97-AF65-F5344CB8AC3E}">
        <p14:creationId xmlns:p14="http://schemas.microsoft.com/office/powerpoint/2010/main" val="7268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(Δ) Η ηθική θεολογία της </a:t>
            </a:r>
            <a:r>
              <a:rPr lang="el-GR" sz="4000" dirty="0" smtClean="0"/>
              <a:t>Κασσιανής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l-GR" sz="2800" dirty="0">
                <a:latin typeface="+mj-lt"/>
                <a:cs typeface="Palatino Linotype"/>
              </a:rPr>
              <a:t>Η εν Χριστώ σωτηρία του </a:t>
            </a:r>
            <a:r>
              <a:rPr lang="el-GR" sz="2800" dirty="0" smtClean="0">
                <a:latin typeface="+mj-lt"/>
                <a:cs typeface="Palatino Linotype"/>
              </a:rPr>
              <a:t>ανθρώπου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 Χριστός ως αναμορφωτής του πεπτωκότος ανθρώπου.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Χάρις του Θεού και ο αγώνας του πιστού.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μετάνοια ως πορεία και εμπειρία της εν Χριστώ ζωής.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2274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dirty="0">
                <a:latin typeface="+mj-lt"/>
                <a:cs typeface="Palatino Linotype"/>
              </a:rPr>
              <a:t>2. Τα ατομικά καθήκοντα του πιστού.</a:t>
            </a:r>
          </a:p>
          <a:p>
            <a:r>
              <a:rPr lang="el-GR" sz="2800" dirty="0" smtClean="0">
                <a:latin typeface="+mj-lt"/>
                <a:cs typeface="Palatino Linotype"/>
              </a:rPr>
              <a:t>Τα </a:t>
            </a:r>
            <a:r>
              <a:rPr lang="el-GR" sz="2800" dirty="0">
                <a:latin typeface="+mj-lt"/>
                <a:cs typeface="Palatino Linotype"/>
              </a:rPr>
              <a:t>καθήκοντα προς το Θεό.</a:t>
            </a:r>
          </a:p>
          <a:p>
            <a:r>
              <a:rPr lang="el-GR" sz="2800" dirty="0" smtClean="0">
                <a:latin typeface="+mj-lt"/>
                <a:cs typeface="Palatino Linotype"/>
              </a:rPr>
              <a:t>Τα </a:t>
            </a:r>
            <a:r>
              <a:rPr lang="el-GR" sz="2800" dirty="0">
                <a:latin typeface="+mj-lt"/>
                <a:cs typeface="Palatino Linotype"/>
              </a:rPr>
              <a:t>καθήκοντα προς τον εαυτό του.</a:t>
            </a:r>
          </a:p>
          <a:p>
            <a:pPr>
              <a:buNone/>
            </a:pPr>
            <a:endParaRPr lang="el-GR" sz="2800" dirty="0">
              <a:latin typeface="+mj-lt"/>
              <a:cs typeface="Palatino Linotype"/>
            </a:endParaRPr>
          </a:p>
          <a:p>
            <a:pPr>
              <a:buNone/>
            </a:pPr>
            <a:r>
              <a:rPr lang="el-GR" sz="2800" dirty="0">
                <a:latin typeface="+mj-lt"/>
                <a:cs typeface="Palatino Linotype"/>
              </a:rPr>
              <a:t>3. Τα κοινωνικά καθήκοντα</a:t>
            </a:r>
          </a:p>
          <a:p>
            <a:r>
              <a:rPr lang="el-GR" sz="2800" dirty="0" smtClean="0">
                <a:latin typeface="+mj-lt"/>
                <a:cs typeface="Palatino Linotype"/>
              </a:rPr>
              <a:t>Αγαμία</a:t>
            </a:r>
            <a:r>
              <a:rPr lang="el-GR" sz="2800" dirty="0">
                <a:latin typeface="+mj-lt"/>
                <a:cs typeface="Palatino Linotype"/>
              </a:rPr>
              <a:t>, γάμος και οικογένεια.</a:t>
            </a:r>
          </a:p>
          <a:p>
            <a:r>
              <a:rPr lang="el-GR" sz="2800" dirty="0" smtClean="0">
                <a:latin typeface="+mj-lt"/>
                <a:cs typeface="Palatino Linotype"/>
              </a:rPr>
              <a:t>Καθήκοντα </a:t>
            </a:r>
            <a:r>
              <a:rPr lang="el-GR" sz="2800" dirty="0">
                <a:latin typeface="+mj-lt"/>
                <a:cs typeface="Palatino Linotype"/>
              </a:rPr>
              <a:t>προς τον πλησίον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501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(Γ) Βίωση του Πάθους και της Ανάστασης κατά την υμνογραφία της Μ. Εβδομάδας</a:t>
            </a:r>
            <a:r>
              <a:rPr lang="el-GR" sz="3600" dirty="0" smtClean="0"/>
              <a:t>.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l-GR" sz="2800" dirty="0">
                <a:latin typeface="+mj-lt"/>
                <a:cs typeface="Palatino Linotype"/>
              </a:rPr>
              <a:t>Η βίωση του Πάθους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 </a:t>
            </a:r>
            <a:r>
              <a:rPr lang="el-GR" sz="2800" dirty="0">
                <a:latin typeface="+mj-lt"/>
                <a:cs typeface="Palatino Linotype"/>
              </a:rPr>
              <a:t>θέμα της μίμησης (από τον πιστό) τοῦ Πάθους του Χριστού.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Αναφορά </a:t>
            </a:r>
            <a:r>
              <a:rPr lang="el-GR" sz="2800" dirty="0">
                <a:latin typeface="+mj-lt"/>
                <a:cs typeface="Palatino Linotype"/>
              </a:rPr>
              <a:t>στον τρόπο απόκτησης των αρετών.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Προβολή </a:t>
            </a:r>
            <a:r>
              <a:rPr lang="el-GR" sz="2800" dirty="0">
                <a:latin typeface="+mj-lt"/>
                <a:cs typeface="Palatino Linotype"/>
              </a:rPr>
              <a:t>της σημασίας τήρησης των εντολών.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σημασία της προσευχής στη βίωση του Πάθους.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095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2. Η βίωση της Ανάστασης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Βίωση </a:t>
            </a:r>
            <a:r>
              <a:rPr lang="el-GR" sz="2800" dirty="0">
                <a:latin typeface="+mj-lt"/>
                <a:cs typeface="Palatino Linotype"/>
              </a:rPr>
              <a:t>της Ανάστασης μέσω του </a:t>
            </a:r>
            <a:r>
              <a:rPr lang="el-GR" sz="2800" dirty="0" smtClean="0">
                <a:latin typeface="+mj-lt"/>
                <a:cs typeface="Palatino Linotype"/>
              </a:rPr>
              <a:t>Πάθους</a:t>
            </a:r>
            <a:r>
              <a:rPr lang="el-GR" sz="2800" dirty="0">
                <a:latin typeface="+mj-lt"/>
                <a:cs typeface="Palatino Linotype"/>
              </a:rPr>
              <a:t>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σημασία της κάθαρσης σώματος και ψυχής.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Τα </a:t>
            </a:r>
            <a:r>
              <a:rPr lang="el-GR" sz="2800" dirty="0">
                <a:latin typeface="+mj-lt"/>
                <a:cs typeface="Palatino Linotype"/>
              </a:rPr>
              <a:t>ευεργετικά αποτελέσματα από τη συμμετοχή στα Μυστήρια (Μετάνοια, Θ. Ευχαριστία).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9855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Θέματα Θεολογίας των εκκλησιαστικών </a:t>
            </a:r>
            <a:r>
              <a:rPr lang="el-GR" dirty="0" smtClean="0"/>
              <a:t>ύμνων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(Α) Η Χριστολογία της Ακολουθίας του Ακαθίστου </a:t>
            </a:r>
            <a:r>
              <a:rPr lang="el-GR" dirty="0" smtClean="0"/>
              <a:t>ύμνου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1. Η Χριστολογία του Μικρού Αποδείπνου (που προηγείται του </a:t>
            </a:r>
            <a:r>
              <a:rPr lang="el-GR" sz="3600" dirty="0" smtClean="0"/>
              <a:t>Κανόνα)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Διακηρύσσεται </a:t>
            </a:r>
            <a:r>
              <a:rPr lang="el-GR" sz="2800" dirty="0">
                <a:latin typeface="+mj-lt"/>
                <a:cs typeface="Palatino Linotype"/>
              </a:rPr>
              <a:t>η Θεότητα του Χριστού.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Εξαίρεται </a:t>
            </a:r>
            <a:r>
              <a:rPr lang="el-GR" sz="2800" dirty="0">
                <a:latin typeface="+mj-lt"/>
                <a:cs typeface="Palatino Linotype"/>
              </a:rPr>
              <a:t>η σημασία της σωτηρίας δια του Χριστού.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Τονίζεται </a:t>
            </a:r>
            <a:r>
              <a:rPr lang="el-GR" sz="2800" dirty="0">
                <a:latin typeface="+mj-lt"/>
                <a:cs typeface="Palatino Linotype"/>
              </a:rPr>
              <a:t>η μετάνοια ως προϋπόθεση </a:t>
            </a:r>
            <a:r>
              <a:rPr lang="el-GR" sz="2800" dirty="0" smtClean="0">
                <a:latin typeface="+mj-lt"/>
                <a:cs typeface="Palatino Linotype"/>
              </a:rPr>
              <a:t>οικειοποίησης </a:t>
            </a:r>
            <a:r>
              <a:rPr lang="el-GR" sz="2800" dirty="0">
                <a:latin typeface="+mj-lt"/>
                <a:cs typeface="Palatino Linotype"/>
              </a:rPr>
              <a:t>της έν Χριστώ σωτηρίας.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Τονίζεται </a:t>
            </a:r>
            <a:r>
              <a:rPr lang="el-GR" sz="2800" dirty="0">
                <a:latin typeface="+mj-lt"/>
                <a:cs typeface="Palatino Linotype"/>
              </a:rPr>
              <a:t>η φιλανθωπία του Χριστού.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357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2. Η Χριστολογία του Κανόνα του Ακαθίστου </a:t>
            </a:r>
            <a:r>
              <a:rPr lang="el-GR" sz="3600" dirty="0" smtClean="0"/>
              <a:t>ύμνου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Προβάλλονται </a:t>
            </a:r>
            <a:r>
              <a:rPr lang="el-GR" sz="2800" dirty="0">
                <a:latin typeface="+mj-lt"/>
                <a:cs typeface="Palatino Linotype"/>
              </a:rPr>
              <a:t>οι προτυπώσεις της Π.Δ. περί του Χριστού.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Τονίζεται </a:t>
            </a:r>
            <a:r>
              <a:rPr lang="el-GR" sz="2800" dirty="0">
                <a:latin typeface="+mj-lt"/>
                <a:cs typeface="Palatino Linotype"/>
              </a:rPr>
              <a:t>η ένωση της θεότητας και της ανθρωπότητας στον Χριστό.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Εξαίρεται </a:t>
            </a:r>
            <a:r>
              <a:rPr lang="el-GR" sz="2800" dirty="0">
                <a:latin typeface="+mj-lt"/>
                <a:cs typeface="Palatino Linotype"/>
              </a:rPr>
              <a:t>το γεγονός της σωτηρίας δια του Χριστού.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 </a:t>
            </a:r>
            <a:r>
              <a:rPr lang="el-GR" sz="2800" dirty="0">
                <a:latin typeface="+mj-lt"/>
                <a:cs typeface="Palatino Linotype"/>
              </a:rPr>
              <a:t>Χριστός αποκαλείται ως «Λόγος του Πατρός».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931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3. Η Χριστολογία των Οίκων του Ακαθίστου </a:t>
            </a:r>
            <a:r>
              <a:rPr lang="el-GR" sz="3600" dirty="0" smtClean="0"/>
              <a:t>ύμνου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Περιγάφονται </a:t>
            </a:r>
            <a:r>
              <a:rPr lang="el-GR" sz="2800" dirty="0">
                <a:latin typeface="+mj-lt"/>
                <a:cs typeface="Palatino Linotype"/>
              </a:rPr>
              <a:t>τα θαυμαστά </a:t>
            </a:r>
            <a:r>
              <a:rPr lang="el-GR" sz="2800" dirty="0" smtClean="0">
                <a:latin typeface="+mj-lt"/>
                <a:cs typeface="Palatino Linotype"/>
              </a:rPr>
              <a:t>ιστορικά </a:t>
            </a:r>
            <a:r>
              <a:rPr lang="el-GR" sz="2800" dirty="0">
                <a:latin typeface="+mj-lt"/>
                <a:cs typeface="Palatino Linotype"/>
              </a:rPr>
              <a:t>γεγονότα της επίγειας ζωής του Χριστού, από τον Ευαγγελισμό </a:t>
            </a:r>
            <a:r>
              <a:rPr lang="el-GR" sz="2800" dirty="0" smtClean="0">
                <a:latin typeface="+mj-lt"/>
                <a:cs typeface="Palatino Linotype"/>
              </a:rPr>
              <a:t>μέχρι </a:t>
            </a:r>
            <a:r>
              <a:rPr lang="el-GR" sz="2800" dirty="0">
                <a:latin typeface="+mj-lt"/>
                <a:cs typeface="Palatino Linotype"/>
              </a:rPr>
              <a:t>την Υπαπαντή (Οίκοι Α-Μ).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Αναπτύσσονται </a:t>
            </a:r>
            <a:r>
              <a:rPr lang="el-GR" sz="2800" dirty="0">
                <a:latin typeface="+mj-lt"/>
                <a:cs typeface="Palatino Linotype"/>
              </a:rPr>
              <a:t>πτυχές της </a:t>
            </a:r>
            <a:r>
              <a:rPr lang="el-GR" sz="2800" dirty="0" smtClean="0">
                <a:latin typeface="+mj-lt"/>
                <a:cs typeface="Palatino Linotype"/>
              </a:rPr>
              <a:t>ορθόδοξης </a:t>
            </a:r>
            <a:r>
              <a:rPr lang="el-GR" sz="2800" dirty="0">
                <a:latin typeface="+mj-lt"/>
                <a:cs typeface="Palatino Linotype"/>
              </a:rPr>
              <a:t>Χριστολογίας (Οίκοι Ν-Ω).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3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(Β) Η θεολογία των ύμνων της μελωδού Κασσιανής (</a:t>
            </a:r>
            <a:r>
              <a:rPr lang="el-GR" sz="3600" dirty="0" smtClean="0"/>
              <a:t>εισαγωγικά)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l-GR" sz="2800" dirty="0" smtClean="0">
                <a:latin typeface="+mj-lt"/>
                <a:cs typeface="Palatino Linotype"/>
              </a:rPr>
              <a:t>Το </a:t>
            </a:r>
            <a:r>
              <a:rPr lang="el-GR" sz="2800" dirty="0">
                <a:latin typeface="+mj-lt"/>
                <a:cs typeface="Palatino Linotype"/>
              </a:rPr>
              <a:t>υμνογραφικό έργο της Κασσιανής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Τροπάρια </a:t>
            </a:r>
            <a:r>
              <a:rPr lang="el-GR" sz="2800" dirty="0">
                <a:latin typeface="+mj-lt"/>
                <a:cs typeface="Palatino Linotype"/>
              </a:rPr>
              <a:t>του τετραώδιου Κανόνα του Μ. Σαββάτου.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Αναπαύσιμος </a:t>
            </a:r>
            <a:r>
              <a:rPr lang="el-GR" sz="2800" dirty="0">
                <a:latin typeface="+mj-lt"/>
                <a:cs typeface="Palatino Linotype"/>
              </a:rPr>
              <a:t>Κανόνας στην κοίμηση.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23 </a:t>
            </a:r>
            <a:r>
              <a:rPr lang="el-GR" sz="2800" dirty="0">
                <a:latin typeface="+mj-lt"/>
                <a:cs typeface="Palatino Linotype"/>
              </a:rPr>
              <a:t>Ιδιόμελα, 3 στιχηρά προσόμοια και 17 </a:t>
            </a:r>
            <a:r>
              <a:rPr lang="el-GR" sz="2800" dirty="0" smtClean="0">
                <a:latin typeface="+mj-lt"/>
                <a:cs typeface="Palatino Linotype"/>
              </a:rPr>
              <a:t>δοξαστικά</a:t>
            </a:r>
            <a:r>
              <a:rPr lang="el-GR" sz="2800" dirty="0">
                <a:latin typeface="+mj-lt"/>
                <a:cs typeface="Palatino Linotype"/>
              </a:rPr>
              <a:t>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αξία του υμνογραφικού της έργου </a:t>
            </a:r>
            <a:r>
              <a:rPr lang="el-GR" sz="2800" dirty="0" smtClean="0">
                <a:latin typeface="+mj-lt"/>
                <a:cs typeface="Palatino Linotype"/>
              </a:rPr>
              <a:t>εξαίρεται </a:t>
            </a:r>
            <a:r>
              <a:rPr lang="el-GR" sz="2800" dirty="0">
                <a:latin typeface="+mj-lt"/>
                <a:cs typeface="Palatino Linotype"/>
              </a:rPr>
              <a:t>και από τον αγ. Θεόδωρο </a:t>
            </a:r>
            <a:r>
              <a:rPr lang="el-GR" sz="2800" dirty="0" smtClean="0">
                <a:latin typeface="+mj-lt"/>
                <a:cs typeface="Palatino Linotype"/>
              </a:rPr>
              <a:t>Στουδίτη</a:t>
            </a:r>
            <a:r>
              <a:rPr lang="el-GR" sz="2800" dirty="0">
                <a:latin typeface="+mj-lt"/>
                <a:cs typeface="Palatino Linotype"/>
              </a:rPr>
              <a:t>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7450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l-GR" sz="2800" dirty="0">
                <a:latin typeface="+mj-lt"/>
                <a:cs typeface="Palatino Linotype"/>
              </a:rPr>
              <a:t>2. Οι πηγές του υμνογραφικού έργου της Κασσιανής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Αγία </a:t>
            </a:r>
            <a:r>
              <a:rPr lang="el-GR" sz="2800" dirty="0">
                <a:latin typeface="+mj-lt"/>
                <a:cs typeface="Palatino Linotype"/>
              </a:rPr>
              <a:t>Γραφή (Παλαιά και Καινή Διαθήκη)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Ιερά </a:t>
            </a:r>
            <a:r>
              <a:rPr lang="el-GR" sz="2800" dirty="0">
                <a:latin typeface="+mj-lt"/>
                <a:cs typeface="Palatino Linotype"/>
              </a:rPr>
              <a:t>Παράδοση (συγράμματα Πατέρων της </a:t>
            </a:r>
            <a:r>
              <a:rPr lang="el-GR" sz="2800" dirty="0" smtClean="0">
                <a:latin typeface="+mj-lt"/>
                <a:cs typeface="Palatino Linotype"/>
              </a:rPr>
              <a:t>Εκκλησίας/ δογματικοί </a:t>
            </a:r>
            <a:r>
              <a:rPr lang="el-GR" sz="2800" dirty="0">
                <a:latin typeface="+mj-lt"/>
                <a:cs typeface="Palatino Linotype"/>
              </a:rPr>
              <a:t>Όροι </a:t>
            </a:r>
            <a:r>
              <a:rPr lang="el-GR" sz="2800" dirty="0" smtClean="0">
                <a:latin typeface="+mj-lt"/>
                <a:cs typeface="Palatino Linotype"/>
              </a:rPr>
              <a:t>Οικουμενικών </a:t>
            </a:r>
            <a:r>
              <a:rPr lang="el-GR" sz="2800" dirty="0">
                <a:latin typeface="+mj-lt"/>
                <a:cs typeface="Palatino Linotype"/>
              </a:rPr>
              <a:t>Συνόδων/ Συναξάρια </a:t>
            </a:r>
            <a:r>
              <a:rPr lang="el-GR" sz="2800" dirty="0" smtClean="0">
                <a:latin typeface="+mj-lt"/>
                <a:cs typeface="Palatino Linotype"/>
              </a:rPr>
              <a:t>αγίων/ Απόκρυφα </a:t>
            </a:r>
            <a:r>
              <a:rPr lang="el-GR" sz="2800" dirty="0">
                <a:latin typeface="+mj-lt"/>
                <a:cs typeface="Palatino Linotype"/>
              </a:rPr>
              <a:t>Ευαγγέλια).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προγενέστερη υμνογραφική παραγωγή των Σαββαϊτών και των Στουδιτών.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426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3. Η θεολογική σκέψη της Κασσιανής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Θέματα </a:t>
            </a:r>
            <a:r>
              <a:rPr lang="el-GR" sz="2800" dirty="0">
                <a:latin typeface="+mj-lt"/>
                <a:cs typeface="Palatino Linotype"/>
              </a:rPr>
              <a:t>ορθόδοξης πίστης.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Θέματα </a:t>
            </a:r>
            <a:r>
              <a:rPr lang="el-GR" sz="2800" dirty="0">
                <a:latin typeface="+mj-lt"/>
                <a:cs typeface="Palatino Linotype"/>
              </a:rPr>
              <a:t>Χριστολογίας (με αφορμή την υπεράσπιση της προσκύνησης των εικόνων).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Βασικές </a:t>
            </a:r>
            <a:r>
              <a:rPr lang="el-GR" sz="2800" dirty="0">
                <a:latin typeface="+mj-lt"/>
                <a:cs typeface="Palatino Linotype"/>
              </a:rPr>
              <a:t>πτυχές της Χριστολογίας της: η Ενανθρώπηση του Θεού-Λόγου και το σωτηριολογικό έργο Του.</a:t>
            </a:r>
          </a:p>
        </p:txBody>
      </p:sp>
    </p:spTree>
    <p:extLst>
      <p:ext uri="{BB962C8B-B14F-4D97-AF65-F5344CB8AC3E}">
        <p14:creationId xmlns:p14="http://schemas.microsoft.com/office/powerpoint/2010/main" val="28492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(Γ) Η δογματική θεολογία της </a:t>
            </a:r>
            <a:r>
              <a:rPr lang="el-GR" sz="3600" dirty="0" smtClean="0"/>
              <a:t>Κασσιανής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l-GR" sz="2800" dirty="0">
                <a:latin typeface="+mj-lt"/>
                <a:cs typeface="Palatino Linotype"/>
              </a:rPr>
              <a:t>Η διδασκαλία περί της Αγίας Τριάδος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Τονίζει </a:t>
            </a:r>
            <a:r>
              <a:rPr lang="el-GR" sz="2800" dirty="0">
                <a:latin typeface="+mj-lt"/>
                <a:cs typeface="Palatino Linotype"/>
              </a:rPr>
              <a:t>τον Ευαγγελισμό ως αποκάλυψη του Τριαδικού Θεού.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Τονίζει </a:t>
            </a:r>
            <a:r>
              <a:rPr lang="el-GR" sz="2800" dirty="0">
                <a:latin typeface="+mj-lt"/>
                <a:cs typeface="Palatino Linotype"/>
              </a:rPr>
              <a:t>την ισότητα και ομοουσιότητα των Προσώπων της Αγίας Τριάδος.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Προβάλλει </a:t>
            </a:r>
            <a:r>
              <a:rPr lang="el-GR" sz="2800" dirty="0">
                <a:latin typeface="+mj-lt"/>
                <a:cs typeface="Palatino Linotype"/>
              </a:rPr>
              <a:t>τη σωτηριολογική διάσταση στο έργο του Τριαδικού Θεού.</a:t>
            </a:r>
          </a:p>
        </p:txBody>
      </p:sp>
    </p:spTree>
    <p:extLst>
      <p:ext uri="{BB962C8B-B14F-4D97-AF65-F5344CB8AC3E}">
        <p14:creationId xmlns:p14="http://schemas.microsoft.com/office/powerpoint/2010/main" val="38951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1077</Words>
  <Application>Microsoft Office PowerPoint</Application>
  <PresentationFormat>On-screen Show (4:3)</PresentationFormat>
  <Paragraphs>164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Θέματα Θεολογίας των εκκλησιαστικών ύμνων</vt:lpstr>
      <vt:lpstr>1. Η Χριστολογία του Μικρού Αποδείπνου (που προηγείται του Κανόνα)</vt:lpstr>
      <vt:lpstr>2. Η Χριστολογία του Κανόνα του Ακαθίστου ύμνου</vt:lpstr>
      <vt:lpstr>3. Η Χριστολογία των Οίκων του Ακαθίστου ύμνου</vt:lpstr>
      <vt:lpstr>(Β) Η θεολογία των ύμνων της μελωδού Κασσιανής (εισαγωγικά)</vt:lpstr>
      <vt:lpstr>(συνέχεια)</vt:lpstr>
      <vt:lpstr>(συνέχεια)</vt:lpstr>
      <vt:lpstr>(Γ) Η δογματική θεολογία της Κασσιανής</vt:lpstr>
      <vt:lpstr>(συνέχεια)</vt:lpstr>
      <vt:lpstr>(συνέχεια)</vt:lpstr>
      <vt:lpstr>(συνέχεια)</vt:lpstr>
      <vt:lpstr>(συνέχεια)</vt:lpstr>
      <vt:lpstr>(συνέχεια)</vt:lpstr>
      <vt:lpstr>(Δ) Η ηθική θεολογία της Κασσιανής</vt:lpstr>
      <vt:lpstr>(συνέχεια)</vt:lpstr>
      <vt:lpstr>(Γ) Βίωση του Πάθους και της Ανάστασης κατά την υμνογραφία της Μ. Εβδομάδας.</vt:lpstr>
      <vt:lpstr>(συνέχεια)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186</cp:revision>
  <dcterms:created xsi:type="dcterms:W3CDTF">2012-09-06T09:03:05Z</dcterms:created>
  <dcterms:modified xsi:type="dcterms:W3CDTF">2015-09-23T14:10:21Z</dcterms:modified>
</cp:coreProperties>
</file>