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280" r:id="rId18"/>
    <p:sldId id="290" r:id="rId19"/>
    <p:sldId id="295" r:id="rId20"/>
    <p:sldId id="299" r:id="rId21"/>
    <p:sldId id="292" r:id="rId22"/>
    <p:sldId id="291" r:id="rId23"/>
    <p:sldId id="294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6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94" d="100"/>
          <a:sy n="94" d="100"/>
        </p:scale>
        <p:origin x="84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23/9/2015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6893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8924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5137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4995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23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7356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3887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346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7335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0638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3716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5721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0519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6699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11</a:t>
            </a:r>
            <a:endParaRPr lang="en-US" sz="1000" dirty="0" smtClean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Ενότητα</a:t>
            </a:r>
            <a:r>
              <a:rPr lang="en-US" sz="1000" baseline="0" dirty="0" smtClean="0">
                <a:solidFill>
                  <a:srgbClr val="5075BC"/>
                </a:solidFill>
              </a:rPr>
              <a:t> 11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>
                <a:solidFill>
                  <a:srgbClr val="5075BC"/>
                </a:solidFill>
              </a:rPr>
              <a:t>Ιστορία και Θεολογία των Εκκλησιαστικών Ύμνων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11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/>
              <a:t>Θέματα Θεολογίας των εκκλησιαστικών </a:t>
            </a:r>
            <a:r>
              <a:rPr lang="el-GR" sz="2800" dirty="0" smtClean="0"/>
              <a:t>ύμνων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Γεώργιος </a:t>
            </a:r>
            <a:r>
              <a:rPr lang="el-GR" sz="2800" dirty="0"/>
              <a:t>Φίλιας</a:t>
            </a:r>
          </a:p>
          <a:p>
            <a:r>
              <a:rPr lang="el-GR" sz="2800" dirty="0"/>
              <a:t>Θεολογική Σχολή</a:t>
            </a:r>
          </a:p>
          <a:p>
            <a:r>
              <a:rPr lang="el-GR" sz="2800" dirty="0"/>
              <a:t>Τμήμα Κοινωνικής Θεολογίας</a:t>
            </a:r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2. Το «πώς» της ενανθρώπησης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Αποτελεί </a:t>
            </a:r>
            <a:r>
              <a:rPr lang="el-GR" sz="2800" dirty="0">
                <a:latin typeface="+mj-lt"/>
                <a:cs typeface="Palatino Linotype"/>
              </a:rPr>
              <a:t>«παράδοξο </a:t>
            </a:r>
            <a:r>
              <a:rPr lang="el-GR" sz="2800" dirty="0" smtClean="0">
                <a:latin typeface="+mj-lt"/>
                <a:cs typeface="Palatino Linotype"/>
              </a:rPr>
              <a:t>μυστήριο</a:t>
            </a:r>
            <a:r>
              <a:rPr lang="el-GR" sz="2800" dirty="0">
                <a:latin typeface="+mj-lt"/>
                <a:cs typeface="Palatino Linotype"/>
              </a:rPr>
              <a:t>».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«άσπορος σύλληψη» </a:t>
            </a:r>
            <a:r>
              <a:rPr lang="el-GR" sz="2800" dirty="0" smtClean="0">
                <a:latin typeface="+mj-lt"/>
                <a:cs typeface="Palatino Linotype"/>
              </a:rPr>
              <a:t>αποτελεί </a:t>
            </a:r>
            <a:r>
              <a:rPr lang="el-GR" sz="2800" dirty="0">
                <a:latin typeface="+mj-lt"/>
                <a:cs typeface="Palatino Linotype"/>
              </a:rPr>
              <a:t>το βασικό θέμα του </a:t>
            </a:r>
            <a:r>
              <a:rPr lang="el-GR" sz="2800" dirty="0" smtClean="0">
                <a:latin typeface="+mj-lt"/>
                <a:cs typeface="Palatino Linotype"/>
              </a:rPr>
              <a:t>τρόπου </a:t>
            </a:r>
            <a:r>
              <a:rPr lang="el-GR" sz="2800" dirty="0">
                <a:latin typeface="+mj-lt"/>
                <a:cs typeface="Palatino Linotype"/>
              </a:rPr>
              <a:t>της ενανθρώπησης.</a:t>
            </a:r>
          </a:p>
        </p:txBody>
      </p:sp>
    </p:spTree>
    <p:extLst>
      <p:ext uri="{BB962C8B-B14F-4D97-AF65-F5344CB8AC3E}">
        <p14:creationId xmlns:p14="http://schemas.microsoft.com/office/powerpoint/2010/main" val="15744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3. Ο Σαρκωθείς, τέλειος Θεός και τέλειος άνθρωπος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Δεν </a:t>
            </a:r>
            <a:r>
              <a:rPr lang="el-GR" sz="2800" dirty="0">
                <a:latin typeface="+mj-lt"/>
                <a:cs typeface="Palatino Linotype"/>
              </a:rPr>
              <a:t>«απωλέσθηκε» η θεότητα, αλλά ο Σαρκωθείς έλαβε «πλήρη ανθρώπινη μορφή».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συνύπαρξη των δύο φύσεων ήταν «αρμονική».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Ουδεμία </a:t>
            </a:r>
            <a:r>
              <a:rPr lang="el-GR" sz="2800" dirty="0">
                <a:latin typeface="+mj-lt"/>
                <a:cs typeface="Palatino Linotype"/>
              </a:rPr>
              <a:t>φθορά υπέστησαν οι δύο </a:t>
            </a:r>
            <a:r>
              <a:rPr lang="el-GR" sz="2800" dirty="0" smtClean="0">
                <a:latin typeface="+mj-lt"/>
                <a:cs typeface="Palatino Linotype"/>
              </a:rPr>
              <a:t>φύσεις </a:t>
            </a:r>
            <a:r>
              <a:rPr lang="el-GR" sz="2800" dirty="0">
                <a:latin typeface="+mj-lt"/>
                <a:cs typeface="Palatino Linotype"/>
              </a:rPr>
              <a:t>κατά την υποστατική ένωση.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9067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4. Η Θεοτόκος στην Σάρκωση του Λόγου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Προβάλλεται </a:t>
            </a:r>
            <a:r>
              <a:rPr lang="el-GR" sz="2800" dirty="0">
                <a:latin typeface="+mj-lt"/>
                <a:cs typeface="Palatino Linotype"/>
              </a:rPr>
              <a:t>η αγιότητα και </a:t>
            </a:r>
            <a:r>
              <a:rPr lang="el-GR" sz="2800" dirty="0" smtClean="0">
                <a:latin typeface="+mj-lt"/>
                <a:cs typeface="Palatino Linotype"/>
              </a:rPr>
              <a:t>μοναδικότητα </a:t>
            </a:r>
            <a:r>
              <a:rPr lang="el-GR" sz="2800" dirty="0">
                <a:latin typeface="+mj-lt"/>
                <a:cs typeface="Palatino Linotype"/>
              </a:rPr>
              <a:t>του προσώπου της.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Τονίζεται </a:t>
            </a:r>
            <a:r>
              <a:rPr lang="el-GR" sz="2800" dirty="0">
                <a:latin typeface="+mj-lt"/>
                <a:cs typeface="Palatino Linotype"/>
              </a:rPr>
              <a:t>η συμμετοχή της στο γεγονός της Σάρκωσης («όργανο Σαρκώσεως»).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Τονίζεται </a:t>
            </a:r>
            <a:r>
              <a:rPr lang="el-GR" sz="2800" dirty="0">
                <a:latin typeface="+mj-lt"/>
                <a:cs typeface="Palatino Linotype"/>
              </a:rPr>
              <a:t>η εν Αγίω Πνεύματι σύλληψη της Θεοτόκου και η αειπαρθενία της.</a:t>
            </a:r>
          </a:p>
        </p:txBody>
      </p:sp>
    </p:spTree>
    <p:extLst>
      <p:ext uri="{BB962C8B-B14F-4D97-AF65-F5344CB8AC3E}">
        <p14:creationId xmlns:p14="http://schemas.microsoft.com/office/powerpoint/2010/main" val="41820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 smtClean="0">
                <a:latin typeface="+mj-lt"/>
                <a:cs typeface="Palatino Linotype"/>
              </a:rPr>
              <a:t>5.</a:t>
            </a:r>
            <a:r>
              <a:rPr lang="en-US" sz="2800" dirty="0" smtClean="0">
                <a:latin typeface="+mj-lt"/>
                <a:cs typeface="Palatino Linotype"/>
              </a:rPr>
              <a:t> </a:t>
            </a:r>
            <a:r>
              <a:rPr lang="el-GR" sz="2800" dirty="0" smtClean="0">
                <a:latin typeface="+mj-lt"/>
                <a:cs typeface="Palatino Linotype"/>
              </a:rPr>
              <a:t>Ο </a:t>
            </a:r>
            <a:r>
              <a:rPr lang="el-GR" sz="2800" dirty="0">
                <a:latin typeface="+mj-lt"/>
                <a:cs typeface="Palatino Linotype"/>
              </a:rPr>
              <a:t>Ιωσήφ ενώπιον του μυστηρίου της </a:t>
            </a:r>
            <a:r>
              <a:rPr lang="el-GR" sz="2800" dirty="0" smtClean="0">
                <a:latin typeface="+mj-lt"/>
                <a:cs typeface="Palatino Linotype"/>
              </a:rPr>
              <a:t>Ενανθρώπησης</a:t>
            </a:r>
            <a:r>
              <a:rPr lang="el-GR" sz="2800" dirty="0">
                <a:latin typeface="+mj-lt"/>
                <a:cs typeface="Palatino Linotype"/>
              </a:rPr>
              <a:t>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Οι </a:t>
            </a:r>
            <a:r>
              <a:rPr lang="el-GR" sz="2800" dirty="0">
                <a:latin typeface="+mj-lt"/>
                <a:cs typeface="Palatino Linotype"/>
              </a:rPr>
              <a:t>υμνογράφοι παρέχουν πληροφορίες περί του Ιωσήφ κυρίως από τα απόκρυφα κείμενα (Πρωτευαγγέλιο του Ιακώβου).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Εξαίρεται </a:t>
            </a:r>
            <a:r>
              <a:rPr lang="el-GR" sz="2800" dirty="0">
                <a:latin typeface="+mj-lt"/>
                <a:cs typeface="Palatino Linotype"/>
              </a:rPr>
              <a:t>ο χαρακτήρας και η στάση του Ιωσήφ απέναντι στο μυστήριο της </a:t>
            </a:r>
            <a:r>
              <a:rPr lang="el-GR" sz="2800" dirty="0" smtClean="0">
                <a:latin typeface="+mj-lt"/>
                <a:cs typeface="Palatino Linotype"/>
              </a:rPr>
              <a:t>Σάρκωσης </a:t>
            </a:r>
            <a:r>
              <a:rPr lang="el-GR" sz="2800" dirty="0">
                <a:latin typeface="+mj-lt"/>
                <a:cs typeface="Palatino Linotype"/>
              </a:rPr>
              <a:t>(ψυχικές διακυμάνσεις, διλήμματα και απόφάσεις).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79566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(Γ) Ενανθρώπηση και </a:t>
            </a:r>
            <a:r>
              <a:rPr lang="el-GR" dirty="0" smtClean="0"/>
              <a:t>κόσμος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l-GR" sz="2800" dirty="0">
                <a:latin typeface="+mj-lt"/>
                <a:cs typeface="Palatino Linotype"/>
              </a:rPr>
              <a:t>Η χαρά της κτίσης λόγω της </a:t>
            </a:r>
            <a:r>
              <a:rPr lang="el-GR" sz="2800" dirty="0" smtClean="0">
                <a:latin typeface="+mj-lt"/>
                <a:cs typeface="Palatino Linotype"/>
              </a:rPr>
              <a:t>Εναθρώπησης</a:t>
            </a:r>
            <a:endParaRPr lang="el-GR" sz="2800" dirty="0">
              <a:latin typeface="+mj-lt"/>
              <a:cs typeface="Palatino Linotype"/>
            </a:endParaRP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εχθρότητα της φύσης προς τον άνθρωπο υπήρξε συνέπεια της πτώσης του </a:t>
            </a:r>
            <a:r>
              <a:rPr lang="el-GR" sz="2800" dirty="0" smtClean="0">
                <a:latin typeface="+mj-lt"/>
                <a:cs typeface="Palatino Linotype"/>
              </a:rPr>
              <a:t>ανθρώπου</a:t>
            </a:r>
            <a:r>
              <a:rPr lang="el-GR" sz="2800" dirty="0">
                <a:latin typeface="+mj-lt"/>
                <a:cs typeface="Palatino Linotype"/>
              </a:rPr>
              <a:t>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Ολόκληρη </a:t>
            </a:r>
            <a:r>
              <a:rPr lang="el-GR" sz="2800" dirty="0">
                <a:latin typeface="+mj-lt"/>
                <a:cs typeface="Palatino Linotype"/>
              </a:rPr>
              <a:t>η κτίση συμμετέχει στη χαρά της Ενανθρώπησης: βουνά, όρη, περίχωρα της Ιουδαίας, σπήλαιο, φάτνη, τα </a:t>
            </a:r>
            <a:r>
              <a:rPr lang="el-GR" sz="2800" dirty="0" smtClean="0">
                <a:latin typeface="+mj-lt"/>
                <a:cs typeface="Palatino Linotype"/>
              </a:rPr>
              <a:t>σύμπαντα</a:t>
            </a:r>
            <a:r>
              <a:rPr lang="el-GR" sz="2800" dirty="0">
                <a:latin typeface="+mj-lt"/>
                <a:cs typeface="Palatino Linotype"/>
              </a:rPr>
              <a:t>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Ενανθρώπηση έχει παγκόσμιο </a:t>
            </a:r>
            <a:r>
              <a:rPr lang="el-GR" sz="2800" dirty="0" smtClean="0">
                <a:latin typeface="+mj-lt"/>
                <a:cs typeface="Palatino Linotype"/>
              </a:rPr>
              <a:t>χαρακτήρα</a:t>
            </a:r>
            <a:r>
              <a:rPr lang="el-GR" sz="2800" dirty="0">
                <a:latin typeface="+mj-lt"/>
                <a:cs typeface="Palatino Linotype"/>
              </a:rPr>
              <a:t>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0884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2. Οι τρεις Μάγοι και ο Ηρώδης έναντι του γεγονότος της Ενανθρώπησης.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Εξαίρεται </a:t>
            </a:r>
            <a:r>
              <a:rPr lang="el-GR" sz="2800" dirty="0">
                <a:latin typeface="+mj-lt"/>
                <a:cs typeface="Palatino Linotype"/>
              </a:rPr>
              <a:t>η συμμετοχή των Μάγων στη χαρά του γεγονότος, αν και εκείνοι </a:t>
            </a:r>
            <a:r>
              <a:rPr lang="el-GR" sz="2800" dirty="0" smtClean="0">
                <a:latin typeface="+mj-lt"/>
                <a:cs typeface="Palatino Linotype"/>
              </a:rPr>
              <a:t>ζούσαν </a:t>
            </a:r>
            <a:r>
              <a:rPr lang="el-GR" sz="2800" dirty="0">
                <a:latin typeface="+mj-lt"/>
                <a:cs typeface="Palatino Linotype"/>
              </a:rPr>
              <a:t>«στην πλάνη της λατρείας των </a:t>
            </a:r>
            <a:r>
              <a:rPr lang="el-GR" sz="2800" dirty="0" smtClean="0">
                <a:latin typeface="+mj-lt"/>
                <a:cs typeface="Palatino Linotype"/>
              </a:rPr>
              <a:t>ειδώλων</a:t>
            </a:r>
            <a:r>
              <a:rPr lang="el-GR" sz="2800" dirty="0">
                <a:latin typeface="+mj-lt"/>
                <a:cs typeface="Palatino Linotype"/>
              </a:rPr>
              <a:t>».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Τονίζεται </a:t>
            </a:r>
            <a:r>
              <a:rPr lang="el-GR" sz="2800" dirty="0">
                <a:latin typeface="+mj-lt"/>
                <a:cs typeface="Palatino Linotype"/>
              </a:rPr>
              <a:t>η μικροψυχία, φιλαρχία και εγκληματικότητα του Ηρώδη.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4410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3. Εναθρώπηση και ανθρωπότητα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Οι </a:t>
            </a:r>
            <a:r>
              <a:rPr lang="el-GR" sz="2800" dirty="0">
                <a:latin typeface="+mj-lt"/>
                <a:cs typeface="Palatino Linotype"/>
              </a:rPr>
              <a:t>συνέπειες της ενανθρώπησης για τον άνθρωπο υπήρξαν ευεργετικές.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Οι </a:t>
            </a:r>
            <a:r>
              <a:rPr lang="el-GR" sz="2800" dirty="0">
                <a:latin typeface="+mj-lt"/>
                <a:cs typeface="Palatino Linotype"/>
              </a:rPr>
              <a:t>αντίστοιχες συνέπειες για το διάβολο υπήρξαν οδυνηρές.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«κατάργηση της πλάνης των ειδώλων» υπήρξε μια από τις σημαντικότερες </a:t>
            </a:r>
            <a:r>
              <a:rPr lang="el-GR" sz="2800" dirty="0" smtClean="0">
                <a:latin typeface="+mj-lt"/>
                <a:cs typeface="Palatino Linotype"/>
              </a:rPr>
              <a:t>ευεργετικές </a:t>
            </a:r>
            <a:r>
              <a:rPr lang="el-GR" sz="2800" dirty="0">
                <a:latin typeface="+mj-lt"/>
                <a:cs typeface="Palatino Linotype"/>
              </a:rPr>
              <a:t>συνέπειες για τον άνθρωπο.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«</a:t>
            </a:r>
            <a:r>
              <a:rPr lang="el-GR" sz="2800" dirty="0">
                <a:latin typeface="+mj-lt"/>
                <a:cs typeface="Palatino Linotype"/>
              </a:rPr>
              <a:t>Ελευθερία, ζωή, λύτρωση»: ορισμένες ακόμη ευεργετικές συνέπειες για τον </a:t>
            </a:r>
            <a:r>
              <a:rPr lang="el-GR" sz="2800" dirty="0" smtClean="0">
                <a:latin typeface="+mj-lt"/>
                <a:cs typeface="Palatino Linotype"/>
              </a:rPr>
              <a:t>άνθρωπο</a:t>
            </a:r>
            <a:r>
              <a:rPr lang="el-GR" sz="2800" dirty="0">
                <a:latin typeface="+mj-lt"/>
                <a:cs typeface="Palatino Linotype"/>
              </a:rPr>
              <a:t>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9660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Θέματα Θεολογίας των εκκλησιαστικών </a:t>
            </a:r>
            <a:r>
              <a:rPr lang="el-GR" dirty="0" smtClean="0"/>
              <a:t>ύμνων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3000" dirty="0"/>
              <a:t>Η ενανθρώπηση του Θεού Λόγου κατά τους ύμνους της </a:t>
            </a:r>
            <a:r>
              <a:rPr lang="el-GR" sz="3000" dirty="0" smtClean="0"/>
              <a:t>Τεσσαρακοστής </a:t>
            </a:r>
            <a:r>
              <a:rPr lang="el-GR" sz="3000" dirty="0"/>
              <a:t>πριν από τα </a:t>
            </a:r>
            <a:r>
              <a:rPr lang="el-GR" sz="3000" dirty="0" smtClean="0"/>
              <a:t>Χριστούγεννα</a:t>
            </a: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παρόν </a:t>
            </a:r>
            <a:r>
              <a:rPr lang="el-GR" sz="2000" dirty="0"/>
              <a:t>έργο αποτελεί την έκδοση </a:t>
            </a:r>
            <a:r>
              <a:rPr lang="en-US" sz="2000" dirty="0"/>
              <a:t>1.0</a:t>
            </a:r>
            <a:r>
              <a:rPr lang="el-GR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 dirty="0"/>
              <a:t>Γεώργιος Φίλιας</a:t>
            </a:r>
            <a:r>
              <a:rPr lang="en-US" sz="2000" dirty="0"/>
              <a:t> 2015</a:t>
            </a:r>
            <a:r>
              <a:rPr lang="el-GR" sz="2000" dirty="0"/>
              <a:t>. Γεώργιος Φίλιας</a:t>
            </a:r>
            <a:r>
              <a:rPr lang="en-US" sz="2000" dirty="0"/>
              <a:t>.</a:t>
            </a:r>
            <a:r>
              <a:rPr lang="el-GR" sz="2000" dirty="0"/>
              <a:t> «Ιστορία και Θεολογία των Εκκλησιαστικών Ύμνων». Έκδοση: 1.0. Αθήνα 201</a:t>
            </a:r>
            <a:r>
              <a:rPr lang="en-US" sz="2000" dirty="0"/>
              <a:t>5</a:t>
            </a:r>
            <a:r>
              <a:rPr lang="el-GR" sz="2000" dirty="0"/>
              <a:t>. 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/>
              <a:t>http://opencourses.uoa.gr/courses/SOCTHEOL104/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Εισαγωγικά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τιμή της Εκκλησίας προς την εορτή των Χριστουγέννων σημαίνεται με τη νηστεία των σαράντα ημερών που προηγείται.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Από </a:t>
            </a:r>
            <a:r>
              <a:rPr lang="el-GR" sz="2800" dirty="0">
                <a:latin typeface="+mj-lt"/>
                <a:cs typeface="Palatino Linotype"/>
              </a:rPr>
              <a:t>τη 15</a:t>
            </a:r>
            <a:r>
              <a:rPr lang="el-GR" sz="2800" baseline="30000" dirty="0">
                <a:latin typeface="+mj-lt"/>
                <a:cs typeface="Palatino Linotype"/>
              </a:rPr>
              <a:t>η</a:t>
            </a:r>
            <a:r>
              <a:rPr lang="el-GR" sz="2800" dirty="0">
                <a:latin typeface="+mj-lt"/>
                <a:cs typeface="Palatino Linotype"/>
              </a:rPr>
              <a:t> Νοεμβρίου αρχίζει η περίοδος προετοιμασίας, με αντίστοιχους ύμνους.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Από </a:t>
            </a:r>
            <a:r>
              <a:rPr lang="el-GR" sz="2800" dirty="0">
                <a:latin typeface="+mj-lt"/>
                <a:cs typeface="Palatino Linotype"/>
              </a:rPr>
              <a:t>την 21</a:t>
            </a:r>
            <a:r>
              <a:rPr lang="el-GR" sz="2800" baseline="30000" dirty="0">
                <a:latin typeface="+mj-lt"/>
                <a:cs typeface="Palatino Linotype"/>
              </a:rPr>
              <a:t>η</a:t>
            </a:r>
            <a:r>
              <a:rPr lang="el-GR" sz="2800" dirty="0">
                <a:latin typeface="+mj-lt"/>
                <a:cs typeface="Palatino Linotype"/>
              </a:rPr>
              <a:t> Νοεμβρίου αρχίζει η ψαλμώδηση των Καταβασιών των Χριστουγέννων («Χριστός γεννάται δοξάσατε...»).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Στην </a:t>
            </a:r>
            <a:r>
              <a:rPr lang="el-GR" sz="2800" dirty="0">
                <a:latin typeface="+mj-lt"/>
                <a:cs typeface="Palatino Linotype"/>
              </a:rPr>
              <a:t>περίοδο των σαράντα ημερών πριν από τα Χριστούγεννα γίνονται αναφορές στην </a:t>
            </a:r>
            <a:r>
              <a:rPr lang="el-GR" sz="2800" dirty="0" smtClean="0">
                <a:latin typeface="+mj-lt"/>
                <a:cs typeface="Palatino Linotype"/>
              </a:rPr>
              <a:t>προετοιμασία </a:t>
            </a:r>
            <a:r>
              <a:rPr lang="el-GR" sz="2800" dirty="0">
                <a:latin typeface="+mj-lt"/>
                <a:cs typeface="Palatino Linotype"/>
              </a:rPr>
              <a:t>της Ενανθρωπήσεως μέσα από </a:t>
            </a:r>
            <a:r>
              <a:rPr lang="el-GR" sz="2800" dirty="0" smtClean="0">
                <a:latin typeface="+mj-lt"/>
                <a:cs typeface="Palatino Linotype"/>
              </a:rPr>
              <a:t>πρόσωπα </a:t>
            </a:r>
            <a:r>
              <a:rPr lang="el-GR" sz="2800" dirty="0">
                <a:latin typeface="+mj-lt"/>
                <a:cs typeface="Palatino Linotype"/>
              </a:rPr>
              <a:t>και γεγονότα της Παλαιάς Διαθήκης.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42162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dirty="0"/>
              <a:t>(Α) Οι προτυπώσεις της Π.Δ. σχετικά με την </a:t>
            </a:r>
            <a:r>
              <a:rPr lang="el-GR" sz="4000" dirty="0" smtClean="0"/>
              <a:t>Ενανθρώπηση</a:t>
            </a:r>
            <a:endParaRPr lang="el-GR" sz="4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l-GR" sz="2800" dirty="0">
                <a:latin typeface="+mj-lt"/>
                <a:cs typeface="Palatino Linotype"/>
              </a:rPr>
              <a:t>Προτυπώσεις της Π.Δ. περί του Χριστού στους ύμνους κατά την </a:t>
            </a:r>
            <a:r>
              <a:rPr lang="el-GR" sz="2800" dirty="0" smtClean="0">
                <a:latin typeface="+mj-lt"/>
                <a:cs typeface="Palatino Linotype"/>
              </a:rPr>
              <a:t>τεσσαρακονθήμερη </a:t>
            </a:r>
            <a:r>
              <a:rPr lang="el-GR" sz="2800" dirty="0">
                <a:latin typeface="+mj-lt"/>
                <a:cs typeface="Palatino Linotype"/>
              </a:rPr>
              <a:t>περίοδο πριν από τα </a:t>
            </a:r>
            <a:r>
              <a:rPr lang="el-GR" sz="2800" dirty="0" smtClean="0">
                <a:latin typeface="+mj-lt"/>
                <a:cs typeface="Palatino Linotype"/>
              </a:rPr>
              <a:t>Χριστούγεννα</a:t>
            </a:r>
            <a:endParaRPr lang="el-GR" sz="2800" dirty="0">
              <a:latin typeface="+mj-lt"/>
              <a:cs typeface="Palatino Linotype"/>
            </a:endParaRP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ενανθρώπηση υπήρξε αντικείμενο (θέμα) των οράσεων των Προφητών της Π.Δ.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βούληση του Θεού-Πατέρα για την Ενανθρώπηση εκφράζεται στις </a:t>
            </a:r>
            <a:r>
              <a:rPr lang="el-GR" sz="2800" dirty="0" smtClean="0">
                <a:latin typeface="+mj-lt"/>
                <a:cs typeface="Palatino Linotype"/>
              </a:rPr>
              <a:t>προφητείες </a:t>
            </a:r>
            <a:r>
              <a:rPr lang="el-GR" sz="2800" dirty="0">
                <a:latin typeface="+mj-lt"/>
                <a:cs typeface="Palatino Linotype"/>
              </a:rPr>
              <a:t>της Π.Δ.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3016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 smtClean="0">
                <a:latin typeface="+mj-lt"/>
                <a:cs typeface="Palatino Linotype"/>
              </a:rPr>
              <a:t>Το </a:t>
            </a:r>
            <a:r>
              <a:rPr lang="el-GR" sz="2800" dirty="0">
                <a:latin typeface="+mj-lt"/>
                <a:cs typeface="Palatino Linotype"/>
              </a:rPr>
              <a:t>μυστήριο της Σαρκώσεως (στις λεπτομέρειες και το βάθος του) εγνώριζε μόνο ο τριαδικός Θεός.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Ο </a:t>
            </a:r>
            <a:r>
              <a:rPr lang="el-GR" sz="2800" dirty="0">
                <a:latin typeface="+mj-lt"/>
                <a:cs typeface="Palatino Linotype"/>
              </a:rPr>
              <a:t>Αρχάγγελος Γαβριήλ λαμβάνει </a:t>
            </a:r>
            <a:r>
              <a:rPr lang="el-GR" sz="2800" dirty="0" smtClean="0">
                <a:latin typeface="+mj-lt"/>
                <a:cs typeface="Palatino Linotype"/>
              </a:rPr>
              <a:t>πληροφορία </a:t>
            </a:r>
            <a:r>
              <a:rPr lang="el-GR" sz="2800" dirty="0">
                <a:latin typeface="+mj-lt"/>
                <a:cs typeface="Palatino Linotype"/>
              </a:rPr>
              <a:t>περί της Σαρκώσεως κατά παρόμοιο τρόπο που έλαβαν οι Προφήτες.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Ο </a:t>
            </a:r>
            <a:r>
              <a:rPr lang="el-GR" sz="2800" dirty="0">
                <a:latin typeface="+mj-lt"/>
                <a:cs typeface="Palatino Linotype"/>
              </a:rPr>
              <a:t>Προφήτης Δανιήλ αναφέρθηκε στον </a:t>
            </a:r>
            <a:r>
              <a:rPr lang="el-GR" sz="2800" dirty="0" smtClean="0">
                <a:latin typeface="+mj-lt"/>
                <a:cs typeface="Palatino Linotype"/>
              </a:rPr>
              <a:t>τρόπο </a:t>
            </a:r>
            <a:r>
              <a:rPr lang="el-GR" sz="2800" dirty="0">
                <a:latin typeface="+mj-lt"/>
                <a:cs typeface="Palatino Linotype"/>
              </a:rPr>
              <a:t>της Σαρκώσεως.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Υπάρχει </a:t>
            </a:r>
            <a:r>
              <a:rPr lang="el-GR" sz="2800" dirty="0">
                <a:latin typeface="+mj-lt"/>
                <a:cs typeface="Palatino Linotype"/>
              </a:rPr>
              <a:t>μακρά σειρά των προγόνων του Κυρίου (γενεαλογία).</a:t>
            </a:r>
          </a:p>
        </p:txBody>
      </p:sp>
    </p:spTree>
    <p:extLst>
      <p:ext uri="{BB962C8B-B14F-4D97-AF65-F5344CB8AC3E}">
        <p14:creationId xmlns:p14="http://schemas.microsoft.com/office/powerpoint/2010/main" val="23786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επενέργεια του Αγίου Πνεύματος κατά τη Σάρκωση του Κυρίου </a:t>
            </a:r>
            <a:r>
              <a:rPr lang="el-GR" sz="2800" dirty="0" smtClean="0">
                <a:latin typeface="+mj-lt"/>
                <a:cs typeface="Palatino Linotype"/>
              </a:rPr>
              <a:t>προτυπώνεται </a:t>
            </a:r>
            <a:r>
              <a:rPr lang="el-GR" sz="2800" dirty="0">
                <a:latin typeface="+mj-lt"/>
                <a:cs typeface="Palatino Linotype"/>
              </a:rPr>
              <a:t>με το περιστατικό των Τριών Παίδων στην κάμινο: όπως εκείνοι </a:t>
            </a:r>
            <a:r>
              <a:rPr lang="el-GR" sz="2800" dirty="0" smtClean="0">
                <a:latin typeface="+mj-lt"/>
                <a:cs typeface="Palatino Linotype"/>
              </a:rPr>
              <a:t>έμειναν </a:t>
            </a:r>
            <a:r>
              <a:rPr lang="el-GR" sz="2800" dirty="0">
                <a:latin typeface="+mj-lt"/>
                <a:cs typeface="Palatino Linotype"/>
              </a:rPr>
              <a:t>άθικτοι από τη φωτιά, παρομοίως </a:t>
            </a:r>
            <a:r>
              <a:rPr lang="el-GR" sz="2800" dirty="0" smtClean="0">
                <a:latin typeface="+mj-lt"/>
                <a:cs typeface="Palatino Linotype"/>
              </a:rPr>
              <a:t>έμεινε </a:t>
            </a:r>
            <a:r>
              <a:rPr lang="el-GR" sz="2800" dirty="0">
                <a:latin typeface="+mj-lt"/>
                <a:cs typeface="Palatino Linotype"/>
              </a:rPr>
              <a:t>άθικτη και η Θεοτόκος από τη «φωτιά» του Αγίου </a:t>
            </a:r>
            <a:r>
              <a:rPr lang="el-GR" sz="2800" dirty="0" smtClean="0">
                <a:latin typeface="+mj-lt"/>
                <a:cs typeface="Palatino Linotype"/>
              </a:rPr>
              <a:t>Πνεύματος</a:t>
            </a:r>
            <a:r>
              <a:rPr lang="en-US" sz="2800" dirty="0">
                <a:latin typeface="+mj-lt"/>
                <a:cs typeface="Palatino Linotype"/>
              </a:rPr>
              <a:t>.</a:t>
            </a:r>
            <a:endParaRPr lang="el-GR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281608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l-GR" sz="2800" dirty="0">
                <a:latin typeface="+mj-lt"/>
                <a:cs typeface="Palatino Linotype"/>
              </a:rPr>
              <a:t>2. Προτυπώσεις της Π.Δ. περί της Θεοτόκου στους ύμνους κατά την τεσσαρακονθήμερη περίοδο πριν από τα Χριστούγεννα.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«πυρπολούμενη βάτος» προτυπώνει τη Θεοτόκο, η οποία έμεινε «άφλεκτος» κατά την έλευση του Θεού στην μήτρα της.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τιμή προς τη Θεοτόκο (διότι εγέννησε τον Κύριο) εκφράζεται με την απόδοση σ᾽αυτήν ορισμένων τιμητικών (για την Π.Δ.) λέξεων: «ράβδος», «πλάκα» (της Διαθήκης), «χρυσό θυμιατήριο», «λυχνία», «τράπεζα».</a:t>
            </a:r>
          </a:p>
          <a:p>
            <a:pPr algn="just">
              <a:buNone/>
            </a:pPr>
            <a:r>
              <a:rPr lang="el-GR" sz="2800" dirty="0">
                <a:latin typeface="+mj-lt"/>
                <a:cs typeface="Palatino Linotype"/>
              </a:rPr>
              <a:t> 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8325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</a:t>
            </a:r>
            <a:r>
              <a:rPr lang="el-GR" dirty="0" smtClean="0"/>
              <a:t>συνέχεια)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«κλίμακα του Ιακώβ» προτυπώνει τη Θεοτόκο, επειδή με την Ενανθρώπηση συνέδεσε τον ουρανό με τη γη.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Η </a:t>
            </a:r>
            <a:r>
              <a:rPr lang="el-GR" sz="2800" dirty="0">
                <a:latin typeface="+mj-lt"/>
                <a:cs typeface="Palatino Linotype"/>
              </a:rPr>
              <a:t>«Κιβωτός της Διαθήκης» προτυπώνει τη Θεοτόκο, επειδή η Θεοτόκος έλαβε στην μήτρα της τον Κύριο, που είναι ο νέος Νόμος του Θεού με τον άνθρωπο.</a:t>
            </a:r>
            <a:endParaRPr lang="en-US" sz="2800" dirty="0">
              <a:latin typeface="+mj-lt"/>
              <a:cs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79560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(Β) Η θεολογία της Σαρκώσεως του </a:t>
            </a:r>
            <a:r>
              <a:rPr lang="el-GR" dirty="0" smtClean="0"/>
              <a:t>Λόγου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l-GR" sz="2800" dirty="0">
                <a:latin typeface="+mj-lt"/>
                <a:cs typeface="Palatino Linotype"/>
              </a:rPr>
              <a:t>Το «διατί» της ενανθρώπησης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Διότι </a:t>
            </a:r>
            <a:r>
              <a:rPr lang="el-GR" sz="2800" dirty="0">
                <a:latin typeface="+mj-lt"/>
                <a:cs typeface="Palatino Linotype"/>
              </a:rPr>
              <a:t>η ενανθρώπηση υπήρξε συνέπεια και εκπλήρωση της ένορκης υπόσχεσης του Θεού.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Διότι </a:t>
            </a:r>
            <a:r>
              <a:rPr lang="el-GR" sz="2800" dirty="0">
                <a:latin typeface="+mj-lt"/>
                <a:cs typeface="Palatino Linotype"/>
              </a:rPr>
              <a:t>αποτελεί την έκφραση της </a:t>
            </a:r>
            <a:r>
              <a:rPr lang="el-GR" sz="2800" dirty="0" smtClean="0">
                <a:latin typeface="+mj-lt"/>
                <a:cs typeface="Palatino Linotype"/>
              </a:rPr>
              <a:t>απέραντης </a:t>
            </a:r>
            <a:r>
              <a:rPr lang="el-GR" sz="2800" dirty="0">
                <a:latin typeface="+mj-lt"/>
                <a:cs typeface="Palatino Linotype"/>
              </a:rPr>
              <a:t>αγάπης του Θεού.</a:t>
            </a:r>
          </a:p>
          <a:p>
            <a:pPr algn="just"/>
            <a:r>
              <a:rPr lang="el-GR" sz="2800" dirty="0" smtClean="0">
                <a:latin typeface="+mj-lt"/>
                <a:cs typeface="Palatino Linotype"/>
              </a:rPr>
              <a:t>Διότι </a:t>
            </a:r>
            <a:r>
              <a:rPr lang="el-GR" sz="2800" dirty="0">
                <a:latin typeface="+mj-lt"/>
                <a:cs typeface="Palatino Linotype"/>
              </a:rPr>
              <a:t>ο Θεός ήθελε να «αναπλάσει» την εικόνα του ανθρώπου.</a:t>
            </a:r>
          </a:p>
        </p:txBody>
      </p:sp>
    </p:spTree>
    <p:extLst>
      <p:ext uri="{BB962C8B-B14F-4D97-AF65-F5344CB8AC3E}">
        <p14:creationId xmlns:p14="http://schemas.microsoft.com/office/powerpoint/2010/main" val="1219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1120</Words>
  <Application>Microsoft Office PowerPoint</Application>
  <PresentationFormat>On-screen Show (4:3)</PresentationFormat>
  <Paragraphs>135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ＭＳ Ｐゴシック</vt:lpstr>
      <vt:lpstr>Arial</vt:lpstr>
      <vt:lpstr>Calibri</vt:lpstr>
      <vt:lpstr>Palatino Linotype</vt:lpstr>
      <vt:lpstr>Wingdings</vt:lpstr>
      <vt:lpstr>Θέμα του Office</vt:lpstr>
      <vt:lpstr>Ιστορία και Θεολογία των Εκκλησιαστικών Ύμνων</vt:lpstr>
      <vt:lpstr>Θέματα Θεολογίας των εκκλησιαστικών ύμνων</vt:lpstr>
      <vt:lpstr>Εισαγωγικά</vt:lpstr>
      <vt:lpstr>(Α) Οι προτυπώσεις της Π.Δ. σχετικά με την Ενανθρώπηση</vt:lpstr>
      <vt:lpstr>(συνέχεια)</vt:lpstr>
      <vt:lpstr>(συνέχεια)</vt:lpstr>
      <vt:lpstr>(συνέχεια)</vt:lpstr>
      <vt:lpstr>(συνέχεια)</vt:lpstr>
      <vt:lpstr>(Β) Η θεολογία της Σαρκώσεως του Λόγου</vt:lpstr>
      <vt:lpstr>(συνέχεια)</vt:lpstr>
      <vt:lpstr>(συνέχεια)</vt:lpstr>
      <vt:lpstr>(συνέχεια)</vt:lpstr>
      <vt:lpstr>(συνέχεια)</vt:lpstr>
      <vt:lpstr>(Γ) Ενανθρώπηση και κόσμος</vt:lpstr>
      <vt:lpstr>(συνέχεια)</vt:lpstr>
      <vt:lpstr>(συνέχεια)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giannis</cp:lastModifiedBy>
  <cp:revision>186</cp:revision>
  <dcterms:created xsi:type="dcterms:W3CDTF">2012-09-06T09:03:05Z</dcterms:created>
  <dcterms:modified xsi:type="dcterms:W3CDTF">2015-09-23T14:08:20Z</dcterms:modified>
</cp:coreProperties>
</file>