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6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280" r:id="rId14"/>
    <p:sldId id="290" r:id="rId15"/>
    <p:sldId id="295" r:id="rId16"/>
    <p:sldId id="299" r:id="rId17"/>
    <p:sldId id="292" r:id="rId18"/>
    <p:sldId id="291" r:id="rId19"/>
    <p:sldId id="294" r:id="rId2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266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280"/>
            <p14:sldId id="290"/>
            <p14:sldId id="295"/>
            <p14:sldId id="299"/>
            <p14:sldId id="292"/>
            <p14:sldId id="291"/>
            <p14:sldId id="2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94" d="100"/>
          <a:sy n="94" d="100"/>
        </p:scale>
        <p:origin x="66" y="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23/9/2015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9010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71309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8179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2610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9381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3555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61723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13180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6158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4253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</a:t>
            </a:r>
            <a:r>
              <a:rPr lang="en-US" sz="1000" baseline="0" dirty="0" smtClean="0">
                <a:solidFill>
                  <a:srgbClr val="5075BC"/>
                </a:solidFill>
              </a:rPr>
              <a:t> 10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</a:t>
            </a:r>
            <a:r>
              <a:rPr lang="en-US" sz="1000" baseline="0" dirty="0" smtClean="0">
                <a:solidFill>
                  <a:srgbClr val="5075BC"/>
                </a:solidFill>
              </a:rPr>
              <a:t> 10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</a:t>
            </a:r>
            <a:r>
              <a:rPr lang="en-US" sz="1000" baseline="0" dirty="0" smtClean="0">
                <a:solidFill>
                  <a:srgbClr val="5075BC"/>
                </a:solidFill>
              </a:rPr>
              <a:t> 10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</a:t>
            </a:r>
            <a:r>
              <a:rPr lang="en-US" sz="1000" baseline="0" dirty="0" smtClean="0">
                <a:solidFill>
                  <a:srgbClr val="5075BC"/>
                </a:solidFill>
              </a:rPr>
              <a:t> 10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</a:t>
            </a:r>
            <a:r>
              <a:rPr lang="en-US" sz="1000" baseline="0" dirty="0" smtClean="0">
                <a:solidFill>
                  <a:srgbClr val="5075BC"/>
                </a:solidFill>
              </a:rPr>
              <a:t> 10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</a:t>
            </a:r>
            <a:r>
              <a:rPr lang="en-US" sz="1000" baseline="0" dirty="0" smtClean="0">
                <a:solidFill>
                  <a:srgbClr val="5075BC"/>
                </a:solidFill>
              </a:rPr>
              <a:t> 10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</a:t>
            </a:r>
            <a:r>
              <a:rPr lang="en-US" sz="1000" baseline="0" dirty="0" smtClean="0">
                <a:solidFill>
                  <a:srgbClr val="5075BC"/>
                </a:solidFill>
              </a:rPr>
              <a:t> 10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>
                <a:solidFill>
                  <a:srgbClr val="5075BC"/>
                </a:solidFill>
              </a:rPr>
              <a:t>Ιστορία και Θεολογία των Εκκλησιαστικών Ύμνων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10: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/>
              <a:t>Ελληνορθόδοξη υμνογραφία του 20ου </a:t>
            </a:r>
            <a:r>
              <a:rPr lang="el-GR" sz="2800" dirty="0" smtClean="0"/>
              <a:t>αιώνα</a:t>
            </a:r>
          </a:p>
          <a:p>
            <a:endParaRPr lang="en-US" sz="2800" dirty="0" smtClean="0"/>
          </a:p>
          <a:p>
            <a:r>
              <a:rPr lang="el-GR" sz="2800" dirty="0" smtClean="0"/>
              <a:t>Γεώργιος </a:t>
            </a:r>
            <a:r>
              <a:rPr lang="el-GR" sz="2800" dirty="0"/>
              <a:t>Φίλιας</a:t>
            </a:r>
          </a:p>
          <a:p>
            <a:r>
              <a:rPr lang="el-GR" sz="2800" dirty="0"/>
              <a:t>Θεολογική Σχολή</a:t>
            </a:r>
          </a:p>
          <a:p>
            <a:r>
              <a:rPr lang="el-GR" sz="2800" dirty="0"/>
              <a:t>Τμήμα Κοινωνικής Θεολογίας</a:t>
            </a:r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7. Ιάκωβος Μαλλιαρός, Μητροπολίτης Μηθύμνης (</a:t>
            </a:r>
            <a:r>
              <a:rPr lang="el-GR" dirty="0" smtClean="0"/>
              <a:t>1911-1984)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el-GR" dirty="0" smtClean="0">
                <a:latin typeface="+mj-lt"/>
                <a:cs typeface="Palatino Linotype"/>
              </a:rPr>
              <a:t>Γεννήθηκε </a:t>
            </a:r>
            <a:r>
              <a:rPr lang="el-GR" dirty="0">
                <a:latin typeface="+mj-lt"/>
                <a:cs typeface="Palatino Linotype"/>
              </a:rPr>
              <a:t>το 1911 στο Πλωμάρι Λέσβου.</a:t>
            </a:r>
          </a:p>
          <a:p>
            <a:pPr algn="just"/>
            <a:r>
              <a:rPr lang="el-GR" dirty="0" smtClean="0">
                <a:latin typeface="+mj-lt"/>
                <a:cs typeface="Palatino Linotype"/>
              </a:rPr>
              <a:t>Σπούδασε </a:t>
            </a:r>
            <a:r>
              <a:rPr lang="el-GR" dirty="0">
                <a:latin typeface="+mj-lt"/>
                <a:cs typeface="Palatino Linotype"/>
              </a:rPr>
              <a:t>στη Θεολογική Σχολή Αθηνών.</a:t>
            </a:r>
          </a:p>
          <a:p>
            <a:pPr algn="just"/>
            <a:r>
              <a:rPr lang="el-GR" dirty="0" smtClean="0">
                <a:latin typeface="+mj-lt"/>
                <a:cs typeface="Palatino Linotype"/>
              </a:rPr>
              <a:t>Το </a:t>
            </a:r>
            <a:r>
              <a:rPr lang="el-GR" dirty="0">
                <a:latin typeface="+mj-lt"/>
                <a:cs typeface="Palatino Linotype"/>
              </a:rPr>
              <a:t>1937 χειροτονήθηκε πρεσβύτερος και το 1965 Μητροπολίτης Μηθύμνης.</a:t>
            </a:r>
          </a:p>
          <a:p>
            <a:pPr algn="just"/>
            <a:r>
              <a:rPr lang="el-GR" dirty="0" smtClean="0">
                <a:latin typeface="+mj-lt"/>
                <a:cs typeface="Palatino Linotype"/>
              </a:rPr>
              <a:t>Υμνογραφικό </a:t>
            </a:r>
            <a:r>
              <a:rPr lang="el-GR" dirty="0">
                <a:latin typeface="+mj-lt"/>
                <a:cs typeface="Palatino Linotype"/>
              </a:rPr>
              <a:t>έργο:</a:t>
            </a:r>
          </a:p>
          <a:p>
            <a:pPr algn="just">
              <a:buNone/>
            </a:pPr>
            <a:r>
              <a:rPr lang="en-US" dirty="0" smtClean="0">
                <a:latin typeface="+mj-lt"/>
                <a:cs typeface="Palatino Linotype"/>
              </a:rPr>
              <a:t> </a:t>
            </a:r>
            <a:r>
              <a:rPr lang="el-GR" dirty="0" smtClean="0">
                <a:latin typeface="+mj-lt"/>
                <a:cs typeface="Palatino Linotype"/>
              </a:rPr>
              <a:t> * </a:t>
            </a:r>
            <a:r>
              <a:rPr lang="el-GR" dirty="0">
                <a:latin typeface="+mj-lt"/>
                <a:cs typeface="Palatino Linotype"/>
              </a:rPr>
              <a:t>Παρακλητικός Κανών εις τον Άγιον Απόστολον και Ευαγγελιστήν Ιωάννην τον Θεολόγον.</a:t>
            </a:r>
          </a:p>
          <a:p>
            <a:pPr algn="just">
              <a:buNone/>
            </a:pPr>
            <a:r>
              <a:rPr lang="el-GR" dirty="0" smtClean="0">
                <a:latin typeface="+mj-lt"/>
                <a:cs typeface="Palatino Linotype"/>
              </a:rPr>
              <a:t>  * </a:t>
            </a:r>
            <a:r>
              <a:rPr lang="el-GR" dirty="0">
                <a:latin typeface="+mj-lt"/>
                <a:cs typeface="Palatino Linotype"/>
              </a:rPr>
              <a:t>Κανών εγκωμιαστικός του βίου και των συγγραμμάτων του Οσίου Πατρός ημών Νικοδήμου του Αγιορείτου.</a:t>
            </a:r>
          </a:p>
          <a:p>
            <a:pPr algn="just">
              <a:buNone/>
            </a:pPr>
            <a:r>
              <a:rPr lang="en-US" dirty="0" smtClean="0">
                <a:latin typeface="+mj-lt"/>
                <a:cs typeface="Palatino Linotype"/>
              </a:rPr>
              <a:t>  </a:t>
            </a:r>
            <a:r>
              <a:rPr lang="el-GR" dirty="0" smtClean="0">
                <a:latin typeface="+mj-lt"/>
                <a:cs typeface="Palatino Linotype"/>
              </a:rPr>
              <a:t>* </a:t>
            </a:r>
            <a:r>
              <a:rPr lang="el-GR" dirty="0">
                <a:latin typeface="+mj-lt"/>
                <a:cs typeface="Palatino Linotype"/>
              </a:rPr>
              <a:t>Ακολουθία του αγίου Νεομάρτυρος Πολυδώρου.</a:t>
            </a:r>
          </a:p>
          <a:p>
            <a:pPr algn="just">
              <a:buNone/>
            </a:pPr>
            <a:r>
              <a:rPr lang="en-US" dirty="0" smtClean="0">
                <a:latin typeface="+mj-lt"/>
                <a:cs typeface="Palatino Linotype"/>
              </a:rPr>
              <a:t>  </a:t>
            </a:r>
            <a:r>
              <a:rPr lang="el-GR" dirty="0" smtClean="0">
                <a:latin typeface="+mj-lt"/>
                <a:cs typeface="Palatino Linotype"/>
              </a:rPr>
              <a:t>* </a:t>
            </a:r>
            <a:r>
              <a:rPr lang="el-GR" dirty="0">
                <a:latin typeface="+mj-lt"/>
                <a:cs typeface="Palatino Linotype"/>
              </a:rPr>
              <a:t>Κανών ικετήριος είς τον άγιον Ιερομάρτυρα Αντύπα, Επίσκοπο Περγάμου.</a:t>
            </a:r>
          </a:p>
          <a:p>
            <a:pPr algn="just">
              <a:buNone/>
            </a:pPr>
            <a:r>
              <a:rPr lang="el-GR" dirty="0" smtClean="0">
                <a:latin typeface="+mj-lt"/>
                <a:cs typeface="Palatino Linotype"/>
              </a:rPr>
              <a:t>  * </a:t>
            </a:r>
            <a:r>
              <a:rPr lang="el-GR" dirty="0">
                <a:latin typeface="+mj-lt"/>
                <a:cs typeface="Palatino Linotype"/>
              </a:rPr>
              <a:t>Παρακλητικός Κανόνας στους νεοφανείς Αγίους Ραφαήλ, Νικόλαον και Ειρήνην.</a:t>
            </a:r>
            <a:endParaRPr lang="en-US" dirty="0">
              <a:latin typeface="+mj-lt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297816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8. Νικόδημος Βαλληνδράς, Μητροπολίτης Πατρών (1915-  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/>
            <a:r>
              <a:rPr lang="el-GR" dirty="0" smtClean="0">
                <a:latin typeface="+mj-lt"/>
                <a:cs typeface="Palatino Linotype"/>
              </a:rPr>
              <a:t>Γεννήθηκε </a:t>
            </a:r>
            <a:r>
              <a:rPr lang="el-GR" dirty="0">
                <a:latin typeface="+mj-lt"/>
                <a:cs typeface="Palatino Linotype"/>
              </a:rPr>
              <a:t>στην Αθήνα το 1915.</a:t>
            </a:r>
          </a:p>
          <a:p>
            <a:pPr algn="just"/>
            <a:r>
              <a:rPr lang="el-GR" dirty="0" smtClean="0">
                <a:latin typeface="+mj-lt"/>
                <a:cs typeface="Palatino Linotype"/>
              </a:rPr>
              <a:t>Σπούδασε </a:t>
            </a:r>
            <a:r>
              <a:rPr lang="el-GR" dirty="0">
                <a:latin typeface="+mj-lt"/>
                <a:cs typeface="Palatino Linotype"/>
              </a:rPr>
              <a:t>στη Θεολογική Σχολή Αθηνών.</a:t>
            </a:r>
          </a:p>
          <a:p>
            <a:pPr algn="just"/>
            <a:r>
              <a:rPr lang="el-GR" dirty="0" smtClean="0">
                <a:latin typeface="+mj-lt"/>
                <a:cs typeface="Palatino Linotype"/>
              </a:rPr>
              <a:t>Το </a:t>
            </a:r>
            <a:r>
              <a:rPr lang="el-GR" dirty="0">
                <a:latin typeface="+mj-lt"/>
                <a:cs typeface="Palatino Linotype"/>
              </a:rPr>
              <a:t>1939 χειροτονήθηκε Διάκονος, το 1965 εξελέγη Μητροπολίτης Ζιχνών και Νευροκοπίου και το 1974 Μητροπολίτης Πατρών.</a:t>
            </a:r>
          </a:p>
          <a:p>
            <a:pPr algn="just"/>
            <a:r>
              <a:rPr lang="el-GR" dirty="0" smtClean="0">
                <a:latin typeface="+mj-lt"/>
                <a:cs typeface="Palatino Linotype"/>
              </a:rPr>
              <a:t>Υμνογραφικό </a:t>
            </a:r>
            <a:r>
              <a:rPr lang="el-GR" dirty="0">
                <a:latin typeface="+mj-lt"/>
                <a:cs typeface="Palatino Linotype"/>
              </a:rPr>
              <a:t>έργο:</a:t>
            </a:r>
          </a:p>
          <a:p>
            <a:pPr algn="just">
              <a:buNone/>
            </a:pPr>
            <a:r>
              <a:rPr lang="el-GR" dirty="0">
                <a:latin typeface="+mj-lt"/>
                <a:cs typeface="Palatino Linotype"/>
              </a:rPr>
              <a:t>	* Ασματική Ακολουθία του αγίου Ιερομάρτυρος Λεωνιδίου, </a:t>
            </a:r>
            <a:r>
              <a:rPr lang="el-GR" dirty="0" smtClean="0">
                <a:latin typeface="+mj-lt"/>
                <a:cs typeface="Palatino Linotype"/>
              </a:rPr>
              <a:t>επισκόπου </a:t>
            </a:r>
            <a:r>
              <a:rPr lang="el-GR" dirty="0">
                <a:latin typeface="+mj-lt"/>
                <a:cs typeface="Palatino Linotype"/>
              </a:rPr>
              <a:t>Αθηνών.</a:t>
            </a:r>
          </a:p>
          <a:p>
            <a:pPr algn="just">
              <a:buNone/>
            </a:pPr>
            <a:r>
              <a:rPr lang="el-GR" dirty="0">
                <a:latin typeface="+mj-lt"/>
                <a:cs typeface="Palatino Linotype"/>
              </a:rPr>
              <a:t>	* Ασματική ακολουθία του αγίου Νικοδήμου του Αγιορείτου.</a:t>
            </a:r>
          </a:p>
          <a:p>
            <a:pPr algn="just">
              <a:buNone/>
            </a:pPr>
            <a:r>
              <a:rPr lang="el-GR" dirty="0">
                <a:latin typeface="+mj-lt"/>
                <a:cs typeface="Palatino Linotype"/>
              </a:rPr>
              <a:t>	* Ασματική ακολουθία της αγίας ισαποστόλου Φοίβης της </a:t>
            </a:r>
            <a:r>
              <a:rPr lang="el-GR" dirty="0" smtClean="0">
                <a:latin typeface="+mj-lt"/>
                <a:cs typeface="Palatino Linotype"/>
              </a:rPr>
              <a:t>Διακόνου</a:t>
            </a:r>
            <a:r>
              <a:rPr lang="el-GR" dirty="0">
                <a:latin typeface="+mj-lt"/>
                <a:cs typeface="Palatino Linotype"/>
              </a:rPr>
              <a:t>.</a:t>
            </a:r>
          </a:p>
          <a:p>
            <a:pPr algn="just">
              <a:buNone/>
            </a:pPr>
            <a:r>
              <a:rPr lang="el-GR" dirty="0">
                <a:latin typeface="+mj-lt"/>
                <a:cs typeface="Palatino Linotype"/>
              </a:rPr>
              <a:t>	* Ασματική ακολουθία επι τη εις Πάτρας επαναφορά της τιμίας κάρας του αγίου αποστόλου Ανδρέου του Πρωτοκλήτου.</a:t>
            </a:r>
          </a:p>
          <a:p>
            <a:pPr algn="just">
              <a:buNone/>
            </a:pPr>
            <a:r>
              <a:rPr lang="el-GR" dirty="0">
                <a:latin typeface="+mj-lt"/>
                <a:cs typeface="Palatino Linotype"/>
              </a:rPr>
              <a:t>	* Ασματική ακολουθία επι τη επανακομιδή του σεπτού </a:t>
            </a:r>
            <a:r>
              <a:rPr lang="el-GR" dirty="0" smtClean="0">
                <a:latin typeface="+mj-lt"/>
                <a:cs typeface="Palatino Linotype"/>
              </a:rPr>
              <a:t>σκηνώματος </a:t>
            </a:r>
            <a:r>
              <a:rPr lang="el-GR" dirty="0">
                <a:latin typeface="+mj-lt"/>
                <a:cs typeface="Palatino Linotype"/>
              </a:rPr>
              <a:t>του οσίου πατρός ημών Σάββα του ηγιασμένου από Βενετίας εις την ομώνυμον ιεράν Λάυραμ τη 25</a:t>
            </a:r>
            <a:r>
              <a:rPr lang="el-GR" baseline="30000" dirty="0">
                <a:latin typeface="+mj-lt"/>
                <a:cs typeface="Palatino Linotype"/>
              </a:rPr>
              <a:t>η</a:t>
            </a:r>
            <a:r>
              <a:rPr lang="el-GR" dirty="0">
                <a:latin typeface="+mj-lt"/>
                <a:cs typeface="Palatino Linotype"/>
              </a:rPr>
              <a:t> Οκτωβρίου 1965.</a:t>
            </a:r>
            <a:endParaRPr lang="en-US" dirty="0">
              <a:latin typeface="+mj-lt"/>
              <a:cs typeface="Palatino Linotype"/>
            </a:endParaRPr>
          </a:p>
          <a:p>
            <a:pPr algn="just">
              <a:buNone/>
            </a:pPr>
            <a:endParaRPr lang="en-US" dirty="0">
              <a:latin typeface="+mj-lt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11016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/>
              <a:t>9. Στέφανος Ματακούλιας, Μητροπολίτης Τριφυλίας και </a:t>
            </a:r>
            <a:r>
              <a:rPr lang="el-GR" sz="3600" dirty="0" smtClean="0"/>
              <a:t>Ολυμπίας </a:t>
            </a:r>
            <a:r>
              <a:rPr lang="el-GR" sz="3600" dirty="0"/>
              <a:t>(1915-  </a:t>
            </a:r>
            <a:r>
              <a:rPr lang="el-GR" sz="3600" dirty="0" smtClean="0"/>
              <a:t>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el-GR" dirty="0" smtClean="0">
                <a:latin typeface="+mj-lt"/>
                <a:cs typeface="Palatino Linotype"/>
              </a:rPr>
              <a:t>Γεννήθηκε </a:t>
            </a:r>
            <a:r>
              <a:rPr lang="el-GR" dirty="0">
                <a:latin typeface="+mj-lt"/>
                <a:cs typeface="Palatino Linotype"/>
              </a:rPr>
              <a:t>στην Αθήνα το 1915 και σπούδασε στη Θεολογική Σχολή.</a:t>
            </a:r>
          </a:p>
          <a:p>
            <a:pPr algn="just"/>
            <a:r>
              <a:rPr lang="el-GR" dirty="0" smtClean="0">
                <a:latin typeface="+mj-lt"/>
                <a:cs typeface="Palatino Linotype"/>
              </a:rPr>
              <a:t>Το </a:t>
            </a:r>
            <a:r>
              <a:rPr lang="el-GR" dirty="0">
                <a:latin typeface="+mj-lt"/>
                <a:cs typeface="Palatino Linotype"/>
              </a:rPr>
              <a:t>1941 χειροτονήθηκε Διάκονος και το 1960 εξελέγη Μητροπολίτης Τρυφυλίας και Ολυμπίας.</a:t>
            </a:r>
          </a:p>
          <a:p>
            <a:pPr algn="just"/>
            <a:r>
              <a:rPr lang="el-GR" dirty="0" smtClean="0">
                <a:latin typeface="+mj-lt"/>
                <a:cs typeface="Palatino Linotype"/>
              </a:rPr>
              <a:t>Υμνογραφικό </a:t>
            </a:r>
            <a:r>
              <a:rPr lang="el-GR" dirty="0">
                <a:latin typeface="+mj-lt"/>
                <a:cs typeface="Palatino Linotype"/>
              </a:rPr>
              <a:t>έργο:</a:t>
            </a:r>
          </a:p>
          <a:p>
            <a:pPr algn="just">
              <a:buNone/>
            </a:pPr>
            <a:r>
              <a:rPr lang="el-GR" dirty="0">
                <a:latin typeface="+mj-lt"/>
                <a:cs typeface="Palatino Linotype"/>
              </a:rPr>
              <a:t>	* Ακολουθία της Υπεραγίας Δεσποίνης ημών Θεοτόκου, </a:t>
            </a:r>
            <a:r>
              <a:rPr lang="el-GR" dirty="0" smtClean="0">
                <a:latin typeface="+mj-lt"/>
                <a:cs typeface="Palatino Linotype"/>
              </a:rPr>
              <a:t>Ζωοδόχου </a:t>
            </a:r>
            <a:r>
              <a:rPr lang="el-GR" dirty="0">
                <a:latin typeface="+mj-lt"/>
                <a:cs typeface="Palatino Linotype"/>
              </a:rPr>
              <a:t>Πηγής, της Επιταλιωτίσσης.</a:t>
            </a:r>
          </a:p>
          <a:p>
            <a:pPr algn="just">
              <a:buNone/>
            </a:pPr>
            <a:r>
              <a:rPr lang="el-GR" dirty="0">
                <a:latin typeface="+mj-lt"/>
                <a:cs typeface="Palatino Linotype"/>
              </a:rPr>
              <a:t>  </a:t>
            </a:r>
            <a:r>
              <a:rPr lang="en-US" dirty="0" smtClean="0">
                <a:latin typeface="+mj-lt"/>
                <a:cs typeface="Palatino Linotype"/>
              </a:rPr>
              <a:t>    </a:t>
            </a:r>
            <a:r>
              <a:rPr lang="el-GR" dirty="0" smtClean="0">
                <a:latin typeface="+mj-lt"/>
                <a:cs typeface="Palatino Linotype"/>
              </a:rPr>
              <a:t>* </a:t>
            </a:r>
            <a:r>
              <a:rPr lang="el-GR" dirty="0">
                <a:latin typeface="+mj-lt"/>
                <a:cs typeface="Palatino Linotype"/>
              </a:rPr>
              <a:t>Παρακλητικός Κανών εις τον άγιον Νεκτάριον </a:t>
            </a:r>
            <a:r>
              <a:rPr lang="el-GR" dirty="0" smtClean="0">
                <a:latin typeface="+mj-lt"/>
                <a:cs typeface="Palatino Linotype"/>
              </a:rPr>
              <a:t>Πενταπόλεως</a:t>
            </a:r>
            <a:r>
              <a:rPr lang="el-GR" dirty="0">
                <a:latin typeface="+mj-lt"/>
                <a:cs typeface="Palatino Linotype"/>
              </a:rPr>
              <a:t>.</a:t>
            </a:r>
          </a:p>
          <a:p>
            <a:pPr algn="just">
              <a:buNone/>
            </a:pPr>
            <a:r>
              <a:rPr lang="el-GR" dirty="0">
                <a:latin typeface="+mj-lt"/>
                <a:cs typeface="Palatino Linotype"/>
              </a:rPr>
              <a:t>	* Ακολουθία ευγνώμονος αναμνήσεως εξαισίου θαύματος του Αγίου ενδόξου ιερομάρτυρος Χαραλάμπους, εν Φιλιατροίς Μεσσηνίας.</a:t>
            </a:r>
          </a:p>
          <a:p>
            <a:pPr algn="just">
              <a:buNone/>
            </a:pPr>
            <a:r>
              <a:rPr lang="el-GR" dirty="0">
                <a:latin typeface="+mj-lt"/>
                <a:cs typeface="Palatino Linotype"/>
              </a:rPr>
              <a:t>	 </a:t>
            </a:r>
            <a:r>
              <a:rPr lang="el-GR" dirty="0" smtClean="0">
                <a:latin typeface="+mj-lt"/>
                <a:cs typeface="Palatino Linotype"/>
              </a:rPr>
              <a:t>* </a:t>
            </a:r>
            <a:r>
              <a:rPr lang="el-GR" dirty="0">
                <a:latin typeface="+mj-lt"/>
                <a:cs typeface="Palatino Linotype"/>
              </a:rPr>
              <a:t>Ακολουθία της αγίας ενδόξου Παρθενομάρτυρος Λουκίας.</a:t>
            </a:r>
            <a:endParaRPr lang="en-US" dirty="0">
              <a:latin typeface="+mj-lt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374702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παρόν </a:t>
            </a:r>
            <a:r>
              <a:rPr lang="el-GR" sz="2000" dirty="0"/>
              <a:t>έργο αποτελεί την έκδοση </a:t>
            </a:r>
            <a:r>
              <a:rPr lang="en-US" sz="2000" dirty="0"/>
              <a:t>1.0</a:t>
            </a:r>
            <a:r>
              <a:rPr lang="el-GR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</a:t>
            </a:r>
            <a:r>
              <a:rPr lang="el-GR" sz="2000" dirty="0" err="1" smtClean="0"/>
              <a:t>Πανεπιστήμιον</a:t>
            </a:r>
            <a:r>
              <a:rPr lang="el-GR" sz="2000" dirty="0" smtClean="0"/>
              <a:t> Αθηνών</a:t>
            </a:r>
            <a:r>
              <a:rPr lang="en-US" sz="2000" dirty="0" smtClean="0"/>
              <a:t>, </a:t>
            </a:r>
            <a:r>
              <a:rPr lang="el-GR" sz="2000" dirty="0"/>
              <a:t>Γεώργιος Φίλιας</a:t>
            </a:r>
            <a:r>
              <a:rPr lang="en-US" sz="2000" dirty="0"/>
              <a:t> 2015</a:t>
            </a:r>
            <a:r>
              <a:rPr lang="el-GR" sz="2000" dirty="0"/>
              <a:t>. Γεώργιος Φίλιας</a:t>
            </a:r>
            <a:r>
              <a:rPr lang="en-US" sz="2000" dirty="0"/>
              <a:t>.</a:t>
            </a:r>
            <a:r>
              <a:rPr lang="el-GR" sz="2000" dirty="0"/>
              <a:t> «Ιστορία και Θεολογία των Εκκλησιαστικών Ύμνων». Έκδοση: 1.0. Αθήνα 201</a:t>
            </a:r>
            <a:r>
              <a:rPr lang="en-US" sz="2000" dirty="0"/>
              <a:t>5</a:t>
            </a:r>
            <a:r>
              <a:rPr lang="el-GR" sz="2000" dirty="0"/>
              <a:t>. 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/>
              <a:t>http://opencourses.uoa.gr/courses/SOCTHEOL104/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ΕΛΛΗΝΟΡΘΟΔΟΞΗ ΥΜΝΟΓΡΑΦΙΑ ΤΟΥ 20ου </a:t>
            </a:r>
            <a:r>
              <a:rPr lang="el-GR" dirty="0" smtClean="0"/>
              <a:t>ΑΙΩΝΑ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1. Ευθύμιος Καββαθάς, Επίσκοπος Κυθήρων (1901-1915).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l-GR" sz="2800" dirty="0" smtClean="0">
                <a:latin typeface="+mj-lt"/>
                <a:cs typeface="Palatino Linotype"/>
              </a:rPr>
              <a:t>Γεννήθηκε </a:t>
            </a:r>
            <a:r>
              <a:rPr lang="el-GR" sz="2800" dirty="0">
                <a:latin typeface="+mj-lt"/>
                <a:cs typeface="Palatino Linotype"/>
              </a:rPr>
              <a:t>στη Θίσβη Λιβαδείας το 1848.</a:t>
            </a:r>
          </a:p>
          <a:p>
            <a:pPr algn="just"/>
            <a:r>
              <a:rPr lang="el-GR" sz="2800" dirty="0" smtClean="0">
                <a:latin typeface="+mj-lt"/>
                <a:cs typeface="Palatino Linotype"/>
              </a:rPr>
              <a:t>Εκάρη </a:t>
            </a:r>
            <a:r>
              <a:rPr lang="el-GR" sz="2800" dirty="0">
                <a:latin typeface="+mj-lt"/>
                <a:cs typeface="Palatino Linotype"/>
              </a:rPr>
              <a:t>μοναχός στην μονή του αγ. </a:t>
            </a:r>
            <a:r>
              <a:rPr lang="el-GR" sz="2800" dirty="0" smtClean="0">
                <a:latin typeface="+mj-lt"/>
                <a:cs typeface="Palatino Linotype"/>
              </a:rPr>
              <a:t>Σεραφείμ </a:t>
            </a:r>
            <a:r>
              <a:rPr lang="el-GR" sz="2800" dirty="0">
                <a:latin typeface="+mj-lt"/>
                <a:cs typeface="Palatino Linotype"/>
              </a:rPr>
              <a:t>του Δομβοΐτου.</a:t>
            </a:r>
          </a:p>
          <a:p>
            <a:pPr algn="just"/>
            <a:r>
              <a:rPr lang="el-GR" sz="2800" dirty="0" smtClean="0">
                <a:latin typeface="+mj-lt"/>
                <a:cs typeface="Palatino Linotype"/>
              </a:rPr>
              <a:t>Εσπούδασε </a:t>
            </a:r>
            <a:r>
              <a:rPr lang="el-GR" sz="2800" dirty="0">
                <a:latin typeface="+mj-lt"/>
                <a:cs typeface="Palatino Linotype"/>
              </a:rPr>
              <a:t>θεολογία (Αθήνα) και </a:t>
            </a:r>
            <a:r>
              <a:rPr lang="el-GR" sz="2800" dirty="0" smtClean="0">
                <a:latin typeface="+mj-lt"/>
                <a:cs typeface="Palatino Linotype"/>
              </a:rPr>
              <a:t>Φιλοσοφία </a:t>
            </a:r>
            <a:r>
              <a:rPr lang="el-GR" sz="2800" dirty="0">
                <a:latin typeface="+mj-lt"/>
                <a:cs typeface="Palatino Linotype"/>
              </a:rPr>
              <a:t>στη Γερμανία.</a:t>
            </a:r>
          </a:p>
          <a:p>
            <a:pPr algn="just"/>
            <a:r>
              <a:rPr lang="el-GR" sz="2800" dirty="0" smtClean="0">
                <a:latin typeface="+mj-lt"/>
                <a:cs typeface="Palatino Linotype"/>
              </a:rPr>
              <a:t>Χειροτονήθηκε </a:t>
            </a:r>
            <a:r>
              <a:rPr lang="el-GR" sz="2800" dirty="0">
                <a:latin typeface="+mj-lt"/>
                <a:cs typeface="Palatino Linotype"/>
              </a:rPr>
              <a:t>Επίσκοπος Κυθήρων (1901).</a:t>
            </a:r>
          </a:p>
          <a:p>
            <a:pPr algn="just"/>
            <a:r>
              <a:rPr lang="el-GR" sz="2800" dirty="0" smtClean="0">
                <a:latin typeface="+mj-lt"/>
                <a:cs typeface="Palatino Linotype"/>
              </a:rPr>
              <a:t>Υμνογραφικό </a:t>
            </a:r>
            <a:r>
              <a:rPr lang="el-GR" sz="2800" dirty="0">
                <a:latin typeface="+mj-lt"/>
                <a:cs typeface="Palatino Linotype"/>
              </a:rPr>
              <a:t>έργο: Ακολουθία της </a:t>
            </a:r>
            <a:r>
              <a:rPr lang="el-GR" sz="2800" dirty="0" smtClean="0">
                <a:latin typeface="+mj-lt"/>
                <a:cs typeface="Palatino Linotype"/>
              </a:rPr>
              <a:t>Μυρτιδιωτίσσης </a:t>
            </a:r>
            <a:r>
              <a:rPr lang="el-GR" sz="2800" dirty="0">
                <a:latin typeface="+mj-lt"/>
                <a:cs typeface="Palatino Linotype"/>
              </a:rPr>
              <a:t>(συνεπλήρωσε παλαιότερη </a:t>
            </a:r>
            <a:r>
              <a:rPr lang="el-GR" sz="2800" dirty="0" smtClean="0">
                <a:latin typeface="+mj-lt"/>
                <a:cs typeface="Palatino Linotype"/>
              </a:rPr>
              <a:t>έκδοση</a:t>
            </a:r>
            <a:r>
              <a:rPr lang="el-GR" sz="2800" dirty="0">
                <a:latin typeface="+mj-lt"/>
                <a:cs typeface="Palatino Linotype"/>
              </a:rPr>
              <a:t>).</a:t>
            </a:r>
            <a:endParaRPr lang="en-US" sz="2800" dirty="0">
              <a:latin typeface="+mj-lt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266878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/>
              <a:t>2. Ιεζεκιήλ Φιλόστρατος Στρούμπος- Βελανιδιώτης, Μητροπολίτης Θεσσαλιώτιδος και Φαναριοφερσάλων (1874-1953</a:t>
            </a:r>
            <a:r>
              <a:rPr lang="el-GR" sz="3200" dirty="0" smtClean="0"/>
              <a:t>).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n-US" sz="2800" dirty="0" smtClean="0">
              <a:latin typeface="+mj-lt"/>
              <a:cs typeface="Palatino Linotype"/>
            </a:endParaRPr>
          </a:p>
          <a:p>
            <a:pPr algn="just"/>
            <a:r>
              <a:rPr lang="el-GR" sz="2800" dirty="0" smtClean="0">
                <a:latin typeface="+mj-lt"/>
                <a:cs typeface="Palatino Linotype"/>
              </a:rPr>
              <a:t>Γεννήθηκε </a:t>
            </a:r>
            <a:r>
              <a:rPr lang="el-GR" sz="2800" dirty="0">
                <a:latin typeface="+mj-lt"/>
                <a:cs typeface="Palatino Linotype"/>
              </a:rPr>
              <a:t>στην Καλαμάτα τον 1874.</a:t>
            </a:r>
          </a:p>
          <a:p>
            <a:pPr algn="just"/>
            <a:r>
              <a:rPr lang="el-GR" sz="2800" dirty="0" smtClean="0">
                <a:latin typeface="+mj-lt"/>
                <a:cs typeface="Palatino Linotype"/>
              </a:rPr>
              <a:t>Εσπούδασε </a:t>
            </a:r>
            <a:r>
              <a:rPr lang="el-GR" sz="2800" dirty="0">
                <a:latin typeface="+mj-lt"/>
                <a:cs typeface="Palatino Linotype"/>
              </a:rPr>
              <a:t>νομική και θεολογία.</a:t>
            </a:r>
          </a:p>
          <a:p>
            <a:pPr algn="just"/>
            <a:r>
              <a:rPr lang="el-GR" sz="2800" dirty="0" smtClean="0">
                <a:latin typeface="+mj-lt"/>
                <a:cs typeface="Palatino Linotype"/>
              </a:rPr>
              <a:t>Εκάρη </a:t>
            </a:r>
            <a:r>
              <a:rPr lang="el-GR" sz="2800" dirty="0">
                <a:latin typeface="+mj-lt"/>
                <a:cs typeface="Palatino Linotype"/>
              </a:rPr>
              <a:t>μοναχός στην Μονή Ζωοδόχου Πηγής Βελανιδιάς της Μεσσηνίας («Βελανιδιώτης»).</a:t>
            </a:r>
          </a:p>
          <a:p>
            <a:pPr algn="just"/>
            <a:r>
              <a:rPr lang="el-GR" sz="2800" dirty="0" smtClean="0">
                <a:latin typeface="+mj-lt"/>
                <a:cs typeface="Palatino Linotype"/>
              </a:rPr>
              <a:t>Το </a:t>
            </a:r>
            <a:r>
              <a:rPr lang="el-GR" sz="2800" dirty="0">
                <a:latin typeface="+mj-lt"/>
                <a:cs typeface="Palatino Linotype"/>
              </a:rPr>
              <a:t>1924 εξελέγη Μητροπολίτης Θεσσαλιώτιδος και Φαναριοφερσάλων.</a:t>
            </a:r>
          </a:p>
          <a:p>
            <a:pPr algn="just"/>
            <a:endParaRPr lang="en-US" sz="2800" dirty="0">
              <a:latin typeface="+mj-lt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376146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(συνέχεια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el-GR" sz="2800" dirty="0" smtClean="0">
                <a:latin typeface="+mj-lt"/>
                <a:cs typeface="Palatino Linotype"/>
              </a:rPr>
              <a:t>Υμνογραφικό </a:t>
            </a:r>
            <a:r>
              <a:rPr lang="el-GR" sz="2800" dirty="0">
                <a:latin typeface="+mj-lt"/>
                <a:cs typeface="Palatino Linotype"/>
              </a:rPr>
              <a:t>έργο: </a:t>
            </a:r>
          </a:p>
          <a:p>
            <a:pPr algn="just">
              <a:buNone/>
            </a:pPr>
            <a:r>
              <a:rPr lang="el-GR" sz="2800" dirty="0">
                <a:latin typeface="+mj-lt"/>
                <a:cs typeface="Palatino Linotype"/>
              </a:rPr>
              <a:t>	</a:t>
            </a:r>
            <a:r>
              <a:rPr lang="el-GR" sz="2800" dirty="0" smtClean="0">
                <a:latin typeface="+mj-lt"/>
                <a:cs typeface="Palatino Linotype"/>
              </a:rPr>
              <a:t>* </a:t>
            </a:r>
            <a:r>
              <a:rPr lang="el-GR" sz="2800" dirty="0">
                <a:latin typeface="+mj-lt"/>
                <a:cs typeface="Palatino Linotype"/>
              </a:rPr>
              <a:t>Ακολουθία του αγίου νεοφανούς μάρτυρος Νικολάου του εξ Ιχθύος της Κορινθίας.</a:t>
            </a:r>
          </a:p>
          <a:p>
            <a:pPr algn="just">
              <a:buNone/>
            </a:pPr>
            <a:r>
              <a:rPr lang="el-GR" sz="2800" dirty="0">
                <a:latin typeface="+mj-lt"/>
                <a:cs typeface="Palatino Linotype"/>
              </a:rPr>
              <a:t>	</a:t>
            </a:r>
            <a:r>
              <a:rPr lang="el-GR" sz="2800" dirty="0" smtClean="0">
                <a:latin typeface="+mj-lt"/>
                <a:cs typeface="Palatino Linotype"/>
              </a:rPr>
              <a:t>*</a:t>
            </a:r>
            <a:r>
              <a:rPr lang="el-GR" sz="2800" dirty="0">
                <a:latin typeface="+mj-lt"/>
                <a:cs typeface="Palatino Linotype"/>
              </a:rPr>
              <a:t>Ανέκδοτος Ακολουθία του νέου οσιομάρτυρος Δαμιανού του εκ Μυριχόβου της Θεσσαλίας.</a:t>
            </a:r>
          </a:p>
          <a:p>
            <a:pPr algn="just">
              <a:buNone/>
            </a:pPr>
            <a:r>
              <a:rPr lang="el-GR" sz="2800" dirty="0">
                <a:latin typeface="+mj-lt"/>
                <a:cs typeface="Palatino Linotype"/>
              </a:rPr>
              <a:t>	</a:t>
            </a:r>
            <a:r>
              <a:rPr lang="el-GR" sz="2800" dirty="0" smtClean="0">
                <a:latin typeface="+mj-lt"/>
                <a:cs typeface="Palatino Linotype"/>
              </a:rPr>
              <a:t>* </a:t>
            </a:r>
            <a:r>
              <a:rPr lang="el-GR" sz="2800" dirty="0">
                <a:latin typeface="+mj-lt"/>
                <a:cs typeface="Palatino Linotype"/>
              </a:rPr>
              <a:t>Ακολουθία του αγίου ενδόξου Οσιομάρτυρος Νικολάου του Νέου του εν Βουνένοις της Θεσσαλίας.</a:t>
            </a:r>
          </a:p>
          <a:p>
            <a:pPr algn="just">
              <a:buNone/>
            </a:pPr>
            <a:r>
              <a:rPr lang="el-GR" sz="2800" dirty="0">
                <a:latin typeface="+mj-lt"/>
                <a:cs typeface="Palatino Linotype"/>
              </a:rPr>
              <a:t>	</a:t>
            </a:r>
            <a:r>
              <a:rPr lang="el-GR" sz="2800" dirty="0" smtClean="0">
                <a:latin typeface="+mj-lt"/>
                <a:cs typeface="Palatino Linotype"/>
              </a:rPr>
              <a:t>* </a:t>
            </a:r>
            <a:r>
              <a:rPr lang="el-GR" sz="2800" dirty="0">
                <a:latin typeface="+mj-lt"/>
                <a:cs typeface="Palatino Linotype"/>
              </a:rPr>
              <a:t>Ακολουθία του αγίου Ιερομάρτυρος Σεραφείμ, αρχιεπισκόπου Φαναρίου και Νεοχωρίου.</a:t>
            </a:r>
          </a:p>
          <a:p>
            <a:pPr algn="just">
              <a:buNone/>
            </a:pPr>
            <a:r>
              <a:rPr lang="el-GR" sz="2800" dirty="0">
                <a:latin typeface="+mj-lt"/>
                <a:cs typeface="Palatino Linotype"/>
              </a:rPr>
              <a:t>	</a:t>
            </a:r>
            <a:r>
              <a:rPr lang="el-GR" sz="2800" dirty="0" smtClean="0">
                <a:latin typeface="+mj-lt"/>
                <a:cs typeface="Palatino Linotype"/>
              </a:rPr>
              <a:t>* </a:t>
            </a:r>
            <a:r>
              <a:rPr lang="el-GR" sz="2800" dirty="0">
                <a:latin typeface="+mj-lt"/>
                <a:cs typeface="Palatino Linotype"/>
              </a:rPr>
              <a:t>Ακολουθία του εν αγίοις Οσιομάρτυρος Δαμιανού του νέου του Δαμιανού του εκ Μυριχόβου της Θεσσαλίας.</a:t>
            </a:r>
          </a:p>
          <a:p>
            <a:pPr algn="just">
              <a:buNone/>
            </a:pPr>
            <a:r>
              <a:rPr lang="el-GR" sz="2800" dirty="0">
                <a:latin typeface="+mj-lt"/>
                <a:cs typeface="Palatino Linotype"/>
              </a:rPr>
              <a:t>	* Ακολουθία του εν αγίοις πατρός ημών Βασιλείου του εξ </a:t>
            </a:r>
            <a:r>
              <a:rPr lang="el-GR" sz="2800" dirty="0" smtClean="0">
                <a:latin typeface="+mj-lt"/>
                <a:cs typeface="Palatino Linotype"/>
              </a:rPr>
              <a:t>Αγκύρας</a:t>
            </a:r>
            <a:r>
              <a:rPr lang="el-GR" sz="2800" dirty="0">
                <a:latin typeface="+mj-lt"/>
                <a:cs typeface="Palatino Linotype"/>
              </a:rPr>
              <a:t>.</a:t>
            </a:r>
          </a:p>
          <a:p>
            <a:pPr algn="just">
              <a:buNone/>
            </a:pPr>
            <a:r>
              <a:rPr lang="el-GR" sz="2800" dirty="0">
                <a:latin typeface="+mj-lt"/>
                <a:cs typeface="Palatino Linotype"/>
              </a:rPr>
              <a:t>	</a:t>
            </a:r>
            <a:r>
              <a:rPr lang="el-GR" sz="2800" dirty="0" smtClean="0">
                <a:latin typeface="+mj-lt"/>
                <a:cs typeface="Palatino Linotype"/>
              </a:rPr>
              <a:t>* </a:t>
            </a:r>
            <a:r>
              <a:rPr lang="el-GR" sz="2800" dirty="0">
                <a:latin typeface="+mj-lt"/>
                <a:cs typeface="Palatino Linotype"/>
              </a:rPr>
              <a:t>Ακολουθία του οσίου και θεοφόρου πατρός ημών Φιλοθέου του εν τω Άθω ιερώ κοινοβίω του Διονυσίου ασκήσαντος.</a:t>
            </a:r>
            <a:endParaRPr lang="en-US" sz="2800" dirty="0">
              <a:latin typeface="+mj-lt"/>
              <a:cs typeface="Palatino Linotype"/>
            </a:endParaRPr>
          </a:p>
          <a:p>
            <a:pPr>
              <a:buNone/>
            </a:pP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1252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3. Ιάκωβος Γκιγκίλας, Μητροπολίτης Μυτιλήνης (</a:t>
            </a:r>
            <a:r>
              <a:rPr lang="el-GR" dirty="0" smtClean="0"/>
              <a:t>1878-1958)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l-GR" sz="2200" dirty="0" smtClean="0">
                <a:latin typeface="+mj-lt"/>
                <a:cs typeface="Palatino Linotype"/>
              </a:rPr>
              <a:t>Γεννήθηκε </a:t>
            </a:r>
            <a:r>
              <a:rPr lang="el-GR" sz="2200" dirty="0">
                <a:latin typeface="+mj-lt"/>
                <a:cs typeface="Palatino Linotype"/>
              </a:rPr>
              <a:t>το 1878 στα Μοσχονήσια της Μ. Ασίας.</a:t>
            </a:r>
          </a:p>
          <a:p>
            <a:pPr algn="just"/>
            <a:r>
              <a:rPr lang="el-GR" sz="2200" dirty="0" smtClean="0">
                <a:latin typeface="+mj-lt"/>
                <a:cs typeface="Palatino Linotype"/>
              </a:rPr>
              <a:t>Εξελέγη </a:t>
            </a:r>
            <a:r>
              <a:rPr lang="el-GR" sz="2200" dirty="0">
                <a:latin typeface="+mj-lt"/>
                <a:cs typeface="Palatino Linotype"/>
              </a:rPr>
              <a:t>βοηθός Επίσκοπος Σμύρνης, με το τίτλο του Χριστουπόλεως (1908).</a:t>
            </a:r>
          </a:p>
          <a:p>
            <a:pPr algn="just"/>
            <a:r>
              <a:rPr lang="el-GR" sz="2200" dirty="0" smtClean="0">
                <a:latin typeface="+mj-lt"/>
                <a:cs typeface="Palatino Linotype"/>
              </a:rPr>
              <a:t>Το </a:t>
            </a:r>
            <a:r>
              <a:rPr lang="el-GR" sz="2200" dirty="0">
                <a:latin typeface="+mj-lt"/>
                <a:cs typeface="Palatino Linotype"/>
              </a:rPr>
              <a:t>1911 εξελέγη επίσκοπος Δυρραχίου Αλβανίας.</a:t>
            </a:r>
          </a:p>
          <a:p>
            <a:pPr algn="just"/>
            <a:r>
              <a:rPr lang="el-GR" sz="2200" dirty="0" smtClean="0">
                <a:latin typeface="+mj-lt"/>
                <a:cs typeface="Palatino Linotype"/>
              </a:rPr>
              <a:t>Το </a:t>
            </a:r>
            <a:r>
              <a:rPr lang="el-GR" sz="2200" dirty="0">
                <a:latin typeface="+mj-lt"/>
                <a:cs typeface="Palatino Linotype"/>
              </a:rPr>
              <a:t>1925 (και αφού είχε εκδιωθεί από την Αλβανία από τους Ιταλούς κατακτητές), εξελέγη Μητροπολίτης Μυτηλίνης.</a:t>
            </a:r>
          </a:p>
          <a:p>
            <a:pPr algn="just"/>
            <a:r>
              <a:rPr lang="el-GR" sz="2200" dirty="0" smtClean="0">
                <a:latin typeface="+mj-lt"/>
                <a:cs typeface="Palatino Linotype"/>
              </a:rPr>
              <a:t>Υμνογραφικό </a:t>
            </a:r>
            <a:r>
              <a:rPr lang="el-GR" sz="2200" dirty="0">
                <a:latin typeface="+mj-lt"/>
                <a:cs typeface="Palatino Linotype"/>
              </a:rPr>
              <a:t>έργο:</a:t>
            </a:r>
          </a:p>
          <a:p>
            <a:pPr marL="400050" lvl="1" indent="0" algn="just">
              <a:buNone/>
            </a:pPr>
            <a:r>
              <a:rPr lang="en-US" sz="2200" dirty="0" smtClean="0">
                <a:latin typeface="+mj-lt"/>
                <a:cs typeface="Palatino Linotype"/>
              </a:rPr>
              <a:t>   </a:t>
            </a:r>
            <a:r>
              <a:rPr lang="el-GR" sz="2200" dirty="0" smtClean="0">
                <a:latin typeface="+mj-lt"/>
                <a:cs typeface="Palatino Linotype"/>
              </a:rPr>
              <a:t>*</a:t>
            </a:r>
            <a:r>
              <a:rPr lang="en-US" sz="2200" dirty="0" smtClean="0">
                <a:latin typeface="+mj-lt"/>
                <a:cs typeface="Palatino Linotype"/>
              </a:rPr>
              <a:t> </a:t>
            </a:r>
            <a:r>
              <a:rPr lang="el-GR" sz="2200" dirty="0" smtClean="0">
                <a:latin typeface="+mj-lt"/>
                <a:cs typeface="Palatino Linotype"/>
              </a:rPr>
              <a:t>Ασματική </a:t>
            </a:r>
            <a:r>
              <a:rPr lang="el-GR" sz="2200" dirty="0">
                <a:latin typeface="+mj-lt"/>
                <a:cs typeface="Palatino Linotype"/>
              </a:rPr>
              <a:t>Ακολουθία του αγίου ενδόξου </a:t>
            </a:r>
            <a:r>
              <a:rPr lang="el-GR" sz="2200" dirty="0" smtClean="0">
                <a:latin typeface="+mj-lt"/>
                <a:cs typeface="Palatino Linotype"/>
              </a:rPr>
              <a:t>ιερομάρτυρος </a:t>
            </a:r>
            <a:r>
              <a:rPr lang="el-GR" sz="2200" dirty="0">
                <a:latin typeface="+mj-lt"/>
                <a:cs typeface="Palatino Linotype"/>
              </a:rPr>
              <a:t>Αστίου, επισκόπου Δυρραχίου.</a:t>
            </a:r>
          </a:p>
          <a:p>
            <a:pPr marL="400050" lvl="1" indent="0" algn="just">
              <a:buNone/>
            </a:pPr>
            <a:r>
              <a:rPr lang="en-US" sz="2200" dirty="0" smtClean="0">
                <a:latin typeface="+mj-lt"/>
                <a:cs typeface="Palatino Linotype"/>
              </a:rPr>
              <a:t>   </a:t>
            </a:r>
            <a:r>
              <a:rPr lang="el-GR" sz="2200" dirty="0" smtClean="0">
                <a:latin typeface="+mj-lt"/>
                <a:cs typeface="Palatino Linotype"/>
              </a:rPr>
              <a:t>* </a:t>
            </a:r>
            <a:r>
              <a:rPr lang="el-GR" sz="2200" dirty="0">
                <a:latin typeface="+mj-lt"/>
                <a:cs typeface="Palatino Linotype"/>
              </a:rPr>
              <a:t>Ασματική ακολουθία του αγίου Νεομάρτυρος </a:t>
            </a:r>
            <a:r>
              <a:rPr lang="el-GR" sz="2200" dirty="0" smtClean="0">
                <a:latin typeface="+mj-lt"/>
                <a:cs typeface="Palatino Linotype"/>
              </a:rPr>
              <a:t>Θεοδώρου </a:t>
            </a:r>
            <a:r>
              <a:rPr lang="el-GR" sz="2200" dirty="0">
                <a:latin typeface="+mj-lt"/>
                <a:cs typeface="Palatino Linotype"/>
              </a:rPr>
              <a:t>του Βυζαντίου.</a:t>
            </a:r>
            <a:endParaRPr lang="en-US" sz="2200" dirty="0">
              <a:latin typeface="+mj-lt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400878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4</a:t>
            </a:r>
            <a:r>
              <a:rPr lang="el-GR" dirty="0"/>
              <a:t>. Μεθόδιος Κοντοστάνος, Μητροπολίτης Κερκύρας (</a:t>
            </a:r>
            <a:r>
              <a:rPr lang="el-GR" dirty="0" smtClean="0"/>
              <a:t>1881-1972)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l-GR" sz="2800" dirty="0" smtClean="0">
                <a:latin typeface="+mj-lt"/>
                <a:cs typeface="Palatino Linotype"/>
              </a:rPr>
              <a:t>Γεννήθηκε </a:t>
            </a:r>
            <a:r>
              <a:rPr lang="el-GR" sz="2800" dirty="0">
                <a:latin typeface="+mj-lt"/>
                <a:cs typeface="Palatino Linotype"/>
              </a:rPr>
              <a:t>στην Κέρκυρα (1881).</a:t>
            </a:r>
          </a:p>
          <a:p>
            <a:pPr algn="just"/>
            <a:r>
              <a:rPr lang="el-GR" sz="2800" dirty="0" smtClean="0">
                <a:latin typeface="+mj-lt"/>
                <a:cs typeface="Palatino Linotype"/>
              </a:rPr>
              <a:t>Εμόνασε </a:t>
            </a:r>
            <a:r>
              <a:rPr lang="el-GR" sz="2800" dirty="0">
                <a:latin typeface="+mj-lt"/>
                <a:cs typeface="Palatino Linotype"/>
              </a:rPr>
              <a:t>στην Κέρκυρα και το 1908 χειροτονήθηκε Διάκονος.</a:t>
            </a:r>
          </a:p>
          <a:p>
            <a:pPr algn="just"/>
            <a:r>
              <a:rPr lang="el-GR" sz="2800" dirty="0" smtClean="0">
                <a:latin typeface="+mj-lt"/>
                <a:cs typeface="Palatino Linotype"/>
              </a:rPr>
              <a:t>Υπηρέτησε </a:t>
            </a:r>
            <a:r>
              <a:rPr lang="el-GR" sz="2800" dirty="0">
                <a:latin typeface="+mj-lt"/>
                <a:cs typeface="Palatino Linotype"/>
              </a:rPr>
              <a:t>σε διάφορους τόπους ως εφημέριος, εκπαιδευτικός και ιεροκήρυκας.</a:t>
            </a:r>
          </a:p>
          <a:p>
            <a:pPr algn="just"/>
            <a:r>
              <a:rPr lang="el-GR" sz="2800" dirty="0" smtClean="0">
                <a:latin typeface="+mj-lt"/>
                <a:cs typeface="Palatino Linotype"/>
              </a:rPr>
              <a:t>Υμνογραφικό </a:t>
            </a:r>
            <a:r>
              <a:rPr lang="el-GR" sz="2800" dirty="0">
                <a:latin typeface="+mj-lt"/>
                <a:cs typeface="Palatino Linotype"/>
              </a:rPr>
              <a:t>έργο:</a:t>
            </a:r>
          </a:p>
          <a:p>
            <a:pPr lvl="1" algn="just">
              <a:buNone/>
            </a:pPr>
            <a:r>
              <a:rPr lang="el-GR" dirty="0" smtClean="0">
                <a:latin typeface="+mj-lt"/>
                <a:cs typeface="Palatino Linotype"/>
              </a:rPr>
              <a:t>*</a:t>
            </a:r>
            <a:r>
              <a:rPr lang="en-US" dirty="0" smtClean="0">
                <a:latin typeface="+mj-lt"/>
                <a:cs typeface="Palatino Linotype"/>
              </a:rPr>
              <a:t> </a:t>
            </a:r>
            <a:r>
              <a:rPr lang="el-GR" dirty="0" smtClean="0">
                <a:latin typeface="+mj-lt"/>
                <a:cs typeface="Palatino Linotype"/>
              </a:rPr>
              <a:t>Ακολουθία </a:t>
            </a:r>
            <a:r>
              <a:rPr lang="el-GR" dirty="0">
                <a:latin typeface="+mj-lt"/>
                <a:cs typeface="Palatino Linotype"/>
              </a:rPr>
              <a:t>της Υπεραγίας </a:t>
            </a:r>
            <a:r>
              <a:rPr lang="el-GR" dirty="0" smtClean="0">
                <a:latin typeface="+mj-lt"/>
                <a:cs typeface="Palatino Linotype"/>
              </a:rPr>
              <a:t>Θεοτόκου-Αγίας </a:t>
            </a:r>
            <a:r>
              <a:rPr lang="el-GR" dirty="0">
                <a:latin typeface="+mj-lt"/>
                <a:cs typeface="Palatino Linotype"/>
              </a:rPr>
              <a:t>Σκέπης.</a:t>
            </a:r>
          </a:p>
          <a:p>
            <a:pPr lvl="1" algn="just">
              <a:buNone/>
            </a:pPr>
            <a:r>
              <a:rPr lang="el-GR" dirty="0" smtClean="0">
                <a:latin typeface="+mj-lt"/>
                <a:cs typeface="Palatino Linotype"/>
              </a:rPr>
              <a:t>*</a:t>
            </a:r>
            <a:r>
              <a:rPr lang="en-US" dirty="0" smtClean="0">
                <a:latin typeface="+mj-lt"/>
                <a:cs typeface="Palatino Linotype"/>
              </a:rPr>
              <a:t> </a:t>
            </a:r>
            <a:r>
              <a:rPr lang="el-GR" dirty="0" smtClean="0">
                <a:latin typeface="+mj-lt"/>
                <a:cs typeface="Palatino Linotype"/>
              </a:rPr>
              <a:t>Ασματική </a:t>
            </a:r>
            <a:r>
              <a:rPr lang="el-GR" dirty="0">
                <a:latin typeface="+mj-lt"/>
                <a:cs typeface="Palatino Linotype"/>
              </a:rPr>
              <a:t>Ακολουθία και Βίου της αγίας Θεοστέπτου βασιλίδος Θεοδώρας της Αυγούστης.</a:t>
            </a:r>
          </a:p>
          <a:p>
            <a:pPr lvl="1" algn="just">
              <a:buNone/>
            </a:pPr>
            <a:r>
              <a:rPr lang="el-GR" dirty="0" smtClean="0">
                <a:latin typeface="+mj-lt"/>
                <a:cs typeface="Palatino Linotype"/>
              </a:rPr>
              <a:t>* </a:t>
            </a:r>
            <a:r>
              <a:rPr lang="el-GR" dirty="0">
                <a:latin typeface="+mj-lt"/>
                <a:cs typeface="Palatino Linotype"/>
              </a:rPr>
              <a:t>Εγκώμιον εις τον άγιον Αρσένιον.</a:t>
            </a:r>
          </a:p>
        </p:txBody>
      </p:sp>
    </p:spTree>
    <p:extLst>
      <p:ext uri="{BB962C8B-B14F-4D97-AF65-F5344CB8AC3E}">
        <p14:creationId xmlns:p14="http://schemas.microsoft.com/office/powerpoint/2010/main" val="89985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5</a:t>
            </a:r>
            <a:r>
              <a:rPr lang="el-GR" dirty="0"/>
              <a:t>. Μιχαήλ Κωνσταντινίδης, Μητροπολίτης Κορινθίας (</a:t>
            </a:r>
            <a:r>
              <a:rPr lang="el-GR" dirty="0" smtClean="0"/>
              <a:t>1892-1958)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l-GR" dirty="0" smtClean="0">
                <a:latin typeface="+mj-lt"/>
                <a:cs typeface="Palatino Linotype"/>
              </a:rPr>
              <a:t>Γεννήθηκε </a:t>
            </a:r>
            <a:r>
              <a:rPr lang="el-GR" dirty="0">
                <a:latin typeface="+mj-lt"/>
                <a:cs typeface="Palatino Linotype"/>
              </a:rPr>
              <a:t>το 1892 στην Μαρώνεια της </a:t>
            </a:r>
            <a:r>
              <a:rPr lang="el-GR" dirty="0" smtClean="0">
                <a:latin typeface="+mj-lt"/>
                <a:cs typeface="Palatino Linotype"/>
              </a:rPr>
              <a:t>Κομοτηνής</a:t>
            </a:r>
            <a:r>
              <a:rPr lang="el-GR" dirty="0">
                <a:latin typeface="+mj-lt"/>
                <a:cs typeface="Palatino Linotype"/>
              </a:rPr>
              <a:t>.</a:t>
            </a:r>
          </a:p>
          <a:p>
            <a:pPr algn="just"/>
            <a:r>
              <a:rPr lang="el-GR" dirty="0" smtClean="0">
                <a:latin typeface="+mj-lt"/>
                <a:cs typeface="Palatino Linotype"/>
              </a:rPr>
              <a:t>Εσπούδασε </a:t>
            </a:r>
            <a:r>
              <a:rPr lang="el-GR" dirty="0">
                <a:latin typeface="+mj-lt"/>
                <a:cs typeface="Palatino Linotype"/>
              </a:rPr>
              <a:t>στη Χάλκη και στη Ρωσία.</a:t>
            </a:r>
          </a:p>
          <a:p>
            <a:pPr algn="just"/>
            <a:r>
              <a:rPr lang="el-GR" dirty="0" smtClean="0">
                <a:latin typeface="+mj-lt"/>
                <a:cs typeface="Palatino Linotype"/>
              </a:rPr>
              <a:t>Διετέλεσε </a:t>
            </a:r>
            <a:r>
              <a:rPr lang="el-GR" dirty="0">
                <a:latin typeface="+mj-lt"/>
                <a:cs typeface="Palatino Linotype"/>
              </a:rPr>
              <a:t>Πρωτοσύγκελλος της Ι. Αρχιεπισκοπής Αθηνών (επί Αρχιεπισκόπου Χ. Παπαδόπουλου).</a:t>
            </a:r>
          </a:p>
          <a:p>
            <a:pPr algn="just"/>
            <a:r>
              <a:rPr lang="el-GR" dirty="0" smtClean="0">
                <a:latin typeface="+mj-lt"/>
                <a:cs typeface="Palatino Linotype"/>
              </a:rPr>
              <a:t>Το </a:t>
            </a:r>
            <a:r>
              <a:rPr lang="el-GR" dirty="0">
                <a:latin typeface="+mj-lt"/>
                <a:cs typeface="Palatino Linotype"/>
              </a:rPr>
              <a:t>1939 εξελέγη Μητροπολίτης Κορινθίας.</a:t>
            </a:r>
          </a:p>
          <a:p>
            <a:pPr algn="just"/>
            <a:r>
              <a:rPr lang="el-GR" dirty="0" smtClean="0">
                <a:latin typeface="+mj-lt"/>
                <a:cs typeface="Palatino Linotype"/>
              </a:rPr>
              <a:t>Υμνογραφικό </a:t>
            </a:r>
            <a:r>
              <a:rPr lang="el-GR" dirty="0">
                <a:latin typeface="+mj-lt"/>
                <a:cs typeface="Palatino Linotype"/>
              </a:rPr>
              <a:t>έργο:</a:t>
            </a:r>
          </a:p>
          <a:p>
            <a:pPr algn="just">
              <a:buNone/>
            </a:pPr>
            <a:r>
              <a:rPr lang="el-GR" dirty="0">
                <a:latin typeface="+mj-lt"/>
                <a:cs typeface="Palatino Linotype"/>
              </a:rPr>
              <a:t>	 * Ακολουθία του εν αγίοις πατρός ημών </a:t>
            </a:r>
            <a:r>
              <a:rPr lang="el-GR" dirty="0" smtClean="0">
                <a:latin typeface="+mj-lt"/>
                <a:cs typeface="Palatino Linotype"/>
              </a:rPr>
              <a:t>Μακαρίου</a:t>
            </a:r>
            <a:r>
              <a:rPr lang="el-GR" dirty="0">
                <a:latin typeface="+mj-lt"/>
                <a:cs typeface="Palatino Linotype"/>
              </a:rPr>
              <a:t>, αρχιεπισκόπου Κορίνθου του Νοταρά.</a:t>
            </a:r>
          </a:p>
          <a:p>
            <a:pPr algn="just">
              <a:buNone/>
            </a:pPr>
            <a:r>
              <a:rPr lang="el-GR" dirty="0">
                <a:latin typeface="+mj-lt"/>
                <a:cs typeface="Palatino Linotype"/>
              </a:rPr>
              <a:t>	  * Τροπάρια ψαλλόμενα επί του βήματος του </a:t>
            </a:r>
            <a:r>
              <a:rPr lang="el-GR" dirty="0" smtClean="0">
                <a:latin typeface="+mj-lt"/>
                <a:cs typeface="Palatino Linotype"/>
              </a:rPr>
              <a:t>Γαλλίωνος </a:t>
            </a:r>
            <a:r>
              <a:rPr lang="el-GR" dirty="0">
                <a:latin typeface="+mj-lt"/>
                <a:cs typeface="Palatino Linotype"/>
              </a:rPr>
              <a:t>στην Αρχαία Κόρινθο</a:t>
            </a:r>
            <a:r>
              <a:rPr lang="el-GR" dirty="0" smtClean="0">
                <a:latin typeface="+mj-lt"/>
                <a:cs typeface="Palatino Linotype"/>
              </a:rPr>
              <a:t>.</a:t>
            </a:r>
            <a:endParaRPr lang="en-US" dirty="0">
              <a:latin typeface="+mj-lt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141431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6. Μελέτιος Γιαννόπουλος, Μητροπολίτης Κυθήρων (</a:t>
            </a:r>
            <a:r>
              <a:rPr lang="el-GR" dirty="0" smtClean="0"/>
              <a:t>1892-1972)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el-GR" dirty="0" smtClean="0">
                <a:latin typeface="+mj-lt"/>
                <a:cs typeface="Palatino Linotype"/>
              </a:rPr>
              <a:t>Γεννήθηκε </a:t>
            </a:r>
            <a:r>
              <a:rPr lang="el-GR" dirty="0">
                <a:latin typeface="+mj-lt"/>
                <a:cs typeface="Palatino Linotype"/>
              </a:rPr>
              <a:t>το 1892 στην Μαγούλα Σπάρτης.</a:t>
            </a:r>
          </a:p>
          <a:p>
            <a:pPr algn="just"/>
            <a:r>
              <a:rPr lang="el-GR" dirty="0" smtClean="0">
                <a:latin typeface="+mj-lt"/>
                <a:cs typeface="Palatino Linotype"/>
              </a:rPr>
              <a:t>Σπούδασε </a:t>
            </a:r>
            <a:r>
              <a:rPr lang="el-GR" dirty="0">
                <a:latin typeface="+mj-lt"/>
                <a:cs typeface="Palatino Linotype"/>
              </a:rPr>
              <a:t>στη Θεολογική Σχολή Αθηνών και στην Γερμανία.</a:t>
            </a:r>
          </a:p>
          <a:p>
            <a:pPr algn="just"/>
            <a:r>
              <a:rPr lang="el-GR" dirty="0" smtClean="0">
                <a:latin typeface="+mj-lt"/>
                <a:cs typeface="Palatino Linotype"/>
              </a:rPr>
              <a:t>Το </a:t>
            </a:r>
            <a:r>
              <a:rPr lang="el-GR" dirty="0">
                <a:latin typeface="+mj-lt"/>
                <a:cs typeface="Palatino Linotype"/>
              </a:rPr>
              <a:t>1916 χειροτονήθηκε Διάκονος.</a:t>
            </a:r>
          </a:p>
          <a:p>
            <a:pPr algn="just"/>
            <a:r>
              <a:rPr lang="el-GR" dirty="0" smtClean="0">
                <a:latin typeface="+mj-lt"/>
                <a:cs typeface="Palatino Linotype"/>
              </a:rPr>
              <a:t>Το </a:t>
            </a:r>
            <a:r>
              <a:rPr lang="el-GR" dirty="0">
                <a:latin typeface="+mj-lt"/>
                <a:cs typeface="Palatino Linotype"/>
              </a:rPr>
              <a:t>1956 εξελέγη Μητροπολίτης Κυθήρων.</a:t>
            </a:r>
          </a:p>
          <a:p>
            <a:pPr algn="just"/>
            <a:r>
              <a:rPr lang="el-GR" dirty="0" smtClean="0">
                <a:latin typeface="+mj-lt"/>
                <a:cs typeface="Palatino Linotype"/>
              </a:rPr>
              <a:t>Υμνογραφικό </a:t>
            </a:r>
            <a:r>
              <a:rPr lang="el-GR" dirty="0">
                <a:latin typeface="+mj-lt"/>
                <a:cs typeface="Palatino Linotype"/>
              </a:rPr>
              <a:t>έργο:</a:t>
            </a:r>
          </a:p>
          <a:p>
            <a:pPr algn="just">
              <a:buNone/>
            </a:pPr>
            <a:r>
              <a:rPr lang="el-GR" dirty="0">
                <a:latin typeface="+mj-lt"/>
                <a:cs typeface="Palatino Linotype"/>
              </a:rPr>
              <a:t>	 * Ασματική ακολουθία του οσίου Νίκωνος του «Μετανοείτε».</a:t>
            </a:r>
          </a:p>
          <a:p>
            <a:pPr algn="just">
              <a:buNone/>
            </a:pPr>
            <a:r>
              <a:rPr lang="el-GR" dirty="0">
                <a:latin typeface="+mj-lt"/>
                <a:cs typeface="Palatino Linotype"/>
              </a:rPr>
              <a:t>	 * Ακολουθία και Παρακλητικό Κανόνας του οσίου πατρός ημών Θεοδώρου του εν Κυθήροις.</a:t>
            </a:r>
          </a:p>
          <a:p>
            <a:pPr algn="just">
              <a:buNone/>
            </a:pPr>
            <a:r>
              <a:rPr lang="el-GR" dirty="0">
                <a:latin typeface="+mj-lt"/>
                <a:cs typeface="Palatino Linotype"/>
              </a:rPr>
              <a:t>	 * Ασματική ακολουθία οσιοπαρθενομάρτυρος Ελέσης των </a:t>
            </a:r>
            <a:r>
              <a:rPr lang="el-GR" dirty="0" smtClean="0">
                <a:latin typeface="+mj-lt"/>
                <a:cs typeface="Palatino Linotype"/>
              </a:rPr>
              <a:t>Κυθήρων</a:t>
            </a:r>
            <a:r>
              <a:rPr lang="el-GR" dirty="0">
                <a:latin typeface="+mj-lt"/>
                <a:cs typeface="Palatino Linotype"/>
              </a:rPr>
              <a:t>.</a:t>
            </a:r>
          </a:p>
          <a:p>
            <a:pPr algn="just">
              <a:buNone/>
            </a:pPr>
            <a:r>
              <a:rPr lang="el-GR" dirty="0">
                <a:latin typeface="+mj-lt"/>
                <a:cs typeface="Palatino Linotype"/>
              </a:rPr>
              <a:t>	 * Παράκλησις εις την Παναγίαν την Μυρτιδιώτισσαν.</a:t>
            </a:r>
          </a:p>
          <a:p>
            <a:pPr algn="just">
              <a:buNone/>
            </a:pPr>
            <a:r>
              <a:rPr lang="el-GR" dirty="0">
                <a:latin typeface="+mj-lt"/>
                <a:cs typeface="Palatino Linotype"/>
              </a:rPr>
              <a:t>	 * Ακολουθία της 2ας εμφανίσεως του σημείου του Τιμίου </a:t>
            </a:r>
            <a:r>
              <a:rPr lang="el-GR" dirty="0" smtClean="0">
                <a:latin typeface="+mj-lt"/>
                <a:cs typeface="Palatino Linotype"/>
              </a:rPr>
              <a:t>Σταυρού </a:t>
            </a:r>
            <a:r>
              <a:rPr lang="el-GR" dirty="0">
                <a:latin typeface="+mj-lt"/>
                <a:cs typeface="Palatino Linotype"/>
              </a:rPr>
              <a:t>στις 7 Μαίου του 351.</a:t>
            </a:r>
            <a:endParaRPr lang="en-US" dirty="0">
              <a:latin typeface="+mj-lt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333781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1608</TotalTime>
  <Words>853</Words>
  <Application>Microsoft Office PowerPoint</Application>
  <PresentationFormat>On-screen Show (4:3)</PresentationFormat>
  <Paragraphs>148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ＭＳ Ｐゴシック</vt:lpstr>
      <vt:lpstr>Arial</vt:lpstr>
      <vt:lpstr>Calibri</vt:lpstr>
      <vt:lpstr>Palatino Linotype</vt:lpstr>
      <vt:lpstr>Wingdings</vt:lpstr>
      <vt:lpstr>Θέμα του Office</vt:lpstr>
      <vt:lpstr>Ιστορία και Θεολογία των Εκκλησιαστικών Ύμνων</vt:lpstr>
      <vt:lpstr>ΕΛΛΗΝΟΡΘΟΔΟΞΗ ΥΜΝΟΓΡΑΦΙΑ ΤΟΥ 20ου ΑΙΩΝΑ</vt:lpstr>
      <vt:lpstr>1. Ευθύμιος Καββαθάς, Επίσκοπος Κυθήρων (1901-1915).</vt:lpstr>
      <vt:lpstr>2. Ιεζεκιήλ Φιλόστρατος Στρούμπος- Βελανιδιώτης, Μητροπολίτης Θεσσαλιώτιδος και Φαναριοφερσάλων (1874-1953).</vt:lpstr>
      <vt:lpstr>(συνέχεια)</vt:lpstr>
      <vt:lpstr>3. Ιάκωβος Γκιγκίλας, Μητροπολίτης Μυτιλήνης (1878-1958)</vt:lpstr>
      <vt:lpstr>4. Μεθόδιος Κοντοστάνος, Μητροπολίτης Κερκύρας (1881-1972)</vt:lpstr>
      <vt:lpstr>5. Μιχαήλ Κωνσταντινίδης, Μητροπολίτης Κορινθίας (1892-1958)</vt:lpstr>
      <vt:lpstr>6. Μελέτιος Γιαννόπουλος, Μητροπολίτης Κυθήρων (1892-1972)</vt:lpstr>
      <vt:lpstr>7. Ιάκωβος Μαλλιαρός, Μητροπολίτης Μηθύμνης (1911-1984)</vt:lpstr>
      <vt:lpstr>8. Νικόδημος Βαλληνδράς, Μητροπολίτης Πατρών (1915-  )</vt:lpstr>
      <vt:lpstr>9. Στέφανος Ματακούλιας, Μητροπολίτης Τριφυλίας και Ολυμπίας (1915-  )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giannis</cp:lastModifiedBy>
  <cp:revision>187</cp:revision>
  <dcterms:created xsi:type="dcterms:W3CDTF">2012-09-06T09:03:05Z</dcterms:created>
  <dcterms:modified xsi:type="dcterms:W3CDTF">2015-09-23T14:08:51Z</dcterms:modified>
</cp:coreProperties>
</file>