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6" r:id="rId3"/>
    <p:sldId id="265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280" r:id="rId20"/>
    <p:sldId id="290" r:id="rId21"/>
    <p:sldId id="295" r:id="rId22"/>
    <p:sldId id="299" r:id="rId23"/>
    <p:sldId id="292" r:id="rId24"/>
    <p:sldId id="291" r:id="rId25"/>
    <p:sldId id="294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265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94" d="100"/>
          <a:sy n="94" d="100"/>
        </p:scale>
        <p:origin x="66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6821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2002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8732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1940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5416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7502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4127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01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0532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4840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5873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4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4262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0039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011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8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8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8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8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8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8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8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Ιστορία και Θεολογία των Εκκλησιαστικών Ύμνων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8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Οι δημιουργοί των </a:t>
            </a:r>
            <a:r>
              <a:rPr lang="el-GR" sz="2800" dirty="0" smtClean="0"/>
              <a:t>Κανόνων</a:t>
            </a:r>
            <a:endParaRPr lang="en-US" sz="2800" dirty="0"/>
          </a:p>
          <a:p>
            <a:endParaRPr lang="en-US" sz="2800" dirty="0" smtClean="0"/>
          </a:p>
          <a:p>
            <a:r>
              <a:rPr lang="el-GR" sz="2800" dirty="0" smtClean="0"/>
              <a:t>Γεώργιος </a:t>
            </a:r>
            <a:r>
              <a:rPr lang="el-GR" sz="2800" dirty="0"/>
              <a:t>Φίλιας</a:t>
            </a:r>
          </a:p>
          <a:p>
            <a:r>
              <a:rPr lang="el-GR" sz="2800" dirty="0"/>
              <a:t>Θεολογική Σχολή</a:t>
            </a:r>
          </a:p>
          <a:p>
            <a:r>
              <a:rPr lang="el-GR" sz="2800" dirty="0"/>
              <a:t>Τμήμα Κοινωνικής Θεολογίας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δ. Θεοφάνης ο Γραπτός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Βίος: επονομάζεται και «μελωδός»/ Γεννήθηκε το 775 στα Ιεροσόλυμα και χειροτονήθηκε πρεσβύτερος το 811/ Κατά την εικονομαχία διώχθηκε μαζί με τον αδελφό του Θεόδωρο/ Προς στιγματισμό ως κακούργων των δύο </a:t>
            </a:r>
            <a:r>
              <a:rPr lang="el-GR" sz="2800" dirty="0" smtClean="0">
                <a:latin typeface="+mj-lt"/>
                <a:cs typeface="Palatino Linotype"/>
              </a:rPr>
              <a:t>αδελφών</a:t>
            </a:r>
            <a:r>
              <a:rPr lang="el-GR" sz="2800" dirty="0">
                <a:latin typeface="+mj-lt"/>
                <a:cs typeface="Palatino Linotype"/>
              </a:rPr>
              <a:t>, οι εικονομάχοι έγραψαν στα μέτωπά </a:t>
            </a:r>
            <a:r>
              <a:rPr lang="el-GR" sz="2800" dirty="0" smtClean="0">
                <a:latin typeface="+mj-lt"/>
                <a:cs typeface="Palatino Linotype"/>
              </a:rPr>
              <a:t>τους </a:t>
            </a:r>
            <a:r>
              <a:rPr lang="el-GR" sz="2800" dirty="0">
                <a:latin typeface="+mj-lt"/>
                <a:cs typeface="Palatino Linotype"/>
              </a:rPr>
              <a:t>με πυρακτωμένη </a:t>
            </a:r>
            <a:r>
              <a:rPr lang="el-GR" sz="2800" dirty="0" smtClean="0">
                <a:latin typeface="+mj-lt"/>
                <a:cs typeface="Palatino Linotype"/>
              </a:rPr>
              <a:t>σφραγίδα </a:t>
            </a:r>
            <a:r>
              <a:rPr lang="el-GR" sz="2800" dirty="0">
                <a:latin typeface="+mj-lt"/>
                <a:cs typeface="Palatino Linotype"/>
              </a:rPr>
              <a:t>δώδεκα ιαμβικούς στίχους/ Χειροτονήθηκε </a:t>
            </a:r>
            <a:r>
              <a:rPr lang="el-GR" sz="2800" dirty="0" smtClean="0">
                <a:latin typeface="+mj-lt"/>
                <a:cs typeface="Palatino Linotype"/>
              </a:rPr>
              <a:t>Μητροπολίτης </a:t>
            </a:r>
            <a:r>
              <a:rPr lang="el-GR" sz="2800" dirty="0">
                <a:latin typeface="+mj-lt"/>
                <a:cs typeface="Palatino Linotype"/>
              </a:rPr>
              <a:t>Νικαίας (842-845)/ Απέθανε στις 11 </a:t>
            </a:r>
            <a:r>
              <a:rPr lang="el-GR" sz="2800" dirty="0" smtClean="0">
                <a:latin typeface="+mj-lt"/>
                <a:cs typeface="Palatino Linotype"/>
              </a:rPr>
              <a:t>Οκτωβρίου </a:t>
            </a:r>
            <a:r>
              <a:rPr lang="el-GR" sz="2800" dirty="0">
                <a:latin typeface="+mj-lt"/>
                <a:cs typeface="Palatino Linotype"/>
              </a:rPr>
              <a:t>845.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0361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+mj-lt"/>
                <a:cs typeface="Palatino Linotype"/>
              </a:rPr>
              <a:t>* </a:t>
            </a:r>
            <a:r>
              <a:rPr lang="el-GR" sz="2800" dirty="0" smtClean="0">
                <a:latin typeface="+mj-lt"/>
                <a:cs typeface="Palatino Linotype"/>
              </a:rPr>
              <a:t>Το </a:t>
            </a:r>
            <a:r>
              <a:rPr lang="el-GR" sz="2800" dirty="0">
                <a:latin typeface="+mj-lt"/>
                <a:cs typeface="Palatino Linotype"/>
              </a:rPr>
              <a:t>ποιητικό του </a:t>
            </a:r>
            <a:r>
              <a:rPr lang="el-GR" sz="2800" dirty="0" smtClean="0">
                <a:latin typeface="+mj-lt"/>
                <a:cs typeface="Palatino Linotype"/>
              </a:rPr>
              <a:t>έργο:</a:t>
            </a:r>
            <a:endParaRPr lang="en-US" sz="2800" dirty="0" smtClean="0">
              <a:latin typeface="+mj-lt"/>
              <a:cs typeface="Palatino Linotype"/>
            </a:endParaRP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Είναι </a:t>
            </a:r>
            <a:r>
              <a:rPr lang="el-GR" sz="2800" dirty="0">
                <a:latin typeface="+mj-lt"/>
                <a:cs typeface="Palatino Linotype"/>
              </a:rPr>
              <a:t>κυρίως υμνογράφος (και όχι </a:t>
            </a:r>
            <a:r>
              <a:rPr lang="el-GR" sz="2800" dirty="0" smtClean="0">
                <a:latin typeface="+mj-lt"/>
                <a:cs typeface="Palatino Linotype"/>
              </a:rPr>
              <a:t>μελωδός</a:t>
            </a:r>
            <a:r>
              <a:rPr lang="el-GR" sz="2800" dirty="0" smtClean="0">
                <a:latin typeface="+mj-lt"/>
                <a:cs typeface="Palatino Linotype"/>
              </a:rPr>
              <a:t>).</a:t>
            </a:r>
            <a:endParaRPr lang="en-US" sz="2800" dirty="0" smtClean="0">
              <a:latin typeface="+mj-lt"/>
              <a:cs typeface="Palatino Linotype"/>
            </a:endParaRP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Συνέγραψε </a:t>
            </a:r>
            <a:r>
              <a:rPr lang="el-GR" sz="2800" dirty="0">
                <a:latin typeface="+mj-lt"/>
                <a:cs typeface="Palatino Linotype"/>
              </a:rPr>
              <a:t>Στιχηρά στην ακολουθία των Θεοφανείων, δοξαστικά των Αίνων του Ευαγγελισμού και του αγίου </a:t>
            </a:r>
            <a:r>
              <a:rPr lang="el-GR" sz="2800" dirty="0" smtClean="0">
                <a:latin typeface="+mj-lt"/>
                <a:cs typeface="Palatino Linotype"/>
              </a:rPr>
              <a:t>Γεωργίου</a:t>
            </a:r>
            <a:r>
              <a:rPr lang="el-GR" sz="2800" dirty="0" smtClean="0">
                <a:latin typeface="+mj-lt"/>
                <a:cs typeface="Palatino Linotype"/>
              </a:rPr>
              <a:t>.</a:t>
            </a:r>
            <a:endParaRPr lang="en-US" sz="2800" dirty="0" smtClean="0">
              <a:latin typeface="+mj-lt"/>
              <a:cs typeface="Palatino Linotype"/>
            </a:endParaRP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Συνέγραψε </a:t>
            </a:r>
            <a:r>
              <a:rPr lang="el-GR" sz="2800" dirty="0">
                <a:latin typeface="+mj-lt"/>
                <a:cs typeface="Palatino Linotype"/>
              </a:rPr>
              <a:t>τριώδιους Κανόνες.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0004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2. Οι Στουδίτες </a:t>
            </a:r>
            <a:r>
              <a:rPr lang="el-GR" dirty="0" smtClean="0"/>
              <a:t>υμνογράφοι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α. Θεόδωρος ο Στουδίτης (759-826)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Ηγούμενος της μονής του Στουδίου.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Διώχθηκε από τους εικονομάχους.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Συνέταξε Κανόνες (κυρίως τριώδιους και τετραώδιους), ιδιόμελα και </a:t>
            </a:r>
            <a:r>
              <a:rPr lang="el-GR" sz="2800" dirty="0" smtClean="0">
                <a:latin typeface="+mj-lt"/>
                <a:cs typeface="Palatino Linotype"/>
              </a:rPr>
              <a:t>Κοντάκια</a:t>
            </a:r>
            <a:r>
              <a:rPr lang="el-GR" sz="2800" dirty="0">
                <a:latin typeface="+mj-lt"/>
                <a:cs typeface="Palatino Linotype"/>
              </a:rPr>
              <a:t>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</a:t>
            </a:r>
            <a:r>
              <a:rPr lang="el-GR" sz="2800" dirty="0" smtClean="0">
                <a:latin typeface="+mj-lt"/>
                <a:cs typeface="Palatino Linotype"/>
              </a:rPr>
              <a:t>*</a:t>
            </a:r>
            <a:r>
              <a:rPr lang="en-US" sz="2800" dirty="0" smtClean="0">
                <a:latin typeface="+mj-lt"/>
                <a:cs typeface="Palatino Linotype"/>
              </a:rPr>
              <a:t> </a:t>
            </a:r>
            <a:r>
              <a:rPr lang="el-GR" sz="2800" dirty="0" smtClean="0">
                <a:latin typeface="+mj-lt"/>
                <a:cs typeface="Palatino Linotype"/>
              </a:rPr>
              <a:t>Αναθεώρησε </a:t>
            </a:r>
            <a:r>
              <a:rPr lang="el-GR" sz="2800" dirty="0">
                <a:latin typeface="+mj-lt"/>
                <a:cs typeface="Palatino Linotype"/>
              </a:rPr>
              <a:t>τους Αναβαθμούς της Οκτωήχου.</a:t>
            </a:r>
            <a:endParaRPr lang="en-US" sz="2800" dirty="0">
              <a:latin typeface="+mj-lt"/>
              <a:cs typeface="Palatino Linotype"/>
            </a:endParaRPr>
          </a:p>
          <a:p>
            <a:pPr marL="0" indent="0" algn="just">
              <a:buNone/>
            </a:pP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0120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(συνέχεια)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β. Ιωσήφ Θεσσαλονίκης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Αδελφός και συμμοναστής του </a:t>
            </a:r>
            <a:r>
              <a:rPr lang="el-GR" sz="2800" dirty="0" smtClean="0">
                <a:latin typeface="+mj-lt"/>
                <a:cs typeface="Palatino Linotype"/>
              </a:rPr>
              <a:t>Θεοδώρου </a:t>
            </a:r>
            <a:r>
              <a:rPr lang="el-GR" sz="2800" dirty="0">
                <a:latin typeface="+mj-lt"/>
                <a:cs typeface="Palatino Linotype"/>
              </a:rPr>
              <a:t>Στουδίτη.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Συγγραφέας πολλών Κανόνων και Τροπαρίων (μεταξύ των οποίων και το γνωστό «Η Παρθένος σήμερον, τον </a:t>
            </a:r>
            <a:r>
              <a:rPr lang="el-GR" sz="2800" dirty="0" smtClean="0">
                <a:latin typeface="+mj-lt"/>
                <a:cs typeface="Palatino Linotype"/>
              </a:rPr>
              <a:t>προαιώνιον </a:t>
            </a:r>
            <a:r>
              <a:rPr lang="el-GR" sz="2800" dirty="0">
                <a:latin typeface="+mj-lt"/>
                <a:cs typeface="Palatino Linotype"/>
              </a:rPr>
              <a:t>λόγον...».</a:t>
            </a:r>
          </a:p>
          <a:p>
            <a:pPr algn="just">
              <a:buNone/>
            </a:pP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6669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3. Πατριάρχες </a:t>
            </a:r>
            <a:r>
              <a:rPr lang="el-GR" dirty="0" smtClean="0"/>
              <a:t>Κωνσταντινουπόλεως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Γερμανός (645-740).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Ταράσιος (+784).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Φώτιος (+891).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Ιγνάτιος (+870).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5638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4. </a:t>
            </a:r>
            <a:r>
              <a:rPr lang="el-GR" dirty="0" smtClean="0"/>
              <a:t>Αυτοκράτορες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Ιουστινιανός (527-567): ποιητής του ύμνου «Ο Μονογενής Υιός και Λόγος του Θεού...».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Λέων ο Σοφός (886-912): ποιητής των 11 </a:t>
            </a:r>
            <a:r>
              <a:rPr lang="el-GR" sz="2800" dirty="0" smtClean="0">
                <a:latin typeface="+mj-lt"/>
                <a:cs typeface="Palatino Linotype"/>
              </a:rPr>
              <a:t>εωθινών </a:t>
            </a:r>
            <a:r>
              <a:rPr lang="el-GR" sz="2800" dirty="0">
                <a:latin typeface="+mj-lt"/>
                <a:cs typeface="Palatino Linotype"/>
              </a:rPr>
              <a:t>(δοξαστικά Αίνων των Κυριακών) και του Δοξαστικού των αποστίχων της Πεντηκοστής.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Κωνσταντίνος ο Πορφυρογέννητος (913-959): ποιητής των ένδεκα εξαποστειλαρίων (Όρθρος των Κυριακών).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Θεόδωρος Β´ο Λάσκαρης (1254-1258): ποιητής του Μεγάλου Παρακλητικού Κανόνα.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1908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5. Ιδιώτες ή </a:t>
            </a:r>
            <a:r>
              <a:rPr lang="el-GR" dirty="0" smtClean="0"/>
              <a:t>μοναχοί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Κασία ή Κασσιανή: ποιήτρια πολλών </a:t>
            </a:r>
            <a:r>
              <a:rPr lang="el-GR" sz="2800" dirty="0" smtClean="0">
                <a:latin typeface="+mj-lt"/>
                <a:cs typeface="Palatino Linotype"/>
              </a:rPr>
              <a:t>δοξαστικών </a:t>
            </a:r>
            <a:r>
              <a:rPr lang="el-GR" sz="2800" dirty="0">
                <a:latin typeface="+mj-lt"/>
                <a:cs typeface="Palatino Linotype"/>
              </a:rPr>
              <a:t>(μεταξύ των οποίων του Εσπερινού των Χριστουγέννων και του Όρθρου της Μ. </a:t>
            </a:r>
            <a:r>
              <a:rPr lang="el-GR" sz="2800" dirty="0" smtClean="0">
                <a:latin typeface="+mj-lt"/>
                <a:cs typeface="Palatino Linotype"/>
              </a:rPr>
              <a:t>Τετάρτης</a:t>
            </a:r>
            <a:r>
              <a:rPr lang="el-GR" sz="2800" dirty="0">
                <a:latin typeface="+mj-lt"/>
                <a:cs typeface="Palatino Linotype"/>
              </a:rPr>
              <a:t>) και Ειρμών Κανόνων του Μ. Σαββάτου.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Συμεών ο Μεταφραστής: 10</a:t>
            </a:r>
            <a:r>
              <a:rPr lang="el-GR" sz="2800" baseline="30000" dirty="0">
                <a:latin typeface="+mj-lt"/>
                <a:cs typeface="Palatino Linotype"/>
              </a:rPr>
              <a:t>ος</a:t>
            </a:r>
            <a:r>
              <a:rPr lang="el-GR" sz="2800" dirty="0">
                <a:latin typeface="+mj-lt"/>
                <a:cs typeface="Palatino Linotype"/>
              </a:rPr>
              <a:t> αι./ συνέταξε ιαμβικούς τρίμετρους στίχους (ακολουθία Θ. Μεταλήψεως), Κοντάκιο στον άγιο Σάββα και στιχηρά κατ᾽ αλφάβητο (Εσπερινός Τετάρτης της Ε´ εβδομάδας της Μ. Τεσσαρακοστής).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Δαλαμιανός μοναχός: συγγραφέας δέκα </a:t>
            </a:r>
            <a:r>
              <a:rPr lang="el-GR" sz="2800" dirty="0" smtClean="0">
                <a:latin typeface="+mj-lt"/>
                <a:cs typeface="Palatino Linotype"/>
              </a:rPr>
              <a:t>Ειρμών</a:t>
            </a:r>
            <a:r>
              <a:rPr lang="el-GR" sz="2800" dirty="0">
                <a:latin typeface="+mj-lt"/>
                <a:cs typeface="Palatino Linotype"/>
              </a:rPr>
              <a:t>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0140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6. </a:t>
            </a:r>
            <a:r>
              <a:rPr lang="el-GR" dirty="0" smtClean="0"/>
              <a:t>Ιταλοέλληνες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dirty="0" smtClean="0">
                <a:latin typeface="+mj-lt"/>
                <a:cs typeface="Palatino Linotype"/>
              </a:rPr>
              <a:t>Συρακούσιοι</a:t>
            </a:r>
            <a:r>
              <a:rPr lang="el-GR" sz="2800" dirty="0">
                <a:latin typeface="+mj-lt"/>
                <a:cs typeface="Palatino Linotype"/>
              </a:rPr>
              <a:t>: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Ιωάννης ο Θεριστής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Ηλίας ο Σικελιώτης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Γεώργιος ο Σικελιώτης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Λουκάς ο Ανθρακεύς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Ιωσήφ ο υμνογράφος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Μεθόδιος ο Συρακούσιος.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5337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(συνέχεια)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dirty="0" smtClean="0">
                <a:latin typeface="+mj-lt"/>
                <a:cs typeface="Palatino Linotype"/>
              </a:rPr>
              <a:t>Εκ </a:t>
            </a:r>
            <a:r>
              <a:rPr lang="el-GR" sz="2800" dirty="0">
                <a:latin typeface="+mj-lt"/>
                <a:cs typeface="Palatino Linotype"/>
              </a:rPr>
              <a:t>της Κρυπτοφέρρης: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Βαρθολομαίος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Γερμανός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Ιωάννης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Προκόπιος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1305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Β. Οι δημιουργοί των </a:t>
            </a:r>
            <a:r>
              <a:rPr lang="el-GR" dirty="0" smtClean="0"/>
              <a:t>Κανόνων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</a:t>
            </a:r>
            <a:r>
              <a:rPr lang="el-GR" sz="2000" dirty="0"/>
              <a:t>έργο αποτελεί την έκδοση </a:t>
            </a:r>
            <a:r>
              <a:rPr lang="en-US" sz="2000" dirty="0"/>
              <a:t>1.0</a:t>
            </a:r>
            <a:r>
              <a:rPr lang="el-G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Γεώργιος Φίλιας</a:t>
            </a:r>
            <a:r>
              <a:rPr lang="en-US" sz="2000" dirty="0"/>
              <a:t> 2015</a:t>
            </a:r>
            <a:r>
              <a:rPr lang="el-GR" sz="2000" dirty="0"/>
              <a:t>. Γεώργιος Φίλιας</a:t>
            </a:r>
            <a:r>
              <a:rPr lang="en-US" sz="2000" dirty="0"/>
              <a:t>.</a:t>
            </a:r>
            <a:r>
              <a:rPr lang="el-GR" sz="2000" dirty="0"/>
              <a:t> «Ιστορία και Θεολογία των Εκκλησιαστικών Ύμνων». Έκδοση: 1.0. Αθήνα 201</a:t>
            </a:r>
            <a:r>
              <a:rPr lang="en-US" sz="2000" dirty="0"/>
              <a:t>5</a:t>
            </a:r>
            <a:r>
              <a:rPr lang="el-GR" sz="2000" dirty="0"/>
              <a:t>. 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/>
              <a:t>http://opencourses.uoa.gr/courses/SOCTHEOL104/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 smtClean="0">
                <a:latin typeface="+mj-lt"/>
                <a:cs typeface="Palatino Linotype"/>
              </a:rPr>
              <a:t>Εισαγωγικά</a:t>
            </a:r>
            <a:r>
              <a:rPr lang="el-GR" sz="2400" dirty="0">
                <a:latin typeface="+mj-lt"/>
                <a:cs typeface="Palatino Linotype"/>
              </a:rPr>
              <a:t>: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Δύο μεγάλα μοναστικά κέντρα απέβησαν οι βασικοί τόποι ποιήσεως Κανόνα: η μονή του </a:t>
            </a:r>
            <a:r>
              <a:rPr lang="el-GR" sz="2400" dirty="0" smtClean="0">
                <a:latin typeface="+mj-lt"/>
                <a:cs typeface="Palatino Linotype"/>
              </a:rPr>
              <a:t>αγίου </a:t>
            </a:r>
            <a:r>
              <a:rPr lang="el-GR" sz="2400" dirty="0">
                <a:latin typeface="+mj-lt"/>
                <a:cs typeface="Palatino Linotype"/>
              </a:rPr>
              <a:t>Σάββα στα Ιεροσόλυμα και η μονή του Στουδίου στην Κωνσταντινούπολη.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Ένα άλλο υμνογραφικό κέντρο Κανόνων: οι ελληνικές πόλεις της Σικελίας και της Κάτω Ιταλίας (διακρίνονται στις σχολές των </a:t>
            </a:r>
            <a:r>
              <a:rPr lang="el-GR" sz="2400" dirty="0" smtClean="0">
                <a:latin typeface="+mj-lt"/>
                <a:cs typeface="Palatino Linotype"/>
              </a:rPr>
              <a:t>Συρακουσών </a:t>
            </a:r>
            <a:r>
              <a:rPr lang="el-GR" sz="2400" dirty="0">
                <a:latin typeface="+mj-lt"/>
                <a:cs typeface="Palatino Linotype"/>
              </a:rPr>
              <a:t>και της Κρυπτοφέρρης).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Άλλα κέντρα υμνογραφικής παραγωγής </a:t>
            </a:r>
            <a:r>
              <a:rPr lang="el-GR" sz="2400" dirty="0" smtClean="0">
                <a:latin typeface="+mj-lt"/>
                <a:cs typeface="Palatino Linotype"/>
              </a:rPr>
              <a:t>Κανόνων</a:t>
            </a:r>
            <a:r>
              <a:rPr lang="el-GR" sz="2400" dirty="0">
                <a:latin typeface="+mj-lt"/>
                <a:cs typeface="Palatino Linotype"/>
              </a:rPr>
              <a:t>: η μονή του Σινά και οι μονές στην </a:t>
            </a:r>
            <a:r>
              <a:rPr lang="el-GR" sz="2400" dirty="0" smtClean="0">
                <a:latin typeface="+mj-lt"/>
                <a:cs typeface="Palatino Linotype"/>
              </a:rPr>
              <a:t>Κωνσταντινούπολη </a:t>
            </a:r>
            <a:r>
              <a:rPr lang="el-GR" sz="2400" dirty="0">
                <a:latin typeface="+mj-lt"/>
                <a:cs typeface="Palatino Linotype"/>
              </a:rPr>
              <a:t>εκτός του Στουδίου.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1. Οι Σαββαΐτες υμνογράφοι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α. Ο Ανδρέας Κρήτης.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Βίος: καταγωγή από τη </a:t>
            </a:r>
            <a:r>
              <a:rPr lang="el-GR" sz="2800" dirty="0" smtClean="0">
                <a:latin typeface="+mj-lt"/>
                <a:cs typeface="Palatino Linotype"/>
              </a:rPr>
              <a:t>Δαμασκό/μοναχός </a:t>
            </a:r>
            <a:r>
              <a:rPr lang="el-GR" sz="2800" dirty="0">
                <a:latin typeface="+mj-lt"/>
                <a:cs typeface="Palatino Linotype"/>
              </a:rPr>
              <a:t>στα Ιεροσόλυμα (σε νεαρή ηλικία)/ 685: χειροτονία εις Διάκονο στην </a:t>
            </a:r>
            <a:r>
              <a:rPr lang="el-GR" sz="2800" dirty="0" smtClean="0">
                <a:latin typeface="+mj-lt"/>
                <a:cs typeface="Palatino Linotype"/>
              </a:rPr>
              <a:t>Κωνσταντινούπολη</a:t>
            </a:r>
            <a:r>
              <a:rPr lang="el-GR" sz="2800" dirty="0">
                <a:latin typeface="+mj-lt"/>
                <a:cs typeface="Palatino Linotype"/>
              </a:rPr>
              <a:t>/ αρχές του Η´αι.: εξελέγη αρχιεπίσκοπος Γορτύνης Κρήτης/ 7 Ιουλίου 740: απεβίωσε στη Μυτιλήνη, </a:t>
            </a:r>
            <a:r>
              <a:rPr lang="el-GR" sz="2800" dirty="0" smtClean="0">
                <a:latin typeface="+mj-lt"/>
                <a:cs typeface="Palatino Linotype"/>
              </a:rPr>
              <a:t>επιστρέφοντας </a:t>
            </a:r>
            <a:r>
              <a:rPr lang="el-GR" sz="2800" dirty="0">
                <a:latin typeface="+mj-lt"/>
                <a:cs typeface="Palatino Linotype"/>
              </a:rPr>
              <a:t>από την Κρήτη στην </a:t>
            </a:r>
            <a:r>
              <a:rPr lang="el-GR" sz="2800" dirty="0" smtClean="0">
                <a:latin typeface="+mj-lt"/>
                <a:cs typeface="Palatino Linotype"/>
              </a:rPr>
              <a:t>Κωνσταντινούπολη </a:t>
            </a:r>
            <a:r>
              <a:rPr lang="el-GR" sz="2800" dirty="0">
                <a:latin typeface="+mj-lt"/>
                <a:cs typeface="Palatino Linotype"/>
              </a:rPr>
              <a:t>(ετάφη στην παραλία της </a:t>
            </a:r>
            <a:r>
              <a:rPr lang="el-GR" sz="2800" dirty="0" smtClean="0">
                <a:latin typeface="+mj-lt"/>
                <a:cs typeface="Palatino Linotype"/>
              </a:rPr>
              <a:t>Ερεσού</a:t>
            </a:r>
            <a:r>
              <a:rPr lang="el-GR" sz="2800" dirty="0">
                <a:latin typeface="+mj-lt"/>
                <a:cs typeface="Palatino Linotype"/>
              </a:rPr>
              <a:t>).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5608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l-GR" sz="2800" dirty="0" smtClean="0">
                <a:latin typeface="+mj-lt"/>
                <a:cs typeface="Palatino Linotype"/>
              </a:rPr>
              <a:t>* </a:t>
            </a:r>
            <a:r>
              <a:rPr lang="el-GR" sz="2800" dirty="0">
                <a:latin typeface="+mj-lt"/>
                <a:cs typeface="Palatino Linotype"/>
              </a:rPr>
              <a:t>Το ποιητικό του έργο: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Έδωσε </a:t>
            </a:r>
            <a:r>
              <a:rPr lang="el-GR" sz="2800" dirty="0">
                <a:latin typeface="+mj-lt"/>
                <a:cs typeface="Palatino Linotype"/>
              </a:rPr>
              <a:t>σπουδαία ώθηση στη δημιουργία Κανόνων.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Συγγραφέας </a:t>
            </a:r>
            <a:r>
              <a:rPr lang="el-GR" sz="2800" dirty="0">
                <a:latin typeface="+mj-lt"/>
                <a:cs typeface="Palatino Linotype"/>
              </a:rPr>
              <a:t>690 ειρμών (μεγάλος αριθμός των </a:t>
            </a:r>
            <a:r>
              <a:rPr lang="el-GR" sz="2800" dirty="0" smtClean="0">
                <a:latin typeface="+mj-lt"/>
                <a:cs typeface="Palatino Linotype"/>
              </a:rPr>
              <a:t>οποίων</a:t>
            </a:r>
            <a:r>
              <a:rPr lang="en-US" sz="2800" dirty="0">
                <a:latin typeface="+mj-lt"/>
                <a:cs typeface="Palatino Linotype"/>
              </a:rPr>
              <a:t> </a:t>
            </a:r>
            <a:r>
              <a:rPr lang="el-GR" sz="2800" dirty="0" smtClean="0">
                <a:latin typeface="+mj-lt"/>
                <a:cs typeface="Palatino Linotype"/>
              </a:rPr>
              <a:t>εξαρτάται </a:t>
            </a:r>
            <a:r>
              <a:rPr lang="el-GR" sz="2800" dirty="0">
                <a:latin typeface="+mj-lt"/>
                <a:cs typeface="Palatino Linotype"/>
              </a:rPr>
              <a:t>από τις βιβλικές Ωδές).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Συνέθεσε </a:t>
            </a:r>
            <a:r>
              <a:rPr lang="el-GR" sz="2800" dirty="0">
                <a:latin typeface="+mj-lt"/>
                <a:cs typeface="Palatino Linotype"/>
              </a:rPr>
              <a:t>Τριώδια (ψάλλονται στα Απόδειπνα της </a:t>
            </a:r>
            <a:r>
              <a:rPr lang="el-GR" sz="2800" dirty="0" smtClean="0">
                <a:latin typeface="+mj-lt"/>
                <a:cs typeface="Palatino Linotype"/>
              </a:rPr>
              <a:t>Μ.</a:t>
            </a:r>
            <a:r>
              <a:rPr lang="en-US" sz="2800" dirty="0" smtClean="0">
                <a:latin typeface="+mj-lt"/>
                <a:cs typeface="Palatino Linotype"/>
              </a:rPr>
              <a:t> </a:t>
            </a:r>
            <a:r>
              <a:rPr lang="el-GR" sz="2800" dirty="0" smtClean="0">
                <a:latin typeface="+mj-lt"/>
                <a:cs typeface="Palatino Linotype"/>
              </a:rPr>
              <a:t>Τεσσαρακοστής</a:t>
            </a:r>
            <a:r>
              <a:rPr lang="el-GR" sz="2800" dirty="0">
                <a:latin typeface="+mj-lt"/>
                <a:cs typeface="Palatino Linotype"/>
              </a:rPr>
              <a:t>) και Ιδιόμελα ή Στιχηρά των </a:t>
            </a:r>
            <a:r>
              <a:rPr lang="el-GR" sz="2800" dirty="0" smtClean="0">
                <a:latin typeface="+mj-lt"/>
                <a:cs typeface="Palatino Linotype"/>
              </a:rPr>
              <a:t>Αίνων </a:t>
            </a:r>
            <a:r>
              <a:rPr lang="el-GR" sz="2800" dirty="0">
                <a:latin typeface="+mj-lt"/>
                <a:cs typeface="Palatino Linotype"/>
              </a:rPr>
              <a:t>διαφόρων εορτών.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Ο </a:t>
            </a:r>
            <a:r>
              <a:rPr lang="el-GR" sz="2800" dirty="0">
                <a:latin typeface="+mj-lt"/>
                <a:cs typeface="Palatino Linotype"/>
              </a:rPr>
              <a:t>Μέγας Κανών: αποτελείται από 250 Τροπάρια (αργότερα, προστέθηκαν Τροπάρια προς τιμή του Ανδρέα Κρήτης και της οσίας Μαρίας της Αιγυπτίας· έτσι, ο αριθμός ανήλθε σε 280)/ Ο Μέγας Κανών έχει ως θέμα την μετάνοια/ Ψάλλεται ολόκληρος στον Όρθρο της Πέμπτης της Ε´εβδομάδας της Μ. </a:t>
            </a:r>
            <a:r>
              <a:rPr lang="el-GR" sz="2800" dirty="0" smtClean="0">
                <a:latin typeface="+mj-lt"/>
                <a:cs typeface="Palatino Linotype"/>
              </a:rPr>
              <a:t>Τεσσαρακοστής</a:t>
            </a:r>
            <a:r>
              <a:rPr lang="el-GR" sz="2800" dirty="0">
                <a:latin typeface="+mj-lt"/>
                <a:cs typeface="Palatino Linotype"/>
              </a:rPr>
              <a:t>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2655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β. Ιωάννης ο Δαμασκηνός.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Βίος: γεννήθηκε περί το 675 στη Δαμασκό της Συρίας/ Διδάχθηκε φιλοσοφία, θεολογία και </a:t>
            </a:r>
            <a:r>
              <a:rPr lang="el-GR" sz="2800" dirty="0" smtClean="0">
                <a:latin typeface="+mj-lt"/>
                <a:cs typeface="Palatino Linotype"/>
              </a:rPr>
              <a:t>εκκλησιαστική </a:t>
            </a:r>
            <a:r>
              <a:rPr lang="el-GR" sz="2800" dirty="0">
                <a:latin typeface="+mj-lt"/>
                <a:cs typeface="Palatino Linotype"/>
              </a:rPr>
              <a:t>μουσική μαζί με τον θετό αδελφό του Κοσμά, μετέπειτα επίσκοπο Μαϊουμά/ </a:t>
            </a:r>
            <a:r>
              <a:rPr lang="el-GR" sz="2800" dirty="0" smtClean="0">
                <a:latin typeface="+mj-lt"/>
                <a:cs typeface="Palatino Linotype"/>
              </a:rPr>
              <a:t>Έλαβε </a:t>
            </a:r>
            <a:r>
              <a:rPr lang="el-GR" sz="2800" dirty="0">
                <a:latin typeface="+mj-lt"/>
                <a:cs typeface="Palatino Linotype"/>
              </a:rPr>
              <a:t>το αξίωμα του πρωτοσυμβούλου στην αυλή του Χαλίφη/ Προσήλθε για να μονάσει στην μονή του αγίου Σάββα στα Ιεροσόλυμα/ Χειροτονήθηκε πρεσβύτερος από τον </a:t>
            </a:r>
            <a:r>
              <a:rPr lang="el-GR" sz="2800" dirty="0" smtClean="0">
                <a:latin typeface="+mj-lt"/>
                <a:cs typeface="Palatino Linotype"/>
              </a:rPr>
              <a:t>πατριάρχη </a:t>
            </a:r>
            <a:r>
              <a:rPr lang="el-GR" sz="2800" dirty="0">
                <a:latin typeface="+mj-lt"/>
                <a:cs typeface="Palatino Linotype"/>
              </a:rPr>
              <a:t>Ιεροσολύμων Ιωάννη Ε´/ </a:t>
            </a:r>
            <a:r>
              <a:rPr lang="el-GR" sz="2800" dirty="0" smtClean="0">
                <a:latin typeface="+mj-lt"/>
                <a:cs typeface="Palatino Linotype"/>
              </a:rPr>
              <a:t>Δραστηριοποιήθηκε </a:t>
            </a:r>
            <a:r>
              <a:rPr lang="el-GR" sz="2800" dirty="0">
                <a:latin typeface="+mj-lt"/>
                <a:cs typeface="Palatino Linotype"/>
              </a:rPr>
              <a:t>στον αγώνα υπέρ των ιερών εικόνων/ Απέθανε το 749</a:t>
            </a:r>
            <a:r>
              <a:rPr lang="el-GR" sz="2800" dirty="0" smtClean="0">
                <a:latin typeface="+mj-lt"/>
                <a:cs typeface="Palatino Linotype"/>
              </a:rPr>
              <a:t>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6375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l-GR" sz="2800" dirty="0" smtClean="0">
                <a:latin typeface="+mj-lt"/>
                <a:cs typeface="Palatino Linotype"/>
              </a:rPr>
              <a:t>* </a:t>
            </a:r>
            <a:r>
              <a:rPr lang="el-GR" sz="2800" dirty="0">
                <a:latin typeface="+mj-lt"/>
                <a:cs typeface="Palatino Linotype"/>
              </a:rPr>
              <a:t>Το ποιητικό του έργο: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Αναδείχθηκε </a:t>
            </a:r>
            <a:r>
              <a:rPr lang="el-GR" sz="2800" dirty="0">
                <a:latin typeface="+mj-lt"/>
                <a:cs typeface="Palatino Linotype"/>
              </a:rPr>
              <a:t>σε κορυφαίο υμνογράφο και </a:t>
            </a:r>
            <a:r>
              <a:rPr lang="el-GR" sz="2800" dirty="0" smtClean="0">
                <a:latin typeface="+mj-lt"/>
                <a:cs typeface="Palatino Linotype"/>
              </a:rPr>
              <a:t>μελωδό </a:t>
            </a:r>
            <a:r>
              <a:rPr lang="el-GR" sz="2800" dirty="0">
                <a:latin typeface="+mj-lt"/>
                <a:cs typeface="Palatino Linotype"/>
              </a:rPr>
              <a:t>της Εκκλησίας.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Στο </a:t>
            </a:r>
            <a:r>
              <a:rPr lang="el-GR" sz="2800" dirty="0">
                <a:latin typeface="+mj-lt"/>
                <a:cs typeface="Palatino Linotype"/>
              </a:rPr>
              <a:t>ποιητικό του έργο επανήλθε στην αρχή της προσωδίας και ένωσε την ρυθμική με την μετρική ποίηση.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Διαρίθμησε </a:t>
            </a:r>
            <a:r>
              <a:rPr lang="el-GR" sz="2800" dirty="0">
                <a:latin typeface="+mj-lt"/>
                <a:cs typeface="Palatino Linotype"/>
              </a:rPr>
              <a:t>και συμπλήρωσε το βιβλίο της </a:t>
            </a:r>
            <a:r>
              <a:rPr lang="el-GR" sz="2800" dirty="0" smtClean="0">
                <a:latin typeface="+mj-lt"/>
                <a:cs typeface="Palatino Linotype"/>
              </a:rPr>
              <a:t>Οκτωήχου</a:t>
            </a:r>
            <a:r>
              <a:rPr lang="el-GR" sz="2800" dirty="0">
                <a:latin typeface="+mj-lt"/>
                <a:cs typeface="Palatino Linotype"/>
              </a:rPr>
              <a:t>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Συνέθεσε </a:t>
            </a:r>
            <a:r>
              <a:rPr lang="el-GR" sz="2800" dirty="0">
                <a:latin typeface="+mj-lt"/>
                <a:cs typeface="Palatino Linotype"/>
              </a:rPr>
              <a:t>τους Κανόνες των σημαντικότερων </a:t>
            </a:r>
            <a:r>
              <a:rPr lang="el-GR" sz="2800" dirty="0" smtClean="0">
                <a:latin typeface="+mj-lt"/>
                <a:cs typeface="Palatino Linotype"/>
              </a:rPr>
              <a:t>δεσποτικών </a:t>
            </a:r>
            <a:r>
              <a:rPr lang="el-GR" sz="2800" dirty="0">
                <a:latin typeface="+mj-lt"/>
                <a:cs typeface="Palatino Linotype"/>
              </a:rPr>
              <a:t>και θεομητορικών εορτών.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Συνέγραψε </a:t>
            </a:r>
            <a:r>
              <a:rPr lang="el-GR" sz="2800" dirty="0">
                <a:latin typeface="+mj-lt"/>
                <a:cs typeface="Palatino Linotype"/>
              </a:rPr>
              <a:t>Ιδιόμελα της νεκρώσιμης ακολουθίας.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1313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γ. Κοσμάς ο Μελωδός.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Βίος: γεννήθηκε το 685 στην Δαμασκό και υιοθετήθηκε από τον πατέρα </a:t>
            </a:r>
            <a:r>
              <a:rPr lang="el-GR" sz="2800" dirty="0" smtClean="0">
                <a:latin typeface="+mj-lt"/>
                <a:cs typeface="Palatino Linotype"/>
              </a:rPr>
              <a:t>Ιωάννου </a:t>
            </a:r>
            <a:r>
              <a:rPr lang="el-GR" sz="2800" dirty="0">
                <a:latin typeface="+mj-lt"/>
                <a:cs typeface="Palatino Linotype"/>
              </a:rPr>
              <a:t>του Δαμασκηνού/ προσονομάζεται «Αγιοπολίτης» και «Ιεροσολυμίτης»/ </a:t>
            </a:r>
            <a:r>
              <a:rPr lang="el-GR" sz="2800" dirty="0" smtClean="0">
                <a:latin typeface="+mj-lt"/>
                <a:cs typeface="Palatino Linotype"/>
              </a:rPr>
              <a:t>Χειροτονήθηκε </a:t>
            </a:r>
            <a:r>
              <a:rPr lang="el-GR" sz="2800" dirty="0">
                <a:latin typeface="+mj-lt"/>
                <a:cs typeface="Palatino Linotype"/>
              </a:rPr>
              <a:t>(πιθανόν το 743) επίσκοπος Μαϊουμά (κοντά στην Γάζα της </a:t>
            </a:r>
            <a:r>
              <a:rPr lang="el-GR" sz="2800" dirty="0" smtClean="0">
                <a:latin typeface="+mj-lt"/>
                <a:cs typeface="Palatino Linotype"/>
              </a:rPr>
              <a:t>Παλαιστίνης</a:t>
            </a:r>
            <a:r>
              <a:rPr lang="el-GR" sz="2800" dirty="0">
                <a:latin typeface="+mj-lt"/>
                <a:cs typeface="Palatino Linotype"/>
              </a:rPr>
              <a:t>)/ Απέθανε περί το 750.</a:t>
            </a:r>
            <a:endParaRPr lang="en-US" sz="2800" dirty="0">
              <a:latin typeface="+mj-lt"/>
              <a:cs typeface="Palatino Linotype"/>
            </a:endParaRPr>
          </a:p>
          <a:p>
            <a:pPr algn="just">
              <a:buNone/>
            </a:pP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6528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l-GR" sz="2800" dirty="0" smtClean="0">
                <a:latin typeface="+mj-lt"/>
                <a:cs typeface="Palatino Linotype"/>
              </a:rPr>
              <a:t>* </a:t>
            </a:r>
            <a:r>
              <a:rPr lang="el-GR" sz="2800" dirty="0">
                <a:latin typeface="+mj-lt"/>
                <a:cs typeface="Palatino Linotype"/>
              </a:rPr>
              <a:t>Το ποιητικό του έργο: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Ανήκει </a:t>
            </a:r>
            <a:r>
              <a:rPr lang="el-GR" sz="2800" dirty="0">
                <a:latin typeface="+mj-lt"/>
                <a:cs typeface="Palatino Linotype"/>
              </a:rPr>
              <a:t>στη χορεία των μεγάλων δημιουργών Κανόνων.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ποίησή του έχει ισχυρό βιβλικό χαρακτήρα.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γλώσα της ποιήσεώς του είναι εύληπτη/ </a:t>
            </a:r>
            <a:r>
              <a:rPr lang="el-GR" sz="2800" dirty="0" smtClean="0">
                <a:latin typeface="+mj-lt"/>
                <a:cs typeface="Palatino Linotype"/>
              </a:rPr>
              <a:t>Μελοποίησε </a:t>
            </a:r>
            <a:r>
              <a:rPr lang="el-GR" sz="2800" dirty="0">
                <a:latin typeface="+mj-lt"/>
                <a:cs typeface="Palatino Linotype"/>
              </a:rPr>
              <a:t>τις ποιητικές του συνθέσεις.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Αρρύεται </a:t>
            </a:r>
            <a:r>
              <a:rPr lang="el-GR" sz="2800" dirty="0">
                <a:latin typeface="+mj-lt"/>
                <a:cs typeface="Palatino Linotype"/>
              </a:rPr>
              <a:t>ολόκληρες φράσεις από τον Γρηγόριο Θεολόγο.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Σημαντικοί </a:t>
            </a:r>
            <a:r>
              <a:rPr lang="el-GR" sz="2800" dirty="0">
                <a:latin typeface="+mj-lt"/>
                <a:cs typeface="Palatino Linotype"/>
              </a:rPr>
              <a:t>οι Κανόνες του σε δεσποτικές και θεομητορικές εορτές, αλλά και στις ακολουθίες της Μ. Εβδομάδας.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1410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693</Words>
  <Application>Microsoft Office PowerPoint</Application>
  <PresentationFormat>On-screen Show (4:3)</PresentationFormat>
  <Paragraphs>157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Palatino Linotype</vt:lpstr>
      <vt:lpstr>Wingdings</vt:lpstr>
      <vt:lpstr>Θέμα του Office</vt:lpstr>
      <vt:lpstr>Ιστορία και Θεολογία των Εκκλησιαστικών Ύμνων</vt:lpstr>
      <vt:lpstr>Β. Οι δημιουργοί των Κανόνων</vt:lpstr>
      <vt:lpstr>(συνέχεια)</vt:lpstr>
      <vt:lpstr>1. Οι Σαββαΐτες υμνογράφοι</vt:lpstr>
      <vt:lpstr>(συνέχεια)</vt:lpstr>
      <vt:lpstr>(συνέχεια)</vt:lpstr>
      <vt:lpstr>(συνέχεια)</vt:lpstr>
      <vt:lpstr>(συνέχεια)</vt:lpstr>
      <vt:lpstr>(συνέχεια)</vt:lpstr>
      <vt:lpstr>(συνέχεια)</vt:lpstr>
      <vt:lpstr>(συνέχεια)</vt:lpstr>
      <vt:lpstr>2. Οι Στουδίτες υμνογράφοι</vt:lpstr>
      <vt:lpstr>(συνέχεια)</vt:lpstr>
      <vt:lpstr>3. Πατριάρχες Κωνσταντινουπόλεως</vt:lpstr>
      <vt:lpstr>4. Αυτοκράτορες</vt:lpstr>
      <vt:lpstr>5. Ιδιώτες ή μοναχοί</vt:lpstr>
      <vt:lpstr>6. Ιταλοέλληνες</vt:lpstr>
      <vt:lpstr>(συνέχεια)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185</cp:revision>
  <dcterms:created xsi:type="dcterms:W3CDTF">2012-09-06T09:03:05Z</dcterms:created>
  <dcterms:modified xsi:type="dcterms:W3CDTF">2015-09-23T12:36:19Z</dcterms:modified>
</cp:coreProperties>
</file>