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5" r:id="rId4"/>
    <p:sldId id="300" r:id="rId5"/>
    <p:sldId id="302" r:id="rId6"/>
    <p:sldId id="303" r:id="rId7"/>
    <p:sldId id="304" r:id="rId8"/>
    <p:sldId id="305" r:id="rId9"/>
    <p:sldId id="306" r:id="rId10"/>
    <p:sldId id="280" r:id="rId11"/>
    <p:sldId id="290" r:id="rId12"/>
    <p:sldId id="295" r:id="rId13"/>
    <p:sldId id="299" r:id="rId14"/>
    <p:sldId id="292" r:id="rId15"/>
    <p:sldId id="291" r:id="rId16"/>
    <p:sldId id="29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0"/>
            <p14:sldId id="302"/>
            <p14:sldId id="303"/>
            <p14:sldId id="304"/>
            <p14:sldId id="305"/>
            <p14:sldId id="30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4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1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93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60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03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46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7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τρίτη περίοδος της εκκλησιαστικής υμνογραφίας (Η´ - ΙΑ´αι</a:t>
            </a:r>
            <a:r>
              <a:rPr lang="el-GR" sz="2800" dirty="0" smtClean="0"/>
              <a:t>.)</a:t>
            </a:r>
            <a:endParaRPr lang="en-US" sz="2800" dirty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2. Η τρίτη περίοδος της εκκλησιαστικής υμνογραφίας (Η´ - ΙΑ´αι</a:t>
            </a:r>
            <a:r>
              <a:rPr lang="el-GR" sz="4000" dirty="0" smtClean="0"/>
              <a:t>.)</a:t>
            </a:r>
            <a:endParaRPr lang="el-GR" sz="4000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 Α. Ο </a:t>
            </a:r>
            <a:r>
              <a:rPr lang="el-GR" dirty="0" smtClean="0"/>
              <a:t>Κανόνας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200" dirty="0" smtClean="0">
                <a:latin typeface="+mj-lt"/>
                <a:cs typeface="Palatino Linotype"/>
              </a:rPr>
              <a:t>1</a:t>
            </a:r>
            <a:r>
              <a:rPr lang="el-GR" sz="2200" dirty="0">
                <a:latin typeface="+mj-lt"/>
                <a:cs typeface="Palatino Linotype"/>
              </a:rPr>
              <a:t>. Η δομή του Κανόνα: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Κανόνας: το νέο υμνογραφικό είδος που αντικαθιστά το Κοντάκιο.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Αποτελείται από εννέα Ωδές που ψάλλονται στον ίδιο ήχο.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Κάθε ωδή περιλαμβάνει τον Ειρμό (το πρώτο τροπάριο) και 2-5 ακόμη τροπάρια.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Ειρμός: το μετρικό και ρυθμικό πρότυπο των </a:t>
            </a:r>
            <a:r>
              <a:rPr lang="el-GR" sz="2200" dirty="0" smtClean="0">
                <a:latin typeface="+mj-lt"/>
                <a:cs typeface="Palatino Linotype"/>
              </a:rPr>
              <a:t>τροπαρίων </a:t>
            </a:r>
            <a:r>
              <a:rPr lang="el-GR" sz="2200" dirty="0">
                <a:latin typeface="+mj-lt"/>
                <a:cs typeface="Palatino Linotype"/>
              </a:rPr>
              <a:t>που ακολουθούν («είρω»= συνδέω, συνάπτω).</a:t>
            </a:r>
          </a:p>
          <a:p>
            <a:pPr algn="just">
              <a:buNone/>
            </a:pPr>
            <a:r>
              <a:rPr lang="el-GR" sz="2200" dirty="0">
                <a:latin typeface="+mj-lt"/>
                <a:cs typeface="Palatino Linotype"/>
              </a:rPr>
              <a:t>	* Τα τροπάρια του Κανόνα έχουν ως θέμα το </a:t>
            </a:r>
            <a:r>
              <a:rPr lang="el-GR" sz="2200" dirty="0" smtClean="0">
                <a:latin typeface="+mj-lt"/>
                <a:cs typeface="Palatino Linotype"/>
              </a:rPr>
              <a:t>εορταζόμενο </a:t>
            </a:r>
            <a:r>
              <a:rPr lang="el-GR" sz="2200" dirty="0">
                <a:latin typeface="+mj-lt"/>
                <a:cs typeface="Palatino Linotype"/>
              </a:rPr>
              <a:t>πρόσωπο ή γεγονός, στο οποίο είναι </a:t>
            </a:r>
            <a:r>
              <a:rPr lang="el-GR" sz="2200" dirty="0" smtClean="0">
                <a:latin typeface="+mj-lt"/>
                <a:cs typeface="Palatino Linotype"/>
              </a:rPr>
              <a:t>αφιερωμένος </a:t>
            </a:r>
            <a:r>
              <a:rPr lang="el-GR" sz="2200" dirty="0">
                <a:latin typeface="+mj-lt"/>
                <a:cs typeface="Palatino Linotype"/>
              </a:rPr>
              <a:t>ο </a:t>
            </a:r>
            <a:r>
              <a:rPr lang="el-GR" sz="2200" dirty="0" smtClean="0">
                <a:latin typeface="+mj-lt"/>
                <a:cs typeface="Palatino Linotype"/>
              </a:rPr>
              <a:t>Κανόνας/το </a:t>
            </a:r>
            <a:r>
              <a:rPr lang="el-GR" sz="2200" dirty="0">
                <a:latin typeface="+mj-lt"/>
                <a:cs typeface="Palatino Linotype"/>
              </a:rPr>
              <a:t>τελευταίο Τροπάριο κάθε Ωδής αναφέρεται στη Θεοτόκο και ονομάζεται «Θεοτοκίο».</a:t>
            </a:r>
            <a:endParaRPr lang="en-US" sz="2200" dirty="0">
              <a:latin typeface="+mj-lt"/>
              <a:cs typeface="Palatino Linotype"/>
            </a:endParaRPr>
          </a:p>
          <a:p>
            <a:endParaRPr lang="el-GR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Η ακροστιχίδα των Κανόνων: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Σε αντίθεση με την απλή και πληροφοριακή ακροστιχίδα των Κοντακίων, η ακροστιχιδα των Κανόνων είναι πολύμορφη.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Πολλές φορές αποτελείται από προσωδιακούς στίχους (είτε σε εξάμετρο, είτε σε επίγραμμα </a:t>
            </a:r>
            <a:r>
              <a:rPr lang="el-GR" sz="2400" dirty="0" smtClean="0">
                <a:latin typeface="+mj-lt"/>
                <a:cs typeface="Palatino Linotype"/>
              </a:rPr>
              <a:t>ηρωελεγειακού </a:t>
            </a:r>
            <a:r>
              <a:rPr lang="el-GR" sz="2400" dirty="0">
                <a:latin typeface="+mj-lt"/>
                <a:cs typeface="Palatino Linotype"/>
              </a:rPr>
              <a:t>τετράστιχου).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Διατυπώνεται η θεμελιώδης δογματική </a:t>
            </a:r>
            <a:r>
              <a:rPr lang="el-GR" sz="2400" dirty="0" smtClean="0">
                <a:latin typeface="+mj-lt"/>
                <a:cs typeface="Palatino Linotype"/>
              </a:rPr>
              <a:t>αλήθεια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Δίδεται η δυνατότητα καθορισμού της </a:t>
            </a:r>
            <a:r>
              <a:rPr lang="el-GR" sz="2400" dirty="0" smtClean="0">
                <a:latin typeface="+mj-lt"/>
                <a:cs typeface="Palatino Linotype"/>
              </a:rPr>
              <a:t>πατρότητας </a:t>
            </a:r>
            <a:r>
              <a:rPr lang="el-GR" sz="2400" dirty="0">
                <a:latin typeface="+mj-lt"/>
                <a:cs typeface="Palatino Linotype"/>
              </a:rPr>
              <a:t>του ύμνου.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874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Οι Ωδές των Κανόνων: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αριθμός (9) καθορίστηκε από τις εννέα βιβλικές Ωδές.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περισσότεροι Κανόνες δεν έχουν την 2</a:t>
            </a:r>
            <a:r>
              <a:rPr lang="el-GR" sz="2400" baseline="30000" dirty="0">
                <a:latin typeface="+mj-lt"/>
                <a:cs typeface="Palatino Linotype"/>
              </a:rPr>
              <a:t>α</a:t>
            </a:r>
            <a:r>
              <a:rPr lang="el-GR" sz="2400" dirty="0">
                <a:latin typeface="+mj-lt"/>
                <a:cs typeface="Palatino Linotype"/>
              </a:rPr>
              <a:t> Ωδή, διότι (σύμφωνα με τον Νικόδημο τον </a:t>
            </a:r>
            <a:r>
              <a:rPr lang="el-GR" sz="2400" dirty="0" smtClean="0">
                <a:latin typeface="+mj-lt"/>
                <a:cs typeface="Palatino Linotype"/>
              </a:rPr>
              <a:t>Αγιορείτη</a:t>
            </a:r>
            <a:r>
              <a:rPr lang="el-GR" sz="2400" dirty="0">
                <a:latin typeface="+mj-lt"/>
                <a:cs typeface="Palatino Linotype"/>
              </a:rPr>
              <a:t>) έχει πένθιμο περιεχόμενο και δεν συμβιβάζεται με τον εορταστικό χαρακτήρα του Κανόνα.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Κάθε Ωδή έχει μετρική και μελική αυτοτέλεια.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«Μεσώδια»: τα τροπάρια που ψάλλονται </a:t>
            </a:r>
            <a:r>
              <a:rPr lang="el-GR" sz="2400" dirty="0" smtClean="0">
                <a:latin typeface="+mj-lt"/>
                <a:cs typeface="Palatino Linotype"/>
              </a:rPr>
              <a:t>μεταξύ </a:t>
            </a:r>
            <a:r>
              <a:rPr lang="el-GR" sz="2400" dirty="0">
                <a:latin typeface="+mj-lt"/>
                <a:cs typeface="Palatino Linotype"/>
              </a:rPr>
              <a:t>των Ωδών (καθίσματα, κοντάκιο, οίκος).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2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Οι λόγοι διαμορφώσεως του Κανόνα: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εικονομαχία και οι βαθειές αλλαγές που </a:t>
            </a:r>
            <a:r>
              <a:rPr lang="el-GR" sz="2400" dirty="0" smtClean="0">
                <a:latin typeface="+mj-lt"/>
                <a:cs typeface="Palatino Linotype"/>
              </a:rPr>
              <a:t>επέφερε </a:t>
            </a:r>
            <a:r>
              <a:rPr lang="el-GR" sz="2400" dirty="0">
                <a:latin typeface="+mj-lt"/>
                <a:cs typeface="Palatino Linotype"/>
              </a:rPr>
              <a:t>στην Λατρεία της Εκκλησίας.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πιστοί, ζώντας σε περιβάλλον διωγμού (από τους εικονολάτρες) δημιούργησαν την νέα ποιητική σύνθεση των Κανόνων.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Εικονομαχία εκλόνησε το κύρος του τυπικού της Κωνσταντινουπόλεως και καθιέρωσε το </a:t>
            </a:r>
            <a:r>
              <a:rPr lang="el-GR" sz="2400" dirty="0" smtClean="0">
                <a:latin typeface="+mj-lt"/>
                <a:cs typeface="Palatino Linotype"/>
              </a:rPr>
              <a:t>ιεροσολυμιτικό </a:t>
            </a:r>
            <a:r>
              <a:rPr lang="el-GR" sz="2400" dirty="0">
                <a:latin typeface="+mj-lt"/>
                <a:cs typeface="Palatino Linotype"/>
              </a:rPr>
              <a:t>τυπικό της μονής του αγίου </a:t>
            </a:r>
            <a:r>
              <a:rPr lang="el-GR" sz="2400" dirty="0" smtClean="0">
                <a:latin typeface="+mj-lt"/>
                <a:cs typeface="Palatino Linotype"/>
              </a:rPr>
              <a:t>Σάββα </a:t>
            </a:r>
            <a:r>
              <a:rPr lang="el-GR" sz="2400" dirty="0">
                <a:latin typeface="+mj-lt"/>
                <a:cs typeface="Palatino Linotype"/>
              </a:rPr>
              <a:t>(σύνδεσμος με τον Ιωάννη Δαμασκηνό)/ Στο ιεροσολυμιτικό τυπικό οι Κανόνες είχαν </a:t>
            </a:r>
            <a:r>
              <a:rPr lang="el-GR" sz="2400" dirty="0" smtClean="0">
                <a:latin typeface="+mj-lt"/>
                <a:cs typeface="Palatino Linotype"/>
              </a:rPr>
              <a:t>δεσπόζουσα </a:t>
            </a:r>
            <a:r>
              <a:rPr lang="el-GR" sz="2400" dirty="0" smtClean="0">
                <a:latin typeface="+mj-lt"/>
                <a:cs typeface="Palatino Linotype"/>
              </a:rPr>
              <a:t>θέση</a:t>
            </a:r>
            <a:r>
              <a:rPr lang="en-US" sz="2400" dirty="0">
                <a:latin typeface="+mj-lt"/>
                <a:cs typeface="Palatino Linotyp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dirty="0" smtClean="0">
                <a:latin typeface="+mj-lt"/>
                <a:cs typeface="Palatino Linotype"/>
              </a:rPr>
              <a:t>Οι </a:t>
            </a:r>
            <a:r>
              <a:rPr lang="el-GR" sz="2000" dirty="0">
                <a:latin typeface="+mj-lt"/>
                <a:cs typeface="Palatino Linotype"/>
              </a:rPr>
              <a:t>εννέα βιβλικές Ωδές: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Α´: Ωδή Μωϋσέως (Εξ. 15, 1-19).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Β´: Ωδή Μωϋσέως (Δευτ. 32, 1-43).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Γ´: Ωδή της αγίας Άννης (Α´Βασ. 2, 1-10).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Δ´: Ωδή του προφήτου Αββακούμ (Αβ. 3, 1-19).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Ε´: Ωδή του προφήτου Ησαΐα (Ησ. 26, 9-21).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ΣΤ´: Προσευχή του προφήτη Ιωνά στην κοιλία του κήτους (Ιω. 2, 3-10).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Ζ´: Προσευχή Τριών Παίδων εν τη καμίνω (Δαν. 3, 1-33).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Η´: Ύμνος Τριών Παίδων εν τη καμίνω (Δαν. 3).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Θ´: Προσευχή της Θεοτόκου (Λκ. 1, 46-55).</a:t>
            </a:r>
            <a:endParaRPr lang="en-US" sz="20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206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dirty="0" smtClean="0">
                <a:latin typeface="+mj-lt"/>
                <a:cs typeface="Palatino Linotype"/>
              </a:rPr>
              <a:t>Διαφορές </a:t>
            </a:r>
            <a:r>
              <a:rPr lang="el-GR" sz="2000" dirty="0">
                <a:latin typeface="+mj-lt"/>
                <a:cs typeface="Palatino Linotype"/>
              </a:rPr>
              <a:t>Κοντακίων και Κανόνων: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Τα Κοντάκια είχαν διηγηματικό και εγκωμιαστικό χαρακτήρα και διακρίνονταν για την ενότητα του θέματος (διαλογικός και περιγραφικός χαρακτήρας).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Αντίθετα, στους Κανόνες κυριαρχεί ο δογματικός χαρακτήρας (δοξολογία του Τριαδικού Θεού και εμπέδωση των αληθειών της σωτηρίας).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Η διαφορά της γλώσσας: τα Κοντάκια είναι γραμμένα σε απλή και δημώδη γλώσσα, ενώ οι Κανόνες έχουν αρχαιοπρεπή γλώσσα και συνθετώτερη έκφραση.</a:t>
            </a:r>
          </a:p>
          <a:p>
            <a:pPr algn="just">
              <a:buNone/>
            </a:pPr>
            <a:r>
              <a:rPr lang="el-GR" sz="2000" dirty="0">
                <a:latin typeface="+mj-lt"/>
                <a:cs typeface="Palatino Linotype"/>
              </a:rPr>
              <a:t>	* Διαφορά στο αριθμό των Τροπαρίων: στα Κοντάκια ο αριθμός των Οίκων επαφίεται στην ελεύθερη βούληση του ποιητή. Στους Κανόνες ο αριθμός των Τροπαρίων κάθε Ωδής ειναι περιορισμένος (3 ή 4</a:t>
            </a:r>
            <a:r>
              <a:rPr lang="el-GR" sz="2000" dirty="0" smtClean="0">
                <a:latin typeface="+mj-lt"/>
                <a:cs typeface="Palatino Linotype"/>
              </a:rPr>
              <a:t>).</a:t>
            </a:r>
            <a:endParaRPr lang="en-US" sz="20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635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1800" dirty="0" smtClean="0">
                <a:latin typeface="+mj-lt"/>
                <a:cs typeface="Palatino Linotype"/>
              </a:rPr>
              <a:t>Είδη </a:t>
            </a:r>
            <a:r>
              <a:rPr lang="el-GR" sz="1800" dirty="0">
                <a:latin typeface="+mj-lt"/>
                <a:cs typeface="Palatino Linotype"/>
              </a:rPr>
              <a:t>Κανόνων: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«Αναστάσιμοι»: οι εξυμνούντες το γεγονός της </a:t>
            </a:r>
            <a:r>
              <a:rPr lang="el-GR" sz="1800" dirty="0" smtClean="0">
                <a:latin typeface="+mj-lt"/>
                <a:cs typeface="Palatino Linotype"/>
              </a:rPr>
              <a:t>Αναστάσεως</a:t>
            </a:r>
            <a:r>
              <a:rPr lang="el-GR" sz="1800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«Σταυρώσιμοι: οι εξυμνούντες το σταυρικό Πάθος.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«Σταυροαναστάσιμοι»: οι αναφερόμενοι στο συνδυασμό Αναστάσεως και Σταυρώσεως.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«Νεκρώσιμοι»: οι αναφερόμενοι στους θανόντες.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«Παρακλητικοί ή ικετήριοι»: προς τον Κύριο, την Θεοτόκο ή και τους Αγίους.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«Τριαδικοί»: αναφερόμενοι στην Αγία Τριάδα.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«Δογματικοί»: οι διακρινόμενοι για το δογματικό </a:t>
            </a:r>
            <a:r>
              <a:rPr lang="el-GR" sz="1800" dirty="0" smtClean="0">
                <a:latin typeface="+mj-lt"/>
                <a:cs typeface="Palatino Linotype"/>
              </a:rPr>
              <a:t>περιεχόμενό </a:t>
            </a:r>
            <a:r>
              <a:rPr lang="el-GR" sz="1800" dirty="0">
                <a:latin typeface="+mj-lt"/>
                <a:cs typeface="Palatino Linotype"/>
              </a:rPr>
              <a:t>τους.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«Θεομητορικοί»: οι εξυμνούντες την Θεοτόκο.</a:t>
            </a:r>
          </a:p>
          <a:p>
            <a:pPr algn="just">
              <a:buNone/>
            </a:pPr>
            <a:r>
              <a:rPr lang="el-GR" sz="1800" dirty="0">
                <a:latin typeface="+mj-lt"/>
                <a:cs typeface="Palatino Linotype"/>
              </a:rPr>
              <a:t>	* «Κατανυκτικοί»: οι έχοντες κατανυκτικό περιεχόμενο.</a:t>
            </a:r>
            <a:endParaRPr lang="en-US" sz="1800" dirty="0">
              <a:latin typeface="+mj-lt"/>
              <a:cs typeface="Palatino Linotype"/>
            </a:endParaRPr>
          </a:p>
          <a:p>
            <a:pPr algn="just"/>
            <a:endParaRPr lang="en-US" sz="1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511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396</Words>
  <Application>Microsoft Office PowerPoint</Application>
  <PresentationFormat>On-screen Show (4:3)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2. Η τρίτη περίοδος της εκκλησιαστικής υμνογραφίας (Η´ - ΙΑ´αι.)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185</cp:revision>
  <dcterms:created xsi:type="dcterms:W3CDTF">2012-09-06T09:03:05Z</dcterms:created>
  <dcterms:modified xsi:type="dcterms:W3CDTF">2015-09-23T12:37:55Z</dcterms:modified>
</cp:coreProperties>
</file>