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5" r:id="rId3"/>
    <p:sldId id="302" r:id="rId4"/>
    <p:sldId id="303" r:id="rId5"/>
    <p:sldId id="304" r:id="rId6"/>
    <p:sldId id="305" r:id="rId7"/>
    <p:sldId id="280" r:id="rId8"/>
    <p:sldId id="290" r:id="rId9"/>
    <p:sldId id="295" r:id="rId10"/>
    <p:sldId id="299" r:id="rId11"/>
    <p:sldId id="292" r:id="rId12"/>
    <p:sldId id="291" r:id="rId13"/>
    <p:sldId id="294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5"/>
            <p14:sldId id="302"/>
            <p14:sldId id="303"/>
            <p14:sldId id="304"/>
            <p14:sldId id="305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94" d="100"/>
          <a:sy n="94" d="100"/>
        </p:scale>
        <p:origin x="66" y="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23/9/2015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1646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3352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6298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6862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baseline="0" dirty="0" smtClean="0">
                <a:solidFill>
                  <a:srgbClr val="5075BC"/>
                </a:solidFill>
              </a:rPr>
              <a:t> 6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baseline="0" dirty="0" smtClean="0">
                <a:solidFill>
                  <a:srgbClr val="5075BC"/>
                </a:solidFill>
              </a:rPr>
              <a:t> 6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baseline="0" dirty="0" smtClean="0">
                <a:solidFill>
                  <a:srgbClr val="5075BC"/>
                </a:solidFill>
              </a:rPr>
              <a:t> 6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baseline="0" dirty="0" smtClean="0">
                <a:solidFill>
                  <a:srgbClr val="5075BC"/>
                </a:solidFill>
              </a:rPr>
              <a:t> 6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baseline="0" dirty="0" smtClean="0">
                <a:solidFill>
                  <a:srgbClr val="5075BC"/>
                </a:solidFill>
              </a:rPr>
              <a:t> 6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baseline="0" dirty="0" smtClean="0">
                <a:solidFill>
                  <a:srgbClr val="5075BC"/>
                </a:solidFill>
              </a:rPr>
              <a:t> 6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baseline="0" dirty="0" smtClean="0">
                <a:solidFill>
                  <a:srgbClr val="5075BC"/>
                </a:solidFill>
              </a:rPr>
              <a:t> 6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Ιστορία και Θεολογία των Εκκλησιαστικών Ύμνων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6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/>
              <a:t>Ένα ονομαστό Κοντάκιο: ο Ακάθιστος </a:t>
            </a:r>
            <a:r>
              <a:rPr lang="el-GR" sz="2800" dirty="0" smtClean="0"/>
              <a:t>Ύμνος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l-GR" sz="2800" dirty="0" smtClean="0"/>
              <a:t>Γεώργιος </a:t>
            </a:r>
            <a:r>
              <a:rPr lang="el-GR" sz="2800" dirty="0"/>
              <a:t>Φίλιας</a:t>
            </a:r>
          </a:p>
          <a:p>
            <a:r>
              <a:rPr lang="el-GR" sz="2800" dirty="0"/>
              <a:t>Θεολογική Σχολή</a:t>
            </a:r>
          </a:p>
          <a:p>
            <a:r>
              <a:rPr lang="el-GR" sz="2800" dirty="0"/>
              <a:t>Τμήμα Κοινωνικής Θεολογίας</a:t>
            </a:r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παρόν </a:t>
            </a:r>
            <a:r>
              <a:rPr lang="el-GR" sz="2000" dirty="0"/>
              <a:t>έργο αποτελεί την έκδοση </a:t>
            </a:r>
            <a:r>
              <a:rPr lang="en-US" sz="2000" dirty="0"/>
              <a:t>1.0</a:t>
            </a:r>
            <a:r>
              <a:rPr lang="el-GR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 dirty="0"/>
              <a:t>Γεώργιος Φίλιας</a:t>
            </a:r>
            <a:r>
              <a:rPr lang="en-US" sz="2000" dirty="0"/>
              <a:t> 2015</a:t>
            </a:r>
            <a:r>
              <a:rPr lang="el-GR" sz="2000" dirty="0"/>
              <a:t>. Γεώργιος Φίλιας</a:t>
            </a:r>
            <a:r>
              <a:rPr lang="en-US" sz="2000" dirty="0"/>
              <a:t>.</a:t>
            </a:r>
            <a:r>
              <a:rPr lang="el-GR" sz="2000" dirty="0"/>
              <a:t> «Ιστορία και Θεολογία των Εκκλησιαστικών Ύμνων». Έκδοση: 1.0. Αθήνα 201</a:t>
            </a:r>
            <a:r>
              <a:rPr lang="en-US" sz="2000" dirty="0"/>
              <a:t>5</a:t>
            </a:r>
            <a:r>
              <a:rPr lang="el-GR" sz="2000" dirty="0"/>
              <a:t>. 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/>
              <a:t>http://opencourses.uoa.gr/courses/SOCTHEOL104/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(</a:t>
            </a:r>
            <a:r>
              <a:rPr lang="el-GR" dirty="0" smtClean="0"/>
              <a:t>συνέχεια)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l-GR" sz="2400" dirty="0" smtClean="0">
                <a:latin typeface="+mj-lt"/>
                <a:cs typeface="Palatino Linotype"/>
              </a:rPr>
              <a:t>1</a:t>
            </a:r>
            <a:r>
              <a:rPr lang="el-GR" sz="2400" dirty="0">
                <a:latin typeface="+mj-lt"/>
                <a:cs typeface="Palatino Linotype"/>
              </a:rPr>
              <a:t>. Ονομασία:</a:t>
            </a:r>
          </a:p>
          <a:p>
            <a:pPr algn="just">
              <a:buNone/>
            </a:pPr>
            <a:r>
              <a:rPr lang="el-GR" sz="2400" dirty="0">
                <a:latin typeface="+mj-lt"/>
                <a:cs typeface="Palatino Linotype"/>
              </a:rPr>
              <a:t>	* Ως «Ακάθιστος ύμνος» ονομάζεται το Κοντάκιο του Όρθρου του Σαββάτου της Ε εβδομάδας της Μ. Τεσσαρακοστής/ Είναι το μόνο Κοντάκιο που παρέμεινε ολόκληρο εν χρήσει στη Λατρεία.</a:t>
            </a:r>
          </a:p>
          <a:p>
            <a:pPr algn="just">
              <a:buNone/>
            </a:pPr>
            <a:r>
              <a:rPr lang="el-GR" sz="2400" dirty="0">
                <a:latin typeface="+mj-lt"/>
                <a:cs typeface="Palatino Linotype"/>
              </a:rPr>
              <a:t>	* «Χαιρετισμοί»: η τμηματική ψαλμώδηση του Κοντακίου κατά την ακολουθία του Μικρού Αποδείπνου κάθε Παρασκευής </a:t>
            </a:r>
            <a:r>
              <a:rPr lang="el-GR" sz="2400" dirty="0" smtClean="0">
                <a:latin typeface="+mj-lt"/>
                <a:cs typeface="Palatino Linotype"/>
              </a:rPr>
              <a:t>κατά </a:t>
            </a:r>
            <a:r>
              <a:rPr lang="el-GR" sz="2400" dirty="0">
                <a:latin typeface="+mj-lt"/>
                <a:cs typeface="Palatino Linotype"/>
              </a:rPr>
              <a:t>τις τέσσερεις πρώτες εβδομάδες της Μ. Τεσσαρακοστής.</a:t>
            </a:r>
            <a:endParaRPr lang="en-US" sz="2400" dirty="0">
              <a:latin typeface="+mj-lt"/>
              <a:cs typeface="Palatino Linotype"/>
            </a:endParaRPr>
          </a:p>
          <a:p>
            <a:endParaRPr lang="el-GR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(</a:t>
            </a:r>
            <a:r>
              <a:rPr lang="el-GR" dirty="0" smtClean="0"/>
              <a:t>συνέχεια)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None/>
            </a:pPr>
            <a:r>
              <a:rPr lang="el-GR" sz="2400" dirty="0">
                <a:latin typeface="+mj-lt"/>
                <a:cs typeface="Palatino Linotype"/>
              </a:rPr>
              <a:t>	* Συνοδεύεται με τον Κανόνα «Ανοίξω το στόμα μου...», έργο του Υμνογράφου Ιωσήφ Ξένου (οι </a:t>
            </a:r>
            <a:r>
              <a:rPr lang="el-GR" sz="2400" dirty="0" smtClean="0">
                <a:latin typeface="+mj-lt"/>
                <a:cs typeface="Palatino Linotype"/>
              </a:rPr>
              <a:t>Ειρμοί </a:t>
            </a:r>
            <a:r>
              <a:rPr lang="el-GR" sz="2400" dirty="0">
                <a:latin typeface="+mj-lt"/>
                <a:cs typeface="Palatino Linotype"/>
              </a:rPr>
              <a:t>του Κανόνα αποδίδονται στον Ιωάννη </a:t>
            </a:r>
            <a:r>
              <a:rPr lang="el-GR" sz="2400" dirty="0" smtClean="0">
                <a:latin typeface="+mj-lt"/>
                <a:cs typeface="Palatino Linotype"/>
              </a:rPr>
              <a:t>Δαμασκηνό</a:t>
            </a:r>
            <a:r>
              <a:rPr lang="el-GR" sz="2400" dirty="0">
                <a:latin typeface="+mj-lt"/>
                <a:cs typeface="Palatino Linotype"/>
              </a:rPr>
              <a:t>).</a:t>
            </a:r>
          </a:p>
          <a:p>
            <a:pPr algn="just">
              <a:buNone/>
            </a:pPr>
            <a:r>
              <a:rPr lang="el-GR" sz="2400" dirty="0">
                <a:latin typeface="+mj-lt"/>
                <a:cs typeface="Palatino Linotype"/>
              </a:rPr>
              <a:t>	* Από την ονομασία του Κοντακίου εκλήθη όλη η ακολουθία ως «Ακάθιστος».</a:t>
            </a:r>
          </a:p>
          <a:p>
            <a:pPr algn="just">
              <a:buNone/>
            </a:pPr>
            <a:r>
              <a:rPr lang="el-GR" sz="2400" dirty="0">
                <a:latin typeface="+mj-lt"/>
                <a:cs typeface="Palatino Linotype"/>
              </a:rPr>
              <a:t>	* Η ονομασία αποδίδεται στο γεγονός ότι το Κοντάκιο αυτό αναπέμφθηκε από τους κατοίκους της Κωνσταντινούπολης «ορθοστάδην»(παρέμειναν όρθιοι, χωρίς να κάθονται) στις 8 Αυγούστου του 626, όταν με την θαυματουργική παρέμβαση της Θεοτόκου λύθηκε η πολιορκία της </a:t>
            </a:r>
            <a:r>
              <a:rPr lang="el-GR" sz="2400" dirty="0" smtClean="0">
                <a:latin typeface="+mj-lt"/>
                <a:cs typeface="Palatino Linotype"/>
              </a:rPr>
              <a:t>Κωνσταντινούπολης </a:t>
            </a:r>
            <a:r>
              <a:rPr lang="el-GR" sz="2400" dirty="0">
                <a:latin typeface="+mj-lt"/>
                <a:cs typeface="Palatino Linotype"/>
              </a:rPr>
              <a:t>από τους Αβάρους και τους Πέρσες.</a:t>
            </a:r>
            <a:endParaRPr lang="en-US" sz="2400" dirty="0">
              <a:latin typeface="+mj-lt"/>
              <a:cs typeface="Palatino Linotype"/>
            </a:endParaRPr>
          </a:p>
          <a:p>
            <a:endParaRPr lang="el-GR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3895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(</a:t>
            </a:r>
            <a:r>
              <a:rPr lang="el-GR" dirty="0" smtClean="0"/>
              <a:t>συνέχεια)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l-GR" sz="2400" dirty="0">
                <a:latin typeface="+mj-lt"/>
                <a:cs typeface="Palatino Linotype"/>
              </a:rPr>
              <a:t>2. Δομή:</a:t>
            </a:r>
          </a:p>
          <a:p>
            <a:pPr algn="just">
              <a:buNone/>
            </a:pPr>
            <a:r>
              <a:rPr lang="el-GR" sz="2400" dirty="0">
                <a:latin typeface="+mj-lt"/>
                <a:cs typeface="Palatino Linotype"/>
              </a:rPr>
              <a:t>	* Αποτελείται από το Προοίμιο και τους 24 Οίκους.</a:t>
            </a:r>
          </a:p>
          <a:p>
            <a:pPr algn="just">
              <a:buNone/>
            </a:pPr>
            <a:r>
              <a:rPr lang="el-GR" sz="2400" dirty="0">
                <a:latin typeface="+mj-lt"/>
                <a:cs typeface="Palatino Linotype"/>
              </a:rPr>
              <a:t>	* Οι Οίκοι είναι δύο ειδών: οι περιττοί είναι εκτενέστεροι (αποτελούνται από 18 </a:t>
            </a:r>
            <a:r>
              <a:rPr lang="el-GR" sz="2400" dirty="0" smtClean="0">
                <a:latin typeface="+mj-lt"/>
                <a:cs typeface="Palatino Linotype"/>
              </a:rPr>
              <a:t>στίχους</a:t>
            </a:r>
            <a:r>
              <a:rPr lang="el-GR" sz="2400" dirty="0">
                <a:latin typeface="+mj-lt"/>
                <a:cs typeface="Palatino Linotype"/>
              </a:rPr>
              <a:t>) και κατακλείονται από το εφύμνιο «Χαίρε νύμφη ανύμφευτε»/ οι άρτιοι είναι συντομότεροι (αποτελούνται από 6 </a:t>
            </a:r>
            <a:r>
              <a:rPr lang="el-GR" sz="2400" dirty="0" smtClean="0">
                <a:latin typeface="+mj-lt"/>
                <a:cs typeface="Palatino Linotype"/>
              </a:rPr>
              <a:t>στίχους</a:t>
            </a:r>
            <a:r>
              <a:rPr lang="el-GR" sz="2400" dirty="0">
                <a:latin typeface="+mj-lt"/>
                <a:cs typeface="Palatino Linotype"/>
              </a:rPr>
              <a:t>) και κατακλείονται από το «</a:t>
            </a:r>
            <a:r>
              <a:rPr lang="el-GR" sz="2400" dirty="0" smtClean="0">
                <a:latin typeface="+mj-lt"/>
                <a:cs typeface="Palatino Linotype"/>
              </a:rPr>
              <a:t>Αλληλούϊα</a:t>
            </a:r>
            <a:r>
              <a:rPr lang="el-GR" sz="2400" dirty="0">
                <a:latin typeface="+mj-lt"/>
                <a:cs typeface="Palatino Linotype"/>
              </a:rPr>
              <a:t>».</a:t>
            </a:r>
            <a:endParaRPr lang="en-US" sz="24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402593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(</a:t>
            </a:r>
            <a:r>
              <a:rPr lang="el-GR" dirty="0" smtClean="0"/>
              <a:t>συνέχεια)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l-GR" sz="2400" dirty="0">
                <a:latin typeface="+mj-lt"/>
                <a:cs typeface="Palatino Linotype"/>
              </a:rPr>
              <a:t>3 Διαίρεση περιεχομένου:</a:t>
            </a:r>
          </a:p>
          <a:p>
            <a:pPr algn="just">
              <a:buNone/>
            </a:pPr>
            <a:r>
              <a:rPr lang="el-GR" sz="2400" dirty="0">
                <a:latin typeface="+mj-lt"/>
                <a:cs typeface="Palatino Linotype"/>
              </a:rPr>
              <a:t>	* Το περιεχόμενο διαιρείται σε δύο μέρη: το ιστορικό (</a:t>
            </a:r>
            <a:r>
              <a:rPr lang="el-GR" sz="2400" dirty="0" smtClean="0">
                <a:latin typeface="+mj-lt"/>
                <a:cs typeface="Palatino Linotype"/>
              </a:rPr>
              <a:t>οίκοι </a:t>
            </a:r>
            <a:r>
              <a:rPr lang="el-GR" sz="2400" dirty="0">
                <a:latin typeface="+mj-lt"/>
                <a:cs typeface="Palatino Linotype"/>
              </a:rPr>
              <a:t>Α-Μ) και το θεολογικό (οίκοι Ν-Ω</a:t>
            </a:r>
            <a:r>
              <a:rPr lang="el-GR" sz="2400" dirty="0" smtClean="0">
                <a:latin typeface="+mj-lt"/>
                <a:cs typeface="Palatino Linotype"/>
              </a:rPr>
              <a:t>)</a:t>
            </a:r>
            <a:endParaRPr lang="en-US" sz="2400" dirty="0" smtClean="0">
              <a:latin typeface="+mj-lt"/>
              <a:cs typeface="Palatino Linotype"/>
            </a:endParaRPr>
          </a:p>
          <a:p>
            <a:pPr algn="just"/>
            <a:r>
              <a:rPr lang="el-GR" sz="2400" dirty="0">
                <a:latin typeface="+mj-lt"/>
                <a:cs typeface="Palatino Linotype"/>
              </a:rPr>
              <a:t>4 Αιτία συνθέσεως:</a:t>
            </a:r>
          </a:p>
          <a:p>
            <a:pPr algn="just">
              <a:buNone/>
            </a:pPr>
            <a:r>
              <a:rPr lang="el-GR" sz="2400" dirty="0">
                <a:latin typeface="+mj-lt"/>
                <a:cs typeface="Palatino Linotype"/>
              </a:rPr>
              <a:t>	* Ο ύμνος πρέπει να προηγείτο των </a:t>
            </a:r>
            <a:r>
              <a:rPr lang="el-GR" sz="2400" dirty="0" smtClean="0">
                <a:latin typeface="+mj-lt"/>
                <a:cs typeface="Palatino Linotype"/>
              </a:rPr>
              <a:t>γεγονότων </a:t>
            </a:r>
            <a:r>
              <a:rPr lang="el-GR" sz="2400" dirty="0">
                <a:latin typeface="+mj-lt"/>
                <a:cs typeface="Palatino Linotype"/>
              </a:rPr>
              <a:t>της σωτηρίας της </a:t>
            </a:r>
            <a:r>
              <a:rPr lang="el-GR" sz="2400" dirty="0" smtClean="0">
                <a:latin typeface="+mj-lt"/>
                <a:cs typeface="Palatino Linotype"/>
              </a:rPr>
              <a:t>Κωνσταντινούπολης </a:t>
            </a:r>
            <a:r>
              <a:rPr lang="el-GR" sz="2400" dirty="0">
                <a:latin typeface="+mj-lt"/>
                <a:cs typeface="Palatino Linotype"/>
              </a:rPr>
              <a:t>(8 Αυγούστου του 626).</a:t>
            </a:r>
            <a:endParaRPr lang="en-US" sz="2400" dirty="0">
              <a:latin typeface="+mj-lt"/>
              <a:cs typeface="Palatino Linotype"/>
            </a:endParaRPr>
          </a:p>
          <a:p>
            <a:pPr algn="just">
              <a:buNone/>
            </a:pPr>
            <a:endParaRPr lang="el-GR" sz="24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56592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(</a:t>
            </a:r>
            <a:r>
              <a:rPr lang="el-GR" dirty="0" smtClean="0"/>
              <a:t>συνέχεια)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None/>
            </a:pPr>
            <a:r>
              <a:rPr lang="el-GR" sz="2200" dirty="0">
                <a:latin typeface="+mj-lt"/>
                <a:cs typeface="Palatino Linotype"/>
              </a:rPr>
              <a:t>Ο συγγραφέας:</a:t>
            </a:r>
          </a:p>
          <a:p>
            <a:pPr algn="just">
              <a:buNone/>
            </a:pPr>
            <a:r>
              <a:rPr lang="el-GR" sz="2200" dirty="0">
                <a:latin typeface="+mj-lt"/>
                <a:cs typeface="Palatino Linotype"/>
              </a:rPr>
              <a:t>	</a:t>
            </a:r>
            <a:r>
              <a:rPr lang="el-GR" sz="2200" dirty="0" smtClean="0">
                <a:latin typeface="+mj-lt"/>
                <a:cs typeface="Palatino Linotype"/>
              </a:rPr>
              <a:t>*</a:t>
            </a:r>
            <a:r>
              <a:rPr lang="en-US" sz="2200" dirty="0" smtClean="0">
                <a:latin typeface="+mj-lt"/>
                <a:cs typeface="Palatino Linotype"/>
              </a:rPr>
              <a:t> </a:t>
            </a:r>
            <a:r>
              <a:rPr lang="el-GR" sz="2200" dirty="0" smtClean="0">
                <a:latin typeface="+mj-lt"/>
                <a:cs typeface="Palatino Linotype"/>
              </a:rPr>
              <a:t>Η </a:t>
            </a:r>
            <a:r>
              <a:rPr lang="el-GR" sz="2200" dirty="0">
                <a:latin typeface="+mj-lt"/>
                <a:cs typeface="Palatino Linotype"/>
              </a:rPr>
              <a:t>συγγραφή αποδόθηκε στον Πατριάρχη Σέργιο: αποκλείεται όμως ο Σέργιος να συνέθεσε τον ύμνο το εσπέρας της λύσης της πολιορκίας.</a:t>
            </a:r>
          </a:p>
          <a:p>
            <a:pPr algn="just">
              <a:buNone/>
            </a:pPr>
            <a:r>
              <a:rPr lang="el-GR" sz="2200" dirty="0">
                <a:latin typeface="+mj-lt"/>
                <a:cs typeface="Palatino Linotype"/>
              </a:rPr>
              <a:t>  </a:t>
            </a:r>
            <a:r>
              <a:rPr lang="en-US" sz="2200" dirty="0" smtClean="0">
                <a:latin typeface="+mj-lt"/>
                <a:cs typeface="Palatino Linotype"/>
              </a:rPr>
              <a:t>   </a:t>
            </a:r>
            <a:r>
              <a:rPr lang="el-GR" sz="2200" dirty="0" smtClean="0">
                <a:latin typeface="+mj-lt"/>
                <a:cs typeface="Palatino Linotype"/>
              </a:rPr>
              <a:t>*</a:t>
            </a:r>
            <a:r>
              <a:rPr lang="en-US" sz="2200" dirty="0" smtClean="0">
                <a:latin typeface="+mj-lt"/>
                <a:cs typeface="Palatino Linotype"/>
              </a:rPr>
              <a:t> </a:t>
            </a:r>
            <a:r>
              <a:rPr lang="el-GR" sz="2200" dirty="0" smtClean="0">
                <a:latin typeface="+mj-lt"/>
                <a:cs typeface="Palatino Linotype"/>
              </a:rPr>
              <a:t>Αποδόθηκε</a:t>
            </a:r>
            <a:r>
              <a:rPr lang="el-GR" sz="2200" dirty="0">
                <a:latin typeface="+mj-lt"/>
                <a:cs typeface="Palatino Linotype"/>
              </a:rPr>
              <a:t>, επίσης, στον Γεώργιο Πισίδη (</a:t>
            </a:r>
            <a:r>
              <a:rPr lang="el-GR" sz="2200" dirty="0" smtClean="0">
                <a:latin typeface="+mj-lt"/>
                <a:cs typeface="Palatino Linotype"/>
              </a:rPr>
              <a:t>ιαμβογράφο </a:t>
            </a:r>
            <a:r>
              <a:rPr lang="el-GR" sz="2200" dirty="0">
                <a:latin typeface="+mj-lt"/>
                <a:cs typeface="Palatino Linotype"/>
              </a:rPr>
              <a:t>και διάκονο): όμως, το πνεύμα και η μόρφωση του Πισίδη αποκλείουν την περίπτωση συγγραφής από αυτόν.</a:t>
            </a:r>
          </a:p>
          <a:p>
            <a:pPr algn="just">
              <a:buNone/>
            </a:pPr>
            <a:r>
              <a:rPr lang="el-GR" sz="2200" dirty="0">
                <a:latin typeface="+mj-lt"/>
                <a:cs typeface="Palatino Linotype"/>
              </a:rPr>
              <a:t>	</a:t>
            </a:r>
            <a:r>
              <a:rPr lang="el-GR" sz="2200" dirty="0" smtClean="0">
                <a:latin typeface="+mj-lt"/>
                <a:cs typeface="Palatino Linotype"/>
              </a:rPr>
              <a:t>*</a:t>
            </a:r>
            <a:r>
              <a:rPr lang="en-US" sz="2200" dirty="0" smtClean="0">
                <a:latin typeface="+mj-lt"/>
                <a:cs typeface="Palatino Linotype"/>
              </a:rPr>
              <a:t> </a:t>
            </a:r>
            <a:r>
              <a:rPr lang="el-GR" sz="2200" dirty="0" smtClean="0">
                <a:latin typeface="+mj-lt"/>
                <a:cs typeface="Palatino Linotype"/>
              </a:rPr>
              <a:t>Πιθανόν </a:t>
            </a:r>
            <a:r>
              <a:rPr lang="el-GR" sz="2200" dirty="0">
                <a:latin typeface="+mj-lt"/>
                <a:cs typeface="Palatino Linotype"/>
              </a:rPr>
              <a:t>συγγραφέας να είναι ο Γερμανός Α´ </a:t>
            </a:r>
            <a:r>
              <a:rPr lang="el-GR" sz="2200" dirty="0" smtClean="0">
                <a:latin typeface="+mj-lt"/>
                <a:cs typeface="Palatino Linotype"/>
              </a:rPr>
              <a:t>Κωνσταντινουπόλεως</a:t>
            </a:r>
            <a:r>
              <a:rPr lang="el-GR" sz="2200" dirty="0">
                <a:latin typeface="+mj-lt"/>
                <a:cs typeface="Palatino Linotype"/>
              </a:rPr>
              <a:t>, αλλά η χρονολογία της 8</a:t>
            </a:r>
            <a:r>
              <a:rPr lang="el-GR" sz="2200" baseline="30000" dirty="0">
                <a:latin typeface="+mj-lt"/>
                <a:cs typeface="Palatino Linotype"/>
              </a:rPr>
              <a:t>ης</a:t>
            </a:r>
            <a:r>
              <a:rPr lang="el-GR" sz="2200" dirty="0">
                <a:latin typeface="+mj-lt"/>
                <a:cs typeface="Palatino Linotype"/>
              </a:rPr>
              <a:t> </a:t>
            </a:r>
            <a:r>
              <a:rPr lang="el-GR" sz="2200" dirty="0" smtClean="0">
                <a:latin typeface="+mj-lt"/>
                <a:cs typeface="Palatino Linotype"/>
              </a:rPr>
              <a:t>Αυγούστου </a:t>
            </a:r>
            <a:r>
              <a:rPr lang="el-GR" sz="2200" dirty="0">
                <a:latin typeface="+mj-lt"/>
                <a:cs typeface="Palatino Linotype"/>
              </a:rPr>
              <a:t>του 626 δεν συνάδει με τον Γερμανό Α´.</a:t>
            </a:r>
          </a:p>
          <a:p>
            <a:pPr algn="just">
              <a:buNone/>
            </a:pPr>
            <a:r>
              <a:rPr lang="el-GR" sz="2200" dirty="0">
                <a:latin typeface="+mj-lt"/>
                <a:cs typeface="Palatino Linotype"/>
              </a:rPr>
              <a:t>	 </a:t>
            </a:r>
            <a:r>
              <a:rPr lang="el-GR" sz="2200" dirty="0" smtClean="0">
                <a:latin typeface="+mj-lt"/>
                <a:cs typeface="Palatino Linotype"/>
              </a:rPr>
              <a:t>*</a:t>
            </a:r>
            <a:r>
              <a:rPr lang="en-US" sz="2200" dirty="0" smtClean="0">
                <a:latin typeface="+mj-lt"/>
                <a:cs typeface="Palatino Linotype"/>
              </a:rPr>
              <a:t> </a:t>
            </a:r>
            <a:r>
              <a:rPr lang="el-GR" sz="2200" dirty="0" smtClean="0">
                <a:latin typeface="+mj-lt"/>
                <a:cs typeface="Palatino Linotype"/>
              </a:rPr>
              <a:t>Επομένως</a:t>
            </a:r>
            <a:r>
              <a:rPr lang="el-GR" sz="2200" dirty="0">
                <a:latin typeface="+mj-lt"/>
                <a:cs typeface="Palatino Linotype"/>
              </a:rPr>
              <a:t>, ο συγγραφέας παραμένει άγνωστος.</a:t>
            </a:r>
            <a:endParaRPr lang="en-US" sz="22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356321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1563</TotalTime>
  <Words>339</Words>
  <Application>Microsoft Office PowerPoint</Application>
  <PresentationFormat>On-screen Show (4:3)</PresentationFormat>
  <Paragraphs>74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ＭＳ Ｐゴシック</vt:lpstr>
      <vt:lpstr>Arial</vt:lpstr>
      <vt:lpstr>Calibri</vt:lpstr>
      <vt:lpstr>Palatino Linotype</vt:lpstr>
      <vt:lpstr>Wingdings</vt:lpstr>
      <vt:lpstr>Θέμα του Office</vt:lpstr>
      <vt:lpstr>Ιστορία και Θεολογία των Εκκλησιαστικών Ύμνων</vt:lpstr>
      <vt:lpstr>(συνέχεια)</vt:lpstr>
      <vt:lpstr>(συνέχεια)</vt:lpstr>
      <vt:lpstr>(συνέχεια)</vt:lpstr>
      <vt:lpstr>(συνέχεια)</vt:lpstr>
      <vt:lpstr>(συνέχεια)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giannis</cp:lastModifiedBy>
  <cp:revision>183</cp:revision>
  <dcterms:created xsi:type="dcterms:W3CDTF">2012-09-06T09:03:05Z</dcterms:created>
  <dcterms:modified xsi:type="dcterms:W3CDTF">2015-09-23T12:39:41Z</dcterms:modified>
</cp:coreProperties>
</file>