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65" r:id="rId4"/>
    <p:sldId id="301" r:id="rId5"/>
    <p:sldId id="302" r:id="rId6"/>
    <p:sldId id="303" r:id="rId7"/>
    <p:sldId id="305" r:id="rId8"/>
    <p:sldId id="306" r:id="rId9"/>
    <p:sldId id="307" r:id="rId10"/>
    <p:sldId id="308" r:id="rId11"/>
    <p:sldId id="280" r:id="rId12"/>
    <p:sldId id="290" r:id="rId13"/>
    <p:sldId id="295" r:id="rId14"/>
    <p:sldId id="299" r:id="rId15"/>
    <p:sldId id="292" r:id="rId16"/>
    <p:sldId id="291" r:id="rId17"/>
    <p:sldId id="294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265"/>
            <p14:sldId id="301"/>
            <p14:sldId id="302"/>
            <p14:sldId id="303"/>
            <p14:sldId id="305"/>
            <p14:sldId id="306"/>
            <p14:sldId id="307"/>
            <p14:sldId id="308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94" d="100"/>
          <a:sy n="94" d="100"/>
        </p:scale>
        <p:origin x="66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23/9/2015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4562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3414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6237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4228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0478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0844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277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5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5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5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5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5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5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5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Ιστορία και Θεολογία των Εκκλησιαστικών Ύμνων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5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Η δεύτερη περίοδος της εκκλησιαστικής υμνογραφίας (Ε´ - Ζ´αι</a:t>
            </a:r>
            <a:r>
              <a:rPr lang="el-GR" sz="2800" dirty="0" smtClean="0"/>
              <a:t>.)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Γεώργιος </a:t>
            </a:r>
            <a:r>
              <a:rPr lang="el-GR" sz="2800" dirty="0"/>
              <a:t>Φίλιας</a:t>
            </a:r>
          </a:p>
          <a:p>
            <a:r>
              <a:rPr lang="el-GR" sz="2800" dirty="0"/>
              <a:t>Θεολογική Σχολή</a:t>
            </a:r>
          </a:p>
          <a:p>
            <a:r>
              <a:rPr lang="el-GR" sz="2800" dirty="0"/>
              <a:t>Τμήμα Κοινωνικής Θεολογίας</a:t>
            </a: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Το ποιητικό έργο του Ρωμανού: χίλια Κοντάκια/ ευχές και στιχηρά τροπάρια.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Οι πηγές του ποιητικού του έργου: Αγία Γραφή/ Μαρτυρολόγια και </a:t>
            </a:r>
            <a:r>
              <a:rPr lang="el-GR" sz="2400" dirty="0" smtClean="0">
                <a:latin typeface="+mj-lt"/>
                <a:cs typeface="Palatino Linotype"/>
              </a:rPr>
              <a:t>Συναξάρια</a:t>
            </a:r>
            <a:r>
              <a:rPr lang="el-GR" sz="2400" dirty="0">
                <a:latin typeface="+mj-lt"/>
                <a:cs typeface="Palatino Linotype"/>
              </a:rPr>
              <a:t>/ έργα Πατέρων της Εκκλησίας.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Η γλώσσα του Ρωμανού: πλησιάζει προς την κοινή της εποχής/ στοχεύει στην κατανόηση των ψαλλομένων από τους πιστούς.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6983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</a:t>
            </a:r>
            <a:r>
              <a:rPr lang="el-GR" sz="2000" dirty="0"/>
              <a:t>έργο αποτελεί την έκδοση </a:t>
            </a:r>
            <a:r>
              <a:rPr lang="en-US" sz="2000" dirty="0"/>
              <a:t>1.0</a:t>
            </a:r>
            <a:r>
              <a:rPr lang="el-GR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/>
              <a:t>Γεώργιος Φίλιας</a:t>
            </a:r>
            <a:r>
              <a:rPr lang="en-US" sz="2000" dirty="0"/>
              <a:t> 2015</a:t>
            </a:r>
            <a:r>
              <a:rPr lang="el-GR" sz="2000" dirty="0"/>
              <a:t>. Γεώργιος Φίλιας</a:t>
            </a:r>
            <a:r>
              <a:rPr lang="en-US" sz="2000" dirty="0"/>
              <a:t>.</a:t>
            </a:r>
            <a:r>
              <a:rPr lang="el-GR" sz="2000" dirty="0"/>
              <a:t> «Ιστορία και Θεολογία των Εκκλησιαστικών Ύμνων». Έκδοση: 1.0. Αθήνα 201</a:t>
            </a:r>
            <a:r>
              <a:rPr lang="en-US" sz="2000" dirty="0"/>
              <a:t>5</a:t>
            </a:r>
            <a:r>
              <a:rPr lang="el-GR" sz="2000" dirty="0"/>
              <a:t>. 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/>
              <a:t>http://opencourses.uoa.gr/courses/SOCTHEOL104/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2. Η δεύτερη περίοδος της εκκλησιαστικής υμνογραφίας (Ε´ - Ζ´αι</a:t>
            </a:r>
            <a:r>
              <a:rPr lang="el-GR" sz="4000" dirty="0" smtClean="0"/>
              <a:t>.)</a:t>
            </a:r>
            <a:endParaRPr lang="el-GR" sz="4000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 Α. Το </a:t>
            </a:r>
            <a:r>
              <a:rPr lang="el-GR" dirty="0" smtClean="0"/>
              <a:t>Κοντάκιο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+mj-lt"/>
                <a:cs typeface="Palatino Linotype"/>
              </a:rPr>
              <a:t>Ο </a:t>
            </a:r>
            <a:r>
              <a:rPr lang="el-GR" sz="2400" dirty="0">
                <a:latin typeface="+mj-lt"/>
                <a:cs typeface="Palatino Linotype"/>
              </a:rPr>
              <a:t>όρος: «Κοντάκιο» ονομάστηκε (από τον 9</a:t>
            </a:r>
            <a:r>
              <a:rPr lang="el-GR" sz="2400" baseline="30000" dirty="0">
                <a:latin typeface="+mj-lt"/>
                <a:cs typeface="Palatino Linotype"/>
              </a:rPr>
              <a:t>ο</a:t>
            </a:r>
            <a:r>
              <a:rPr lang="el-GR" sz="2400" dirty="0">
                <a:latin typeface="+mj-lt"/>
                <a:cs typeface="Palatino Linotype"/>
              </a:rPr>
              <a:t> αι.) ένας εκτενής ύμνος που </a:t>
            </a:r>
            <a:r>
              <a:rPr lang="el-GR" sz="2400" dirty="0" smtClean="0">
                <a:latin typeface="+mj-lt"/>
                <a:cs typeface="Palatino Linotype"/>
              </a:rPr>
              <a:t>εμφανίστηκε </a:t>
            </a:r>
            <a:r>
              <a:rPr lang="el-GR" sz="2400" dirty="0">
                <a:latin typeface="+mj-lt"/>
                <a:cs typeface="Palatino Linotype"/>
              </a:rPr>
              <a:t>από τον 6</a:t>
            </a:r>
            <a:r>
              <a:rPr lang="el-GR" sz="2400" baseline="30000" dirty="0">
                <a:latin typeface="+mj-lt"/>
                <a:cs typeface="Palatino Linotype"/>
              </a:rPr>
              <a:t>ο</a:t>
            </a:r>
            <a:r>
              <a:rPr lang="el-GR" sz="2400" dirty="0">
                <a:latin typeface="+mj-lt"/>
                <a:cs typeface="Palatino Linotype"/>
              </a:rPr>
              <a:t> αι./ «κοντός»: το ξύλο, γύρω από το οποίο περιτυλισσόταν η μεμβράνη (ειλητάριο) που περιείχε τον </a:t>
            </a:r>
            <a:r>
              <a:rPr lang="el-GR" sz="2400" dirty="0" smtClean="0">
                <a:latin typeface="+mj-lt"/>
                <a:cs typeface="Palatino Linotype"/>
              </a:rPr>
              <a:t>ύμνο</a:t>
            </a:r>
            <a:r>
              <a:rPr lang="el-GR" sz="2400" dirty="0">
                <a:latin typeface="+mj-lt"/>
                <a:cs typeface="Palatino Linotype"/>
              </a:rPr>
              <a:t>.</a:t>
            </a:r>
          </a:p>
          <a:p>
            <a:r>
              <a:rPr lang="el-GR" sz="2400" dirty="0">
                <a:latin typeface="+mj-lt"/>
                <a:cs typeface="Palatino Linotype"/>
              </a:rPr>
              <a:t>Η δομή: αποτελείται από ένα προοιμιακό τροπάριο (το «προοίμιο» ή «κουκούλιο») και από μία σειρά τροπαρίων (20-30), τα </a:t>
            </a:r>
            <a:r>
              <a:rPr lang="el-GR" sz="2400" dirty="0" smtClean="0">
                <a:latin typeface="+mj-lt"/>
                <a:cs typeface="Palatino Linotype"/>
              </a:rPr>
              <a:t>οποία </a:t>
            </a:r>
            <a:r>
              <a:rPr lang="el-GR" sz="2400" dirty="0">
                <a:latin typeface="+mj-lt"/>
                <a:cs typeface="Palatino Linotype"/>
              </a:rPr>
              <a:t>καλούνται «οίκοι» («οίκος»: η «</a:t>
            </a:r>
            <a:r>
              <a:rPr lang="el-GR" sz="2400" dirty="0" smtClean="0">
                <a:latin typeface="+mj-lt"/>
                <a:cs typeface="Palatino Linotype"/>
              </a:rPr>
              <a:t>οικοδόμηση</a:t>
            </a:r>
            <a:r>
              <a:rPr lang="el-GR" sz="2400" dirty="0">
                <a:latin typeface="+mj-lt"/>
                <a:cs typeface="Palatino Linotype"/>
              </a:rPr>
              <a:t>» &lt;σύνθεση&gt; τροπαρίων).</a:t>
            </a:r>
            <a:endParaRPr lang="en-US" sz="2400" dirty="0">
              <a:latin typeface="+mj-lt"/>
              <a:cs typeface="Palatino Linotype"/>
            </a:endParaRPr>
          </a:p>
          <a:p>
            <a:endParaRPr lang="el-GR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400" dirty="0">
                <a:latin typeface="+mj-lt"/>
                <a:cs typeface="Palatino Linotype"/>
              </a:rPr>
              <a:t>Περιεχόμενο: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Στο Προοίμιο εξυμνείται το πρόσωπο ή το γεγονός, στο οποίο είναι αφιερωμένο το Κοντάκιο.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Στους Οίκους εκτίθεται εκτενέστερα το περιεχόμενο του Προοιμίου.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Ο χαρακτήρας του Κοντακίου είναι </a:t>
            </a:r>
            <a:r>
              <a:rPr lang="el-GR" sz="2400" dirty="0" smtClean="0">
                <a:latin typeface="+mj-lt"/>
                <a:cs typeface="Palatino Linotype"/>
              </a:rPr>
              <a:t>διηγηματικός </a:t>
            </a:r>
            <a:r>
              <a:rPr lang="el-GR" sz="2400" dirty="0">
                <a:latin typeface="+mj-lt"/>
                <a:cs typeface="Palatino Linotype"/>
              </a:rPr>
              <a:t>(με στοιχεία δραματικής </a:t>
            </a:r>
            <a:r>
              <a:rPr lang="el-GR" sz="2400" dirty="0" smtClean="0">
                <a:latin typeface="+mj-lt"/>
                <a:cs typeface="Palatino Linotype"/>
              </a:rPr>
              <a:t>εξύμνησης</a:t>
            </a:r>
            <a:r>
              <a:rPr lang="el-GR" sz="2400" dirty="0">
                <a:latin typeface="+mj-lt"/>
                <a:cs typeface="Palatino Linotype"/>
              </a:rPr>
              <a:t>) και υπάρχουν διάλογοι μεταξύ των προσώπων.</a:t>
            </a:r>
            <a:endParaRPr lang="en-US" sz="2400" dirty="0">
              <a:latin typeface="+mj-lt"/>
              <a:cs typeface="Palatino Linotype"/>
            </a:endParaRPr>
          </a:p>
          <a:p>
            <a:endParaRPr lang="el-GR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27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200" dirty="0">
                <a:latin typeface="+mj-lt"/>
                <a:cs typeface="Palatino Linotype"/>
              </a:rPr>
              <a:t>Τα χαρακτηριστικά των Κοντακίων:</a:t>
            </a:r>
          </a:p>
          <a:p>
            <a:pPr algn="just">
              <a:buNone/>
            </a:pPr>
            <a:r>
              <a:rPr lang="el-GR" sz="2200" dirty="0">
                <a:latin typeface="+mj-lt"/>
                <a:cs typeface="Palatino Linotype"/>
              </a:rPr>
              <a:t>	* Η ακροστιχίδα: η λέξη ή φράση που σχηματίζεται από το πρώτο γράμμα του κάθε τροπαρίου.</a:t>
            </a:r>
          </a:p>
          <a:p>
            <a:pPr algn="just">
              <a:buNone/>
            </a:pPr>
            <a:r>
              <a:rPr lang="el-GR" sz="2200" dirty="0">
                <a:latin typeface="+mj-lt"/>
                <a:cs typeface="Palatino Linotype"/>
              </a:rPr>
              <a:t>	* Το εφύμνιο ή ανακλώμενο: ο τελευταίος στίχος του Προοιμίου, ο οποίος επαναλαμβάνεται στο τέλος του κάθε τροπαρίου.</a:t>
            </a:r>
          </a:p>
          <a:p>
            <a:r>
              <a:rPr lang="el-GR" sz="2200" dirty="0">
                <a:latin typeface="+mj-lt"/>
                <a:cs typeface="Palatino Linotype"/>
              </a:rPr>
              <a:t>Ο τρόπος ψαλμώδησης του Κοντακίου: </a:t>
            </a:r>
            <a:r>
              <a:rPr lang="el-GR" sz="2200" dirty="0" smtClean="0">
                <a:latin typeface="+mj-lt"/>
                <a:cs typeface="Palatino Linotype"/>
              </a:rPr>
              <a:t>συμπεριλήφθηκε </a:t>
            </a:r>
            <a:r>
              <a:rPr lang="el-GR" sz="2200" dirty="0">
                <a:latin typeface="+mj-lt"/>
                <a:cs typeface="Palatino Linotype"/>
              </a:rPr>
              <a:t>στην ακολουθία του Όρθρου/ ψαλλόταν είτε από τους ψάλτες είτε απαγγελόταν (με εμμελή </a:t>
            </a:r>
            <a:r>
              <a:rPr lang="el-GR" sz="2200" dirty="0" smtClean="0">
                <a:latin typeface="+mj-lt"/>
                <a:cs typeface="Palatino Linotype"/>
              </a:rPr>
              <a:t>ανάγνωση</a:t>
            </a:r>
            <a:r>
              <a:rPr lang="el-GR" sz="2200" dirty="0">
                <a:latin typeface="+mj-lt"/>
                <a:cs typeface="Palatino Linotype"/>
              </a:rPr>
              <a:t>) από τους ιερείς (όπως ισχύει σήμερα με τον Ακάθιστο ύμνο)/ Σήμερα παρέμεινε η ανάγνωση (στον όρθρο) του Προοιμίου- που ονομάζεται «Κοντάκιο»- και του Α´ Οίκου (που ονομάζεται «</a:t>
            </a:r>
            <a:r>
              <a:rPr lang="el-GR" sz="2200" dirty="0" smtClean="0">
                <a:latin typeface="+mj-lt"/>
                <a:cs typeface="Palatino Linotype"/>
              </a:rPr>
              <a:t>Οίκος</a:t>
            </a:r>
            <a:r>
              <a:rPr lang="el-GR" sz="2200" dirty="0" smtClean="0">
                <a:latin typeface="+mj-lt"/>
                <a:cs typeface="Palatino Linotype"/>
              </a:rPr>
              <a:t>»).</a:t>
            </a:r>
            <a:endParaRPr lang="en-US" sz="22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0324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400" dirty="0" smtClean="0">
                <a:latin typeface="+mj-lt"/>
                <a:cs typeface="Palatino Linotype"/>
              </a:rPr>
              <a:t>Η </a:t>
            </a:r>
            <a:r>
              <a:rPr lang="el-GR" sz="2400" dirty="0">
                <a:latin typeface="+mj-lt"/>
                <a:cs typeface="Palatino Linotype"/>
              </a:rPr>
              <a:t>προέλευση του Κοντακίου: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Προηγήθηκε προπαρασκευαστικό στάδιο (τα </a:t>
            </a:r>
            <a:r>
              <a:rPr lang="el-GR" sz="2400" dirty="0" smtClean="0">
                <a:latin typeface="+mj-lt"/>
                <a:cs typeface="Palatino Linotype"/>
              </a:rPr>
              <a:t>εγκώμια </a:t>
            </a:r>
            <a:r>
              <a:rPr lang="el-GR" sz="2400" dirty="0">
                <a:latin typeface="+mj-lt"/>
                <a:cs typeface="Palatino Linotype"/>
              </a:rPr>
              <a:t>των Πατέρων της Εκκλησίας)/ Το Κοντάκιο είναι, κατ᾽ ουσίαν, εμμελές εγκώμιο.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Η σχέση εγκωμιαστικών λόγων και Κοντακίων: λόγω θέσεως (το Κοντάκιο ψάλλεται μετά την </a:t>
            </a:r>
            <a:r>
              <a:rPr lang="el-GR" sz="2400" dirty="0" smtClean="0">
                <a:latin typeface="+mj-lt"/>
                <a:cs typeface="Palatino Linotype"/>
              </a:rPr>
              <a:t>ανάγνωση </a:t>
            </a:r>
            <a:r>
              <a:rPr lang="el-GR" sz="2400" dirty="0">
                <a:latin typeface="+mj-lt"/>
                <a:cs typeface="Palatino Linotype"/>
              </a:rPr>
              <a:t>του Ευαγγελίου και αποτελεί εγκωμιαστική ερμηνεία του)/ λόγω της δομής (το Προοίμιο του Κοντακίου επέχει θέση βιβλικού ρητού, με το οποίο εκκινούσε ο εγκωμιαστικός λόγος/ λόγω της </a:t>
            </a:r>
            <a:r>
              <a:rPr lang="el-GR" sz="2400" dirty="0" smtClean="0">
                <a:latin typeface="+mj-lt"/>
                <a:cs typeface="Palatino Linotype"/>
              </a:rPr>
              <a:t>ελεύθερης </a:t>
            </a:r>
            <a:r>
              <a:rPr lang="el-GR" sz="2400" dirty="0">
                <a:latin typeface="+mj-lt"/>
                <a:cs typeface="Palatino Linotype"/>
              </a:rPr>
              <a:t>χρήσης (και στα δύο είδη) των πηγών, δηλαδή της Αγίας Γραφής και των Συναξαρίων</a:t>
            </a:r>
            <a:r>
              <a:rPr lang="el-GR" sz="2400" dirty="0" smtClean="0">
                <a:latin typeface="+mj-lt"/>
                <a:cs typeface="Palatino Linotype"/>
              </a:rPr>
              <a:t>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1822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Β. Οι σπουδαιότεροι ποιητές της Β </a:t>
            </a:r>
            <a:r>
              <a:rPr lang="el-GR" dirty="0" smtClean="0"/>
              <a:t>περιόδου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400" dirty="0">
                <a:latin typeface="+mj-lt"/>
                <a:cs typeface="Palatino Linotype"/>
              </a:rPr>
              <a:t>Αυτοκράτορας Ιουστινιανός (6</a:t>
            </a:r>
            <a:r>
              <a:rPr lang="el-GR" sz="2400" baseline="30000" dirty="0">
                <a:latin typeface="+mj-lt"/>
                <a:cs typeface="Palatino Linotype"/>
              </a:rPr>
              <a:t>ος</a:t>
            </a:r>
            <a:r>
              <a:rPr lang="el-GR" sz="2400" dirty="0">
                <a:latin typeface="+mj-lt"/>
                <a:cs typeface="Palatino Linotype"/>
              </a:rPr>
              <a:t> αι.): </a:t>
            </a:r>
            <a:r>
              <a:rPr lang="el-GR" sz="2400" dirty="0" smtClean="0">
                <a:latin typeface="+mj-lt"/>
                <a:cs typeface="Palatino Linotype"/>
              </a:rPr>
              <a:t>ποιητής </a:t>
            </a:r>
            <a:r>
              <a:rPr lang="el-GR" sz="2400" dirty="0">
                <a:latin typeface="+mj-lt"/>
                <a:cs typeface="Palatino Linotype"/>
              </a:rPr>
              <a:t>του ύμνου «Ο Μονογενής Υιός και </a:t>
            </a:r>
            <a:r>
              <a:rPr lang="el-GR" sz="2400" dirty="0" smtClean="0">
                <a:latin typeface="+mj-lt"/>
                <a:cs typeface="Palatino Linotype"/>
              </a:rPr>
              <a:t>Λόγος </a:t>
            </a:r>
            <a:r>
              <a:rPr lang="el-GR" sz="2400" dirty="0">
                <a:latin typeface="+mj-lt"/>
                <a:cs typeface="Palatino Linotype"/>
              </a:rPr>
              <a:t>του Θεού...».</a:t>
            </a:r>
          </a:p>
          <a:p>
            <a:pPr algn="just"/>
            <a:r>
              <a:rPr lang="el-GR" sz="2400" dirty="0">
                <a:latin typeface="+mj-lt"/>
                <a:cs typeface="Palatino Linotype"/>
              </a:rPr>
              <a:t>Σωφρόνιος Ιεροσολύμων (+638):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Καλλιέργησε το τονικό ανακρεόντειο </a:t>
            </a:r>
            <a:r>
              <a:rPr lang="el-GR" sz="2400" dirty="0" smtClean="0">
                <a:latin typeface="+mj-lt"/>
                <a:cs typeface="Palatino Linotype"/>
              </a:rPr>
              <a:t>μέτρο</a:t>
            </a:r>
            <a:r>
              <a:rPr lang="el-GR" sz="2400" dirty="0">
                <a:latin typeface="+mj-lt"/>
                <a:cs typeface="Palatino Linotype"/>
              </a:rPr>
              <a:t>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Ποιητής των 23 Ανακρεόντειων Ωδών και των Ιδιομέλων των Ωρών των </a:t>
            </a:r>
            <a:r>
              <a:rPr lang="el-GR" sz="2400" dirty="0" smtClean="0">
                <a:latin typeface="+mj-lt"/>
                <a:cs typeface="Palatino Linotype"/>
              </a:rPr>
              <a:t>Χριστουγέννων</a:t>
            </a:r>
            <a:r>
              <a:rPr lang="el-GR" sz="2400" dirty="0">
                <a:latin typeface="+mj-lt"/>
                <a:cs typeface="Palatino Linotype"/>
              </a:rPr>
              <a:t>, της ακολουθίας του Αγιασμού των Θεοφανείων και του Όρθρου της Μ. </a:t>
            </a:r>
            <a:r>
              <a:rPr lang="el-GR" sz="2400" dirty="0" smtClean="0">
                <a:latin typeface="+mj-lt"/>
                <a:cs typeface="Palatino Linotype"/>
              </a:rPr>
              <a:t>Παρασκευής</a:t>
            </a:r>
            <a:r>
              <a:rPr lang="el-GR" sz="2400" dirty="0">
                <a:latin typeface="+mj-lt"/>
                <a:cs typeface="Palatino Linotype"/>
              </a:rPr>
              <a:t>.</a:t>
            </a:r>
            <a:endParaRPr lang="en-US" sz="2400" dirty="0">
              <a:latin typeface="+mj-lt"/>
              <a:cs typeface="Palatino Linotype"/>
            </a:endParaRPr>
          </a:p>
          <a:p>
            <a:pPr algn="just"/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9082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400" dirty="0">
                <a:latin typeface="+mj-lt"/>
                <a:cs typeface="Palatino Linotype"/>
              </a:rPr>
              <a:t>Ρωμανός ο Μελωδός: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Ο χρόνος εμφάνισής του στασιάζεται· </a:t>
            </a:r>
            <a:r>
              <a:rPr lang="el-GR" sz="2400" dirty="0" smtClean="0">
                <a:latin typeface="+mj-lt"/>
                <a:cs typeface="Palatino Linotype"/>
              </a:rPr>
              <a:t>επικρατέστερη </a:t>
            </a:r>
            <a:r>
              <a:rPr lang="el-GR" sz="2400" dirty="0">
                <a:latin typeface="+mj-lt"/>
                <a:cs typeface="Palatino Linotype"/>
              </a:rPr>
              <a:t>η άποψη ότι έζησε την εποχή του αυτοκράτορα Ιουστινιανού (6</a:t>
            </a:r>
            <a:r>
              <a:rPr lang="el-GR" sz="2400" baseline="30000" dirty="0">
                <a:latin typeface="+mj-lt"/>
                <a:cs typeface="Palatino Linotype"/>
              </a:rPr>
              <a:t>ος</a:t>
            </a:r>
            <a:r>
              <a:rPr lang="el-GR" sz="2400" dirty="0">
                <a:latin typeface="+mj-lt"/>
                <a:cs typeface="Palatino Linotype"/>
              </a:rPr>
              <a:t> αι.).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Πηγή περί του βίου του Ρωμανού αποτελεί το Συναξάριό του (2</a:t>
            </a:r>
            <a:r>
              <a:rPr lang="el-GR" sz="2400" baseline="30000" dirty="0">
                <a:latin typeface="+mj-lt"/>
                <a:cs typeface="Palatino Linotype"/>
              </a:rPr>
              <a:t>η</a:t>
            </a:r>
            <a:r>
              <a:rPr lang="el-GR" sz="2400" dirty="0">
                <a:latin typeface="+mj-lt"/>
                <a:cs typeface="Palatino Linotype"/>
              </a:rPr>
              <a:t> Οκτωβρίου) που διασώθηκε σε πολλές παραλλαγές/ Άλλη πηγή είναι τα αφιερωμένα σ᾽ αυτόν υμνογραφικά κείμενα του Πατριάρχου Γερμανού (8</a:t>
            </a:r>
            <a:r>
              <a:rPr lang="el-GR" sz="2400" baseline="30000" dirty="0">
                <a:latin typeface="+mj-lt"/>
                <a:cs typeface="Palatino Linotype"/>
              </a:rPr>
              <a:t>ος</a:t>
            </a:r>
            <a:r>
              <a:rPr lang="el-GR" sz="2400" dirty="0">
                <a:latin typeface="+mj-lt"/>
                <a:cs typeface="Palatino Linotype"/>
              </a:rPr>
              <a:t> αι.) και οι περί αυτού Κανόνες του Επιφανίου και Θεοφάνους του Γραπτού (9</a:t>
            </a:r>
            <a:r>
              <a:rPr lang="el-GR" sz="2400" baseline="30000" dirty="0">
                <a:latin typeface="+mj-lt"/>
                <a:cs typeface="Palatino Linotype"/>
              </a:rPr>
              <a:t>ος</a:t>
            </a:r>
            <a:r>
              <a:rPr lang="el-GR" sz="2400" dirty="0">
                <a:latin typeface="+mj-lt"/>
                <a:cs typeface="Palatino Linotype"/>
              </a:rPr>
              <a:t> αι.).</a:t>
            </a:r>
            <a:endParaRPr lang="en-US" sz="2400" dirty="0">
              <a:latin typeface="+mj-lt"/>
              <a:cs typeface="Palatino Linotype"/>
            </a:endParaRPr>
          </a:p>
          <a:p>
            <a:pPr algn="just"/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106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Περί του βίου του:</a:t>
            </a:r>
            <a:r>
              <a:rPr lang="en-US" sz="2400" dirty="0">
                <a:latin typeface="+mj-lt"/>
                <a:cs typeface="Palatino Linotype"/>
              </a:rPr>
              <a:t> </a:t>
            </a:r>
            <a:r>
              <a:rPr lang="el-GR" sz="2400" dirty="0">
                <a:latin typeface="+mj-lt"/>
                <a:cs typeface="Palatino Linotype"/>
              </a:rPr>
              <a:t>γεννήθηκε στην </a:t>
            </a:r>
            <a:r>
              <a:rPr lang="el-GR" sz="2400" dirty="0" smtClean="0">
                <a:latin typeface="+mj-lt"/>
                <a:cs typeface="Palatino Linotype"/>
              </a:rPr>
              <a:t>Έμεσα </a:t>
            </a:r>
            <a:r>
              <a:rPr lang="el-GR" sz="2400" dirty="0">
                <a:latin typeface="+mj-lt"/>
                <a:cs typeface="Palatino Linotype"/>
              </a:rPr>
              <a:t>της Συρίας (τέλη του Ε´αι.)/ επί </a:t>
            </a:r>
            <a:r>
              <a:rPr lang="el-GR" sz="2400" dirty="0" smtClean="0">
                <a:latin typeface="+mj-lt"/>
                <a:cs typeface="Palatino Linotype"/>
              </a:rPr>
              <a:t>αυτοκράτορα </a:t>
            </a:r>
            <a:r>
              <a:rPr lang="el-GR" sz="2400" dirty="0">
                <a:latin typeface="+mj-lt"/>
                <a:cs typeface="Palatino Linotype"/>
              </a:rPr>
              <a:t>Αναστασίου Α´ ήλθε στην Κωνσταντινούπολη ως Διάκονος και </a:t>
            </a:r>
            <a:r>
              <a:rPr lang="el-GR" sz="2400" dirty="0" smtClean="0">
                <a:latin typeface="+mj-lt"/>
                <a:cs typeface="Palatino Linotype"/>
              </a:rPr>
              <a:t>έμεινε </a:t>
            </a:r>
            <a:r>
              <a:rPr lang="el-GR" sz="2400" dirty="0">
                <a:latin typeface="+mj-lt"/>
                <a:cs typeface="Palatino Linotype"/>
              </a:rPr>
              <a:t>σε μοναστήρι/ εκεί έλαβε (με </a:t>
            </a:r>
            <a:r>
              <a:rPr lang="el-GR" sz="2400" dirty="0" smtClean="0">
                <a:latin typeface="+mj-lt"/>
                <a:cs typeface="Palatino Linotype"/>
              </a:rPr>
              <a:t>εμφάνιση </a:t>
            </a:r>
            <a:r>
              <a:rPr lang="el-GR" sz="2400" dirty="0">
                <a:latin typeface="+mj-lt"/>
                <a:cs typeface="Palatino Linotype"/>
              </a:rPr>
              <a:t>της Θεοτόκου) το χάρισμα της σύνθεσης Κοντακίων· εκεί συνέθεσε </a:t>
            </a:r>
            <a:r>
              <a:rPr lang="el-GR" sz="2400" dirty="0" smtClean="0">
                <a:latin typeface="+mj-lt"/>
                <a:cs typeface="Palatino Linotype"/>
              </a:rPr>
              <a:t>περί </a:t>
            </a:r>
            <a:r>
              <a:rPr lang="el-GR" sz="2400" dirty="0">
                <a:latin typeface="+mj-lt"/>
                <a:cs typeface="Palatino Linotype"/>
              </a:rPr>
              <a:t>τα χίλια Κοντάκια και απέθανε στην εν λόγω Μονή (Υπεραγίας Θεοτόκου «εν τοις Κύρου»).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484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496</Words>
  <Application>Microsoft Office PowerPoint</Application>
  <PresentationFormat>On-screen Show (4:3)</PresentationFormat>
  <Paragraphs>93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Palatino Linotype</vt:lpstr>
      <vt:lpstr>Wingdings</vt:lpstr>
      <vt:lpstr>Θέμα του Office</vt:lpstr>
      <vt:lpstr>Ιστορία και Θεολογία των Εκκλησιαστικών Ύμνων</vt:lpstr>
      <vt:lpstr>2. Η δεύτερη περίοδος της εκκλησιαστικής υμνογραφίας (Ε´ - Ζ´αι.)</vt:lpstr>
      <vt:lpstr>(συνέχεια)</vt:lpstr>
      <vt:lpstr>(συνέχεια)</vt:lpstr>
      <vt:lpstr>(συνέχεια)</vt:lpstr>
      <vt:lpstr>(συνέχεια)</vt:lpstr>
      <vt:lpstr>Β. Οι σπουδαιότεροι ποιητές της Β περιόδου</vt:lpstr>
      <vt:lpstr>(συνέχεια)</vt:lpstr>
      <vt:lpstr>(συνέχεια)</vt:lpstr>
      <vt:lpstr>(συνέχεια)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184</cp:revision>
  <dcterms:created xsi:type="dcterms:W3CDTF">2012-09-06T09:03:05Z</dcterms:created>
  <dcterms:modified xsi:type="dcterms:W3CDTF">2015-09-23T12:42:14Z</dcterms:modified>
</cp:coreProperties>
</file>