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65" r:id="rId4"/>
    <p:sldId id="301" r:id="rId5"/>
    <p:sldId id="302" r:id="rId6"/>
    <p:sldId id="303" r:id="rId7"/>
    <p:sldId id="304" r:id="rId8"/>
    <p:sldId id="305" r:id="rId9"/>
    <p:sldId id="306" r:id="rId10"/>
    <p:sldId id="300" r:id="rId11"/>
    <p:sldId id="308" r:id="rId12"/>
    <p:sldId id="309" r:id="rId13"/>
    <p:sldId id="310" r:id="rId14"/>
    <p:sldId id="280" r:id="rId15"/>
    <p:sldId id="290" r:id="rId16"/>
    <p:sldId id="295" r:id="rId17"/>
    <p:sldId id="299" r:id="rId18"/>
    <p:sldId id="292" r:id="rId19"/>
    <p:sldId id="291" r:id="rId20"/>
    <p:sldId id="294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265"/>
            <p14:sldId id="301"/>
            <p14:sldId id="302"/>
            <p14:sldId id="303"/>
            <p14:sldId id="304"/>
            <p14:sldId id="305"/>
            <p14:sldId id="306"/>
            <p14:sldId id="300"/>
            <p14:sldId id="308"/>
            <p14:sldId id="309"/>
            <p14:sldId id="310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94" d="100"/>
          <a:sy n="94" d="100"/>
        </p:scale>
        <p:origin x="84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132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1808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4483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90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1036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1889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290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641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422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547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4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4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4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4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4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4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4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Ιστορία και Θεολογία των Εκκλησιαστικών Ύμνων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4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Αιρετική υμνογραφική δραστηριότητα και αντίδραση του μοναχισμού στην </a:t>
            </a:r>
            <a:r>
              <a:rPr lang="el-GR" sz="2800" dirty="0" smtClean="0"/>
              <a:t>ψαλμώδηση </a:t>
            </a:r>
            <a:r>
              <a:rPr lang="el-GR" sz="2800" dirty="0"/>
              <a:t>των </a:t>
            </a:r>
            <a:r>
              <a:rPr lang="el-GR" sz="2800" dirty="0" smtClean="0"/>
              <a:t>ύμνων</a:t>
            </a:r>
            <a:endParaRPr lang="en-US" sz="2800" dirty="0" smtClean="0"/>
          </a:p>
          <a:p>
            <a:r>
              <a:rPr lang="el-GR" sz="2800" dirty="0" smtClean="0"/>
              <a:t>Γεώργιος </a:t>
            </a:r>
            <a:r>
              <a:rPr lang="el-GR" sz="2800" dirty="0"/>
              <a:t>Φίλιας</a:t>
            </a:r>
          </a:p>
          <a:p>
            <a:r>
              <a:rPr lang="el-GR" sz="2800" dirty="0"/>
              <a:t>Θεολογική Σχολή</a:t>
            </a:r>
          </a:p>
          <a:p>
            <a:r>
              <a:rPr lang="el-GR" sz="2800" dirty="0"/>
              <a:t>Τμήμα Κοινωνικής Θεολογίας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«</a:t>
            </a:r>
            <a:r>
              <a:rPr lang="el-GR" sz="2400" dirty="0">
                <a:latin typeface="+mj-lt"/>
                <a:cs typeface="Palatino Linotype"/>
              </a:rPr>
              <a:t>Προσωδία»: η ποσότητα των συλλαβών (του μακρού και του βραχέως).</a:t>
            </a:r>
          </a:p>
          <a:p>
            <a:r>
              <a:rPr lang="el-GR" sz="2400" dirty="0">
                <a:latin typeface="+mj-lt"/>
                <a:cs typeface="Palatino Linotype"/>
              </a:rPr>
              <a:t>Με βάση την προσωδία δημιουργήθηκαν τα διάφορα μέτρα της αρχαίας ελληνικής ποίησης: το δακτυλικό εξάμετρο, το </a:t>
            </a:r>
            <a:r>
              <a:rPr lang="el-GR" sz="2400" dirty="0" smtClean="0">
                <a:latin typeface="+mj-lt"/>
                <a:cs typeface="Palatino Linotype"/>
              </a:rPr>
              <a:t>ιαμβικό </a:t>
            </a:r>
            <a:r>
              <a:rPr lang="el-GR" sz="2400" dirty="0">
                <a:latin typeface="+mj-lt"/>
                <a:cs typeface="Palatino Linotype"/>
              </a:rPr>
              <a:t>τρίμετρο, το τροχαϊκό, το </a:t>
            </a:r>
            <a:r>
              <a:rPr lang="el-GR" sz="2400" dirty="0" smtClean="0">
                <a:latin typeface="+mj-lt"/>
                <a:cs typeface="Palatino Linotype"/>
              </a:rPr>
              <a:t>αναπαιστικό</a:t>
            </a:r>
            <a:r>
              <a:rPr lang="el-GR" sz="2400" dirty="0">
                <a:latin typeface="+mj-lt"/>
                <a:cs typeface="Palatino Linotype"/>
              </a:rPr>
              <a:t>, το ανακρεόντιο κ.ά.</a:t>
            </a:r>
          </a:p>
          <a:p>
            <a:r>
              <a:rPr lang="el-GR" sz="2400" dirty="0">
                <a:latin typeface="+mj-lt"/>
                <a:cs typeface="Palatino Linotype"/>
              </a:rPr>
              <a:t>Οι πρώτοι χριστιανικοί ύμνοι γράφτηκαν στην κοινή ελληνιστική (σε εποχή κατά την οποία η ποσότητα των συλλαβών ουδένα ρόλο είχε</a:t>
            </a:r>
            <a:r>
              <a:rPr lang="el-GR" sz="2400" dirty="0" smtClean="0">
                <a:latin typeface="+mj-lt"/>
                <a:cs typeface="Palatino Linotype"/>
              </a:rPr>
              <a:t>).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9663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Όταν</a:t>
            </a:r>
            <a:r>
              <a:rPr lang="el-GR" sz="2400" dirty="0">
                <a:latin typeface="+mj-lt"/>
                <a:cs typeface="Palatino Linotype"/>
              </a:rPr>
              <a:t>, όμως, γράφτηκαν ύμνοι σε αττικίζουσα γλώσσα, τότε </a:t>
            </a:r>
            <a:r>
              <a:rPr lang="el-GR" sz="2400" dirty="0" smtClean="0">
                <a:latin typeface="+mj-lt"/>
                <a:cs typeface="Palatino Linotype"/>
              </a:rPr>
              <a:t>χρησιμοποιήθηκε </a:t>
            </a:r>
            <a:r>
              <a:rPr lang="el-GR" sz="2400" dirty="0">
                <a:latin typeface="+mj-lt"/>
                <a:cs typeface="Palatino Linotype"/>
              </a:rPr>
              <a:t>η προσωδία.</a:t>
            </a:r>
          </a:p>
          <a:p>
            <a:r>
              <a:rPr lang="el-GR" sz="2400" dirty="0">
                <a:latin typeface="+mj-lt"/>
                <a:cs typeface="Palatino Linotype"/>
              </a:rPr>
              <a:t>Δεν γνωρίζουμε εάν οι ύμνοι αυτοί εισήλθαν σε λειτουργική χρήση, ή εάν </a:t>
            </a:r>
            <a:r>
              <a:rPr lang="el-GR" sz="2400" dirty="0" smtClean="0">
                <a:latin typeface="+mj-lt"/>
                <a:cs typeface="Palatino Linotype"/>
              </a:rPr>
              <a:t>παρέμειναν </a:t>
            </a:r>
            <a:r>
              <a:rPr lang="el-GR" sz="2400" dirty="0">
                <a:latin typeface="+mj-lt"/>
                <a:cs typeface="Palatino Linotype"/>
              </a:rPr>
              <a:t>ως προσωπική θρησκευτική </a:t>
            </a:r>
            <a:r>
              <a:rPr lang="el-GR" sz="2400" dirty="0" smtClean="0">
                <a:latin typeface="+mj-lt"/>
                <a:cs typeface="Palatino Linotype"/>
              </a:rPr>
              <a:t>ποίηση </a:t>
            </a:r>
            <a:r>
              <a:rPr lang="el-GR" sz="2400" dirty="0">
                <a:latin typeface="+mj-lt"/>
                <a:cs typeface="Palatino Linotype"/>
              </a:rPr>
              <a:t>(Κλήμης ο Αλεξανδρεύς, Μεθόδιος </a:t>
            </a:r>
            <a:r>
              <a:rPr lang="el-GR" sz="2400" dirty="0" smtClean="0">
                <a:latin typeface="+mj-lt"/>
                <a:cs typeface="Palatino Linotype"/>
              </a:rPr>
              <a:t>Ολύμπου</a:t>
            </a:r>
            <a:r>
              <a:rPr lang="el-GR" sz="2400" dirty="0">
                <a:latin typeface="+mj-lt"/>
                <a:cs typeface="Palatino Linotype"/>
              </a:rPr>
              <a:t>, Γρηγόριος Ναζιανζηνός, Συνέσιος Κυρήνης κ.ά</a:t>
            </a:r>
            <a:r>
              <a:rPr lang="el-GR" sz="2400" dirty="0" smtClean="0">
                <a:latin typeface="+mj-lt"/>
                <a:cs typeface="Palatino Linotype"/>
              </a:rPr>
              <a:t>.).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4893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Μόνο </a:t>
            </a:r>
            <a:r>
              <a:rPr lang="el-GR" sz="2400" dirty="0">
                <a:latin typeface="+mj-lt"/>
                <a:cs typeface="Palatino Linotype"/>
              </a:rPr>
              <a:t>τρεις ιαμβικοί κανόνες με βάση την προσωδία εισήλθαν σε λειτουργική χρήση: των εορτών των Χριστουγέννων, Θεοφανείων και Πεντηκοστής.</a:t>
            </a:r>
          </a:p>
          <a:p>
            <a:r>
              <a:rPr lang="el-GR" sz="2400" dirty="0">
                <a:latin typeface="+mj-lt"/>
                <a:cs typeface="Palatino Linotype"/>
              </a:rPr>
              <a:t>Ο ύμνος του Κλήμεντος του Αλεξανδρέως: αποτελείται από 64 στίχους και αναφέρεται στο Χριστό.</a:t>
            </a:r>
          </a:p>
          <a:p>
            <a:r>
              <a:rPr lang="el-GR" sz="2400" dirty="0">
                <a:latin typeface="+mj-lt"/>
                <a:cs typeface="Palatino Linotype"/>
              </a:rPr>
              <a:t>Μεθόδιος Ολύμπου (+312): τελειώνει το έργο του «Συμπόσιον των δέκα παρθένων» με έναν ύμνο υπό τον τίτλο «Παρθένιον» (24 στροφές με </a:t>
            </a:r>
            <a:r>
              <a:rPr lang="el-GR" sz="2400" dirty="0" smtClean="0">
                <a:latin typeface="+mj-lt"/>
                <a:cs typeface="Palatino Linotype"/>
              </a:rPr>
              <a:t>αλφαβητική </a:t>
            </a:r>
            <a:r>
              <a:rPr lang="el-GR" sz="2400" dirty="0">
                <a:latin typeface="+mj-lt"/>
                <a:cs typeface="Palatino Linotype"/>
              </a:rPr>
              <a:t>ακροστιχίδα</a:t>
            </a:r>
            <a:r>
              <a:rPr lang="el-GR" sz="2400" dirty="0" smtClean="0">
                <a:latin typeface="+mj-lt"/>
                <a:cs typeface="Palatino Linotype"/>
              </a:rPr>
              <a:t>).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9407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Ύμνοι </a:t>
            </a:r>
            <a:r>
              <a:rPr lang="el-GR" sz="2400" dirty="0">
                <a:latin typeface="+mj-lt"/>
                <a:cs typeface="Palatino Linotype"/>
              </a:rPr>
              <a:t>του Γρηγορίου του Ναζιανζηνού: «Ύμνος εσπερινός» (πενήντα </a:t>
            </a:r>
            <a:r>
              <a:rPr lang="el-GR" sz="2400" dirty="0" smtClean="0">
                <a:latin typeface="+mj-lt"/>
                <a:cs typeface="Palatino Linotype"/>
              </a:rPr>
              <a:t>επτασύλλαβοι </a:t>
            </a:r>
            <a:r>
              <a:rPr lang="el-GR" sz="2400" dirty="0">
                <a:latin typeface="+mj-lt"/>
                <a:cs typeface="Palatino Linotype"/>
              </a:rPr>
              <a:t>στίχοι)/ «Λόγος προς παρθένους </a:t>
            </a:r>
            <a:r>
              <a:rPr lang="el-GR" sz="2400" dirty="0" smtClean="0">
                <a:latin typeface="+mj-lt"/>
                <a:cs typeface="Palatino Linotype"/>
              </a:rPr>
              <a:t>παραινετικός</a:t>
            </a:r>
            <a:r>
              <a:rPr lang="el-GR" sz="2400" dirty="0">
                <a:latin typeface="+mj-lt"/>
                <a:cs typeface="Palatino Linotype"/>
              </a:rPr>
              <a:t>» (μεταβατικό στάδιο μεταξύ προσωδίας και ρυθμικού τονικού μέτρου).</a:t>
            </a:r>
          </a:p>
          <a:p>
            <a:r>
              <a:rPr lang="el-GR" sz="2400" dirty="0">
                <a:latin typeface="+mj-lt"/>
                <a:cs typeface="Palatino Linotype"/>
              </a:rPr>
              <a:t>Συνέσιος Κυρήνης (+413): εννέα ύμνοι για προσωπική χρήση (προσωδιακά μέτρα, στα οποία κυριαρχεί ο ανάπαιστος).</a:t>
            </a:r>
          </a:p>
          <a:p>
            <a:r>
              <a:rPr lang="el-GR" sz="2400" dirty="0">
                <a:latin typeface="+mj-lt"/>
                <a:cs typeface="Palatino Linotype"/>
              </a:rPr>
              <a:t>Νόνος ο Πανοπολίτης (αρχές 5</a:t>
            </a:r>
            <a:r>
              <a:rPr lang="el-GR" sz="2400" baseline="30000" dirty="0">
                <a:latin typeface="+mj-lt"/>
                <a:cs typeface="Palatino Linotype"/>
              </a:rPr>
              <a:t>ου</a:t>
            </a:r>
            <a:r>
              <a:rPr lang="el-GR" sz="2400" dirty="0">
                <a:latin typeface="+mj-lt"/>
                <a:cs typeface="Palatino Linotype"/>
              </a:rPr>
              <a:t> αι. στη Θηβαΐδα): απέδωσε στο κατά Ιωάννην </a:t>
            </a:r>
            <a:r>
              <a:rPr lang="el-GR" sz="2400" dirty="0" smtClean="0">
                <a:latin typeface="+mj-lt"/>
                <a:cs typeface="Palatino Linotype"/>
              </a:rPr>
              <a:t>Ευαγγέλιο </a:t>
            </a:r>
            <a:r>
              <a:rPr lang="el-GR" sz="2400" dirty="0">
                <a:latin typeface="+mj-lt"/>
                <a:cs typeface="Palatino Linotype"/>
              </a:rPr>
              <a:t>σε δακτυλικό εξάμετρο</a:t>
            </a:r>
            <a:r>
              <a:rPr lang="el-GR" sz="2400" dirty="0" smtClean="0">
                <a:latin typeface="+mj-lt"/>
                <a:cs typeface="Palatino Linotype"/>
              </a:rPr>
              <a:t>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9954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</a:t>
            </a:r>
            <a:r>
              <a:rPr lang="el-GR" sz="2000" dirty="0"/>
              <a:t>έργο αποτελεί την έκδοση </a:t>
            </a:r>
            <a:r>
              <a:rPr lang="en-US" sz="2000" dirty="0"/>
              <a:t>1.0</a:t>
            </a:r>
            <a:r>
              <a:rPr lang="el-G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Γεώργιος Φίλιας</a:t>
            </a:r>
            <a:r>
              <a:rPr lang="en-US" sz="2000" dirty="0"/>
              <a:t> 2015</a:t>
            </a:r>
            <a:r>
              <a:rPr lang="el-GR" sz="2000" dirty="0"/>
              <a:t>. Γεώργιος Φίλιας</a:t>
            </a:r>
            <a:r>
              <a:rPr lang="en-US" sz="2000" dirty="0"/>
              <a:t>.</a:t>
            </a:r>
            <a:r>
              <a:rPr lang="el-GR" sz="2000" dirty="0"/>
              <a:t> «Ιστορία και Θεολογία των Εκκλησιαστικών Ύμνων». Έκδοση: 1.0. Αθήνα 201</a:t>
            </a:r>
            <a:r>
              <a:rPr lang="en-US" sz="2000" dirty="0"/>
              <a:t>5</a:t>
            </a:r>
            <a:r>
              <a:rPr lang="el-GR" sz="2000" dirty="0"/>
              <a:t>. 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/>
              <a:t>http://opencourses.uoa.gr/courses/SOCTHEOL104/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Δ. Αιρετική υμνογραφική δραστηριότητα και αντίδραση του μοναχισμού στην </a:t>
            </a:r>
            <a:r>
              <a:rPr lang="el-GR" dirty="0" smtClean="0"/>
              <a:t>ψαλμώδηση </a:t>
            </a:r>
            <a:r>
              <a:rPr lang="el-GR" dirty="0"/>
              <a:t>των </a:t>
            </a:r>
            <a:r>
              <a:rPr lang="el-GR" dirty="0" smtClean="0"/>
              <a:t>ύμνων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α. Η αιρετική </a:t>
            </a:r>
            <a:r>
              <a:rPr lang="el-GR" dirty="0" smtClean="0"/>
              <a:t>υμνογραφία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dirty="0" smtClean="0">
                <a:latin typeface="+mj-lt"/>
                <a:cs typeface="Palatino Linotype"/>
              </a:rPr>
              <a:t>Η </a:t>
            </a:r>
            <a:r>
              <a:rPr lang="el-GR" sz="2400" dirty="0">
                <a:latin typeface="+mj-lt"/>
                <a:cs typeface="Palatino Linotype"/>
              </a:rPr>
              <a:t>αιρετική προπαγάνδα χρησιμοποίησε με </a:t>
            </a:r>
            <a:r>
              <a:rPr lang="el-GR" sz="2400" dirty="0" smtClean="0">
                <a:latin typeface="+mj-lt"/>
                <a:cs typeface="Palatino Linotype"/>
              </a:rPr>
              <a:t>επιτυχία</a:t>
            </a:r>
            <a:r>
              <a:rPr lang="en-US" sz="2400" dirty="0" smtClean="0">
                <a:latin typeface="+mj-lt"/>
                <a:cs typeface="Palatino Linotype"/>
              </a:rPr>
              <a:t> </a:t>
            </a:r>
            <a:r>
              <a:rPr lang="el-GR" sz="2400" dirty="0" smtClean="0">
                <a:latin typeface="+mj-lt"/>
                <a:cs typeface="Palatino Linotype"/>
              </a:rPr>
              <a:t>τους </a:t>
            </a:r>
            <a:r>
              <a:rPr lang="el-GR" sz="2400" dirty="0">
                <a:latin typeface="+mj-lt"/>
                <a:cs typeface="Palatino Linotype"/>
              </a:rPr>
              <a:t>ύμνους.</a:t>
            </a:r>
          </a:p>
          <a:p>
            <a:pPr algn="just"/>
            <a:r>
              <a:rPr lang="el-GR" sz="2400" dirty="0" smtClean="0">
                <a:latin typeface="+mj-lt"/>
                <a:cs typeface="Palatino Linotype"/>
              </a:rPr>
              <a:t>Η </a:t>
            </a:r>
            <a:r>
              <a:rPr lang="el-GR" sz="2400" dirty="0">
                <a:latin typeface="+mj-lt"/>
                <a:cs typeface="Palatino Linotype"/>
              </a:rPr>
              <a:t>ορθόδοξη Εκκλησία αντέδρασε με τον ίδιο τρόπο (με τη χρησιμοποίηση των ύμνων στα μετρικά και μουσικά πρότυπα των αιρετικών/ Ο ύμνος στην </a:t>
            </a:r>
            <a:r>
              <a:rPr lang="el-GR" sz="2400" i="1" dirty="0">
                <a:latin typeface="+mj-lt"/>
                <a:cs typeface="Palatino Linotype"/>
              </a:rPr>
              <a:t>Επιστολή Ιούδα</a:t>
            </a:r>
            <a:r>
              <a:rPr lang="el-GR" sz="2400" dirty="0">
                <a:latin typeface="+mj-lt"/>
                <a:cs typeface="Palatino Linotype"/>
              </a:rPr>
              <a:t>, στ. 8-23, αποτελεί πιθανόν παράδειγμα αυτής της αντίδρασης).</a:t>
            </a:r>
          </a:p>
          <a:p>
            <a:pPr algn="just"/>
            <a:r>
              <a:rPr lang="el-GR" sz="2400" dirty="0" smtClean="0">
                <a:latin typeface="+mj-lt"/>
                <a:cs typeface="Palatino Linotype"/>
              </a:rPr>
              <a:t>Επομένως</a:t>
            </a:r>
            <a:r>
              <a:rPr lang="el-GR" sz="2400" dirty="0">
                <a:latin typeface="+mj-lt"/>
                <a:cs typeface="Palatino Linotype"/>
              </a:rPr>
              <a:t>, η γνώση της αιρετικής υμνογραφίας βοηθά στη μελέτη της γένεσης και εξέλιξης της ορθόδοξης υμνογραφίας.</a:t>
            </a: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200" dirty="0" smtClean="0">
                <a:latin typeface="+mj-lt"/>
                <a:cs typeface="Palatino Linotype"/>
              </a:rPr>
              <a:t>Οι </a:t>
            </a:r>
            <a:r>
              <a:rPr lang="el-GR" sz="2200" dirty="0">
                <a:latin typeface="+mj-lt"/>
                <a:cs typeface="Palatino Linotype"/>
              </a:rPr>
              <a:t>γνωστικοί χρησιμοποίησαν την υμνογραφία για τη διάδοση των αιρετικών θέσεών τους: ένα από τα </a:t>
            </a:r>
            <a:r>
              <a:rPr lang="el-GR" sz="2200" dirty="0" smtClean="0">
                <a:latin typeface="+mj-lt"/>
                <a:cs typeface="Palatino Linotype"/>
              </a:rPr>
              <a:t>σημαντικότερα </a:t>
            </a:r>
            <a:r>
              <a:rPr lang="el-GR" sz="2200" dirty="0">
                <a:latin typeface="+mj-lt"/>
                <a:cs typeface="Palatino Linotype"/>
              </a:rPr>
              <a:t>υμνολογικά κείμενά τους είναι οι </a:t>
            </a:r>
            <a:r>
              <a:rPr lang="el-GR" sz="2200" i="1" dirty="0">
                <a:latin typeface="+mj-lt"/>
                <a:cs typeface="Palatino Linotype"/>
              </a:rPr>
              <a:t>Ωδές Σολομώντος</a:t>
            </a:r>
            <a:r>
              <a:rPr lang="el-GR" sz="2200" dirty="0">
                <a:latin typeface="+mj-lt"/>
                <a:cs typeface="Palatino Linotype"/>
              </a:rPr>
              <a:t> (2</a:t>
            </a:r>
            <a:r>
              <a:rPr lang="el-GR" sz="2200" baseline="30000" dirty="0">
                <a:latin typeface="+mj-lt"/>
                <a:cs typeface="Palatino Linotype"/>
              </a:rPr>
              <a:t>ος</a:t>
            </a:r>
            <a:r>
              <a:rPr lang="el-GR" sz="2200" dirty="0">
                <a:latin typeface="+mj-lt"/>
                <a:cs typeface="Palatino Linotype"/>
              </a:rPr>
              <a:t> αι.).</a:t>
            </a:r>
          </a:p>
          <a:p>
            <a:pPr algn="just"/>
            <a:r>
              <a:rPr lang="el-GR" sz="2200" dirty="0" smtClean="0">
                <a:latin typeface="+mj-lt"/>
                <a:cs typeface="Palatino Linotype"/>
              </a:rPr>
              <a:t>Γνωστικές </a:t>
            </a:r>
            <a:r>
              <a:rPr lang="el-GR" sz="2200" i="1" dirty="0">
                <a:latin typeface="+mj-lt"/>
                <a:cs typeface="Palatino Linotype"/>
              </a:rPr>
              <a:t>Πράξεις του Θωμά</a:t>
            </a:r>
            <a:r>
              <a:rPr lang="el-GR" sz="2200" dirty="0">
                <a:latin typeface="+mj-lt"/>
                <a:cs typeface="Palatino Linotype"/>
              </a:rPr>
              <a:t> (αρχές 3</a:t>
            </a:r>
            <a:r>
              <a:rPr lang="el-GR" sz="2200" baseline="30000" dirty="0">
                <a:latin typeface="+mj-lt"/>
                <a:cs typeface="Palatino Linotype"/>
              </a:rPr>
              <a:t>ου</a:t>
            </a:r>
            <a:r>
              <a:rPr lang="el-GR" sz="2200" dirty="0">
                <a:latin typeface="+mj-lt"/>
                <a:cs typeface="Palatino Linotype"/>
              </a:rPr>
              <a:t> αι.): περιέχουν πολυάριθμα υμνογραφικά κείμενα· ορισμένα έχουν λειτουργικό χαρακτήρα (ευχές, ύμνοι).</a:t>
            </a:r>
          </a:p>
          <a:p>
            <a:pPr algn="just"/>
            <a:r>
              <a:rPr lang="el-GR" sz="2200" dirty="0" smtClean="0">
                <a:latin typeface="+mj-lt"/>
                <a:cs typeface="Palatino Linotype"/>
              </a:rPr>
              <a:t>Απόκρυφες </a:t>
            </a:r>
            <a:r>
              <a:rPr lang="el-GR" sz="2200" i="1" dirty="0">
                <a:latin typeface="+mj-lt"/>
                <a:cs typeface="Palatino Linotype"/>
              </a:rPr>
              <a:t>Πράξεις του Ιωάννη</a:t>
            </a:r>
            <a:r>
              <a:rPr lang="el-GR" sz="2200" dirty="0">
                <a:latin typeface="+mj-lt"/>
                <a:cs typeface="Palatino Linotype"/>
              </a:rPr>
              <a:t>: γνωστικό κείμενο του 3</a:t>
            </a:r>
            <a:r>
              <a:rPr lang="el-GR" sz="2200" baseline="30000" dirty="0">
                <a:latin typeface="+mj-lt"/>
                <a:cs typeface="Palatino Linotype"/>
              </a:rPr>
              <a:t>ου</a:t>
            </a:r>
            <a:r>
              <a:rPr lang="el-GR" sz="2200" dirty="0">
                <a:latin typeface="+mj-lt"/>
                <a:cs typeface="Palatino Linotype"/>
              </a:rPr>
              <a:t> αι. που περιέχει «ύμνο του Χριστού» (φέρεται ως ο ύμνος που έψαλλε ο Χριστός μετά από το Μυστικό Δείπνο).</a:t>
            </a:r>
          </a:p>
          <a:p>
            <a:pPr algn="just"/>
            <a:r>
              <a:rPr lang="el-GR" sz="2200" dirty="0" smtClean="0">
                <a:latin typeface="+mj-lt"/>
                <a:cs typeface="Palatino Linotype"/>
              </a:rPr>
              <a:t>Αιρετικούς </a:t>
            </a:r>
            <a:r>
              <a:rPr lang="el-GR" sz="2200" dirty="0">
                <a:latin typeface="+mj-lt"/>
                <a:cs typeface="Palatino Linotype"/>
              </a:rPr>
              <a:t>γνωστικούς ύμνους των Οφιτών ή </a:t>
            </a:r>
            <a:r>
              <a:rPr lang="el-GR" sz="2200" dirty="0" smtClean="0">
                <a:latin typeface="+mj-lt"/>
                <a:cs typeface="Palatino Linotype"/>
              </a:rPr>
              <a:t>Ναασσινών </a:t>
            </a:r>
            <a:r>
              <a:rPr lang="el-GR" sz="2200" dirty="0">
                <a:latin typeface="+mj-lt"/>
                <a:cs typeface="Palatino Linotype"/>
              </a:rPr>
              <a:t>διασώζει ο Ωριγένης και ο Ιππόλυτος</a:t>
            </a:r>
            <a:r>
              <a:rPr lang="el-GR" sz="2200" dirty="0" smtClean="0">
                <a:latin typeface="+mj-lt"/>
                <a:cs typeface="Palatino Linotype"/>
              </a:rPr>
              <a:t>.</a:t>
            </a:r>
            <a:endParaRPr lang="el-GR" sz="22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814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dirty="0" smtClean="0">
                <a:latin typeface="+mj-lt"/>
                <a:cs typeface="Palatino Linotype"/>
              </a:rPr>
              <a:t>Η </a:t>
            </a:r>
            <a:r>
              <a:rPr lang="el-GR" sz="2400" dirty="0">
                <a:latin typeface="+mj-lt"/>
                <a:cs typeface="Palatino Linotype"/>
              </a:rPr>
              <a:t>ιουδαϊκή αίρεση των Θεραπευτών χρησιμοποιούσε ευρύτατα τους ύμνους (μαρτυρία του Ευσεβίου Καισαρείας).</a:t>
            </a:r>
          </a:p>
          <a:p>
            <a:pPr algn="just"/>
            <a:r>
              <a:rPr lang="el-GR" sz="2400" dirty="0">
                <a:latin typeface="+mj-lt"/>
                <a:cs typeface="Palatino Linotype"/>
              </a:rPr>
              <a:t>Η υμνογραφία των Αρειανών: βασικό </a:t>
            </a:r>
            <a:r>
              <a:rPr lang="el-GR" sz="2400" dirty="0" smtClean="0">
                <a:latin typeface="+mj-lt"/>
                <a:cs typeface="Palatino Linotype"/>
              </a:rPr>
              <a:t>υμνογράφημα </a:t>
            </a:r>
            <a:r>
              <a:rPr lang="el-GR" sz="2400" dirty="0">
                <a:latin typeface="+mj-lt"/>
                <a:cs typeface="Palatino Linotype"/>
              </a:rPr>
              <a:t>υπήρξε η ποιητική σύνθεση υπό τον τίτλο «Θάλεια» (κριτική σ᾽ αυτό το υμνογράφημα άσκησε ο Μ. Αθανάσιος).</a:t>
            </a:r>
          </a:p>
          <a:p>
            <a:pPr algn="just"/>
            <a:r>
              <a:rPr lang="el-GR" sz="2400" dirty="0">
                <a:latin typeface="+mj-lt"/>
                <a:cs typeface="Palatino Linotype"/>
              </a:rPr>
              <a:t>Ύμνους συνέγραψε (για την διάδοση των θέσεών του) και ο Απολλινάριος </a:t>
            </a:r>
            <a:r>
              <a:rPr lang="el-GR" sz="2400" dirty="0" smtClean="0">
                <a:latin typeface="+mj-lt"/>
                <a:cs typeface="Palatino Linotype"/>
              </a:rPr>
              <a:t>Λαοδικείας </a:t>
            </a:r>
            <a:r>
              <a:rPr lang="el-GR" sz="2400" dirty="0">
                <a:latin typeface="+mj-lt"/>
                <a:cs typeface="Palatino Linotype"/>
              </a:rPr>
              <a:t>(4</a:t>
            </a:r>
            <a:r>
              <a:rPr lang="el-GR" sz="2400" baseline="30000" dirty="0">
                <a:latin typeface="+mj-lt"/>
                <a:cs typeface="Palatino Linotype"/>
              </a:rPr>
              <a:t>ος</a:t>
            </a:r>
            <a:r>
              <a:rPr lang="el-GR" sz="2400" dirty="0">
                <a:latin typeface="+mj-lt"/>
                <a:cs typeface="Palatino Linotype"/>
              </a:rPr>
              <a:t> αι.), που θεωρείται ως ο </a:t>
            </a:r>
            <a:r>
              <a:rPr lang="el-GR" sz="2400" dirty="0" smtClean="0">
                <a:latin typeface="+mj-lt"/>
                <a:cs typeface="Palatino Linotype"/>
              </a:rPr>
              <a:t>πνευματικός </a:t>
            </a:r>
            <a:r>
              <a:rPr lang="el-GR" sz="2400" dirty="0">
                <a:latin typeface="+mj-lt"/>
                <a:cs typeface="Palatino Linotype"/>
              </a:rPr>
              <a:t>πατέρας του μονοφυσιτισμού</a:t>
            </a:r>
            <a:r>
              <a:rPr lang="el-GR" sz="2400" dirty="0" smtClean="0">
                <a:latin typeface="+mj-lt"/>
                <a:cs typeface="Palatino Linotype"/>
              </a:rPr>
              <a:t>.</a:t>
            </a:r>
            <a:endParaRPr lang="el-GR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1314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β. Μοναστική αντίδραση κατά των </a:t>
            </a:r>
            <a:r>
              <a:rPr lang="el-GR" dirty="0" smtClean="0"/>
              <a:t>ύμνων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dirty="0" smtClean="0">
                <a:latin typeface="+mj-lt"/>
                <a:cs typeface="Palatino Linotype"/>
              </a:rPr>
              <a:t>Τον </a:t>
            </a:r>
            <a:r>
              <a:rPr lang="el-GR" sz="2400" dirty="0">
                <a:latin typeface="+mj-lt"/>
                <a:cs typeface="Palatino Linotype"/>
              </a:rPr>
              <a:t>4</a:t>
            </a:r>
            <a:r>
              <a:rPr lang="el-GR" sz="2400" baseline="30000" dirty="0">
                <a:latin typeface="+mj-lt"/>
                <a:cs typeface="Palatino Linotype"/>
              </a:rPr>
              <a:t>ο</a:t>
            </a:r>
            <a:r>
              <a:rPr lang="el-GR" sz="2400" dirty="0">
                <a:latin typeface="+mj-lt"/>
                <a:cs typeface="Palatino Linotype"/>
              </a:rPr>
              <a:t> αι. ορισμένες συντηρητικές </a:t>
            </a:r>
            <a:r>
              <a:rPr lang="el-GR" sz="2400" dirty="0" smtClean="0">
                <a:latin typeface="+mj-lt"/>
                <a:cs typeface="Palatino Linotype"/>
              </a:rPr>
              <a:t>μοναστικές </a:t>
            </a:r>
            <a:r>
              <a:rPr lang="el-GR" sz="2400" dirty="0">
                <a:latin typeface="+mj-lt"/>
                <a:cs typeface="Palatino Linotype"/>
              </a:rPr>
              <a:t>κοινότητες απέκλειαν τους </a:t>
            </a:r>
            <a:r>
              <a:rPr lang="el-GR" sz="2400" dirty="0" smtClean="0">
                <a:latin typeface="+mj-lt"/>
                <a:cs typeface="Palatino Linotype"/>
              </a:rPr>
              <a:t>ύμνους </a:t>
            </a:r>
            <a:r>
              <a:rPr lang="el-GR" sz="2400" dirty="0">
                <a:latin typeface="+mj-lt"/>
                <a:cs typeface="Palatino Linotype"/>
              </a:rPr>
              <a:t>από τη Λατρεία.</a:t>
            </a:r>
          </a:p>
          <a:p>
            <a:pPr algn="just"/>
            <a:r>
              <a:rPr lang="el-GR" sz="2400" dirty="0">
                <a:latin typeface="+mj-lt"/>
                <a:cs typeface="Palatino Linotype"/>
              </a:rPr>
              <a:t>Αργότερα, τα μοναστήρια </a:t>
            </a:r>
            <a:r>
              <a:rPr lang="el-GR" sz="2400" dirty="0" smtClean="0">
                <a:latin typeface="+mj-lt"/>
                <a:cs typeface="Palatino Linotype"/>
              </a:rPr>
              <a:t>αναδείχθηκαν </a:t>
            </a:r>
            <a:r>
              <a:rPr lang="el-GR" sz="2400" dirty="0">
                <a:latin typeface="+mj-lt"/>
                <a:cs typeface="Palatino Linotype"/>
              </a:rPr>
              <a:t>σε υμνογραφικά κέντρα.</a:t>
            </a:r>
          </a:p>
          <a:p>
            <a:pPr algn="just"/>
            <a:r>
              <a:rPr lang="el-GR" sz="2400" dirty="0">
                <a:latin typeface="+mj-lt"/>
                <a:cs typeface="Palatino Linotype"/>
              </a:rPr>
              <a:t>Από τον 4</a:t>
            </a:r>
            <a:r>
              <a:rPr lang="el-GR" sz="2400" baseline="30000" dirty="0">
                <a:latin typeface="+mj-lt"/>
                <a:cs typeface="Palatino Linotype"/>
              </a:rPr>
              <a:t>ο</a:t>
            </a:r>
            <a:r>
              <a:rPr lang="el-GR" sz="2400" dirty="0">
                <a:latin typeface="+mj-lt"/>
                <a:cs typeface="Palatino Linotype"/>
              </a:rPr>
              <a:t> αι. υπάρχει αντίδραση όχι </a:t>
            </a:r>
            <a:r>
              <a:rPr lang="el-GR" sz="2400" dirty="0" smtClean="0">
                <a:latin typeface="+mj-lt"/>
                <a:cs typeface="Palatino Linotype"/>
              </a:rPr>
              <a:t>μόνο </a:t>
            </a:r>
            <a:r>
              <a:rPr lang="el-GR" sz="2400" dirty="0">
                <a:latin typeface="+mj-lt"/>
                <a:cs typeface="Palatino Linotype"/>
              </a:rPr>
              <a:t>από τους μοναχούς, αλλά και από </a:t>
            </a:r>
            <a:r>
              <a:rPr lang="el-GR" sz="2400" dirty="0" smtClean="0">
                <a:latin typeface="+mj-lt"/>
                <a:cs typeface="Palatino Linotype"/>
              </a:rPr>
              <a:t>ορισμένους </a:t>
            </a:r>
            <a:r>
              <a:rPr lang="el-GR" sz="2400" dirty="0">
                <a:latin typeface="+mj-lt"/>
                <a:cs typeface="Palatino Linotype"/>
              </a:rPr>
              <a:t>κληρικούς.</a:t>
            </a:r>
          </a:p>
          <a:p>
            <a:pPr algn="just"/>
            <a:endParaRPr lang="el-GR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9887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dirty="0" smtClean="0">
                <a:latin typeface="+mj-lt"/>
                <a:cs typeface="Palatino Linotype"/>
              </a:rPr>
              <a:t>Ο </a:t>
            </a:r>
            <a:r>
              <a:rPr lang="el-GR" sz="2400" dirty="0">
                <a:latin typeface="+mj-lt"/>
                <a:cs typeface="Palatino Linotype"/>
              </a:rPr>
              <a:t>Μ. Βασίλειος μαρτυρεί όχι μόνο για την αντίδραση των κληρικών, αλλά και για την ευρεία διάδοση της υμνογραφίας ακόμη και στην Αίγυπτο (εκεί όπου υπήρχαν </a:t>
            </a:r>
            <a:r>
              <a:rPr lang="el-GR" sz="2400" dirty="0" smtClean="0">
                <a:latin typeface="+mj-lt"/>
                <a:cs typeface="Palatino Linotype"/>
              </a:rPr>
              <a:t>αλληλοσυγκρουόμενες </a:t>
            </a:r>
            <a:r>
              <a:rPr lang="el-GR" sz="2400" dirty="0">
                <a:latin typeface="+mj-lt"/>
                <a:cs typeface="Palatino Linotype"/>
              </a:rPr>
              <a:t>ενδείξεις).</a:t>
            </a:r>
          </a:p>
          <a:p>
            <a:pPr algn="just"/>
            <a:r>
              <a:rPr lang="el-GR" sz="2400" dirty="0">
                <a:latin typeface="+mj-lt"/>
                <a:cs typeface="Palatino Linotype"/>
              </a:rPr>
              <a:t>Παλλάδιος Ελενουπόλεως (τέλη του 4</a:t>
            </a:r>
            <a:r>
              <a:rPr lang="el-GR" sz="2400" baseline="30000" dirty="0">
                <a:latin typeface="+mj-lt"/>
                <a:cs typeface="Palatino Linotype"/>
              </a:rPr>
              <a:t>ου</a:t>
            </a:r>
            <a:r>
              <a:rPr lang="el-GR" sz="2400" dirty="0">
                <a:latin typeface="+mj-lt"/>
                <a:cs typeface="Palatino Linotype"/>
              </a:rPr>
              <a:t> αι.): μαρτυρία για χρησιμοποίηση ύμνων </a:t>
            </a:r>
            <a:r>
              <a:rPr lang="el-GR" sz="2400" dirty="0" smtClean="0">
                <a:latin typeface="+mj-lt"/>
                <a:cs typeface="Palatino Linotype"/>
              </a:rPr>
              <a:t>από </a:t>
            </a:r>
            <a:r>
              <a:rPr lang="el-GR" sz="2400" dirty="0">
                <a:latin typeface="+mj-lt"/>
                <a:cs typeface="Palatino Linotype"/>
              </a:rPr>
              <a:t>τους αναχωρητές της Νιτρίας (</a:t>
            </a:r>
            <a:r>
              <a:rPr lang="el-GR" sz="2400" dirty="0" smtClean="0">
                <a:latin typeface="+mj-lt"/>
                <a:cs typeface="Palatino Linotype"/>
              </a:rPr>
              <a:t>παράλληλα</a:t>
            </a:r>
            <a:r>
              <a:rPr lang="el-GR" sz="2400" dirty="0">
                <a:latin typeface="+mj-lt"/>
                <a:cs typeface="Palatino Linotype"/>
              </a:rPr>
              <a:t>, όμως, υφίστατο αντίδραση του μοναχισμού στην ψαλμώδηση ύμνων).</a:t>
            </a:r>
          </a:p>
          <a:p>
            <a:pPr algn="just"/>
            <a:endParaRPr lang="el-GR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82481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dirty="0" smtClean="0">
                <a:latin typeface="+mj-lt"/>
                <a:cs typeface="Palatino Linotype"/>
              </a:rPr>
              <a:t>5</a:t>
            </a:r>
            <a:r>
              <a:rPr lang="el-GR" sz="2400" baseline="30000" dirty="0" smtClean="0">
                <a:latin typeface="+mj-lt"/>
                <a:cs typeface="Palatino Linotype"/>
              </a:rPr>
              <a:t>ος</a:t>
            </a:r>
            <a:r>
              <a:rPr lang="el-GR" sz="2400" dirty="0" smtClean="0">
                <a:latin typeface="+mj-lt"/>
                <a:cs typeface="Palatino Linotype"/>
              </a:rPr>
              <a:t>- </a:t>
            </a:r>
            <a:r>
              <a:rPr lang="el-GR" sz="2400" dirty="0">
                <a:latin typeface="+mj-lt"/>
                <a:cs typeface="Palatino Linotype"/>
              </a:rPr>
              <a:t>7</a:t>
            </a:r>
            <a:r>
              <a:rPr lang="el-GR" sz="2400" baseline="30000" dirty="0">
                <a:latin typeface="+mj-lt"/>
                <a:cs typeface="Palatino Linotype"/>
              </a:rPr>
              <a:t>ος</a:t>
            </a:r>
            <a:r>
              <a:rPr lang="el-GR" sz="2400" dirty="0">
                <a:latin typeface="+mj-lt"/>
                <a:cs typeface="Palatino Linotype"/>
              </a:rPr>
              <a:t> αι.: συνεχίζεται η αντίδραση του μοναχισμού στην υμνογραφία (Αίγυπτος/ Σινά).</a:t>
            </a:r>
          </a:p>
          <a:p>
            <a:pPr algn="just"/>
            <a:r>
              <a:rPr lang="el-GR" sz="2400" dirty="0">
                <a:latin typeface="+mj-lt"/>
                <a:cs typeface="Palatino Linotype"/>
              </a:rPr>
              <a:t>Οι αιτίες της αντίδρασης του μοναχισμού: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Η χρήση των ύμνων από τους αιρετικούς.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Οι πιθανές ακρότητες κατά την εκτέλεση των ύμνων [αυτές τις οποίες προσπαθεί να περιορίσει η</a:t>
            </a:r>
            <a:r>
              <a:rPr lang="en-US" sz="2400" dirty="0">
                <a:latin typeface="+mj-lt"/>
                <a:cs typeface="Palatino Linotype"/>
              </a:rPr>
              <a:t> </a:t>
            </a:r>
            <a:r>
              <a:rPr lang="el-GR" sz="2400" dirty="0">
                <a:latin typeface="+mj-lt"/>
                <a:cs typeface="Palatino Linotype"/>
              </a:rPr>
              <a:t>Σύνοδος της Λαοδικείας, το 381, καθώς και η «εν Τρούλλω» έκτη </a:t>
            </a:r>
            <a:r>
              <a:rPr lang="el-GR" sz="2400" dirty="0" smtClean="0">
                <a:latin typeface="+mj-lt"/>
                <a:cs typeface="Palatino Linotype"/>
              </a:rPr>
              <a:t>Οικουμενική </a:t>
            </a:r>
            <a:r>
              <a:rPr lang="el-GR" sz="2400" dirty="0">
                <a:latin typeface="+mj-lt"/>
                <a:cs typeface="Palatino Linotype"/>
              </a:rPr>
              <a:t>Σύνοδος (691-2</a:t>
            </a:r>
            <a:r>
              <a:rPr lang="el-GR" sz="2400" dirty="0" smtClean="0">
                <a:latin typeface="+mj-lt"/>
                <a:cs typeface="Palatino Linotype"/>
              </a:rPr>
              <a:t>)].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7554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Ε. Προσωδιακή χριστιανική </a:t>
            </a:r>
            <a:r>
              <a:rPr lang="el-GR" dirty="0" smtClean="0"/>
              <a:t>ποίηση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07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1000</Words>
  <Application>Microsoft Office PowerPoint</Application>
  <PresentationFormat>On-screen Show (4:3)</PresentationFormat>
  <Paragraphs>106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Palatino Linotype</vt:lpstr>
      <vt:lpstr>Wingdings</vt:lpstr>
      <vt:lpstr>Θέμα του Office</vt:lpstr>
      <vt:lpstr>Ιστορία και Θεολογία των Εκκλησιαστικών Ύμνων</vt:lpstr>
      <vt:lpstr>Δ. Αιρετική υμνογραφική δραστηριότητα και αντίδραση του μοναχισμού στην ψαλμώδηση των ύμνων</vt:lpstr>
      <vt:lpstr>α. Η αιρετική υμνογραφία</vt:lpstr>
      <vt:lpstr>(συνέχεια)</vt:lpstr>
      <vt:lpstr>(συνέχεια)</vt:lpstr>
      <vt:lpstr>β. Μοναστική αντίδραση κατά των ύμνων</vt:lpstr>
      <vt:lpstr>(συνέχεια)</vt:lpstr>
      <vt:lpstr>(συνέχεια)</vt:lpstr>
      <vt:lpstr>Ε. Προσωδιακή χριστιανική ποίηση</vt:lpstr>
      <vt:lpstr>(συνέχεια)</vt:lpstr>
      <vt:lpstr>(συνέχεια)</vt:lpstr>
      <vt:lpstr>(συνέχεια)</vt:lpstr>
      <vt:lpstr>(συνέχεια)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185</cp:revision>
  <dcterms:created xsi:type="dcterms:W3CDTF">2012-09-06T09:03:05Z</dcterms:created>
  <dcterms:modified xsi:type="dcterms:W3CDTF">2015-09-23T12:44:17Z</dcterms:modified>
</cp:coreProperties>
</file>