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5" r:id="rId4"/>
    <p:sldId id="301" r:id="rId5"/>
    <p:sldId id="302" r:id="rId6"/>
    <p:sldId id="303" r:id="rId7"/>
    <p:sldId id="304" r:id="rId8"/>
    <p:sldId id="305" r:id="rId9"/>
    <p:sldId id="306" r:id="rId10"/>
    <p:sldId id="280" r:id="rId11"/>
    <p:sldId id="290" r:id="rId12"/>
    <p:sldId id="295" r:id="rId13"/>
    <p:sldId id="299" r:id="rId14"/>
    <p:sldId id="292" r:id="rId15"/>
    <p:sldId id="291" r:id="rId16"/>
    <p:sldId id="294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5"/>
            <p14:sldId id="301"/>
            <p14:sldId id="302"/>
            <p14:sldId id="303"/>
            <p14:sldId id="304"/>
            <p14:sldId id="305"/>
            <p14:sldId id="30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40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81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455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73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42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07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3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3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3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3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3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3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3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Ποιητικά κείμενα των Πατέρων της </a:t>
            </a:r>
            <a:r>
              <a:rPr lang="el-GR" sz="2800" dirty="0" smtClean="0"/>
              <a:t>Εκκλησίας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Β. Ποιητικά κείμενα των Πατέρων της </a:t>
            </a:r>
            <a:r>
              <a:rPr lang="el-GR" dirty="0" smtClean="0"/>
              <a:t>Εκκλησίας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Εστιάζουμε </a:t>
            </a:r>
            <a:r>
              <a:rPr lang="el-GR" sz="2400" dirty="0">
                <a:latin typeface="+mj-lt"/>
                <a:cs typeface="Palatino Linotype"/>
              </a:rPr>
              <a:t>την αναφορά μας στους Πατέρες </a:t>
            </a:r>
            <a:r>
              <a:rPr lang="el-GR" sz="2400" dirty="0" smtClean="0">
                <a:latin typeface="+mj-lt"/>
                <a:cs typeface="Palatino Linotype"/>
              </a:rPr>
              <a:t>και</a:t>
            </a:r>
            <a:r>
              <a:rPr lang="en-US" sz="2400" dirty="0" smtClean="0">
                <a:latin typeface="+mj-lt"/>
                <a:cs typeface="Palatino Linotype"/>
              </a:rPr>
              <a:t> </a:t>
            </a:r>
            <a:r>
              <a:rPr lang="el-GR" sz="2400" dirty="0" smtClean="0">
                <a:latin typeface="+mj-lt"/>
                <a:cs typeface="Palatino Linotype"/>
              </a:rPr>
              <a:t>εκκλησιαστικούς </a:t>
            </a:r>
            <a:r>
              <a:rPr lang="el-GR" sz="2400" dirty="0">
                <a:latin typeface="+mj-lt"/>
                <a:cs typeface="Palatino Linotype"/>
              </a:rPr>
              <a:t>συγγραφείς των πρώτων αιώνων.</a:t>
            </a:r>
          </a:p>
          <a:p>
            <a:r>
              <a:rPr lang="el-GR" sz="2400" dirty="0">
                <a:latin typeface="+mj-lt"/>
                <a:cs typeface="Palatino Linotype"/>
              </a:rPr>
              <a:t>Υπάρχει αμφιβολία εάν πρόκειται περί γνήσιων υμνογραφικών κειμένων (σε ρυθμικό πεζό λόγο) ή εάν πρόκειται περί παρέμβλητων προσευχητικών κειμένων.</a:t>
            </a:r>
          </a:p>
          <a:p>
            <a:r>
              <a:rPr lang="el-GR" sz="2400" dirty="0">
                <a:latin typeface="+mj-lt"/>
                <a:cs typeface="Palatino Linotype"/>
              </a:rPr>
              <a:t>Οι συγκεκριμένοι συγγραφείς ακολουθούν το «καταλογάδην άδειν», δηλαδή την κλασσική και ελληνιστική παράδοση των πεζών κειμένων με υμνογραφικό χαρακτήρα</a:t>
            </a:r>
            <a:r>
              <a:rPr lang="el-GR" sz="2400" dirty="0" smtClean="0">
                <a:latin typeface="+mj-lt"/>
                <a:cs typeface="Palatino Linotype"/>
              </a:rPr>
              <a:t>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Οι </a:t>
            </a:r>
            <a:r>
              <a:rPr lang="el-GR" sz="2400" dirty="0">
                <a:latin typeface="+mj-lt"/>
                <a:cs typeface="Palatino Linotype"/>
              </a:rPr>
              <a:t>«χριστιανικές ποιητικές Ομιλίες» των Πατέρων των πρώτων αιώνων </a:t>
            </a:r>
            <a:r>
              <a:rPr lang="el-GR" sz="2400" dirty="0" smtClean="0">
                <a:latin typeface="+mj-lt"/>
                <a:cs typeface="Palatino Linotype"/>
              </a:rPr>
              <a:t>διευκόλυναν </a:t>
            </a:r>
            <a:r>
              <a:rPr lang="el-GR" sz="2400" dirty="0">
                <a:latin typeface="+mj-lt"/>
                <a:cs typeface="Palatino Linotype"/>
              </a:rPr>
              <a:t>την μετάβαση από τον αρχαίο πεζό παγανιστικό λόγο στην βυζαντινή </a:t>
            </a:r>
            <a:r>
              <a:rPr lang="el-GR" sz="2400" dirty="0" smtClean="0">
                <a:latin typeface="+mj-lt"/>
                <a:cs typeface="Palatino Linotype"/>
              </a:rPr>
              <a:t>υμνογραφία</a:t>
            </a:r>
            <a:r>
              <a:rPr lang="el-GR" sz="2400" dirty="0">
                <a:latin typeface="+mj-lt"/>
                <a:cs typeface="Palatino Linotype"/>
              </a:rPr>
              <a:t>.</a:t>
            </a:r>
          </a:p>
          <a:p>
            <a:r>
              <a:rPr lang="el-GR" sz="2400" dirty="0">
                <a:latin typeface="+mj-lt"/>
                <a:cs typeface="Palatino Linotype"/>
              </a:rPr>
              <a:t>Η </a:t>
            </a:r>
            <a:r>
              <a:rPr lang="el-GR" sz="2400" i="1" dirty="0">
                <a:latin typeface="+mj-lt"/>
                <a:cs typeface="Palatino Linotype"/>
              </a:rPr>
              <a:t>Επιστολή</a:t>
            </a:r>
            <a:r>
              <a:rPr lang="el-GR" sz="2400" dirty="0">
                <a:latin typeface="+mj-lt"/>
                <a:cs typeface="Palatino Linotype"/>
              </a:rPr>
              <a:t> του Κλήμεντος Ρώμης προς Κορινθίους (96 μ.Χ.) περιέχει φράσεις σε ελεύθερο πεζό λόγο.</a:t>
            </a:r>
          </a:p>
          <a:p>
            <a:r>
              <a:rPr lang="el-GR" sz="2400" i="1" dirty="0">
                <a:latin typeface="+mj-lt"/>
                <a:cs typeface="Palatino Linotype"/>
              </a:rPr>
              <a:t>Επιστολή προς Διόγνητον</a:t>
            </a:r>
            <a:r>
              <a:rPr lang="el-GR" sz="2400" dirty="0">
                <a:latin typeface="+mj-lt"/>
                <a:cs typeface="Palatino Linotype"/>
              </a:rPr>
              <a:t> (αρχές του 2</a:t>
            </a:r>
            <a:r>
              <a:rPr lang="el-GR" sz="2400" baseline="30000" dirty="0">
                <a:latin typeface="+mj-lt"/>
                <a:cs typeface="Palatino Linotype"/>
              </a:rPr>
              <a:t>ου</a:t>
            </a:r>
            <a:r>
              <a:rPr lang="el-GR" sz="2400" dirty="0">
                <a:latin typeface="+mj-lt"/>
                <a:cs typeface="Palatino Linotype"/>
              </a:rPr>
              <a:t> μ.Χ. αι.): ενθουσιαστικός τόνος και ρυθμική γλώσσα.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1583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i="1" dirty="0" smtClean="0">
                <a:latin typeface="+mj-lt"/>
                <a:cs typeface="Palatino Linotype"/>
              </a:rPr>
              <a:t>Ὁμιλία </a:t>
            </a:r>
            <a:r>
              <a:rPr lang="el-GR" sz="2400" i="1" dirty="0">
                <a:latin typeface="+mj-lt"/>
                <a:cs typeface="Palatino Linotype"/>
              </a:rPr>
              <a:t>εις το Πάσχα</a:t>
            </a:r>
            <a:r>
              <a:rPr lang="el-GR" sz="2400" dirty="0">
                <a:latin typeface="+mj-lt"/>
                <a:cs typeface="Palatino Linotype"/>
              </a:rPr>
              <a:t> (Μελίτων Σάρδεων, 2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αι.): η χριστιανική ποιητική έκφραση εξελίσσεται/ Η </a:t>
            </a:r>
            <a:r>
              <a:rPr lang="el-GR" sz="2400" i="1" dirty="0">
                <a:latin typeface="+mj-lt"/>
                <a:cs typeface="Palatino Linotype"/>
              </a:rPr>
              <a:t>Ομιλία</a:t>
            </a:r>
            <a:r>
              <a:rPr lang="el-GR" sz="2400" dirty="0">
                <a:latin typeface="+mj-lt"/>
                <a:cs typeface="Palatino Linotype"/>
              </a:rPr>
              <a:t> θεωρείται οτι </a:t>
            </a:r>
            <a:r>
              <a:rPr lang="el-GR" sz="2400" dirty="0" smtClean="0">
                <a:latin typeface="+mj-lt"/>
                <a:cs typeface="Palatino Linotype"/>
              </a:rPr>
              <a:t>επέδρασε </a:t>
            </a:r>
            <a:r>
              <a:rPr lang="el-GR" sz="2400" dirty="0">
                <a:latin typeface="+mj-lt"/>
                <a:cs typeface="Palatino Linotype"/>
              </a:rPr>
              <a:t>στη μεταγενέστερη βυζαντινή υμνογραφία της Μ. Παρασκευής.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751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Γ. Ευχαριστιακοί ύμνοι της αρχαϊκής Εκκλησίας Β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7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>
                <a:latin typeface="+mj-lt"/>
                <a:cs typeface="Palatino Linotype"/>
              </a:rPr>
              <a:t>Για </a:t>
            </a:r>
            <a:r>
              <a:rPr lang="el-GR" sz="2400" dirty="0">
                <a:latin typeface="+mj-lt"/>
                <a:cs typeface="Palatino Linotype"/>
              </a:rPr>
              <a:t>τους τρεις πρώτους αιώνες ελλείπουν οι μαρτυρίες περί χριστιανικής υμνογραφίας.</a:t>
            </a:r>
          </a:p>
          <a:p>
            <a:pPr algn="just"/>
            <a:r>
              <a:rPr lang="el-GR" sz="2400" dirty="0">
                <a:latin typeface="+mj-lt"/>
                <a:cs typeface="Palatino Linotype"/>
              </a:rPr>
              <a:t>Οι λόγοι καθυστέρησης της ανάπτυξης της υμνογραφίας κατά τους τρεις πρώτους αιώνες: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Οι διωγμοί της χριστιανικής Εκκλησίας.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Η περίοδος αστάθειας της ελληνικής γλώσσας (από την προσωδία στο δυναμικό τονισμό).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φόβος της Εκκλησίας μήπως διαδοθούν </a:t>
            </a:r>
            <a:r>
              <a:rPr lang="el-GR" sz="2400" dirty="0" smtClean="0">
                <a:latin typeface="+mj-lt"/>
                <a:cs typeface="Palatino Linotype"/>
              </a:rPr>
              <a:t>αιρετικές </a:t>
            </a:r>
            <a:r>
              <a:rPr lang="el-GR" sz="2400" dirty="0">
                <a:latin typeface="+mj-lt"/>
                <a:cs typeface="Palatino Linotype"/>
              </a:rPr>
              <a:t>διδασκαλίες μέσω των ύμνων.</a:t>
            </a:r>
            <a:endParaRPr lang="en-US" sz="2400" dirty="0">
              <a:latin typeface="+mj-lt"/>
              <a:cs typeface="Palatino Linotype"/>
            </a:endParaRPr>
          </a:p>
          <a:p>
            <a:endParaRPr lang="el-GR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52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>
                <a:latin typeface="+mj-lt"/>
                <a:cs typeface="Palatino Linotype"/>
              </a:rPr>
              <a:t>3ος </a:t>
            </a:r>
            <a:r>
              <a:rPr lang="el-GR" sz="2000" dirty="0">
                <a:latin typeface="+mj-lt"/>
                <a:cs typeface="Palatino Linotype"/>
              </a:rPr>
              <a:t>αι.: οι «κοινωνικοί» ύμνοι είναι μία κατηγορία </a:t>
            </a:r>
            <a:r>
              <a:rPr lang="el-GR" sz="2000" dirty="0" smtClean="0">
                <a:latin typeface="+mj-lt"/>
                <a:cs typeface="Palatino Linotype"/>
              </a:rPr>
              <a:t>παλαιότατων </a:t>
            </a:r>
            <a:r>
              <a:rPr lang="el-GR" sz="2000" dirty="0">
                <a:latin typeface="+mj-lt"/>
                <a:cs typeface="Palatino Linotype"/>
              </a:rPr>
              <a:t>χριστιανικών υμνογραφημάτων.</a:t>
            </a:r>
          </a:p>
          <a:p>
            <a:r>
              <a:rPr lang="el-GR" sz="2000" dirty="0">
                <a:latin typeface="+mj-lt"/>
                <a:cs typeface="Palatino Linotype"/>
              </a:rPr>
              <a:t>«Κοινωνικοί» ύμνοι: γραμμένοι σε απλή γλώσσα </a:t>
            </a:r>
            <a:r>
              <a:rPr lang="el-GR" sz="2000" dirty="0" smtClean="0">
                <a:latin typeface="+mj-lt"/>
                <a:cs typeface="Palatino Linotype"/>
              </a:rPr>
              <a:t>εκφράζουν </a:t>
            </a:r>
            <a:r>
              <a:rPr lang="el-GR" sz="2000" dirty="0">
                <a:latin typeface="+mj-lt"/>
                <a:cs typeface="Palatino Linotype"/>
              </a:rPr>
              <a:t>το αγνό φρόνημα της αρχαίας χριστιανικής </a:t>
            </a:r>
            <a:r>
              <a:rPr lang="el-GR" sz="2000" dirty="0" smtClean="0">
                <a:latin typeface="+mj-lt"/>
                <a:cs typeface="Palatino Linotype"/>
              </a:rPr>
              <a:t>κοινωνίας</a:t>
            </a:r>
            <a:r>
              <a:rPr lang="el-GR" sz="2000" dirty="0">
                <a:latin typeface="+mj-lt"/>
                <a:cs typeface="Palatino Linotype"/>
              </a:rPr>
              <a:t>.</a:t>
            </a:r>
          </a:p>
          <a:p>
            <a:r>
              <a:rPr lang="el-GR" sz="2000" dirty="0">
                <a:latin typeface="+mj-lt"/>
                <a:cs typeface="Palatino Linotype"/>
              </a:rPr>
              <a:t>Ένας «κοινωνικός» ύμνος διασώθηκε γραμμένος σε αιγυπτιακό όστρακο (αναφέρεται στη Θ. Μετάληψη).</a:t>
            </a:r>
          </a:p>
          <a:p>
            <a:r>
              <a:rPr lang="el-GR" sz="2000" dirty="0">
                <a:latin typeface="+mj-lt"/>
                <a:cs typeface="Palatino Linotype"/>
              </a:rPr>
              <a:t>Ο πάπυρος </a:t>
            </a:r>
            <a:r>
              <a:rPr lang="en-US" sz="2000" dirty="0">
                <a:latin typeface="+mj-lt"/>
                <a:cs typeface="Palatino Linotype"/>
              </a:rPr>
              <a:t>Reiner 19931</a:t>
            </a:r>
            <a:r>
              <a:rPr lang="el-GR" sz="2000" dirty="0">
                <a:latin typeface="+mj-lt"/>
                <a:cs typeface="Palatino Linotype"/>
              </a:rPr>
              <a:t> (5</a:t>
            </a:r>
            <a:r>
              <a:rPr lang="el-GR" sz="2000" baseline="30000" dirty="0">
                <a:latin typeface="+mj-lt"/>
                <a:cs typeface="Palatino Linotype"/>
              </a:rPr>
              <a:t>ος</a:t>
            </a:r>
            <a:r>
              <a:rPr lang="el-GR" sz="2000" dirty="0">
                <a:latin typeface="+mj-lt"/>
                <a:cs typeface="Palatino Linotype"/>
              </a:rPr>
              <a:t> αι.) αποκαλύπτει την </a:t>
            </a:r>
            <a:r>
              <a:rPr lang="el-GR" sz="2000" dirty="0" smtClean="0">
                <a:latin typeface="+mj-lt"/>
                <a:cs typeface="Palatino Linotype"/>
              </a:rPr>
              <a:t>αντιφωνική </a:t>
            </a:r>
            <a:r>
              <a:rPr lang="el-GR" sz="2000" dirty="0">
                <a:latin typeface="+mj-lt"/>
                <a:cs typeface="Palatino Linotype"/>
              </a:rPr>
              <a:t>ψαλμωδία ενός ύμνου (αυτό αποδεικνύεται λόγω της ύπαρξης εφυμνίου)/ Επιστολή Πλίνιου του νεότερου προς τον αυτοκράτορα Τραϊανό (112 μ.Χ.): μαρτυρία ότι οι Χριστιανοί χρησιμοποιούσαν αντιφωνική ψαλμώδηση των ύμνων»/ Σύμφωνα με μαρτυρία του ιστορικού Σωκράτη (5</a:t>
            </a:r>
            <a:r>
              <a:rPr lang="el-GR" sz="2000" baseline="30000" dirty="0">
                <a:latin typeface="+mj-lt"/>
                <a:cs typeface="Palatino Linotype"/>
              </a:rPr>
              <a:t>ος</a:t>
            </a:r>
            <a:r>
              <a:rPr lang="el-GR" sz="2000" dirty="0">
                <a:latin typeface="+mj-lt"/>
                <a:cs typeface="Palatino Linotype"/>
              </a:rPr>
              <a:t> αι.) η αντιφωνική ψαλμώδηση εισήχθη από τον αγ. Ιγνάτιο τον Θεοφόρο (+110</a:t>
            </a:r>
            <a:r>
              <a:rPr lang="el-GR" sz="2000" dirty="0" smtClean="0">
                <a:latin typeface="+mj-lt"/>
                <a:cs typeface="Palatino Linotype"/>
              </a:rPr>
              <a:t>).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7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dirty="0" smtClean="0">
                <a:latin typeface="+mj-lt"/>
                <a:cs typeface="Palatino Linotype"/>
              </a:rPr>
              <a:t>Η </a:t>
            </a:r>
            <a:r>
              <a:rPr lang="el-GR" sz="2400" dirty="0">
                <a:latin typeface="+mj-lt"/>
                <a:cs typeface="Palatino Linotype"/>
              </a:rPr>
              <a:t>έννοια του «αντιφώνου»: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Ευρύτατα διαδεδομένο κατά τον 4</a:t>
            </a:r>
            <a:r>
              <a:rPr lang="el-GR" sz="2400" baseline="30000" dirty="0">
                <a:latin typeface="+mj-lt"/>
                <a:cs typeface="Palatino Linotype"/>
              </a:rPr>
              <a:t>ο</a:t>
            </a:r>
            <a:r>
              <a:rPr lang="el-GR" sz="2400" dirty="0">
                <a:latin typeface="+mj-lt"/>
                <a:cs typeface="Palatino Linotype"/>
              </a:rPr>
              <a:t> αι. (μαρτυρία Αιθερίας για τα Ιεροσόλυμα).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* Ο ιστορικός Σωκράτης (5</a:t>
            </a:r>
            <a:r>
              <a:rPr lang="el-GR" sz="2400" baseline="30000" dirty="0">
                <a:latin typeface="+mj-lt"/>
                <a:cs typeface="Palatino Linotype"/>
              </a:rPr>
              <a:t>ος</a:t>
            </a:r>
            <a:r>
              <a:rPr lang="el-GR" sz="2400" dirty="0">
                <a:latin typeface="+mj-lt"/>
                <a:cs typeface="Palatino Linotype"/>
              </a:rPr>
              <a:t> αι.) μαρτυρεί ότι ο αντιφωνικός τρόπος ψαλμώδησης χρησιμοποιείτο από τους αιρετικούς </a:t>
            </a:r>
            <a:r>
              <a:rPr lang="el-GR" sz="2400" dirty="0" smtClean="0">
                <a:latin typeface="+mj-lt"/>
                <a:cs typeface="Palatino Linotype"/>
              </a:rPr>
              <a:t>οπαδούς </a:t>
            </a:r>
            <a:r>
              <a:rPr lang="el-GR" sz="2400" dirty="0">
                <a:latin typeface="+mj-lt"/>
                <a:cs typeface="Palatino Linotype"/>
              </a:rPr>
              <a:t>του Αρείου. </a:t>
            </a:r>
          </a:p>
          <a:p>
            <a:pPr algn="just">
              <a:buNone/>
            </a:pPr>
            <a:r>
              <a:rPr lang="el-GR" sz="2400" dirty="0">
                <a:latin typeface="+mj-lt"/>
                <a:cs typeface="Palatino Linotype"/>
              </a:rPr>
              <a:t>	</a:t>
            </a:r>
            <a:r>
              <a:rPr lang="el-GR" sz="2400" dirty="0" smtClean="0">
                <a:latin typeface="+mj-lt"/>
                <a:cs typeface="Palatino Linotype"/>
              </a:rPr>
              <a:t>*</a:t>
            </a:r>
            <a:r>
              <a:rPr lang="en-US" sz="2400" dirty="0" smtClean="0">
                <a:latin typeface="+mj-lt"/>
                <a:cs typeface="Palatino Linotype"/>
              </a:rPr>
              <a:t> </a:t>
            </a:r>
            <a:r>
              <a:rPr lang="el-GR" sz="2400" dirty="0" smtClean="0">
                <a:latin typeface="+mj-lt"/>
                <a:cs typeface="Palatino Linotype"/>
              </a:rPr>
              <a:t>Τα </a:t>
            </a:r>
            <a:r>
              <a:rPr lang="el-GR" sz="2400" dirty="0">
                <a:latin typeface="+mj-lt"/>
                <a:cs typeface="Palatino Linotype"/>
              </a:rPr>
              <a:t>στοιχεία του «αντιφώνου»: η </a:t>
            </a:r>
            <a:r>
              <a:rPr lang="el-GR" sz="2400" dirty="0" smtClean="0">
                <a:latin typeface="+mj-lt"/>
                <a:cs typeface="Palatino Linotype"/>
              </a:rPr>
              <a:t>εναλλαγή </a:t>
            </a:r>
            <a:r>
              <a:rPr lang="el-GR" sz="2400" dirty="0">
                <a:latin typeface="+mj-lt"/>
                <a:cs typeface="Palatino Linotype"/>
              </a:rPr>
              <a:t>στην ψαλμώδηση του ύμνου/ η </a:t>
            </a:r>
            <a:r>
              <a:rPr lang="el-GR" sz="2400" dirty="0" smtClean="0">
                <a:latin typeface="+mj-lt"/>
                <a:cs typeface="Palatino Linotype"/>
              </a:rPr>
              <a:t>ύπαρξη </a:t>
            </a:r>
            <a:r>
              <a:rPr lang="el-GR" sz="2400" dirty="0">
                <a:latin typeface="+mj-lt"/>
                <a:cs typeface="Palatino Linotype"/>
              </a:rPr>
              <a:t>«εφυμνίου» (ψαλμικού στίχου που </a:t>
            </a:r>
            <a:r>
              <a:rPr lang="el-GR" sz="2400" dirty="0" smtClean="0">
                <a:latin typeface="+mj-lt"/>
                <a:cs typeface="Palatino Linotype"/>
              </a:rPr>
              <a:t>έψαλλαν </a:t>
            </a:r>
            <a:r>
              <a:rPr lang="el-GR" sz="2400" dirty="0">
                <a:latin typeface="+mj-lt"/>
                <a:cs typeface="Palatino Linotype"/>
              </a:rPr>
              <a:t>όλοι μαζί οι πιστοί</a:t>
            </a:r>
            <a:r>
              <a:rPr lang="el-GR" sz="2400" dirty="0" smtClean="0">
                <a:latin typeface="+mj-lt"/>
                <a:cs typeface="Palatino Linotype"/>
              </a:rPr>
              <a:t>).</a:t>
            </a:r>
            <a:endParaRPr lang="en-US" sz="24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535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645</Words>
  <Application>Microsoft Office PowerPoint</Application>
  <PresentationFormat>On-screen Show (4:3)</PresentationFormat>
  <Paragraphs>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Β. Ποιητικά κείμενα των Πατέρων της Εκκλησίας</vt:lpstr>
      <vt:lpstr>(συνέχεια)</vt:lpstr>
      <vt:lpstr>(συνέχεια)</vt:lpstr>
      <vt:lpstr>(συνέχεια)</vt:lpstr>
      <vt:lpstr>Γ. Ευχαριστιακοί ύμνοι της αρχαϊκής Εκκλησίας Β.</vt:lpstr>
      <vt:lpstr>(συνέχεια)</vt:lpstr>
      <vt:lpstr>(συνέχεια)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184</cp:revision>
  <dcterms:created xsi:type="dcterms:W3CDTF">2012-09-06T09:03:05Z</dcterms:created>
  <dcterms:modified xsi:type="dcterms:W3CDTF">2015-09-23T12:45:37Z</dcterms:modified>
</cp:coreProperties>
</file>