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65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280" r:id="rId14"/>
    <p:sldId id="290" r:id="rId15"/>
    <p:sldId id="295" r:id="rId16"/>
    <p:sldId id="299" r:id="rId17"/>
    <p:sldId id="292" r:id="rId18"/>
    <p:sldId id="291" r:id="rId19"/>
    <p:sldId id="29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265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94" d="100"/>
          <a:sy n="94" d="100"/>
        </p:scale>
        <p:origin x="66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9542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4243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889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3222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8700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64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8283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282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249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2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2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2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2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2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2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2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Ιστορία και Θεολογία των Εκκλησιαστικών Ύμνων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Η πρώτη περίοδος της εκκλησιαστικής υμνογραφίας (Α´ - Δ´αι</a:t>
            </a:r>
            <a:r>
              <a:rPr lang="el-GR" sz="2800" dirty="0" smtClean="0"/>
              <a:t>.)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/>
              <a:t>Φίλιας</a:t>
            </a:r>
          </a:p>
          <a:p>
            <a:r>
              <a:rPr lang="el-GR" sz="2800" dirty="0"/>
              <a:t>Θεολογική Σχολή</a:t>
            </a:r>
          </a:p>
          <a:p>
            <a:r>
              <a:rPr lang="el-GR" sz="2800" dirty="0"/>
              <a:t>Τμήμα Κοινωνικής Θεολογίας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>
                <a:latin typeface="+mj-lt"/>
                <a:cs typeface="Palatino Linotype"/>
              </a:rPr>
              <a:t>Ύμνοι από τις επιστολές του απ. Παύλου: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 Χριστολογικός ύμνος της προς Φιλιππησίους (2, 6-11).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 Χριστολογικός ύμνος της προς Κολοσσαείς (1, 12-20).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 Χριστολογικός ύμνος της Α´προς Τιμόθεον (3, 16).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Οι βαπτισματικοί ύμνοι της προς Εφεσίους (4, 4-6) και Β´προς Τιμόθεον (2, 11-13).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Οι δοξολογικοί ύμνοι προς τον Θεό-Πατέρα (Ρωμ. 11, 33-36/  Α´Τιμ. 6, 15-16) και προς τον Τριαδικό Θεό (Εφ. 1, 3-14).</a:t>
            </a:r>
          </a:p>
          <a:p>
            <a:endParaRPr lang="el-GR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860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>
                <a:latin typeface="+mj-lt"/>
                <a:cs typeface="Palatino Linotype"/>
              </a:rPr>
              <a:t>Ύμνοι από τα υπόλοιπα βιβλία της Κ.Δ.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 Χριστολογικός ύμνος της Α´ Πέτρου (3, 18-19).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 βαπτισματικός ύμνος της Α´ Πέτρου (2, 21-25/ 3, 18-22).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 τρισάγιος ύμνος της Αποκαλύψεως (4, 8β-11).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 δοξολογικός ύμνος προς το Θεό της Αποκαλύψεως (15, 3β-5).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 δοξολογικός ύμνος του αγγέλου προς το Θεό στην Αποκάλυψη (16, 5β-6).</a:t>
            </a:r>
            <a:endParaRPr lang="en-US" sz="2400" dirty="0">
              <a:latin typeface="+mj-lt"/>
              <a:cs typeface="Palatino Linotype"/>
            </a:endParaRPr>
          </a:p>
          <a:p>
            <a:endParaRPr lang="el-GR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8794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 smtClean="0">
                <a:latin typeface="+mj-lt"/>
                <a:cs typeface="Palatino Linotype"/>
              </a:rPr>
              <a:t>Οι </a:t>
            </a:r>
            <a:r>
              <a:rPr lang="el-GR" sz="2400" dirty="0">
                <a:latin typeface="+mj-lt"/>
                <a:cs typeface="Palatino Linotype"/>
              </a:rPr>
              <a:t>ύμνοι της Κ.Δ. είναι γραμμένοι σε ρυθμικό πεζό λόγο και χωρίζονται σε </a:t>
            </a:r>
            <a:r>
              <a:rPr lang="el-GR" sz="2400" dirty="0" smtClean="0">
                <a:latin typeface="+mj-lt"/>
                <a:cs typeface="Palatino Linotype"/>
              </a:rPr>
              <a:t>στροφές </a:t>
            </a:r>
            <a:r>
              <a:rPr lang="el-GR" sz="2400" dirty="0">
                <a:latin typeface="+mj-lt"/>
                <a:cs typeface="Palatino Linotype"/>
              </a:rPr>
              <a:t>με τον ίδιο αριθμό λέξεων και </a:t>
            </a:r>
            <a:r>
              <a:rPr lang="el-GR" sz="2400" dirty="0" smtClean="0">
                <a:latin typeface="+mj-lt"/>
                <a:cs typeface="Palatino Linotype"/>
              </a:rPr>
              <a:t>συλλαβών</a:t>
            </a:r>
            <a:r>
              <a:rPr lang="el-GR" sz="2400" dirty="0">
                <a:latin typeface="+mj-lt"/>
                <a:cs typeface="Palatino Linotype"/>
              </a:rPr>
              <a:t>.</a:t>
            </a:r>
          </a:p>
          <a:p>
            <a:pPr algn="just"/>
            <a:r>
              <a:rPr lang="el-GR" sz="2400" dirty="0">
                <a:latin typeface="+mj-lt"/>
                <a:cs typeface="Palatino Linotype"/>
              </a:rPr>
              <a:t>Οι ερευνητές συμφωνούν ότι οι ύμνοι της Κ.Δ. έχουν αρχαϊκή προέλευση, δηλαδή ότι οι ρίζες τους ευρίσκονται σε προγενέστερη εβραϊκή ποιητική παράδοση. Είναι δύσκολο να αποδειχθεί ότι οι ύμνοι αυτοί </a:t>
            </a:r>
            <a:r>
              <a:rPr lang="el-GR" sz="2400" dirty="0" smtClean="0">
                <a:latin typeface="+mj-lt"/>
                <a:cs typeface="Palatino Linotype"/>
              </a:rPr>
              <a:t>αποτελούν </a:t>
            </a:r>
            <a:r>
              <a:rPr lang="el-GR" sz="2400" dirty="0">
                <a:latin typeface="+mj-lt"/>
                <a:cs typeface="Palatino Linotype"/>
              </a:rPr>
              <a:t>δημιουργίες (εκ του μηδενός) των συγγραφέων της Κ.Δ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250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</a:t>
            </a:r>
            <a:r>
              <a:rPr lang="el-GR" sz="2000" dirty="0"/>
              <a:t>έργο αποτελεί την έκδοση </a:t>
            </a:r>
            <a:r>
              <a:rPr lang="en-US" sz="2000" dirty="0"/>
              <a:t>1.0</a:t>
            </a:r>
            <a:r>
              <a:rPr lang="el-G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Γεώργιος Φίλιας</a:t>
            </a:r>
            <a:r>
              <a:rPr lang="en-US" sz="2000" dirty="0"/>
              <a:t> 2015</a:t>
            </a:r>
            <a:r>
              <a:rPr lang="el-GR" sz="2000" dirty="0"/>
              <a:t>. Γεώργιος Φίλιας</a:t>
            </a:r>
            <a:r>
              <a:rPr lang="en-US" sz="2000" dirty="0"/>
              <a:t>.</a:t>
            </a:r>
            <a:r>
              <a:rPr lang="el-GR" sz="2000" dirty="0"/>
              <a:t> «Ιστορία και Θεολογία των Εκκλησιαστικών Ύμνων». Έκδοση: 1.0. Αθήνα 201</a:t>
            </a:r>
            <a:r>
              <a:rPr lang="en-US" sz="2000" dirty="0"/>
              <a:t>5</a:t>
            </a:r>
            <a:r>
              <a:rPr lang="el-GR" sz="2000" dirty="0"/>
              <a:t>. 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/>
              <a:t>http://opencourses.uoa.gr/courses/SOCTHEOL104/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l-GR" dirty="0" smtClean="0"/>
              <a:t>Η </a:t>
            </a:r>
            <a:r>
              <a:rPr lang="el-GR" dirty="0"/>
              <a:t>πρώτη περίοδος της εκκλησιαστικής </a:t>
            </a:r>
            <a:r>
              <a:rPr lang="el-GR" dirty="0" smtClean="0"/>
              <a:t>υμνογραφίας</a:t>
            </a:r>
            <a:r>
              <a:rPr lang="en-US" dirty="0" smtClean="0"/>
              <a:t> </a:t>
            </a:r>
            <a:r>
              <a:rPr lang="el-GR" dirty="0" smtClean="0"/>
              <a:t>(Α´-Δ</a:t>
            </a:r>
            <a:r>
              <a:rPr lang="el-GR" dirty="0"/>
              <a:t>´αι</a:t>
            </a:r>
            <a:r>
              <a:rPr lang="el-GR" dirty="0" smtClean="0"/>
              <a:t>.)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Α. Η εβραϊκή ποίηση/ το </a:t>
            </a:r>
            <a:r>
              <a:rPr lang="el-GR" dirty="0" smtClean="0"/>
              <a:t>Ψαλτήριο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α. Τα ποιητικά βιβλία της </a:t>
            </a:r>
            <a:r>
              <a:rPr lang="el-GR" dirty="0" smtClean="0"/>
              <a:t>Π.Δ.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Η </a:t>
            </a:r>
            <a:r>
              <a:rPr lang="el-GR" sz="2400" dirty="0">
                <a:latin typeface="+mj-lt"/>
                <a:cs typeface="Palatino Linotype"/>
              </a:rPr>
              <a:t>έκφραση των αισθημάτων του εβραϊκού λαού απέναντι στο Θεό: ύμνοι θαυμασμού, ευχαριστίας και ευγνωμοσύνης.</a:t>
            </a:r>
          </a:p>
          <a:p>
            <a:r>
              <a:rPr lang="el-GR" sz="2400" dirty="0">
                <a:latin typeface="+mj-lt"/>
                <a:cs typeface="Palatino Linotype"/>
              </a:rPr>
              <a:t>Στους ύμνους των ποιητικών βιβλίων </a:t>
            </a:r>
            <a:r>
              <a:rPr lang="el-GR" sz="2400" dirty="0" smtClean="0">
                <a:latin typeface="+mj-lt"/>
                <a:cs typeface="Palatino Linotype"/>
              </a:rPr>
              <a:t>φανερώνεται </a:t>
            </a:r>
            <a:r>
              <a:rPr lang="el-GR" sz="2400" dirty="0">
                <a:latin typeface="+mj-lt"/>
                <a:cs typeface="Palatino Linotype"/>
              </a:rPr>
              <a:t>η αμαρτωλότητα του </a:t>
            </a:r>
            <a:r>
              <a:rPr lang="el-GR" sz="2400" dirty="0" smtClean="0">
                <a:latin typeface="+mj-lt"/>
                <a:cs typeface="Palatino Linotype"/>
              </a:rPr>
              <a:t>ανθρώπου </a:t>
            </a:r>
            <a:r>
              <a:rPr lang="el-GR" sz="2400" dirty="0">
                <a:latin typeface="+mj-lt"/>
                <a:cs typeface="Palatino Linotype"/>
              </a:rPr>
              <a:t>και η μεγαλωσύνη και παντοδυναμία του Θεού.</a:t>
            </a:r>
          </a:p>
          <a:p>
            <a:r>
              <a:rPr lang="el-GR" sz="2400" dirty="0">
                <a:latin typeface="+mj-lt"/>
                <a:cs typeface="Palatino Linotype"/>
              </a:rPr>
              <a:t>Ο Θεός υμνείται ως λυτρωτής του λαού Του και ως τιμωρός των εχθρών του λαού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Τα </a:t>
            </a:r>
            <a:r>
              <a:rPr lang="el-GR" sz="2400" dirty="0">
                <a:latin typeface="+mj-lt"/>
                <a:cs typeface="Palatino Linotype"/>
              </a:rPr>
              <a:t>ποιητικά βιβλία της Π.Δ. είναι λυρικά (με εξαίρεση το βιβλίο του Ιωβ, που περιέχει δραματικά στοιχεία).</a:t>
            </a:r>
          </a:p>
          <a:p>
            <a:r>
              <a:rPr lang="el-GR" sz="2400" dirty="0">
                <a:latin typeface="+mj-lt"/>
                <a:cs typeface="Palatino Linotype"/>
              </a:rPr>
              <a:t>Στη λυρική ποίηση της Π.Δ. υπάγονται: ο ύμνος, η ευχή, η ευχαριστία, οι ωδές, η ελεγεία, η παραβολή και η αλληγορία.</a:t>
            </a:r>
          </a:p>
          <a:p>
            <a:r>
              <a:rPr lang="el-GR" sz="2400" dirty="0">
                <a:latin typeface="+mj-lt"/>
                <a:cs typeface="Palatino Linotype"/>
              </a:rPr>
              <a:t>Όταν τα λυρικά στοιχεία πλέκονται με τα ιστορικά, τότε η ποίηση λαμβάνει «διδακτικό» ή «γνωμικό» χαρακτήρα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90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β. Το </a:t>
            </a:r>
            <a:r>
              <a:rPr lang="el-GR" dirty="0" smtClean="0"/>
              <a:t>Ψαλτήριο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Μέχρι </a:t>
            </a:r>
            <a:r>
              <a:rPr lang="el-GR" sz="2400" dirty="0">
                <a:latin typeface="+mj-lt"/>
                <a:cs typeface="Palatino Linotype"/>
              </a:rPr>
              <a:t>την εποχή της βασιλείας του </a:t>
            </a:r>
            <a:r>
              <a:rPr lang="el-GR" sz="2400" dirty="0" smtClean="0">
                <a:latin typeface="+mj-lt"/>
                <a:cs typeface="Palatino Linotype"/>
              </a:rPr>
              <a:t>Δαβίδ</a:t>
            </a:r>
            <a:r>
              <a:rPr lang="el-GR" sz="2400" dirty="0">
                <a:latin typeface="+mj-lt"/>
                <a:cs typeface="Palatino Linotype"/>
              </a:rPr>
              <a:t>: η ανάπτυξη της πρώτης εβραϊκής ποιήσεως.</a:t>
            </a:r>
          </a:p>
          <a:p>
            <a:r>
              <a:rPr lang="el-GR" sz="2400" dirty="0">
                <a:latin typeface="+mj-lt"/>
                <a:cs typeface="Palatino Linotype"/>
              </a:rPr>
              <a:t>Με τον Δαβιδ και του Ψαλμούς του </a:t>
            </a:r>
            <a:r>
              <a:rPr lang="el-GR" sz="2400" dirty="0" smtClean="0">
                <a:latin typeface="+mj-lt"/>
                <a:cs typeface="Palatino Linotype"/>
              </a:rPr>
              <a:t>αναπτύσσεται </a:t>
            </a:r>
            <a:r>
              <a:rPr lang="el-GR" sz="2400" dirty="0">
                <a:latin typeface="+mj-lt"/>
                <a:cs typeface="Palatino Linotype"/>
              </a:rPr>
              <a:t>η δεύτερη περίοδος της ε-βραϊκής ποιήσεως (η περίοδος της </a:t>
            </a:r>
            <a:r>
              <a:rPr lang="el-GR" sz="2400" dirty="0" smtClean="0">
                <a:latin typeface="+mj-lt"/>
                <a:cs typeface="Palatino Linotype"/>
              </a:rPr>
              <a:t>ακμής</a:t>
            </a:r>
            <a:r>
              <a:rPr lang="el-GR" sz="2400" dirty="0">
                <a:latin typeface="+mj-lt"/>
                <a:cs typeface="Palatino Linotype"/>
              </a:rPr>
              <a:t>).</a:t>
            </a:r>
          </a:p>
          <a:p>
            <a:r>
              <a:rPr lang="el-GR" sz="2400" dirty="0">
                <a:latin typeface="+mj-lt"/>
                <a:cs typeface="Palatino Linotype"/>
              </a:rPr>
              <a:t>Ψαλτήριο: το βασικό λειτουργικό βιβλίο των Εβραίων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9828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Η </a:t>
            </a:r>
            <a:r>
              <a:rPr lang="el-GR" sz="2400" dirty="0">
                <a:latin typeface="+mj-lt"/>
                <a:cs typeface="Palatino Linotype"/>
              </a:rPr>
              <a:t>ποιητική ιδιαιτερότητα του Ψαλτηρίου: τα θρησκευτικά θέματα της ποιήσεως εκφράζονται εντονώτερα και βαθύτερα.</a:t>
            </a:r>
          </a:p>
          <a:p>
            <a:r>
              <a:rPr lang="el-GR" sz="2400" dirty="0">
                <a:latin typeface="+mj-lt"/>
                <a:cs typeface="Palatino Linotype"/>
              </a:rPr>
              <a:t>Οι πρώτοι Χριστιανοί χρησιμοποιούν </a:t>
            </a:r>
            <a:r>
              <a:rPr lang="el-GR" sz="2400" dirty="0" smtClean="0">
                <a:latin typeface="+mj-lt"/>
                <a:cs typeface="Palatino Linotype"/>
              </a:rPr>
              <a:t>ευρύτατα </a:t>
            </a:r>
            <a:r>
              <a:rPr lang="el-GR" sz="2400" dirty="0">
                <a:latin typeface="+mj-lt"/>
                <a:cs typeface="Palatino Linotype"/>
              </a:rPr>
              <a:t>το Ψαλτήριο ως βιβλίο των ύμνων τους.</a:t>
            </a:r>
          </a:p>
          <a:p>
            <a:r>
              <a:rPr lang="el-GR" sz="2400" dirty="0">
                <a:latin typeface="+mj-lt"/>
                <a:cs typeface="Palatino Linotype"/>
              </a:rPr>
              <a:t>Το Ψαλτήριο κυριαρχεί όχι μόνο στη </a:t>
            </a:r>
            <a:r>
              <a:rPr lang="el-GR" sz="2400" dirty="0" smtClean="0">
                <a:latin typeface="+mj-lt"/>
                <a:cs typeface="Palatino Linotype"/>
              </a:rPr>
              <a:t>λατρευτική </a:t>
            </a:r>
            <a:r>
              <a:rPr lang="el-GR" sz="2400" dirty="0">
                <a:latin typeface="+mj-lt"/>
                <a:cs typeface="Palatino Linotype"/>
              </a:rPr>
              <a:t>ζωή της Εκκλησίας, αλλά και στην ιδιωτική ζωή των πρώτων </a:t>
            </a:r>
            <a:r>
              <a:rPr lang="el-GR" sz="2400" dirty="0" smtClean="0">
                <a:latin typeface="+mj-lt"/>
                <a:cs typeface="Palatino Linotype"/>
              </a:rPr>
              <a:t>Χριστιανών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1884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Β. Οι ύμνοι της Καινής </a:t>
            </a:r>
            <a:r>
              <a:rPr lang="el-GR" dirty="0" smtClean="0"/>
              <a:t>Διαθήκης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Με </a:t>
            </a:r>
            <a:r>
              <a:rPr lang="el-GR" sz="2400" dirty="0">
                <a:latin typeface="+mj-lt"/>
                <a:cs typeface="Palatino Linotype"/>
              </a:rPr>
              <a:t>ύμνο ολοκληρώνεται ο Μυστικός </a:t>
            </a:r>
            <a:r>
              <a:rPr lang="el-GR" sz="2400" dirty="0" smtClean="0">
                <a:latin typeface="+mj-lt"/>
                <a:cs typeface="Palatino Linotype"/>
              </a:rPr>
              <a:t>Δείπνος </a:t>
            </a:r>
            <a:r>
              <a:rPr lang="el-GR" sz="2400" dirty="0">
                <a:latin typeface="+mj-lt"/>
                <a:cs typeface="Palatino Linotype"/>
              </a:rPr>
              <a:t>(</a:t>
            </a:r>
            <a:r>
              <a:rPr lang="el-GR" sz="2400" i="1" dirty="0">
                <a:latin typeface="+mj-lt"/>
                <a:cs typeface="Palatino Linotype"/>
              </a:rPr>
              <a:t>Και υμνήσαντες, εξήλθον</a:t>
            </a:r>
            <a:r>
              <a:rPr lang="el-GR" sz="2400" dirty="0">
                <a:latin typeface="+mj-lt"/>
                <a:cs typeface="Palatino Linotype"/>
              </a:rPr>
              <a:t>, Μτ. 26, 30): το στοιχείο του ύμνου μαρτυρείται ήδη στην πρώτη λειτουργική σύναξη του </a:t>
            </a:r>
            <a:r>
              <a:rPr lang="el-GR" sz="2400" dirty="0" smtClean="0">
                <a:latin typeface="+mj-lt"/>
                <a:cs typeface="Palatino Linotype"/>
              </a:rPr>
              <a:t>Χριστού </a:t>
            </a:r>
            <a:r>
              <a:rPr lang="el-GR" sz="2400" dirty="0">
                <a:latin typeface="+mj-lt"/>
                <a:cs typeface="Palatino Linotype"/>
              </a:rPr>
              <a:t>με τους Μαθητές Του.</a:t>
            </a:r>
          </a:p>
          <a:p>
            <a:r>
              <a:rPr lang="el-GR" sz="2400" dirty="0">
                <a:latin typeface="+mj-lt"/>
                <a:cs typeface="Palatino Linotype"/>
              </a:rPr>
              <a:t>Ο απ. Παύλος προτρέπει του Κολοσσαείς να λατρεύουν το Θεό με «ψαλμούς, ύμνους και ωδές πνευματικές» (Κολ. 3, 16</a:t>
            </a:r>
            <a:r>
              <a:rPr lang="el-GR" sz="2400" dirty="0" smtClean="0">
                <a:latin typeface="+mj-lt"/>
                <a:cs typeface="Palatino Linotype"/>
              </a:rPr>
              <a:t>).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4079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«</a:t>
            </a:r>
            <a:r>
              <a:rPr lang="el-GR" sz="2400" dirty="0">
                <a:latin typeface="+mj-lt"/>
                <a:cs typeface="Palatino Linotype"/>
              </a:rPr>
              <a:t>Ψαλμός, ύμνος, ωδή πνευματική»: οι </a:t>
            </a:r>
            <a:r>
              <a:rPr lang="el-GR" sz="2400" dirty="0" smtClean="0">
                <a:latin typeface="+mj-lt"/>
                <a:cs typeface="Palatino Linotype"/>
              </a:rPr>
              <a:t>υμνολογικές </a:t>
            </a:r>
            <a:r>
              <a:rPr lang="el-GR" sz="2400" dirty="0">
                <a:latin typeface="+mj-lt"/>
                <a:cs typeface="Palatino Linotype"/>
              </a:rPr>
              <a:t>εκδηλώσεις των πρώτων Χριστιανών/ οι «Ψαλμοί» και οι «ύμνοι» </a:t>
            </a:r>
            <a:r>
              <a:rPr lang="el-GR" sz="2400" dirty="0" smtClean="0">
                <a:latin typeface="+mj-lt"/>
                <a:cs typeface="Palatino Linotype"/>
              </a:rPr>
              <a:t>αναφέρονται </a:t>
            </a:r>
            <a:r>
              <a:rPr lang="el-GR" sz="2400" dirty="0">
                <a:latin typeface="+mj-lt"/>
                <a:cs typeface="Palatino Linotype"/>
              </a:rPr>
              <a:t>(πιθανόν) στους Ψαλμούς του Δαβίδ, ενώ οι «πνευματικές ωδές» στις </a:t>
            </a:r>
            <a:r>
              <a:rPr lang="el-GR" sz="2400" dirty="0" smtClean="0">
                <a:latin typeface="+mj-lt"/>
                <a:cs typeface="Palatino Linotype"/>
              </a:rPr>
              <a:t>ωδές </a:t>
            </a:r>
            <a:r>
              <a:rPr lang="el-GR" sz="2400" dirty="0">
                <a:latin typeface="+mj-lt"/>
                <a:cs typeface="Palatino Linotype"/>
              </a:rPr>
              <a:t>της Π.Δ.       </a:t>
            </a:r>
          </a:p>
          <a:p>
            <a:r>
              <a:rPr lang="el-GR" sz="2400" dirty="0">
                <a:latin typeface="+mj-lt"/>
                <a:cs typeface="Palatino Linotype"/>
              </a:rPr>
              <a:t>Η χρησιμοποίηση ύμνων υπήρξε στοιχείο της λατρείας στην εβραϊκή Συναγωγή. Το στοιχείο αυτό παρέλαβαν οι πρώτοι Χριστιανοί στις λατρευτικές συνάξεις τους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8380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 smtClean="0">
                <a:latin typeface="+mj-lt"/>
                <a:cs typeface="Palatino Linotype"/>
              </a:rPr>
              <a:t>Ύμνοι </a:t>
            </a:r>
            <a:r>
              <a:rPr lang="el-GR" sz="2400" dirty="0">
                <a:latin typeface="+mj-lt"/>
                <a:cs typeface="Palatino Linotype"/>
              </a:rPr>
              <a:t>από τα κείμενα των Ευαγγελίων: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Το μεγαλυνάριο της Θεοτόκου (Λκ. 1, 46-55).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Η προσευχή του Συμεών (Λκ. 2, 29-32).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 μακαρισμός του απ. Πέτρου από τον Ιησού (Μτ. 16, 17-19).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Η Κυριακή προσευχή (Λκ. 11, 2-5).</a:t>
            </a:r>
            <a:endParaRPr lang="en-US" sz="2400" dirty="0">
              <a:latin typeface="+mj-lt"/>
              <a:cs typeface="Palatino Linotype"/>
            </a:endParaRPr>
          </a:p>
          <a:p>
            <a:endParaRPr lang="el-GR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4828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830</Words>
  <Application>Microsoft Office PowerPoint</Application>
  <PresentationFormat>On-screen Show (4:3)</PresentationFormat>
  <Paragraphs>110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Palatino Linotype</vt:lpstr>
      <vt:lpstr>Wingdings</vt:lpstr>
      <vt:lpstr>Θέμα του Office</vt:lpstr>
      <vt:lpstr>Ιστορία και Θεολογία των Εκκλησιαστικών Ύμνων</vt:lpstr>
      <vt:lpstr>2. Η πρώτη περίοδος της εκκλησιαστικής υμνογραφίας (Α´-Δ´αι.)</vt:lpstr>
      <vt:lpstr>α. Τα ποιητικά βιβλία της Π.Δ.</vt:lpstr>
      <vt:lpstr>(συνέχεια)</vt:lpstr>
      <vt:lpstr>β. Το Ψαλτήριο</vt:lpstr>
      <vt:lpstr>(συνέχεια)</vt:lpstr>
      <vt:lpstr>Β. Οι ύμνοι της Καινής Διαθήκης</vt:lpstr>
      <vt:lpstr>(συνέχεια)</vt:lpstr>
      <vt:lpstr>(συνέχεια)</vt:lpstr>
      <vt:lpstr>(συνέχεια)</vt:lpstr>
      <vt:lpstr>(συνέχεια)</vt:lpstr>
      <vt:lpstr>(συνέχεια)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186</cp:revision>
  <dcterms:created xsi:type="dcterms:W3CDTF">2012-09-06T09:03:05Z</dcterms:created>
  <dcterms:modified xsi:type="dcterms:W3CDTF">2015-09-23T12:47:52Z</dcterms:modified>
</cp:coreProperties>
</file>