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6" r:id="rId3"/>
    <p:sldId id="302" r:id="rId4"/>
    <p:sldId id="265" r:id="rId5"/>
    <p:sldId id="303" r:id="rId6"/>
    <p:sldId id="301" r:id="rId7"/>
    <p:sldId id="304" r:id="rId8"/>
    <p:sldId id="307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280" r:id="rId25"/>
    <p:sldId id="290" r:id="rId26"/>
    <p:sldId id="295" r:id="rId27"/>
    <p:sldId id="299" r:id="rId28"/>
    <p:sldId id="292" r:id="rId29"/>
    <p:sldId id="291" r:id="rId30"/>
    <p:sldId id="294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2"/>
            <p14:sldId id="265"/>
            <p14:sldId id="303"/>
            <p14:sldId id="301"/>
            <p14:sldId id="304"/>
            <p14:sldId id="307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94" d="100"/>
          <a:sy n="94" d="100"/>
        </p:scale>
        <p:origin x="84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9326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0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2924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471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1136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0905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641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604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9472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253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137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805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130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0921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0323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404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87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506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142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239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Ιστορία και Θεολογία των Εκκλησιαστικών Ύμνων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Η επιστήμη της «Υμνολογίας»: ορισμός και </a:t>
            </a:r>
            <a:r>
              <a:rPr lang="el-GR" sz="2800" dirty="0" smtClean="0"/>
              <a:t>διαίρεση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/>
              <a:t>Φίλιας</a:t>
            </a:r>
          </a:p>
          <a:p>
            <a:r>
              <a:rPr lang="el-GR" sz="2800" dirty="0"/>
              <a:t>Θεολογική Σχολή</a:t>
            </a:r>
          </a:p>
          <a:p>
            <a:r>
              <a:rPr lang="el-GR" sz="2800" dirty="0"/>
              <a:t>Τμήμα Κοινωνικής Θεολογίας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Εξαποστειλάριο</a:t>
            </a:r>
            <a:r>
              <a:rPr lang="el-GR" sz="2400" dirty="0">
                <a:latin typeface="+mj-lt"/>
                <a:cs typeface="Palatino Linotype"/>
              </a:rPr>
              <a:t>»: τροπάριο που ψάλλεται στο τέλος του Όρθρου (πριν από τους Αίνους)/ η ονομασία του οφείλεται στη συχνή </a:t>
            </a:r>
            <a:r>
              <a:rPr lang="el-GR" sz="2400" dirty="0" smtClean="0">
                <a:latin typeface="+mj-lt"/>
                <a:cs typeface="Palatino Linotype"/>
              </a:rPr>
              <a:t>χρησιμοποίηση </a:t>
            </a:r>
            <a:r>
              <a:rPr lang="el-GR" sz="2400" dirty="0">
                <a:latin typeface="+mj-lt"/>
                <a:cs typeface="Palatino Linotype"/>
              </a:rPr>
              <a:t>της λέξης «εξαπόστειλον».</a:t>
            </a:r>
          </a:p>
          <a:p>
            <a:r>
              <a:rPr lang="el-GR" sz="2400" b="1" dirty="0">
                <a:latin typeface="+mj-lt"/>
                <a:cs typeface="Palatino Linotype"/>
              </a:rPr>
              <a:t>Επιλύχνιος (ψαλμός ή ύμνος)</a:t>
            </a:r>
            <a:r>
              <a:rPr lang="el-GR" sz="2400" dirty="0">
                <a:latin typeface="+mj-lt"/>
                <a:cs typeface="Palatino Linotype"/>
              </a:rPr>
              <a:t>: ονομάζεται ο «Προοιμιακός» Ψαλμός του Δαβίδ (103</a:t>
            </a:r>
            <a:r>
              <a:rPr lang="el-GR" sz="2400" baseline="30000" dirty="0">
                <a:latin typeface="+mj-lt"/>
                <a:cs typeface="Palatino Linotype"/>
              </a:rPr>
              <a:t>ος, </a:t>
            </a:r>
            <a:r>
              <a:rPr lang="el-GR" sz="2400" dirty="0">
                <a:latin typeface="+mj-lt"/>
                <a:cs typeface="Palatino Linotype"/>
              </a:rPr>
              <a:t>«επιλύχνιος Ψαλμός»)/ «επιλύχνιος ύμνος»: ο 140</a:t>
            </a:r>
            <a:r>
              <a:rPr lang="el-GR" sz="2400" baseline="30000" dirty="0">
                <a:latin typeface="+mj-lt"/>
                <a:cs typeface="Palatino Linotype"/>
              </a:rPr>
              <a:t>ος</a:t>
            </a:r>
            <a:r>
              <a:rPr lang="el-GR" sz="2400" dirty="0">
                <a:latin typeface="+mj-lt"/>
                <a:cs typeface="Palatino Linotype"/>
              </a:rPr>
              <a:t> Ψαλμός/ επίσης, «επιλύχνιος ύμνος» </a:t>
            </a:r>
            <a:r>
              <a:rPr lang="el-GR" sz="2400" dirty="0" smtClean="0">
                <a:latin typeface="+mj-lt"/>
                <a:cs typeface="Palatino Linotype"/>
              </a:rPr>
              <a:t>ονομάζεται </a:t>
            </a:r>
            <a:r>
              <a:rPr lang="el-GR" sz="2400" dirty="0">
                <a:latin typeface="+mj-lt"/>
                <a:cs typeface="Palatino Linotype"/>
              </a:rPr>
              <a:t>ο ύμνος «Φως Ιλαρόν» (αποδίδεται στον μάρτυρα Αθηνογένη</a:t>
            </a:r>
            <a:r>
              <a:rPr lang="el-GR" sz="2400" dirty="0" smtClean="0">
                <a:latin typeface="+mj-lt"/>
                <a:cs typeface="Palatino Linotype"/>
              </a:rPr>
              <a:t>).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2626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Καταβασία</a:t>
            </a:r>
            <a:r>
              <a:rPr lang="el-GR" sz="2400" dirty="0">
                <a:latin typeface="+mj-lt"/>
                <a:cs typeface="Palatino Linotype"/>
              </a:rPr>
              <a:t>»: ο Ειρμός που </a:t>
            </a:r>
            <a:r>
              <a:rPr lang="el-GR" sz="2400" dirty="0" smtClean="0">
                <a:latin typeface="+mj-lt"/>
                <a:cs typeface="Palatino Linotype"/>
              </a:rPr>
              <a:t>επαναλαμβάνεται </a:t>
            </a:r>
            <a:r>
              <a:rPr lang="el-GR" sz="2400" dirty="0">
                <a:latin typeface="+mj-lt"/>
                <a:cs typeface="Palatino Linotype"/>
              </a:rPr>
              <a:t>στο τέλος κάθε Ωδής του Κανόνα/ Ως «Καταβασίες», οι Ειρμοί ψάλλονται όλοι μαζί με μεγαλοπρέπεια/ κατά την </a:t>
            </a:r>
            <a:r>
              <a:rPr lang="el-GR" sz="2400" dirty="0" smtClean="0">
                <a:latin typeface="+mj-lt"/>
                <a:cs typeface="Palatino Linotype"/>
              </a:rPr>
              <a:t>ψαλμώδησή </a:t>
            </a:r>
            <a:r>
              <a:rPr lang="el-GR" sz="2400" dirty="0">
                <a:latin typeface="+mj-lt"/>
                <a:cs typeface="Palatino Linotype"/>
              </a:rPr>
              <a:t>τους, οι ψάλτες «</a:t>
            </a:r>
            <a:r>
              <a:rPr lang="el-GR" sz="2400" dirty="0" smtClean="0">
                <a:latin typeface="+mj-lt"/>
                <a:cs typeface="Palatino Linotype"/>
              </a:rPr>
              <a:t>κατεβαίνουν</a:t>
            </a:r>
            <a:r>
              <a:rPr lang="el-GR" sz="2400" dirty="0">
                <a:latin typeface="+mj-lt"/>
                <a:cs typeface="Palatino Linotype"/>
              </a:rPr>
              <a:t>» («Καταβασία») από το στασίδι τους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 smtClean="0">
              <a:latin typeface="+mj-lt"/>
              <a:cs typeface="Palatino Linotype"/>
            </a:endParaRP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Κεκραγάριον</a:t>
            </a:r>
            <a:r>
              <a:rPr lang="el-GR" sz="2400" dirty="0">
                <a:latin typeface="+mj-lt"/>
                <a:cs typeface="Palatino Linotype"/>
              </a:rPr>
              <a:t>»: ο εσπερινός ύμνος «Κύριε εκέκραξα...» (140</a:t>
            </a:r>
            <a:r>
              <a:rPr lang="el-GR" sz="2400" baseline="30000" dirty="0">
                <a:latin typeface="+mj-lt"/>
                <a:cs typeface="Palatino Linotype"/>
              </a:rPr>
              <a:t>ος</a:t>
            </a:r>
            <a:r>
              <a:rPr lang="el-GR" sz="2400" dirty="0">
                <a:latin typeface="+mj-lt"/>
                <a:cs typeface="Palatino Linotype"/>
              </a:rPr>
              <a:t> Ψαλμός)/ Ψάλλεται στην αρχή του Εσπερινού σε οκτώ </a:t>
            </a:r>
            <a:r>
              <a:rPr lang="el-GR" sz="2400" dirty="0" smtClean="0">
                <a:latin typeface="+mj-lt"/>
                <a:cs typeface="Palatino Linotype"/>
              </a:rPr>
              <a:t>διαφορετικούς </a:t>
            </a:r>
            <a:r>
              <a:rPr lang="el-GR" sz="2400" dirty="0">
                <a:latin typeface="+mj-lt"/>
                <a:cs typeface="Palatino Linotype"/>
              </a:rPr>
              <a:t>ήχους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9410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</a:rPr>
              <a:t>«</a:t>
            </a:r>
            <a:r>
              <a:rPr lang="el-GR" sz="2400" b="1" dirty="0">
                <a:latin typeface="+mj-lt"/>
              </a:rPr>
              <a:t>Κοινωνικό</a:t>
            </a:r>
            <a:r>
              <a:rPr lang="el-GR" sz="2400" dirty="0">
                <a:latin typeface="+mj-lt"/>
              </a:rPr>
              <a:t>»: σύντομος ύμνος που </a:t>
            </a:r>
            <a:r>
              <a:rPr lang="el-GR" sz="2400" dirty="0" smtClean="0">
                <a:latin typeface="+mj-lt"/>
              </a:rPr>
              <a:t>ψάλλεται </a:t>
            </a:r>
            <a:r>
              <a:rPr lang="el-GR" sz="2400" dirty="0">
                <a:latin typeface="+mj-lt"/>
              </a:rPr>
              <a:t>αργά και κατανυκτικά προς το τέλος της Θ. Λειτουργίας/ Έλαβε το όνομά του διότι ψάλλεται κατά την ώρα </a:t>
            </a:r>
            <a:r>
              <a:rPr lang="el-GR" sz="2400" dirty="0" smtClean="0">
                <a:latin typeface="+mj-lt"/>
              </a:rPr>
              <a:t>προετοιμασίας </a:t>
            </a:r>
            <a:r>
              <a:rPr lang="el-GR" sz="2400" dirty="0">
                <a:latin typeface="+mj-lt"/>
              </a:rPr>
              <a:t>για την Θεία Κοινωνία.</a:t>
            </a:r>
          </a:p>
          <a:p>
            <a:r>
              <a:rPr lang="el-GR" sz="2400" dirty="0">
                <a:latin typeface="+mj-lt"/>
              </a:rPr>
              <a:t>«</a:t>
            </a:r>
            <a:r>
              <a:rPr lang="el-GR" sz="2400" b="1" dirty="0">
                <a:latin typeface="+mj-lt"/>
              </a:rPr>
              <a:t>Μακαρισμοί</a:t>
            </a:r>
            <a:r>
              <a:rPr lang="el-GR" sz="2400" dirty="0">
                <a:latin typeface="+mj-lt"/>
              </a:rPr>
              <a:t>»: οι στίχοι του Ευαγγελίου που προέρχονται από την αντίστοιχη διδασκαλία του Κυρίου/ Ψάλλονται ως τρίτο αντίφωνο στην Θεία Λειτουργία.</a:t>
            </a:r>
          </a:p>
          <a:p>
            <a:r>
              <a:rPr lang="el-GR" sz="2400" dirty="0">
                <a:latin typeface="+mj-lt"/>
              </a:rPr>
              <a:t>«</a:t>
            </a:r>
            <a:r>
              <a:rPr lang="el-GR" sz="2400" b="1" dirty="0">
                <a:latin typeface="+mj-lt"/>
              </a:rPr>
              <a:t>Μαρτυρικό</a:t>
            </a:r>
            <a:r>
              <a:rPr lang="el-GR" sz="2400" dirty="0">
                <a:latin typeface="+mj-lt"/>
              </a:rPr>
              <a:t>»: τροπάριο προς τιμή του Μάρτυρα</a:t>
            </a:r>
            <a:r>
              <a:rPr lang="el-GR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0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Μεγαλυνάριο</a:t>
            </a:r>
            <a:r>
              <a:rPr lang="el-GR" sz="2400" dirty="0">
                <a:latin typeface="+mj-lt"/>
                <a:cs typeface="Palatino Linotype"/>
              </a:rPr>
              <a:t>»: σύντομοι ύμνοι που λέγονται πριν από τα τροπάρια της εννάτης Ωδής του Κανόνα (έλαβαν το όνομά τους από τις αρχικές λέξεις: «Μεγάλυνον ψυχή μου...»)/ ονομάζονται επίσης οι εγκωμιαστικοί ύμνοι στο τέλος των Παρακλητικών Κανόνων.</a:t>
            </a: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Οίκος</a:t>
            </a:r>
            <a:r>
              <a:rPr lang="el-GR" sz="2400" dirty="0">
                <a:latin typeface="+mj-lt"/>
                <a:cs typeface="Palatino Linotype"/>
              </a:rPr>
              <a:t>»: ύμνος που διαβάζεται στον Όρθρο, </a:t>
            </a:r>
            <a:r>
              <a:rPr lang="el-GR" sz="2400" dirty="0" smtClean="0">
                <a:latin typeface="+mj-lt"/>
                <a:cs typeface="Palatino Linotype"/>
              </a:rPr>
              <a:t>ανάμεσα </a:t>
            </a:r>
            <a:r>
              <a:rPr lang="el-GR" sz="2400" dirty="0">
                <a:latin typeface="+mj-lt"/>
                <a:cs typeface="Palatino Linotype"/>
              </a:rPr>
              <a:t>στην έκτη και στην έβδομη Ωδή, πριν από το Συναξάριο.</a:t>
            </a: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Όρθρος</a:t>
            </a:r>
            <a:r>
              <a:rPr lang="el-GR" sz="2400" dirty="0">
                <a:latin typeface="+mj-lt"/>
                <a:cs typeface="Palatino Linotype"/>
              </a:rPr>
              <a:t>»: η καθημερινή ακολουθία πριν από την Θεία Λειτουργία (αρχίζει με τον Εξάψαλμο και τελειώνει με τη Μεγάλη Δοξολογία</a:t>
            </a:r>
            <a:r>
              <a:rPr lang="el-GR" sz="2400" dirty="0" smtClean="0">
                <a:latin typeface="+mj-lt"/>
                <a:cs typeface="Palatino Linotype"/>
              </a:rPr>
              <a:t>).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0351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Ευλογητάρια</a:t>
            </a:r>
            <a:r>
              <a:rPr lang="el-GR" sz="2400" dirty="0">
                <a:latin typeface="+mj-lt"/>
                <a:cs typeface="Palatino Linotype"/>
              </a:rPr>
              <a:t>»: τροπάρια που ακολουθούν μετά από τον στίχο «ευλογητός ει Κύριε, </a:t>
            </a:r>
            <a:r>
              <a:rPr lang="el-GR" sz="2400" dirty="0" smtClean="0">
                <a:latin typeface="+mj-lt"/>
                <a:cs typeface="Palatino Linotype"/>
              </a:rPr>
              <a:t>δίδαξόν </a:t>
            </a:r>
            <a:r>
              <a:rPr lang="el-GR" sz="2400" dirty="0">
                <a:latin typeface="+mj-lt"/>
                <a:cs typeface="Palatino Linotype"/>
              </a:rPr>
              <a:t>με τα δικαιώματά σου»/ δύο ομάδες: τα </a:t>
            </a:r>
            <a:r>
              <a:rPr lang="el-GR" sz="2400" dirty="0" smtClean="0">
                <a:latin typeface="+mj-lt"/>
                <a:cs typeface="Palatino Linotype"/>
              </a:rPr>
              <a:t>αναστάσιμα </a:t>
            </a:r>
            <a:r>
              <a:rPr lang="el-GR" sz="2400" dirty="0">
                <a:latin typeface="+mj-lt"/>
                <a:cs typeface="Palatino Linotype"/>
              </a:rPr>
              <a:t>(ψάλλονται στον Όρθρο της Κυριακής και αναφέρονται στην Ανάσταση του Κυρίου) και τα νεκρώσιμα (ψάλλονται στις κηδείες και στα μνημόσυνα).</a:t>
            </a: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Εωθινά</a:t>
            </a:r>
            <a:r>
              <a:rPr lang="el-GR" sz="2400" dirty="0">
                <a:latin typeface="+mj-lt"/>
                <a:cs typeface="Palatino Linotype"/>
              </a:rPr>
              <a:t>»: τα δώδεκα Δοξαστικά στο τέλος του Όρθρου των Κυριακών (αντιστοιχούν στα </a:t>
            </a:r>
            <a:r>
              <a:rPr lang="el-GR" sz="2400" dirty="0" smtClean="0">
                <a:latin typeface="+mj-lt"/>
                <a:cs typeface="Palatino Linotype"/>
              </a:rPr>
              <a:t>δώδεκα </a:t>
            </a:r>
            <a:r>
              <a:rPr lang="el-GR" sz="2400" dirty="0">
                <a:latin typeface="+mj-lt"/>
                <a:cs typeface="Palatino Linotype"/>
              </a:rPr>
              <a:t>εωθινά Ευαγγέλια του Όρθρου)/ </a:t>
            </a:r>
            <a:r>
              <a:rPr lang="el-GR" sz="2400" dirty="0" smtClean="0">
                <a:latin typeface="+mj-lt"/>
                <a:cs typeface="Palatino Linotype"/>
              </a:rPr>
              <a:t>αποδίδονται </a:t>
            </a:r>
            <a:r>
              <a:rPr lang="el-GR" sz="2400" dirty="0">
                <a:latin typeface="+mj-lt"/>
                <a:cs typeface="Palatino Linotype"/>
              </a:rPr>
              <a:t>στον αυτοκράτορα Λέοντα ΣΤ´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8746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Θεοτοκίον</a:t>
            </a:r>
            <a:r>
              <a:rPr lang="el-GR" sz="2400" dirty="0">
                <a:latin typeface="+mj-lt"/>
                <a:cs typeface="Palatino Linotype"/>
              </a:rPr>
              <a:t>»: τροπάριο που αναφέρεται στη Θεοτόκο (περιέχει, όμως, δογματικές εκφράσεις σχετικώς με την ενανθρώπηση του Κυρίου)/ Σταυροθεοτοκία: τα Θεοτοκία της Παρασκευής (εκτός από την Θεοτόκο εξυμνείται και ο Σταυρός).</a:t>
            </a: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Ιδιόμελον</a:t>
            </a:r>
            <a:r>
              <a:rPr lang="el-GR" sz="2400" dirty="0">
                <a:latin typeface="+mj-lt"/>
                <a:cs typeface="Palatino Linotype"/>
              </a:rPr>
              <a:t>»: τροπάριο που ψάλλεται με δική του μελωδία («ίδιον μέλος»)/ δεν έχει σχέση ισοτονίας και ισοσυλλαβίας με άλλο τροπάριο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99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Κάθισμα</a:t>
            </a:r>
            <a:r>
              <a:rPr lang="el-GR" sz="2400" dirty="0">
                <a:latin typeface="+mj-lt"/>
                <a:cs typeface="Palatino Linotype"/>
              </a:rPr>
              <a:t>»: υποδιαίρεση του Ψαλτηρίου (οι 150 Ψαλμοί διαιρούνται σε είκοσι Καθίσματα)/ Στην αρχαία Εκκλησία οι πιστοί «κάθονταν» στα </a:t>
            </a:r>
            <a:r>
              <a:rPr lang="el-GR" sz="2400" dirty="0" smtClean="0">
                <a:latin typeface="+mj-lt"/>
                <a:cs typeface="Palatino Linotype"/>
              </a:rPr>
              <a:t>μεσοδιαστήματα </a:t>
            </a:r>
            <a:r>
              <a:rPr lang="el-GR" sz="2400" dirty="0">
                <a:latin typeface="+mj-lt"/>
                <a:cs typeface="Palatino Linotype"/>
              </a:rPr>
              <a:t>των Ψαλμών/ ονομάζονται «</a:t>
            </a:r>
            <a:r>
              <a:rPr lang="el-GR" sz="2400" dirty="0" smtClean="0">
                <a:latin typeface="+mj-lt"/>
                <a:cs typeface="Palatino Linotype"/>
              </a:rPr>
              <a:t>Καθίσματα</a:t>
            </a:r>
            <a:r>
              <a:rPr lang="el-GR" sz="2400" dirty="0">
                <a:latin typeface="+mj-lt"/>
                <a:cs typeface="Palatino Linotype"/>
              </a:rPr>
              <a:t>» και τα τροπάρια μεταξύ των Καθισμάτων των Ψαλμών του Όρθρου.</a:t>
            </a: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Κανόνας</a:t>
            </a:r>
            <a:r>
              <a:rPr lang="el-GR" sz="2400" dirty="0">
                <a:latin typeface="+mj-lt"/>
                <a:cs typeface="Palatino Linotype"/>
              </a:rPr>
              <a:t>»: εννέα ομάδες τροπαρίων/ κάθε ομάδα ονομάζεται «Ωδή» και περιλαμβάνει δύο ή και περισσότερα τροπάρια/ Ειρμός: το πρώτο τροπάριο κάθε Ωδής, σύμφωνα με το οποίο ψάλλονται τα υπόλοιπα («κανών»: «πρότυπο ποιήσεως και </a:t>
            </a:r>
            <a:r>
              <a:rPr lang="el-GR" sz="2400" dirty="0" smtClean="0">
                <a:latin typeface="+mj-lt"/>
                <a:cs typeface="Palatino Linotype"/>
              </a:rPr>
              <a:t>μελωδίας</a:t>
            </a:r>
            <a:r>
              <a:rPr lang="el-GR" sz="2400" dirty="0">
                <a:latin typeface="+mj-lt"/>
                <a:cs typeface="Palatino Linotype"/>
              </a:rPr>
              <a:t>)/ Είδη Κανόνων (ανάλογα με το </a:t>
            </a:r>
            <a:r>
              <a:rPr lang="el-GR" sz="2400" dirty="0" smtClean="0">
                <a:latin typeface="+mj-lt"/>
                <a:cs typeface="Palatino Linotype"/>
              </a:rPr>
              <a:t>περιεχόμενο</a:t>
            </a:r>
            <a:r>
              <a:rPr lang="el-GR" sz="2400" dirty="0">
                <a:latin typeface="+mj-lt"/>
                <a:cs typeface="Palatino Linotype"/>
              </a:rPr>
              <a:t>): αναστάσιμος, παρακλητικός, ικετήριος, σταυροαναστάσιμος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0629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Πασαπνοάρια</a:t>
            </a:r>
            <a:r>
              <a:rPr lang="el-GR" sz="2400" dirty="0">
                <a:latin typeface="+mj-lt"/>
                <a:cs typeface="Palatino Linotype"/>
              </a:rPr>
              <a:t>» (ή «</a:t>
            </a:r>
            <a:r>
              <a:rPr lang="el-GR" sz="2400" b="1" dirty="0">
                <a:latin typeface="+mj-lt"/>
                <a:cs typeface="Palatino Linotype"/>
              </a:rPr>
              <a:t>Αίνοι</a:t>
            </a:r>
            <a:r>
              <a:rPr lang="el-GR" sz="2400" dirty="0">
                <a:latin typeface="+mj-lt"/>
                <a:cs typeface="Palatino Linotype"/>
              </a:rPr>
              <a:t>»): τροπάρια που ψάλλονται στο τέλος του Όρθρου, μετά από τον στίχο «Πάσα πνοή αινεσάτω τον Κύριο» (από την λέξη «πάσα» έλαβαν το όνομά τους)/ πριν από κάθε τροπάριο προηγείται ορισμένος </a:t>
            </a:r>
            <a:r>
              <a:rPr lang="el-GR" sz="2400" dirty="0" smtClean="0">
                <a:latin typeface="+mj-lt"/>
                <a:cs typeface="Palatino Linotype"/>
              </a:rPr>
              <a:t>στίχος</a:t>
            </a:r>
            <a:r>
              <a:rPr lang="el-GR" sz="2400" dirty="0">
                <a:latin typeface="+mj-lt"/>
                <a:cs typeface="Palatino Linotype"/>
              </a:rPr>
              <a:t>.</a:t>
            </a: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Προκείμενον</a:t>
            </a:r>
            <a:r>
              <a:rPr lang="el-GR" sz="2400" dirty="0">
                <a:latin typeface="+mj-lt"/>
                <a:cs typeface="Palatino Linotype"/>
              </a:rPr>
              <a:t>»: μικρός ψαλμικός στίχος που ψάλλεται πριν από το αποστολικό ανάγνωσμα της Θ. Λειτουργίας και πριν από τα βιβλικά αναγνώσματα του Εσπερινού/ Στους </a:t>
            </a:r>
            <a:r>
              <a:rPr lang="el-GR" sz="2400" dirty="0" smtClean="0">
                <a:latin typeface="+mj-lt"/>
                <a:cs typeface="Palatino Linotype"/>
              </a:rPr>
              <a:t>Εσπερινούς </a:t>
            </a:r>
            <a:r>
              <a:rPr lang="el-GR" sz="2400" dirty="0">
                <a:latin typeface="+mj-lt"/>
                <a:cs typeface="Palatino Linotype"/>
              </a:rPr>
              <a:t>των Δεσποτικών εορτών ονομάζεται «Μέγα Προκείμενον». 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1534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 smtClean="0">
                <a:latin typeface="+mj-lt"/>
                <a:cs typeface="Palatino Linotype"/>
              </a:rPr>
              <a:t>Προσόμοιον</a:t>
            </a:r>
            <a:r>
              <a:rPr lang="el-GR" sz="2400" dirty="0">
                <a:latin typeface="+mj-lt"/>
                <a:cs typeface="Palatino Linotype"/>
              </a:rPr>
              <a:t>»: τροπάριο που ψάλλεται κατά τα μέτρα (ισοσυλλαβία) και τη </a:t>
            </a:r>
            <a:r>
              <a:rPr lang="el-GR" sz="2400" dirty="0" smtClean="0">
                <a:latin typeface="+mj-lt"/>
                <a:cs typeface="Palatino Linotype"/>
              </a:rPr>
              <a:t>μελωδία </a:t>
            </a:r>
            <a:r>
              <a:rPr lang="el-GR" sz="2400" dirty="0">
                <a:latin typeface="+mj-lt"/>
                <a:cs typeface="Palatino Linotype"/>
              </a:rPr>
              <a:t>(ομοτονία) ενός άλλου τροπαρίου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 smtClean="0">
              <a:latin typeface="+mj-lt"/>
              <a:cs typeface="Palatino Linotype"/>
            </a:endParaRP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Στιχηρό</a:t>
            </a:r>
            <a:r>
              <a:rPr lang="el-GR" sz="2400" dirty="0">
                <a:latin typeface="+mj-lt"/>
                <a:cs typeface="Palatino Linotype"/>
              </a:rPr>
              <a:t>»: τροπάριο που ψάλλεται στον Εσπερινό (μετά το «Κύριε εκέκραξα») και στον Όρθρο (μετά από το «Πάσα πνοή») και του οποίου προηγείται κάποιος </a:t>
            </a:r>
            <a:r>
              <a:rPr lang="el-GR" sz="2400" dirty="0" smtClean="0">
                <a:latin typeface="+mj-lt"/>
                <a:cs typeface="Palatino Linotype"/>
              </a:rPr>
              <a:t>ψαλμικός </a:t>
            </a:r>
            <a:r>
              <a:rPr lang="el-GR" sz="2400" dirty="0">
                <a:latin typeface="+mj-lt"/>
                <a:cs typeface="Palatino Linotype"/>
              </a:rPr>
              <a:t>στίχος.</a:t>
            </a: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Τριαδικόν</a:t>
            </a:r>
            <a:r>
              <a:rPr lang="el-GR" sz="2400" dirty="0">
                <a:latin typeface="+mj-lt"/>
                <a:cs typeface="Palatino Linotype"/>
              </a:rPr>
              <a:t>»: τροπάριο που απευθύνεται στην Αγία Τριάδα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l-GR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1103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Τριώδιον</a:t>
            </a:r>
            <a:r>
              <a:rPr lang="el-GR" sz="2400" dirty="0">
                <a:latin typeface="+mj-lt"/>
                <a:cs typeface="Palatino Linotype"/>
              </a:rPr>
              <a:t>»: ο Κανόνας που περιέχει μόνο τρεις Ωδές.</a:t>
            </a: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Τροπάριο</a:t>
            </a:r>
            <a:r>
              <a:rPr lang="el-GR" sz="2400" dirty="0">
                <a:latin typeface="+mj-lt"/>
                <a:cs typeface="Palatino Linotype"/>
              </a:rPr>
              <a:t>»: κάθε ύμνος που ψάλλεται με στίχο ή χωρίς, σύμφωνα με δικό του «τρόπο» (ήχο) ή σύμφωνα με τον «τρόπο» άλλου ύμνου.</a:t>
            </a: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Υπακοή</a:t>
            </a:r>
            <a:r>
              <a:rPr lang="el-GR" sz="2400" dirty="0">
                <a:latin typeface="+mj-lt"/>
                <a:cs typeface="Palatino Linotype"/>
              </a:rPr>
              <a:t>»: το τροπάριο που λέγεται (κατά την ακολουθία του Όρθρου) μετά από τα Ευλογητάρια και πριν από τους </a:t>
            </a:r>
            <a:r>
              <a:rPr lang="el-GR" sz="2400" dirty="0" smtClean="0">
                <a:latin typeface="+mj-lt"/>
                <a:cs typeface="Palatino Linotype"/>
              </a:rPr>
              <a:t>Αναβαθμούς.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7720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επιστήμη της «Υμνολογίας»: ορισμός και </a:t>
            </a:r>
            <a:r>
              <a:rPr lang="el-GR" dirty="0" smtClean="0"/>
              <a:t>διαίρεση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Χερουβικό</a:t>
            </a:r>
            <a:r>
              <a:rPr lang="el-GR" sz="2400" dirty="0">
                <a:latin typeface="+mj-lt"/>
                <a:cs typeface="Palatino Linotype"/>
              </a:rPr>
              <a:t>»: ο ύμνος που ψάλλεται στη Θ. Λειτουργία κατά τη Μεγάλη Είσοδο/ έλαβε την ονομασία του από τις πρώτες λέξεις του («Οι τα Χερουβίμ μυστικώς </a:t>
            </a:r>
            <a:r>
              <a:rPr lang="el-GR" sz="2400" dirty="0" smtClean="0">
                <a:latin typeface="+mj-lt"/>
                <a:cs typeface="Palatino Linotype"/>
              </a:rPr>
              <a:t>εικονίζοντες</a:t>
            </a:r>
            <a:r>
              <a:rPr lang="el-GR" sz="2400" dirty="0">
                <a:latin typeface="+mj-lt"/>
                <a:cs typeface="Palatino Linotype"/>
              </a:rPr>
              <a:t>...»)/ σε τέσσερεις </a:t>
            </a:r>
            <a:r>
              <a:rPr lang="el-GR" sz="2400" dirty="0" smtClean="0">
                <a:latin typeface="+mj-lt"/>
                <a:cs typeface="Palatino Linotype"/>
              </a:rPr>
              <a:t>περιπτώσεις</a:t>
            </a:r>
            <a:r>
              <a:rPr lang="el-GR" sz="2400" dirty="0">
                <a:latin typeface="+mj-lt"/>
                <a:cs typeface="Palatino Linotype"/>
              </a:rPr>
              <a:t>, αντί του Χερουβικού ψάλλονται </a:t>
            </a:r>
            <a:r>
              <a:rPr lang="el-GR" sz="2400" dirty="0" smtClean="0">
                <a:latin typeface="+mj-lt"/>
                <a:cs typeface="Palatino Linotype"/>
              </a:rPr>
              <a:t>άλλοι </a:t>
            </a:r>
            <a:r>
              <a:rPr lang="el-GR" sz="2400" dirty="0">
                <a:latin typeface="+mj-lt"/>
                <a:cs typeface="Palatino Linotype"/>
              </a:rPr>
              <a:t>ύμνοι: την Μεγάλη Πέμπτη, το Μέγα Σάββατο και κατά τις Θ. Λειτουργίες Ιακώβου του Αδελφοθέου και </a:t>
            </a:r>
            <a:r>
              <a:rPr lang="el-GR" sz="2400" dirty="0" smtClean="0">
                <a:latin typeface="+mj-lt"/>
                <a:cs typeface="Palatino Linotype"/>
              </a:rPr>
              <a:t>Προηγιασμένων.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3972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Ε. Τα λειτουργικά βιβλία που περιέχουν </a:t>
            </a:r>
            <a:r>
              <a:rPr lang="el-GR" dirty="0" smtClean="0"/>
              <a:t>ύμνους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Παρακλητική</a:t>
            </a:r>
            <a:r>
              <a:rPr lang="el-GR" sz="2400" dirty="0">
                <a:latin typeface="+mj-lt"/>
                <a:cs typeface="Palatino Linotype"/>
              </a:rPr>
              <a:t>»: περιλαμβάνει τις ακολουθίες Εσπερινού και Όρθρου από τον Εσπερινό του Σαββάτου μέχρι τον Όρθρο του Σαββάτου της επόμενης εβδομάδας/ διακρίνεται σε οκτώ </a:t>
            </a:r>
            <a:r>
              <a:rPr lang="el-GR" sz="2400" dirty="0" smtClean="0">
                <a:latin typeface="+mj-lt"/>
                <a:cs typeface="Palatino Linotype"/>
              </a:rPr>
              <a:t>διαφορετικές </a:t>
            </a:r>
            <a:r>
              <a:rPr lang="el-GR" sz="2400" dirty="0">
                <a:latin typeface="+mj-lt"/>
                <a:cs typeface="Palatino Linotype"/>
              </a:rPr>
              <a:t>εβδομάδες, αντίστοιχα με τους οκτώ ήχους της εκκλησιαστικής μουσικής/ το όνομα του βιβλίου προέρχεται από τον «παρακλητικό» χαρακτήρα των ύμνων/ Η δημιουργία του </a:t>
            </a:r>
            <a:r>
              <a:rPr lang="el-GR" sz="2400" dirty="0" smtClean="0">
                <a:latin typeface="+mj-lt"/>
                <a:cs typeface="Palatino Linotype"/>
              </a:rPr>
              <a:t>πρώτου </a:t>
            </a:r>
            <a:r>
              <a:rPr lang="el-GR" sz="2400" dirty="0">
                <a:latin typeface="+mj-lt"/>
                <a:cs typeface="Palatino Linotype"/>
              </a:rPr>
              <a:t>πυρήνα αποδίδεται στον αγ. Ι. Δαμασκηνό/ αργότερα δέχθηκε προσθήκες από </a:t>
            </a:r>
            <a:r>
              <a:rPr lang="el-GR" sz="2400" dirty="0" smtClean="0">
                <a:latin typeface="+mj-lt"/>
                <a:cs typeface="Palatino Linotype"/>
              </a:rPr>
              <a:t>σημαντικούς </a:t>
            </a:r>
            <a:r>
              <a:rPr lang="el-GR" sz="2400" dirty="0">
                <a:latin typeface="+mj-lt"/>
                <a:cs typeface="Palatino Linotype"/>
              </a:rPr>
              <a:t>υμνογράφους.</a:t>
            </a:r>
            <a:endParaRPr lang="en-US" sz="2400" dirty="0">
              <a:latin typeface="+mj-lt"/>
              <a:cs typeface="Palatino Linotype"/>
            </a:endParaRPr>
          </a:p>
          <a:p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015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Μηναίο</a:t>
            </a:r>
            <a:r>
              <a:rPr lang="el-GR" sz="2400" dirty="0">
                <a:latin typeface="+mj-lt"/>
                <a:cs typeface="Palatino Linotype"/>
              </a:rPr>
              <a:t>»: το λειτουργικό βιβλίο στο οποίο καταχωρίζονται οι ακολουθίες Εσπερινού και Όρθρου για κάθε ημέρα του κάθε μήνα του έτους/ υπάρχουν δώδεκα Μηναία (</a:t>
            </a:r>
            <a:r>
              <a:rPr lang="el-GR" sz="2400" dirty="0" smtClean="0">
                <a:latin typeface="+mj-lt"/>
                <a:cs typeface="Palatino Linotype"/>
              </a:rPr>
              <a:t>αντίστοιχα </a:t>
            </a:r>
            <a:r>
              <a:rPr lang="el-GR" sz="2400" dirty="0">
                <a:latin typeface="+mj-lt"/>
                <a:cs typeface="Palatino Linotype"/>
              </a:rPr>
              <a:t>των δώδεκα μηνών του έτους).</a:t>
            </a: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Τριώδιο</a:t>
            </a:r>
            <a:r>
              <a:rPr lang="el-GR" sz="2400" dirty="0">
                <a:latin typeface="+mj-lt"/>
                <a:cs typeface="Palatino Linotype"/>
              </a:rPr>
              <a:t>»: περιλαμβάνει ακολουθίες Εσπερινών και Όρθρων, στούς οποίους οι Κανόνες περιέχουν μόνο τρεις Ωδές/ αρχίζει από την Κυριακή του Τελώονυ και Φαρισαίου και τελειώνει το βράδυ του Μ. Σαββάτου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8683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Πεντηκοστάριο</a:t>
            </a:r>
            <a:r>
              <a:rPr lang="el-GR" sz="2400" dirty="0">
                <a:latin typeface="+mj-lt"/>
                <a:cs typeface="Palatino Linotype"/>
              </a:rPr>
              <a:t>»: περιλαμβάνει τις </a:t>
            </a:r>
            <a:r>
              <a:rPr lang="el-GR" sz="2400" dirty="0" smtClean="0">
                <a:latin typeface="+mj-lt"/>
                <a:cs typeface="Palatino Linotype"/>
              </a:rPr>
              <a:t>ακολουθίες </a:t>
            </a:r>
            <a:r>
              <a:rPr lang="el-GR" sz="2400" dirty="0">
                <a:latin typeface="+mj-lt"/>
                <a:cs typeface="Palatino Linotype"/>
              </a:rPr>
              <a:t>των κινητών εορτών, από τη </a:t>
            </a:r>
            <a:r>
              <a:rPr lang="el-GR" sz="2400" dirty="0" smtClean="0">
                <a:latin typeface="+mj-lt"/>
                <a:cs typeface="Palatino Linotype"/>
              </a:rPr>
              <a:t>Κυριακή </a:t>
            </a:r>
            <a:r>
              <a:rPr lang="el-GR" sz="2400" dirty="0">
                <a:latin typeface="+mj-lt"/>
                <a:cs typeface="Palatino Linotype"/>
              </a:rPr>
              <a:t>του Πάσχα μέχρι την Κυριακή των Αγίων Πάντων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 smtClean="0">
              <a:latin typeface="+mj-lt"/>
              <a:cs typeface="Palatino Linotype"/>
            </a:endParaRP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Ψαλτήριο</a:t>
            </a:r>
            <a:r>
              <a:rPr lang="el-GR" sz="2400" dirty="0">
                <a:latin typeface="+mj-lt"/>
                <a:cs typeface="Palatino Linotype"/>
              </a:rPr>
              <a:t>»: περιέχει τους 150 Ψαλμούς (από το ομώνυμο βιβλίο της Π.Δ.).</a:t>
            </a: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Θεοτοκάριο</a:t>
            </a:r>
            <a:r>
              <a:rPr lang="el-GR" sz="2400" dirty="0">
                <a:latin typeface="+mj-lt"/>
                <a:cs typeface="Palatino Linotype"/>
              </a:rPr>
              <a:t>»: περιέχει Κανόνες </a:t>
            </a:r>
            <a:r>
              <a:rPr lang="el-GR" sz="2400" dirty="0" smtClean="0">
                <a:latin typeface="+mj-lt"/>
                <a:cs typeface="Palatino Linotype"/>
              </a:rPr>
              <a:t>διαφόρων </a:t>
            </a:r>
            <a:r>
              <a:rPr lang="el-GR" sz="2400" dirty="0">
                <a:latin typeface="+mj-lt"/>
                <a:cs typeface="Palatino Linotype"/>
              </a:rPr>
              <a:t>υμνογράφων σε όλους τους ήχους προς τιμή της Θεοτόκου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2228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</a:t>
            </a:r>
            <a:r>
              <a:rPr lang="el-GR" sz="2000" dirty="0"/>
              <a:t>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Γεώργιος Φίλιας</a:t>
            </a:r>
            <a:r>
              <a:rPr lang="en-US" sz="2000" dirty="0"/>
              <a:t> 2015</a:t>
            </a:r>
            <a:r>
              <a:rPr lang="el-GR" sz="2000" dirty="0"/>
              <a:t>. Γεώργιος Φίλιας</a:t>
            </a:r>
            <a:r>
              <a:rPr lang="en-US" sz="2000" dirty="0"/>
              <a:t>.</a:t>
            </a:r>
            <a:r>
              <a:rPr lang="el-GR" sz="2000" dirty="0"/>
              <a:t> «Ιστορία και Θεολογία των Εκκλησιαστικών Ύμνων». Έκδοση: 1.0. Αθήνα 201</a:t>
            </a:r>
            <a:r>
              <a:rPr lang="en-US" sz="2000" dirty="0"/>
              <a:t>5</a:t>
            </a:r>
            <a:r>
              <a:rPr lang="el-GR" sz="2000" dirty="0"/>
              <a:t>. 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http://opencourses.uoa.gr/courses/SOCTHEOL104/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Α. Ο όρος «Υμνολογία»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«</a:t>
            </a:r>
            <a:r>
              <a:rPr lang="el-GR" sz="2400" dirty="0"/>
              <a:t>Υμνολογώ»: «λέγω τα σχετικά με τον ύμνο</a:t>
            </a:r>
            <a:r>
              <a:rPr lang="el-GR" sz="2400" dirty="0" smtClean="0"/>
              <a:t>».</a:t>
            </a:r>
            <a:endParaRPr lang="en-US" sz="2400" dirty="0" smtClean="0"/>
          </a:p>
          <a:p>
            <a:r>
              <a:rPr lang="el-GR" sz="2400" dirty="0"/>
              <a:t>Η επιστήμη που ερευνά συστηματικά τη γένεση και εξέλιξη των ελληνικών </a:t>
            </a:r>
            <a:r>
              <a:rPr lang="el-GR" sz="2400" dirty="0" smtClean="0"/>
              <a:t>εκκλησιαστικών </a:t>
            </a:r>
            <a:r>
              <a:rPr lang="el-GR" sz="2400" dirty="0"/>
              <a:t>ύμνων της ορθόδοξης </a:t>
            </a:r>
            <a:r>
              <a:rPr lang="el-GR" sz="2400" dirty="0" smtClean="0"/>
              <a:t>Εκκλησίας </a:t>
            </a:r>
            <a:r>
              <a:rPr lang="el-GR" sz="2400" dirty="0"/>
              <a:t>(ιστορική, φιλολογική και </a:t>
            </a:r>
            <a:r>
              <a:rPr lang="el-GR" sz="2400" dirty="0" smtClean="0"/>
              <a:t>θεολογική </a:t>
            </a:r>
            <a:r>
              <a:rPr lang="el-GR" sz="2400" dirty="0"/>
              <a:t>διάσταση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n-US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11882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Β. Η Υμνολογία ως ακαδημαϊκός </a:t>
            </a:r>
            <a:r>
              <a:rPr lang="el-GR" dirty="0" smtClean="0"/>
              <a:t>κλάδος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Τμήμα </a:t>
            </a:r>
            <a:r>
              <a:rPr lang="el-GR" sz="2400" dirty="0"/>
              <a:t>του γενικού μαθήματος της Βυζαντινής Φιλολογίας στις Φιλοσοφικές Σχολές (από τον 19ο αι.).</a:t>
            </a:r>
          </a:p>
          <a:p>
            <a:r>
              <a:rPr lang="el-GR" sz="2400" dirty="0"/>
              <a:t>Τμήμα των μαθημάτων της Εκκλησιαστικής Ιστορίας, Πατρολογίας και Λειτουργικής στις Θεολογικές Σχολές (τα δύο πρώτα μαθήματα ασχολούνται με τους δημιουργούς των ύμνων, ενώ το τρίτο με το περιεχόμενό τους).</a:t>
            </a:r>
          </a:p>
          <a:p>
            <a:r>
              <a:rPr lang="el-GR" sz="2400" dirty="0"/>
              <a:t>Συν τω χρόνω, δημιουργείται (στις Θεολογικές Σχολές) αυτόνομος κλάδος της Υμνολογίας (ιστορίας και θεολογίας των εκκλησιαστικών ύμνων).</a:t>
            </a:r>
            <a:endParaRPr lang="en-US" sz="2400" dirty="0"/>
          </a:p>
          <a:p>
            <a:pPr marL="0" indent="0">
              <a:buNone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Γ. Οι περίοδοι της ελληνικής </a:t>
            </a:r>
            <a:r>
              <a:rPr lang="el-GR" dirty="0" smtClean="0"/>
              <a:t>υμνογραφίας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Η </a:t>
            </a:r>
            <a:r>
              <a:rPr lang="el-GR" sz="2400" dirty="0"/>
              <a:t>πρώτη (Α´-Δ´αι.): δημιουργούνται οι προϋποθέσεις για την ανάπτυξη της υμνογραφίας (η εκκλησιαστική υμνογραφία ανακαλύπτει την ταυτότητά της).</a:t>
            </a:r>
          </a:p>
          <a:p>
            <a:r>
              <a:rPr lang="el-GR" sz="2400" dirty="0"/>
              <a:t>Η δεύτερη (Ε´-Ζ´αι.): ακμή της εκκλησιαστικής υμνογραφίας (εμφάνιση του «Κοντακίου» με το Ρωμανό τον Μελωδό).</a:t>
            </a:r>
          </a:p>
          <a:p>
            <a:r>
              <a:rPr lang="el-GR" sz="2400" dirty="0"/>
              <a:t>Η τρίτη (Η´-ΙΑ´αι.): συνέχιση της ακμής με την εμφάνιση των «Κανόνων».</a:t>
            </a:r>
          </a:p>
          <a:p>
            <a:r>
              <a:rPr lang="el-GR" sz="2400" dirty="0"/>
              <a:t>Η τέταρτη (ΙΒ´αι. έως σήμερα): μίμηση προτύπων του παρελθόντος/ παρακμή της υμνογραφίας.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27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Δ. Υμνογραφικοί </a:t>
            </a:r>
            <a:r>
              <a:rPr lang="el-GR" dirty="0" smtClean="0"/>
              <a:t>όροι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«</a:t>
            </a:r>
            <a:r>
              <a:rPr lang="el-GR" sz="2400" b="1" dirty="0"/>
              <a:t>Ακολουθία»</a:t>
            </a:r>
            <a:r>
              <a:rPr lang="el-GR" sz="2400" dirty="0"/>
              <a:t>: η τακτική ή έκτακτη τελετουργία, που περιέχει ύμνους, ευχές και αναγνώσματα/ Η «</a:t>
            </a:r>
            <a:r>
              <a:rPr lang="el-GR" sz="2400" dirty="0" smtClean="0"/>
              <a:t>Φυλλάδα</a:t>
            </a:r>
            <a:r>
              <a:rPr lang="el-GR" sz="2400" dirty="0"/>
              <a:t>»: το βιβλίο που περιέχει την υμνογραφία και το Συναξάρι ενός Αγίου ή μιας εορτής και που δεν συμπεριλαμβάνεται στα εν χρήσει λειτουργικά </a:t>
            </a:r>
            <a:r>
              <a:rPr lang="el-GR" sz="2400" dirty="0" smtClean="0"/>
              <a:t>βιβλία</a:t>
            </a:r>
            <a:r>
              <a:rPr lang="el-GR" sz="2400" dirty="0"/>
              <a:t>.</a:t>
            </a:r>
          </a:p>
          <a:p>
            <a:r>
              <a:rPr lang="el-GR" sz="2400" b="1" dirty="0"/>
              <a:t>«Αναβαθμοί»</a:t>
            </a:r>
            <a:r>
              <a:rPr lang="el-GR" sz="2400" dirty="0"/>
              <a:t>: εβδομήντα πέντε μικρά τροπάρια (αποδίδονται στον άγιο Θεόδωρο Στουδίτη)/ Ψάλλονται κατ᾽ αντιφωνία στον Όρθρο της </a:t>
            </a:r>
            <a:r>
              <a:rPr lang="el-GR" sz="2400" dirty="0" smtClean="0"/>
              <a:t>Κυριακής</a:t>
            </a:r>
            <a:r>
              <a:rPr lang="el-GR" sz="2400" dirty="0"/>
              <a:t>, σύμφωνα με τον ήχο της εβδομάδας/ </a:t>
            </a:r>
            <a:r>
              <a:rPr lang="el-GR" sz="2400" dirty="0" smtClean="0"/>
              <a:t>Περιεχόμενο</a:t>
            </a:r>
            <a:r>
              <a:rPr lang="el-GR" sz="2400" dirty="0"/>
              <a:t>: κατανυκτικό και θεολογικό (τριαδολογικό)/ Ερμηνεία των «Αναβαθμών» από τον αγ. Νικόδημο τον Αγιορείτη στη «Νέα Κλίμακα».</a:t>
            </a:r>
          </a:p>
        </p:txBody>
      </p:sp>
    </p:spTree>
    <p:extLst>
      <p:ext uri="{BB962C8B-B14F-4D97-AF65-F5344CB8AC3E}">
        <p14:creationId xmlns:p14="http://schemas.microsoft.com/office/powerpoint/2010/main" val="29315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Αντίφωνα</a:t>
            </a:r>
            <a:r>
              <a:rPr lang="el-GR" sz="2400" dirty="0">
                <a:latin typeface="+mj-lt"/>
                <a:cs typeface="Palatino Linotype"/>
              </a:rPr>
              <a:t>»: οι ομάδες των αναστάσιμων Αναβαθμών/ οι ομάδες των τροπαρίων του Όρθρου της Μ. Παρασκευής (15 </a:t>
            </a:r>
            <a:r>
              <a:rPr lang="el-GR" sz="2400" dirty="0" smtClean="0">
                <a:latin typeface="+mj-lt"/>
                <a:cs typeface="Palatino Linotype"/>
              </a:rPr>
              <a:t>Αντίφωνα</a:t>
            </a:r>
            <a:r>
              <a:rPr lang="el-GR" sz="2400" dirty="0">
                <a:latin typeface="+mj-lt"/>
                <a:cs typeface="Palatino Linotype"/>
              </a:rPr>
              <a:t>)/ τα σύντομα τροπάρια κατά τη Θ. </a:t>
            </a:r>
            <a:r>
              <a:rPr lang="el-GR" sz="2400" dirty="0" smtClean="0">
                <a:latin typeface="+mj-lt"/>
                <a:cs typeface="Palatino Linotype"/>
              </a:rPr>
              <a:t>Λειτουργία</a:t>
            </a:r>
            <a:r>
              <a:rPr lang="el-GR" sz="2400" dirty="0">
                <a:latin typeface="+mj-lt"/>
                <a:cs typeface="Palatino Linotype"/>
              </a:rPr>
              <a:t>.</a:t>
            </a: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Απολυτίκιο</a:t>
            </a:r>
            <a:r>
              <a:rPr lang="el-GR" sz="2400" dirty="0">
                <a:latin typeface="+mj-lt"/>
                <a:cs typeface="Palatino Linotype"/>
              </a:rPr>
              <a:t>»: το κεντρικό τροπάριο της ημέρας/ εξιστορεί και εγκωμιάζει το </a:t>
            </a:r>
            <a:r>
              <a:rPr lang="el-GR" sz="2400" dirty="0" smtClean="0">
                <a:latin typeface="+mj-lt"/>
                <a:cs typeface="Palatino Linotype"/>
              </a:rPr>
              <a:t>τιμώμενο </a:t>
            </a:r>
            <a:r>
              <a:rPr lang="el-GR" sz="2400" dirty="0">
                <a:latin typeface="+mj-lt"/>
                <a:cs typeface="Palatino Linotype"/>
              </a:rPr>
              <a:t>πρόσωπο ή θέμα μιας εορτής/ </a:t>
            </a:r>
            <a:r>
              <a:rPr lang="el-GR" sz="2400" dirty="0" smtClean="0">
                <a:latin typeface="+mj-lt"/>
                <a:cs typeface="Palatino Linotype"/>
              </a:rPr>
              <a:t>ψάλλεται </a:t>
            </a:r>
            <a:r>
              <a:rPr lang="el-GR" sz="2400" dirty="0">
                <a:latin typeface="+mj-lt"/>
                <a:cs typeface="Palatino Linotype"/>
              </a:rPr>
              <a:t>στο τέλος του Εσπερινού, στην αρχή του Όρθρου και κατά τη Θ. Λειτουργία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8993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Απόστιχα</a:t>
            </a:r>
            <a:r>
              <a:rPr lang="el-GR" sz="2400" dirty="0">
                <a:latin typeface="+mj-lt"/>
                <a:cs typeface="Palatino Linotype"/>
              </a:rPr>
              <a:t>»: τροπάρια που ψάλλονται στο τέλος του Εσπερινού (πάντοτε) και στο </a:t>
            </a:r>
            <a:r>
              <a:rPr lang="el-GR" sz="2400" dirty="0" smtClean="0">
                <a:latin typeface="+mj-lt"/>
                <a:cs typeface="Palatino Linotype"/>
              </a:rPr>
              <a:t>τέλος </a:t>
            </a:r>
            <a:r>
              <a:rPr lang="el-GR" sz="2400" dirty="0">
                <a:latin typeface="+mj-lt"/>
                <a:cs typeface="Palatino Linotype"/>
              </a:rPr>
              <a:t>του Όρθρου (μερικές φορές)/ το πρώτο τροπάριο ψάλλεται χωρίς να προηγείται ψαλμικός στίχος (εξ ου και η λέξη «</a:t>
            </a:r>
            <a:r>
              <a:rPr lang="el-GR" sz="2400" dirty="0" smtClean="0">
                <a:latin typeface="+mj-lt"/>
                <a:cs typeface="Palatino Linotype"/>
              </a:rPr>
              <a:t>Απόστιχο</a:t>
            </a:r>
            <a:r>
              <a:rPr lang="el-GR" sz="2400" dirty="0">
                <a:latin typeface="+mj-lt"/>
                <a:cs typeface="Palatino Linotype"/>
              </a:rPr>
              <a:t>»), ενώ στα υπόλοιπα προηγείται ψαλμικός στίχος.</a:t>
            </a: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Αυτόμελο</a:t>
            </a:r>
            <a:r>
              <a:rPr lang="el-GR" sz="2400" dirty="0">
                <a:latin typeface="+mj-lt"/>
                <a:cs typeface="Palatino Linotype"/>
              </a:rPr>
              <a:t>»: το τροπάριο που έχει δική του μελωδία, την οποία μιμούνται άλλα </a:t>
            </a:r>
            <a:r>
              <a:rPr lang="el-GR" sz="2400" dirty="0" smtClean="0">
                <a:latin typeface="+mj-lt"/>
                <a:cs typeface="Palatino Linotype"/>
              </a:rPr>
              <a:t>τροπάρια.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6966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Δοξαστικό</a:t>
            </a:r>
            <a:r>
              <a:rPr lang="el-GR" sz="2400" dirty="0">
                <a:latin typeface="+mj-lt"/>
                <a:cs typeface="Palatino Linotype"/>
              </a:rPr>
              <a:t>»: το τροπάριο που εξυμνεί είτε τα Πρόσωπα της Αγίας Τριάδος, είτε την Θεοτόκο, είτε έναν άγιο ή μια εορτή και το οποίο αρχίζει με τη δοξολογική φράση «Δόξα Πατρί και Υιώ...».</a:t>
            </a:r>
          </a:p>
          <a:p>
            <a:r>
              <a:rPr lang="el-GR" sz="2400" dirty="0">
                <a:latin typeface="+mj-lt"/>
                <a:cs typeface="Palatino Linotype"/>
              </a:rPr>
              <a:t>«</a:t>
            </a:r>
            <a:r>
              <a:rPr lang="el-GR" sz="2400" b="1" dirty="0">
                <a:latin typeface="+mj-lt"/>
                <a:cs typeface="Palatino Linotype"/>
              </a:rPr>
              <a:t>Ειρμός</a:t>
            </a:r>
            <a:r>
              <a:rPr lang="el-GR" sz="2400" dirty="0">
                <a:latin typeface="+mj-lt"/>
                <a:cs typeface="Palatino Linotype"/>
              </a:rPr>
              <a:t>»: από το ρήμα «είρω» («</a:t>
            </a:r>
            <a:r>
              <a:rPr lang="el-GR" sz="2400" dirty="0" smtClean="0">
                <a:latin typeface="+mj-lt"/>
                <a:cs typeface="Palatino Linotype"/>
              </a:rPr>
              <a:t>συνδέω</a:t>
            </a:r>
            <a:r>
              <a:rPr lang="el-GR" sz="2400" dirty="0">
                <a:latin typeface="+mj-lt"/>
                <a:cs typeface="Palatino Linotype"/>
              </a:rPr>
              <a:t>»)/ η πρωτότυπη πρώτη στροφή μιας ωδής του κανόνα/ τα υπόλοιπα τροπάρια της ωδής ακολουθούν τις συλλαβές και την μελωδία του «Ειρμού</a:t>
            </a:r>
            <a:r>
              <a:rPr lang="el-GR" sz="2400" dirty="0" smtClean="0">
                <a:latin typeface="+mj-lt"/>
                <a:cs typeface="Palatino Linotype"/>
              </a:rPr>
              <a:t>».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4070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1953</Words>
  <Application>Microsoft Office PowerPoint</Application>
  <PresentationFormat>On-screen Show (4:3)</PresentationFormat>
  <Paragraphs>155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Palatino Linotype</vt:lpstr>
      <vt:lpstr>Wingdings</vt:lpstr>
      <vt:lpstr>Θέμα του Office</vt:lpstr>
      <vt:lpstr>Ιστορία και Θεολογία των Εκκλησιαστικών Ύμνων</vt:lpstr>
      <vt:lpstr>Η επιστήμη της «Υμνολογίας»: ορισμός και διαίρεση</vt:lpstr>
      <vt:lpstr>Α. Ο όρος «Υμνολογία»</vt:lpstr>
      <vt:lpstr>Β. Η Υμνολογία ως ακαδημαϊκός κλάδος</vt:lpstr>
      <vt:lpstr>Γ. Οι περίοδοι της ελληνικής υμνογραφίας</vt:lpstr>
      <vt:lpstr>Δ. Υμνογραφικοί όροι</vt:lpstr>
      <vt:lpstr>(συνέχεια)</vt:lpstr>
      <vt:lpstr>(συνέχεια)</vt:lpstr>
      <vt:lpstr>(συνέχεια)</vt:lpstr>
      <vt:lpstr>(συνέχεια)</vt:lpstr>
      <vt:lpstr>(συνέχεια)</vt:lpstr>
      <vt:lpstr>(συνέχεια)</vt:lpstr>
      <vt:lpstr>(συνέχεια)</vt:lpstr>
      <vt:lpstr>(συνέχεια)</vt:lpstr>
      <vt:lpstr>(συνέχεια)</vt:lpstr>
      <vt:lpstr>(συνέχεια)</vt:lpstr>
      <vt:lpstr>(συνέχεια)</vt:lpstr>
      <vt:lpstr>(συνέχεια)</vt:lpstr>
      <vt:lpstr>(συνέχεια)</vt:lpstr>
      <vt:lpstr>(συνέχεια)</vt:lpstr>
      <vt:lpstr>Ε. Τα λειτουργικά βιβλία που περιέχουν ύμνους</vt:lpstr>
      <vt:lpstr>(συνέχεια)</vt:lpstr>
      <vt:lpstr>(συνέχεια)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191</cp:revision>
  <dcterms:created xsi:type="dcterms:W3CDTF">2012-09-06T09:03:05Z</dcterms:created>
  <dcterms:modified xsi:type="dcterms:W3CDTF">2015-09-23T13:57:06Z</dcterms:modified>
</cp:coreProperties>
</file>