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6" r:id="rId39"/>
    <p:sldId id="290" r:id="rId40"/>
    <p:sldId id="303" r:id="rId41"/>
    <p:sldId id="347" r:id="rId42"/>
    <p:sldId id="305" r:id="rId43"/>
    <p:sldId id="291" r:id="rId44"/>
    <p:sldId id="294" r:id="rId45"/>
    <p:sldId id="342" r:id="rId46"/>
    <p:sldId id="343" r:id="rId47"/>
    <p:sldId id="344" r:id="rId48"/>
    <p:sldId id="345"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6"/>
            <p14:sldId id="290"/>
            <p14:sldId id="303"/>
            <p14:sldId id="347"/>
            <p14:sldId id="305"/>
            <p14:sldId id="291"/>
            <p14:sldId id="294"/>
          </p14:sldIdLst>
        </p14:section>
        <p14:section name="Untitled Section" id="{0F1CB131-A6BD-43D0-B8D4-1F27CEF7A05E}">
          <p14:sldIdLst>
            <p14:sldId id="342"/>
            <p14:sldId id="343"/>
            <p14:sldId id="344"/>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971FC-5B30-4C92-BE4B-CF94DBB159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8C3F3274-5B14-4057-B752-92F89777691C}">
      <dgm:prSet phldrT="[Κείμενο]" custT="1"/>
      <dgm:spPr/>
      <dgm:t>
        <a:bodyPr/>
        <a:lstStyle/>
        <a:p>
          <a:r>
            <a:rPr lang="el-GR" sz="2000" dirty="0" smtClean="0"/>
            <a:t>ΘΥΣΙΕΣ </a:t>
          </a:r>
          <a:endParaRPr lang="el-GR" sz="2000" dirty="0"/>
        </a:p>
      </dgm:t>
    </dgm:pt>
    <dgm:pt modelId="{E6697730-55D8-4496-AEBC-78DE3A57D746}" type="parTrans" cxnId="{BDA6AD94-C403-46B8-AF02-754DBD19A4FE}">
      <dgm:prSet/>
      <dgm:spPr/>
      <dgm:t>
        <a:bodyPr/>
        <a:lstStyle/>
        <a:p>
          <a:endParaRPr lang="el-GR"/>
        </a:p>
      </dgm:t>
    </dgm:pt>
    <dgm:pt modelId="{2C64A60F-BBE1-4009-A441-9D8AED51C332}" type="sibTrans" cxnId="{BDA6AD94-C403-46B8-AF02-754DBD19A4FE}">
      <dgm:prSet/>
      <dgm:spPr/>
      <dgm:t>
        <a:bodyPr/>
        <a:lstStyle/>
        <a:p>
          <a:endParaRPr lang="el-GR"/>
        </a:p>
      </dgm:t>
    </dgm:pt>
    <dgm:pt modelId="{46ABBDD2-3C9B-4DCA-A0CF-1B50C57E2BCD}">
      <dgm:prSet phldrT="[Κείμενο]" custT="1"/>
      <dgm:spPr/>
      <dgm:t>
        <a:bodyPr/>
        <a:lstStyle/>
        <a:p>
          <a:r>
            <a:rPr lang="el-GR" sz="2000" dirty="0" smtClean="0"/>
            <a:t>ΑΙΜΑΤΗΡΕΣ </a:t>
          </a:r>
          <a:endParaRPr lang="el-GR" sz="2000" dirty="0"/>
        </a:p>
      </dgm:t>
    </dgm:pt>
    <dgm:pt modelId="{B39B900B-8941-4E9A-93EB-506446C4F499}" type="parTrans" cxnId="{B33CC1D6-0031-45C5-B266-8F7B9762695B}">
      <dgm:prSet/>
      <dgm:spPr/>
      <dgm:t>
        <a:bodyPr/>
        <a:lstStyle/>
        <a:p>
          <a:endParaRPr lang="el-GR"/>
        </a:p>
      </dgm:t>
    </dgm:pt>
    <dgm:pt modelId="{3D35BC3C-0638-464C-B274-CE4CCCB595D6}" type="sibTrans" cxnId="{B33CC1D6-0031-45C5-B266-8F7B9762695B}">
      <dgm:prSet/>
      <dgm:spPr/>
      <dgm:t>
        <a:bodyPr/>
        <a:lstStyle/>
        <a:p>
          <a:endParaRPr lang="el-GR"/>
        </a:p>
      </dgm:t>
    </dgm:pt>
    <dgm:pt modelId="{3BA58EA0-6377-43C7-832E-543D871E6964}">
      <dgm:prSet phldrT="[Κείμενο]" custT="1"/>
      <dgm:spPr/>
      <dgm:t>
        <a:bodyPr/>
        <a:lstStyle/>
        <a:p>
          <a:r>
            <a:rPr lang="el-GR" sz="2000" dirty="0" smtClean="0"/>
            <a:t>ΟΛΟΚΑΥΤΩΜΑΤΟΣ </a:t>
          </a:r>
          <a:endParaRPr lang="el-GR" sz="2000" dirty="0"/>
        </a:p>
      </dgm:t>
    </dgm:pt>
    <dgm:pt modelId="{359EDD9F-BA19-4D54-8E54-5BA0F21CD343}" type="parTrans" cxnId="{9704AF7B-1D77-4812-8EFA-81F2DF710B84}">
      <dgm:prSet/>
      <dgm:spPr/>
      <dgm:t>
        <a:bodyPr/>
        <a:lstStyle/>
        <a:p>
          <a:endParaRPr lang="el-GR"/>
        </a:p>
      </dgm:t>
    </dgm:pt>
    <dgm:pt modelId="{25167E20-3AAC-4F82-966F-D22ED3191CCD}" type="sibTrans" cxnId="{9704AF7B-1D77-4812-8EFA-81F2DF710B84}">
      <dgm:prSet/>
      <dgm:spPr/>
      <dgm:t>
        <a:bodyPr/>
        <a:lstStyle/>
        <a:p>
          <a:endParaRPr lang="el-GR"/>
        </a:p>
      </dgm:t>
    </dgm:pt>
    <dgm:pt modelId="{2C2D9D2C-9D6A-40AB-AD96-3D60DD6F756A}">
      <dgm:prSet phldrT="[Κείμενο]" custT="1"/>
      <dgm:spPr/>
      <dgm:t>
        <a:bodyPr/>
        <a:lstStyle/>
        <a:p>
          <a:r>
            <a:rPr lang="el-GR" sz="2000" dirty="0" smtClean="0"/>
            <a:t>ΕΞΙΛΑΣΜΟΥ</a:t>
          </a:r>
          <a:endParaRPr lang="el-GR" sz="2000" dirty="0"/>
        </a:p>
      </dgm:t>
    </dgm:pt>
    <dgm:pt modelId="{357A215E-02BF-4FD9-A0FC-4FF73C7FCB61}" type="parTrans" cxnId="{8F8D750A-7E45-4DC0-B068-738BDAAF777D}">
      <dgm:prSet/>
      <dgm:spPr/>
      <dgm:t>
        <a:bodyPr/>
        <a:lstStyle/>
        <a:p>
          <a:endParaRPr lang="el-GR"/>
        </a:p>
      </dgm:t>
    </dgm:pt>
    <dgm:pt modelId="{E9CFD19D-120F-482A-A51D-7C89172FFD05}" type="sibTrans" cxnId="{8F8D750A-7E45-4DC0-B068-738BDAAF777D}">
      <dgm:prSet/>
      <dgm:spPr/>
      <dgm:t>
        <a:bodyPr/>
        <a:lstStyle/>
        <a:p>
          <a:endParaRPr lang="el-GR"/>
        </a:p>
      </dgm:t>
    </dgm:pt>
    <dgm:pt modelId="{03AB4E95-48C7-40E7-8071-9188EBAD2FB9}">
      <dgm:prSet phldrT="[Κείμενο]" custT="1"/>
      <dgm:spPr/>
      <dgm:t>
        <a:bodyPr/>
        <a:lstStyle/>
        <a:p>
          <a:r>
            <a:rPr lang="el-GR" sz="2000" dirty="0" smtClean="0"/>
            <a:t>ΑΝΑΙΜΑΚΤΕΣ </a:t>
          </a:r>
          <a:endParaRPr lang="el-GR" sz="2000" dirty="0"/>
        </a:p>
      </dgm:t>
    </dgm:pt>
    <dgm:pt modelId="{A9A6C464-3193-4FD8-A765-A69A645AE039}" type="parTrans" cxnId="{7EF44276-92F0-4D4C-947E-F14D5A642656}">
      <dgm:prSet/>
      <dgm:spPr/>
      <dgm:t>
        <a:bodyPr/>
        <a:lstStyle/>
        <a:p>
          <a:endParaRPr lang="el-GR"/>
        </a:p>
      </dgm:t>
    </dgm:pt>
    <dgm:pt modelId="{F66DF58F-B520-4156-B90A-DE08DED2A931}" type="sibTrans" cxnId="{7EF44276-92F0-4D4C-947E-F14D5A642656}">
      <dgm:prSet/>
      <dgm:spPr/>
      <dgm:t>
        <a:bodyPr/>
        <a:lstStyle/>
        <a:p>
          <a:endParaRPr lang="el-GR"/>
        </a:p>
      </dgm:t>
    </dgm:pt>
    <dgm:pt modelId="{779FCAB0-36D4-4603-A9A6-0AAA051DDE8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dirty="0" smtClean="0"/>
            <a:t>ΣΩΤΗΡΙΟΥ</a:t>
          </a:r>
        </a:p>
        <a:p>
          <a:pPr marL="0" marR="0" indent="0" defTabSz="914400" eaLnBrk="1" fontAlgn="auto" latinLnBrk="0" hangingPunct="1">
            <a:lnSpc>
              <a:spcPct val="100000"/>
            </a:lnSpc>
            <a:spcBef>
              <a:spcPts val="0"/>
            </a:spcBef>
            <a:spcAft>
              <a:spcPts val="0"/>
            </a:spcAft>
            <a:buClrTx/>
            <a:buSzTx/>
            <a:buFontTx/>
            <a:buNone/>
            <a:tabLst/>
            <a:defRPr/>
          </a:pPr>
          <a:r>
            <a:rPr lang="el-GR" sz="2000" dirty="0" smtClean="0"/>
            <a:t>(ΣΕΛΑΛΗΜ)</a:t>
          </a:r>
        </a:p>
      </dgm:t>
    </dgm:pt>
    <dgm:pt modelId="{A9675072-4479-4C13-8DEE-4EFDA4BF9103}" type="parTrans" cxnId="{B780943B-05B4-4889-8A57-C484E6EDF615}">
      <dgm:prSet/>
      <dgm:spPr/>
      <dgm:t>
        <a:bodyPr/>
        <a:lstStyle/>
        <a:p>
          <a:endParaRPr lang="el-GR"/>
        </a:p>
      </dgm:t>
    </dgm:pt>
    <dgm:pt modelId="{B317FFD0-8549-4B41-A637-DEA636CCD2B3}" type="sibTrans" cxnId="{B780943B-05B4-4889-8A57-C484E6EDF615}">
      <dgm:prSet/>
      <dgm:spPr/>
      <dgm:t>
        <a:bodyPr/>
        <a:lstStyle/>
        <a:p>
          <a:endParaRPr lang="el-GR"/>
        </a:p>
      </dgm:t>
    </dgm:pt>
    <dgm:pt modelId="{D9F7FFF9-7CC1-4A7A-980F-617CD6DEA1FF}" type="pres">
      <dgm:prSet presAssocID="{815971FC-5B30-4C92-BE4B-CF94DBB159E7}" presName="hierChild1" presStyleCnt="0">
        <dgm:presLayoutVars>
          <dgm:chPref val="1"/>
          <dgm:dir/>
          <dgm:animOne val="branch"/>
          <dgm:animLvl val="lvl"/>
          <dgm:resizeHandles/>
        </dgm:presLayoutVars>
      </dgm:prSet>
      <dgm:spPr/>
      <dgm:t>
        <a:bodyPr/>
        <a:lstStyle/>
        <a:p>
          <a:endParaRPr lang="el-GR"/>
        </a:p>
      </dgm:t>
    </dgm:pt>
    <dgm:pt modelId="{0F5B160A-FCD7-4786-837F-80E2E7E7E581}" type="pres">
      <dgm:prSet presAssocID="{8C3F3274-5B14-4057-B752-92F89777691C}" presName="hierRoot1" presStyleCnt="0"/>
      <dgm:spPr/>
    </dgm:pt>
    <dgm:pt modelId="{320472F0-BD1F-411B-AB46-A7FE742F44B1}" type="pres">
      <dgm:prSet presAssocID="{8C3F3274-5B14-4057-B752-92F89777691C}" presName="composite" presStyleCnt="0"/>
      <dgm:spPr/>
    </dgm:pt>
    <dgm:pt modelId="{324EE730-2105-4CEB-AFE5-BED42B91766B}" type="pres">
      <dgm:prSet presAssocID="{8C3F3274-5B14-4057-B752-92F89777691C}" presName="background" presStyleLbl="node0" presStyleIdx="0" presStyleCnt="2"/>
      <dgm:spPr/>
    </dgm:pt>
    <dgm:pt modelId="{F2965D41-C5AE-4089-993C-1BB51D096E7D}" type="pres">
      <dgm:prSet presAssocID="{8C3F3274-5B14-4057-B752-92F89777691C}" presName="text" presStyleLbl="fgAcc0" presStyleIdx="0" presStyleCnt="2">
        <dgm:presLayoutVars>
          <dgm:chPref val="3"/>
        </dgm:presLayoutVars>
      </dgm:prSet>
      <dgm:spPr/>
      <dgm:t>
        <a:bodyPr/>
        <a:lstStyle/>
        <a:p>
          <a:endParaRPr lang="el-GR"/>
        </a:p>
      </dgm:t>
    </dgm:pt>
    <dgm:pt modelId="{5043F408-65D3-4BCF-9E6B-AF2D8C39ACB7}" type="pres">
      <dgm:prSet presAssocID="{8C3F3274-5B14-4057-B752-92F89777691C}" presName="hierChild2" presStyleCnt="0"/>
      <dgm:spPr/>
    </dgm:pt>
    <dgm:pt modelId="{D58EAADA-CDDF-4D6C-9504-A05F44F85FC0}" type="pres">
      <dgm:prSet presAssocID="{B39B900B-8941-4E9A-93EB-506446C4F499}" presName="Name10" presStyleLbl="parChTrans1D2" presStyleIdx="0" presStyleCnt="2"/>
      <dgm:spPr/>
      <dgm:t>
        <a:bodyPr/>
        <a:lstStyle/>
        <a:p>
          <a:endParaRPr lang="el-GR"/>
        </a:p>
      </dgm:t>
    </dgm:pt>
    <dgm:pt modelId="{57E4AE61-967D-4633-8E25-C6878E893E91}" type="pres">
      <dgm:prSet presAssocID="{46ABBDD2-3C9B-4DCA-A0CF-1B50C57E2BCD}" presName="hierRoot2" presStyleCnt="0"/>
      <dgm:spPr/>
    </dgm:pt>
    <dgm:pt modelId="{2A4F36D0-499B-445C-8AC2-D2488C563BD0}" type="pres">
      <dgm:prSet presAssocID="{46ABBDD2-3C9B-4DCA-A0CF-1B50C57E2BCD}" presName="composite2" presStyleCnt="0"/>
      <dgm:spPr/>
    </dgm:pt>
    <dgm:pt modelId="{1370912F-4BC2-4901-84EA-15DB5274A5DF}" type="pres">
      <dgm:prSet presAssocID="{46ABBDD2-3C9B-4DCA-A0CF-1B50C57E2BCD}" presName="background2" presStyleLbl="node2" presStyleIdx="0" presStyleCnt="2"/>
      <dgm:spPr/>
    </dgm:pt>
    <dgm:pt modelId="{33E02E1D-2E0E-489C-BBD6-C92AF6CC22AB}" type="pres">
      <dgm:prSet presAssocID="{46ABBDD2-3C9B-4DCA-A0CF-1B50C57E2BCD}" presName="text2" presStyleLbl="fgAcc2" presStyleIdx="0" presStyleCnt="2">
        <dgm:presLayoutVars>
          <dgm:chPref val="3"/>
        </dgm:presLayoutVars>
      </dgm:prSet>
      <dgm:spPr/>
      <dgm:t>
        <a:bodyPr/>
        <a:lstStyle/>
        <a:p>
          <a:endParaRPr lang="el-GR"/>
        </a:p>
      </dgm:t>
    </dgm:pt>
    <dgm:pt modelId="{7FDBE5CF-36F4-4BC1-BBDF-ACB682BA3BAA}" type="pres">
      <dgm:prSet presAssocID="{46ABBDD2-3C9B-4DCA-A0CF-1B50C57E2BCD}" presName="hierChild3" presStyleCnt="0"/>
      <dgm:spPr/>
    </dgm:pt>
    <dgm:pt modelId="{0641C09F-0250-4D67-A3CF-06963AFC7442}" type="pres">
      <dgm:prSet presAssocID="{359EDD9F-BA19-4D54-8E54-5BA0F21CD343}" presName="Name17" presStyleLbl="parChTrans1D3" presStyleIdx="0" presStyleCnt="2"/>
      <dgm:spPr/>
      <dgm:t>
        <a:bodyPr/>
        <a:lstStyle/>
        <a:p>
          <a:endParaRPr lang="el-GR"/>
        </a:p>
      </dgm:t>
    </dgm:pt>
    <dgm:pt modelId="{D727D21E-494B-47DA-B457-3A92B30379E7}" type="pres">
      <dgm:prSet presAssocID="{3BA58EA0-6377-43C7-832E-543D871E6964}" presName="hierRoot3" presStyleCnt="0"/>
      <dgm:spPr/>
    </dgm:pt>
    <dgm:pt modelId="{B432A30D-183E-44B9-80ED-41840178B3CB}" type="pres">
      <dgm:prSet presAssocID="{3BA58EA0-6377-43C7-832E-543D871E6964}" presName="composite3" presStyleCnt="0"/>
      <dgm:spPr/>
    </dgm:pt>
    <dgm:pt modelId="{B2D621A9-E25C-4A22-927F-48B6A9FCA784}" type="pres">
      <dgm:prSet presAssocID="{3BA58EA0-6377-43C7-832E-543D871E6964}" presName="background3" presStyleLbl="node3" presStyleIdx="0" presStyleCnt="2"/>
      <dgm:spPr/>
    </dgm:pt>
    <dgm:pt modelId="{54814E31-90AB-4ECC-B7A1-FB8A461CE61F}" type="pres">
      <dgm:prSet presAssocID="{3BA58EA0-6377-43C7-832E-543D871E6964}" presName="text3" presStyleLbl="fgAcc3" presStyleIdx="0" presStyleCnt="2" custScaleX="121043" custScaleY="92918">
        <dgm:presLayoutVars>
          <dgm:chPref val="3"/>
        </dgm:presLayoutVars>
      </dgm:prSet>
      <dgm:spPr/>
      <dgm:t>
        <a:bodyPr/>
        <a:lstStyle/>
        <a:p>
          <a:endParaRPr lang="el-GR"/>
        </a:p>
      </dgm:t>
    </dgm:pt>
    <dgm:pt modelId="{C5A0313F-5286-4CF8-84CD-D1A36BE4C3B7}" type="pres">
      <dgm:prSet presAssocID="{3BA58EA0-6377-43C7-832E-543D871E6964}" presName="hierChild4" presStyleCnt="0"/>
      <dgm:spPr/>
    </dgm:pt>
    <dgm:pt modelId="{5228B3C0-6B76-418E-BA92-DD4E5A5FA8F4}" type="pres">
      <dgm:prSet presAssocID="{357A215E-02BF-4FD9-A0FC-4FF73C7FCB61}" presName="Name17" presStyleLbl="parChTrans1D3" presStyleIdx="1" presStyleCnt="2"/>
      <dgm:spPr/>
      <dgm:t>
        <a:bodyPr/>
        <a:lstStyle/>
        <a:p>
          <a:endParaRPr lang="el-GR"/>
        </a:p>
      </dgm:t>
    </dgm:pt>
    <dgm:pt modelId="{94E0B05D-82C4-4254-9632-144C467DFC75}" type="pres">
      <dgm:prSet presAssocID="{2C2D9D2C-9D6A-40AB-AD96-3D60DD6F756A}" presName="hierRoot3" presStyleCnt="0"/>
      <dgm:spPr/>
    </dgm:pt>
    <dgm:pt modelId="{9A7C0C48-25E1-4F84-9D46-31C4C3550B16}" type="pres">
      <dgm:prSet presAssocID="{2C2D9D2C-9D6A-40AB-AD96-3D60DD6F756A}" presName="composite3" presStyleCnt="0"/>
      <dgm:spPr/>
    </dgm:pt>
    <dgm:pt modelId="{BB8F685C-9A5A-4CC9-9624-6048FB38553E}" type="pres">
      <dgm:prSet presAssocID="{2C2D9D2C-9D6A-40AB-AD96-3D60DD6F756A}" presName="background3" presStyleLbl="node3" presStyleIdx="1" presStyleCnt="2"/>
      <dgm:spPr/>
    </dgm:pt>
    <dgm:pt modelId="{7224E3E1-27A7-46A4-A94F-21E1B7ACC280}" type="pres">
      <dgm:prSet presAssocID="{2C2D9D2C-9D6A-40AB-AD96-3D60DD6F756A}" presName="text3" presStyleLbl="fgAcc3" presStyleIdx="1" presStyleCnt="2">
        <dgm:presLayoutVars>
          <dgm:chPref val="3"/>
        </dgm:presLayoutVars>
      </dgm:prSet>
      <dgm:spPr/>
      <dgm:t>
        <a:bodyPr/>
        <a:lstStyle/>
        <a:p>
          <a:endParaRPr lang="el-GR"/>
        </a:p>
      </dgm:t>
    </dgm:pt>
    <dgm:pt modelId="{C9A35558-0ADB-41B1-A700-E4BA5F91CCD4}" type="pres">
      <dgm:prSet presAssocID="{2C2D9D2C-9D6A-40AB-AD96-3D60DD6F756A}" presName="hierChild4" presStyleCnt="0"/>
      <dgm:spPr/>
    </dgm:pt>
    <dgm:pt modelId="{64DB233A-3133-489F-B819-2598A1E81C2B}" type="pres">
      <dgm:prSet presAssocID="{A9A6C464-3193-4FD8-A765-A69A645AE039}" presName="Name10" presStyleLbl="parChTrans1D2" presStyleIdx="1" presStyleCnt="2"/>
      <dgm:spPr/>
      <dgm:t>
        <a:bodyPr/>
        <a:lstStyle/>
        <a:p>
          <a:endParaRPr lang="el-GR"/>
        </a:p>
      </dgm:t>
    </dgm:pt>
    <dgm:pt modelId="{7A43A553-C86B-4500-8D6B-689FDD3DE597}" type="pres">
      <dgm:prSet presAssocID="{03AB4E95-48C7-40E7-8071-9188EBAD2FB9}" presName="hierRoot2" presStyleCnt="0"/>
      <dgm:spPr/>
    </dgm:pt>
    <dgm:pt modelId="{D04F91D2-8D54-4677-B5B2-169D7D32FC2C}" type="pres">
      <dgm:prSet presAssocID="{03AB4E95-48C7-40E7-8071-9188EBAD2FB9}" presName="composite2" presStyleCnt="0"/>
      <dgm:spPr/>
    </dgm:pt>
    <dgm:pt modelId="{12756158-454E-49B7-8F39-0F3DE7177F50}" type="pres">
      <dgm:prSet presAssocID="{03AB4E95-48C7-40E7-8071-9188EBAD2FB9}" presName="background2" presStyleLbl="node2" presStyleIdx="1" presStyleCnt="2"/>
      <dgm:spPr/>
    </dgm:pt>
    <dgm:pt modelId="{97D8071C-2B14-497F-9FE7-3F9ABBC4DC36}" type="pres">
      <dgm:prSet presAssocID="{03AB4E95-48C7-40E7-8071-9188EBAD2FB9}" presName="text2" presStyleLbl="fgAcc2" presStyleIdx="1" presStyleCnt="2">
        <dgm:presLayoutVars>
          <dgm:chPref val="3"/>
        </dgm:presLayoutVars>
      </dgm:prSet>
      <dgm:spPr/>
      <dgm:t>
        <a:bodyPr/>
        <a:lstStyle/>
        <a:p>
          <a:endParaRPr lang="el-GR"/>
        </a:p>
      </dgm:t>
    </dgm:pt>
    <dgm:pt modelId="{6623C763-D216-4EED-A443-8A8AA9E2292C}" type="pres">
      <dgm:prSet presAssocID="{03AB4E95-48C7-40E7-8071-9188EBAD2FB9}" presName="hierChild3" presStyleCnt="0"/>
      <dgm:spPr/>
    </dgm:pt>
    <dgm:pt modelId="{0EB75C9C-3F9D-4E6E-8CBB-DF43D99AB6FC}" type="pres">
      <dgm:prSet presAssocID="{779FCAB0-36D4-4603-A9A6-0AAA051DDE8A}" presName="hierRoot1" presStyleCnt="0"/>
      <dgm:spPr/>
    </dgm:pt>
    <dgm:pt modelId="{6F7C5D12-60CC-4CA7-ADF9-B20DBEBF9E8E}" type="pres">
      <dgm:prSet presAssocID="{779FCAB0-36D4-4603-A9A6-0AAA051DDE8A}" presName="composite" presStyleCnt="0"/>
      <dgm:spPr/>
    </dgm:pt>
    <dgm:pt modelId="{A9E10C08-8E18-4C91-9AAE-E6961F2926C6}" type="pres">
      <dgm:prSet presAssocID="{779FCAB0-36D4-4603-A9A6-0AAA051DDE8A}" presName="background" presStyleLbl="node0" presStyleIdx="1" presStyleCnt="2"/>
      <dgm:spPr/>
    </dgm:pt>
    <dgm:pt modelId="{01FA78DC-3D54-4B26-AAA7-DFFEE0F6CB1A}" type="pres">
      <dgm:prSet presAssocID="{779FCAB0-36D4-4603-A9A6-0AAA051DDE8A}" presName="text" presStyleLbl="fgAcc0" presStyleIdx="1" presStyleCnt="2" custLinFactY="100000" custLinFactNeighborX="745" custLinFactNeighborY="196594">
        <dgm:presLayoutVars>
          <dgm:chPref val="3"/>
        </dgm:presLayoutVars>
      </dgm:prSet>
      <dgm:spPr/>
      <dgm:t>
        <a:bodyPr/>
        <a:lstStyle/>
        <a:p>
          <a:endParaRPr lang="el-GR"/>
        </a:p>
      </dgm:t>
    </dgm:pt>
    <dgm:pt modelId="{9A5000EE-419A-4BC5-A53A-92C1AED56FF1}" type="pres">
      <dgm:prSet presAssocID="{779FCAB0-36D4-4603-A9A6-0AAA051DDE8A}" presName="hierChild2" presStyleCnt="0"/>
      <dgm:spPr/>
    </dgm:pt>
  </dgm:ptLst>
  <dgm:cxnLst>
    <dgm:cxn modelId="{FEEA823F-A400-4CEA-9E65-3B9C5E7D2F46}" type="presOf" srcId="{8C3F3274-5B14-4057-B752-92F89777691C}" destId="{F2965D41-C5AE-4089-993C-1BB51D096E7D}" srcOrd="0" destOrd="0" presId="urn:microsoft.com/office/officeart/2005/8/layout/hierarchy1"/>
    <dgm:cxn modelId="{29741C7C-A58B-493D-BC0C-0015E74C367B}" type="presOf" srcId="{815971FC-5B30-4C92-BE4B-CF94DBB159E7}" destId="{D9F7FFF9-7CC1-4A7A-980F-617CD6DEA1FF}" srcOrd="0" destOrd="0" presId="urn:microsoft.com/office/officeart/2005/8/layout/hierarchy1"/>
    <dgm:cxn modelId="{21550382-9BED-4883-8003-D5FE6D275073}" type="presOf" srcId="{A9A6C464-3193-4FD8-A765-A69A645AE039}" destId="{64DB233A-3133-489F-B819-2598A1E81C2B}" srcOrd="0" destOrd="0" presId="urn:microsoft.com/office/officeart/2005/8/layout/hierarchy1"/>
    <dgm:cxn modelId="{B29BB268-CC2F-407B-834B-7325654ED5E1}" type="presOf" srcId="{357A215E-02BF-4FD9-A0FC-4FF73C7FCB61}" destId="{5228B3C0-6B76-418E-BA92-DD4E5A5FA8F4}" srcOrd="0" destOrd="0" presId="urn:microsoft.com/office/officeart/2005/8/layout/hierarchy1"/>
    <dgm:cxn modelId="{9704AF7B-1D77-4812-8EFA-81F2DF710B84}" srcId="{46ABBDD2-3C9B-4DCA-A0CF-1B50C57E2BCD}" destId="{3BA58EA0-6377-43C7-832E-543D871E6964}" srcOrd="0" destOrd="0" parTransId="{359EDD9F-BA19-4D54-8E54-5BA0F21CD343}" sibTransId="{25167E20-3AAC-4F82-966F-D22ED3191CCD}"/>
    <dgm:cxn modelId="{BDA6AD94-C403-46B8-AF02-754DBD19A4FE}" srcId="{815971FC-5B30-4C92-BE4B-CF94DBB159E7}" destId="{8C3F3274-5B14-4057-B752-92F89777691C}" srcOrd="0" destOrd="0" parTransId="{E6697730-55D8-4496-AEBC-78DE3A57D746}" sibTransId="{2C64A60F-BBE1-4009-A441-9D8AED51C332}"/>
    <dgm:cxn modelId="{09A52B87-89BF-4AC2-9672-8C70679941E8}" type="presOf" srcId="{46ABBDD2-3C9B-4DCA-A0CF-1B50C57E2BCD}" destId="{33E02E1D-2E0E-489C-BBD6-C92AF6CC22AB}" srcOrd="0" destOrd="0" presId="urn:microsoft.com/office/officeart/2005/8/layout/hierarchy1"/>
    <dgm:cxn modelId="{B4254E66-0945-4502-9EE2-0D1D7931E316}" type="presOf" srcId="{779FCAB0-36D4-4603-A9A6-0AAA051DDE8A}" destId="{01FA78DC-3D54-4B26-AAA7-DFFEE0F6CB1A}" srcOrd="0" destOrd="0" presId="urn:microsoft.com/office/officeart/2005/8/layout/hierarchy1"/>
    <dgm:cxn modelId="{B780943B-05B4-4889-8A57-C484E6EDF615}" srcId="{815971FC-5B30-4C92-BE4B-CF94DBB159E7}" destId="{779FCAB0-36D4-4603-A9A6-0AAA051DDE8A}" srcOrd="1" destOrd="0" parTransId="{A9675072-4479-4C13-8DEE-4EFDA4BF9103}" sibTransId="{B317FFD0-8549-4B41-A637-DEA636CCD2B3}"/>
    <dgm:cxn modelId="{F2C035C0-BBA4-42E0-A05C-34A70D296FF8}" type="presOf" srcId="{2C2D9D2C-9D6A-40AB-AD96-3D60DD6F756A}" destId="{7224E3E1-27A7-46A4-A94F-21E1B7ACC280}" srcOrd="0" destOrd="0" presId="urn:microsoft.com/office/officeart/2005/8/layout/hierarchy1"/>
    <dgm:cxn modelId="{B33CC1D6-0031-45C5-B266-8F7B9762695B}" srcId="{8C3F3274-5B14-4057-B752-92F89777691C}" destId="{46ABBDD2-3C9B-4DCA-A0CF-1B50C57E2BCD}" srcOrd="0" destOrd="0" parTransId="{B39B900B-8941-4E9A-93EB-506446C4F499}" sibTransId="{3D35BC3C-0638-464C-B274-CE4CCCB595D6}"/>
    <dgm:cxn modelId="{CC8F7CCD-578D-4AFA-A797-47280467F2F8}" type="presOf" srcId="{03AB4E95-48C7-40E7-8071-9188EBAD2FB9}" destId="{97D8071C-2B14-497F-9FE7-3F9ABBC4DC36}" srcOrd="0" destOrd="0" presId="urn:microsoft.com/office/officeart/2005/8/layout/hierarchy1"/>
    <dgm:cxn modelId="{8F8D750A-7E45-4DC0-B068-738BDAAF777D}" srcId="{46ABBDD2-3C9B-4DCA-A0CF-1B50C57E2BCD}" destId="{2C2D9D2C-9D6A-40AB-AD96-3D60DD6F756A}" srcOrd="1" destOrd="0" parTransId="{357A215E-02BF-4FD9-A0FC-4FF73C7FCB61}" sibTransId="{E9CFD19D-120F-482A-A51D-7C89172FFD05}"/>
    <dgm:cxn modelId="{1DC18065-27CC-4924-AC6D-A6DFFA646F32}" type="presOf" srcId="{359EDD9F-BA19-4D54-8E54-5BA0F21CD343}" destId="{0641C09F-0250-4D67-A3CF-06963AFC7442}" srcOrd="0" destOrd="0" presId="urn:microsoft.com/office/officeart/2005/8/layout/hierarchy1"/>
    <dgm:cxn modelId="{7EF44276-92F0-4D4C-947E-F14D5A642656}" srcId="{8C3F3274-5B14-4057-B752-92F89777691C}" destId="{03AB4E95-48C7-40E7-8071-9188EBAD2FB9}" srcOrd="1" destOrd="0" parTransId="{A9A6C464-3193-4FD8-A765-A69A645AE039}" sibTransId="{F66DF58F-B520-4156-B90A-DE08DED2A931}"/>
    <dgm:cxn modelId="{7DC742A9-D40F-45CA-8866-B198EF0E2166}" type="presOf" srcId="{3BA58EA0-6377-43C7-832E-543D871E6964}" destId="{54814E31-90AB-4ECC-B7A1-FB8A461CE61F}" srcOrd="0" destOrd="0" presId="urn:microsoft.com/office/officeart/2005/8/layout/hierarchy1"/>
    <dgm:cxn modelId="{2DDEC25D-2EEC-4C75-80F2-7F211A53DB31}" type="presOf" srcId="{B39B900B-8941-4E9A-93EB-506446C4F499}" destId="{D58EAADA-CDDF-4D6C-9504-A05F44F85FC0}" srcOrd="0" destOrd="0" presId="urn:microsoft.com/office/officeart/2005/8/layout/hierarchy1"/>
    <dgm:cxn modelId="{CB7D8D22-8E50-455D-B9A0-A9A1EEF0128E}" type="presParOf" srcId="{D9F7FFF9-7CC1-4A7A-980F-617CD6DEA1FF}" destId="{0F5B160A-FCD7-4786-837F-80E2E7E7E581}" srcOrd="0" destOrd="0" presId="urn:microsoft.com/office/officeart/2005/8/layout/hierarchy1"/>
    <dgm:cxn modelId="{012B1D44-E12A-431B-8F9F-1D2808896614}" type="presParOf" srcId="{0F5B160A-FCD7-4786-837F-80E2E7E7E581}" destId="{320472F0-BD1F-411B-AB46-A7FE742F44B1}" srcOrd="0" destOrd="0" presId="urn:microsoft.com/office/officeart/2005/8/layout/hierarchy1"/>
    <dgm:cxn modelId="{A9509974-F97C-4674-99B4-86C333E8D81F}" type="presParOf" srcId="{320472F0-BD1F-411B-AB46-A7FE742F44B1}" destId="{324EE730-2105-4CEB-AFE5-BED42B91766B}" srcOrd="0" destOrd="0" presId="urn:microsoft.com/office/officeart/2005/8/layout/hierarchy1"/>
    <dgm:cxn modelId="{B78B9A2F-305D-44B7-A63A-51AE7AA3CA45}" type="presParOf" srcId="{320472F0-BD1F-411B-AB46-A7FE742F44B1}" destId="{F2965D41-C5AE-4089-993C-1BB51D096E7D}" srcOrd="1" destOrd="0" presId="urn:microsoft.com/office/officeart/2005/8/layout/hierarchy1"/>
    <dgm:cxn modelId="{A475D636-FAE3-4F22-AE81-2106240119DA}" type="presParOf" srcId="{0F5B160A-FCD7-4786-837F-80E2E7E7E581}" destId="{5043F408-65D3-4BCF-9E6B-AF2D8C39ACB7}" srcOrd="1" destOrd="0" presId="urn:microsoft.com/office/officeart/2005/8/layout/hierarchy1"/>
    <dgm:cxn modelId="{58E9CCB3-5252-438B-BC7D-9EBEA94104C4}" type="presParOf" srcId="{5043F408-65D3-4BCF-9E6B-AF2D8C39ACB7}" destId="{D58EAADA-CDDF-4D6C-9504-A05F44F85FC0}" srcOrd="0" destOrd="0" presId="urn:microsoft.com/office/officeart/2005/8/layout/hierarchy1"/>
    <dgm:cxn modelId="{9EA70FBF-FD22-421B-B06F-D36229EC8BB1}" type="presParOf" srcId="{5043F408-65D3-4BCF-9E6B-AF2D8C39ACB7}" destId="{57E4AE61-967D-4633-8E25-C6878E893E91}" srcOrd="1" destOrd="0" presId="urn:microsoft.com/office/officeart/2005/8/layout/hierarchy1"/>
    <dgm:cxn modelId="{B8A78B47-0A5B-4ED6-988A-991E71059D5D}" type="presParOf" srcId="{57E4AE61-967D-4633-8E25-C6878E893E91}" destId="{2A4F36D0-499B-445C-8AC2-D2488C563BD0}" srcOrd="0" destOrd="0" presId="urn:microsoft.com/office/officeart/2005/8/layout/hierarchy1"/>
    <dgm:cxn modelId="{BAF67F73-D532-46DA-B9B4-D390A0C5191B}" type="presParOf" srcId="{2A4F36D0-499B-445C-8AC2-D2488C563BD0}" destId="{1370912F-4BC2-4901-84EA-15DB5274A5DF}" srcOrd="0" destOrd="0" presId="urn:microsoft.com/office/officeart/2005/8/layout/hierarchy1"/>
    <dgm:cxn modelId="{C5C28D19-EC27-4155-8B75-CCEA83F7E4D2}" type="presParOf" srcId="{2A4F36D0-499B-445C-8AC2-D2488C563BD0}" destId="{33E02E1D-2E0E-489C-BBD6-C92AF6CC22AB}" srcOrd="1" destOrd="0" presId="urn:microsoft.com/office/officeart/2005/8/layout/hierarchy1"/>
    <dgm:cxn modelId="{DDECF2AF-0A99-4AAE-A48A-4373B2D27BE9}" type="presParOf" srcId="{57E4AE61-967D-4633-8E25-C6878E893E91}" destId="{7FDBE5CF-36F4-4BC1-BBDF-ACB682BA3BAA}" srcOrd="1" destOrd="0" presId="urn:microsoft.com/office/officeart/2005/8/layout/hierarchy1"/>
    <dgm:cxn modelId="{ECE52271-B02F-4365-9059-768B57E7EBE9}" type="presParOf" srcId="{7FDBE5CF-36F4-4BC1-BBDF-ACB682BA3BAA}" destId="{0641C09F-0250-4D67-A3CF-06963AFC7442}" srcOrd="0" destOrd="0" presId="urn:microsoft.com/office/officeart/2005/8/layout/hierarchy1"/>
    <dgm:cxn modelId="{4EEC9597-73CE-4BBB-B2C5-C3CE6A843494}" type="presParOf" srcId="{7FDBE5CF-36F4-4BC1-BBDF-ACB682BA3BAA}" destId="{D727D21E-494B-47DA-B457-3A92B30379E7}" srcOrd="1" destOrd="0" presId="urn:microsoft.com/office/officeart/2005/8/layout/hierarchy1"/>
    <dgm:cxn modelId="{57C8F04B-3E4E-44DE-9DF3-73D3F669B292}" type="presParOf" srcId="{D727D21E-494B-47DA-B457-3A92B30379E7}" destId="{B432A30D-183E-44B9-80ED-41840178B3CB}" srcOrd="0" destOrd="0" presId="urn:microsoft.com/office/officeart/2005/8/layout/hierarchy1"/>
    <dgm:cxn modelId="{0AC08F8B-9B20-42F7-9C72-6413F3BA9751}" type="presParOf" srcId="{B432A30D-183E-44B9-80ED-41840178B3CB}" destId="{B2D621A9-E25C-4A22-927F-48B6A9FCA784}" srcOrd="0" destOrd="0" presId="urn:microsoft.com/office/officeart/2005/8/layout/hierarchy1"/>
    <dgm:cxn modelId="{E3BF4B00-6A06-4D32-BBF5-D329F8947B7B}" type="presParOf" srcId="{B432A30D-183E-44B9-80ED-41840178B3CB}" destId="{54814E31-90AB-4ECC-B7A1-FB8A461CE61F}" srcOrd="1" destOrd="0" presId="urn:microsoft.com/office/officeart/2005/8/layout/hierarchy1"/>
    <dgm:cxn modelId="{14F027BC-1782-47DA-970D-13B00B6216C1}" type="presParOf" srcId="{D727D21E-494B-47DA-B457-3A92B30379E7}" destId="{C5A0313F-5286-4CF8-84CD-D1A36BE4C3B7}" srcOrd="1" destOrd="0" presId="urn:microsoft.com/office/officeart/2005/8/layout/hierarchy1"/>
    <dgm:cxn modelId="{0DD8B6AA-5C95-4A5F-8141-EFD20E835CED}" type="presParOf" srcId="{7FDBE5CF-36F4-4BC1-BBDF-ACB682BA3BAA}" destId="{5228B3C0-6B76-418E-BA92-DD4E5A5FA8F4}" srcOrd="2" destOrd="0" presId="urn:microsoft.com/office/officeart/2005/8/layout/hierarchy1"/>
    <dgm:cxn modelId="{C35EF015-E590-4E05-BF0C-56A03AEB8654}" type="presParOf" srcId="{7FDBE5CF-36F4-4BC1-BBDF-ACB682BA3BAA}" destId="{94E0B05D-82C4-4254-9632-144C467DFC75}" srcOrd="3" destOrd="0" presId="urn:microsoft.com/office/officeart/2005/8/layout/hierarchy1"/>
    <dgm:cxn modelId="{12E86CED-4115-4298-9C0B-D57756912CF9}" type="presParOf" srcId="{94E0B05D-82C4-4254-9632-144C467DFC75}" destId="{9A7C0C48-25E1-4F84-9D46-31C4C3550B16}" srcOrd="0" destOrd="0" presId="urn:microsoft.com/office/officeart/2005/8/layout/hierarchy1"/>
    <dgm:cxn modelId="{D814A9B0-C813-428F-B827-F1A94DEB6E9C}" type="presParOf" srcId="{9A7C0C48-25E1-4F84-9D46-31C4C3550B16}" destId="{BB8F685C-9A5A-4CC9-9624-6048FB38553E}" srcOrd="0" destOrd="0" presId="urn:microsoft.com/office/officeart/2005/8/layout/hierarchy1"/>
    <dgm:cxn modelId="{085EF1B4-A7FB-48E6-A8BE-C14298AC1325}" type="presParOf" srcId="{9A7C0C48-25E1-4F84-9D46-31C4C3550B16}" destId="{7224E3E1-27A7-46A4-A94F-21E1B7ACC280}" srcOrd="1" destOrd="0" presId="urn:microsoft.com/office/officeart/2005/8/layout/hierarchy1"/>
    <dgm:cxn modelId="{0BB87DA2-A279-485C-B859-AF553758B4E7}" type="presParOf" srcId="{94E0B05D-82C4-4254-9632-144C467DFC75}" destId="{C9A35558-0ADB-41B1-A700-E4BA5F91CCD4}" srcOrd="1" destOrd="0" presId="urn:microsoft.com/office/officeart/2005/8/layout/hierarchy1"/>
    <dgm:cxn modelId="{348C2349-3330-48ED-90EE-DDC3C74BCFE8}" type="presParOf" srcId="{5043F408-65D3-4BCF-9E6B-AF2D8C39ACB7}" destId="{64DB233A-3133-489F-B819-2598A1E81C2B}" srcOrd="2" destOrd="0" presId="urn:microsoft.com/office/officeart/2005/8/layout/hierarchy1"/>
    <dgm:cxn modelId="{2D8F6CE5-DCBA-4B17-BC6C-DB2085E33588}" type="presParOf" srcId="{5043F408-65D3-4BCF-9E6B-AF2D8C39ACB7}" destId="{7A43A553-C86B-4500-8D6B-689FDD3DE597}" srcOrd="3" destOrd="0" presId="urn:microsoft.com/office/officeart/2005/8/layout/hierarchy1"/>
    <dgm:cxn modelId="{A532BE14-9211-41BD-9A78-FDC3E543680D}" type="presParOf" srcId="{7A43A553-C86B-4500-8D6B-689FDD3DE597}" destId="{D04F91D2-8D54-4677-B5B2-169D7D32FC2C}" srcOrd="0" destOrd="0" presId="urn:microsoft.com/office/officeart/2005/8/layout/hierarchy1"/>
    <dgm:cxn modelId="{31B490BE-819E-4B5D-9B58-90675A96113A}" type="presParOf" srcId="{D04F91D2-8D54-4677-B5B2-169D7D32FC2C}" destId="{12756158-454E-49B7-8F39-0F3DE7177F50}" srcOrd="0" destOrd="0" presId="urn:microsoft.com/office/officeart/2005/8/layout/hierarchy1"/>
    <dgm:cxn modelId="{94171373-E083-4C2B-8598-5892C7D93C1B}" type="presParOf" srcId="{D04F91D2-8D54-4677-B5B2-169D7D32FC2C}" destId="{97D8071C-2B14-497F-9FE7-3F9ABBC4DC36}" srcOrd="1" destOrd="0" presId="urn:microsoft.com/office/officeart/2005/8/layout/hierarchy1"/>
    <dgm:cxn modelId="{AEF8B83A-8787-49B3-AC65-FFF313247A8C}" type="presParOf" srcId="{7A43A553-C86B-4500-8D6B-689FDD3DE597}" destId="{6623C763-D216-4EED-A443-8A8AA9E2292C}" srcOrd="1" destOrd="0" presId="urn:microsoft.com/office/officeart/2005/8/layout/hierarchy1"/>
    <dgm:cxn modelId="{8E8BE922-C2D2-42D9-9EF0-1FA023A2EACE}" type="presParOf" srcId="{D9F7FFF9-7CC1-4A7A-980F-617CD6DEA1FF}" destId="{0EB75C9C-3F9D-4E6E-8CBB-DF43D99AB6FC}" srcOrd="1" destOrd="0" presId="urn:microsoft.com/office/officeart/2005/8/layout/hierarchy1"/>
    <dgm:cxn modelId="{86202527-1D9C-4682-A765-DC19DA28A830}" type="presParOf" srcId="{0EB75C9C-3F9D-4E6E-8CBB-DF43D99AB6FC}" destId="{6F7C5D12-60CC-4CA7-ADF9-B20DBEBF9E8E}" srcOrd="0" destOrd="0" presId="urn:microsoft.com/office/officeart/2005/8/layout/hierarchy1"/>
    <dgm:cxn modelId="{51C0B913-D620-4BFC-8B06-3FF99AB79BBD}" type="presParOf" srcId="{6F7C5D12-60CC-4CA7-ADF9-B20DBEBF9E8E}" destId="{A9E10C08-8E18-4C91-9AAE-E6961F2926C6}" srcOrd="0" destOrd="0" presId="urn:microsoft.com/office/officeart/2005/8/layout/hierarchy1"/>
    <dgm:cxn modelId="{9C38BCAA-1A51-437A-A351-18C57336DC41}" type="presParOf" srcId="{6F7C5D12-60CC-4CA7-ADF9-B20DBEBF9E8E}" destId="{01FA78DC-3D54-4B26-AAA7-DFFEE0F6CB1A}" srcOrd="1" destOrd="0" presId="urn:microsoft.com/office/officeart/2005/8/layout/hierarchy1"/>
    <dgm:cxn modelId="{A5D93911-361E-4DF3-BB05-914AC9CBD6F4}" type="presParOf" srcId="{0EB75C9C-3F9D-4E6E-8CBB-DF43D99AB6FC}" destId="{9A5000EE-419A-4BC5-A53A-92C1AED56F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7A74C-4D5B-49BC-8B63-8818618449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A41908DC-C8F5-4CDD-A3BC-699811070117}">
      <dgm:prSet phldrT="[Κείμενο]" custT="1"/>
      <dgm:spPr/>
      <dgm:t>
        <a:bodyPr/>
        <a:lstStyle/>
        <a:p>
          <a:r>
            <a:rPr lang="el-GR" sz="2200" dirty="0" smtClean="0"/>
            <a:t>ΕΞΙΛΑΣΤΗΡΙΟΣ ΘΥΣΙΑ</a:t>
          </a:r>
          <a:endParaRPr lang="el-GR" sz="2200" dirty="0"/>
        </a:p>
      </dgm:t>
    </dgm:pt>
    <dgm:pt modelId="{4978D92F-C715-4DA4-B0A9-41282056B17A}" type="parTrans" cxnId="{C163F4D5-7895-4EDC-8EAD-B396F19525DA}">
      <dgm:prSet/>
      <dgm:spPr/>
      <dgm:t>
        <a:bodyPr/>
        <a:lstStyle/>
        <a:p>
          <a:endParaRPr lang="el-GR"/>
        </a:p>
      </dgm:t>
    </dgm:pt>
    <dgm:pt modelId="{9FF52F48-80BD-4D8C-B1A2-FCDCCE035161}" type="sibTrans" cxnId="{C163F4D5-7895-4EDC-8EAD-B396F19525DA}">
      <dgm:prSet/>
      <dgm:spPr/>
      <dgm:t>
        <a:bodyPr/>
        <a:lstStyle/>
        <a:p>
          <a:endParaRPr lang="el-GR"/>
        </a:p>
      </dgm:t>
    </dgm:pt>
    <dgm:pt modelId="{1A3E8CC0-9BC8-4061-ABE8-230061015CD9}">
      <dgm:prSet phldrT="[Κείμενο]" custT="1"/>
      <dgm:spPr/>
      <dgm:t>
        <a:bodyPr/>
        <a:lstStyle/>
        <a:p>
          <a:r>
            <a:rPr lang="el-GR" sz="2200" dirty="0" smtClean="0"/>
            <a:t>ΑΜΑΡΤΙΑΣ</a:t>
          </a:r>
          <a:endParaRPr lang="el-GR" sz="2200" dirty="0"/>
        </a:p>
      </dgm:t>
    </dgm:pt>
    <dgm:pt modelId="{97BCD189-180F-42AF-89B0-5D30D196CD2C}" type="parTrans" cxnId="{6D8EEFD2-F5CE-4DB8-81A7-5C0470383EB4}">
      <dgm:prSet/>
      <dgm:spPr/>
      <dgm:t>
        <a:bodyPr/>
        <a:lstStyle/>
        <a:p>
          <a:endParaRPr lang="el-GR"/>
        </a:p>
      </dgm:t>
    </dgm:pt>
    <dgm:pt modelId="{C19AB2D8-5430-4E87-A35B-9C983F41ED80}" type="sibTrans" cxnId="{6D8EEFD2-F5CE-4DB8-81A7-5C0470383EB4}">
      <dgm:prSet/>
      <dgm:spPr/>
      <dgm:t>
        <a:bodyPr/>
        <a:lstStyle/>
        <a:p>
          <a:endParaRPr lang="el-GR"/>
        </a:p>
      </dgm:t>
    </dgm:pt>
    <dgm:pt modelId="{D00323FB-77B4-4DAB-ABF4-C336D14A239C}">
      <dgm:prSet phldrT="[Κείμενο]" custT="1"/>
      <dgm:spPr/>
      <dgm:t>
        <a:bodyPr/>
        <a:lstStyle/>
        <a:p>
          <a:r>
            <a:rPr lang="el-GR" sz="2200" dirty="0" smtClean="0"/>
            <a:t>ΕΠΑΝΟΡΘΩΣΗΣ</a:t>
          </a:r>
        </a:p>
        <a:p>
          <a:r>
            <a:rPr lang="el-GR" sz="2200" dirty="0" smtClean="0"/>
            <a:t>(ΠΛΗΜΜΕΛΙΑΣ)</a:t>
          </a:r>
          <a:endParaRPr lang="el-GR" sz="2200" dirty="0"/>
        </a:p>
      </dgm:t>
    </dgm:pt>
    <dgm:pt modelId="{9457BBAC-061B-4C38-BDA0-E6ACAFED6945}" type="parTrans" cxnId="{7BDAA647-131C-4364-B737-723EBCB08162}">
      <dgm:prSet/>
      <dgm:spPr/>
      <dgm:t>
        <a:bodyPr/>
        <a:lstStyle/>
        <a:p>
          <a:endParaRPr lang="el-GR"/>
        </a:p>
      </dgm:t>
    </dgm:pt>
    <dgm:pt modelId="{F8BDA737-C82E-458C-A039-66B9DD8389E4}" type="sibTrans" cxnId="{7BDAA647-131C-4364-B737-723EBCB08162}">
      <dgm:prSet/>
      <dgm:spPr/>
      <dgm:t>
        <a:bodyPr/>
        <a:lstStyle/>
        <a:p>
          <a:endParaRPr lang="el-GR"/>
        </a:p>
      </dgm:t>
    </dgm:pt>
    <dgm:pt modelId="{168E06B7-49BF-463D-B51E-060E52471805}" type="pres">
      <dgm:prSet presAssocID="{2C47A74C-4D5B-49BC-8B63-881861844951}" presName="hierChild1" presStyleCnt="0">
        <dgm:presLayoutVars>
          <dgm:chPref val="1"/>
          <dgm:dir/>
          <dgm:animOne val="branch"/>
          <dgm:animLvl val="lvl"/>
          <dgm:resizeHandles/>
        </dgm:presLayoutVars>
      </dgm:prSet>
      <dgm:spPr/>
      <dgm:t>
        <a:bodyPr/>
        <a:lstStyle/>
        <a:p>
          <a:endParaRPr lang="el-GR"/>
        </a:p>
      </dgm:t>
    </dgm:pt>
    <dgm:pt modelId="{295487BA-6893-48C6-97A5-01E7B57E450A}" type="pres">
      <dgm:prSet presAssocID="{A41908DC-C8F5-4CDD-A3BC-699811070117}" presName="hierRoot1" presStyleCnt="0"/>
      <dgm:spPr/>
    </dgm:pt>
    <dgm:pt modelId="{6B4FD864-1756-4A29-B877-1A6BF6B3315B}" type="pres">
      <dgm:prSet presAssocID="{A41908DC-C8F5-4CDD-A3BC-699811070117}" presName="composite" presStyleCnt="0"/>
      <dgm:spPr/>
    </dgm:pt>
    <dgm:pt modelId="{0D3416DD-269B-462D-A55E-8A1BC1A1A4F4}" type="pres">
      <dgm:prSet presAssocID="{A41908DC-C8F5-4CDD-A3BC-699811070117}" presName="background" presStyleLbl="node0" presStyleIdx="0" presStyleCnt="1"/>
      <dgm:spPr/>
    </dgm:pt>
    <dgm:pt modelId="{3393216A-1B17-49E1-8A6D-DCF8BD70E408}" type="pres">
      <dgm:prSet presAssocID="{A41908DC-C8F5-4CDD-A3BC-699811070117}" presName="text" presStyleLbl="fgAcc0" presStyleIdx="0" presStyleCnt="1" custScaleX="90938" custScaleY="85205">
        <dgm:presLayoutVars>
          <dgm:chPref val="3"/>
        </dgm:presLayoutVars>
      </dgm:prSet>
      <dgm:spPr/>
      <dgm:t>
        <a:bodyPr/>
        <a:lstStyle/>
        <a:p>
          <a:endParaRPr lang="el-GR"/>
        </a:p>
      </dgm:t>
    </dgm:pt>
    <dgm:pt modelId="{173E5FBA-CF10-42AC-A0FF-ED876E6D12F2}" type="pres">
      <dgm:prSet presAssocID="{A41908DC-C8F5-4CDD-A3BC-699811070117}" presName="hierChild2" presStyleCnt="0"/>
      <dgm:spPr/>
    </dgm:pt>
    <dgm:pt modelId="{01947CC4-2916-4D01-AFCA-74A15FB11579}" type="pres">
      <dgm:prSet presAssocID="{97BCD189-180F-42AF-89B0-5D30D196CD2C}" presName="Name10" presStyleLbl="parChTrans1D2" presStyleIdx="0" presStyleCnt="2"/>
      <dgm:spPr/>
      <dgm:t>
        <a:bodyPr/>
        <a:lstStyle/>
        <a:p>
          <a:endParaRPr lang="el-GR"/>
        </a:p>
      </dgm:t>
    </dgm:pt>
    <dgm:pt modelId="{26163D0A-219E-48B0-B5DC-513557D6FDCD}" type="pres">
      <dgm:prSet presAssocID="{1A3E8CC0-9BC8-4061-ABE8-230061015CD9}" presName="hierRoot2" presStyleCnt="0"/>
      <dgm:spPr/>
    </dgm:pt>
    <dgm:pt modelId="{DB48F8F3-5A36-45F2-993E-85184AB56D23}" type="pres">
      <dgm:prSet presAssocID="{1A3E8CC0-9BC8-4061-ABE8-230061015CD9}" presName="composite2" presStyleCnt="0"/>
      <dgm:spPr/>
    </dgm:pt>
    <dgm:pt modelId="{00095ABF-BCDB-4110-912D-54D032C9FBAD}" type="pres">
      <dgm:prSet presAssocID="{1A3E8CC0-9BC8-4061-ABE8-230061015CD9}" presName="background2" presStyleLbl="node2" presStyleIdx="0" presStyleCnt="2"/>
      <dgm:spPr/>
    </dgm:pt>
    <dgm:pt modelId="{37E3D2D9-9508-45C8-A690-1D2F99A603D7}" type="pres">
      <dgm:prSet presAssocID="{1A3E8CC0-9BC8-4061-ABE8-230061015CD9}" presName="text2" presStyleLbl="fgAcc2" presStyleIdx="0" presStyleCnt="2" custScaleX="88943" custScaleY="90897">
        <dgm:presLayoutVars>
          <dgm:chPref val="3"/>
        </dgm:presLayoutVars>
      </dgm:prSet>
      <dgm:spPr/>
      <dgm:t>
        <a:bodyPr/>
        <a:lstStyle/>
        <a:p>
          <a:endParaRPr lang="el-GR"/>
        </a:p>
      </dgm:t>
    </dgm:pt>
    <dgm:pt modelId="{F2087476-7433-4600-8706-F1D42B7AD482}" type="pres">
      <dgm:prSet presAssocID="{1A3E8CC0-9BC8-4061-ABE8-230061015CD9}" presName="hierChild3" presStyleCnt="0"/>
      <dgm:spPr/>
    </dgm:pt>
    <dgm:pt modelId="{EB2BDCDB-062B-4891-9445-CB0E65F9DE0A}" type="pres">
      <dgm:prSet presAssocID="{9457BBAC-061B-4C38-BDA0-E6ACAFED6945}" presName="Name10" presStyleLbl="parChTrans1D2" presStyleIdx="1" presStyleCnt="2"/>
      <dgm:spPr/>
      <dgm:t>
        <a:bodyPr/>
        <a:lstStyle/>
        <a:p>
          <a:endParaRPr lang="el-GR"/>
        </a:p>
      </dgm:t>
    </dgm:pt>
    <dgm:pt modelId="{D2A336FF-B4B2-47BE-92A0-FBC8ED30CDEC}" type="pres">
      <dgm:prSet presAssocID="{D00323FB-77B4-4DAB-ABF4-C336D14A239C}" presName="hierRoot2" presStyleCnt="0"/>
      <dgm:spPr/>
    </dgm:pt>
    <dgm:pt modelId="{20FAF69F-EC2F-40F9-B726-761CB1CCECD2}" type="pres">
      <dgm:prSet presAssocID="{D00323FB-77B4-4DAB-ABF4-C336D14A239C}" presName="composite2" presStyleCnt="0"/>
      <dgm:spPr/>
    </dgm:pt>
    <dgm:pt modelId="{862DA6B3-40B8-4909-9AE9-2D739CE1EE5B}" type="pres">
      <dgm:prSet presAssocID="{D00323FB-77B4-4DAB-ABF4-C336D14A239C}" presName="background2" presStyleLbl="node2" presStyleIdx="1" presStyleCnt="2"/>
      <dgm:spPr/>
    </dgm:pt>
    <dgm:pt modelId="{938A238F-9B64-4056-AE96-B0B201651D11}" type="pres">
      <dgm:prSet presAssocID="{D00323FB-77B4-4DAB-ABF4-C336D14A239C}" presName="text2" presStyleLbl="fgAcc2" presStyleIdx="1" presStyleCnt="2" custScaleX="88904" custScaleY="90897">
        <dgm:presLayoutVars>
          <dgm:chPref val="3"/>
        </dgm:presLayoutVars>
      </dgm:prSet>
      <dgm:spPr/>
      <dgm:t>
        <a:bodyPr/>
        <a:lstStyle/>
        <a:p>
          <a:endParaRPr lang="el-GR"/>
        </a:p>
      </dgm:t>
    </dgm:pt>
    <dgm:pt modelId="{7C73DEEA-0AE1-494B-8498-0D2873EE6D2B}" type="pres">
      <dgm:prSet presAssocID="{D00323FB-77B4-4DAB-ABF4-C336D14A239C}" presName="hierChild3" presStyleCnt="0"/>
      <dgm:spPr/>
    </dgm:pt>
  </dgm:ptLst>
  <dgm:cxnLst>
    <dgm:cxn modelId="{624CDB13-07CD-44FC-AEC3-8F10C848F3D3}" type="presOf" srcId="{D00323FB-77B4-4DAB-ABF4-C336D14A239C}" destId="{938A238F-9B64-4056-AE96-B0B201651D11}" srcOrd="0" destOrd="0" presId="urn:microsoft.com/office/officeart/2005/8/layout/hierarchy1"/>
    <dgm:cxn modelId="{3BC2C2DD-F080-4F27-9CEB-9A64A799409A}" type="presOf" srcId="{A41908DC-C8F5-4CDD-A3BC-699811070117}" destId="{3393216A-1B17-49E1-8A6D-DCF8BD70E408}" srcOrd="0" destOrd="0" presId="urn:microsoft.com/office/officeart/2005/8/layout/hierarchy1"/>
    <dgm:cxn modelId="{7BDAA647-131C-4364-B737-723EBCB08162}" srcId="{A41908DC-C8F5-4CDD-A3BC-699811070117}" destId="{D00323FB-77B4-4DAB-ABF4-C336D14A239C}" srcOrd="1" destOrd="0" parTransId="{9457BBAC-061B-4C38-BDA0-E6ACAFED6945}" sibTransId="{F8BDA737-C82E-458C-A039-66B9DD8389E4}"/>
    <dgm:cxn modelId="{741D4440-144F-4BE1-9F69-B91D6ABBFC05}" type="presOf" srcId="{9457BBAC-061B-4C38-BDA0-E6ACAFED6945}" destId="{EB2BDCDB-062B-4891-9445-CB0E65F9DE0A}" srcOrd="0" destOrd="0" presId="urn:microsoft.com/office/officeart/2005/8/layout/hierarchy1"/>
    <dgm:cxn modelId="{887E24A7-1F2E-4EF9-9DE8-AEBD698059AA}" type="presOf" srcId="{1A3E8CC0-9BC8-4061-ABE8-230061015CD9}" destId="{37E3D2D9-9508-45C8-A690-1D2F99A603D7}" srcOrd="0" destOrd="0" presId="urn:microsoft.com/office/officeart/2005/8/layout/hierarchy1"/>
    <dgm:cxn modelId="{4E5FF6A2-97CE-42E0-97C4-A7B74A6ACC48}" type="presOf" srcId="{2C47A74C-4D5B-49BC-8B63-881861844951}" destId="{168E06B7-49BF-463D-B51E-060E52471805}" srcOrd="0" destOrd="0" presId="urn:microsoft.com/office/officeart/2005/8/layout/hierarchy1"/>
    <dgm:cxn modelId="{CB9545FA-F835-4E5D-AA4A-477E911ACBA8}" type="presOf" srcId="{97BCD189-180F-42AF-89B0-5D30D196CD2C}" destId="{01947CC4-2916-4D01-AFCA-74A15FB11579}" srcOrd="0" destOrd="0" presId="urn:microsoft.com/office/officeart/2005/8/layout/hierarchy1"/>
    <dgm:cxn modelId="{6D8EEFD2-F5CE-4DB8-81A7-5C0470383EB4}" srcId="{A41908DC-C8F5-4CDD-A3BC-699811070117}" destId="{1A3E8CC0-9BC8-4061-ABE8-230061015CD9}" srcOrd="0" destOrd="0" parTransId="{97BCD189-180F-42AF-89B0-5D30D196CD2C}" sibTransId="{C19AB2D8-5430-4E87-A35B-9C983F41ED80}"/>
    <dgm:cxn modelId="{C163F4D5-7895-4EDC-8EAD-B396F19525DA}" srcId="{2C47A74C-4D5B-49BC-8B63-881861844951}" destId="{A41908DC-C8F5-4CDD-A3BC-699811070117}" srcOrd="0" destOrd="0" parTransId="{4978D92F-C715-4DA4-B0A9-41282056B17A}" sibTransId="{9FF52F48-80BD-4D8C-B1A2-FCDCCE035161}"/>
    <dgm:cxn modelId="{27491218-A656-4546-A77D-C6EE4221DD1A}" type="presParOf" srcId="{168E06B7-49BF-463D-B51E-060E52471805}" destId="{295487BA-6893-48C6-97A5-01E7B57E450A}" srcOrd="0" destOrd="0" presId="urn:microsoft.com/office/officeart/2005/8/layout/hierarchy1"/>
    <dgm:cxn modelId="{BA701C28-F31F-4DAD-98B4-D267D0AB4A75}" type="presParOf" srcId="{295487BA-6893-48C6-97A5-01E7B57E450A}" destId="{6B4FD864-1756-4A29-B877-1A6BF6B3315B}" srcOrd="0" destOrd="0" presId="urn:microsoft.com/office/officeart/2005/8/layout/hierarchy1"/>
    <dgm:cxn modelId="{A0B75E3E-400B-474E-B73C-D6F29E40E11D}" type="presParOf" srcId="{6B4FD864-1756-4A29-B877-1A6BF6B3315B}" destId="{0D3416DD-269B-462D-A55E-8A1BC1A1A4F4}" srcOrd="0" destOrd="0" presId="urn:microsoft.com/office/officeart/2005/8/layout/hierarchy1"/>
    <dgm:cxn modelId="{80ED29F9-079F-46B7-BC9D-EC2EB94915C2}" type="presParOf" srcId="{6B4FD864-1756-4A29-B877-1A6BF6B3315B}" destId="{3393216A-1B17-49E1-8A6D-DCF8BD70E408}" srcOrd="1" destOrd="0" presId="urn:microsoft.com/office/officeart/2005/8/layout/hierarchy1"/>
    <dgm:cxn modelId="{83D72C2A-7571-44BB-815E-0281988C0C60}" type="presParOf" srcId="{295487BA-6893-48C6-97A5-01E7B57E450A}" destId="{173E5FBA-CF10-42AC-A0FF-ED876E6D12F2}" srcOrd="1" destOrd="0" presId="urn:microsoft.com/office/officeart/2005/8/layout/hierarchy1"/>
    <dgm:cxn modelId="{04451784-2AA7-4024-B029-5259E1098DA2}" type="presParOf" srcId="{173E5FBA-CF10-42AC-A0FF-ED876E6D12F2}" destId="{01947CC4-2916-4D01-AFCA-74A15FB11579}" srcOrd="0" destOrd="0" presId="urn:microsoft.com/office/officeart/2005/8/layout/hierarchy1"/>
    <dgm:cxn modelId="{72588AFD-DAA2-401F-AD19-0001C79B0D58}" type="presParOf" srcId="{173E5FBA-CF10-42AC-A0FF-ED876E6D12F2}" destId="{26163D0A-219E-48B0-B5DC-513557D6FDCD}" srcOrd="1" destOrd="0" presId="urn:microsoft.com/office/officeart/2005/8/layout/hierarchy1"/>
    <dgm:cxn modelId="{1EF826B9-D4AA-4E9F-B178-E016B046138D}" type="presParOf" srcId="{26163D0A-219E-48B0-B5DC-513557D6FDCD}" destId="{DB48F8F3-5A36-45F2-993E-85184AB56D23}" srcOrd="0" destOrd="0" presId="urn:microsoft.com/office/officeart/2005/8/layout/hierarchy1"/>
    <dgm:cxn modelId="{9BAE7256-DD86-4393-BACB-6CAD3C709E4C}" type="presParOf" srcId="{DB48F8F3-5A36-45F2-993E-85184AB56D23}" destId="{00095ABF-BCDB-4110-912D-54D032C9FBAD}" srcOrd="0" destOrd="0" presId="urn:microsoft.com/office/officeart/2005/8/layout/hierarchy1"/>
    <dgm:cxn modelId="{5EE8C860-A6DA-4F50-8192-E3A0C97018E7}" type="presParOf" srcId="{DB48F8F3-5A36-45F2-993E-85184AB56D23}" destId="{37E3D2D9-9508-45C8-A690-1D2F99A603D7}" srcOrd="1" destOrd="0" presId="urn:microsoft.com/office/officeart/2005/8/layout/hierarchy1"/>
    <dgm:cxn modelId="{2EB08B6B-A880-4E9D-9CD9-2DF2A0D24A43}" type="presParOf" srcId="{26163D0A-219E-48B0-B5DC-513557D6FDCD}" destId="{F2087476-7433-4600-8706-F1D42B7AD482}" srcOrd="1" destOrd="0" presId="urn:microsoft.com/office/officeart/2005/8/layout/hierarchy1"/>
    <dgm:cxn modelId="{BD6D084B-E67F-48F9-B24F-FAA0BE0DAB16}" type="presParOf" srcId="{173E5FBA-CF10-42AC-A0FF-ED876E6D12F2}" destId="{EB2BDCDB-062B-4891-9445-CB0E65F9DE0A}" srcOrd="2" destOrd="0" presId="urn:microsoft.com/office/officeart/2005/8/layout/hierarchy1"/>
    <dgm:cxn modelId="{B760269B-4E03-4F6C-9719-F1B2A660039A}" type="presParOf" srcId="{173E5FBA-CF10-42AC-A0FF-ED876E6D12F2}" destId="{D2A336FF-B4B2-47BE-92A0-FBC8ED30CDEC}" srcOrd="3" destOrd="0" presId="urn:microsoft.com/office/officeart/2005/8/layout/hierarchy1"/>
    <dgm:cxn modelId="{D6A7D9FA-7BF8-489A-B8C4-1FB28A545576}" type="presParOf" srcId="{D2A336FF-B4B2-47BE-92A0-FBC8ED30CDEC}" destId="{20FAF69F-EC2F-40F9-B726-761CB1CCECD2}" srcOrd="0" destOrd="0" presId="urn:microsoft.com/office/officeart/2005/8/layout/hierarchy1"/>
    <dgm:cxn modelId="{533EBEFA-26C1-4DD9-8EA7-37ACC86E46D2}" type="presParOf" srcId="{20FAF69F-EC2F-40F9-B726-761CB1CCECD2}" destId="{862DA6B3-40B8-4909-9AE9-2D739CE1EE5B}" srcOrd="0" destOrd="0" presId="urn:microsoft.com/office/officeart/2005/8/layout/hierarchy1"/>
    <dgm:cxn modelId="{C298AB1C-9B58-4BFB-8F17-B281CC8F2F6C}" type="presParOf" srcId="{20FAF69F-EC2F-40F9-B726-761CB1CCECD2}" destId="{938A238F-9B64-4056-AE96-B0B201651D11}" srcOrd="1" destOrd="0" presId="urn:microsoft.com/office/officeart/2005/8/layout/hierarchy1"/>
    <dgm:cxn modelId="{F7ADAC35-E063-4F3D-8E11-9B67D159ED1B}" type="presParOf" srcId="{D2A336FF-B4B2-47BE-92A0-FBC8ED30CDEC}" destId="{7C73DEEA-0AE1-494B-8498-0D2873EE6D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32CAC-C603-4A8C-A6C9-32245EE242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DC837972-AD0E-4C0A-8287-886789FC7D84}">
      <dgm:prSet phldrT="[Κείμενο]" custT="1"/>
      <dgm:spPr/>
      <dgm:t>
        <a:bodyPr/>
        <a:lstStyle/>
        <a:p>
          <a:r>
            <a:rPr lang="el-GR" sz="2200" dirty="0" smtClean="0"/>
            <a:t>ΘΥΣΙΑ ΣΩΤΗΡΙΟΥ</a:t>
          </a:r>
          <a:endParaRPr lang="el-GR" sz="2200" dirty="0"/>
        </a:p>
      </dgm:t>
    </dgm:pt>
    <dgm:pt modelId="{98146E9C-0525-4C68-9917-A500AD9DAF98}" type="parTrans" cxnId="{CE02DB11-47AE-4D95-A0E9-2322E20337A5}">
      <dgm:prSet/>
      <dgm:spPr/>
      <dgm:t>
        <a:bodyPr/>
        <a:lstStyle/>
        <a:p>
          <a:endParaRPr lang="el-GR"/>
        </a:p>
      </dgm:t>
    </dgm:pt>
    <dgm:pt modelId="{0D96944C-3430-4C91-B5C2-E80A048A1626}" type="sibTrans" cxnId="{CE02DB11-47AE-4D95-A0E9-2322E20337A5}">
      <dgm:prSet/>
      <dgm:spPr/>
      <dgm:t>
        <a:bodyPr/>
        <a:lstStyle/>
        <a:p>
          <a:endParaRPr lang="el-GR"/>
        </a:p>
      </dgm:t>
    </dgm:pt>
    <dgm:pt modelId="{F3C1DF1D-E59D-4DD4-BFCA-8844797BE5E4}">
      <dgm:prSet phldrT="[Κείμενο]" custT="1"/>
      <dgm:spPr/>
      <dgm:t>
        <a:bodyPr/>
        <a:lstStyle/>
        <a:p>
          <a:r>
            <a:rPr lang="el-GR" sz="2200" dirty="0" smtClean="0"/>
            <a:t>ΕΥΧΑΡΙΣΤΗΡΙΑ (άζυμα πίττα και ένζυμο άρτο)</a:t>
          </a:r>
          <a:endParaRPr lang="el-GR" sz="2200" dirty="0"/>
        </a:p>
      </dgm:t>
    </dgm:pt>
    <dgm:pt modelId="{097B3D2F-6036-4701-91B3-A8C4A20B6B77}" type="parTrans" cxnId="{D7AE65CC-5CE2-4F6A-ADDF-DA907AAA7833}">
      <dgm:prSet/>
      <dgm:spPr/>
      <dgm:t>
        <a:bodyPr/>
        <a:lstStyle/>
        <a:p>
          <a:endParaRPr lang="el-GR"/>
        </a:p>
      </dgm:t>
    </dgm:pt>
    <dgm:pt modelId="{8DC010E7-5C14-479A-977C-00305ED4348A}" type="sibTrans" cxnId="{D7AE65CC-5CE2-4F6A-ADDF-DA907AAA7833}">
      <dgm:prSet/>
      <dgm:spPr/>
      <dgm:t>
        <a:bodyPr/>
        <a:lstStyle/>
        <a:p>
          <a:endParaRPr lang="el-GR"/>
        </a:p>
      </dgm:t>
    </dgm:pt>
    <dgm:pt modelId="{1362FF30-7905-4C5E-8404-E928B76A4BE2}">
      <dgm:prSet phldrT="[Κείμενο]" custT="1"/>
      <dgm:spPr/>
      <dgm:t>
        <a:bodyPr/>
        <a:lstStyle/>
        <a:p>
          <a:r>
            <a:rPr lang="el-GR" sz="2200" dirty="0" smtClean="0"/>
            <a:t>ΕΚΟΥΣΙΑ Η ΠΡΟΑΙΡΕΤΙΚΗ ΛΟΓΩ ΠΙΣΤΗΣ</a:t>
          </a:r>
          <a:endParaRPr lang="el-GR" sz="2200" dirty="0"/>
        </a:p>
      </dgm:t>
    </dgm:pt>
    <dgm:pt modelId="{3978DAF6-A563-435B-85CA-29634D668605}" type="parTrans" cxnId="{60FB034C-D531-4073-903A-5ECA5CF9B4BE}">
      <dgm:prSet/>
      <dgm:spPr/>
      <dgm:t>
        <a:bodyPr/>
        <a:lstStyle/>
        <a:p>
          <a:endParaRPr lang="el-GR"/>
        </a:p>
      </dgm:t>
    </dgm:pt>
    <dgm:pt modelId="{EECCEBD2-CF42-44A6-878F-FAF6395B0D76}" type="sibTrans" cxnId="{60FB034C-D531-4073-903A-5ECA5CF9B4BE}">
      <dgm:prSet/>
      <dgm:spPr/>
      <dgm:t>
        <a:bodyPr/>
        <a:lstStyle/>
        <a:p>
          <a:endParaRPr lang="el-GR"/>
        </a:p>
      </dgm:t>
    </dgm:pt>
    <dgm:pt modelId="{41B9B11A-39D8-48FF-9B7B-2FFD08D66B3F}">
      <dgm:prSet phldrT="[Κείμενο]" custT="1"/>
      <dgm:spPr/>
      <dgm:t>
        <a:bodyPr/>
        <a:lstStyle/>
        <a:p>
          <a:r>
            <a:rPr lang="el-GR" sz="2200" dirty="0" smtClean="0"/>
            <a:t>ΤΑΜΑΤΟΣ ΟΡΚΟΣ Η ΥΠΟΣΧΕΣΗ</a:t>
          </a:r>
          <a:endParaRPr lang="el-GR" sz="2200" dirty="0"/>
        </a:p>
      </dgm:t>
    </dgm:pt>
    <dgm:pt modelId="{01AD105D-F4A9-47EE-A91F-C60D764324F4}" type="parTrans" cxnId="{FE0DF19B-F77A-4C09-96CB-10BFCCB04B5A}">
      <dgm:prSet/>
      <dgm:spPr/>
      <dgm:t>
        <a:bodyPr/>
        <a:lstStyle/>
        <a:p>
          <a:endParaRPr lang="el-GR"/>
        </a:p>
      </dgm:t>
    </dgm:pt>
    <dgm:pt modelId="{CF7C7A47-F166-46B1-AFC3-20896DF5B42B}" type="sibTrans" cxnId="{FE0DF19B-F77A-4C09-96CB-10BFCCB04B5A}">
      <dgm:prSet/>
      <dgm:spPr/>
      <dgm:t>
        <a:bodyPr/>
        <a:lstStyle/>
        <a:p>
          <a:endParaRPr lang="el-GR"/>
        </a:p>
      </dgm:t>
    </dgm:pt>
    <dgm:pt modelId="{FDDCA820-2CAB-4C87-929B-C0B97BD18EE2}" type="pres">
      <dgm:prSet presAssocID="{40C32CAC-C603-4A8C-A6C9-32245EE242E8}" presName="hierChild1" presStyleCnt="0">
        <dgm:presLayoutVars>
          <dgm:orgChart val="1"/>
          <dgm:chPref val="1"/>
          <dgm:dir/>
          <dgm:animOne val="branch"/>
          <dgm:animLvl val="lvl"/>
          <dgm:resizeHandles/>
        </dgm:presLayoutVars>
      </dgm:prSet>
      <dgm:spPr/>
      <dgm:t>
        <a:bodyPr/>
        <a:lstStyle/>
        <a:p>
          <a:endParaRPr lang="el-GR"/>
        </a:p>
      </dgm:t>
    </dgm:pt>
    <dgm:pt modelId="{66C7B2E7-65C3-4A4E-9A8D-845FFC996C9D}" type="pres">
      <dgm:prSet presAssocID="{DC837972-AD0E-4C0A-8287-886789FC7D84}" presName="hierRoot1" presStyleCnt="0">
        <dgm:presLayoutVars>
          <dgm:hierBranch val="init"/>
        </dgm:presLayoutVars>
      </dgm:prSet>
      <dgm:spPr/>
    </dgm:pt>
    <dgm:pt modelId="{9B3B22CA-1A85-4086-B431-12FBF77479F0}" type="pres">
      <dgm:prSet presAssocID="{DC837972-AD0E-4C0A-8287-886789FC7D84}" presName="rootComposite1" presStyleCnt="0"/>
      <dgm:spPr/>
    </dgm:pt>
    <dgm:pt modelId="{424AB83C-E5A9-4D36-B842-142310D8153E}" type="pres">
      <dgm:prSet presAssocID="{DC837972-AD0E-4C0A-8287-886789FC7D84}" presName="rootText1" presStyleLbl="node0" presStyleIdx="0" presStyleCnt="1" custLinFactNeighborX="-4340" custLinFactNeighborY="-175">
        <dgm:presLayoutVars>
          <dgm:chPref val="3"/>
        </dgm:presLayoutVars>
      </dgm:prSet>
      <dgm:spPr/>
      <dgm:t>
        <a:bodyPr/>
        <a:lstStyle/>
        <a:p>
          <a:endParaRPr lang="el-GR"/>
        </a:p>
      </dgm:t>
    </dgm:pt>
    <dgm:pt modelId="{074E567E-567F-49FC-8224-E582947475B5}" type="pres">
      <dgm:prSet presAssocID="{DC837972-AD0E-4C0A-8287-886789FC7D84}" presName="rootConnector1" presStyleLbl="node1" presStyleIdx="0" presStyleCnt="0"/>
      <dgm:spPr/>
      <dgm:t>
        <a:bodyPr/>
        <a:lstStyle/>
        <a:p>
          <a:endParaRPr lang="el-GR"/>
        </a:p>
      </dgm:t>
    </dgm:pt>
    <dgm:pt modelId="{06B5A689-5E8F-477B-AABC-A25A5CA17E69}" type="pres">
      <dgm:prSet presAssocID="{DC837972-AD0E-4C0A-8287-886789FC7D84}" presName="hierChild2" presStyleCnt="0"/>
      <dgm:spPr/>
    </dgm:pt>
    <dgm:pt modelId="{C6FD1897-8CD3-4CBA-B43E-82847EB33B19}" type="pres">
      <dgm:prSet presAssocID="{097B3D2F-6036-4701-91B3-A8C4A20B6B77}" presName="Name37" presStyleLbl="parChTrans1D2" presStyleIdx="0" presStyleCnt="3"/>
      <dgm:spPr/>
      <dgm:t>
        <a:bodyPr/>
        <a:lstStyle/>
        <a:p>
          <a:endParaRPr lang="el-GR"/>
        </a:p>
      </dgm:t>
    </dgm:pt>
    <dgm:pt modelId="{60B5E8CF-03BD-49A3-A8D2-1E9EE3F9DD0E}" type="pres">
      <dgm:prSet presAssocID="{F3C1DF1D-E59D-4DD4-BFCA-8844797BE5E4}" presName="hierRoot2" presStyleCnt="0">
        <dgm:presLayoutVars>
          <dgm:hierBranch val="init"/>
        </dgm:presLayoutVars>
      </dgm:prSet>
      <dgm:spPr/>
    </dgm:pt>
    <dgm:pt modelId="{745EC406-48D5-4CE0-9E43-DDD55A7482B0}" type="pres">
      <dgm:prSet presAssocID="{F3C1DF1D-E59D-4DD4-BFCA-8844797BE5E4}" presName="rootComposite" presStyleCnt="0"/>
      <dgm:spPr/>
    </dgm:pt>
    <dgm:pt modelId="{282AE002-DF67-4D0D-B678-3A3361EFAF24}" type="pres">
      <dgm:prSet presAssocID="{F3C1DF1D-E59D-4DD4-BFCA-8844797BE5E4}" presName="rootText" presStyleLbl="node2" presStyleIdx="0" presStyleCnt="3">
        <dgm:presLayoutVars>
          <dgm:chPref val="3"/>
        </dgm:presLayoutVars>
      </dgm:prSet>
      <dgm:spPr/>
      <dgm:t>
        <a:bodyPr/>
        <a:lstStyle/>
        <a:p>
          <a:endParaRPr lang="el-GR"/>
        </a:p>
      </dgm:t>
    </dgm:pt>
    <dgm:pt modelId="{FA195F53-8890-445F-919A-AF6B2D96E59F}" type="pres">
      <dgm:prSet presAssocID="{F3C1DF1D-E59D-4DD4-BFCA-8844797BE5E4}" presName="rootConnector" presStyleLbl="node2" presStyleIdx="0" presStyleCnt="3"/>
      <dgm:spPr/>
      <dgm:t>
        <a:bodyPr/>
        <a:lstStyle/>
        <a:p>
          <a:endParaRPr lang="el-GR"/>
        </a:p>
      </dgm:t>
    </dgm:pt>
    <dgm:pt modelId="{95D964ED-1E9D-42A7-AF38-7F8BFDD440CF}" type="pres">
      <dgm:prSet presAssocID="{F3C1DF1D-E59D-4DD4-BFCA-8844797BE5E4}" presName="hierChild4" presStyleCnt="0"/>
      <dgm:spPr/>
    </dgm:pt>
    <dgm:pt modelId="{D63BA4C5-EF30-4F1F-BA4D-D74AEF0CFDED}" type="pres">
      <dgm:prSet presAssocID="{F3C1DF1D-E59D-4DD4-BFCA-8844797BE5E4}" presName="hierChild5" presStyleCnt="0"/>
      <dgm:spPr/>
    </dgm:pt>
    <dgm:pt modelId="{D429AA06-7173-4C1E-B3F3-980A0A9CF523}" type="pres">
      <dgm:prSet presAssocID="{3978DAF6-A563-435B-85CA-29634D668605}" presName="Name37" presStyleLbl="parChTrans1D2" presStyleIdx="1" presStyleCnt="3"/>
      <dgm:spPr/>
      <dgm:t>
        <a:bodyPr/>
        <a:lstStyle/>
        <a:p>
          <a:endParaRPr lang="el-GR"/>
        </a:p>
      </dgm:t>
    </dgm:pt>
    <dgm:pt modelId="{4E38B68E-5252-4940-BC0F-71C1FD0C1F54}" type="pres">
      <dgm:prSet presAssocID="{1362FF30-7905-4C5E-8404-E928B76A4BE2}" presName="hierRoot2" presStyleCnt="0">
        <dgm:presLayoutVars>
          <dgm:hierBranch val="init"/>
        </dgm:presLayoutVars>
      </dgm:prSet>
      <dgm:spPr/>
    </dgm:pt>
    <dgm:pt modelId="{D7D67612-B859-4272-9FEB-010831923B26}" type="pres">
      <dgm:prSet presAssocID="{1362FF30-7905-4C5E-8404-E928B76A4BE2}" presName="rootComposite" presStyleCnt="0"/>
      <dgm:spPr/>
    </dgm:pt>
    <dgm:pt modelId="{37D226BE-9550-4859-A23A-74FA04C02F97}" type="pres">
      <dgm:prSet presAssocID="{1362FF30-7905-4C5E-8404-E928B76A4BE2}" presName="rootText" presStyleLbl="node2" presStyleIdx="1" presStyleCnt="3" custLinFactNeighborX="-3852" custLinFactNeighborY="1472">
        <dgm:presLayoutVars>
          <dgm:chPref val="3"/>
        </dgm:presLayoutVars>
      </dgm:prSet>
      <dgm:spPr/>
      <dgm:t>
        <a:bodyPr/>
        <a:lstStyle/>
        <a:p>
          <a:endParaRPr lang="el-GR"/>
        </a:p>
      </dgm:t>
    </dgm:pt>
    <dgm:pt modelId="{E159D1F7-60DD-421A-A1C8-744A1C0C2BAA}" type="pres">
      <dgm:prSet presAssocID="{1362FF30-7905-4C5E-8404-E928B76A4BE2}" presName="rootConnector" presStyleLbl="node2" presStyleIdx="1" presStyleCnt="3"/>
      <dgm:spPr/>
      <dgm:t>
        <a:bodyPr/>
        <a:lstStyle/>
        <a:p>
          <a:endParaRPr lang="el-GR"/>
        </a:p>
      </dgm:t>
    </dgm:pt>
    <dgm:pt modelId="{C4D8F878-3B77-4055-A786-0869C7F24007}" type="pres">
      <dgm:prSet presAssocID="{1362FF30-7905-4C5E-8404-E928B76A4BE2}" presName="hierChild4" presStyleCnt="0"/>
      <dgm:spPr/>
    </dgm:pt>
    <dgm:pt modelId="{19092916-5753-4E21-B0E7-EF1720627F41}" type="pres">
      <dgm:prSet presAssocID="{1362FF30-7905-4C5E-8404-E928B76A4BE2}" presName="hierChild5" presStyleCnt="0"/>
      <dgm:spPr/>
    </dgm:pt>
    <dgm:pt modelId="{4D6BAF05-A006-4CB7-BEA5-D335682D9028}" type="pres">
      <dgm:prSet presAssocID="{01AD105D-F4A9-47EE-A91F-C60D764324F4}" presName="Name37" presStyleLbl="parChTrans1D2" presStyleIdx="2" presStyleCnt="3"/>
      <dgm:spPr/>
      <dgm:t>
        <a:bodyPr/>
        <a:lstStyle/>
        <a:p>
          <a:endParaRPr lang="el-GR"/>
        </a:p>
      </dgm:t>
    </dgm:pt>
    <dgm:pt modelId="{F28511C5-6868-47E5-8F26-84A75039FB5E}" type="pres">
      <dgm:prSet presAssocID="{41B9B11A-39D8-48FF-9B7B-2FFD08D66B3F}" presName="hierRoot2" presStyleCnt="0">
        <dgm:presLayoutVars>
          <dgm:hierBranch val="init"/>
        </dgm:presLayoutVars>
      </dgm:prSet>
      <dgm:spPr/>
    </dgm:pt>
    <dgm:pt modelId="{76BB18C0-44AC-4F0E-A42E-446F16F1FF64}" type="pres">
      <dgm:prSet presAssocID="{41B9B11A-39D8-48FF-9B7B-2FFD08D66B3F}" presName="rootComposite" presStyleCnt="0"/>
      <dgm:spPr/>
    </dgm:pt>
    <dgm:pt modelId="{BE437663-D04A-4812-84C9-E90EDEFA3B63}" type="pres">
      <dgm:prSet presAssocID="{41B9B11A-39D8-48FF-9B7B-2FFD08D66B3F}" presName="rootText" presStyleLbl="node2" presStyleIdx="2" presStyleCnt="3">
        <dgm:presLayoutVars>
          <dgm:chPref val="3"/>
        </dgm:presLayoutVars>
      </dgm:prSet>
      <dgm:spPr/>
      <dgm:t>
        <a:bodyPr/>
        <a:lstStyle/>
        <a:p>
          <a:endParaRPr lang="el-GR"/>
        </a:p>
      </dgm:t>
    </dgm:pt>
    <dgm:pt modelId="{BCAE1BFC-5372-40B2-A48A-DB159C3A1E0C}" type="pres">
      <dgm:prSet presAssocID="{41B9B11A-39D8-48FF-9B7B-2FFD08D66B3F}" presName="rootConnector" presStyleLbl="node2" presStyleIdx="2" presStyleCnt="3"/>
      <dgm:spPr/>
      <dgm:t>
        <a:bodyPr/>
        <a:lstStyle/>
        <a:p>
          <a:endParaRPr lang="el-GR"/>
        </a:p>
      </dgm:t>
    </dgm:pt>
    <dgm:pt modelId="{376FC3CF-A2C0-41AE-99DD-B06204EB7907}" type="pres">
      <dgm:prSet presAssocID="{41B9B11A-39D8-48FF-9B7B-2FFD08D66B3F}" presName="hierChild4" presStyleCnt="0"/>
      <dgm:spPr/>
    </dgm:pt>
    <dgm:pt modelId="{C4ECBE89-9DF6-431D-8F1B-D16B63DA032D}" type="pres">
      <dgm:prSet presAssocID="{41B9B11A-39D8-48FF-9B7B-2FFD08D66B3F}" presName="hierChild5" presStyleCnt="0"/>
      <dgm:spPr/>
    </dgm:pt>
    <dgm:pt modelId="{4C86AD25-1B67-40AD-958E-3FDBF4B19974}" type="pres">
      <dgm:prSet presAssocID="{DC837972-AD0E-4C0A-8287-886789FC7D84}" presName="hierChild3" presStyleCnt="0"/>
      <dgm:spPr/>
    </dgm:pt>
  </dgm:ptLst>
  <dgm:cxnLst>
    <dgm:cxn modelId="{60FB034C-D531-4073-903A-5ECA5CF9B4BE}" srcId="{DC837972-AD0E-4C0A-8287-886789FC7D84}" destId="{1362FF30-7905-4C5E-8404-E928B76A4BE2}" srcOrd="1" destOrd="0" parTransId="{3978DAF6-A563-435B-85CA-29634D668605}" sibTransId="{EECCEBD2-CF42-44A6-878F-FAF6395B0D76}"/>
    <dgm:cxn modelId="{FE0DF19B-F77A-4C09-96CB-10BFCCB04B5A}" srcId="{DC837972-AD0E-4C0A-8287-886789FC7D84}" destId="{41B9B11A-39D8-48FF-9B7B-2FFD08D66B3F}" srcOrd="2" destOrd="0" parTransId="{01AD105D-F4A9-47EE-A91F-C60D764324F4}" sibTransId="{CF7C7A47-F166-46B1-AFC3-20896DF5B42B}"/>
    <dgm:cxn modelId="{60B46698-1061-4926-A9E3-2F4D4FC4A649}" type="presOf" srcId="{1362FF30-7905-4C5E-8404-E928B76A4BE2}" destId="{E159D1F7-60DD-421A-A1C8-744A1C0C2BAA}" srcOrd="1" destOrd="0" presId="urn:microsoft.com/office/officeart/2005/8/layout/orgChart1"/>
    <dgm:cxn modelId="{7AA34D43-0C70-47E3-9431-BBC4B44A59AE}" type="presOf" srcId="{097B3D2F-6036-4701-91B3-A8C4A20B6B77}" destId="{C6FD1897-8CD3-4CBA-B43E-82847EB33B19}" srcOrd="0" destOrd="0" presId="urn:microsoft.com/office/officeart/2005/8/layout/orgChart1"/>
    <dgm:cxn modelId="{3ED3669F-115D-4551-9A4A-C4618F5CF87F}" type="presOf" srcId="{41B9B11A-39D8-48FF-9B7B-2FFD08D66B3F}" destId="{BCAE1BFC-5372-40B2-A48A-DB159C3A1E0C}" srcOrd="1" destOrd="0" presId="urn:microsoft.com/office/officeart/2005/8/layout/orgChart1"/>
    <dgm:cxn modelId="{D7AE65CC-5CE2-4F6A-ADDF-DA907AAA7833}" srcId="{DC837972-AD0E-4C0A-8287-886789FC7D84}" destId="{F3C1DF1D-E59D-4DD4-BFCA-8844797BE5E4}" srcOrd="0" destOrd="0" parTransId="{097B3D2F-6036-4701-91B3-A8C4A20B6B77}" sibTransId="{8DC010E7-5C14-479A-977C-00305ED4348A}"/>
    <dgm:cxn modelId="{53BC2D12-B30F-4D13-870F-804A1CB7D848}" type="presOf" srcId="{DC837972-AD0E-4C0A-8287-886789FC7D84}" destId="{424AB83C-E5A9-4D36-B842-142310D8153E}" srcOrd="0" destOrd="0" presId="urn:microsoft.com/office/officeart/2005/8/layout/orgChart1"/>
    <dgm:cxn modelId="{CFE1C545-D548-410C-92E2-F9DF0E31B895}" type="presOf" srcId="{41B9B11A-39D8-48FF-9B7B-2FFD08D66B3F}" destId="{BE437663-D04A-4812-84C9-E90EDEFA3B63}" srcOrd="0" destOrd="0" presId="urn:microsoft.com/office/officeart/2005/8/layout/orgChart1"/>
    <dgm:cxn modelId="{4D317DD5-C8A3-44CC-B110-FF5CBF08B6DE}" type="presOf" srcId="{1362FF30-7905-4C5E-8404-E928B76A4BE2}" destId="{37D226BE-9550-4859-A23A-74FA04C02F97}" srcOrd="0" destOrd="0" presId="urn:microsoft.com/office/officeart/2005/8/layout/orgChart1"/>
    <dgm:cxn modelId="{827A12E5-AF75-421F-BC4C-198C305F2508}" type="presOf" srcId="{F3C1DF1D-E59D-4DD4-BFCA-8844797BE5E4}" destId="{282AE002-DF67-4D0D-B678-3A3361EFAF24}" srcOrd="0" destOrd="0" presId="urn:microsoft.com/office/officeart/2005/8/layout/orgChart1"/>
    <dgm:cxn modelId="{027EF225-3CF3-477C-B985-9016B359AEC8}" type="presOf" srcId="{DC837972-AD0E-4C0A-8287-886789FC7D84}" destId="{074E567E-567F-49FC-8224-E582947475B5}" srcOrd="1" destOrd="0" presId="urn:microsoft.com/office/officeart/2005/8/layout/orgChart1"/>
    <dgm:cxn modelId="{CE02DB11-47AE-4D95-A0E9-2322E20337A5}" srcId="{40C32CAC-C603-4A8C-A6C9-32245EE242E8}" destId="{DC837972-AD0E-4C0A-8287-886789FC7D84}" srcOrd="0" destOrd="0" parTransId="{98146E9C-0525-4C68-9917-A500AD9DAF98}" sibTransId="{0D96944C-3430-4C91-B5C2-E80A048A1626}"/>
    <dgm:cxn modelId="{02A1891D-E021-4B50-A005-E68FDD77726D}" type="presOf" srcId="{3978DAF6-A563-435B-85CA-29634D668605}" destId="{D429AA06-7173-4C1E-B3F3-980A0A9CF523}" srcOrd="0" destOrd="0" presId="urn:microsoft.com/office/officeart/2005/8/layout/orgChart1"/>
    <dgm:cxn modelId="{33C2175F-1018-45D5-9DB5-5186E4C9E447}" type="presOf" srcId="{F3C1DF1D-E59D-4DD4-BFCA-8844797BE5E4}" destId="{FA195F53-8890-445F-919A-AF6B2D96E59F}" srcOrd="1" destOrd="0" presId="urn:microsoft.com/office/officeart/2005/8/layout/orgChart1"/>
    <dgm:cxn modelId="{330809C5-99F1-43B6-B646-C0B625F1A9B0}" type="presOf" srcId="{01AD105D-F4A9-47EE-A91F-C60D764324F4}" destId="{4D6BAF05-A006-4CB7-BEA5-D335682D9028}" srcOrd="0" destOrd="0" presId="urn:microsoft.com/office/officeart/2005/8/layout/orgChart1"/>
    <dgm:cxn modelId="{93BF5F06-F85B-4146-B42D-73EE4842FF2A}" type="presOf" srcId="{40C32CAC-C603-4A8C-A6C9-32245EE242E8}" destId="{FDDCA820-2CAB-4C87-929B-C0B97BD18EE2}" srcOrd="0" destOrd="0" presId="urn:microsoft.com/office/officeart/2005/8/layout/orgChart1"/>
    <dgm:cxn modelId="{BD3581BD-00A3-496D-8B9C-2F29D8A9FEB7}" type="presParOf" srcId="{FDDCA820-2CAB-4C87-929B-C0B97BD18EE2}" destId="{66C7B2E7-65C3-4A4E-9A8D-845FFC996C9D}" srcOrd="0" destOrd="0" presId="urn:microsoft.com/office/officeart/2005/8/layout/orgChart1"/>
    <dgm:cxn modelId="{6791B496-10C5-4619-8900-E6E0972873F1}" type="presParOf" srcId="{66C7B2E7-65C3-4A4E-9A8D-845FFC996C9D}" destId="{9B3B22CA-1A85-4086-B431-12FBF77479F0}" srcOrd="0" destOrd="0" presId="urn:microsoft.com/office/officeart/2005/8/layout/orgChart1"/>
    <dgm:cxn modelId="{18F9E705-D42A-4861-B41C-059423EE1685}" type="presParOf" srcId="{9B3B22CA-1A85-4086-B431-12FBF77479F0}" destId="{424AB83C-E5A9-4D36-B842-142310D8153E}" srcOrd="0" destOrd="0" presId="urn:microsoft.com/office/officeart/2005/8/layout/orgChart1"/>
    <dgm:cxn modelId="{18A1AE82-8619-4D42-8C03-88DF9CEB46B9}" type="presParOf" srcId="{9B3B22CA-1A85-4086-B431-12FBF77479F0}" destId="{074E567E-567F-49FC-8224-E582947475B5}" srcOrd="1" destOrd="0" presId="urn:microsoft.com/office/officeart/2005/8/layout/orgChart1"/>
    <dgm:cxn modelId="{2DD1A9DA-BFBA-4985-BBAF-E768363DC840}" type="presParOf" srcId="{66C7B2E7-65C3-4A4E-9A8D-845FFC996C9D}" destId="{06B5A689-5E8F-477B-AABC-A25A5CA17E69}" srcOrd="1" destOrd="0" presId="urn:microsoft.com/office/officeart/2005/8/layout/orgChart1"/>
    <dgm:cxn modelId="{631C0383-8BA7-4BC4-BB7A-88783BA2C22A}" type="presParOf" srcId="{06B5A689-5E8F-477B-AABC-A25A5CA17E69}" destId="{C6FD1897-8CD3-4CBA-B43E-82847EB33B19}" srcOrd="0" destOrd="0" presId="urn:microsoft.com/office/officeart/2005/8/layout/orgChart1"/>
    <dgm:cxn modelId="{03434572-5F4D-44CE-A55A-8E400791A5D5}" type="presParOf" srcId="{06B5A689-5E8F-477B-AABC-A25A5CA17E69}" destId="{60B5E8CF-03BD-49A3-A8D2-1E9EE3F9DD0E}" srcOrd="1" destOrd="0" presId="urn:microsoft.com/office/officeart/2005/8/layout/orgChart1"/>
    <dgm:cxn modelId="{4A8A7CFA-A76F-44FB-9840-CDCFC271C351}" type="presParOf" srcId="{60B5E8CF-03BD-49A3-A8D2-1E9EE3F9DD0E}" destId="{745EC406-48D5-4CE0-9E43-DDD55A7482B0}" srcOrd="0" destOrd="0" presId="urn:microsoft.com/office/officeart/2005/8/layout/orgChart1"/>
    <dgm:cxn modelId="{F2C49C22-26F4-4C02-B8ED-029FB0EA0112}" type="presParOf" srcId="{745EC406-48D5-4CE0-9E43-DDD55A7482B0}" destId="{282AE002-DF67-4D0D-B678-3A3361EFAF24}" srcOrd="0" destOrd="0" presId="urn:microsoft.com/office/officeart/2005/8/layout/orgChart1"/>
    <dgm:cxn modelId="{B4E7D007-2C7D-47B9-8ED6-0B9CA6905F4A}" type="presParOf" srcId="{745EC406-48D5-4CE0-9E43-DDD55A7482B0}" destId="{FA195F53-8890-445F-919A-AF6B2D96E59F}" srcOrd="1" destOrd="0" presId="urn:microsoft.com/office/officeart/2005/8/layout/orgChart1"/>
    <dgm:cxn modelId="{EF5EC3BE-E863-4D59-BB61-443AC5197A13}" type="presParOf" srcId="{60B5E8CF-03BD-49A3-A8D2-1E9EE3F9DD0E}" destId="{95D964ED-1E9D-42A7-AF38-7F8BFDD440CF}" srcOrd="1" destOrd="0" presId="urn:microsoft.com/office/officeart/2005/8/layout/orgChart1"/>
    <dgm:cxn modelId="{49766C02-E90F-4075-BB32-46FA884778B7}" type="presParOf" srcId="{60B5E8CF-03BD-49A3-A8D2-1E9EE3F9DD0E}" destId="{D63BA4C5-EF30-4F1F-BA4D-D74AEF0CFDED}" srcOrd="2" destOrd="0" presId="urn:microsoft.com/office/officeart/2005/8/layout/orgChart1"/>
    <dgm:cxn modelId="{0129D7E8-A594-44B8-9F16-AFCB1C73FDC5}" type="presParOf" srcId="{06B5A689-5E8F-477B-AABC-A25A5CA17E69}" destId="{D429AA06-7173-4C1E-B3F3-980A0A9CF523}" srcOrd="2" destOrd="0" presId="urn:microsoft.com/office/officeart/2005/8/layout/orgChart1"/>
    <dgm:cxn modelId="{EF4FAD4C-09A1-40A3-9A2D-7E952C2BCA91}" type="presParOf" srcId="{06B5A689-5E8F-477B-AABC-A25A5CA17E69}" destId="{4E38B68E-5252-4940-BC0F-71C1FD0C1F54}" srcOrd="3" destOrd="0" presId="urn:microsoft.com/office/officeart/2005/8/layout/orgChart1"/>
    <dgm:cxn modelId="{1BEA4C94-6E41-4112-8C80-0639CC77F844}" type="presParOf" srcId="{4E38B68E-5252-4940-BC0F-71C1FD0C1F54}" destId="{D7D67612-B859-4272-9FEB-010831923B26}" srcOrd="0" destOrd="0" presId="urn:microsoft.com/office/officeart/2005/8/layout/orgChart1"/>
    <dgm:cxn modelId="{A91D48B9-0646-4FDE-BCDD-989D1D2CF9AD}" type="presParOf" srcId="{D7D67612-B859-4272-9FEB-010831923B26}" destId="{37D226BE-9550-4859-A23A-74FA04C02F97}" srcOrd="0" destOrd="0" presId="urn:microsoft.com/office/officeart/2005/8/layout/orgChart1"/>
    <dgm:cxn modelId="{3C93D03C-EC05-4376-9596-ABB342D8D5B9}" type="presParOf" srcId="{D7D67612-B859-4272-9FEB-010831923B26}" destId="{E159D1F7-60DD-421A-A1C8-744A1C0C2BAA}" srcOrd="1" destOrd="0" presId="urn:microsoft.com/office/officeart/2005/8/layout/orgChart1"/>
    <dgm:cxn modelId="{D1BAD179-E5BD-49B4-8625-8028101201D9}" type="presParOf" srcId="{4E38B68E-5252-4940-BC0F-71C1FD0C1F54}" destId="{C4D8F878-3B77-4055-A786-0869C7F24007}" srcOrd="1" destOrd="0" presId="urn:microsoft.com/office/officeart/2005/8/layout/orgChart1"/>
    <dgm:cxn modelId="{D2FB43E5-831C-4875-84DA-EF8A803F1590}" type="presParOf" srcId="{4E38B68E-5252-4940-BC0F-71C1FD0C1F54}" destId="{19092916-5753-4E21-B0E7-EF1720627F41}" srcOrd="2" destOrd="0" presId="urn:microsoft.com/office/officeart/2005/8/layout/orgChart1"/>
    <dgm:cxn modelId="{65A98031-AB18-4E02-B647-F915A9068917}" type="presParOf" srcId="{06B5A689-5E8F-477B-AABC-A25A5CA17E69}" destId="{4D6BAF05-A006-4CB7-BEA5-D335682D9028}" srcOrd="4" destOrd="0" presId="urn:microsoft.com/office/officeart/2005/8/layout/orgChart1"/>
    <dgm:cxn modelId="{DFBD16C9-0153-4293-A6A5-E3D982E9FF4C}" type="presParOf" srcId="{06B5A689-5E8F-477B-AABC-A25A5CA17E69}" destId="{F28511C5-6868-47E5-8F26-84A75039FB5E}" srcOrd="5" destOrd="0" presId="urn:microsoft.com/office/officeart/2005/8/layout/orgChart1"/>
    <dgm:cxn modelId="{8702414B-EE70-4EC8-B99B-7C43515557EE}" type="presParOf" srcId="{F28511C5-6868-47E5-8F26-84A75039FB5E}" destId="{76BB18C0-44AC-4F0E-A42E-446F16F1FF64}" srcOrd="0" destOrd="0" presId="urn:microsoft.com/office/officeart/2005/8/layout/orgChart1"/>
    <dgm:cxn modelId="{3BEDC7C4-9628-43DA-B9FA-E42E4C559182}" type="presParOf" srcId="{76BB18C0-44AC-4F0E-A42E-446F16F1FF64}" destId="{BE437663-D04A-4812-84C9-E90EDEFA3B63}" srcOrd="0" destOrd="0" presId="urn:microsoft.com/office/officeart/2005/8/layout/orgChart1"/>
    <dgm:cxn modelId="{0654D31C-F59E-43B2-ADCE-7B01B8A8216F}" type="presParOf" srcId="{76BB18C0-44AC-4F0E-A42E-446F16F1FF64}" destId="{BCAE1BFC-5372-40B2-A48A-DB159C3A1E0C}" srcOrd="1" destOrd="0" presId="urn:microsoft.com/office/officeart/2005/8/layout/orgChart1"/>
    <dgm:cxn modelId="{915DEA84-2530-422B-A19E-4F1641664B4E}" type="presParOf" srcId="{F28511C5-6868-47E5-8F26-84A75039FB5E}" destId="{376FC3CF-A2C0-41AE-99DD-B06204EB7907}" srcOrd="1" destOrd="0" presId="urn:microsoft.com/office/officeart/2005/8/layout/orgChart1"/>
    <dgm:cxn modelId="{3D5FC057-C621-4ADC-926A-C7FACFFAD74B}" type="presParOf" srcId="{F28511C5-6868-47E5-8F26-84A75039FB5E}" destId="{C4ECBE89-9DF6-431D-8F1B-D16B63DA032D}" srcOrd="2" destOrd="0" presId="urn:microsoft.com/office/officeart/2005/8/layout/orgChart1"/>
    <dgm:cxn modelId="{DEB6690B-5FFB-46E0-AFDF-22CD62B6F7F7}" type="presParOf" srcId="{66C7B2E7-65C3-4A4E-9A8D-845FFC996C9D}" destId="{4C86AD25-1B67-40AD-958E-3FDBF4B199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33A00-1C74-424B-87A3-36B9C88652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A8BB93C-A123-43FD-9C7A-81A38E7F6A2B}">
      <dgm:prSet phldrT="[Κείμενο]" custT="1"/>
      <dgm:spPr/>
      <dgm:t>
        <a:bodyPr/>
        <a:lstStyle/>
        <a:p>
          <a:r>
            <a:rPr lang="el-GR" sz="2200" dirty="0" smtClean="0"/>
            <a:t>ΑΝΑΙΜΑΚΤΕΣ ΘΥΣΙΕΣ (ΜΙΝΧΑ)</a:t>
          </a:r>
          <a:endParaRPr lang="el-GR" sz="2200" dirty="0"/>
        </a:p>
      </dgm:t>
    </dgm:pt>
    <dgm:pt modelId="{1B10235C-673B-44E7-8EF8-04D467F7428A}" type="parTrans" cxnId="{909F3036-C477-4702-883C-4663C697C0E4}">
      <dgm:prSet/>
      <dgm:spPr/>
      <dgm:t>
        <a:bodyPr/>
        <a:lstStyle/>
        <a:p>
          <a:endParaRPr lang="el-GR"/>
        </a:p>
      </dgm:t>
    </dgm:pt>
    <dgm:pt modelId="{E0E60C56-0EC9-4D94-8861-3F9FD1509195}" type="sibTrans" cxnId="{909F3036-C477-4702-883C-4663C697C0E4}">
      <dgm:prSet/>
      <dgm:spPr/>
      <dgm:t>
        <a:bodyPr/>
        <a:lstStyle/>
        <a:p>
          <a:endParaRPr lang="el-GR"/>
        </a:p>
      </dgm:t>
    </dgm:pt>
    <dgm:pt modelId="{23AF0997-DE62-44EB-97FB-96B9684C79EF}">
      <dgm:prSet phldrT="[Κείμενο]" custT="1"/>
      <dgm:spPr/>
      <dgm:t>
        <a:bodyPr/>
        <a:lstStyle/>
        <a:p>
          <a:r>
            <a:rPr lang="el-GR" sz="2200" dirty="0" smtClean="0"/>
            <a:t>ΔΩΡΟ</a:t>
          </a:r>
          <a:endParaRPr lang="el-GR" sz="2200" dirty="0"/>
        </a:p>
      </dgm:t>
    </dgm:pt>
    <dgm:pt modelId="{0DC8766E-C3F8-4768-8345-EF9806EA5354}" type="parTrans" cxnId="{FE298EA1-11F4-44D3-9F96-C3DF9035FDB9}">
      <dgm:prSet/>
      <dgm:spPr/>
      <dgm:t>
        <a:bodyPr/>
        <a:lstStyle/>
        <a:p>
          <a:endParaRPr lang="el-GR"/>
        </a:p>
      </dgm:t>
    </dgm:pt>
    <dgm:pt modelId="{C2ACB591-1615-4D6A-ACE4-24E64C1C6024}" type="sibTrans" cxnId="{FE298EA1-11F4-44D3-9F96-C3DF9035FDB9}">
      <dgm:prSet/>
      <dgm:spPr/>
      <dgm:t>
        <a:bodyPr/>
        <a:lstStyle/>
        <a:p>
          <a:endParaRPr lang="el-GR"/>
        </a:p>
      </dgm:t>
    </dgm:pt>
    <dgm:pt modelId="{13935E07-0A0F-4429-8726-B80CF3A6BC3C}">
      <dgm:prSet phldrT="[Κείμενο]" custT="1"/>
      <dgm:spPr/>
      <dgm:t>
        <a:bodyPr/>
        <a:lstStyle/>
        <a:p>
          <a:r>
            <a:rPr lang="el-GR" sz="2200" dirty="0" smtClean="0"/>
            <a:t>ΣΠΟΝΔΗ</a:t>
          </a:r>
          <a:endParaRPr lang="el-GR" sz="2200" dirty="0"/>
        </a:p>
      </dgm:t>
    </dgm:pt>
    <dgm:pt modelId="{F7CA0009-0DC5-4F20-85CD-514C8090B38F}" type="parTrans" cxnId="{B0F88298-2636-4354-B065-966FBD5A3093}">
      <dgm:prSet/>
      <dgm:spPr/>
      <dgm:t>
        <a:bodyPr/>
        <a:lstStyle/>
        <a:p>
          <a:endParaRPr lang="el-GR"/>
        </a:p>
      </dgm:t>
    </dgm:pt>
    <dgm:pt modelId="{AC5950C9-A103-4E57-9483-604AB4467E57}" type="sibTrans" cxnId="{B0F88298-2636-4354-B065-966FBD5A3093}">
      <dgm:prSet/>
      <dgm:spPr/>
      <dgm:t>
        <a:bodyPr/>
        <a:lstStyle/>
        <a:p>
          <a:endParaRPr lang="el-GR"/>
        </a:p>
      </dgm:t>
    </dgm:pt>
    <dgm:pt modelId="{8A5FAD11-0EE8-4B2D-8046-7B2D168D0AC0}" type="pres">
      <dgm:prSet presAssocID="{8BB33A00-1C74-424B-87A3-36B9C886523B}" presName="hierChild1" presStyleCnt="0">
        <dgm:presLayoutVars>
          <dgm:chPref val="1"/>
          <dgm:dir/>
          <dgm:animOne val="branch"/>
          <dgm:animLvl val="lvl"/>
          <dgm:resizeHandles/>
        </dgm:presLayoutVars>
      </dgm:prSet>
      <dgm:spPr/>
      <dgm:t>
        <a:bodyPr/>
        <a:lstStyle/>
        <a:p>
          <a:endParaRPr lang="el-GR"/>
        </a:p>
      </dgm:t>
    </dgm:pt>
    <dgm:pt modelId="{7CFF700F-DC0F-4820-BA89-CF68D3921851}" type="pres">
      <dgm:prSet presAssocID="{EA8BB93C-A123-43FD-9C7A-81A38E7F6A2B}" presName="hierRoot1" presStyleCnt="0"/>
      <dgm:spPr/>
    </dgm:pt>
    <dgm:pt modelId="{CE90BDB2-34EF-4838-8849-6FBFA4FE6ED6}" type="pres">
      <dgm:prSet presAssocID="{EA8BB93C-A123-43FD-9C7A-81A38E7F6A2B}" presName="composite" presStyleCnt="0"/>
      <dgm:spPr/>
    </dgm:pt>
    <dgm:pt modelId="{BB6FE0C3-4042-46A1-8584-35423A8D22E0}" type="pres">
      <dgm:prSet presAssocID="{EA8BB93C-A123-43FD-9C7A-81A38E7F6A2B}" presName="background" presStyleLbl="node0" presStyleIdx="0" presStyleCnt="1"/>
      <dgm:spPr/>
    </dgm:pt>
    <dgm:pt modelId="{E1DDB645-7F48-4EC5-B38E-51DCC72D4CC6}" type="pres">
      <dgm:prSet presAssocID="{EA8BB93C-A123-43FD-9C7A-81A38E7F6A2B}" presName="text" presStyleLbl="fgAcc0" presStyleIdx="0" presStyleCnt="1" custScaleX="131466" custLinFactNeighborX="-2794" custLinFactNeighborY="814">
        <dgm:presLayoutVars>
          <dgm:chPref val="3"/>
        </dgm:presLayoutVars>
      </dgm:prSet>
      <dgm:spPr/>
      <dgm:t>
        <a:bodyPr/>
        <a:lstStyle/>
        <a:p>
          <a:endParaRPr lang="el-GR"/>
        </a:p>
      </dgm:t>
    </dgm:pt>
    <dgm:pt modelId="{4A3CB197-49E5-495B-9725-1746B5B59112}" type="pres">
      <dgm:prSet presAssocID="{EA8BB93C-A123-43FD-9C7A-81A38E7F6A2B}" presName="hierChild2" presStyleCnt="0"/>
      <dgm:spPr/>
    </dgm:pt>
    <dgm:pt modelId="{3AE7B8C4-79FC-4098-AF9C-02AC669CD70E}" type="pres">
      <dgm:prSet presAssocID="{0DC8766E-C3F8-4768-8345-EF9806EA5354}" presName="Name10" presStyleLbl="parChTrans1D2" presStyleIdx="0" presStyleCnt="2"/>
      <dgm:spPr/>
      <dgm:t>
        <a:bodyPr/>
        <a:lstStyle/>
        <a:p>
          <a:endParaRPr lang="el-GR"/>
        </a:p>
      </dgm:t>
    </dgm:pt>
    <dgm:pt modelId="{45724EF1-8382-4D0E-A0FE-60F71EA7BF18}" type="pres">
      <dgm:prSet presAssocID="{23AF0997-DE62-44EB-97FB-96B9684C79EF}" presName="hierRoot2" presStyleCnt="0"/>
      <dgm:spPr/>
    </dgm:pt>
    <dgm:pt modelId="{77B807E8-0886-44C9-80DE-52A7B5735818}" type="pres">
      <dgm:prSet presAssocID="{23AF0997-DE62-44EB-97FB-96B9684C79EF}" presName="composite2" presStyleCnt="0"/>
      <dgm:spPr/>
    </dgm:pt>
    <dgm:pt modelId="{FCC5B1C2-CFB3-41B9-840D-ABC638B0C20A}" type="pres">
      <dgm:prSet presAssocID="{23AF0997-DE62-44EB-97FB-96B9684C79EF}" presName="background2" presStyleLbl="node2" presStyleIdx="0" presStyleCnt="2"/>
      <dgm:spPr/>
    </dgm:pt>
    <dgm:pt modelId="{2BAE55F3-6D49-4277-90B5-A896DBD7043D}" type="pres">
      <dgm:prSet presAssocID="{23AF0997-DE62-44EB-97FB-96B9684C79EF}" presName="text2" presStyleLbl="fgAcc2" presStyleIdx="0" presStyleCnt="2">
        <dgm:presLayoutVars>
          <dgm:chPref val="3"/>
        </dgm:presLayoutVars>
      </dgm:prSet>
      <dgm:spPr/>
      <dgm:t>
        <a:bodyPr/>
        <a:lstStyle/>
        <a:p>
          <a:endParaRPr lang="el-GR"/>
        </a:p>
      </dgm:t>
    </dgm:pt>
    <dgm:pt modelId="{F494CA9B-9AD9-4972-9948-BC4BA15E8778}" type="pres">
      <dgm:prSet presAssocID="{23AF0997-DE62-44EB-97FB-96B9684C79EF}" presName="hierChild3" presStyleCnt="0"/>
      <dgm:spPr/>
    </dgm:pt>
    <dgm:pt modelId="{D9A1931A-0576-4048-BD96-BE2985A40EE0}" type="pres">
      <dgm:prSet presAssocID="{F7CA0009-0DC5-4F20-85CD-514C8090B38F}" presName="Name10" presStyleLbl="parChTrans1D2" presStyleIdx="1" presStyleCnt="2"/>
      <dgm:spPr/>
      <dgm:t>
        <a:bodyPr/>
        <a:lstStyle/>
        <a:p>
          <a:endParaRPr lang="el-GR"/>
        </a:p>
      </dgm:t>
    </dgm:pt>
    <dgm:pt modelId="{FD4DC610-685E-4DEE-8560-A9CF211CE09C}" type="pres">
      <dgm:prSet presAssocID="{13935E07-0A0F-4429-8726-B80CF3A6BC3C}" presName="hierRoot2" presStyleCnt="0"/>
      <dgm:spPr/>
    </dgm:pt>
    <dgm:pt modelId="{95786448-61D3-4441-A67C-2863A036D9DE}" type="pres">
      <dgm:prSet presAssocID="{13935E07-0A0F-4429-8726-B80CF3A6BC3C}" presName="composite2" presStyleCnt="0"/>
      <dgm:spPr/>
    </dgm:pt>
    <dgm:pt modelId="{56518D92-A026-46D0-BA37-2E092DADA100}" type="pres">
      <dgm:prSet presAssocID="{13935E07-0A0F-4429-8726-B80CF3A6BC3C}" presName="background2" presStyleLbl="node2" presStyleIdx="1" presStyleCnt="2"/>
      <dgm:spPr/>
    </dgm:pt>
    <dgm:pt modelId="{FDF7CD46-7221-4E43-B76E-DD94F41F0144}" type="pres">
      <dgm:prSet presAssocID="{13935E07-0A0F-4429-8726-B80CF3A6BC3C}" presName="text2" presStyleLbl="fgAcc2" presStyleIdx="1" presStyleCnt="2">
        <dgm:presLayoutVars>
          <dgm:chPref val="3"/>
        </dgm:presLayoutVars>
      </dgm:prSet>
      <dgm:spPr/>
      <dgm:t>
        <a:bodyPr/>
        <a:lstStyle/>
        <a:p>
          <a:endParaRPr lang="el-GR"/>
        </a:p>
      </dgm:t>
    </dgm:pt>
    <dgm:pt modelId="{77104240-A43C-4C83-9529-D130C5D26594}" type="pres">
      <dgm:prSet presAssocID="{13935E07-0A0F-4429-8726-B80CF3A6BC3C}" presName="hierChild3" presStyleCnt="0"/>
      <dgm:spPr/>
    </dgm:pt>
  </dgm:ptLst>
  <dgm:cxnLst>
    <dgm:cxn modelId="{909F3036-C477-4702-883C-4663C697C0E4}" srcId="{8BB33A00-1C74-424B-87A3-36B9C886523B}" destId="{EA8BB93C-A123-43FD-9C7A-81A38E7F6A2B}" srcOrd="0" destOrd="0" parTransId="{1B10235C-673B-44E7-8EF8-04D467F7428A}" sibTransId="{E0E60C56-0EC9-4D94-8861-3F9FD1509195}"/>
    <dgm:cxn modelId="{8A6B1E93-DF78-44EE-A10E-912C128CA6F5}" type="presOf" srcId="{8BB33A00-1C74-424B-87A3-36B9C886523B}" destId="{8A5FAD11-0EE8-4B2D-8046-7B2D168D0AC0}" srcOrd="0" destOrd="0" presId="urn:microsoft.com/office/officeart/2005/8/layout/hierarchy1"/>
    <dgm:cxn modelId="{31B939D3-A691-42D5-A00C-759C5FE56B76}" type="presOf" srcId="{F7CA0009-0DC5-4F20-85CD-514C8090B38F}" destId="{D9A1931A-0576-4048-BD96-BE2985A40EE0}" srcOrd="0" destOrd="0" presId="urn:microsoft.com/office/officeart/2005/8/layout/hierarchy1"/>
    <dgm:cxn modelId="{6B7A0F47-BAC7-47C5-A2D8-8A51F480E829}" type="presOf" srcId="{0DC8766E-C3F8-4768-8345-EF9806EA5354}" destId="{3AE7B8C4-79FC-4098-AF9C-02AC669CD70E}" srcOrd="0" destOrd="0" presId="urn:microsoft.com/office/officeart/2005/8/layout/hierarchy1"/>
    <dgm:cxn modelId="{657B8D8F-C222-47FB-ACDD-D03C30385787}" type="presOf" srcId="{EA8BB93C-A123-43FD-9C7A-81A38E7F6A2B}" destId="{E1DDB645-7F48-4EC5-B38E-51DCC72D4CC6}" srcOrd="0" destOrd="0" presId="urn:microsoft.com/office/officeart/2005/8/layout/hierarchy1"/>
    <dgm:cxn modelId="{FE298EA1-11F4-44D3-9F96-C3DF9035FDB9}" srcId="{EA8BB93C-A123-43FD-9C7A-81A38E7F6A2B}" destId="{23AF0997-DE62-44EB-97FB-96B9684C79EF}" srcOrd="0" destOrd="0" parTransId="{0DC8766E-C3F8-4768-8345-EF9806EA5354}" sibTransId="{C2ACB591-1615-4D6A-ACE4-24E64C1C6024}"/>
    <dgm:cxn modelId="{68D4596E-044C-4C48-A6A2-6B2A7336BEEA}" type="presOf" srcId="{23AF0997-DE62-44EB-97FB-96B9684C79EF}" destId="{2BAE55F3-6D49-4277-90B5-A896DBD7043D}" srcOrd="0" destOrd="0" presId="urn:microsoft.com/office/officeart/2005/8/layout/hierarchy1"/>
    <dgm:cxn modelId="{B0F88298-2636-4354-B065-966FBD5A3093}" srcId="{EA8BB93C-A123-43FD-9C7A-81A38E7F6A2B}" destId="{13935E07-0A0F-4429-8726-B80CF3A6BC3C}" srcOrd="1" destOrd="0" parTransId="{F7CA0009-0DC5-4F20-85CD-514C8090B38F}" sibTransId="{AC5950C9-A103-4E57-9483-604AB4467E57}"/>
    <dgm:cxn modelId="{D6E53B2F-F2CC-4F55-B283-1EF275E9EECB}" type="presOf" srcId="{13935E07-0A0F-4429-8726-B80CF3A6BC3C}" destId="{FDF7CD46-7221-4E43-B76E-DD94F41F0144}" srcOrd="0" destOrd="0" presId="urn:microsoft.com/office/officeart/2005/8/layout/hierarchy1"/>
    <dgm:cxn modelId="{E4C51B8F-852C-41D5-ACE1-37260A4960C2}" type="presParOf" srcId="{8A5FAD11-0EE8-4B2D-8046-7B2D168D0AC0}" destId="{7CFF700F-DC0F-4820-BA89-CF68D3921851}" srcOrd="0" destOrd="0" presId="urn:microsoft.com/office/officeart/2005/8/layout/hierarchy1"/>
    <dgm:cxn modelId="{DC6CE68D-DBDB-4743-8C90-36ED41061B2C}" type="presParOf" srcId="{7CFF700F-DC0F-4820-BA89-CF68D3921851}" destId="{CE90BDB2-34EF-4838-8849-6FBFA4FE6ED6}" srcOrd="0" destOrd="0" presId="urn:microsoft.com/office/officeart/2005/8/layout/hierarchy1"/>
    <dgm:cxn modelId="{8D532A84-09AB-4BB1-A62D-7EB3ECA6E398}" type="presParOf" srcId="{CE90BDB2-34EF-4838-8849-6FBFA4FE6ED6}" destId="{BB6FE0C3-4042-46A1-8584-35423A8D22E0}" srcOrd="0" destOrd="0" presId="urn:microsoft.com/office/officeart/2005/8/layout/hierarchy1"/>
    <dgm:cxn modelId="{F763C25A-9AA5-40AB-B413-CFCC8DAF1E70}" type="presParOf" srcId="{CE90BDB2-34EF-4838-8849-6FBFA4FE6ED6}" destId="{E1DDB645-7F48-4EC5-B38E-51DCC72D4CC6}" srcOrd="1" destOrd="0" presId="urn:microsoft.com/office/officeart/2005/8/layout/hierarchy1"/>
    <dgm:cxn modelId="{6A533A54-D623-4DF0-83DC-A6BE0BA721DC}" type="presParOf" srcId="{7CFF700F-DC0F-4820-BA89-CF68D3921851}" destId="{4A3CB197-49E5-495B-9725-1746B5B59112}" srcOrd="1" destOrd="0" presId="urn:microsoft.com/office/officeart/2005/8/layout/hierarchy1"/>
    <dgm:cxn modelId="{F264B3D5-718A-416B-9AFB-81447B913507}" type="presParOf" srcId="{4A3CB197-49E5-495B-9725-1746B5B59112}" destId="{3AE7B8C4-79FC-4098-AF9C-02AC669CD70E}" srcOrd="0" destOrd="0" presId="urn:microsoft.com/office/officeart/2005/8/layout/hierarchy1"/>
    <dgm:cxn modelId="{B23D98DA-4961-49ED-B841-8D3C334AAFA8}" type="presParOf" srcId="{4A3CB197-49E5-495B-9725-1746B5B59112}" destId="{45724EF1-8382-4D0E-A0FE-60F71EA7BF18}" srcOrd="1" destOrd="0" presId="urn:microsoft.com/office/officeart/2005/8/layout/hierarchy1"/>
    <dgm:cxn modelId="{06A45B8C-431A-48D8-97B1-EB8F0B67C8D2}" type="presParOf" srcId="{45724EF1-8382-4D0E-A0FE-60F71EA7BF18}" destId="{77B807E8-0886-44C9-80DE-52A7B5735818}" srcOrd="0" destOrd="0" presId="urn:microsoft.com/office/officeart/2005/8/layout/hierarchy1"/>
    <dgm:cxn modelId="{FBF2ED13-01E9-4ABF-B741-9274E66BE76C}" type="presParOf" srcId="{77B807E8-0886-44C9-80DE-52A7B5735818}" destId="{FCC5B1C2-CFB3-41B9-840D-ABC638B0C20A}" srcOrd="0" destOrd="0" presId="urn:microsoft.com/office/officeart/2005/8/layout/hierarchy1"/>
    <dgm:cxn modelId="{8F352485-BCAD-4537-BFC1-59BA6996A24F}" type="presParOf" srcId="{77B807E8-0886-44C9-80DE-52A7B5735818}" destId="{2BAE55F3-6D49-4277-90B5-A896DBD7043D}" srcOrd="1" destOrd="0" presId="urn:microsoft.com/office/officeart/2005/8/layout/hierarchy1"/>
    <dgm:cxn modelId="{FBF9A633-91DC-4CF1-BBD0-F953437765A3}" type="presParOf" srcId="{45724EF1-8382-4D0E-A0FE-60F71EA7BF18}" destId="{F494CA9B-9AD9-4972-9948-BC4BA15E8778}" srcOrd="1" destOrd="0" presId="urn:microsoft.com/office/officeart/2005/8/layout/hierarchy1"/>
    <dgm:cxn modelId="{3608030A-1952-4A14-8B7A-72EEAC71D487}" type="presParOf" srcId="{4A3CB197-49E5-495B-9725-1746B5B59112}" destId="{D9A1931A-0576-4048-BD96-BE2985A40EE0}" srcOrd="2" destOrd="0" presId="urn:microsoft.com/office/officeart/2005/8/layout/hierarchy1"/>
    <dgm:cxn modelId="{A3FDB812-DF9B-4560-A34B-DB7F04C5445A}" type="presParOf" srcId="{4A3CB197-49E5-495B-9725-1746B5B59112}" destId="{FD4DC610-685E-4DEE-8560-A9CF211CE09C}" srcOrd="3" destOrd="0" presId="urn:microsoft.com/office/officeart/2005/8/layout/hierarchy1"/>
    <dgm:cxn modelId="{2AE60975-C8FA-4573-A62A-A7499BA396BA}" type="presParOf" srcId="{FD4DC610-685E-4DEE-8560-A9CF211CE09C}" destId="{95786448-61D3-4441-A67C-2863A036D9DE}" srcOrd="0" destOrd="0" presId="urn:microsoft.com/office/officeart/2005/8/layout/hierarchy1"/>
    <dgm:cxn modelId="{1BA30610-E4C1-4008-8C8E-8E1605BC0087}" type="presParOf" srcId="{95786448-61D3-4441-A67C-2863A036D9DE}" destId="{56518D92-A026-46D0-BA37-2E092DADA100}" srcOrd="0" destOrd="0" presId="urn:microsoft.com/office/officeart/2005/8/layout/hierarchy1"/>
    <dgm:cxn modelId="{48C19695-001A-4CD5-94AC-8EC069818587}" type="presParOf" srcId="{95786448-61D3-4441-A67C-2863A036D9DE}" destId="{FDF7CD46-7221-4E43-B76E-DD94F41F0144}" srcOrd="1" destOrd="0" presId="urn:microsoft.com/office/officeart/2005/8/layout/hierarchy1"/>
    <dgm:cxn modelId="{6F237D1E-6900-4131-82A3-0B11F4D3A381}" type="presParOf" srcId="{FD4DC610-685E-4DEE-8560-A9CF211CE09C}" destId="{77104240-A43C-4C83-9529-D130C5D265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66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2930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0784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30864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4673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62646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62612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439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7875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Θεσμολογία</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class.uoa.gr/courses/SOCTHEOL1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opencourses.uoa.gr/courses/SOCTHEOL10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ltandlighttv.org/blog/wp-content/uploads/2013/01/scroll_610x300.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wellingintheword.files.wordpress.com/2009/09/28-priestly-garments.jpg?w=450&amp;h=456" TargetMode="External"/><Relationship Id="rId5" Type="http://schemas.openxmlformats.org/officeDocument/2006/relationships/hyperlink" Target="https://commons.wikimedia.org/wiki/File:Foster_Bible_Pictures_0072-2_Priests_of_the_Tabernacle.jpg" TargetMode="External"/><Relationship Id="rId4" Type="http://schemas.openxmlformats.org/officeDocument/2006/relationships/hyperlink" Target="https://safeguardingtheeternal.files.wordpress.com/2013/05/levites-4.jp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jewelpedia.com/img/gallery/042850300123411125133091.jpg" TargetMode="External"/><Relationship Id="rId3" Type="http://schemas.openxmlformats.org/officeDocument/2006/relationships/hyperlink" Target="http://www.jewelpedia.com/img/gallery/08935930012339683424529.jpg" TargetMode="External"/><Relationship Id="rId7" Type="http://schemas.openxmlformats.org/officeDocument/2006/relationships/hyperlink" Target="http://www.jewelpedia.com/img/gallery/056936500123410858755199.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p.ananas.chaoxing.com/star/1024_0/1380507014658ebxlx.jpg" TargetMode="External"/><Relationship Id="rId5" Type="http://schemas.openxmlformats.org/officeDocument/2006/relationships/hyperlink" Target="http://www.jewelpedia.com/img/gallery/01078490012342799157727.jpg" TargetMode="External"/><Relationship Id="rId4" Type="http://schemas.openxmlformats.org/officeDocument/2006/relationships/hyperlink" Target="http://www.jewelpedia.com/img/gallery/082248900123459593633685.jp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jewelpedia.com/img/gallery/069408000123397171618537.jpg" TargetMode="External"/><Relationship Id="rId3" Type="http://schemas.openxmlformats.org/officeDocument/2006/relationships/hyperlink" Target="http://img838.imageshack.us/img838/861/61332617.jpg" TargetMode="External"/><Relationship Id="rId7" Type="http://schemas.openxmlformats.org/officeDocument/2006/relationships/hyperlink" Target="https://commons.wikimedia.org/wiki/File:Chrysoberyl-Garnet-Group-273354.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2.bp.blogspot.com/-ws8BGeF4mmI/UA_J-6caHyI/AAAAAAAAANg/m-E8hTb95iw/s1600/028763200123469449196560.jpg" TargetMode="External"/><Relationship Id="rId5" Type="http://schemas.openxmlformats.org/officeDocument/2006/relationships/hyperlink" Target="http://www.jewelpedia.com/img/gallery/047673000123403897372983.jpg" TargetMode="External"/><Relationship Id="rId4" Type="http://schemas.openxmlformats.org/officeDocument/2006/relationships/hyperlink" Target="https://s-media-cache-ak0.pinimg.com/236x/db/6f/c0/db6fc0e29491e36a97d439c914fb41d2.jp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36.media.tumblr.com/07fa06b425f7cd5dbd24df20f77f93a1/tumblr_mljh04L6O71ryfivao1_500.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French_-_Eucharistic_Dove_-_Walters_4477_-_Profile.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Βιβλική Αρχαιολογία - Θεσμολογία</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3.1</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smtClean="0"/>
              <a:t>Θεσμολογία</a:t>
            </a:r>
            <a:endParaRPr lang="el-GR" sz="2800" dirty="0"/>
          </a:p>
          <a:p>
            <a:endParaRPr lang="en-US" sz="2800" dirty="0" smtClean="0"/>
          </a:p>
          <a:p>
            <a:r>
              <a:rPr lang="el-GR" sz="2800" dirty="0"/>
              <a:t>Θωμάς Μαυρομούστακος </a:t>
            </a:r>
            <a:endParaRPr lang="el-GR" sz="2800" dirty="0" smtClean="0"/>
          </a:p>
          <a:p>
            <a:r>
              <a:rPr lang="el-GR" sz="2800" dirty="0" smtClean="0"/>
              <a:t>Θεολογική Σχολή</a:t>
            </a:r>
            <a:endParaRPr lang="en-US" sz="2800" dirty="0" smtClean="0"/>
          </a:p>
          <a:p>
            <a:r>
              <a:rPr lang="el-GR" sz="2800" dirty="0"/>
              <a:t>Τμήμα Κοινωνικής Θεολογίας</a:t>
            </a:r>
          </a:p>
        </p:txBody>
      </p:sp>
    </p:spTree>
    <p:extLst>
      <p:ext uri="{BB962C8B-B14F-4D97-AF65-F5344CB8AC3E}">
        <p14:creationId xmlns:p14="http://schemas.microsoft.com/office/powerpoint/2010/main" val="337534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ΙΕΡΕΑΣ (</a:t>
            </a:r>
            <a:r>
              <a:rPr lang="el-GR" dirty="0" err="1"/>
              <a:t>κοέν</a:t>
            </a:r>
            <a:r>
              <a:rPr lang="el-GR" dirty="0" smtClean="0"/>
              <a:t>) - ΚΑΘΑΡΟ ΒΕΒΗΛΟ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p:txBody>
          <a:bodyPr>
            <a:noAutofit/>
          </a:bodyPr>
          <a:lstStyle/>
          <a:p>
            <a:pPr>
              <a:spcBef>
                <a:spcPts val="0"/>
              </a:spcBef>
            </a:pPr>
            <a:r>
              <a:rPr lang="el-GR" sz="2200" dirty="0"/>
              <a:t>ΠΡΟΣΕΓΓΙΣΗ </a:t>
            </a:r>
            <a:r>
              <a:rPr lang="el-GR" sz="2200" dirty="0" smtClean="0"/>
              <a:t>ΝΕΚΡΟΥ.</a:t>
            </a:r>
            <a:endParaRPr lang="el-GR" sz="2200" dirty="0"/>
          </a:p>
          <a:p>
            <a:pPr>
              <a:spcBef>
                <a:spcPts val="0"/>
              </a:spcBef>
            </a:pPr>
            <a:r>
              <a:rPr lang="el-GR" sz="2200" dirty="0"/>
              <a:t>ΠΡΟΣΕΓΓΙΣΗ </a:t>
            </a:r>
            <a:r>
              <a:rPr lang="el-GR" sz="2200" dirty="0" smtClean="0"/>
              <a:t>ΤΑΦΩΝ.</a:t>
            </a:r>
            <a:endParaRPr lang="el-GR" sz="2200" dirty="0"/>
          </a:p>
          <a:p>
            <a:pPr>
              <a:spcBef>
                <a:spcPts val="0"/>
              </a:spcBef>
            </a:pPr>
            <a:r>
              <a:rPr lang="el-GR" sz="2200" dirty="0" smtClean="0"/>
              <a:t>ΛΕΠΡΑ.</a:t>
            </a:r>
            <a:endParaRPr lang="el-GR" sz="2200" dirty="0"/>
          </a:p>
          <a:p>
            <a:pPr>
              <a:spcBef>
                <a:spcPts val="0"/>
              </a:spcBef>
            </a:pPr>
            <a:r>
              <a:rPr lang="el-GR" sz="2200" dirty="0"/>
              <a:t>ΣΥΝΟΥΣΙΑ ΚΑΙ </a:t>
            </a:r>
            <a:r>
              <a:rPr lang="el-GR" sz="2200" dirty="0" smtClean="0"/>
              <a:t>ΓΟΝΟΡΡΟΙΑ.</a:t>
            </a:r>
            <a:endParaRPr lang="el-GR" sz="2200" dirty="0"/>
          </a:p>
          <a:p>
            <a:pPr>
              <a:spcBef>
                <a:spcPts val="0"/>
              </a:spcBef>
            </a:pPr>
            <a:r>
              <a:rPr lang="el-GR" sz="2200" dirty="0"/>
              <a:t>ΛΕΧΩΝΑ, ΕΠΙ 40 </a:t>
            </a:r>
            <a:r>
              <a:rPr lang="el-GR" sz="2200" dirty="0" smtClean="0"/>
              <a:t>ΗΜΕΡΕΣ.</a:t>
            </a:r>
            <a:endParaRPr lang="el-GR" sz="2200" dirty="0"/>
          </a:p>
          <a:p>
            <a:pPr>
              <a:spcBef>
                <a:spcPts val="0"/>
              </a:spcBef>
            </a:pPr>
            <a:r>
              <a:rPr lang="el-GR" sz="2200" dirty="0"/>
              <a:t>ΓΗ ΤΩΝ ΕΘΝΙΚΩΝ ΚΑΙ </a:t>
            </a:r>
            <a:r>
              <a:rPr lang="el-GR" sz="2200" dirty="0" smtClean="0"/>
              <a:t>ΑΛΛΟΤΡΙΩΝ.</a:t>
            </a:r>
            <a:endParaRPr lang="el-GR" sz="2200" dirty="0"/>
          </a:p>
          <a:p>
            <a:pPr>
              <a:spcBef>
                <a:spcPts val="0"/>
              </a:spcBef>
            </a:pPr>
            <a:r>
              <a:rPr lang="el-GR" sz="2200" dirty="0"/>
              <a:t>ΟΙΚΙΑ ΕΘΝΙΚΟΥ Η ΑΛΛΟΤΡΙΟΥ ΠΟΥ ΥΠΗΡΧΕ ΜΕΤΑΞΥ ΤΩΝ </a:t>
            </a:r>
            <a:r>
              <a:rPr lang="el-GR" sz="2200" dirty="0" smtClean="0"/>
              <a:t>ΙΣΡΑΗΛΙΤΩΝ.</a:t>
            </a:r>
            <a:endParaRPr lang="el-GR" sz="2200" dirty="0"/>
          </a:p>
          <a:p>
            <a:pPr>
              <a:spcBef>
                <a:spcPts val="0"/>
              </a:spcBef>
            </a:pPr>
            <a:r>
              <a:rPr lang="el-GR" sz="2200" dirty="0"/>
              <a:t>ΒΡΩΣΗ ΑΚΑΘΑΡΤΩΝ ΖΩΩΝ (π.Χ. ΚΑΜΗΛΑ ΚΑΙ ΧΟΙΡΟΣ</a:t>
            </a:r>
            <a:r>
              <a:rPr lang="el-GR" sz="2200" dirty="0" smtClean="0"/>
              <a:t>).</a:t>
            </a:r>
            <a:endParaRPr lang="el-GR" sz="2200" dirty="0"/>
          </a:p>
          <a:p>
            <a:pPr>
              <a:spcBef>
                <a:spcPts val="0"/>
              </a:spcBef>
            </a:pPr>
            <a:r>
              <a:rPr lang="el-GR" sz="2200" dirty="0"/>
              <a:t>ΟΠΟΙΟΣ ΕΡΧΟΤΑΝ ΜΕ ΤΟ ΒΕΒΗΛΟ ΟΦΕΙΛΕ ΝΑ ΚΑΘΑΡΘΕΙ ΕΙΤΕ ΜΕ </a:t>
            </a:r>
            <a:r>
              <a:rPr lang="el-GR" sz="2200" dirty="0" smtClean="0"/>
              <a:t>ΡΑΝΤΙΣΜΟΥΣ - ΜΕ </a:t>
            </a:r>
            <a:r>
              <a:rPr lang="el-GR" sz="2200" dirty="0"/>
              <a:t>ΑΓΙΑΣΜΕΝΟ ΝΕΡΟ ΕΙΤΕ ΜΕ ΑΙΜΑ Η ΑΚΟΜΗ ΚΑΙ ΜΕ ΔΙΕΛΕΥΣΗ ΑΠΟ ΠΥΡΑ. </a:t>
            </a:r>
          </a:p>
        </p:txBody>
      </p:sp>
    </p:spTree>
    <p:extLst>
      <p:ext uri="{BB962C8B-B14F-4D97-AF65-F5344CB8AC3E}">
        <p14:creationId xmlns:p14="http://schemas.microsoft.com/office/powerpoint/2010/main" val="231406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ΙΕΡΕΑΣ (</a:t>
            </a:r>
            <a:r>
              <a:rPr lang="el-GR" dirty="0" err="1"/>
              <a:t>κοέν</a:t>
            </a:r>
            <a:r>
              <a:rPr lang="el-GR" dirty="0" smtClean="0"/>
              <a:t>) </a:t>
            </a:r>
            <a:r>
              <a:rPr lang="en-US" dirty="0" smtClean="0"/>
              <a:t>[</a:t>
            </a:r>
            <a:r>
              <a:rPr lang="el-GR" dirty="0"/>
              <a:t>5</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252000" indent="-252000">
              <a:lnSpc>
                <a:spcPts val="2300"/>
              </a:lnSpc>
              <a:spcBef>
                <a:spcPts val="0"/>
              </a:spcBef>
            </a:pPr>
            <a:r>
              <a:rPr lang="el-GR" sz="2200" dirty="0"/>
              <a:t>ΝΥΜΦΕΥΟΤΑΝ ΜΟΝΟ ΑΡΤΙΜΕΛΗ ΙΣΡΑΗΛΙΤΙΣΣΑ ΠΑΡΘΕΝΑ Η ΧΗΡΑ </a:t>
            </a:r>
            <a:r>
              <a:rPr lang="el-GR" sz="2200" dirty="0" smtClean="0"/>
              <a:t>ΙΕΡΕΑ.</a:t>
            </a:r>
            <a:endParaRPr lang="el-GR" sz="2200" dirty="0"/>
          </a:p>
          <a:p>
            <a:pPr marL="252000" indent="-252000">
              <a:lnSpc>
                <a:spcPts val="2300"/>
              </a:lnSpc>
              <a:spcBef>
                <a:spcPts val="0"/>
              </a:spcBef>
            </a:pPr>
            <a:r>
              <a:rPr lang="el-GR" sz="2200" dirty="0"/>
              <a:t>Ο ΙΩΣΗΠΠΟΣ ΑΝΑΦΕΡΕΙ ΟΤΙ ΣΤΗΝ ΕΠΟΧΗ ΤΟΥ Ο ΙΕΡΕΑΣ ΜΠΟΡΟΥΣΕ ΝΑ ΣΥΝΑΨΕΙ ΓΑΜΟ ΜΕ ΔΟΥΛΗ Η ΑΙΧΜΑΛΩΤΗ Η ΧΩΡΙΣΜΕΝΗ Η ΓΥΝΑΙΚΑ </a:t>
            </a:r>
            <a:r>
              <a:rPr lang="el-GR" sz="2200" dirty="0" smtClean="0"/>
              <a:t>ΕΡΓΑΖΟΜΕΝΗ.</a:t>
            </a:r>
            <a:endParaRPr lang="el-GR" sz="2200" dirty="0"/>
          </a:p>
          <a:p>
            <a:pPr marL="252000" indent="-252000">
              <a:lnSpc>
                <a:spcPts val="2300"/>
              </a:lnSpc>
              <a:spcBef>
                <a:spcPts val="0"/>
              </a:spcBef>
            </a:pPr>
            <a:r>
              <a:rPr lang="el-GR" sz="2200" dirty="0"/>
              <a:t>ΠΡΟΣΕΦΕΡΕ ΑΙΜΑΤΗΡΕΣ ΚΑΙ ΑΝΑΙΜΑΚΤΕΣ </a:t>
            </a:r>
            <a:r>
              <a:rPr lang="el-GR" sz="2200" dirty="0" smtClean="0"/>
              <a:t>ΘΥΣΙΕΣ.</a:t>
            </a:r>
            <a:endParaRPr lang="el-GR" sz="2200" dirty="0"/>
          </a:p>
          <a:p>
            <a:pPr marL="252000" indent="-252000">
              <a:lnSpc>
                <a:spcPts val="2300"/>
              </a:lnSpc>
              <a:spcBef>
                <a:spcPts val="0"/>
              </a:spcBef>
            </a:pPr>
            <a:r>
              <a:rPr lang="el-GR" sz="2200" dirty="0"/>
              <a:t>ΕΥΘΥΝΗ ΓΙΑ ΤΑ ΑΠΑΙΤΟΥΜΕΝΑ ΠΡΟΣ ΘΥΣΙΑ </a:t>
            </a:r>
            <a:r>
              <a:rPr lang="el-GR" sz="2200" dirty="0" smtClean="0"/>
              <a:t>ΞΥΛΑ.</a:t>
            </a:r>
            <a:endParaRPr lang="el-GR" sz="2200" dirty="0"/>
          </a:p>
          <a:p>
            <a:pPr marL="252000" indent="-252000">
              <a:lnSpc>
                <a:spcPts val="2300"/>
              </a:lnSpc>
              <a:spcBef>
                <a:spcPts val="0"/>
              </a:spcBef>
            </a:pPr>
            <a:r>
              <a:rPr lang="el-GR" sz="2200" dirty="0"/>
              <a:t>ΡΑΝΤΙΖΕ ΤΟ ΑΙΜΑ ΤΟΥ ΣΦΑΓΙΑΣΘΕΝΤΟΣ ΖΩΟΥ ΣΤΙΣ ΤΕΣΣΕΡΙΣ ΠΛΕΥΡΕΣ ΤΟΥ ΘΥΣΙΑΣΤΗΡΙΟΥ ΤΩΝ ΟΛΟΚΑΥΤΩΜΑΤΩΝ. ΣΤΗ ΣΥΝΕΧΕΙΑ ΤΟΠΟΘΕΤΟΥΣΕ ΤΑ ΤΕΜΑΧΙΑ ΤΟΥ ΠΡΟΣΦΕΡΘΕΝΤΟΣ </a:t>
            </a:r>
            <a:r>
              <a:rPr lang="el-GR" sz="2200" dirty="0" smtClean="0"/>
              <a:t>ΣΦΑΓΙΟΥ.</a:t>
            </a:r>
            <a:endParaRPr lang="el-GR" sz="2200" dirty="0"/>
          </a:p>
          <a:p>
            <a:pPr marL="252000" indent="-252000">
              <a:lnSpc>
                <a:spcPts val="2300"/>
              </a:lnSpc>
              <a:spcBef>
                <a:spcPts val="0"/>
              </a:spcBef>
            </a:pPr>
            <a:r>
              <a:rPr lang="el-GR" sz="2200" dirty="0"/>
              <a:t>ΑΝΑΝΕΩΝΕ ΤΟΥΣ 12 ΑΡΤΟΥΣ ΤΗΣ ΤΡΑΠΕΖΑΣ ΠΡΟΘΕΣΕΩΣ, ΤΗΝ ΚΑΥΣΗ ΤΟΥ ΘΥΜΙΑΜΑΤΟΣ ΣΤΟ ΟΜΩΝΥΜΟ ΘΥΣΙΑΣΤΗΡΙΟ ΚΑΙ ΤΟ ΑΝΑΜΜΑ ΤΗΣ ΕΠΤΑΦΩΤΗΣ </a:t>
            </a:r>
            <a:r>
              <a:rPr lang="el-GR" sz="2200" dirty="0" smtClean="0"/>
              <a:t>ΛΥΧΝΙΑΣ.</a:t>
            </a:r>
            <a:endParaRPr lang="el-GR" sz="2200" dirty="0"/>
          </a:p>
          <a:p>
            <a:pPr marL="252000" indent="-252000">
              <a:lnSpc>
                <a:spcPts val="2300"/>
              </a:lnSpc>
              <a:spcBef>
                <a:spcPts val="0"/>
              </a:spcBef>
            </a:pPr>
            <a:r>
              <a:rPr lang="el-GR" sz="2200" dirty="0"/>
              <a:t>ΟΙΩΝΟΣΚΟΠΟΥΣΕ. ΔΙΑΒΑΖΕ ΤΟΥΣ ΧΡΗΣΜΟΥΣ ΤΟΥ ΓΙΑΧΒΕ (ΜΑΝΤΕΙΟ ΔΕΛΦΩΝ</a:t>
            </a:r>
            <a:r>
              <a:rPr lang="el-GR" sz="2200" dirty="0" smtClean="0"/>
              <a:t>).</a:t>
            </a:r>
            <a:endParaRPr lang="el-GR" sz="2200" dirty="0"/>
          </a:p>
        </p:txBody>
      </p:sp>
    </p:spTree>
    <p:extLst>
      <p:ext uri="{BB962C8B-B14F-4D97-AF65-F5344CB8AC3E}">
        <p14:creationId xmlns:p14="http://schemas.microsoft.com/office/powerpoint/2010/main" val="251110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ΙΕΡΕΑΣ (</a:t>
            </a:r>
            <a:r>
              <a:rPr lang="el-GR" dirty="0" err="1"/>
              <a:t>κοέν</a:t>
            </a:r>
            <a:r>
              <a:rPr lang="el-GR" dirty="0" smtClean="0"/>
              <a:t>) </a:t>
            </a:r>
            <a:r>
              <a:rPr lang="en-US" dirty="0" smtClean="0"/>
              <a:t>[</a:t>
            </a:r>
            <a:r>
              <a:rPr lang="el-GR" dirty="0"/>
              <a:t>6</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252000" indent="-252000">
              <a:lnSpc>
                <a:spcPts val="2500"/>
              </a:lnSpc>
              <a:spcBef>
                <a:spcPts val="0"/>
              </a:spcBef>
            </a:pPr>
            <a:r>
              <a:rPr lang="el-GR" sz="2200" dirty="0"/>
              <a:t>ΣΑΛΠΙΖΑΝ ΚΑΤΑ ΤΗ ΔΙΑΡΚΕΙΑ ΤΩΝ ΔΙΑΦΟΡΩΝ ΣΤΑΔΙΩΝ ΤΩΝ </a:t>
            </a:r>
            <a:r>
              <a:rPr lang="el-GR" sz="2200" dirty="0" smtClean="0"/>
              <a:t>ΤΕΛΕΤΩΝ.</a:t>
            </a:r>
            <a:endParaRPr lang="el-GR" sz="2200" dirty="0"/>
          </a:p>
          <a:p>
            <a:pPr marL="252000" indent="-252000">
              <a:lnSpc>
                <a:spcPts val="2500"/>
              </a:lnSpc>
              <a:spcBef>
                <a:spcPts val="0"/>
              </a:spcBef>
            </a:pPr>
            <a:r>
              <a:rPr lang="el-GR" sz="2200" dirty="0"/>
              <a:t>ΕΥΛΟΓΟΥΣΑΝ ΤΟΝ </a:t>
            </a:r>
            <a:r>
              <a:rPr lang="el-GR" sz="2200" dirty="0" smtClean="0"/>
              <a:t>ΛΑΟ.</a:t>
            </a:r>
            <a:endParaRPr lang="el-GR" sz="2200" dirty="0"/>
          </a:p>
          <a:p>
            <a:pPr marL="252000" indent="-252000">
              <a:lnSpc>
                <a:spcPts val="2500"/>
              </a:lnSpc>
              <a:spcBef>
                <a:spcPts val="0"/>
              </a:spcBef>
            </a:pPr>
            <a:r>
              <a:rPr lang="el-GR" sz="2200" dirty="0"/>
              <a:t>ΔΙΔΑΣΚΑΝ ΤΟ </a:t>
            </a:r>
            <a:r>
              <a:rPr lang="el-GR" sz="2200" dirty="0" smtClean="0"/>
              <a:t>ΤΕΛΕΤΟΥΡΓΙΚΟ </a:t>
            </a:r>
            <a:r>
              <a:rPr lang="el-GR" sz="2200" dirty="0"/>
              <a:t>ΚΑΙ ΘΡΗΣΚΕΥΤΙΚΕΣ ΥΠΟΧΡΕΩΣΕΙΣ ΤΟΥ </a:t>
            </a:r>
            <a:r>
              <a:rPr lang="el-GR" sz="2200" dirty="0" smtClean="0"/>
              <a:t>ΛΑΟΥ.</a:t>
            </a:r>
            <a:endParaRPr lang="el-GR" sz="2200" dirty="0"/>
          </a:p>
          <a:p>
            <a:pPr marL="252000" indent="-252000">
              <a:lnSpc>
                <a:spcPts val="2500"/>
              </a:lnSpc>
              <a:spcBef>
                <a:spcPts val="0"/>
              </a:spcBef>
            </a:pPr>
            <a:r>
              <a:rPr lang="el-GR" sz="2200" dirty="0"/>
              <a:t>ΦΡΟΝΤΙΖΑΝ ΓΙΑ ΤΗΝ ΤΗΡΗΣΗ ΤΗΣ ΤΑΞΗΣ ΤΟΣΟ ΣΤΗ ΣΚΗΝΗ ΤΟΥ ΜΑΡΤΥΡΙΟΥ ΟΣΟ ΚΑΙ ΣΤΟΥΣ ΝΑΟΥΣ ΚΑΙ ΔΙΕΞΗΓΑΓΑΝ </a:t>
            </a:r>
            <a:r>
              <a:rPr lang="el-GR" sz="2200" dirty="0" smtClean="0"/>
              <a:t>ΚΑΘΑΡΜΟΥΣ.</a:t>
            </a:r>
            <a:endParaRPr lang="el-GR" sz="2200" dirty="0"/>
          </a:p>
          <a:p>
            <a:pPr marL="252000" indent="-252000">
              <a:lnSpc>
                <a:spcPts val="2500"/>
              </a:lnSpc>
              <a:spcBef>
                <a:spcPts val="0"/>
              </a:spcBef>
            </a:pPr>
            <a:r>
              <a:rPr lang="el-GR" sz="2200" dirty="0"/>
              <a:t>ΔΙΑΠΙΣΤΩΝΑΝ ΤΗΝ ΥΠΑΡΞΗ ΜΕΤΑΔΟΤΙΚΗΣ </a:t>
            </a:r>
            <a:r>
              <a:rPr lang="el-GR" sz="2200" dirty="0" smtClean="0"/>
              <a:t>ΛΕΠΡΑΣ.</a:t>
            </a:r>
            <a:endParaRPr lang="el-GR" sz="2200" dirty="0"/>
          </a:p>
          <a:p>
            <a:pPr marL="252000" indent="-252000">
              <a:lnSpc>
                <a:spcPts val="2500"/>
              </a:lnSpc>
              <a:spcBef>
                <a:spcPts val="0"/>
              </a:spcBef>
            </a:pPr>
            <a:r>
              <a:rPr lang="el-GR" sz="2200" dirty="0"/>
              <a:t>ΠΑΡΟΧΗ ΑΣΥΛΟΥ ΣΤΟΥΣ </a:t>
            </a:r>
            <a:r>
              <a:rPr lang="el-GR" sz="2200" dirty="0" smtClean="0"/>
              <a:t>ΚΑΤΑΔΙΩΚΟΜΕΝΟΥΣ.</a:t>
            </a:r>
            <a:endParaRPr lang="el-GR" sz="2200" dirty="0"/>
          </a:p>
          <a:p>
            <a:pPr marL="252000" indent="-252000">
              <a:lnSpc>
                <a:spcPts val="2500"/>
              </a:lnSpc>
              <a:spcBef>
                <a:spcPts val="0"/>
              </a:spcBef>
            </a:pPr>
            <a:r>
              <a:rPr lang="el-GR" sz="2200" dirty="0"/>
              <a:t>ΣΥΝΤΗΡΟΥΝΤΑΝ ΑΠΟ ΤΑ ΤΕΜΑΧΙΑ ΤΩΝ ΖΩΩΝ ΠΟΥ ΠΡΟΣΦΕΡΟΝΤΑΝ ΠΡΟΣ ΘΥΣΙΑ (</a:t>
            </a:r>
            <a:r>
              <a:rPr lang="el-GR" sz="2200" dirty="0" smtClean="0"/>
              <a:t>ΜΙΣΠΑΠ-ΧΑ-ΚΟΑΝΙΜ).</a:t>
            </a:r>
            <a:endParaRPr lang="el-GR" sz="2200" dirty="0"/>
          </a:p>
          <a:p>
            <a:pPr marL="252000" indent="-252000">
              <a:lnSpc>
                <a:spcPts val="2500"/>
              </a:lnSpc>
              <a:spcBef>
                <a:spcPts val="0"/>
              </a:spcBef>
            </a:pPr>
            <a:r>
              <a:rPr lang="el-GR" sz="2200" dirty="0"/>
              <a:t>ΣΥΝΤΗΡΟΥΝΤΑΝ ΕΠΙΣΗΣ ΑΠΟ ΤΑΣ ΑΠΑΡΧΑΣ, ΔΕΚΑΤΗ, ΚΤΗΜΑΤΑ ΠΡΟΣ ΚΑΛΛΙΕΡΓΕΙΑ, ΧΡΗΜΑΤΙΚΕΣ ΠΟΙΝΕΣ ΠΟΥ ΟΡΙΖΟΝΤΑΝ ΓΙΑ ΤΗ ΔΙΑΠΡΑΞΗ ΤΗΣ ΑΜΑΡΤΙΑΣ, ΜΕΡΟΣ ΤΩΝ ΕΙΣΟΔΩΝ ΤΟΥ </a:t>
            </a:r>
            <a:r>
              <a:rPr lang="el-GR" sz="2200" dirty="0" smtClean="0"/>
              <a:t>ΝΑΟΥ.</a:t>
            </a:r>
            <a:endParaRPr lang="el-GR" sz="2200" dirty="0"/>
          </a:p>
        </p:txBody>
      </p:sp>
    </p:spTree>
    <p:extLst>
      <p:ext uri="{BB962C8B-B14F-4D97-AF65-F5344CB8AC3E}">
        <p14:creationId xmlns:p14="http://schemas.microsoft.com/office/powerpoint/2010/main" val="1217749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ΑΡΧΙΕΡΕΑΣ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552" y="1557338"/>
            <a:ext cx="4305596" cy="4525962"/>
          </a:xfrm>
        </p:spPr>
      </p:pic>
      <p:sp>
        <p:nvSpPr>
          <p:cNvPr id="6" name="TextBox 5"/>
          <p:cNvSpPr txBox="1"/>
          <p:nvPr/>
        </p:nvSpPr>
        <p:spPr>
          <a:xfrm>
            <a:off x="485151" y="1558933"/>
            <a:ext cx="2386608" cy="647526"/>
          </a:xfrm>
          <a:prstGeom prst="rect">
            <a:avLst/>
          </a:prstGeom>
        </p:spPr>
        <p:txBody>
          <a:bodyPr vert="horz" wrap="square" lIns="91440" tIns="45720" rIns="91440" bIns="45720" rtlCol="0" anchor="ctr">
            <a:noAutofit/>
          </a:bodyPr>
          <a:lstStyle/>
          <a:p>
            <a:pPr>
              <a:lnSpc>
                <a:spcPts val="1600"/>
              </a:lnSpc>
            </a:pPr>
            <a:r>
              <a:rPr lang="el-GR" dirty="0"/>
              <a:t>ΕΦΩΔ. ΚΕΝΤΗΜΕΝΟ ΜΕ ΚΥΑΝΑ, ΕΡΥΘΡΑ ΚΑΙ ΠΟΡΦΥΡΑ </a:t>
            </a:r>
            <a:r>
              <a:rPr lang="el-GR" dirty="0" smtClean="0"/>
              <a:t>ΝΗΜΑΤΑ</a:t>
            </a:r>
          </a:p>
        </p:txBody>
      </p:sp>
      <p:cxnSp>
        <p:nvCxnSpPr>
          <p:cNvPr id="8" name="Ευθύγραμμο βέλος σύνδεσης 7"/>
          <p:cNvCxnSpPr/>
          <p:nvPr/>
        </p:nvCxnSpPr>
        <p:spPr>
          <a:xfrm flipH="1" flipV="1">
            <a:off x="2627784" y="1990436"/>
            <a:ext cx="1080120" cy="11896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079" y="2421281"/>
            <a:ext cx="2386608" cy="973588"/>
          </a:xfrm>
          <a:prstGeom prst="rect">
            <a:avLst/>
          </a:prstGeom>
        </p:spPr>
        <p:txBody>
          <a:bodyPr vert="horz" wrap="square" lIns="91440" tIns="45720" rIns="91440" bIns="45720" rtlCol="0" anchor="ctr">
            <a:noAutofit/>
          </a:bodyPr>
          <a:lstStyle/>
          <a:p>
            <a:pPr>
              <a:lnSpc>
                <a:spcPts val="1600"/>
              </a:lnSpc>
            </a:pPr>
            <a:r>
              <a:rPr lang="el-GR" dirty="0"/>
              <a:t>ΕΠΩΜΙΔΕΣ ΜΕ ΜΙΚΡΑ ΠΛΑΚΙΔΙΑ ΑΠΟ ΟΝΥΧΑ, ΕΠΙΛΕΓΜΕΝΑ ΣΕ ΧΡΥΣΟ ΠΛΑΙΣΙΟ. 12 ΦΥΛΕΣ ΤΟΥ </a:t>
            </a:r>
            <a:r>
              <a:rPr lang="el-GR" dirty="0" smtClean="0"/>
              <a:t>ΙΣΡΑΗΛ</a:t>
            </a:r>
            <a:endParaRPr lang="el-GR" dirty="0"/>
          </a:p>
        </p:txBody>
      </p:sp>
      <p:cxnSp>
        <p:nvCxnSpPr>
          <p:cNvPr id="13" name="Ευθύγραμμο βέλος σύνδεσης 12"/>
          <p:cNvCxnSpPr/>
          <p:nvPr/>
        </p:nvCxnSpPr>
        <p:spPr>
          <a:xfrm flipH="1" flipV="1">
            <a:off x="2843808" y="3180047"/>
            <a:ext cx="1097740" cy="1057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3609691"/>
            <a:ext cx="2386608" cy="2771637"/>
          </a:xfrm>
          <a:prstGeom prst="rect">
            <a:avLst/>
          </a:prstGeom>
        </p:spPr>
        <p:txBody>
          <a:bodyPr vert="horz" wrap="square" lIns="91440" tIns="45720" rIns="91440" bIns="45720" rtlCol="0" anchor="ctr">
            <a:noAutofit/>
          </a:bodyPr>
          <a:lstStyle/>
          <a:p>
            <a:pPr>
              <a:lnSpc>
                <a:spcPts val="1400"/>
              </a:lnSpc>
            </a:pPr>
            <a:r>
              <a:rPr lang="el-GR" dirty="0"/>
              <a:t>Ο ΜΕΪΛ. ΑΡΡΑΦΟΣ ΣΑΚΚΟΣ. ΠΑΝΩ ΑΠΟ ΤΟΝ ΠΟΔΗΡΗ ΧΙΤΩΝΑ. ΣΤΑ ΑΚΡΑ ΡΟΪΣΚΟΙ ΑΠΟ ΠΟΡΦΥΡΟ, ΛΕΥΚΟ ΚΑΙ ΚΥΑΝΟ ΧΡΩΜΑ ΚΑΙ ΧΡΥΣΟΙ ΚΩΔΩΝΙΣΚΟΙ. ΗΧΟΥΣΑΝ ΚΑΙ ΔΗΛΩΝΑΝ ΟΤΙ ΗΤΑΝ ΖΩΝΤΑΝΟΣ ΟΤΑΝ ΕΙΣΕΡΧΟΤΑΝ ΚΑΙ ΠΑΡΕΜΕΝΕ ΣΤΟ ΑΓΙΟ ΤΩΝ ΑΓΙΩΝ. ΑΠΟΜΑΚΡΥΝΑΝ ΚΑΙ ΤΟΥΣ </a:t>
            </a:r>
            <a:r>
              <a:rPr lang="el-GR" dirty="0" smtClean="0"/>
              <a:t>ΔΑΙΜΟΝΕΣ</a:t>
            </a:r>
            <a:endParaRPr lang="el-GR" dirty="0"/>
          </a:p>
        </p:txBody>
      </p:sp>
      <p:cxnSp>
        <p:nvCxnSpPr>
          <p:cNvPr id="16" name="Ευθύγραμμο βέλος σύνδεσης 15"/>
          <p:cNvCxnSpPr/>
          <p:nvPr/>
        </p:nvCxnSpPr>
        <p:spPr>
          <a:xfrm flipH="1">
            <a:off x="2627784" y="4396510"/>
            <a:ext cx="1245718" cy="2925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40152" y="6083300"/>
            <a:ext cx="298376" cy="216024"/>
          </a:xfrm>
          <a:prstGeom prst="rect">
            <a:avLst/>
          </a:prstGeom>
        </p:spPr>
        <p:txBody>
          <a:bodyPr vert="horz" wrap="square" lIns="91440" tIns="45720" rIns="91440" bIns="45720" rtlCol="0" anchor="ctr">
            <a:noAutofit/>
          </a:bodyPr>
          <a:lstStyle/>
          <a:p>
            <a:pPr algn="ctr"/>
            <a:r>
              <a:rPr lang="el-GR" sz="1500" dirty="0" smtClean="0"/>
              <a:t>4</a:t>
            </a:r>
          </a:p>
        </p:txBody>
      </p:sp>
      <p:sp>
        <p:nvSpPr>
          <p:cNvPr id="23" name="TextBox 22"/>
          <p:cNvSpPr txBox="1"/>
          <p:nvPr/>
        </p:nvSpPr>
        <p:spPr>
          <a:xfrm>
            <a:off x="6444208" y="1557338"/>
            <a:ext cx="2255292" cy="863943"/>
          </a:xfrm>
          <a:prstGeom prst="rect">
            <a:avLst/>
          </a:prstGeom>
        </p:spPr>
        <p:txBody>
          <a:bodyPr vert="horz" wrap="square" lIns="91440" tIns="45720" rIns="91440" bIns="45720" rtlCol="0" anchor="ctr">
            <a:noAutofit/>
          </a:bodyPr>
          <a:lstStyle/>
          <a:p>
            <a:pPr>
              <a:lnSpc>
                <a:spcPts val="1600"/>
              </a:lnSpc>
            </a:pPr>
            <a:r>
              <a:rPr lang="el-GR" dirty="0"/>
              <a:t>ΠΕΡΙΖΩΜΑ, ΧΡΩΜΑΤΟΣ ΛΕΥΚΟΥ, ΚΥΑΝΟΥ, ΕΡΥΘΡΟΥ ΚΑΙ ΠΟΡΦΥΡΟΥ</a:t>
            </a:r>
          </a:p>
        </p:txBody>
      </p:sp>
      <p:cxnSp>
        <p:nvCxnSpPr>
          <p:cNvPr id="25" name="Ευθύγραμμο βέλος σύνδεσης 24"/>
          <p:cNvCxnSpPr/>
          <p:nvPr/>
        </p:nvCxnSpPr>
        <p:spPr>
          <a:xfrm flipV="1">
            <a:off x="4427984" y="1990437"/>
            <a:ext cx="2016224" cy="11896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44208" y="2637713"/>
            <a:ext cx="2255292" cy="1296144"/>
          </a:xfrm>
          <a:prstGeom prst="rect">
            <a:avLst/>
          </a:prstGeom>
        </p:spPr>
        <p:txBody>
          <a:bodyPr vert="horz" wrap="square" lIns="91440" tIns="45720" rIns="91440" bIns="45720" rtlCol="0" anchor="ctr">
            <a:noAutofit/>
          </a:bodyPr>
          <a:lstStyle/>
          <a:p>
            <a:pPr>
              <a:lnSpc>
                <a:spcPts val="1600"/>
              </a:lnSpc>
            </a:pPr>
            <a:r>
              <a:rPr lang="el-GR" dirty="0"/>
              <a:t>ΣΤΟΝ ΘΥΛΑΚΑ ΔΥΟ ΚΛΗΡΟΙ</a:t>
            </a:r>
            <a:r>
              <a:rPr lang="en-US" dirty="0"/>
              <a:t>:</a:t>
            </a:r>
          </a:p>
          <a:p>
            <a:pPr>
              <a:lnSpc>
                <a:spcPts val="1600"/>
              </a:lnSpc>
            </a:pPr>
            <a:r>
              <a:rPr lang="en-US" dirty="0"/>
              <a:t>URIM: (</a:t>
            </a:r>
            <a:r>
              <a:rPr lang="el-GR" dirty="0"/>
              <a:t>=ΔΗΛΩΣΗ) ΝΑΙ</a:t>
            </a:r>
          </a:p>
          <a:p>
            <a:pPr>
              <a:lnSpc>
                <a:spcPts val="1600"/>
              </a:lnSpc>
            </a:pPr>
            <a:r>
              <a:rPr lang="en-US" dirty="0"/>
              <a:t>TUMMIM (=</a:t>
            </a:r>
            <a:r>
              <a:rPr lang="el-GR" dirty="0"/>
              <a:t>ΑΛΗΘΕΙΑ)</a:t>
            </a:r>
          </a:p>
          <a:p>
            <a:pPr>
              <a:lnSpc>
                <a:spcPts val="1600"/>
              </a:lnSpc>
            </a:pPr>
            <a:r>
              <a:rPr lang="el-GR" dirty="0" smtClean="0"/>
              <a:t>ΟΧΙ</a:t>
            </a:r>
            <a:endParaRPr lang="el-GR" dirty="0"/>
          </a:p>
        </p:txBody>
      </p:sp>
      <p:cxnSp>
        <p:nvCxnSpPr>
          <p:cNvPr id="29" name="Ευθύγραμμο βέλος σύνδεσης 28"/>
          <p:cNvCxnSpPr/>
          <p:nvPr/>
        </p:nvCxnSpPr>
        <p:spPr>
          <a:xfrm flipV="1">
            <a:off x="4208702" y="3285785"/>
            <a:ext cx="2235506" cy="3184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44208" y="4149080"/>
            <a:ext cx="2238238" cy="846429"/>
          </a:xfrm>
          <a:prstGeom prst="rect">
            <a:avLst/>
          </a:prstGeom>
        </p:spPr>
        <p:txBody>
          <a:bodyPr vert="horz" wrap="square" lIns="91440" tIns="45720" rIns="91440" bIns="45720" rtlCol="0" anchor="ctr">
            <a:normAutofit/>
          </a:bodyPr>
          <a:lstStyle/>
          <a:p>
            <a:pPr>
              <a:lnSpc>
                <a:spcPts val="1700"/>
              </a:lnSpc>
            </a:pPr>
            <a:r>
              <a:rPr lang="el-GR" dirty="0"/>
              <a:t>ΠΟΔΗΡΗΣ ΧΙΤΩΝΑΣ. ΟΠΩΣ ΙΕΡΕΑ ΑΛΛΑ ΜΕ </a:t>
            </a:r>
            <a:r>
              <a:rPr lang="el-GR" dirty="0" smtClean="0"/>
              <a:t>ΔΙΑΚΟΣΜΗΣΕΙΣ</a:t>
            </a:r>
            <a:endParaRPr lang="el-GR" dirty="0"/>
          </a:p>
        </p:txBody>
      </p:sp>
      <p:cxnSp>
        <p:nvCxnSpPr>
          <p:cNvPr id="32" name="Ευθύγραμμο βέλος σύνδεσης 31"/>
          <p:cNvCxnSpPr/>
          <p:nvPr/>
        </p:nvCxnSpPr>
        <p:spPr>
          <a:xfrm flipV="1">
            <a:off x="4283968" y="4585364"/>
            <a:ext cx="2160240" cy="57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44208" y="5135209"/>
            <a:ext cx="2238238" cy="1087791"/>
          </a:xfrm>
          <a:prstGeom prst="rect">
            <a:avLst/>
          </a:prstGeom>
        </p:spPr>
        <p:txBody>
          <a:bodyPr vert="horz" wrap="square" lIns="91440" tIns="45720" rIns="91440" bIns="45720" rtlCol="0" anchor="ctr">
            <a:noAutofit/>
          </a:bodyPr>
          <a:lstStyle/>
          <a:p>
            <a:pPr>
              <a:lnSpc>
                <a:spcPts val="1600"/>
              </a:lnSpc>
            </a:pPr>
            <a:r>
              <a:rPr lang="el-GR" dirty="0"/>
              <a:t>ΜΙΤΣΝΕΦΩΘ (ο΄=ΚΙΝΔΑΡΙΣ) </a:t>
            </a:r>
          </a:p>
          <a:p>
            <a:pPr>
              <a:lnSpc>
                <a:spcPts val="1600"/>
              </a:lnSpc>
            </a:pPr>
            <a:r>
              <a:rPr lang="el-GR" dirty="0"/>
              <a:t>ΕΓΧΑΡΑΣΣΟΤΑΝ  ΚΑΔΩΣ ΛΑΩΝΑΙ (ΑΓΙΟΣ ΤΩ ΘΕΩ</a:t>
            </a:r>
            <a:r>
              <a:rPr lang="el-GR" dirty="0" smtClean="0"/>
              <a:t>)</a:t>
            </a:r>
            <a:endParaRPr lang="el-GR" dirty="0"/>
          </a:p>
        </p:txBody>
      </p:sp>
      <p:cxnSp>
        <p:nvCxnSpPr>
          <p:cNvPr id="35" name="Ευθύγραμμο βέλος σύνδεσης 34"/>
          <p:cNvCxnSpPr/>
          <p:nvPr/>
        </p:nvCxnSpPr>
        <p:spPr>
          <a:xfrm flipV="1">
            <a:off x="5076056" y="5661248"/>
            <a:ext cx="1368152" cy="72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97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 </a:t>
            </a:r>
            <a:r>
              <a:rPr lang="en-US" dirty="0"/>
              <a:t>[2]</a:t>
            </a:r>
            <a:endParaRPr lang="el-GR" dirty="0"/>
          </a:p>
        </p:txBody>
      </p:sp>
      <p:sp>
        <p:nvSpPr>
          <p:cNvPr id="3" name="Θέση περιεχομένου 2"/>
          <p:cNvSpPr>
            <a:spLocks noGrp="1"/>
          </p:cNvSpPr>
          <p:nvPr>
            <p:ph idx="1"/>
          </p:nvPr>
        </p:nvSpPr>
        <p:spPr/>
        <p:txBody>
          <a:bodyPr>
            <a:noAutofit/>
          </a:bodyPr>
          <a:lstStyle/>
          <a:p>
            <a:pPr marL="252000" indent="-252000">
              <a:lnSpc>
                <a:spcPts val="2000"/>
              </a:lnSpc>
              <a:spcBef>
                <a:spcPts val="600"/>
              </a:spcBef>
            </a:pPr>
            <a:r>
              <a:rPr lang="el-GR" sz="2200" dirty="0" smtClean="0"/>
              <a:t>Το </a:t>
            </a:r>
            <a:r>
              <a:rPr lang="el-GR" sz="2200" dirty="0"/>
              <a:t>περιστήθιο (</a:t>
            </a:r>
            <a:r>
              <a:rPr lang="el-GR" sz="2200" dirty="0" err="1"/>
              <a:t>Λογείο</a:t>
            </a:r>
            <a:r>
              <a:rPr lang="el-GR" sz="2200" dirty="0"/>
              <a:t> των Κρίσεων) που </a:t>
            </a:r>
            <a:r>
              <a:rPr lang="el-GR" sz="2200" dirty="0" err="1"/>
              <a:t>περιέβαλε</a:t>
            </a:r>
            <a:r>
              <a:rPr lang="el-GR" sz="2200" dirty="0"/>
              <a:t> το στήθος, ήταν κατασκευασμένο, όπως και το </a:t>
            </a:r>
            <a:r>
              <a:rPr lang="el-GR" sz="2200" dirty="0" err="1"/>
              <a:t>εφώδ</a:t>
            </a:r>
            <a:r>
              <a:rPr lang="el-GR" sz="2200" dirty="0"/>
              <a:t> (επωμίδα), από ανθεκτικό λινό ύφασμα, υφασμένο με γαλάζιο, πορφυρό και κόκκινο μαλλί, και κεντημένο με χρυσή κλωστή.</a:t>
            </a:r>
            <a:r>
              <a:rPr lang="el-GR" sz="2200" baseline="30000" dirty="0"/>
              <a:t> </a:t>
            </a:r>
            <a:r>
              <a:rPr lang="el-GR" sz="2200" dirty="0"/>
              <a:t>Το περιστήθιο ήταν τετράγωνο, διπλωνόμενο στο δύο, μήκους και πλάτους μιας πιθαμής.</a:t>
            </a:r>
          </a:p>
          <a:p>
            <a:pPr marL="252000" indent="-252000">
              <a:lnSpc>
                <a:spcPts val="2000"/>
              </a:lnSpc>
              <a:spcBef>
                <a:spcPts val="600"/>
              </a:spcBef>
            </a:pPr>
            <a:r>
              <a:rPr lang="el-GR" sz="2200" dirty="0"/>
              <a:t>Πάνω του τοποθετήθηκαν πολύτιμοι λίθοι σε τέσσερις σειρές: η πρώτη σειρά είχε ένα ρουμπίνι, ένα τοπάζι (χρυσόλιθο) κι ένα σμαράγδι. Η δεύτερη σειρά είχε ένα μαλαχίτη, ένα ζαφείρι και ένα διαμάντι. Η τρίτη σειρά είχε ένα </a:t>
            </a:r>
            <a:r>
              <a:rPr lang="el-GR" sz="2200" dirty="0" err="1"/>
              <a:t>λιγύριο</a:t>
            </a:r>
            <a:r>
              <a:rPr lang="el-GR" sz="2200" dirty="0"/>
              <a:t> (υάκινθο), έναν αχάτη κι έναν αμέθυστο. Και η τέταρτη σειρά είχε ένα τοπάζι, ένα βηρύλλιο (ίασπις) κι ένα </a:t>
            </a:r>
            <a:r>
              <a:rPr lang="el-GR" sz="2200" dirty="0" err="1"/>
              <a:t>ονύχιο</a:t>
            </a:r>
            <a:r>
              <a:rPr lang="el-GR" sz="2200" dirty="0"/>
              <a:t> (όνυχα). Κάθε λίθος ήταν προσαρμοσμένος μέσα σε χρυσό πλέγμα, κατά τη σειρά τους. Οι πολύτιμοι λίθοι ήταν δώδεκα, όσοι και οι γιοι του Ιακώβ. Πάνω σε κάθε λίθο ήταν χαραγμένο, σαν σφραγίδα, το όνομα ενός από τους δώδεκα γιους του Ιακώβ, που αντιπροσωπεύουν και τα ονόματα των δώδεκα φυλών του Ισραήλ, έτσι ώστε ο Κύριος να θυμάται πάντα τους Ισραηλίτες όταν ο Ααρών ή ο Αρχιερέας θα έμπαινε στη </a:t>
            </a:r>
            <a:r>
              <a:rPr lang="el-GR" sz="2200" dirty="0" smtClean="0"/>
              <a:t>Σκηνή.</a:t>
            </a:r>
          </a:p>
        </p:txBody>
      </p:sp>
    </p:spTree>
    <p:extLst>
      <p:ext uri="{BB962C8B-B14F-4D97-AF65-F5344CB8AC3E}">
        <p14:creationId xmlns:p14="http://schemas.microsoft.com/office/powerpoint/2010/main" val="390287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 </a:t>
            </a:r>
            <a:r>
              <a:rPr lang="en-US" dirty="0" smtClean="0"/>
              <a:t>[</a:t>
            </a:r>
            <a:r>
              <a:rPr lang="el-GR" dirty="0"/>
              <a:t>3</a:t>
            </a:r>
            <a:r>
              <a:rPr lang="en-US" dirty="0" smtClean="0"/>
              <a:t>]</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132" y="2491366"/>
            <a:ext cx="2171700" cy="2066925"/>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213" y="2491366"/>
            <a:ext cx="2423574" cy="2066925"/>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492894"/>
            <a:ext cx="2134257" cy="2065397"/>
          </a:xfrm>
          <a:prstGeom prst="rect">
            <a:avLst/>
          </a:prstGeom>
        </p:spPr>
      </p:pic>
      <p:sp>
        <p:nvSpPr>
          <p:cNvPr id="7" name="TextBox 6"/>
          <p:cNvSpPr txBox="1"/>
          <p:nvPr/>
        </p:nvSpPr>
        <p:spPr>
          <a:xfrm>
            <a:off x="457200" y="1700808"/>
            <a:ext cx="8229600" cy="580838"/>
          </a:xfrm>
          <a:prstGeom prst="rect">
            <a:avLst/>
          </a:prstGeom>
        </p:spPr>
        <p:txBody>
          <a:bodyPr vert="horz" wrap="square" lIns="91440" tIns="45720" rIns="91440" bIns="45720" rtlCol="0" anchor="ctr">
            <a:noAutofit/>
          </a:bodyPr>
          <a:lstStyle/>
          <a:p>
            <a:pPr marL="180000" indent="-180000">
              <a:buFont typeface="Arial" panose="020B0604020202020204" pitchFamily="34" charset="0"/>
              <a:buChar char="•"/>
            </a:pPr>
            <a:r>
              <a:rPr lang="el-GR" sz="2200" dirty="0" smtClean="0"/>
              <a:t>Η πρώτη </a:t>
            </a:r>
            <a:r>
              <a:rPr lang="el-GR" sz="2200" dirty="0"/>
              <a:t>σειρά είχε </a:t>
            </a:r>
            <a:r>
              <a:rPr lang="el-GR" sz="2200" dirty="0" smtClean="0"/>
              <a:t>ένα </a:t>
            </a:r>
            <a:r>
              <a:rPr lang="el-GR" sz="2200" dirty="0" err="1"/>
              <a:t>σάρδιο</a:t>
            </a:r>
            <a:r>
              <a:rPr lang="el-GR" sz="2200" dirty="0"/>
              <a:t>, ένα τοπάζι (χρυσόλιθο) κι ένα σμαράγδι.  </a:t>
            </a:r>
          </a:p>
        </p:txBody>
      </p:sp>
      <p:sp>
        <p:nvSpPr>
          <p:cNvPr id="8" name="TextBox 7"/>
          <p:cNvSpPr txBox="1"/>
          <p:nvPr/>
        </p:nvSpPr>
        <p:spPr>
          <a:xfrm>
            <a:off x="888132" y="4653135"/>
            <a:ext cx="2171700" cy="841259"/>
          </a:xfrm>
          <a:prstGeom prst="rect">
            <a:avLst/>
          </a:prstGeom>
        </p:spPr>
        <p:txBody>
          <a:bodyPr vert="horz" wrap="square" lIns="91440" tIns="45720" rIns="91440" bIns="45720" rtlCol="0" anchor="ctr">
            <a:noAutofit/>
          </a:bodyPr>
          <a:lstStyle/>
          <a:p>
            <a:pPr algn="ctr"/>
            <a:r>
              <a:rPr lang="el-GR" dirty="0"/>
              <a:t>Από τις Σάρδεις</a:t>
            </a:r>
            <a:r>
              <a:rPr lang="en-US" dirty="0"/>
              <a:t>.</a:t>
            </a:r>
            <a:r>
              <a:rPr lang="el-GR" dirty="0"/>
              <a:t> Ποιότητα χαλαζία-</a:t>
            </a:r>
            <a:r>
              <a:rPr lang="en-US" dirty="0"/>
              <a:t>SiO2</a:t>
            </a:r>
            <a:r>
              <a:rPr lang="el-GR" dirty="0"/>
              <a:t> (</a:t>
            </a:r>
            <a:r>
              <a:rPr lang="el-GR" dirty="0" err="1"/>
              <a:t>χαλκηδονίου</a:t>
            </a:r>
            <a:r>
              <a:rPr lang="el-GR" dirty="0" smtClean="0"/>
              <a:t>).</a:t>
            </a:r>
            <a:endParaRPr lang="el-GR" dirty="0"/>
          </a:p>
        </p:txBody>
      </p:sp>
      <p:sp>
        <p:nvSpPr>
          <p:cNvPr id="9" name="TextBox 8"/>
          <p:cNvSpPr txBox="1"/>
          <p:nvPr/>
        </p:nvSpPr>
        <p:spPr>
          <a:xfrm>
            <a:off x="3360213" y="4653136"/>
            <a:ext cx="2423574" cy="841258"/>
          </a:xfrm>
          <a:prstGeom prst="rect">
            <a:avLst/>
          </a:prstGeom>
        </p:spPr>
        <p:txBody>
          <a:bodyPr vert="horz" wrap="square" lIns="91440" tIns="45720" rIns="91440" bIns="45720" rtlCol="0" anchor="t">
            <a:normAutofit/>
          </a:bodyPr>
          <a:lstStyle/>
          <a:p>
            <a:pPr algn="ctr"/>
            <a:r>
              <a:rPr lang="el-GR" dirty="0"/>
              <a:t>Διαυγής.</a:t>
            </a:r>
            <a:r>
              <a:rPr lang="en-US" dirty="0"/>
              <a:t> Al2SiO4</a:t>
            </a:r>
            <a:r>
              <a:rPr lang="el-GR" dirty="0"/>
              <a:t> </a:t>
            </a:r>
          </a:p>
        </p:txBody>
      </p:sp>
      <p:sp>
        <p:nvSpPr>
          <p:cNvPr id="10" name="TextBox 9"/>
          <p:cNvSpPr txBox="1"/>
          <p:nvPr/>
        </p:nvSpPr>
        <p:spPr>
          <a:xfrm>
            <a:off x="6084168" y="4653135"/>
            <a:ext cx="2134257" cy="841259"/>
          </a:xfrm>
          <a:prstGeom prst="rect">
            <a:avLst/>
          </a:prstGeom>
        </p:spPr>
        <p:txBody>
          <a:bodyPr vert="horz" wrap="square" lIns="91440" tIns="45720" rIns="91440" bIns="45720" rtlCol="0" anchor="ctr">
            <a:noAutofit/>
          </a:bodyPr>
          <a:lstStyle/>
          <a:p>
            <a:pPr algn="ctr"/>
            <a:r>
              <a:rPr lang="el-GR" dirty="0"/>
              <a:t>Πράσινη ποικιλία  βηρυλλίου.  </a:t>
            </a:r>
            <a:r>
              <a:rPr lang="el-GR" dirty="0" smtClean="0"/>
              <a:t>Be3Al2(SiO3)6Cr</a:t>
            </a:r>
            <a:endParaRPr lang="el-GR" dirty="0"/>
          </a:p>
        </p:txBody>
      </p:sp>
      <p:sp>
        <p:nvSpPr>
          <p:cNvPr id="11" name="TextBox 10"/>
          <p:cNvSpPr txBox="1"/>
          <p:nvPr/>
        </p:nvSpPr>
        <p:spPr>
          <a:xfrm>
            <a:off x="2761456" y="4342267"/>
            <a:ext cx="298376" cy="216024"/>
          </a:xfrm>
          <a:prstGeom prst="rect">
            <a:avLst/>
          </a:prstGeom>
        </p:spPr>
        <p:txBody>
          <a:bodyPr vert="horz" wrap="square" lIns="91440" tIns="45720" rIns="91440" bIns="45720" rtlCol="0" anchor="ctr">
            <a:noAutofit/>
          </a:bodyPr>
          <a:lstStyle/>
          <a:p>
            <a:pPr algn="ctr"/>
            <a:r>
              <a:rPr lang="el-GR" sz="1500" dirty="0" smtClean="0"/>
              <a:t>5</a:t>
            </a:r>
          </a:p>
        </p:txBody>
      </p:sp>
      <p:sp>
        <p:nvSpPr>
          <p:cNvPr id="12" name="TextBox 11"/>
          <p:cNvSpPr txBox="1"/>
          <p:nvPr/>
        </p:nvSpPr>
        <p:spPr>
          <a:xfrm>
            <a:off x="5488657" y="4339563"/>
            <a:ext cx="298376" cy="216024"/>
          </a:xfrm>
          <a:prstGeom prst="rect">
            <a:avLst/>
          </a:prstGeom>
        </p:spPr>
        <p:txBody>
          <a:bodyPr vert="horz" wrap="square" lIns="91440" tIns="45720" rIns="91440" bIns="45720" rtlCol="0" anchor="ctr">
            <a:noAutofit/>
          </a:bodyPr>
          <a:lstStyle/>
          <a:p>
            <a:pPr algn="ctr"/>
            <a:r>
              <a:rPr lang="el-GR" sz="1500" dirty="0"/>
              <a:t>6</a:t>
            </a:r>
            <a:endParaRPr lang="el-GR" sz="1500" dirty="0" smtClean="0"/>
          </a:p>
        </p:txBody>
      </p:sp>
      <p:sp>
        <p:nvSpPr>
          <p:cNvPr id="13" name="TextBox 12"/>
          <p:cNvSpPr txBox="1"/>
          <p:nvPr/>
        </p:nvSpPr>
        <p:spPr>
          <a:xfrm>
            <a:off x="7920049" y="4339563"/>
            <a:ext cx="298376" cy="21602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958738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a:t>
            </a:r>
            <a:r>
              <a:rPr lang="en-US" dirty="0"/>
              <a:t> </a:t>
            </a:r>
            <a:r>
              <a:rPr lang="en-US" dirty="0" smtClean="0"/>
              <a:t>[</a:t>
            </a:r>
            <a:r>
              <a:rPr lang="el-GR" dirty="0" smtClean="0"/>
              <a:t>4</a:t>
            </a:r>
            <a:r>
              <a:rPr lang="en-US" dirty="0" smtClean="0"/>
              <a:t>]</a:t>
            </a:r>
            <a:endParaRPr lang="el-GR" dirty="0"/>
          </a:p>
        </p:txBody>
      </p:sp>
      <p:sp>
        <p:nvSpPr>
          <p:cNvPr id="7" name="TextBox 6"/>
          <p:cNvSpPr txBox="1"/>
          <p:nvPr/>
        </p:nvSpPr>
        <p:spPr>
          <a:xfrm>
            <a:off x="457200" y="1700808"/>
            <a:ext cx="8229600" cy="580838"/>
          </a:xfrm>
          <a:prstGeom prst="rect">
            <a:avLst/>
          </a:prstGeom>
        </p:spPr>
        <p:txBody>
          <a:bodyPr vert="horz" wrap="square" lIns="91440" tIns="45720" rIns="91440" bIns="45720" rtlCol="0" anchor="ctr">
            <a:noAutofit/>
          </a:bodyPr>
          <a:lstStyle/>
          <a:p>
            <a:pPr marL="180000" indent="-180000">
              <a:buFont typeface="Arial" panose="020B0604020202020204" pitchFamily="34" charset="0"/>
              <a:buChar char="•"/>
            </a:pPr>
            <a:r>
              <a:rPr lang="el-GR" sz="2200" dirty="0" smtClean="0"/>
              <a:t>Η δεύτερη </a:t>
            </a:r>
            <a:r>
              <a:rPr lang="el-GR" sz="2200" dirty="0"/>
              <a:t>σειρά είχε ένα λυχνίτη, ένα ζαφείρι και </a:t>
            </a:r>
            <a:r>
              <a:rPr lang="el-GR" sz="2200" dirty="0" smtClean="0"/>
              <a:t>έναν </a:t>
            </a:r>
            <a:r>
              <a:rPr lang="el-GR" sz="2200" dirty="0" err="1" smtClean="0"/>
              <a:t>ίασπη</a:t>
            </a:r>
            <a:r>
              <a:rPr lang="el-GR" sz="2200" dirty="0"/>
              <a:t>. </a:t>
            </a:r>
          </a:p>
        </p:txBody>
      </p:sp>
      <p:sp>
        <p:nvSpPr>
          <p:cNvPr id="8" name="TextBox 7"/>
          <p:cNvSpPr txBox="1"/>
          <p:nvPr/>
        </p:nvSpPr>
        <p:spPr>
          <a:xfrm>
            <a:off x="716682" y="4467330"/>
            <a:ext cx="2514600" cy="841259"/>
          </a:xfrm>
          <a:prstGeom prst="rect">
            <a:avLst/>
          </a:prstGeom>
        </p:spPr>
        <p:txBody>
          <a:bodyPr vert="horz" wrap="square" lIns="91440" tIns="45720" rIns="91440" bIns="45720" rtlCol="0" anchor="ctr">
            <a:noAutofit/>
          </a:bodyPr>
          <a:lstStyle/>
          <a:p>
            <a:pPr algn="ctr"/>
            <a:r>
              <a:rPr lang="el-GR" dirty="0"/>
              <a:t>Στην Πάρο υπό τους λύχνους η εξόρυξη.</a:t>
            </a:r>
            <a:r>
              <a:rPr lang="en-US" dirty="0"/>
              <a:t> </a:t>
            </a:r>
            <a:r>
              <a:rPr lang="el-GR" dirty="0" smtClean="0"/>
              <a:t>Είδος χαλαζία.</a:t>
            </a:r>
            <a:endParaRPr lang="el-GR" dirty="0"/>
          </a:p>
        </p:txBody>
      </p:sp>
      <p:sp>
        <p:nvSpPr>
          <p:cNvPr id="9" name="TextBox 8"/>
          <p:cNvSpPr txBox="1"/>
          <p:nvPr/>
        </p:nvSpPr>
        <p:spPr>
          <a:xfrm>
            <a:off x="3526535" y="4464572"/>
            <a:ext cx="2090929" cy="1124668"/>
          </a:xfrm>
          <a:prstGeom prst="rect">
            <a:avLst/>
          </a:prstGeom>
        </p:spPr>
        <p:txBody>
          <a:bodyPr vert="horz" wrap="square" lIns="91440" tIns="45720" rIns="91440" bIns="45720" rtlCol="0" anchor="ctr">
            <a:noAutofit/>
          </a:bodyPr>
          <a:lstStyle/>
          <a:p>
            <a:pPr algn="ctr"/>
            <a:r>
              <a:rPr lang="el-GR" dirty="0"/>
              <a:t>Οικογένεια χαλαζία. Όταν έχει κόκκινο χρώμα λέγεται </a:t>
            </a:r>
            <a:r>
              <a:rPr lang="el-GR" dirty="0" smtClean="0"/>
              <a:t>ρουμπίνι.</a:t>
            </a:r>
            <a:endParaRPr lang="el-GR" dirty="0"/>
          </a:p>
        </p:txBody>
      </p:sp>
      <p:sp>
        <p:nvSpPr>
          <p:cNvPr id="10" name="TextBox 9"/>
          <p:cNvSpPr txBox="1"/>
          <p:nvPr/>
        </p:nvSpPr>
        <p:spPr>
          <a:xfrm>
            <a:off x="5912717" y="4464572"/>
            <a:ext cx="2592289" cy="841259"/>
          </a:xfrm>
          <a:prstGeom prst="rect">
            <a:avLst/>
          </a:prstGeom>
        </p:spPr>
        <p:txBody>
          <a:bodyPr vert="horz" wrap="square" lIns="91440" tIns="45720" rIns="91440" bIns="45720" rtlCol="0" anchor="ctr">
            <a:noAutofit/>
          </a:bodyPr>
          <a:lstStyle/>
          <a:p>
            <a:pPr algn="ctr"/>
            <a:r>
              <a:rPr lang="el-GR" dirty="0"/>
              <a:t>Οικογένεια χαλαζία. Με </a:t>
            </a:r>
            <a:r>
              <a:rPr lang="el-GR" dirty="0" smtClean="0"/>
              <a:t>ραβδώσεις. Περιέχει </a:t>
            </a:r>
            <a:r>
              <a:rPr lang="el-GR" dirty="0"/>
              <a:t>οξείδια χαλκού.</a:t>
            </a:r>
          </a:p>
        </p:txBody>
      </p:sp>
      <p:pic>
        <p:nvPicPr>
          <p:cNvPr id="14" name="Θέση περιεχομένου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682" y="2491366"/>
            <a:ext cx="2514600" cy="1763486"/>
          </a:xfrm>
        </p:spPr>
      </p:pic>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536" y="2491366"/>
            <a:ext cx="2090928" cy="1763486"/>
          </a:xfrm>
          <a:prstGeom prst="rect">
            <a:avLst/>
          </a:prstGeom>
        </p:spPr>
      </p:pic>
      <p:pic>
        <p:nvPicPr>
          <p:cNvPr id="16" name="Εικόνα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718" y="2491366"/>
            <a:ext cx="2592288" cy="1763486"/>
          </a:xfrm>
          <a:prstGeom prst="rect">
            <a:avLst/>
          </a:prstGeom>
        </p:spPr>
      </p:pic>
      <p:sp>
        <p:nvSpPr>
          <p:cNvPr id="17" name="TextBox 16"/>
          <p:cNvSpPr txBox="1"/>
          <p:nvPr/>
        </p:nvSpPr>
        <p:spPr>
          <a:xfrm>
            <a:off x="2931345" y="4037055"/>
            <a:ext cx="298376" cy="216024"/>
          </a:xfrm>
          <a:prstGeom prst="rect">
            <a:avLst/>
          </a:prstGeom>
        </p:spPr>
        <p:txBody>
          <a:bodyPr vert="horz" wrap="square" lIns="91440" tIns="45720" rIns="91440" bIns="45720" rtlCol="0" anchor="ctr">
            <a:noAutofit/>
          </a:bodyPr>
          <a:lstStyle/>
          <a:p>
            <a:pPr algn="ctr"/>
            <a:r>
              <a:rPr lang="el-GR" sz="1500" dirty="0" smtClean="0"/>
              <a:t>8</a:t>
            </a:r>
          </a:p>
        </p:txBody>
      </p:sp>
      <p:sp>
        <p:nvSpPr>
          <p:cNvPr id="18" name="TextBox 17"/>
          <p:cNvSpPr txBox="1"/>
          <p:nvPr/>
        </p:nvSpPr>
        <p:spPr>
          <a:xfrm>
            <a:off x="5317527" y="4035676"/>
            <a:ext cx="298376" cy="216024"/>
          </a:xfrm>
          <a:prstGeom prst="rect">
            <a:avLst/>
          </a:prstGeom>
        </p:spPr>
        <p:txBody>
          <a:bodyPr vert="horz" wrap="square" lIns="91440" tIns="45720" rIns="91440" bIns="45720" rtlCol="0" anchor="ctr">
            <a:noAutofit/>
          </a:bodyPr>
          <a:lstStyle/>
          <a:p>
            <a:pPr algn="ctr"/>
            <a:r>
              <a:rPr lang="el-GR" sz="1500" dirty="0" smtClean="0"/>
              <a:t>9</a:t>
            </a:r>
          </a:p>
        </p:txBody>
      </p:sp>
      <p:sp>
        <p:nvSpPr>
          <p:cNvPr id="19" name="TextBox 18"/>
          <p:cNvSpPr txBox="1"/>
          <p:nvPr/>
        </p:nvSpPr>
        <p:spPr>
          <a:xfrm>
            <a:off x="8125519" y="4035676"/>
            <a:ext cx="379487" cy="216024"/>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233959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a:t>
            </a:r>
            <a:r>
              <a:rPr lang="en-US" dirty="0"/>
              <a:t> </a:t>
            </a:r>
            <a:r>
              <a:rPr lang="en-US" dirty="0" smtClean="0"/>
              <a:t>[</a:t>
            </a:r>
            <a:r>
              <a:rPr lang="el-GR" dirty="0" smtClean="0"/>
              <a:t>5</a:t>
            </a:r>
            <a:r>
              <a:rPr lang="en-US" dirty="0" smtClean="0"/>
              <a:t>]</a:t>
            </a:r>
            <a:endParaRPr lang="el-GR" dirty="0"/>
          </a:p>
        </p:txBody>
      </p:sp>
      <p:sp>
        <p:nvSpPr>
          <p:cNvPr id="7" name="TextBox 6"/>
          <p:cNvSpPr txBox="1"/>
          <p:nvPr/>
        </p:nvSpPr>
        <p:spPr>
          <a:xfrm>
            <a:off x="457200" y="1700808"/>
            <a:ext cx="8229600" cy="580838"/>
          </a:xfrm>
          <a:prstGeom prst="rect">
            <a:avLst/>
          </a:prstGeom>
        </p:spPr>
        <p:txBody>
          <a:bodyPr vert="horz" wrap="square" lIns="91440" tIns="45720" rIns="91440" bIns="45720" rtlCol="0" anchor="ctr">
            <a:noAutofit/>
          </a:bodyPr>
          <a:lstStyle/>
          <a:p>
            <a:pPr marL="180000" indent="-180000">
              <a:buFont typeface="Arial" panose="020B0604020202020204" pitchFamily="34" charset="0"/>
              <a:buChar char="•"/>
            </a:pPr>
            <a:r>
              <a:rPr lang="el-GR" sz="2200" dirty="0" smtClean="0"/>
              <a:t>Η τρίτη σειρά είχε ένα </a:t>
            </a:r>
            <a:r>
              <a:rPr lang="el-GR" sz="2200" dirty="0" err="1" smtClean="0"/>
              <a:t>λιγύριο</a:t>
            </a:r>
            <a:r>
              <a:rPr lang="el-GR" sz="2200" dirty="0" smtClean="0"/>
              <a:t> (υάκινθο), έναν αχάτη κι έναν αμέθυστο. </a:t>
            </a:r>
            <a:endParaRPr lang="el-GR" sz="2200" dirty="0"/>
          </a:p>
        </p:txBody>
      </p:sp>
      <p:sp>
        <p:nvSpPr>
          <p:cNvPr id="8" name="TextBox 7"/>
          <p:cNvSpPr txBox="1"/>
          <p:nvPr/>
        </p:nvSpPr>
        <p:spPr>
          <a:xfrm>
            <a:off x="590376" y="4467330"/>
            <a:ext cx="2717302" cy="841259"/>
          </a:xfrm>
          <a:prstGeom prst="rect">
            <a:avLst/>
          </a:prstGeom>
        </p:spPr>
        <p:txBody>
          <a:bodyPr vert="horz" wrap="square" lIns="91440" tIns="45720" rIns="91440" bIns="45720" rtlCol="0" anchor="t">
            <a:noAutofit/>
          </a:bodyPr>
          <a:lstStyle/>
          <a:p>
            <a:pPr algn="ctr"/>
            <a:r>
              <a:rPr lang="el-GR" dirty="0"/>
              <a:t>Ποικιλία </a:t>
            </a:r>
            <a:r>
              <a:rPr lang="el-GR" dirty="0" err="1"/>
              <a:t>ζιρκονίτη</a:t>
            </a:r>
            <a:r>
              <a:rPr lang="el-GR" dirty="0"/>
              <a:t> (ZrO2</a:t>
            </a:r>
            <a:r>
              <a:rPr lang="el-GR" dirty="0" smtClean="0"/>
              <a:t>). Σύμβολο </a:t>
            </a:r>
            <a:r>
              <a:rPr lang="el-GR" dirty="0"/>
              <a:t>εγκράτειας.</a:t>
            </a:r>
          </a:p>
        </p:txBody>
      </p:sp>
      <p:sp>
        <p:nvSpPr>
          <p:cNvPr id="9" name="TextBox 8"/>
          <p:cNvSpPr txBox="1"/>
          <p:nvPr/>
        </p:nvSpPr>
        <p:spPr>
          <a:xfrm>
            <a:off x="3656754" y="4464572"/>
            <a:ext cx="2231136" cy="1650938"/>
          </a:xfrm>
          <a:prstGeom prst="rect">
            <a:avLst/>
          </a:prstGeom>
        </p:spPr>
        <p:txBody>
          <a:bodyPr vert="horz" wrap="square" lIns="91440" tIns="45720" rIns="91440" bIns="45720" rtlCol="0" anchor="ctr">
            <a:noAutofit/>
          </a:bodyPr>
          <a:lstStyle/>
          <a:p>
            <a:pPr algn="ctr"/>
            <a:r>
              <a:rPr lang="el-GR" dirty="0"/>
              <a:t>Στην οικογένεια του</a:t>
            </a:r>
          </a:p>
          <a:p>
            <a:pPr algn="ctr"/>
            <a:r>
              <a:rPr lang="el-GR" dirty="0"/>
              <a:t>Χαλαζία. Από τον ποταμό Αχάτη.</a:t>
            </a:r>
          </a:p>
          <a:p>
            <a:pPr algn="ctr"/>
            <a:r>
              <a:rPr lang="el-GR" dirty="0"/>
              <a:t>Σήμερα </a:t>
            </a:r>
            <a:r>
              <a:rPr lang="el-GR" dirty="0" err="1"/>
              <a:t>Drilio</a:t>
            </a:r>
            <a:r>
              <a:rPr lang="el-GR" dirty="0"/>
              <a:t> της Σικελίας.</a:t>
            </a:r>
          </a:p>
          <a:p>
            <a:pPr algn="ctr"/>
            <a:r>
              <a:rPr lang="el-GR" dirty="0"/>
              <a:t>Πολλές </a:t>
            </a:r>
            <a:r>
              <a:rPr lang="el-GR" dirty="0" smtClean="0"/>
              <a:t>κατηγορίες.</a:t>
            </a:r>
            <a:endParaRPr lang="el-GR" dirty="0"/>
          </a:p>
        </p:txBody>
      </p:sp>
      <p:sp>
        <p:nvSpPr>
          <p:cNvPr id="10" name="TextBox 9"/>
          <p:cNvSpPr txBox="1"/>
          <p:nvPr/>
        </p:nvSpPr>
        <p:spPr>
          <a:xfrm>
            <a:off x="6195362" y="4464572"/>
            <a:ext cx="2369134" cy="841259"/>
          </a:xfrm>
          <a:prstGeom prst="rect">
            <a:avLst/>
          </a:prstGeom>
        </p:spPr>
        <p:txBody>
          <a:bodyPr vert="horz" wrap="square" lIns="91440" tIns="45720" rIns="91440" bIns="45720" rtlCol="0" anchor="ctr">
            <a:noAutofit/>
          </a:bodyPr>
          <a:lstStyle/>
          <a:p>
            <a:pPr algn="ctr"/>
            <a:r>
              <a:rPr lang="el-GR" dirty="0"/>
              <a:t>Πίστευαν ότι απαλύνει τις συνέπειες της μέθης. Είδος χαλαζία. </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376" y="2440953"/>
            <a:ext cx="2767212" cy="1864311"/>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754" y="2437373"/>
            <a:ext cx="2231136" cy="1871472"/>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056" y="2437373"/>
            <a:ext cx="2377440" cy="1871472"/>
          </a:xfrm>
          <a:prstGeom prst="rect">
            <a:avLst/>
          </a:prstGeom>
        </p:spPr>
      </p:pic>
      <p:sp>
        <p:nvSpPr>
          <p:cNvPr id="20" name="TextBox 19"/>
          <p:cNvSpPr txBox="1"/>
          <p:nvPr/>
        </p:nvSpPr>
        <p:spPr>
          <a:xfrm>
            <a:off x="3307678" y="4090566"/>
            <a:ext cx="379487" cy="216024"/>
          </a:xfrm>
          <a:prstGeom prst="rect">
            <a:avLst/>
          </a:prstGeom>
        </p:spPr>
        <p:txBody>
          <a:bodyPr vert="horz" wrap="square" lIns="91440" tIns="45720" rIns="91440" bIns="45720" rtlCol="0" anchor="ctr">
            <a:noAutofit/>
          </a:bodyPr>
          <a:lstStyle/>
          <a:p>
            <a:pPr algn="ctr"/>
            <a:r>
              <a:rPr lang="el-GR" sz="1500" dirty="0" smtClean="0"/>
              <a:t>11</a:t>
            </a:r>
          </a:p>
        </p:txBody>
      </p:sp>
      <p:sp>
        <p:nvSpPr>
          <p:cNvPr id="21" name="TextBox 20"/>
          <p:cNvSpPr txBox="1"/>
          <p:nvPr/>
        </p:nvSpPr>
        <p:spPr>
          <a:xfrm>
            <a:off x="5815875" y="4090566"/>
            <a:ext cx="379487" cy="216024"/>
          </a:xfrm>
          <a:prstGeom prst="rect">
            <a:avLst/>
          </a:prstGeom>
        </p:spPr>
        <p:txBody>
          <a:bodyPr vert="horz" wrap="square" lIns="91440" tIns="45720" rIns="91440" bIns="45720" rtlCol="0" anchor="ctr">
            <a:noAutofit/>
          </a:bodyPr>
          <a:lstStyle/>
          <a:p>
            <a:pPr algn="ctr"/>
            <a:r>
              <a:rPr lang="el-GR" sz="1500" dirty="0" smtClean="0"/>
              <a:t>12</a:t>
            </a:r>
          </a:p>
        </p:txBody>
      </p:sp>
      <p:sp>
        <p:nvSpPr>
          <p:cNvPr id="22" name="TextBox 21"/>
          <p:cNvSpPr txBox="1"/>
          <p:nvPr/>
        </p:nvSpPr>
        <p:spPr>
          <a:xfrm>
            <a:off x="8505006" y="4089240"/>
            <a:ext cx="379487" cy="216024"/>
          </a:xfrm>
          <a:prstGeom prst="rect">
            <a:avLst/>
          </a:prstGeom>
        </p:spPr>
        <p:txBody>
          <a:bodyPr vert="horz" wrap="square" lIns="91440" tIns="45720" rIns="91440" bIns="45720" rtlCol="0" anchor="ctr">
            <a:noAutofit/>
          </a:bodyPr>
          <a:lstStyle/>
          <a:p>
            <a:pPr algn="ctr"/>
            <a:r>
              <a:rPr lang="el-GR" sz="1500" dirty="0" smtClean="0"/>
              <a:t>13</a:t>
            </a:r>
          </a:p>
        </p:txBody>
      </p:sp>
    </p:spTree>
    <p:extLst>
      <p:ext uri="{BB962C8B-B14F-4D97-AF65-F5344CB8AC3E}">
        <p14:creationId xmlns:p14="http://schemas.microsoft.com/office/powerpoint/2010/main" val="150785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a:t>
            </a:r>
            <a:r>
              <a:rPr lang="en-US" dirty="0"/>
              <a:t> </a:t>
            </a:r>
            <a:r>
              <a:rPr lang="en-US" dirty="0" smtClean="0"/>
              <a:t>[</a:t>
            </a:r>
            <a:r>
              <a:rPr lang="el-GR" dirty="0" smtClean="0"/>
              <a:t>6</a:t>
            </a:r>
            <a:r>
              <a:rPr lang="en-US" dirty="0" smtClean="0"/>
              <a:t>]</a:t>
            </a:r>
            <a:endParaRPr lang="el-GR" dirty="0"/>
          </a:p>
        </p:txBody>
      </p:sp>
      <p:sp>
        <p:nvSpPr>
          <p:cNvPr id="7" name="TextBox 6"/>
          <p:cNvSpPr txBox="1"/>
          <p:nvPr/>
        </p:nvSpPr>
        <p:spPr>
          <a:xfrm>
            <a:off x="457200" y="1700808"/>
            <a:ext cx="8229600" cy="580838"/>
          </a:xfrm>
          <a:prstGeom prst="rect">
            <a:avLst/>
          </a:prstGeom>
        </p:spPr>
        <p:txBody>
          <a:bodyPr vert="horz" wrap="square" lIns="91440" tIns="45720" rIns="91440" bIns="45720" rtlCol="0" anchor="ctr">
            <a:noAutofit/>
          </a:bodyPr>
          <a:lstStyle/>
          <a:p>
            <a:pPr marL="180000" indent="-180000">
              <a:buFont typeface="Arial" panose="020B0604020202020204" pitchFamily="34" charset="0"/>
              <a:buChar char="•"/>
            </a:pPr>
            <a:r>
              <a:rPr lang="el-GR" sz="2200" dirty="0"/>
              <a:t>Η τέταρτη σειρά είχε ένα </a:t>
            </a:r>
            <a:r>
              <a:rPr lang="el-GR" sz="2200" dirty="0" smtClean="0"/>
              <a:t>χρυσόλιθο, </a:t>
            </a:r>
            <a:r>
              <a:rPr lang="el-GR" sz="2200" dirty="0"/>
              <a:t>ένα βηρύλλιο </a:t>
            </a:r>
            <a:r>
              <a:rPr lang="el-GR" sz="2200" dirty="0" smtClean="0"/>
              <a:t>κι </a:t>
            </a:r>
            <a:r>
              <a:rPr lang="el-GR" sz="2200" dirty="0"/>
              <a:t>ένα </a:t>
            </a:r>
            <a:r>
              <a:rPr lang="el-GR" sz="2200" dirty="0" err="1"/>
              <a:t>ονύχιο</a:t>
            </a:r>
            <a:r>
              <a:rPr lang="el-GR" sz="2200" dirty="0"/>
              <a:t> (όνυχα).</a:t>
            </a:r>
          </a:p>
        </p:txBody>
      </p:sp>
      <p:sp>
        <p:nvSpPr>
          <p:cNvPr id="8" name="TextBox 7"/>
          <p:cNvSpPr txBox="1"/>
          <p:nvPr/>
        </p:nvSpPr>
        <p:spPr>
          <a:xfrm>
            <a:off x="1035780" y="4464572"/>
            <a:ext cx="1728192" cy="1481950"/>
          </a:xfrm>
          <a:prstGeom prst="rect">
            <a:avLst/>
          </a:prstGeom>
        </p:spPr>
        <p:txBody>
          <a:bodyPr vert="horz" wrap="square" lIns="91440" tIns="45720" rIns="91440" bIns="45720" rtlCol="0" anchor="t">
            <a:noAutofit/>
          </a:bodyPr>
          <a:lstStyle/>
          <a:p>
            <a:pPr algn="ctr"/>
            <a:r>
              <a:rPr lang="el-GR" dirty="0"/>
              <a:t>Στην αρχαιότητα πίστευαν ότι είναι χρυσός. Γυαλί καφετί που ιριδίζει.</a:t>
            </a:r>
          </a:p>
        </p:txBody>
      </p:sp>
      <p:sp>
        <p:nvSpPr>
          <p:cNvPr id="9" name="TextBox 8"/>
          <p:cNvSpPr txBox="1"/>
          <p:nvPr/>
        </p:nvSpPr>
        <p:spPr>
          <a:xfrm>
            <a:off x="3172068" y="4464572"/>
            <a:ext cx="2207101" cy="1650938"/>
          </a:xfrm>
          <a:prstGeom prst="rect">
            <a:avLst/>
          </a:prstGeom>
        </p:spPr>
        <p:txBody>
          <a:bodyPr vert="horz" wrap="square" lIns="91440" tIns="45720" rIns="91440" bIns="45720" rtlCol="0" anchor="t">
            <a:noAutofit/>
          </a:bodyPr>
          <a:lstStyle/>
          <a:p>
            <a:r>
              <a:rPr lang="el-GR" dirty="0"/>
              <a:t>Στοιχείο. (Η,</a:t>
            </a:r>
            <a:r>
              <a:rPr lang="en-US" dirty="0" err="1"/>
              <a:t>He,Li</a:t>
            </a:r>
            <a:r>
              <a:rPr lang="en-US" dirty="0"/>
              <a:t>, Be)</a:t>
            </a:r>
            <a:endParaRPr lang="el-GR" dirty="0"/>
          </a:p>
        </p:txBody>
      </p:sp>
      <p:sp>
        <p:nvSpPr>
          <p:cNvPr id="10" name="TextBox 9"/>
          <p:cNvSpPr txBox="1"/>
          <p:nvPr/>
        </p:nvSpPr>
        <p:spPr>
          <a:xfrm>
            <a:off x="6025378" y="4464572"/>
            <a:ext cx="2564068" cy="841259"/>
          </a:xfrm>
          <a:prstGeom prst="rect">
            <a:avLst/>
          </a:prstGeom>
        </p:spPr>
        <p:txBody>
          <a:bodyPr vert="horz" wrap="square" lIns="91440" tIns="45720" rIns="91440" bIns="45720" rtlCol="0" anchor="t">
            <a:noAutofit/>
          </a:bodyPr>
          <a:lstStyle/>
          <a:p>
            <a:pPr algn="ctr"/>
            <a:r>
              <a:rPr lang="el-GR" dirty="0"/>
              <a:t>Οικογένεια χαλαζία. Φέρει γραμμώσεις.</a:t>
            </a:r>
          </a:p>
        </p:txBody>
      </p:sp>
      <p:pic>
        <p:nvPicPr>
          <p:cNvPr id="11" name="Θέση περιεχομένου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195" y="2391488"/>
            <a:ext cx="1153664" cy="1917357"/>
          </a:xfrm>
        </p:spPr>
      </p:pic>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068" y="2388280"/>
            <a:ext cx="2207101" cy="1920565"/>
          </a:xfrm>
          <a:prstGeom prst="rect">
            <a:avLst/>
          </a:prstGeom>
        </p:spPr>
      </p:pic>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378" y="2388280"/>
            <a:ext cx="2564068" cy="1923052"/>
          </a:xfrm>
          <a:prstGeom prst="rect">
            <a:avLst/>
          </a:prstGeom>
        </p:spPr>
      </p:pic>
      <p:sp>
        <p:nvSpPr>
          <p:cNvPr id="17" name="TextBox 16"/>
          <p:cNvSpPr txBox="1"/>
          <p:nvPr/>
        </p:nvSpPr>
        <p:spPr>
          <a:xfrm>
            <a:off x="2525859" y="4092821"/>
            <a:ext cx="379487" cy="216024"/>
          </a:xfrm>
          <a:prstGeom prst="rect">
            <a:avLst/>
          </a:prstGeom>
        </p:spPr>
        <p:txBody>
          <a:bodyPr vert="horz" wrap="square" lIns="91440" tIns="45720" rIns="91440" bIns="45720" rtlCol="0" anchor="ctr">
            <a:noAutofit/>
          </a:bodyPr>
          <a:lstStyle/>
          <a:p>
            <a:pPr algn="ctr"/>
            <a:r>
              <a:rPr lang="el-GR" sz="1500" dirty="0" smtClean="0"/>
              <a:t>14</a:t>
            </a:r>
          </a:p>
        </p:txBody>
      </p:sp>
      <p:sp>
        <p:nvSpPr>
          <p:cNvPr id="18" name="TextBox 17"/>
          <p:cNvSpPr txBox="1"/>
          <p:nvPr/>
        </p:nvSpPr>
        <p:spPr>
          <a:xfrm>
            <a:off x="5379169" y="4092821"/>
            <a:ext cx="379487" cy="216024"/>
          </a:xfrm>
          <a:prstGeom prst="rect">
            <a:avLst/>
          </a:prstGeom>
        </p:spPr>
        <p:txBody>
          <a:bodyPr vert="horz" wrap="square" lIns="91440" tIns="45720" rIns="91440" bIns="45720" rtlCol="0" anchor="ctr">
            <a:noAutofit/>
          </a:bodyPr>
          <a:lstStyle/>
          <a:p>
            <a:pPr algn="ctr"/>
            <a:r>
              <a:rPr lang="el-GR" sz="1500" dirty="0" smtClean="0"/>
              <a:t>15</a:t>
            </a:r>
          </a:p>
        </p:txBody>
      </p:sp>
      <p:sp>
        <p:nvSpPr>
          <p:cNvPr id="19" name="TextBox 18"/>
          <p:cNvSpPr txBox="1"/>
          <p:nvPr/>
        </p:nvSpPr>
        <p:spPr>
          <a:xfrm>
            <a:off x="8589446" y="4092821"/>
            <a:ext cx="379487" cy="216024"/>
          </a:xfrm>
          <a:prstGeom prst="rect">
            <a:avLst/>
          </a:prstGeom>
        </p:spPr>
        <p:txBody>
          <a:bodyPr vert="horz" wrap="square" lIns="91440" tIns="45720" rIns="91440" bIns="45720" rtlCol="0" anchor="ctr">
            <a:noAutofit/>
          </a:bodyPr>
          <a:lstStyle/>
          <a:p>
            <a:pPr algn="ctr"/>
            <a:r>
              <a:rPr lang="el-GR" sz="1500" dirty="0" smtClean="0"/>
              <a:t>16</a:t>
            </a:r>
          </a:p>
        </p:txBody>
      </p:sp>
    </p:spTree>
    <p:extLst>
      <p:ext uri="{BB962C8B-B14F-4D97-AF65-F5344CB8AC3E}">
        <p14:creationId xmlns:p14="http://schemas.microsoft.com/office/powerpoint/2010/main" val="1237706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a:t>
            </a:r>
            <a:r>
              <a:rPr lang="en-US" dirty="0"/>
              <a:t> </a:t>
            </a:r>
            <a:r>
              <a:rPr lang="en-US" dirty="0" smtClean="0"/>
              <a:t>[</a:t>
            </a:r>
            <a:r>
              <a:rPr lang="el-GR" dirty="0" smtClean="0"/>
              <a:t>7</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216000" indent="-216000">
              <a:lnSpc>
                <a:spcPts val="2100"/>
              </a:lnSpc>
              <a:spcBef>
                <a:spcPts val="0"/>
              </a:spcBef>
            </a:pPr>
            <a:r>
              <a:rPr lang="el-GR" sz="2200" dirty="0"/>
              <a:t>ΕΠΙΚΕΦΑΛΗΣ ΤΩΝ ΙΕΡΕΩΝ ΚΑΙ ΤΟΥ </a:t>
            </a:r>
            <a:r>
              <a:rPr lang="el-GR" sz="2200" dirty="0" smtClean="0"/>
              <a:t>ΛΑΟΥ.</a:t>
            </a:r>
            <a:endParaRPr lang="el-GR" sz="2200" dirty="0"/>
          </a:p>
          <a:p>
            <a:pPr marL="216000" indent="-216000">
              <a:lnSpc>
                <a:spcPts val="2100"/>
              </a:lnSpc>
              <a:spcBef>
                <a:spcPts val="0"/>
              </a:spcBef>
            </a:pPr>
            <a:r>
              <a:rPr lang="el-GR" sz="2200" dirty="0"/>
              <a:t>ΠΡΟΕΞΑΡΧΟΥΣΑ ΘΕΣΗ ΚΑΙ ΠΕΡΙΒΑΛΛΟΤΑΝ ΜΕ ΤΟ ΑΠΟΛΥΤΟ </a:t>
            </a:r>
            <a:r>
              <a:rPr lang="el-GR" sz="2200" dirty="0" smtClean="0"/>
              <a:t>ΚΥΡΟΣ.</a:t>
            </a:r>
            <a:endParaRPr lang="el-GR" sz="2200" dirty="0"/>
          </a:p>
          <a:p>
            <a:pPr marL="216000" indent="-216000">
              <a:lnSpc>
                <a:spcPts val="2100"/>
              </a:lnSpc>
              <a:spcBef>
                <a:spcPts val="0"/>
              </a:spcBef>
            </a:pPr>
            <a:r>
              <a:rPr lang="el-GR" sz="2200" dirty="0"/>
              <a:t>ΟΙΚΟΣ ΣΑΔΔΩΚ-ΑΡΧΙΕΡΕΑΣ </a:t>
            </a:r>
            <a:r>
              <a:rPr lang="el-GR" sz="2200" dirty="0" smtClean="0"/>
              <a:t>ΣΟΛΟΜΩΝΤΑ </a:t>
            </a:r>
            <a:r>
              <a:rPr lang="el-GR" sz="2200" dirty="0"/>
              <a:t>(ΚΛΗΡΟΝΟΜΙΚΟ ΔΙΚΑΙΩΜΑ</a:t>
            </a:r>
            <a:r>
              <a:rPr lang="el-GR" sz="2200" dirty="0" smtClean="0"/>
              <a:t>).</a:t>
            </a:r>
            <a:endParaRPr lang="el-GR" sz="2200" dirty="0"/>
          </a:p>
          <a:p>
            <a:pPr marL="216000" indent="-216000">
              <a:lnSpc>
                <a:spcPts val="2100"/>
              </a:lnSpc>
              <a:spcBef>
                <a:spcPts val="0"/>
              </a:spcBef>
            </a:pPr>
            <a:r>
              <a:rPr lang="el-GR" sz="2200" dirty="0"/>
              <a:t>ΣΤΗΝ ΕΠΟΧΗ ΤΟΥ ΑΝΤΙΟΧΟΥ ΤΟΥ Δ΄ ΔΙΟΡΙΖΟΤΑΝ ΑΠΟ ΤΟΝ </a:t>
            </a:r>
            <a:r>
              <a:rPr lang="el-GR" sz="2200" dirty="0" smtClean="0"/>
              <a:t>ΒΑΣΙΛΕΑ.</a:t>
            </a:r>
            <a:endParaRPr lang="el-GR" sz="2200" dirty="0"/>
          </a:p>
          <a:p>
            <a:pPr marL="216000" indent="-216000">
              <a:lnSpc>
                <a:spcPts val="2100"/>
              </a:lnSpc>
              <a:spcBef>
                <a:spcPts val="0"/>
              </a:spcBef>
            </a:pPr>
            <a:r>
              <a:rPr lang="el-GR" sz="2200" dirty="0"/>
              <a:t>ΣΕ ΚΑΠΟΙΕΣ ΠΕΡΙΠΤΩΣΕΙΣ Ο ΑΡΧΙΕΡΕΑΣ ΚΑΙ </a:t>
            </a:r>
            <a:r>
              <a:rPr lang="el-GR" sz="2200" dirty="0" smtClean="0"/>
              <a:t>ΒΑΣΙΛΙΑΣ.</a:t>
            </a:r>
            <a:endParaRPr lang="el-GR" sz="2200" dirty="0"/>
          </a:p>
          <a:p>
            <a:pPr marL="216000" indent="-216000">
              <a:lnSpc>
                <a:spcPts val="2100"/>
              </a:lnSpc>
              <a:spcBef>
                <a:spcPts val="0"/>
              </a:spcBef>
            </a:pPr>
            <a:r>
              <a:rPr lang="el-GR" sz="2200" dirty="0"/>
              <a:t>ΠΡΟΕΔΡΕΥΕ ΤΟΥ ΣΑΝΧΕΝΤΡΙΝ. ΕΠΙ ΕΠΟΧΗΣ ΧΡΙΣΤΟΥ ΑΤΟΝΙΖΕΙ.</a:t>
            </a:r>
          </a:p>
          <a:p>
            <a:pPr marL="216000" indent="-216000">
              <a:lnSpc>
                <a:spcPts val="2100"/>
              </a:lnSpc>
              <a:spcBef>
                <a:spcPts val="0"/>
              </a:spcBef>
            </a:pPr>
            <a:r>
              <a:rPr lang="el-GR" sz="2200" dirty="0"/>
              <a:t>ΑΝΝΑΣ (6-15 Μ.Χ.) ΚΑΙ ΚΑΪΑΦΑΣ (18-36 Μ.Χ</a:t>
            </a:r>
            <a:r>
              <a:rPr lang="el-GR" sz="2200" dirty="0" smtClean="0"/>
              <a:t>.).</a:t>
            </a:r>
            <a:endParaRPr lang="el-GR" sz="2200" dirty="0"/>
          </a:p>
          <a:p>
            <a:pPr marL="216000" indent="-216000">
              <a:lnSpc>
                <a:spcPts val="2100"/>
              </a:lnSpc>
              <a:spcBef>
                <a:spcPts val="0"/>
              </a:spcBef>
            </a:pPr>
            <a:r>
              <a:rPr lang="el-GR" sz="2200" dirty="0"/>
              <a:t>Ο ΑΡΧΙΕΡΕΑΣ ΦΟΡΟΥΣΕ ΤΑ ΡΟΥΧΑ ΤΟΥ ΠΡΟΚΑΤΟΧΟΥ </a:t>
            </a:r>
            <a:r>
              <a:rPr lang="el-GR" sz="2200" dirty="0" smtClean="0"/>
              <a:t>ΤΟΥ.</a:t>
            </a:r>
            <a:endParaRPr lang="el-GR" sz="2200" dirty="0"/>
          </a:p>
          <a:p>
            <a:pPr marL="216000" indent="-216000">
              <a:lnSpc>
                <a:spcPts val="2100"/>
              </a:lnSpc>
              <a:spcBef>
                <a:spcPts val="0"/>
              </a:spcBef>
            </a:pPr>
            <a:r>
              <a:rPr lang="el-GR" sz="2200" dirty="0"/>
              <a:t>ΝΟΜΟΣ ΑΓΑΘΟΤΗΤΑΣ ΚΑΤΑΓΡΑΦΕΙ ΤΙΣ ΑΠΑΓΟΡΕΥΣΕΙΣ ΠΟΥ ΣΧΕΔΙΑΖΟΝΤΑΙ ΜΕ ΤΟ ΠΡΟΣΩΠΟ ΤΟΥ ΑΡΧΙΕΡΕΑ</a:t>
            </a:r>
            <a:r>
              <a:rPr lang="en-US" sz="2200" dirty="0"/>
              <a:t>:</a:t>
            </a:r>
          </a:p>
          <a:p>
            <a:pPr marL="468000" lvl="1" indent="-216000">
              <a:lnSpc>
                <a:spcPts val="2100"/>
              </a:lnSpc>
              <a:spcBef>
                <a:spcPts val="0"/>
              </a:spcBef>
            </a:pPr>
            <a:r>
              <a:rPr lang="el-GR" sz="2000" dirty="0"/>
              <a:t>ΟΧΙ ΛΥΤΗ ΤΗΝ ΚΟΜΗ ΤΟΥ</a:t>
            </a:r>
          </a:p>
          <a:p>
            <a:pPr marL="468000" lvl="1" indent="-216000">
              <a:lnSpc>
                <a:spcPts val="2100"/>
              </a:lnSpc>
              <a:spcBef>
                <a:spcPts val="0"/>
              </a:spcBef>
            </a:pPr>
            <a:r>
              <a:rPr lang="el-GR" sz="2000" dirty="0"/>
              <a:t>ΜΗΝ ΣΧΙΖΕΙ ΤΑ ΕΝΔΥΜΑΤΑ ΤΟΥ</a:t>
            </a:r>
          </a:p>
          <a:p>
            <a:pPr marL="468000" lvl="1" indent="-216000">
              <a:lnSpc>
                <a:spcPts val="2100"/>
              </a:lnSpc>
              <a:spcBef>
                <a:spcPts val="0"/>
              </a:spcBef>
            </a:pPr>
            <a:r>
              <a:rPr lang="el-GR" sz="2000" dirty="0"/>
              <a:t>ΜΗΝ ΠΛΗΣΙΑΖΕΙ ΝΕΚΡΟ ΣΥΓΓΕΝΗ ΤΟΥ ΚΑΙ ΑΠΟΜΑΚΡΥΝΕΤΑΙ ΑΠΌ ΤΟ ΘΥΣΙΑΣΤΗΡΙΟ ΤΟΥ</a:t>
            </a:r>
          </a:p>
          <a:p>
            <a:pPr marL="468000" lvl="1" indent="-216000">
              <a:lnSpc>
                <a:spcPts val="2100"/>
              </a:lnSpc>
              <a:spcBef>
                <a:spcPts val="0"/>
              </a:spcBef>
            </a:pPr>
            <a:r>
              <a:rPr lang="el-GR" sz="2000" dirty="0"/>
              <a:t>ΝΥΜΦΕΥΕΤΑΙ ΜΕ ΠΑΡΘΕΝΑ ΚΑΙ ΣΕ ΚΑΜΜΙΑ ΠΕΡΙΠΤΩΣΗ ΧΗΡΑ Η ΔΙΑΖΕΥΓΜΕΝΗ Η ΒΙΑΣΘΕΙΣΑ Η </a:t>
            </a:r>
            <a:r>
              <a:rPr lang="el-GR" sz="2000" dirty="0" smtClean="0"/>
              <a:t>ΠΟΡΝΗ</a:t>
            </a:r>
            <a:endParaRPr lang="el-GR" sz="2000" dirty="0"/>
          </a:p>
        </p:txBody>
      </p:sp>
    </p:spTree>
    <p:extLst>
      <p:ext uri="{BB962C8B-B14F-4D97-AF65-F5344CB8AC3E}">
        <p14:creationId xmlns:p14="http://schemas.microsoft.com/office/powerpoint/2010/main" val="2434497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a:solidFill>
                  <a:srgbClr val="5075BC"/>
                </a:solidFill>
              </a:rPr>
              <a:t>ΘΕΣΜΟΛΟΓΙΑ</a:t>
            </a:r>
          </a:p>
        </p:txBody>
      </p:sp>
      <p:sp>
        <p:nvSpPr>
          <p:cNvPr id="3" name="Υπότιτλος 2"/>
          <p:cNvSpPr>
            <a:spLocks noGrp="1"/>
          </p:cNvSpPr>
          <p:nvPr>
            <p:ph type="subTitle" idx="1"/>
          </p:nvPr>
        </p:nvSpPr>
        <p:spPr/>
        <p:txBody>
          <a:bodyPr/>
          <a:lstStyle/>
          <a:p>
            <a:r>
              <a:rPr lang="el-GR" dirty="0"/>
              <a:t>ΟΙ ΘΡΗΣΚΕΥΤΙΚΟΙ ΘΕΣΜΟΙ ΤΟΥ ΒΙΒΛΙΚΟΥ ΙΣΡΑΗΛ</a:t>
            </a:r>
          </a:p>
        </p:txBody>
      </p:sp>
    </p:spTree>
    <p:extLst>
      <p:ext uri="{BB962C8B-B14F-4D97-AF65-F5344CB8AC3E}">
        <p14:creationId xmlns:p14="http://schemas.microsoft.com/office/powerpoint/2010/main" val="114049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ΑΡΧΙΕΡΕΑΣ (</a:t>
            </a:r>
            <a:r>
              <a:rPr lang="el-GR" dirty="0" err="1"/>
              <a:t>κοέν</a:t>
            </a:r>
            <a:r>
              <a:rPr lang="el-GR" dirty="0"/>
              <a:t> </a:t>
            </a:r>
            <a:r>
              <a:rPr lang="el-GR" dirty="0" err="1"/>
              <a:t>γκαντόλ</a:t>
            </a:r>
            <a:r>
              <a:rPr lang="el-GR" dirty="0" smtClean="0"/>
              <a:t>)</a:t>
            </a:r>
            <a:r>
              <a:rPr lang="en-US" dirty="0"/>
              <a:t> </a:t>
            </a:r>
            <a:r>
              <a:rPr lang="en-US" dirty="0" smtClean="0"/>
              <a:t>[</a:t>
            </a:r>
            <a:r>
              <a:rPr lang="el-GR" dirty="0" smtClean="0"/>
              <a:t>8</a:t>
            </a:r>
            <a:r>
              <a:rPr lang="en-US" dirty="0" smtClean="0"/>
              <a:t>]</a:t>
            </a:r>
            <a:endParaRPr lang="el-GR" dirty="0"/>
          </a:p>
        </p:txBody>
      </p:sp>
      <p:sp>
        <p:nvSpPr>
          <p:cNvPr id="3" name="Θέση περιεχομένου 2"/>
          <p:cNvSpPr>
            <a:spLocks noGrp="1"/>
          </p:cNvSpPr>
          <p:nvPr>
            <p:ph idx="1"/>
          </p:nvPr>
        </p:nvSpPr>
        <p:spPr/>
        <p:txBody>
          <a:bodyPr>
            <a:normAutofit/>
          </a:bodyPr>
          <a:lstStyle/>
          <a:p>
            <a:pPr>
              <a:spcBef>
                <a:spcPts val="0"/>
              </a:spcBef>
            </a:pPr>
            <a:r>
              <a:rPr lang="el-GR" sz="2400" dirty="0"/>
              <a:t>ΕΞ. 28, 4-7 ΠΕΡΙΓΡΑΦΗ ΤΗΣ ΤΕΛΕΤΗΣ ΤΟΥ ΟΡΙΣΜΟΥ ΤΟΥ </a:t>
            </a:r>
            <a:r>
              <a:rPr lang="el-GR" sz="2400" dirty="0" smtClean="0"/>
              <a:t>ΑΡΧΙΕΡΕΑ</a:t>
            </a:r>
            <a:r>
              <a:rPr lang="en-US" sz="2400" dirty="0" smtClean="0"/>
              <a:t>.</a:t>
            </a:r>
            <a:endParaRPr lang="el-GR" sz="2400" dirty="0"/>
          </a:p>
          <a:p>
            <a:pPr>
              <a:spcBef>
                <a:spcPts val="0"/>
              </a:spcBef>
            </a:pPr>
            <a:r>
              <a:rPr lang="el-GR" sz="2400" dirty="0" smtClean="0"/>
              <a:t>ΣΥΝΙΣΤΑΤΟ</a:t>
            </a:r>
            <a:r>
              <a:rPr lang="en-US" sz="2400" dirty="0" smtClean="0"/>
              <a:t>:</a:t>
            </a:r>
            <a:r>
              <a:rPr lang="el-GR" sz="2400" dirty="0" smtClean="0"/>
              <a:t> </a:t>
            </a:r>
            <a:endParaRPr lang="el-GR" sz="2400" dirty="0"/>
          </a:p>
          <a:p>
            <a:pPr marL="400050" lvl="1" indent="0">
              <a:spcBef>
                <a:spcPts val="0"/>
              </a:spcBef>
              <a:buNone/>
            </a:pPr>
            <a:r>
              <a:rPr lang="el-GR" sz="2200" dirty="0"/>
              <a:t>(Α) ΠΛΥΣΗ ΑΑΡΩΝ ΣΤΗ ΘΥΡΑ ΤΗΣ ΣΚΗΝΗΣ ΤΟΥ ΜΑΡΤΥΡΙΟΥ</a:t>
            </a:r>
          </a:p>
          <a:p>
            <a:pPr marL="400050" lvl="1" indent="0">
              <a:spcBef>
                <a:spcPts val="0"/>
              </a:spcBef>
              <a:buNone/>
            </a:pPr>
            <a:r>
              <a:rPr lang="el-GR" sz="2200" dirty="0"/>
              <a:t>(Β) ΕΝΔΥΣΗ </a:t>
            </a:r>
          </a:p>
          <a:p>
            <a:pPr marL="400050" lvl="1" indent="0">
              <a:spcBef>
                <a:spcPts val="0"/>
              </a:spcBef>
              <a:buNone/>
            </a:pPr>
            <a:r>
              <a:rPr lang="el-GR" sz="2200" dirty="0"/>
              <a:t>(Γ) ΤΟΠΟΘΕΤΗΣΗ ΜΙΤΡΑΣ ΚΑΙ ΧΡΗΣΗ ΜΕ </a:t>
            </a:r>
            <a:r>
              <a:rPr lang="el-GR" sz="2200" dirty="0" smtClean="0"/>
              <a:t>ΕΛΑΙΟΝ</a:t>
            </a:r>
            <a:endParaRPr lang="el-GR" sz="2200" dirty="0"/>
          </a:p>
        </p:txBody>
      </p:sp>
    </p:spTree>
    <p:extLst>
      <p:ext uri="{BB962C8B-B14F-4D97-AF65-F5344CB8AC3E}">
        <p14:creationId xmlns:p14="http://schemas.microsoft.com/office/powerpoint/2010/main" val="2955343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ΒΟΗΘΗΤΙΚΟ </a:t>
            </a:r>
            <a:r>
              <a:rPr lang="el-GR" dirty="0" smtClean="0"/>
              <a:t>ΠΡΟΣΩΠΙΚΟ</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600" dirty="0"/>
              <a:t>Α. </a:t>
            </a:r>
            <a:r>
              <a:rPr lang="el-GR" sz="2600" dirty="0" smtClean="0"/>
              <a:t>ΨΑΛΤΕΣ</a:t>
            </a:r>
            <a:endParaRPr lang="el-GR" sz="2600" dirty="0"/>
          </a:p>
          <a:p>
            <a:pPr marL="0" indent="0">
              <a:buNone/>
            </a:pPr>
            <a:r>
              <a:rPr lang="el-GR" sz="2600" dirty="0"/>
              <a:t>Β. ΘΥΡΟΦΥΛΑΚΕΣ (ΑΡΓΟΤΕΡΑ ΑΝΑΤΕΘΗΚΕ ΣΤΟΥΣ ΛΕΥΙΤΕΣ)</a:t>
            </a:r>
          </a:p>
          <a:p>
            <a:pPr marL="0" indent="0">
              <a:buNone/>
            </a:pPr>
            <a:r>
              <a:rPr lang="el-GR" sz="2600" dirty="0"/>
              <a:t>Γ. ΝΑΘΑΝΙΩΜ. ΧΕΙΡΟΝΑΚΤΙΚΕΣ ΕΡΓΑΣΙΕΣ ΚΑΙ ΒΟΗΘΟΥΣΑΝ ΣΤΗ ΛΑΤΡΕΙΑ</a:t>
            </a:r>
          </a:p>
          <a:p>
            <a:pPr marL="0" indent="0">
              <a:buNone/>
            </a:pPr>
            <a:r>
              <a:rPr lang="el-GR" sz="2600" dirty="0"/>
              <a:t>Δ. ΓΑΒΑΩΝΙΤΕΣ (ΞΥΛΟΚΟΠΟΙ ΚΑΙ ΑΧΘΟΦΟΡΟΙ, ΥΠΗΡΕΤΕΣ ΤΟΥ ΘΥΣΙΑΣΤΗΡΙΟΥ ΤΟΥ ΓΙΑΧΒΕ</a:t>
            </a:r>
            <a:r>
              <a:rPr lang="el-GR" sz="2600" dirty="0" smtClean="0"/>
              <a:t>)</a:t>
            </a:r>
            <a:endParaRPr lang="el-GR" sz="2600" dirty="0"/>
          </a:p>
        </p:txBody>
      </p:sp>
    </p:spTree>
    <p:extLst>
      <p:ext uri="{BB962C8B-B14F-4D97-AF65-F5344CB8AC3E}">
        <p14:creationId xmlns:p14="http://schemas.microsoft.com/office/powerpoint/2010/main" val="618848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ΘΥΣΙΕΣ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678" y="1557338"/>
            <a:ext cx="5479618" cy="4394654"/>
          </a:xfrm>
        </p:spPr>
      </p:pic>
      <p:sp>
        <p:nvSpPr>
          <p:cNvPr id="5" name="TextBox 4"/>
          <p:cNvSpPr txBox="1"/>
          <p:nvPr/>
        </p:nvSpPr>
        <p:spPr>
          <a:xfrm>
            <a:off x="1756678" y="6021288"/>
            <a:ext cx="5479618" cy="288032"/>
          </a:xfrm>
          <a:prstGeom prst="rect">
            <a:avLst/>
          </a:prstGeom>
        </p:spPr>
        <p:txBody>
          <a:bodyPr vert="horz" wrap="square" lIns="91440" tIns="45720" rIns="91440" bIns="45720" rtlCol="0" anchor="ctr">
            <a:noAutofit/>
          </a:bodyPr>
          <a:lstStyle/>
          <a:p>
            <a:pPr algn="ctr"/>
            <a:r>
              <a:rPr lang="el-GR" dirty="0"/>
              <a:t>ΠΡΟΣΦΕΡΟΜΕΝΟΣ ΑΜΝΟΣ</a:t>
            </a:r>
            <a:endParaRPr lang="el-GR" dirty="0" smtClean="0"/>
          </a:p>
        </p:txBody>
      </p:sp>
      <p:sp>
        <p:nvSpPr>
          <p:cNvPr id="6" name="TextBox 5"/>
          <p:cNvSpPr txBox="1"/>
          <p:nvPr/>
        </p:nvSpPr>
        <p:spPr>
          <a:xfrm>
            <a:off x="6856809" y="5735968"/>
            <a:ext cx="379487" cy="216024"/>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7</a:t>
            </a:r>
            <a:endParaRPr lang="el-GR" sz="1500" dirty="0" smtClean="0"/>
          </a:p>
        </p:txBody>
      </p:sp>
    </p:spTree>
    <p:extLst>
      <p:ext uri="{BB962C8B-B14F-4D97-AF65-F5344CB8AC3E}">
        <p14:creationId xmlns:p14="http://schemas.microsoft.com/office/powerpoint/2010/main" val="239395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ΘΥΣΙΕΣ</a:t>
            </a:r>
            <a:r>
              <a:rPr lang="en-US" dirty="0"/>
              <a:t> [2]</a:t>
            </a:r>
            <a:endParaRPr lang="el-GR" dirty="0"/>
          </a:p>
        </p:txBody>
      </p:sp>
      <p:graphicFrame>
        <p:nvGraphicFramePr>
          <p:cNvPr id="4" name="4 - Διάγραμμα"/>
          <p:cNvGraphicFramePr>
            <a:graphicFrameLocks noGrp="1"/>
          </p:cNvGraphicFramePr>
          <p:nvPr>
            <p:ph idx="1"/>
            <p:extLst>
              <p:ext uri="{D42A27DB-BD31-4B8C-83A1-F6EECF244321}">
                <p14:modId xmlns:p14="http://schemas.microsoft.com/office/powerpoint/2010/main" val="192380128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799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ΘΥΣΙΑ </a:t>
            </a:r>
            <a:r>
              <a:rPr lang="el-GR" dirty="0" smtClean="0"/>
              <a:t>ΟΛΟΚΑΥΤΩΜΑΤΟΣ</a:t>
            </a:r>
            <a:endParaRPr lang="el-GR" dirty="0"/>
          </a:p>
        </p:txBody>
      </p:sp>
      <p:sp>
        <p:nvSpPr>
          <p:cNvPr id="3" name="Θέση περιεχομένου 2"/>
          <p:cNvSpPr>
            <a:spLocks noGrp="1"/>
          </p:cNvSpPr>
          <p:nvPr>
            <p:ph idx="1"/>
          </p:nvPr>
        </p:nvSpPr>
        <p:spPr/>
        <p:txBody>
          <a:bodyPr>
            <a:noAutofit/>
          </a:bodyPr>
          <a:lstStyle/>
          <a:p>
            <a:pPr marL="252000" indent="-252000">
              <a:lnSpc>
                <a:spcPts val="2500"/>
              </a:lnSpc>
              <a:spcBef>
                <a:spcPts val="0"/>
              </a:spcBef>
            </a:pPr>
            <a:r>
              <a:rPr lang="el-GR" sz="2200" dirty="0"/>
              <a:t>ΚΑΙΓΕΤΑΙ ΟΛΟΚΛΗΡΟ ΤΟ ΖΩΟ ΕΚΤΟΣ ΑΠΟ ΤΟ ΔΕΡΜΑ </a:t>
            </a:r>
            <a:r>
              <a:rPr lang="el-GR" sz="2200" dirty="0" smtClean="0"/>
              <a:t>ΤΟΥ</a:t>
            </a:r>
            <a:r>
              <a:rPr lang="en-US" sz="2200" dirty="0" smtClean="0"/>
              <a:t>.</a:t>
            </a:r>
            <a:endParaRPr lang="el-GR" sz="2200" dirty="0"/>
          </a:p>
          <a:p>
            <a:pPr marL="252000" indent="-252000">
              <a:lnSpc>
                <a:spcPts val="2500"/>
              </a:lnSpc>
              <a:spcBef>
                <a:spcPts val="0"/>
              </a:spcBef>
            </a:pPr>
            <a:r>
              <a:rPr lang="el-GR" sz="2200" dirty="0"/>
              <a:t>ΤΟ ΖΩΟ ΑΡΣΕΝΙΚΟ ΧΩΡΙΣ </a:t>
            </a:r>
            <a:r>
              <a:rPr lang="el-GR" sz="2200" dirty="0" smtClean="0"/>
              <a:t>ΨΕΓΑΔΙ</a:t>
            </a:r>
            <a:r>
              <a:rPr lang="en-US" sz="2200" dirty="0" smtClean="0"/>
              <a:t>.</a:t>
            </a:r>
            <a:endParaRPr lang="el-GR" sz="2200" dirty="0"/>
          </a:p>
          <a:p>
            <a:pPr marL="252000" indent="-252000">
              <a:lnSpc>
                <a:spcPts val="2500"/>
              </a:lnSpc>
              <a:spcBef>
                <a:spcPts val="0"/>
              </a:spcBef>
            </a:pPr>
            <a:r>
              <a:rPr lang="el-GR" sz="2200" dirty="0"/>
              <a:t>ΑΥΤΟΣ ΠΟΥ ΕΦΕΡΕ ΤΟ ΖΩΟ ΤΟΠΟΘΕΤΟΥΣΕ ΤΟ ΧΕΡΙ ΤΟΥ ΠΑΝΩ ΣΤΟ ΚΕΦΑΛΙ ΤΟΥ ΖΩΟΥ ΔΕΙΧΝΟΝΤΑΣ ΜΕ ΑΥΤΗ ΤΗΝ ΚΙΝΗΣΗ ΟΤΙ ΤΟ ΖΩΟ ΗΤΑΝ ΠΡΟΣΦΟΡΑ ΑΠΟ ΑΥΤΌΝ ΣΤΟΝ ΘΕΟ.</a:t>
            </a:r>
          </a:p>
          <a:p>
            <a:pPr marL="252000" indent="-252000">
              <a:lnSpc>
                <a:spcPts val="2500"/>
              </a:lnSpc>
              <a:spcBef>
                <a:spcPts val="0"/>
              </a:spcBef>
            </a:pPr>
            <a:r>
              <a:rPr lang="el-GR" sz="2200" dirty="0"/>
              <a:t>ΟΤΑΝ ΤΟ ΕΦΕΡΝΕ ΣΤΟ ΘΥΣΙΑΣΤΗΡΙΟ Ο ΙΕΡΕΑΣ ΡΑΝΤΙΖΕ ΤΟ ΑΙΜΑ ΤΟΥ </a:t>
            </a:r>
            <a:r>
              <a:rPr lang="el-GR" sz="2200" dirty="0" smtClean="0"/>
              <a:t>ΖΩΟΥ</a:t>
            </a:r>
            <a:r>
              <a:rPr lang="en-US" sz="2200" dirty="0" smtClean="0"/>
              <a:t>.</a:t>
            </a:r>
            <a:endParaRPr lang="el-GR" sz="2200" dirty="0"/>
          </a:p>
          <a:p>
            <a:pPr marL="252000" indent="-252000">
              <a:lnSpc>
                <a:spcPts val="2500"/>
              </a:lnSpc>
              <a:spcBef>
                <a:spcPts val="0"/>
              </a:spcBef>
            </a:pPr>
            <a:r>
              <a:rPr lang="el-GR" sz="2200" dirty="0"/>
              <a:t>ΤΟ ΑΙΜΑ ΑΝΗΚΕ ΣΤΟΝ ΘΕΟ ΚΑΘΩΣ ΕΙΝΑΙ ΑΥΤΌ ΠΟΥ ΕΞΙΣΟΥΤΑΙ ΜΕ ΤΗ </a:t>
            </a:r>
            <a:r>
              <a:rPr lang="el-GR" sz="2200" dirty="0" smtClean="0"/>
              <a:t>ΖΩΗ</a:t>
            </a:r>
            <a:r>
              <a:rPr lang="en-US" sz="2200" dirty="0" smtClean="0"/>
              <a:t>.</a:t>
            </a:r>
            <a:endParaRPr lang="el-GR" sz="2200" dirty="0"/>
          </a:p>
          <a:p>
            <a:pPr marL="252000" indent="-252000">
              <a:lnSpc>
                <a:spcPts val="2500"/>
              </a:lnSpc>
              <a:spcBef>
                <a:spcPts val="0"/>
              </a:spcBef>
            </a:pPr>
            <a:r>
              <a:rPr lang="el-GR" sz="2200" dirty="0"/>
              <a:t>ΤΟ ΑΙΜΑ ΚΑΤΑ ΚΑΠΟΙΟΝ ΤΡΟΠΟ ΕΞΙΛΕΩΝΕ ΤΙΣ </a:t>
            </a:r>
            <a:r>
              <a:rPr lang="el-GR" sz="2200" dirty="0" smtClean="0"/>
              <a:t>ΑΜΑΡΤΙΕΣ</a:t>
            </a:r>
            <a:r>
              <a:rPr lang="en-US" sz="2200" dirty="0" smtClean="0"/>
              <a:t>.</a:t>
            </a:r>
            <a:endParaRPr lang="el-GR" sz="2200" dirty="0"/>
          </a:p>
          <a:p>
            <a:pPr marL="252000" indent="-252000">
              <a:lnSpc>
                <a:spcPts val="2500"/>
              </a:lnSpc>
              <a:spcBef>
                <a:spcPts val="0"/>
              </a:spcBef>
            </a:pPr>
            <a:r>
              <a:rPr lang="el-GR" sz="2200" dirty="0"/>
              <a:t>ΜΑΖΙ ΜΕ ΤΗ ΘΥΣΙΑ ΖΩΟΥ ΕΠΡΕΠΕ ΝΑ ΓΙΝΕΙ ΚΑΙ ΜΙΑ ΠΡΟΣΦΟΡΑ ΑΠΌ ΣΙΜΙΓΔΑΛΙ ΖΥΜΩΜΕΝΟ ΜΕ ΛΑΔΙ ΚΑΘΩΣ ΚΑΙ ΣΠΟΝΔΗ </a:t>
            </a:r>
            <a:r>
              <a:rPr lang="el-GR" sz="2200" dirty="0" smtClean="0"/>
              <a:t>ΚΡΑΣΙΟΥ</a:t>
            </a:r>
            <a:r>
              <a:rPr lang="en-US" sz="2200" dirty="0" smtClean="0"/>
              <a:t>.</a:t>
            </a:r>
            <a:endParaRPr lang="el-GR" sz="2200" dirty="0"/>
          </a:p>
          <a:p>
            <a:pPr marL="252000" indent="-252000">
              <a:lnSpc>
                <a:spcPts val="2500"/>
              </a:lnSpc>
              <a:spcBef>
                <a:spcPts val="0"/>
              </a:spcBef>
            </a:pPr>
            <a:r>
              <a:rPr lang="el-GR" sz="2200" dirty="0"/>
              <a:t>ΟΣΟΙ ΔΕΝ ΜΠΟΡΟΥΣΑΝ ΝΑ ΠΡΟΣΦΕΡΟΥΝ ΖΩΑ ΜΠΟΡΟΥΣΑΝ ΝΑ ΠΡΟΣΦΕΡΟΥΝ ΤΡΥΓΟΝΙΑ Η ΜΙΚΡΑ </a:t>
            </a:r>
            <a:r>
              <a:rPr lang="el-GR" sz="2200" dirty="0" smtClean="0"/>
              <a:t>ΠΕΡΙΣΤΕΡΙΑ</a:t>
            </a:r>
            <a:r>
              <a:rPr lang="en-US" sz="2200" dirty="0" smtClean="0"/>
              <a:t>.</a:t>
            </a:r>
            <a:endParaRPr lang="el-GR" sz="2200" dirty="0"/>
          </a:p>
        </p:txBody>
      </p:sp>
    </p:spTree>
    <p:extLst>
      <p:ext uri="{BB962C8B-B14F-4D97-AF65-F5344CB8AC3E}">
        <p14:creationId xmlns:p14="http://schemas.microsoft.com/office/powerpoint/2010/main" val="1053487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ΘΥΣΙΕΣ</a:t>
            </a:r>
            <a:r>
              <a:rPr lang="en-US" dirty="0"/>
              <a:t> </a:t>
            </a:r>
            <a:r>
              <a:rPr lang="en-US" dirty="0" smtClean="0"/>
              <a:t>[</a:t>
            </a:r>
            <a:r>
              <a:rPr lang="el-GR" dirty="0" smtClean="0"/>
              <a:t>3</a:t>
            </a:r>
            <a:r>
              <a:rPr lang="en-US" dirty="0" smtClean="0"/>
              <a:t>]</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1"/>
            <a:ext cx="3826768" cy="3069068"/>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600201"/>
            <a:ext cx="3591104" cy="3069068"/>
          </a:xfrm>
        </p:spPr>
      </p:pic>
      <p:sp>
        <p:nvSpPr>
          <p:cNvPr id="7" name="TextBox 6"/>
          <p:cNvSpPr txBox="1"/>
          <p:nvPr/>
        </p:nvSpPr>
        <p:spPr>
          <a:xfrm>
            <a:off x="3904481" y="4453245"/>
            <a:ext cx="379487" cy="216024"/>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7</a:t>
            </a:r>
            <a:endParaRPr lang="el-GR" sz="1500" dirty="0" smtClean="0"/>
          </a:p>
        </p:txBody>
      </p:sp>
      <p:sp>
        <p:nvSpPr>
          <p:cNvPr id="8" name="TextBox 7"/>
          <p:cNvSpPr txBox="1"/>
          <p:nvPr/>
        </p:nvSpPr>
        <p:spPr>
          <a:xfrm>
            <a:off x="7999641" y="4453245"/>
            <a:ext cx="379487" cy="216024"/>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8</a:t>
            </a:r>
            <a:endParaRPr lang="el-GR" sz="1500" dirty="0" smtClean="0"/>
          </a:p>
        </p:txBody>
      </p:sp>
      <p:sp>
        <p:nvSpPr>
          <p:cNvPr id="9" name="TextBox 8"/>
          <p:cNvSpPr txBox="1"/>
          <p:nvPr/>
        </p:nvSpPr>
        <p:spPr>
          <a:xfrm>
            <a:off x="457200" y="4851832"/>
            <a:ext cx="7921928" cy="1313472"/>
          </a:xfrm>
          <a:prstGeom prst="rect">
            <a:avLst/>
          </a:prstGeom>
        </p:spPr>
        <p:txBody>
          <a:bodyPr vert="horz" wrap="square" lIns="91440" tIns="45720" rIns="91440" bIns="45720" rtlCol="0" anchor="ctr">
            <a:noAutofit/>
          </a:bodyPr>
          <a:lstStyle/>
          <a:p>
            <a:pPr>
              <a:lnSpc>
                <a:spcPts val="2300"/>
              </a:lnSpc>
            </a:pPr>
            <a:r>
              <a:rPr lang="el-GR" sz="2200" dirty="0" err="1"/>
              <a:t>καὶ</a:t>
            </a:r>
            <a:r>
              <a:rPr lang="el-GR" sz="2200" dirty="0"/>
              <a:t> </a:t>
            </a:r>
            <a:r>
              <a:rPr lang="el-GR" sz="2200" dirty="0" err="1"/>
              <a:t>ἐλάλησεν</a:t>
            </a:r>
            <a:r>
              <a:rPr lang="el-GR" sz="2200" dirty="0"/>
              <a:t> </a:t>
            </a:r>
            <a:r>
              <a:rPr lang="el-GR" sz="2200" dirty="0" err="1"/>
              <a:t>κύριος</a:t>
            </a:r>
            <a:r>
              <a:rPr lang="el-GR" sz="2200" dirty="0"/>
              <a:t> </a:t>
            </a:r>
            <a:r>
              <a:rPr lang="el-GR" sz="2200" dirty="0" err="1"/>
              <a:t>πρὸς</a:t>
            </a:r>
            <a:r>
              <a:rPr lang="el-GR" sz="2200" dirty="0"/>
              <a:t> </a:t>
            </a:r>
            <a:r>
              <a:rPr lang="el-GR" sz="2200" dirty="0" err="1"/>
              <a:t>Μωυσῆν</a:t>
            </a:r>
            <a:r>
              <a:rPr lang="el-GR" sz="2200" dirty="0"/>
              <a:t> </a:t>
            </a:r>
            <a:r>
              <a:rPr lang="el-GR" sz="2200" dirty="0" err="1"/>
              <a:t>λέγων</a:t>
            </a:r>
            <a:r>
              <a:rPr lang="el-GR" sz="2200" dirty="0"/>
              <a:t>  </a:t>
            </a:r>
            <a:r>
              <a:rPr lang="el-GR" sz="2200" dirty="0" err="1"/>
              <a:t>ἔντειλαι</a:t>
            </a:r>
            <a:r>
              <a:rPr lang="el-GR" sz="2200" dirty="0"/>
              <a:t> </a:t>
            </a:r>
            <a:r>
              <a:rPr lang="el-GR" sz="2200" dirty="0" err="1"/>
              <a:t>Ααρων</a:t>
            </a:r>
            <a:r>
              <a:rPr lang="el-GR" sz="2200" dirty="0"/>
              <a:t> </a:t>
            </a:r>
            <a:r>
              <a:rPr lang="el-GR" sz="2200" dirty="0" err="1"/>
              <a:t>καὶ</a:t>
            </a:r>
            <a:r>
              <a:rPr lang="el-GR" sz="2200" dirty="0"/>
              <a:t> </a:t>
            </a:r>
            <a:r>
              <a:rPr lang="el-GR" sz="2200" dirty="0" err="1"/>
              <a:t>τοῖς</a:t>
            </a:r>
            <a:r>
              <a:rPr lang="el-GR" sz="2200" dirty="0"/>
              <a:t> </a:t>
            </a:r>
            <a:r>
              <a:rPr lang="el-GR" sz="2200" dirty="0" err="1"/>
              <a:t>υἱοῖς</a:t>
            </a:r>
            <a:r>
              <a:rPr lang="el-GR" sz="2200" dirty="0"/>
              <a:t> </a:t>
            </a:r>
            <a:r>
              <a:rPr lang="el-GR" sz="2200" dirty="0" err="1"/>
              <a:t>αὐτοῦ</a:t>
            </a:r>
            <a:r>
              <a:rPr lang="el-GR" sz="2200" dirty="0"/>
              <a:t> </a:t>
            </a:r>
            <a:r>
              <a:rPr lang="el-GR" sz="2200" dirty="0" err="1"/>
              <a:t>λέγων</a:t>
            </a:r>
            <a:r>
              <a:rPr lang="el-GR" sz="2200" dirty="0"/>
              <a:t> </a:t>
            </a:r>
            <a:r>
              <a:rPr lang="el-GR" sz="2200" dirty="0" err="1"/>
              <a:t>οὗτος</a:t>
            </a:r>
            <a:r>
              <a:rPr lang="el-GR" sz="2200" dirty="0"/>
              <a:t> ὁ </a:t>
            </a:r>
            <a:r>
              <a:rPr lang="el-GR" sz="2200" dirty="0" err="1"/>
              <a:t>νόμος</a:t>
            </a:r>
            <a:r>
              <a:rPr lang="el-GR" sz="2200" dirty="0"/>
              <a:t> </a:t>
            </a:r>
            <a:r>
              <a:rPr lang="el-GR" sz="2200" dirty="0" err="1"/>
              <a:t>τῆς</a:t>
            </a:r>
            <a:r>
              <a:rPr lang="el-GR" sz="2200" dirty="0"/>
              <a:t> </a:t>
            </a:r>
            <a:r>
              <a:rPr lang="el-GR" sz="2200" dirty="0" err="1"/>
              <a:t>ὁλοκαυτώσεως</a:t>
            </a:r>
            <a:r>
              <a:rPr lang="el-GR" sz="2200" dirty="0"/>
              <a:t> </a:t>
            </a:r>
            <a:r>
              <a:rPr lang="el-GR" sz="2200" dirty="0" err="1"/>
              <a:t>αὐτὴ</a:t>
            </a:r>
            <a:r>
              <a:rPr lang="el-GR" sz="2200" dirty="0"/>
              <a:t> ἡ </a:t>
            </a:r>
            <a:r>
              <a:rPr lang="el-GR" sz="2200" dirty="0" err="1"/>
              <a:t>ὁλοκαύτωσις</a:t>
            </a:r>
            <a:r>
              <a:rPr lang="el-GR" sz="2200" dirty="0"/>
              <a:t> </a:t>
            </a:r>
            <a:r>
              <a:rPr lang="el-GR" sz="2200" dirty="0" err="1"/>
              <a:t>ἐπὶ</a:t>
            </a:r>
            <a:r>
              <a:rPr lang="el-GR" sz="2200" dirty="0"/>
              <a:t> </a:t>
            </a:r>
            <a:r>
              <a:rPr lang="el-GR" sz="2200" dirty="0" err="1"/>
              <a:t>τῆς</a:t>
            </a:r>
            <a:r>
              <a:rPr lang="el-GR" sz="2200" dirty="0"/>
              <a:t> </a:t>
            </a:r>
            <a:r>
              <a:rPr lang="el-GR" sz="2200" dirty="0" err="1"/>
              <a:t>καύσεως</a:t>
            </a:r>
            <a:r>
              <a:rPr lang="el-GR" sz="2200" dirty="0"/>
              <a:t> </a:t>
            </a:r>
            <a:r>
              <a:rPr lang="el-GR" sz="2200" dirty="0" err="1"/>
              <a:t>αὐτῆς</a:t>
            </a:r>
            <a:r>
              <a:rPr lang="el-GR" sz="2200" dirty="0"/>
              <a:t> </a:t>
            </a:r>
            <a:r>
              <a:rPr lang="el-GR" sz="2200" dirty="0" err="1"/>
              <a:t>ἐπὶ</a:t>
            </a:r>
            <a:r>
              <a:rPr lang="el-GR" sz="2200" dirty="0"/>
              <a:t> </a:t>
            </a:r>
            <a:r>
              <a:rPr lang="el-GR" sz="2200" dirty="0" err="1"/>
              <a:t>τοῦ</a:t>
            </a:r>
            <a:r>
              <a:rPr lang="el-GR" sz="2200" dirty="0"/>
              <a:t> </a:t>
            </a:r>
            <a:r>
              <a:rPr lang="el-GR" sz="2200" dirty="0" err="1"/>
              <a:t>θυσιαστηρίου</a:t>
            </a:r>
            <a:r>
              <a:rPr lang="el-GR" sz="2200" dirty="0"/>
              <a:t> </a:t>
            </a:r>
            <a:r>
              <a:rPr lang="el-GR" sz="2200" dirty="0" err="1"/>
              <a:t>ὅλην</a:t>
            </a:r>
            <a:r>
              <a:rPr lang="el-GR" sz="2200" dirty="0"/>
              <a:t> </a:t>
            </a:r>
            <a:r>
              <a:rPr lang="el-GR" sz="2200" dirty="0" err="1"/>
              <a:t>τὴν</a:t>
            </a:r>
            <a:r>
              <a:rPr lang="el-GR" sz="2200" dirty="0"/>
              <a:t> </a:t>
            </a:r>
            <a:r>
              <a:rPr lang="el-GR" sz="2200" dirty="0" err="1"/>
              <a:t>νύκτα</a:t>
            </a:r>
            <a:r>
              <a:rPr lang="el-GR" sz="2200" dirty="0"/>
              <a:t> </a:t>
            </a:r>
            <a:r>
              <a:rPr lang="el-GR" sz="2200" dirty="0" err="1"/>
              <a:t>ἕως</a:t>
            </a:r>
            <a:r>
              <a:rPr lang="el-GR" sz="2200" dirty="0"/>
              <a:t> </a:t>
            </a:r>
            <a:r>
              <a:rPr lang="el-GR" sz="2200" dirty="0" err="1"/>
              <a:t>τὸ</a:t>
            </a:r>
            <a:r>
              <a:rPr lang="el-GR" sz="2200" dirty="0"/>
              <a:t> </a:t>
            </a:r>
            <a:r>
              <a:rPr lang="el-GR" sz="2200" dirty="0" err="1"/>
              <a:t>πρωί</a:t>
            </a:r>
            <a:r>
              <a:rPr lang="el-GR" sz="2200" dirty="0"/>
              <a:t> </a:t>
            </a:r>
            <a:r>
              <a:rPr lang="el-GR" sz="2200" dirty="0" err="1"/>
              <a:t>καὶ</a:t>
            </a:r>
            <a:r>
              <a:rPr lang="el-GR" sz="2200" dirty="0"/>
              <a:t> </a:t>
            </a:r>
            <a:r>
              <a:rPr lang="el-GR" sz="2200" dirty="0" err="1"/>
              <a:t>τὸ</a:t>
            </a:r>
            <a:r>
              <a:rPr lang="el-GR" sz="2200" dirty="0"/>
              <a:t> </a:t>
            </a:r>
            <a:r>
              <a:rPr lang="el-GR" sz="2200" dirty="0" err="1"/>
              <a:t>πῦρ</a:t>
            </a:r>
            <a:r>
              <a:rPr lang="el-GR" sz="2200" dirty="0"/>
              <a:t> </a:t>
            </a:r>
            <a:r>
              <a:rPr lang="el-GR" sz="2200" dirty="0" err="1"/>
              <a:t>τοῦ</a:t>
            </a:r>
            <a:r>
              <a:rPr lang="el-GR" sz="2200" dirty="0"/>
              <a:t> </a:t>
            </a:r>
            <a:r>
              <a:rPr lang="el-GR" sz="2200" dirty="0" err="1"/>
              <a:t>θυσιαστηρίου</a:t>
            </a:r>
            <a:r>
              <a:rPr lang="el-GR" sz="2200" dirty="0"/>
              <a:t> </a:t>
            </a:r>
            <a:r>
              <a:rPr lang="el-GR" sz="2200" dirty="0" err="1"/>
              <a:t>καυθήσεται</a:t>
            </a:r>
            <a:r>
              <a:rPr lang="el-GR" sz="2200" dirty="0"/>
              <a:t> </a:t>
            </a:r>
            <a:r>
              <a:rPr lang="el-GR" sz="2200" dirty="0" err="1"/>
              <a:t>ἐπ</a:t>
            </a:r>
            <a:r>
              <a:rPr lang="el-GR" sz="2200" dirty="0"/>
              <a:t>᾽ </a:t>
            </a:r>
            <a:r>
              <a:rPr lang="el-GR" sz="2200" dirty="0" err="1"/>
              <a:t>αὐτοῦ</a:t>
            </a:r>
            <a:r>
              <a:rPr lang="el-GR" sz="2200" dirty="0"/>
              <a:t> </a:t>
            </a:r>
            <a:r>
              <a:rPr lang="el-GR" sz="2200" dirty="0" err="1"/>
              <a:t>οὐ</a:t>
            </a:r>
            <a:r>
              <a:rPr lang="el-GR" sz="2200" dirty="0"/>
              <a:t> </a:t>
            </a:r>
            <a:r>
              <a:rPr lang="el-GR" sz="2200" dirty="0" err="1"/>
              <a:t>σβεσθήσεται</a:t>
            </a:r>
            <a:r>
              <a:rPr lang="el-GR" sz="2200" dirty="0"/>
              <a:t>  </a:t>
            </a:r>
            <a:r>
              <a:rPr lang="en-US" sz="2200" dirty="0"/>
              <a:t>(Lev 6:1-2 BGT</a:t>
            </a:r>
            <a:r>
              <a:rPr lang="en-US" sz="2200" dirty="0" smtClean="0"/>
              <a:t>)</a:t>
            </a:r>
            <a:endParaRPr lang="el-GR" sz="2200" dirty="0"/>
          </a:p>
        </p:txBody>
      </p:sp>
    </p:spTree>
    <p:extLst>
      <p:ext uri="{BB962C8B-B14F-4D97-AF65-F5344CB8AC3E}">
        <p14:creationId xmlns:p14="http://schemas.microsoft.com/office/powerpoint/2010/main" val="1450160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ΘΥΣΙΕΣ </a:t>
            </a:r>
            <a:r>
              <a:rPr lang="en-US" dirty="0" smtClean="0"/>
              <a:t>[</a:t>
            </a:r>
            <a:r>
              <a:rPr lang="el-GR" dirty="0" smtClean="0"/>
              <a:t>4</a:t>
            </a:r>
            <a:r>
              <a:rPr lang="en-US" dirty="0" smtClean="0"/>
              <a:t>]</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5801" y="1495829"/>
            <a:ext cx="3300584" cy="2647068"/>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495829"/>
            <a:ext cx="3097323" cy="2647068"/>
          </a:xfrm>
        </p:spPr>
      </p:pic>
      <p:sp>
        <p:nvSpPr>
          <p:cNvPr id="7" name="TextBox 6"/>
          <p:cNvSpPr txBox="1"/>
          <p:nvPr/>
        </p:nvSpPr>
        <p:spPr>
          <a:xfrm>
            <a:off x="3506898" y="3926873"/>
            <a:ext cx="379487" cy="216024"/>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7</a:t>
            </a:r>
            <a:endParaRPr lang="el-GR" sz="1500" dirty="0" smtClean="0"/>
          </a:p>
        </p:txBody>
      </p:sp>
      <p:sp>
        <p:nvSpPr>
          <p:cNvPr id="8" name="TextBox 7"/>
          <p:cNvSpPr txBox="1"/>
          <p:nvPr/>
        </p:nvSpPr>
        <p:spPr>
          <a:xfrm>
            <a:off x="7505860" y="3926873"/>
            <a:ext cx="379487" cy="216024"/>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8</a:t>
            </a:r>
            <a:endParaRPr lang="el-GR" sz="1500" dirty="0" smtClean="0"/>
          </a:p>
        </p:txBody>
      </p:sp>
      <p:sp>
        <p:nvSpPr>
          <p:cNvPr id="9" name="TextBox 8"/>
          <p:cNvSpPr txBox="1"/>
          <p:nvPr/>
        </p:nvSpPr>
        <p:spPr>
          <a:xfrm>
            <a:off x="457200" y="4221088"/>
            <a:ext cx="8229600" cy="2160240"/>
          </a:xfrm>
          <a:prstGeom prst="rect">
            <a:avLst/>
          </a:prstGeom>
        </p:spPr>
        <p:txBody>
          <a:bodyPr vert="horz" wrap="square" lIns="91440" tIns="45720" rIns="91440" bIns="45720" rtlCol="0" anchor="ctr">
            <a:noAutofit/>
          </a:bodyPr>
          <a:lstStyle/>
          <a:p>
            <a:pPr>
              <a:lnSpc>
                <a:spcPts val="1700"/>
              </a:lnSpc>
            </a:pPr>
            <a:r>
              <a:rPr lang="en-US" sz="2000" baseline="30000" dirty="0"/>
              <a:t>5 </a:t>
            </a:r>
            <a:r>
              <a:rPr lang="el-GR" sz="2000" dirty="0"/>
              <a:t> </a:t>
            </a:r>
            <a:r>
              <a:rPr lang="el-GR" sz="2000" dirty="0" err="1"/>
              <a:t>καὶ</a:t>
            </a:r>
            <a:r>
              <a:rPr lang="el-GR" sz="2000" dirty="0"/>
              <a:t> </a:t>
            </a:r>
            <a:r>
              <a:rPr lang="el-GR" sz="2000" dirty="0" err="1"/>
              <a:t>πῦρ</a:t>
            </a:r>
            <a:r>
              <a:rPr lang="el-GR" sz="2000" dirty="0"/>
              <a:t> </a:t>
            </a:r>
            <a:r>
              <a:rPr lang="el-GR" sz="2000" dirty="0" err="1"/>
              <a:t>ἐπὶ</a:t>
            </a:r>
            <a:r>
              <a:rPr lang="el-GR" sz="2000" dirty="0"/>
              <a:t> </a:t>
            </a:r>
            <a:r>
              <a:rPr lang="el-GR" sz="2000" dirty="0" err="1"/>
              <a:t>τὸ</a:t>
            </a:r>
            <a:r>
              <a:rPr lang="el-GR" sz="2000" dirty="0"/>
              <a:t> </a:t>
            </a:r>
            <a:r>
              <a:rPr lang="el-GR" sz="2000" dirty="0" err="1"/>
              <a:t>θυσιαστήριον</a:t>
            </a:r>
            <a:r>
              <a:rPr lang="el-GR" sz="2000" dirty="0"/>
              <a:t> </a:t>
            </a:r>
            <a:r>
              <a:rPr lang="el-GR" sz="2000" dirty="0" err="1"/>
              <a:t>καυθήσεται</a:t>
            </a:r>
            <a:r>
              <a:rPr lang="el-GR" sz="2000" dirty="0"/>
              <a:t> </a:t>
            </a:r>
            <a:r>
              <a:rPr lang="el-GR" sz="2000" dirty="0" err="1"/>
              <a:t>ἀπ</a:t>
            </a:r>
            <a:r>
              <a:rPr lang="el-GR" sz="2000" dirty="0"/>
              <a:t>᾽ </a:t>
            </a:r>
            <a:r>
              <a:rPr lang="el-GR" sz="2000" dirty="0" err="1"/>
              <a:t>αὐτοῦ</a:t>
            </a:r>
            <a:r>
              <a:rPr lang="el-GR" sz="2000" dirty="0"/>
              <a:t> </a:t>
            </a:r>
            <a:r>
              <a:rPr lang="el-GR" sz="2000" dirty="0" err="1"/>
              <a:t>καὶ</a:t>
            </a:r>
            <a:r>
              <a:rPr lang="el-GR" sz="2000" dirty="0"/>
              <a:t> </a:t>
            </a:r>
            <a:r>
              <a:rPr lang="el-GR" sz="2000" dirty="0" err="1"/>
              <a:t>οὐ</a:t>
            </a:r>
            <a:r>
              <a:rPr lang="el-GR" sz="2000" dirty="0"/>
              <a:t> </a:t>
            </a:r>
            <a:r>
              <a:rPr lang="el-GR" sz="2000" dirty="0" err="1"/>
              <a:t>σβεσθήσεται</a:t>
            </a:r>
            <a:r>
              <a:rPr lang="el-GR" sz="2000" dirty="0"/>
              <a:t> </a:t>
            </a:r>
            <a:r>
              <a:rPr lang="el-GR" sz="2000" dirty="0" err="1"/>
              <a:t>καὶ</a:t>
            </a:r>
            <a:r>
              <a:rPr lang="el-GR" sz="2000" dirty="0"/>
              <a:t> </a:t>
            </a:r>
            <a:r>
              <a:rPr lang="el-GR" sz="2000" dirty="0" err="1"/>
              <a:t>καύσει</a:t>
            </a:r>
            <a:r>
              <a:rPr lang="el-GR" sz="2000" dirty="0"/>
              <a:t> ὁ </a:t>
            </a:r>
            <a:r>
              <a:rPr lang="el-GR" sz="2000" dirty="0" err="1"/>
              <a:t>ἱερεὺς</a:t>
            </a:r>
            <a:r>
              <a:rPr lang="el-GR" sz="2000" dirty="0"/>
              <a:t> </a:t>
            </a:r>
            <a:r>
              <a:rPr lang="el-GR" sz="2000" dirty="0" err="1"/>
              <a:t>ἐπ</a:t>
            </a:r>
            <a:r>
              <a:rPr lang="el-GR" sz="2000" dirty="0"/>
              <a:t>᾽ </a:t>
            </a:r>
            <a:r>
              <a:rPr lang="el-GR" sz="2000" dirty="0" err="1"/>
              <a:t>αὐτὸ</a:t>
            </a:r>
            <a:r>
              <a:rPr lang="el-GR" sz="2000" dirty="0"/>
              <a:t> </a:t>
            </a:r>
            <a:r>
              <a:rPr lang="el-GR" sz="2000" dirty="0" err="1"/>
              <a:t>ξύλα</a:t>
            </a:r>
            <a:r>
              <a:rPr lang="el-GR" sz="2000" dirty="0"/>
              <a:t> </a:t>
            </a:r>
            <a:r>
              <a:rPr lang="el-GR" sz="2000" dirty="0" err="1"/>
              <a:t>τὸ</a:t>
            </a:r>
            <a:r>
              <a:rPr lang="el-GR" sz="2000" dirty="0"/>
              <a:t> </a:t>
            </a:r>
            <a:r>
              <a:rPr lang="el-GR" sz="2000" dirty="0" err="1"/>
              <a:t>πρωὶ</a:t>
            </a:r>
            <a:r>
              <a:rPr lang="el-GR" sz="2000" dirty="0"/>
              <a:t> </a:t>
            </a:r>
            <a:r>
              <a:rPr lang="el-GR" sz="2000" dirty="0" err="1"/>
              <a:t>καὶ</a:t>
            </a:r>
            <a:r>
              <a:rPr lang="el-GR" sz="2000" dirty="0"/>
              <a:t> </a:t>
            </a:r>
            <a:r>
              <a:rPr lang="el-GR" sz="2000" dirty="0" err="1"/>
              <a:t>στοιβάσει</a:t>
            </a:r>
            <a:r>
              <a:rPr lang="el-GR" sz="2000" dirty="0"/>
              <a:t> </a:t>
            </a:r>
            <a:r>
              <a:rPr lang="el-GR" sz="2000" dirty="0" err="1"/>
              <a:t>ἐπ</a:t>
            </a:r>
            <a:r>
              <a:rPr lang="el-GR" sz="2000" dirty="0"/>
              <a:t>᾽ </a:t>
            </a:r>
            <a:r>
              <a:rPr lang="el-GR" sz="2000" dirty="0" err="1"/>
              <a:t>αὐτοῦ</a:t>
            </a:r>
            <a:r>
              <a:rPr lang="el-GR" sz="2000" dirty="0"/>
              <a:t> </a:t>
            </a:r>
            <a:r>
              <a:rPr lang="el-GR" sz="2000" dirty="0" err="1"/>
              <a:t>τὴν</a:t>
            </a:r>
            <a:r>
              <a:rPr lang="el-GR" sz="2000" dirty="0"/>
              <a:t> </a:t>
            </a:r>
            <a:r>
              <a:rPr lang="el-GR" sz="2000" dirty="0" err="1"/>
              <a:t>ὁλοκαύτωσιν</a:t>
            </a:r>
            <a:r>
              <a:rPr lang="el-GR" sz="2000" dirty="0"/>
              <a:t> </a:t>
            </a:r>
            <a:r>
              <a:rPr lang="el-GR" sz="2000" dirty="0" err="1"/>
              <a:t>καὶ</a:t>
            </a:r>
            <a:r>
              <a:rPr lang="el-GR" sz="2000" dirty="0"/>
              <a:t> </a:t>
            </a:r>
            <a:r>
              <a:rPr lang="el-GR" sz="2000" dirty="0" err="1"/>
              <a:t>ἐπιθήσει</a:t>
            </a:r>
            <a:r>
              <a:rPr lang="el-GR" sz="2000" dirty="0"/>
              <a:t> </a:t>
            </a:r>
            <a:r>
              <a:rPr lang="el-GR" sz="2000" dirty="0" err="1"/>
              <a:t>ἐπ</a:t>
            </a:r>
            <a:r>
              <a:rPr lang="el-GR" sz="2000" dirty="0"/>
              <a:t>᾽ </a:t>
            </a:r>
            <a:r>
              <a:rPr lang="el-GR" sz="2000" dirty="0" err="1"/>
              <a:t>αὐτὸ</a:t>
            </a:r>
            <a:r>
              <a:rPr lang="el-GR" sz="2000" dirty="0"/>
              <a:t> </a:t>
            </a:r>
            <a:r>
              <a:rPr lang="el-GR" sz="2000" dirty="0" err="1"/>
              <a:t>τὸ</a:t>
            </a:r>
            <a:r>
              <a:rPr lang="el-GR" sz="2000" dirty="0"/>
              <a:t> </a:t>
            </a:r>
            <a:r>
              <a:rPr lang="el-GR" sz="2000" dirty="0" err="1"/>
              <a:t>στέαρ</a:t>
            </a:r>
            <a:r>
              <a:rPr lang="el-GR" sz="2000" dirty="0"/>
              <a:t> </a:t>
            </a:r>
            <a:r>
              <a:rPr lang="el-GR" sz="2000" dirty="0" err="1"/>
              <a:t>τοῦ</a:t>
            </a:r>
            <a:r>
              <a:rPr lang="el-GR" sz="2000" dirty="0"/>
              <a:t> </a:t>
            </a:r>
            <a:r>
              <a:rPr lang="el-GR" sz="2000" dirty="0" err="1"/>
              <a:t>σωτηρίου</a:t>
            </a:r>
            <a:endParaRPr lang="el-GR" sz="2000" dirty="0"/>
          </a:p>
          <a:p>
            <a:pPr>
              <a:lnSpc>
                <a:spcPts val="1700"/>
              </a:lnSpc>
            </a:pPr>
            <a:r>
              <a:rPr lang="en-US" sz="2000" dirty="0"/>
              <a:t> </a:t>
            </a:r>
            <a:r>
              <a:rPr lang="en-US" sz="2000" baseline="30000" dirty="0"/>
              <a:t>6 </a:t>
            </a:r>
            <a:r>
              <a:rPr lang="el-GR" sz="2000" dirty="0"/>
              <a:t> </a:t>
            </a:r>
            <a:r>
              <a:rPr lang="el-GR" sz="2000" dirty="0" err="1"/>
              <a:t>καὶ</a:t>
            </a:r>
            <a:r>
              <a:rPr lang="el-GR" sz="2000" dirty="0"/>
              <a:t> </a:t>
            </a:r>
            <a:r>
              <a:rPr lang="el-GR" sz="2000" dirty="0" err="1"/>
              <a:t>πῦρ</a:t>
            </a:r>
            <a:r>
              <a:rPr lang="el-GR" sz="2000" dirty="0"/>
              <a:t> </a:t>
            </a:r>
            <a:r>
              <a:rPr lang="el-GR" sz="2000" dirty="0" err="1"/>
              <a:t>διὰ</a:t>
            </a:r>
            <a:r>
              <a:rPr lang="el-GR" sz="2000" dirty="0"/>
              <a:t> </a:t>
            </a:r>
            <a:r>
              <a:rPr lang="el-GR" sz="2000" dirty="0" err="1"/>
              <a:t>παντὸς</a:t>
            </a:r>
            <a:r>
              <a:rPr lang="el-GR" sz="2000" dirty="0"/>
              <a:t> </a:t>
            </a:r>
            <a:r>
              <a:rPr lang="el-GR" sz="2000" dirty="0" err="1"/>
              <a:t>καυθήσεται</a:t>
            </a:r>
            <a:r>
              <a:rPr lang="el-GR" sz="2000" dirty="0"/>
              <a:t> </a:t>
            </a:r>
            <a:r>
              <a:rPr lang="el-GR" sz="2000" dirty="0" err="1"/>
              <a:t>ἐπὶ</a:t>
            </a:r>
            <a:r>
              <a:rPr lang="el-GR" sz="2000" dirty="0"/>
              <a:t> </a:t>
            </a:r>
            <a:r>
              <a:rPr lang="el-GR" sz="2000" dirty="0" err="1"/>
              <a:t>τὸ</a:t>
            </a:r>
            <a:r>
              <a:rPr lang="el-GR" sz="2000" dirty="0"/>
              <a:t> </a:t>
            </a:r>
            <a:r>
              <a:rPr lang="el-GR" sz="2000" dirty="0" err="1"/>
              <a:t>θυσιαστήριον</a:t>
            </a:r>
            <a:r>
              <a:rPr lang="el-GR" sz="2000" dirty="0"/>
              <a:t> </a:t>
            </a:r>
            <a:r>
              <a:rPr lang="el-GR" sz="2000" dirty="0" err="1"/>
              <a:t>οὐ</a:t>
            </a:r>
            <a:r>
              <a:rPr lang="el-GR" sz="2000" dirty="0"/>
              <a:t> </a:t>
            </a:r>
            <a:r>
              <a:rPr lang="el-GR" sz="2000" dirty="0" err="1"/>
              <a:t>σβεσθήσεται</a:t>
            </a:r>
            <a:endParaRPr lang="el-GR" sz="2000" dirty="0"/>
          </a:p>
          <a:p>
            <a:pPr>
              <a:lnSpc>
                <a:spcPts val="1700"/>
              </a:lnSpc>
            </a:pPr>
            <a:r>
              <a:rPr lang="en-US" sz="2000" dirty="0"/>
              <a:t> </a:t>
            </a:r>
            <a:r>
              <a:rPr lang="en-US" sz="2000" baseline="30000" dirty="0"/>
              <a:t>7 </a:t>
            </a:r>
            <a:r>
              <a:rPr lang="el-GR" sz="2000" dirty="0"/>
              <a:t> </a:t>
            </a:r>
            <a:r>
              <a:rPr lang="el-GR" sz="2000" dirty="0" err="1"/>
              <a:t>οὗτος</a:t>
            </a:r>
            <a:r>
              <a:rPr lang="el-GR" sz="2000" dirty="0"/>
              <a:t> ὁ </a:t>
            </a:r>
            <a:r>
              <a:rPr lang="el-GR" sz="2000" dirty="0" err="1"/>
              <a:t>νόμος</a:t>
            </a:r>
            <a:r>
              <a:rPr lang="el-GR" sz="2000" dirty="0"/>
              <a:t> </a:t>
            </a:r>
            <a:r>
              <a:rPr lang="el-GR" sz="2000" dirty="0" err="1"/>
              <a:t>τῆς</a:t>
            </a:r>
            <a:r>
              <a:rPr lang="el-GR" sz="2000" dirty="0"/>
              <a:t> </a:t>
            </a:r>
            <a:r>
              <a:rPr lang="el-GR" sz="2000" dirty="0" err="1"/>
              <a:t>θυσίας</a:t>
            </a:r>
            <a:r>
              <a:rPr lang="el-GR" sz="2000" dirty="0"/>
              <a:t> </a:t>
            </a:r>
            <a:r>
              <a:rPr lang="el-GR" sz="2000" dirty="0" err="1"/>
              <a:t>ἣν</a:t>
            </a:r>
            <a:r>
              <a:rPr lang="el-GR" sz="2000" dirty="0"/>
              <a:t> </a:t>
            </a:r>
            <a:r>
              <a:rPr lang="el-GR" sz="2000" dirty="0" err="1"/>
              <a:t>προσάξουσιν</a:t>
            </a:r>
            <a:r>
              <a:rPr lang="el-GR" sz="2000" dirty="0"/>
              <a:t> </a:t>
            </a:r>
            <a:r>
              <a:rPr lang="el-GR" sz="2000" dirty="0" err="1"/>
              <a:t>αὐτὴν</a:t>
            </a:r>
            <a:r>
              <a:rPr lang="el-GR" sz="2000" dirty="0"/>
              <a:t> </a:t>
            </a:r>
            <a:r>
              <a:rPr lang="el-GR" sz="2000" dirty="0" err="1"/>
              <a:t>οἱ</a:t>
            </a:r>
            <a:r>
              <a:rPr lang="el-GR" sz="2000" dirty="0"/>
              <a:t> </a:t>
            </a:r>
            <a:r>
              <a:rPr lang="el-GR" sz="2000" dirty="0" err="1"/>
              <a:t>υἱοὶ</a:t>
            </a:r>
            <a:r>
              <a:rPr lang="el-GR" sz="2000" dirty="0"/>
              <a:t> </a:t>
            </a:r>
            <a:r>
              <a:rPr lang="el-GR" sz="2000" dirty="0" err="1"/>
              <a:t>Ααρων</a:t>
            </a:r>
            <a:r>
              <a:rPr lang="el-GR" sz="2000" dirty="0"/>
              <a:t> </a:t>
            </a:r>
            <a:r>
              <a:rPr lang="el-GR" sz="2000" dirty="0" err="1"/>
              <a:t>ἔναντι</a:t>
            </a:r>
            <a:r>
              <a:rPr lang="el-GR" sz="2000" dirty="0"/>
              <a:t> </a:t>
            </a:r>
            <a:r>
              <a:rPr lang="el-GR" sz="2000" dirty="0" err="1"/>
              <a:t>κυρίου</a:t>
            </a:r>
            <a:r>
              <a:rPr lang="el-GR" sz="2000" dirty="0"/>
              <a:t> </a:t>
            </a:r>
            <a:r>
              <a:rPr lang="el-GR" sz="2000" dirty="0" err="1"/>
              <a:t>ἀπέναντι</a:t>
            </a:r>
            <a:r>
              <a:rPr lang="el-GR" sz="2000" dirty="0"/>
              <a:t> </a:t>
            </a:r>
            <a:r>
              <a:rPr lang="el-GR" sz="2000" dirty="0" err="1"/>
              <a:t>τοῦ</a:t>
            </a:r>
            <a:r>
              <a:rPr lang="el-GR" sz="2000" dirty="0"/>
              <a:t> </a:t>
            </a:r>
            <a:r>
              <a:rPr lang="el-GR" sz="2000" dirty="0" err="1"/>
              <a:t>θυσιαστηρίου</a:t>
            </a:r>
            <a:endParaRPr lang="el-GR" sz="2000" dirty="0"/>
          </a:p>
          <a:p>
            <a:pPr>
              <a:lnSpc>
                <a:spcPts val="1700"/>
              </a:lnSpc>
            </a:pPr>
            <a:r>
              <a:rPr lang="en-US" sz="2000" dirty="0"/>
              <a:t> </a:t>
            </a:r>
            <a:r>
              <a:rPr lang="en-US" sz="2000" baseline="30000" dirty="0"/>
              <a:t>8 </a:t>
            </a:r>
            <a:r>
              <a:rPr lang="el-GR" sz="2000" dirty="0"/>
              <a:t> </a:t>
            </a:r>
            <a:r>
              <a:rPr lang="el-GR" sz="2000" dirty="0" err="1"/>
              <a:t>καὶ</a:t>
            </a:r>
            <a:r>
              <a:rPr lang="el-GR" sz="2000" dirty="0"/>
              <a:t> </a:t>
            </a:r>
            <a:r>
              <a:rPr lang="el-GR" sz="2000" dirty="0" err="1"/>
              <a:t>ἀφελεῖ</a:t>
            </a:r>
            <a:r>
              <a:rPr lang="el-GR" sz="2000" dirty="0"/>
              <a:t> </a:t>
            </a:r>
            <a:r>
              <a:rPr lang="el-GR" sz="2000" dirty="0" err="1"/>
              <a:t>ἀπ</a:t>
            </a:r>
            <a:r>
              <a:rPr lang="el-GR" sz="2000" dirty="0"/>
              <a:t>᾽ </a:t>
            </a:r>
            <a:r>
              <a:rPr lang="el-GR" sz="2000" dirty="0" err="1"/>
              <a:t>αὐτοῦ</a:t>
            </a:r>
            <a:r>
              <a:rPr lang="el-GR" sz="2000" dirty="0"/>
              <a:t> </a:t>
            </a:r>
            <a:r>
              <a:rPr lang="el-GR" sz="2000" dirty="0" err="1"/>
              <a:t>τῇ</a:t>
            </a:r>
            <a:r>
              <a:rPr lang="el-GR" sz="2000" dirty="0"/>
              <a:t> </a:t>
            </a:r>
            <a:r>
              <a:rPr lang="el-GR" sz="2000" dirty="0" err="1"/>
              <a:t>δρακὶ</a:t>
            </a:r>
            <a:r>
              <a:rPr lang="el-GR" sz="2000" dirty="0"/>
              <a:t> </a:t>
            </a:r>
            <a:r>
              <a:rPr lang="el-GR" sz="2000" dirty="0" err="1"/>
              <a:t>ἀπὸ</a:t>
            </a:r>
            <a:r>
              <a:rPr lang="el-GR" sz="2000" dirty="0"/>
              <a:t> </a:t>
            </a:r>
            <a:r>
              <a:rPr lang="el-GR" sz="2000" dirty="0" err="1"/>
              <a:t>τῆς</a:t>
            </a:r>
            <a:r>
              <a:rPr lang="el-GR" sz="2000" dirty="0"/>
              <a:t> </a:t>
            </a:r>
            <a:r>
              <a:rPr lang="el-GR" sz="2000" dirty="0" err="1"/>
              <a:t>σεμιδάλεως</a:t>
            </a:r>
            <a:r>
              <a:rPr lang="el-GR" sz="2000" dirty="0"/>
              <a:t> </a:t>
            </a:r>
            <a:r>
              <a:rPr lang="el-GR" sz="2000" dirty="0" err="1"/>
              <a:t>τῆς</a:t>
            </a:r>
            <a:r>
              <a:rPr lang="el-GR" sz="2000" dirty="0"/>
              <a:t> </a:t>
            </a:r>
            <a:r>
              <a:rPr lang="el-GR" sz="2000" dirty="0" err="1"/>
              <a:t>θυσίας</a:t>
            </a:r>
            <a:r>
              <a:rPr lang="el-GR" sz="2000" dirty="0"/>
              <a:t> </a:t>
            </a:r>
            <a:r>
              <a:rPr lang="el-GR" sz="2000" dirty="0" err="1"/>
              <a:t>σὺν</a:t>
            </a:r>
            <a:r>
              <a:rPr lang="el-GR" sz="2000" dirty="0"/>
              <a:t> </a:t>
            </a:r>
            <a:r>
              <a:rPr lang="el-GR" sz="2000" dirty="0" err="1"/>
              <a:t>τῷ</a:t>
            </a:r>
            <a:r>
              <a:rPr lang="el-GR" sz="2000" dirty="0"/>
              <a:t> </a:t>
            </a:r>
            <a:r>
              <a:rPr lang="el-GR" sz="2000" dirty="0" err="1"/>
              <a:t>ἐλαίῳ</a:t>
            </a:r>
            <a:r>
              <a:rPr lang="el-GR" sz="2000" dirty="0"/>
              <a:t> </a:t>
            </a:r>
            <a:r>
              <a:rPr lang="el-GR" sz="2000" dirty="0" err="1"/>
              <a:t>αὐτῆς</a:t>
            </a:r>
            <a:r>
              <a:rPr lang="el-GR" sz="2000" dirty="0"/>
              <a:t> </a:t>
            </a:r>
            <a:r>
              <a:rPr lang="el-GR" sz="2000" dirty="0" err="1"/>
              <a:t>καὶ</a:t>
            </a:r>
            <a:r>
              <a:rPr lang="el-GR" sz="2000" dirty="0"/>
              <a:t> </a:t>
            </a:r>
            <a:r>
              <a:rPr lang="el-GR" sz="2000" dirty="0" err="1"/>
              <a:t>σὺν</a:t>
            </a:r>
            <a:r>
              <a:rPr lang="el-GR" sz="2000" dirty="0"/>
              <a:t> </a:t>
            </a:r>
            <a:r>
              <a:rPr lang="el-GR" sz="2000" dirty="0" err="1"/>
              <a:t>τῷ</a:t>
            </a:r>
            <a:r>
              <a:rPr lang="el-GR" sz="2000" dirty="0"/>
              <a:t> </a:t>
            </a:r>
            <a:r>
              <a:rPr lang="el-GR" sz="2000" dirty="0" err="1"/>
              <a:t>λιβάνῳ</a:t>
            </a:r>
            <a:r>
              <a:rPr lang="el-GR" sz="2000" dirty="0"/>
              <a:t> </a:t>
            </a:r>
            <a:r>
              <a:rPr lang="el-GR" sz="2000" dirty="0" err="1"/>
              <a:t>αὐτῆς</a:t>
            </a:r>
            <a:r>
              <a:rPr lang="el-GR" sz="2000" dirty="0"/>
              <a:t> </a:t>
            </a:r>
            <a:r>
              <a:rPr lang="el-GR" sz="2000" dirty="0" err="1"/>
              <a:t>τὰ</a:t>
            </a:r>
            <a:r>
              <a:rPr lang="el-GR" sz="2000" dirty="0"/>
              <a:t> </a:t>
            </a:r>
            <a:r>
              <a:rPr lang="el-GR" sz="2000" dirty="0" err="1"/>
              <a:t>ὄντα</a:t>
            </a:r>
            <a:r>
              <a:rPr lang="el-GR" sz="2000" dirty="0"/>
              <a:t> </a:t>
            </a:r>
            <a:r>
              <a:rPr lang="el-GR" sz="2000" dirty="0" err="1"/>
              <a:t>ἐπὶ</a:t>
            </a:r>
            <a:r>
              <a:rPr lang="el-GR" sz="2000" dirty="0"/>
              <a:t> </a:t>
            </a:r>
            <a:r>
              <a:rPr lang="el-GR" sz="2000" dirty="0" err="1"/>
              <a:t>τῆς</a:t>
            </a:r>
            <a:r>
              <a:rPr lang="el-GR" sz="2000" dirty="0"/>
              <a:t> </a:t>
            </a:r>
            <a:r>
              <a:rPr lang="el-GR" sz="2000" dirty="0" err="1"/>
              <a:t>θυσίας</a:t>
            </a:r>
            <a:r>
              <a:rPr lang="el-GR" sz="2000" dirty="0"/>
              <a:t> </a:t>
            </a:r>
            <a:r>
              <a:rPr lang="el-GR" sz="2000" dirty="0" err="1"/>
              <a:t>καὶ</a:t>
            </a:r>
            <a:r>
              <a:rPr lang="el-GR" sz="2000" dirty="0"/>
              <a:t> </a:t>
            </a:r>
            <a:r>
              <a:rPr lang="el-GR" sz="2000" dirty="0" err="1"/>
              <a:t>ἀνοίσει</a:t>
            </a:r>
            <a:r>
              <a:rPr lang="el-GR" sz="2000" dirty="0"/>
              <a:t> </a:t>
            </a:r>
            <a:r>
              <a:rPr lang="el-GR" sz="2000" dirty="0" err="1"/>
              <a:t>ἐπὶ</a:t>
            </a:r>
            <a:r>
              <a:rPr lang="el-GR" sz="2000" dirty="0"/>
              <a:t> </a:t>
            </a:r>
            <a:r>
              <a:rPr lang="el-GR" sz="2000" dirty="0" err="1"/>
              <a:t>τὸ</a:t>
            </a:r>
            <a:r>
              <a:rPr lang="el-GR" sz="2000" dirty="0"/>
              <a:t> </a:t>
            </a:r>
            <a:r>
              <a:rPr lang="el-GR" sz="2000" dirty="0" err="1"/>
              <a:t>θυσιαστήριον</a:t>
            </a:r>
            <a:r>
              <a:rPr lang="el-GR" sz="2000" dirty="0"/>
              <a:t> </a:t>
            </a:r>
            <a:r>
              <a:rPr lang="el-GR" sz="2000" dirty="0" err="1"/>
              <a:t>κάρπωμα</a:t>
            </a:r>
            <a:r>
              <a:rPr lang="el-GR" sz="2000" dirty="0"/>
              <a:t> </a:t>
            </a:r>
            <a:r>
              <a:rPr lang="el-GR" sz="2000" dirty="0" err="1"/>
              <a:t>ὀσμὴ</a:t>
            </a:r>
            <a:r>
              <a:rPr lang="el-GR" sz="2000" dirty="0"/>
              <a:t> </a:t>
            </a:r>
            <a:r>
              <a:rPr lang="el-GR" sz="2000" dirty="0" err="1"/>
              <a:t>εὐωδίας</a:t>
            </a:r>
            <a:r>
              <a:rPr lang="el-GR" sz="2000" dirty="0"/>
              <a:t> </a:t>
            </a:r>
            <a:r>
              <a:rPr lang="el-GR" sz="2000" dirty="0" err="1"/>
              <a:t>τὸ</a:t>
            </a:r>
            <a:r>
              <a:rPr lang="el-GR" sz="2000" dirty="0"/>
              <a:t> </a:t>
            </a:r>
            <a:r>
              <a:rPr lang="el-GR" sz="2000" dirty="0" err="1"/>
              <a:t>μνημόσυνον</a:t>
            </a:r>
            <a:r>
              <a:rPr lang="el-GR" sz="2000" dirty="0"/>
              <a:t> </a:t>
            </a:r>
            <a:r>
              <a:rPr lang="el-GR" sz="2000" dirty="0" err="1"/>
              <a:t>αὐτῆς</a:t>
            </a:r>
            <a:r>
              <a:rPr lang="el-GR" sz="2000" dirty="0"/>
              <a:t> </a:t>
            </a:r>
            <a:r>
              <a:rPr lang="el-GR" sz="2000" dirty="0" err="1"/>
              <a:t>τῷ</a:t>
            </a:r>
            <a:r>
              <a:rPr lang="el-GR" sz="2000" dirty="0"/>
              <a:t> </a:t>
            </a:r>
            <a:r>
              <a:rPr lang="el-GR" sz="2000" dirty="0" err="1"/>
              <a:t>κυρίῳ</a:t>
            </a:r>
            <a:endParaRPr lang="el-GR" sz="2000" dirty="0"/>
          </a:p>
          <a:p>
            <a:pPr>
              <a:lnSpc>
                <a:spcPts val="1700"/>
              </a:lnSpc>
            </a:pPr>
            <a:r>
              <a:rPr lang="el-GR" sz="2000" dirty="0"/>
              <a:t> </a:t>
            </a:r>
            <a:r>
              <a:rPr lang="en-US" sz="2000" dirty="0"/>
              <a:t>(Lev 6:5-8 BGT)</a:t>
            </a:r>
            <a:endParaRPr lang="el-GR" sz="2000" dirty="0"/>
          </a:p>
        </p:txBody>
      </p:sp>
    </p:spTree>
    <p:extLst>
      <p:ext uri="{BB962C8B-B14F-4D97-AF65-F5344CB8AC3E}">
        <p14:creationId xmlns:p14="http://schemas.microsoft.com/office/powerpoint/2010/main" val="425617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ΘΥΣΙΕΣ</a:t>
            </a:r>
            <a:r>
              <a:rPr lang="en-US" dirty="0"/>
              <a:t> </a:t>
            </a:r>
            <a:r>
              <a:rPr lang="en-US" dirty="0" smtClean="0"/>
              <a:t>[</a:t>
            </a:r>
            <a:r>
              <a:rPr lang="el-GR" dirty="0" smtClean="0"/>
              <a:t>5</a:t>
            </a:r>
            <a:r>
              <a:rPr lang="en-US" dirty="0" smtClean="0"/>
              <a:t>]</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899" y="1628800"/>
            <a:ext cx="5690202" cy="4387626"/>
          </a:xfrm>
        </p:spPr>
      </p:pic>
      <p:sp>
        <p:nvSpPr>
          <p:cNvPr id="5" name="TextBox 4"/>
          <p:cNvSpPr txBox="1"/>
          <p:nvPr/>
        </p:nvSpPr>
        <p:spPr>
          <a:xfrm>
            <a:off x="3203848" y="6083572"/>
            <a:ext cx="2736304" cy="288032"/>
          </a:xfrm>
          <a:prstGeom prst="rect">
            <a:avLst/>
          </a:prstGeom>
        </p:spPr>
        <p:txBody>
          <a:bodyPr vert="horz" wrap="square" lIns="91440" tIns="45720" rIns="91440" bIns="45720" rtlCol="0" anchor="ctr">
            <a:noAutofit/>
          </a:bodyPr>
          <a:lstStyle/>
          <a:p>
            <a:pPr algn="ctr"/>
            <a:r>
              <a:rPr lang="el-GR" dirty="0"/>
              <a:t>ΠΕΡΙΣΤΕΡΙ</a:t>
            </a:r>
            <a:endParaRPr lang="el-GR" dirty="0" smtClean="0"/>
          </a:p>
        </p:txBody>
      </p:sp>
      <p:sp>
        <p:nvSpPr>
          <p:cNvPr id="6" name="TextBox 5"/>
          <p:cNvSpPr txBox="1"/>
          <p:nvPr/>
        </p:nvSpPr>
        <p:spPr>
          <a:xfrm>
            <a:off x="7031367" y="5800402"/>
            <a:ext cx="379487" cy="216024"/>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8</a:t>
            </a:r>
            <a:endParaRPr lang="el-GR" sz="1500" dirty="0" smtClean="0"/>
          </a:p>
        </p:txBody>
      </p:sp>
    </p:spTree>
    <p:extLst>
      <p:ext uri="{BB962C8B-B14F-4D97-AF65-F5344CB8AC3E}">
        <p14:creationId xmlns:p14="http://schemas.microsoft.com/office/powerpoint/2010/main" val="2027536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ΘΥΣΙΑ </a:t>
            </a:r>
            <a:r>
              <a:rPr lang="el-GR" dirty="0" smtClean="0"/>
              <a:t>ΕΞΙΛΑΣΤΗΡΙΟΣ</a:t>
            </a:r>
            <a:endParaRPr lang="el-GR" dirty="0"/>
          </a:p>
        </p:txBody>
      </p:sp>
      <p:graphicFrame>
        <p:nvGraphicFramePr>
          <p:cNvPr id="4" name="2 - Διάγραμμα"/>
          <p:cNvGraphicFramePr>
            <a:graphicFrameLocks noGrp="1"/>
          </p:cNvGraphicFramePr>
          <p:nvPr>
            <p:ph idx="1"/>
            <p:extLst>
              <p:ext uri="{D42A27DB-BD31-4B8C-83A1-F6EECF244321}">
                <p14:modId xmlns:p14="http://schemas.microsoft.com/office/powerpoint/2010/main" val="3586656238"/>
              </p:ext>
            </p:extLst>
          </p:nvPr>
        </p:nvGraphicFramePr>
        <p:xfrm>
          <a:off x="463550" y="1700808"/>
          <a:ext cx="8068890" cy="438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996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ΘΥΣΙΑ </a:t>
            </a:r>
            <a:r>
              <a:rPr lang="el-GR" dirty="0" smtClean="0"/>
              <a:t>ΕΞΙΛΑΣΤΗΡΙΟΣ</a:t>
            </a:r>
            <a:r>
              <a:rPr lang="en-US" dirty="0"/>
              <a:t> [2]</a:t>
            </a:r>
            <a:endParaRPr lang="el-GR" dirty="0"/>
          </a:p>
        </p:txBody>
      </p:sp>
      <p:sp>
        <p:nvSpPr>
          <p:cNvPr id="3" name="Θέση περιεχομένου 2"/>
          <p:cNvSpPr>
            <a:spLocks noGrp="1"/>
          </p:cNvSpPr>
          <p:nvPr>
            <p:ph idx="1"/>
          </p:nvPr>
        </p:nvSpPr>
        <p:spPr>
          <a:xfrm>
            <a:off x="464156" y="1556792"/>
            <a:ext cx="8229600" cy="4608512"/>
          </a:xfrm>
        </p:spPr>
        <p:txBody>
          <a:bodyPr>
            <a:noAutofit/>
          </a:bodyPr>
          <a:lstStyle/>
          <a:p>
            <a:pPr marL="252000" indent="-252000">
              <a:lnSpc>
                <a:spcPts val="1900"/>
              </a:lnSpc>
              <a:spcBef>
                <a:spcPts val="0"/>
              </a:spcBef>
            </a:pPr>
            <a:r>
              <a:rPr lang="el-GR" sz="2200" dirty="0" smtClean="0"/>
              <a:t>ΤΟ </a:t>
            </a:r>
            <a:r>
              <a:rPr lang="el-GR" sz="2200" dirty="0"/>
              <a:t>ΑΙΜΑ ΘΕΩΡΕΙΤΟ ΠΟΛΥ ΣΗΜΑΝΤΙΚΟΤΕΡΟ ΑΠΟ ΟΠΟΙΑΔΗΠΟΤΕ  ΑΛΛΗ </a:t>
            </a:r>
            <a:r>
              <a:rPr lang="el-GR" sz="2200" dirty="0" smtClean="0"/>
              <a:t>ΘΥΣΙΑ</a:t>
            </a:r>
            <a:r>
              <a:rPr lang="en-US" sz="2200" dirty="0" smtClean="0"/>
              <a:t>.</a:t>
            </a:r>
            <a:endParaRPr lang="el-GR" sz="2200" dirty="0"/>
          </a:p>
          <a:p>
            <a:pPr marL="252000" indent="-252000">
              <a:lnSpc>
                <a:spcPts val="1900"/>
              </a:lnSpc>
              <a:spcBef>
                <a:spcPts val="0"/>
              </a:spcBef>
            </a:pPr>
            <a:r>
              <a:rPr lang="el-GR" sz="2200" dirty="0"/>
              <a:t>Ο ΙΕΡΕΑΣ ΠΟΥ ΔΙΕΞΗΓΑΓΕ ΤΗ ΘΥΣΙΑ ΣΥΓΚΕΝΤΡΩΝΕ ΤΟ ΑΙΜΑ, ΕΜΠΑΙΝΕ ΜΕΣΑ ΣΤΟ ΑΓΙΟ ΚΑΙ ΕΚΕΙ ΡΑΝΤΙΖΕ ΤΟ ΑΙΜΑ ΕΠΤΑ ΦΟΡΕΣ ΜΠΡΟΣΤΑ ΣΤΟ ΠΕΠΛΟ ΠΟΥ ΚΑΘΟΡΙΖΕ ΤΟ ΧΩΡΟ ΠΡΙΝ ΤΟ ΑΓΙΟ ΤΩΝ </a:t>
            </a:r>
            <a:r>
              <a:rPr lang="el-GR" sz="2200" dirty="0" smtClean="0"/>
              <a:t>ΑΓΙΩΝ</a:t>
            </a:r>
            <a:r>
              <a:rPr lang="en-US" sz="2200" dirty="0" smtClean="0"/>
              <a:t>.</a:t>
            </a:r>
            <a:endParaRPr lang="el-GR" sz="2200" dirty="0"/>
          </a:p>
          <a:p>
            <a:pPr marL="252000" indent="-252000">
              <a:lnSpc>
                <a:spcPts val="1900"/>
              </a:lnSpc>
              <a:spcBef>
                <a:spcPts val="0"/>
              </a:spcBef>
            </a:pPr>
            <a:r>
              <a:rPr lang="el-GR" sz="2200" dirty="0"/>
              <a:t>ΕΠΕΙΤΑ ΕΤΡΙΒΕ ΤΟ ΑΙΜΑ ΣΤΙΣ ΓΩΝΙΕΣ ΤΟΥ ΘΥΣΙΑΣΤΗΡΙΟΥ ΘΥΜΙΑΜΑΤΟΣ ΠΟΥ ΒΡΙΣΚΟΤΑΝ ΜΠΡΟΣΤΑ ΑΠΟ ΤΟ ΠΕΠΛΟ.</a:t>
            </a:r>
          </a:p>
          <a:p>
            <a:pPr marL="252000" indent="-252000">
              <a:lnSpc>
                <a:spcPts val="1900"/>
              </a:lnSpc>
              <a:spcBef>
                <a:spcPts val="0"/>
              </a:spcBef>
            </a:pPr>
            <a:r>
              <a:rPr lang="el-GR" sz="2200" dirty="0"/>
              <a:t>ΤΕΛΟΣ, ΕΡΙΧΝΕ ΤΟ ΥΠΟΛΟΙΠΟ ΑΙΜΑ ΣΤΗ ΒΑΣΗ ΤΟΥ ΘΥΣΙΑΣΤΗΡΙΟΥ </a:t>
            </a:r>
            <a:r>
              <a:rPr lang="el-GR" sz="2200" dirty="0" smtClean="0"/>
              <a:t>ΟΛΟΚΑΥΤΩΜΑΤΩΝ</a:t>
            </a:r>
            <a:r>
              <a:rPr lang="en-US" sz="2200" dirty="0"/>
              <a:t>.</a:t>
            </a:r>
            <a:r>
              <a:rPr lang="el-GR" sz="2200" dirty="0" smtClean="0"/>
              <a:t> </a:t>
            </a:r>
            <a:endParaRPr lang="el-GR" sz="2200" dirty="0"/>
          </a:p>
          <a:p>
            <a:pPr marL="252000" indent="-252000">
              <a:lnSpc>
                <a:spcPts val="1900"/>
              </a:lnSpc>
              <a:spcBef>
                <a:spcPts val="0"/>
              </a:spcBef>
            </a:pPr>
            <a:r>
              <a:rPr lang="el-GR" sz="2200" dirty="0"/>
              <a:t>ΟΙ ΜΟΝΕΣ ΘΥΣΙΕΣ ΠΟΥ ΕΒΑΖΑΝ ΤΜΗΜΑ ΖΩΟΥ ΜΕΣΑ ΣΤΟ ΝΑΟ.  </a:t>
            </a:r>
          </a:p>
          <a:p>
            <a:pPr marL="252000" indent="-252000">
              <a:lnSpc>
                <a:spcPts val="1900"/>
              </a:lnSpc>
              <a:spcBef>
                <a:spcPts val="0"/>
              </a:spcBef>
            </a:pPr>
            <a:r>
              <a:rPr lang="el-GR" sz="2200" dirty="0"/>
              <a:t>ΑΝ ΤΟ ΠΡΟΣΩΠΟ ΠΟΥ ΠΡΟΣΕΦΕΡΕ ΤΗ ΘΥΣΙΑ ΠΑΡΑΔΕΧΟΤΑΝ ΤΗΝ ΕΝΟΧΗ ΤΟΥ ΔΕΝ ΕΛΑΜΒΑΝΕ ΚΑΘΟΛΟΥ ΚΡΕΑΣ ΑΛΛΑ ΤΟ ΕΠΑΙΡΝΑΝ ΟΛΟ ΟΙ </a:t>
            </a:r>
            <a:r>
              <a:rPr lang="el-GR" sz="2200" dirty="0" smtClean="0"/>
              <a:t>ΙΕΡΕΙΣ</a:t>
            </a:r>
            <a:r>
              <a:rPr lang="en-US" sz="2200" dirty="0" smtClean="0"/>
              <a:t>.</a:t>
            </a:r>
            <a:endParaRPr lang="el-GR" sz="2200" dirty="0"/>
          </a:p>
          <a:p>
            <a:pPr marL="252000" indent="-252000">
              <a:lnSpc>
                <a:spcPts val="1900"/>
              </a:lnSpc>
              <a:spcBef>
                <a:spcPts val="0"/>
              </a:spcBef>
            </a:pPr>
            <a:r>
              <a:rPr lang="el-GR" sz="2200" dirty="0"/>
              <a:t>ΑΝ ΑΡΧΙΕΡΕΑ ΄Η </a:t>
            </a:r>
            <a:r>
              <a:rPr lang="el-GR" sz="2200" dirty="0" err="1"/>
              <a:t>Η</a:t>
            </a:r>
            <a:r>
              <a:rPr lang="el-GR" sz="2200" dirty="0"/>
              <a:t> ΚΟΙΝΟΤΗΤΑ ΔΙΕΠΡΑΞΕ ΑΜΑΡΤΙΑ </a:t>
            </a:r>
            <a:r>
              <a:rPr lang="el-GR" sz="2200" dirty="0" smtClean="0"/>
              <a:t>ΑΜΩΜΟ </a:t>
            </a:r>
            <a:r>
              <a:rPr lang="el-GR" sz="2200" dirty="0"/>
              <a:t>ΜΟΣΧΑΡΙ ΓΙΑ ΘΥΣΙΑ. ΑΠΟ ΑΜΕΛΕΙΑ ΚΑΠΟΙΟΣ ΑΠΟ ΤΟΝ ΛΑΟ ΘΗΛΥΚΟ ΕΡΙΦΙΟ Η ΑΜΝΟΣ </a:t>
            </a:r>
            <a:r>
              <a:rPr lang="el-GR" sz="2200" dirty="0" smtClean="0"/>
              <a:t>ΑΜΩΜΟΣ</a:t>
            </a:r>
            <a:r>
              <a:rPr lang="en-US" sz="2200" dirty="0" smtClean="0"/>
              <a:t>.</a:t>
            </a:r>
            <a:endParaRPr lang="el-GR" sz="2200" dirty="0"/>
          </a:p>
          <a:p>
            <a:pPr marL="252000" indent="-252000">
              <a:lnSpc>
                <a:spcPts val="1900"/>
              </a:lnSpc>
              <a:spcBef>
                <a:spcPts val="0"/>
              </a:spcBef>
            </a:pPr>
            <a:r>
              <a:rPr lang="el-GR" sz="2200" dirty="0"/>
              <a:t>ΔΥΟ ΤΡΥΓΟΝΙΑ Ή ΜΙΚΡΑ ΠΕΡΙΣΤΕΡΙΑ ΕΆΝ ΔΕΝ ΕΙΧΕ ΤΗΝ ΟΙΚΟΝΟΜΙΚΗ ΑΝΕΣΗ Ή ΑΚΟΜΗ ΑΝΑΙΜΑΚΤΗ </a:t>
            </a:r>
            <a:r>
              <a:rPr lang="el-GR" sz="2200" dirty="0" smtClean="0"/>
              <a:t>ΘΥΣΙΑ</a:t>
            </a:r>
            <a:r>
              <a:rPr lang="en-US" sz="2200" dirty="0" smtClean="0"/>
              <a:t>.</a:t>
            </a:r>
            <a:endParaRPr lang="el-GR" sz="2200" dirty="0"/>
          </a:p>
        </p:txBody>
      </p:sp>
    </p:spTree>
    <p:extLst>
      <p:ext uri="{BB962C8B-B14F-4D97-AF65-F5344CB8AC3E}">
        <p14:creationId xmlns:p14="http://schemas.microsoft.com/office/powerpoint/2010/main" val="79954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a:t>
            </a:r>
            <a:r>
              <a:rPr lang="el-GR" dirty="0" smtClean="0"/>
              <a:t>ΙΕΡΑΤΕΙΟ</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384" y="1557338"/>
            <a:ext cx="7471932" cy="4525962"/>
          </a:xfrm>
        </p:spPr>
      </p:pic>
      <p:sp>
        <p:nvSpPr>
          <p:cNvPr id="5" name="TextBox 4"/>
          <p:cNvSpPr txBox="1"/>
          <p:nvPr/>
        </p:nvSpPr>
        <p:spPr>
          <a:xfrm>
            <a:off x="8314316" y="5867276"/>
            <a:ext cx="298376" cy="216024"/>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1121407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ΘΥΣΙΑ </a:t>
            </a:r>
            <a:r>
              <a:rPr lang="el-GR" dirty="0" smtClean="0"/>
              <a:t>ΕΞΙΛΑΣΤΗΡΙΟΣ</a:t>
            </a:r>
            <a:r>
              <a:rPr lang="en-US" dirty="0"/>
              <a:t>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ts val="2200"/>
              </a:lnSpc>
              <a:spcBef>
                <a:spcPts val="0"/>
              </a:spcBef>
              <a:buNone/>
            </a:pPr>
            <a:r>
              <a:rPr lang="en-US" sz="2000" baseline="30000" dirty="0"/>
              <a:t>26 </a:t>
            </a:r>
            <a:r>
              <a:rPr lang="el-GR" sz="2000" dirty="0"/>
              <a:t> </a:t>
            </a:r>
            <a:r>
              <a:rPr lang="el-GR" sz="2000" dirty="0" err="1"/>
              <a:t>καὶ</a:t>
            </a:r>
            <a:r>
              <a:rPr lang="el-GR" sz="2000" dirty="0"/>
              <a:t> </a:t>
            </a:r>
            <a:r>
              <a:rPr lang="el-GR" sz="2000" dirty="0" err="1"/>
              <a:t>τὸ</a:t>
            </a:r>
            <a:r>
              <a:rPr lang="el-GR" sz="2000" dirty="0"/>
              <a:t> </a:t>
            </a:r>
            <a:r>
              <a:rPr lang="el-GR" sz="2000" dirty="0" err="1"/>
              <a:t>πᾶν</a:t>
            </a:r>
            <a:r>
              <a:rPr lang="el-GR" sz="2000" dirty="0"/>
              <a:t> </a:t>
            </a:r>
            <a:r>
              <a:rPr lang="el-GR" sz="2000" dirty="0" err="1"/>
              <a:t>στέαρ</a:t>
            </a:r>
            <a:r>
              <a:rPr lang="el-GR" sz="2000" dirty="0"/>
              <a:t> </a:t>
            </a:r>
            <a:r>
              <a:rPr lang="el-GR" sz="2000" dirty="0" err="1"/>
              <a:t>αὐτοῦ</a:t>
            </a:r>
            <a:r>
              <a:rPr lang="el-GR" sz="2000" dirty="0"/>
              <a:t> </a:t>
            </a:r>
            <a:r>
              <a:rPr lang="el-GR" sz="2000" dirty="0" err="1"/>
              <a:t>ἀνοίσει</a:t>
            </a:r>
            <a:r>
              <a:rPr lang="el-GR" sz="2000" dirty="0"/>
              <a:t> </a:t>
            </a:r>
            <a:r>
              <a:rPr lang="el-GR" sz="2000" dirty="0" err="1"/>
              <a:t>ἐπὶ</a:t>
            </a:r>
            <a:r>
              <a:rPr lang="el-GR" sz="2000" dirty="0"/>
              <a:t> </a:t>
            </a:r>
            <a:r>
              <a:rPr lang="el-GR" sz="2000" dirty="0" err="1"/>
              <a:t>τὸ</a:t>
            </a:r>
            <a:r>
              <a:rPr lang="el-GR" sz="2000" dirty="0"/>
              <a:t> </a:t>
            </a:r>
            <a:r>
              <a:rPr lang="el-GR" sz="2000" dirty="0" err="1"/>
              <a:t>θυσιαστήριον</a:t>
            </a:r>
            <a:r>
              <a:rPr lang="el-GR" sz="2000" dirty="0"/>
              <a:t> </a:t>
            </a:r>
            <a:r>
              <a:rPr lang="el-GR" sz="2000" dirty="0" err="1"/>
              <a:t>ὥσπερ</a:t>
            </a:r>
            <a:r>
              <a:rPr lang="el-GR" sz="2000" dirty="0"/>
              <a:t> </a:t>
            </a:r>
            <a:r>
              <a:rPr lang="el-GR" sz="2000" dirty="0" err="1"/>
              <a:t>τὸ</a:t>
            </a:r>
            <a:r>
              <a:rPr lang="el-GR" sz="2000" dirty="0"/>
              <a:t> </a:t>
            </a:r>
            <a:r>
              <a:rPr lang="el-GR" sz="2000" dirty="0" err="1"/>
              <a:t>στέαρ</a:t>
            </a:r>
            <a:r>
              <a:rPr lang="el-GR" sz="2000" dirty="0"/>
              <a:t> </a:t>
            </a:r>
            <a:r>
              <a:rPr lang="el-GR" sz="2000" dirty="0" err="1"/>
              <a:t>θυσίας</a:t>
            </a:r>
            <a:r>
              <a:rPr lang="el-GR" sz="2000" dirty="0"/>
              <a:t> </a:t>
            </a:r>
            <a:r>
              <a:rPr lang="el-GR" sz="2000" dirty="0" err="1"/>
              <a:t>σωτηρίου</a:t>
            </a:r>
            <a:r>
              <a:rPr lang="el-GR" sz="2000" dirty="0"/>
              <a:t> </a:t>
            </a:r>
            <a:r>
              <a:rPr lang="el-GR" sz="2000" dirty="0" err="1"/>
              <a:t>καὶ</a:t>
            </a:r>
            <a:r>
              <a:rPr lang="el-GR" sz="2000" dirty="0"/>
              <a:t> </a:t>
            </a:r>
            <a:r>
              <a:rPr lang="el-GR" sz="2000" dirty="0" err="1"/>
              <a:t>ἐξιλάσεται</a:t>
            </a:r>
            <a:r>
              <a:rPr lang="el-GR" sz="2000" dirty="0"/>
              <a:t> </a:t>
            </a:r>
            <a:r>
              <a:rPr lang="el-GR" sz="2000" dirty="0" err="1"/>
              <a:t>περὶ</a:t>
            </a:r>
            <a:r>
              <a:rPr lang="el-GR" sz="2000" dirty="0"/>
              <a:t> </a:t>
            </a:r>
            <a:r>
              <a:rPr lang="el-GR" sz="2000" dirty="0" err="1"/>
              <a:t>αὐτοῦ</a:t>
            </a:r>
            <a:r>
              <a:rPr lang="el-GR" sz="2000" dirty="0"/>
              <a:t> ὁ </a:t>
            </a:r>
            <a:r>
              <a:rPr lang="el-GR" sz="2000" dirty="0" err="1"/>
              <a:t>ἱερεὺς</a:t>
            </a:r>
            <a:r>
              <a:rPr lang="el-GR" sz="2000" dirty="0"/>
              <a:t> </a:t>
            </a:r>
            <a:r>
              <a:rPr lang="el-GR" sz="2000" dirty="0" err="1"/>
              <a:t>ἀπὸ</a:t>
            </a:r>
            <a:r>
              <a:rPr lang="el-GR" sz="2000" dirty="0"/>
              <a:t> </a:t>
            </a:r>
            <a:r>
              <a:rPr lang="el-GR" sz="2000" dirty="0" err="1"/>
              <a:t>τῆς</a:t>
            </a:r>
            <a:r>
              <a:rPr lang="el-GR" sz="2000" dirty="0"/>
              <a:t> </a:t>
            </a:r>
            <a:r>
              <a:rPr lang="el-GR" sz="2000" dirty="0" err="1"/>
              <a:t>ἁμαρτίας</a:t>
            </a:r>
            <a:r>
              <a:rPr lang="el-GR" sz="2000" dirty="0"/>
              <a:t> </a:t>
            </a:r>
            <a:r>
              <a:rPr lang="el-GR" sz="2000" dirty="0" err="1"/>
              <a:t>αὐτοῦ</a:t>
            </a:r>
            <a:r>
              <a:rPr lang="el-GR" sz="2000" dirty="0"/>
              <a:t> </a:t>
            </a:r>
            <a:r>
              <a:rPr lang="el-GR" sz="2000" dirty="0" err="1"/>
              <a:t>καὶ</a:t>
            </a:r>
            <a:r>
              <a:rPr lang="el-GR" sz="2000" dirty="0"/>
              <a:t> </a:t>
            </a:r>
            <a:r>
              <a:rPr lang="el-GR" sz="2000" dirty="0" err="1"/>
              <a:t>ἀφεθήσεται</a:t>
            </a:r>
            <a:r>
              <a:rPr lang="el-GR" sz="2000" dirty="0"/>
              <a:t> </a:t>
            </a:r>
            <a:r>
              <a:rPr lang="el-GR" sz="2000" dirty="0" err="1"/>
              <a:t>αὐτῷ</a:t>
            </a:r>
            <a:endParaRPr lang="el-GR" sz="2000" dirty="0"/>
          </a:p>
          <a:p>
            <a:pPr marL="0" indent="0">
              <a:lnSpc>
                <a:spcPts val="2200"/>
              </a:lnSpc>
              <a:spcBef>
                <a:spcPts val="0"/>
              </a:spcBef>
              <a:buNone/>
            </a:pPr>
            <a:r>
              <a:rPr lang="en-US" sz="2000" dirty="0"/>
              <a:t> </a:t>
            </a:r>
            <a:r>
              <a:rPr lang="en-US" sz="2000" baseline="30000" dirty="0"/>
              <a:t>27 </a:t>
            </a:r>
            <a:r>
              <a:rPr lang="el-GR" sz="2000" dirty="0"/>
              <a:t> </a:t>
            </a:r>
            <a:r>
              <a:rPr lang="el-GR" sz="2000" dirty="0" err="1"/>
              <a:t>ἐὰν</a:t>
            </a:r>
            <a:r>
              <a:rPr lang="el-GR" sz="2000" dirty="0"/>
              <a:t> </a:t>
            </a:r>
            <a:r>
              <a:rPr lang="el-GR" sz="2000" dirty="0" err="1"/>
              <a:t>δὲ</a:t>
            </a:r>
            <a:r>
              <a:rPr lang="el-GR" sz="2000" dirty="0"/>
              <a:t> </a:t>
            </a:r>
            <a:r>
              <a:rPr lang="el-GR" sz="2000" dirty="0" err="1"/>
              <a:t>ψυχὴ</a:t>
            </a:r>
            <a:r>
              <a:rPr lang="el-GR" sz="2000" dirty="0"/>
              <a:t> </a:t>
            </a:r>
            <a:r>
              <a:rPr lang="el-GR" sz="2000" dirty="0" err="1"/>
              <a:t>μία</a:t>
            </a:r>
            <a:r>
              <a:rPr lang="el-GR" sz="2000" dirty="0"/>
              <a:t> </a:t>
            </a:r>
            <a:r>
              <a:rPr lang="el-GR" sz="2000" dirty="0" err="1"/>
              <a:t>ἁμάρτῃ</a:t>
            </a:r>
            <a:r>
              <a:rPr lang="el-GR" sz="2000" dirty="0"/>
              <a:t> </a:t>
            </a:r>
            <a:r>
              <a:rPr lang="el-GR" sz="2000" dirty="0" err="1"/>
              <a:t>ἀκουσίως</a:t>
            </a:r>
            <a:r>
              <a:rPr lang="el-GR" sz="2000" dirty="0"/>
              <a:t> </a:t>
            </a:r>
            <a:r>
              <a:rPr lang="el-GR" sz="2000" dirty="0" err="1"/>
              <a:t>ἐκ</a:t>
            </a:r>
            <a:r>
              <a:rPr lang="el-GR" sz="2000" dirty="0"/>
              <a:t> </a:t>
            </a:r>
            <a:r>
              <a:rPr lang="el-GR" sz="2000" dirty="0" err="1"/>
              <a:t>τοῦ</a:t>
            </a:r>
            <a:r>
              <a:rPr lang="el-GR" sz="2000" dirty="0"/>
              <a:t> </a:t>
            </a:r>
            <a:r>
              <a:rPr lang="el-GR" sz="2000" dirty="0" err="1"/>
              <a:t>λαοῦ</a:t>
            </a:r>
            <a:r>
              <a:rPr lang="el-GR" sz="2000" dirty="0"/>
              <a:t> </a:t>
            </a:r>
            <a:r>
              <a:rPr lang="el-GR" sz="2000" dirty="0" err="1"/>
              <a:t>τῆς</a:t>
            </a:r>
            <a:r>
              <a:rPr lang="el-GR" sz="2000" dirty="0"/>
              <a:t> </a:t>
            </a:r>
            <a:r>
              <a:rPr lang="el-GR" sz="2000" dirty="0" err="1"/>
              <a:t>γῆς</a:t>
            </a:r>
            <a:r>
              <a:rPr lang="el-GR" sz="2000" dirty="0"/>
              <a:t> </a:t>
            </a:r>
            <a:r>
              <a:rPr lang="el-GR" sz="2000" dirty="0" err="1"/>
              <a:t>ἐν</a:t>
            </a:r>
            <a:r>
              <a:rPr lang="el-GR" sz="2000" dirty="0"/>
              <a:t> </a:t>
            </a:r>
            <a:r>
              <a:rPr lang="el-GR" sz="2000" dirty="0" err="1"/>
              <a:t>τῷ</a:t>
            </a:r>
            <a:r>
              <a:rPr lang="el-GR" sz="2000" dirty="0"/>
              <a:t> </a:t>
            </a:r>
            <a:r>
              <a:rPr lang="el-GR" sz="2000" dirty="0" err="1"/>
              <a:t>ποιῆσαι</a:t>
            </a:r>
            <a:r>
              <a:rPr lang="el-GR" sz="2000" dirty="0"/>
              <a:t> </a:t>
            </a:r>
            <a:r>
              <a:rPr lang="el-GR" sz="2000" dirty="0" err="1"/>
              <a:t>μίαν</a:t>
            </a:r>
            <a:r>
              <a:rPr lang="el-GR" sz="2000" dirty="0"/>
              <a:t> </a:t>
            </a:r>
            <a:r>
              <a:rPr lang="el-GR" sz="2000" dirty="0" err="1"/>
              <a:t>ἀπὸ</a:t>
            </a:r>
            <a:r>
              <a:rPr lang="el-GR" sz="2000" dirty="0"/>
              <a:t> </a:t>
            </a:r>
            <a:r>
              <a:rPr lang="el-GR" sz="2000" dirty="0" err="1"/>
              <a:t>πασῶν</a:t>
            </a:r>
            <a:r>
              <a:rPr lang="el-GR" sz="2000" dirty="0"/>
              <a:t> </a:t>
            </a:r>
            <a:r>
              <a:rPr lang="el-GR" sz="2000" dirty="0" err="1"/>
              <a:t>τῶν</a:t>
            </a:r>
            <a:r>
              <a:rPr lang="el-GR" sz="2000" dirty="0"/>
              <a:t> </a:t>
            </a:r>
            <a:r>
              <a:rPr lang="el-GR" sz="2000" dirty="0" err="1"/>
              <a:t>ἐντολῶν</a:t>
            </a:r>
            <a:r>
              <a:rPr lang="el-GR" sz="2000" dirty="0"/>
              <a:t> </a:t>
            </a:r>
            <a:r>
              <a:rPr lang="el-GR" sz="2000" dirty="0" err="1"/>
              <a:t>κυρίου</a:t>
            </a:r>
            <a:r>
              <a:rPr lang="el-GR" sz="2000" dirty="0"/>
              <a:t> ἣ </a:t>
            </a:r>
            <a:r>
              <a:rPr lang="el-GR" sz="2000" dirty="0" err="1"/>
              <a:t>οὐ</a:t>
            </a:r>
            <a:r>
              <a:rPr lang="el-GR" sz="2000" dirty="0"/>
              <a:t> </a:t>
            </a:r>
            <a:r>
              <a:rPr lang="el-GR" sz="2000" dirty="0" err="1"/>
              <a:t>ποιηθήσεται</a:t>
            </a:r>
            <a:r>
              <a:rPr lang="el-GR" sz="2000" dirty="0"/>
              <a:t> </a:t>
            </a:r>
            <a:r>
              <a:rPr lang="el-GR" sz="2000" dirty="0" err="1"/>
              <a:t>καὶ</a:t>
            </a:r>
            <a:r>
              <a:rPr lang="el-GR" sz="2000" dirty="0"/>
              <a:t> </a:t>
            </a:r>
            <a:r>
              <a:rPr lang="el-GR" sz="2000" dirty="0" err="1"/>
              <a:t>πλημμελήσῃ</a:t>
            </a:r>
            <a:endParaRPr lang="el-GR" sz="2000" dirty="0"/>
          </a:p>
          <a:p>
            <a:pPr marL="0" indent="0">
              <a:lnSpc>
                <a:spcPts val="2200"/>
              </a:lnSpc>
              <a:spcBef>
                <a:spcPts val="0"/>
              </a:spcBef>
              <a:buNone/>
            </a:pPr>
            <a:r>
              <a:rPr lang="en-US" sz="2000" dirty="0"/>
              <a:t> </a:t>
            </a:r>
            <a:r>
              <a:rPr lang="en-US" sz="2000" baseline="30000" dirty="0"/>
              <a:t>28 </a:t>
            </a:r>
            <a:r>
              <a:rPr lang="el-GR" sz="2000" dirty="0"/>
              <a:t> </a:t>
            </a:r>
            <a:r>
              <a:rPr lang="el-GR" sz="2000" dirty="0" err="1"/>
              <a:t>καὶ</a:t>
            </a:r>
            <a:r>
              <a:rPr lang="el-GR" sz="2000" dirty="0"/>
              <a:t> </a:t>
            </a:r>
            <a:r>
              <a:rPr lang="el-GR" sz="2000" dirty="0" err="1"/>
              <a:t>γνωσθῇ</a:t>
            </a:r>
            <a:r>
              <a:rPr lang="el-GR" sz="2000" dirty="0"/>
              <a:t> </a:t>
            </a:r>
            <a:r>
              <a:rPr lang="el-GR" sz="2000" dirty="0" err="1"/>
              <a:t>αὐτῷ</a:t>
            </a:r>
            <a:r>
              <a:rPr lang="el-GR" sz="2000" dirty="0"/>
              <a:t> ἡ </a:t>
            </a:r>
            <a:r>
              <a:rPr lang="el-GR" sz="2000" dirty="0" err="1"/>
              <a:t>ἁμαρτία</a:t>
            </a:r>
            <a:r>
              <a:rPr lang="el-GR" sz="2000" dirty="0"/>
              <a:t> </a:t>
            </a:r>
            <a:r>
              <a:rPr lang="el-GR" sz="2000" dirty="0" err="1"/>
              <a:t>ἣν</a:t>
            </a:r>
            <a:r>
              <a:rPr lang="el-GR" sz="2000" dirty="0"/>
              <a:t> </a:t>
            </a:r>
            <a:r>
              <a:rPr lang="el-GR" sz="2000" dirty="0" err="1"/>
              <a:t>ἥμαρτεν</a:t>
            </a:r>
            <a:r>
              <a:rPr lang="el-GR" sz="2000" dirty="0"/>
              <a:t> </a:t>
            </a:r>
            <a:r>
              <a:rPr lang="el-GR" sz="2000" dirty="0" err="1"/>
              <a:t>ἐν</a:t>
            </a:r>
            <a:r>
              <a:rPr lang="el-GR" sz="2000" dirty="0"/>
              <a:t> </a:t>
            </a:r>
            <a:r>
              <a:rPr lang="el-GR" sz="2000" dirty="0" err="1"/>
              <a:t>αὐτῇ</a:t>
            </a:r>
            <a:r>
              <a:rPr lang="el-GR" sz="2000" dirty="0"/>
              <a:t> </a:t>
            </a:r>
            <a:r>
              <a:rPr lang="el-GR" sz="2000" dirty="0" err="1"/>
              <a:t>καὶ</a:t>
            </a:r>
            <a:r>
              <a:rPr lang="el-GR" sz="2000" dirty="0"/>
              <a:t> </a:t>
            </a:r>
            <a:r>
              <a:rPr lang="el-GR" sz="2000" dirty="0" err="1"/>
              <a:t>οἴσει</a:t>
            </a:r>
            <a:r>
              <a:rPr lang="el-GR" sz="2000" dirty="0"/>
              <a:t> </a:t>
            </a:r>
            <a:r>
              <a:rPr lang="el-GR" sz="2000" dirty="0" err="1"/>
              <a:t>χίμαιραν</a:t>
            </a:r>
            <a:r>
              <a:rPr lang="el-GR" sz="2000" dirty="0"/>
              <a:t> </a:t>
            </a:r>
            <a:r>
              <a:rPr lang="el-GR" sz="2000" dirty="0" err="1"/>
              <a:t>ἐξ</a:t>
            </a:r>
            <a:r>
              <a:rPr lang="el-GR" sz="2000" dirty="0"/>
              <a:t> </a:t>
            </a:r>
            <a:r>
              <a:rPr lang="el-GR" sz="2000" dirty="0" err="1"/>
              <a:t>αἰγῶν</a:t>
            </a:r>
            <a:r>
              <a:rPr lang="el-GR" sz="2000" dirty="0"/>
              <a:t> </a:t>
            </a:r>
            <a:r>
              <a:rPr lang="el-GR" sz="2000" dirty="0" err="1"/>
              <a:t>θήλειαν</a:t>
            </a:r>
            <a:r>
              <a:rPr lang="el-GR" sz="2000" dirty="0"/>
              <a:t> </a:t>
            </a:r>
            <a:r>
              <a:rPr lang="el-GR" sz="2000" dirty="0" err="1"/>
              <a:t>ἄμωμον</a:t>
            </a:r>
            <a:r>
              <a:rPr lang="el-GR" sz="2000" dirty="0"/>
              <a:t> </a:t>
            </a:r>
            <a:r>
              <a:rPr lang="el-GR" sz="2000" dirty="0" err="1"/>
              <a:t>οἴσει</a:t>
            </a:r>
            <a:r>
              <a:rPr lang="el-GR" sz="2000" dirty="0"/>
              <a:t> </a:t>
            </a:r>
            <a:r>
              <a:rPr lang="el-GR" sz="2000" dirty="0" err="1"/>
              <a:t>περὶ</a:t>
            </a:r>
            <a:r>
              <a:rPr lang="el-GR" sz="2000" dirty="0"/>
              <a:t> </a:t>
            </a:r>
            <a:r>
              <a:rPr lang="el-GR" sz="2000" dirty="0" err="1"/>
              <a:t>τῆς</a:t>
            </a:r>
            <a:r>
              <a:rPr lang="el-GR" sz="2000" dirty="0"/>
              <a:t> </a:t>
            </a:r>
            <a:r>
              <a:rPr lang="el-GR" sz="2000" dirty="0" err="1"/>
              <a:t>ἁμαρτίας</a:t>
            </a:r>
            <a:r>
              <a:rPr lang="el-GR" sz="2000" dirty="0"/>
              <a:t> </a:t>
            </a:r>
            <a:r>
              <a:rPr lang="el-GR" sz="2000" dirty="0" err="1"/>
              <a:t>ἧς</a:t>
            </a:r>
            <a:r>
              <a:rPr lang="el-GR" sz="2000" dirty="0"/>
              <a:t> </a:t>
            </a:r>
            <a:r>
              <a:rPr lang="el-GR" sz="2000" dirty="0" err="1"/>
              <a:t>ἥμαρτεν</a:t>
            </a:r>
            <a:endParaRPr lang="el-GR" sz="2000" dirty="0"/>
          </a:p>
          <a:p>
            <a:pPr marL="0" indent="0">
              <a:lnSpc>
                <a:spcPts val="2200"/>
              </a:lnSpc>
              <a:spcBef>
                <a:spcPts val="0"/>
              </a:spcBef>
              <a:buNone/>
            </a:pPr>
            <a:r>
              <a:rPr lang="en-US" sz="2000" dirty="0"/>
              <a:t> </a:t>
            </a:r>
            <a:r>
              <a:rPr lang="en-US" sz="2000" baseline="30000" dirty="0"/>
              <a:t>29 </a:t>
            </a:r>
            <a:r>
              <a:rPr lang="el-GR" sz="2000" dirty="0"/>
              <a:t> </a:t>
            </a:r>
            <a:r>
              <a:rPr lang="el-GR" sz="2000" dirty="0" err="1"/>
              <a:t>καὶ</a:t>
            </a:r>
            <a:r>
              <a:rPr lang="el-GR" sz="2000" dirty="0"/>
              <a:t> </a:t>
            </a:r>
            <a:r>
              <a:rPr lang="el-GR" sz="2000" dirty="0" err="1"/>
              <a:t>ἐπιθήσει</a:t>
            </a:r>
            <a:r>
              <a:rPr lang="el-GR" sz="2000" dirty="0"/>
              <a:t> </a:t>
            </a:r>
            <a:r>
              <a:rPr lang="el-GR" sz="2000" dirty="0" err="1"/>
              <a:t>τὴν</a:t>
            </a:r>
            <a:r>
              <a:rPr lang="el-GR" sz="2000" dirty="0"/>
              <a:t> </a:t>
            </a:r>
            <a:r>
              <a:rPr lang="el-GR" sz="2000" dirty="0" err="1"/>
              <a:t>χεῖρα</a:t>
            </a:r>
            <a:r>
              <a:rPr lang="el-GR" sz="2000" dirty="0"/>
              <a:t> </a:t>
            </a:r>
            <a:r>
              <a:rPr lang="el-GR" sz="2000" dirty="0" err="1"/>
              <a:t>ἐπὶ</a:t>
            </a:r>
            <a:r>
              <a:rPr lang="el-GR" sz="2000" dirty="0"/>
              <a:t> </a:t>
            </a:r>
            <a:r>
              <a:rPr lang="el-GR" sz="2000" dirty="0" err="1"/>
              <a:t>τὴν</a:t>
            </a:r>
            <a:r>
              <a:rPr lang="el-GR" sz="2000" dirty="0"/>
              <a:t> </a:t>
            </a:r>
            <a:r>
              <a:rPr lang="el-GR" sz="2000" dirty="0" err="1"/>
              <a:t>κεφαλὴν</a:t>
            </a:r>
            <a:r>
              <a:rPr lang="el-GR" sz="2000" dirty="0"/>
              <a:t> </a:t>
            </a:r>
            <a:r>
              <a:rPr lang="el-GR" sz="2000" dirty="0" err="1"/>
              <a:t>τοῦ</a:t>
            </a:r>
            <a:r>
              <a:rPr lang="el-GR" sz="2000" dirty="0"/>
              <a:t> </a:t>
            </a:r>
            <a:r>
              <a:rPr lang="el-GR" sz="2000" dirty="0" err="1"/>
              <a:t>ἁμαρτήματος</a:t>
            </a:r>
            <a:r>
              <a:rPr lang="el-GR" sz="2000" dirty="0"/>
              <a:t> </a:t>
            </a:r>
            <a:r>
              <a:rPr lang="el-GR" sz="2000" dirty="0" err="1"/>
              <a:t>αὐτοῦ</a:t>
            </a:r>
            <a:r>
              <a:rPr lang="el-GR" sz="2000" dirty="0"/>
              <a:t> </a:t>
            </a:r>
            <a:r>
              <a:rPr lang="el-GR" sz="2000" dirty="0" err="1"/>
              <a:t>καὶ</a:t>
            </a:r>
            <a:r>
              <a:rPr lang="el-GR" sz="2000" dirty="0"/>
              <a:t> </a:t>
            </a:r>
            <a:r>
              <a:rPr lang="el-GR" sz="2000" dirty="0" err="1"/>
              <a:t>σφάξουσιν</a:t>
            </a:r>
            <a:r>
              <a:rPr lang="el-GR" sz="2000" dirty="0"/>
              <a:t> </a:t>
            </a:r>
            <a:r>
              <a:rPr lang="el-GR" sz="2000" dirty="0" err="1"/>
              <a:t>τὴν</a:t>
            </a:r>
            <a:r>
              <a:rPr lang="el-GR" sz="2000" dirty="0"/>
              <a:t> </a:t>
            </a:r>
            <a:r>
              <a:rPr lang="el-GR" sz="2000" dirty="0" err="1"/>
              <a:t>χίμαιραν</a:t>
            </a:r>
            <a:r>
              <a:rPr lang="el-GR" sz="2000" dirty="0"/>
              <a:t> </a:t>
            </a:r>
            <a:r>
              <a:rPr lang="el-GR" sz="2000" dirty="0" err="1"/>
              <a:t>τὴν</a:t>
            </a:r>
            <a:r>
              <a:rPr lang="el-GR" sz="2000" dirty="0"/>
              <a:t> </a:t>
            </a:r>
            <a:r>
              <a:rPr lang="el-GR" sz="2000" dirty="0" err="1"/>
              <a:t>τῆς</a:t>
            </a:r>
            <a:r>
              <a:rPr lang="el-GR" sz="2000" dirty="0"/>
              <a:t> </a:t>
            </a:r>
            <a:r>
              <a:rPr lang="el-GR" sz="2000" dirty="0" err="1"/>
              <a:t>ἁμαρτίας</a:t>
            </a:r>
            <a:r>
              <a:rPr lang="el-GR" sz="2000" dirty="0"/>
              <a:t> </a:t>
            </a:r>
            <a:r>
              <a:rPr lang="el-GR" sz="2000" dirty="0" err="1"/>
              <a:t>ἐν</a:t>
            </a:r>
            <a:r>
              <a:rPr lang="el-GR" sz="2000" dirty="0"/>
              <a:t> </a:t>
            </a:r>
            <a:r>
              <a:rPr lang="el-GR" sz="2000" dirty="0" err="1"/>
              <a:t>τόπῳ</a:t>
            </a:r>
            <a:r>
              <a:rPr lang="el-GR" sz="2000" dirty="0"/>
              <a:t> </a:t>
            </a:r>
            <a:r>
              <a:rPr lang="el-GR" sz="2000" dirty="0" err="1"/>
              <a:t>οὗ</a:t>
            </a:r>
            <a:r>
              <a:rPr lang="el-GR" sz="2000" dirty="0"/>
              <a:t> </a:t>
            </a:r>
            <a:r>
              <a:rPr lang="el-GR" sz="2000" dirty="0" err="1"/>
              <a:t>σφάζουσιν</a:t>
            </a:r>
            <a:r>
              <a:rPr lang="el-GR" sz="2000" dirty="0"/>
              <a:t> </a:t>
            </a:r>
            <a:r>
              <a:rPr lang="el-GR" sz="2000" dirty="0" err="1"/>
              <a:t>τὰ</a:t>
            </a:r>
            <a:r>
              <a:rPr lang="el-GR" sz="2000" dirty="0"/>
              <a:t> </a:t>
            </a:r>
            <a:r>
              <a:rPr lang="el-GR" sz="2000" dirty="0" err="1"/>
              <a:t>ὁλοκαυτώματα</a:t>
            </a:r>
            <a:endParaRPr lang="el-GR" sz="2000" dirty="0"/>
          </a:p>
          <a:p>
            <a:pPr marL="0" indent="0">
              <a:lnSpc>
                <a:spcPts val="2200"/>
              </a:lnSpc>
              <a:spcBef>
                <a:spcPts val="0"/>
              </a:spcBef>
              <a:buNone/>
            </a:pPr>
            <a:r>
              <a:rPr lang="en-US" sz="2000" dirty="0"/>
              <a:t> </a:t>
            </a:r>
            <a:r>
              <a:rPr lang="en-US" sz="2000" baseline="30000" dirty="0"/>
              <a:t>30 </a:t>
            </a:r>
            <a:r>
              <a:rPr lang="el-GR" sz="2000" dirty="0"/>
              <a:t> </a:t>
            </a:r>
            <a:r>
              <a:rPr lang="el-GR" sz="2000" dirty="0" err="1"/>
              <a:t>καὶ</a:t>
            </a:r>
            <a:r>
              <a:rPr lang="el-GR" sz="2000" dirty="0"/>
              <a:t> </a:t>
            </a:r>
            <a:r>
              <a:rPr lang="el-GR" sz="2000" dirty="0" err="1"/>
              <a:t>λήμψεται</a:t>
            </a:r>
            <a:r>
              <a:rPr lang="el-GR" sz="2000" dirty="0"/>
              <a:t> ὁ </a:t>
            </a:r>
            <a:r>
              <a:rPr lang="el-GR" sz="2000" dirty="0" err="1"/>
              <a:t>ἱερεὺς</a:t>
            </a:r>
            <a:r>
              <a:rPr lang="el-GR" sz="2000" dirty="0"/>
              <a:t> </a:t>
            </a:r>
            <a:r>
              <a:rPr lang="el-GR" sz="2000" dirty="0" err="1"/>
              <a:t>ἀπὸ</a:t>
            </a:r>
            <a:r>
              <a:rPr lang="el-GR" sz="2000" dirty="0"/>
              <a:t> </a:t>
            </a:r>
            <a:r>
              <a:rPr lang="el-GR" sz="2000" dirty="0" err="1"/>
              <a:t>τοῦ</a:t>
            </a:r>
            <a:r>
              <a:rPr lang="el-GR" sz="2000" dirty="0"/>
              <a:t> </a:t>
            </a:r>
            <a:r>
              <a:rPr lang="el-GR" sz="2000" dirty="0" err="1"/>
              <a:t>αἵματος</a:t>
            </a:r>
            <a:r>
              <a:rPr lang="el-GR" sz="2000" dirty="0"/>
              <a:t> </a:t>
            </a:r>
            <a:r>
              <a:rPr lang="el-GR" sz="2000" dirty="0" err="1"/>
              <a:t>αὐτῆς</a:t>
            </a:r>
            <a:r>
              <a:rPr lang="el-GR" sz="2000" dirty="0"/>
              <a:t> </a:t>
            </a:r>
            <a:r>
              <a:rPr lang="el-GR" sz="2000" dirty="0" err="1"/>
              <a:t>τῷ</a:t>
            </a:r>
            <a:r>
              <a:rPr lang="el-GR" sz="2000" dirty="0"/>
              <a:t> </a:t>
            </a:r>
            <a:r>
              <a:rPr lang="el-GR" sz="2000" dirty="0" err="1"/>
              <a:t>δακτύλῳ</a:t>
            </a:r>
            <a:r>
              <a:rPr lang="el-GR" sz="2000" dirty="0"/>
              <a:t> </a:t>
            </a:r>
            <a:r>
              <a:rPr lang="el-GR" sz="2000" dirty="0" err="1"/>
              <a:t>καὶ</a:t>
            </a:r>
            <a:r>
              <a:rPr lang="el-GR" sz="2000" dirty="0"/>
              <a:t> </a:t>
            </a:r>
            <a:r>
              <a:rPr lang="el-GR" sz="2000" dirty="0" err="1"/>
              <a:t>ἐπιθήσει</a:t>
            </a:r>
            <a:r>
              <a:rPr lang="el-GR" sz="2000" dirty="0"/>
              <a:t> </a:t>
            </a:r>
            <a:r>
              <a:rPr lang="el-GR" sz="2000" dirty="0" err="1"/>
              <a:t>ἐπὶ</a:t>
            </a:r>
            <a:r>
              <a:rPr lang="el-GR" sz="2000" dirty="0"/>
              <a:t> </a:t>
            </a:r>
            <a:r>
              <a:rPr lang="el-GR" sz="2000" dirty="0" err="1"/>
              <a:t>τὰ</a:t>
            </a:r>
            <a:r>
              <a:rPr lang="el-GR" sz="2000" dirty="0"/>
              <a:t> </a:t>
            </a:r>
            <a:r>
              <a:rPr lang="el-GR" sz="2000" dirty="0" err="1"/>
              <a:t>κέρατα</a:t>
            </a:r>
            <a:r>
              <a:rPr lang="el-GR" sz="2000" dirty="0"/>
              <a:t> </a:t>
            </a:r>
            <a:r>
              <a:rPr lang="el-GR" sz="2000" dirty="0" err="1"/>
              <a:t>τοῦ</a:t>
            </a:r>
            <a:r>
              <a:rPr lang="el-GR" sz="2000" dirty="0"/>
              <a:t> </a:t>
            </a:r>
            <a:r>
              <a:rPr lang="el-GR" sz="2000" dirty="0" err="1"/>
              <a:t>θυσιαστηρίου</a:t>
            </a:r>
            <a:r>
              <a:rPr lang="el-GR" sz="2000" dirty="0"/>
              <a:t> </a:t>
            </a:r>
            <a:r>
              <a:rPr lang="el-GR" sz="2000" dirty="0" err="1"/>
              <a:t>τῶν</a:t>
            </a:r>
            <a:r>
              <a:rPr lang="el-GR" sz="2000" dirty="0"/>
              <a:t> </a:t>
            </a:r>
            <a:r>
              <a:rPr lang="el-GR" sz="2000" dirty="0" err="1"/>
              <a:t>ὁλοκαυτωμάτων</a:t>
            </a:r>
            <a:r>
              <a:rPr lang="el-GR" sz="2000" dirty="0"/>
              <a:t> </a:t>
            </a:r>
            <a:r>
              <a:rPr lang="el-GR" sz="2000" dirty="0" err="1"/>
              <a:t>καὶ</a:t>
            </a:r>
            <a:r>
              <a:rPr lang="el-GR" sz="2000" dirty="0"/>
              <a:t> </a:t>
            </a:r>
            <a:r>
              <a:rPr lang="el-GR" sz="2000" dirty="0" err="1"/>
              <a:t>πᾶν</a:t>
            </a:r>
            <a:r>
              <a:rPr lang="el-GR" sz="2000" dirty="0"/>
              <a:t> </a:t>
            </a:r>
            <a:r>
              <a:rPr lang="el-GR" sz="2000" dirty="0" err="1"/>
              <a:t>τὸ</a:t>
            </a:r>
            <a:r>
              <a:rPr lang="el-GR" sz="2000" dirty="0"/>
              <a:t> </a:t>
            </a:r>
            <a:r>
              <a:rPr lang="el-GR" sz="2000" dirty="0" err="1"/>
              <a:t>αἷμα</a:t>
            </a:r>
            <a:r>
              <a:rPr lang="el-GR" sz="2000" dirty="0"/>
              <a:t> </a:t>
            </a:r>
            <a:r>
              <a:rPr lang="el-GR" sz="2000" dirty="0" err="1"/>
              <a:t>αὐτῆς</a:t>
            </a:r>
            <a:r>
              <a:rPr lang="el-GR" sz="2000" dirty="0"/>
              <a:t> </a:t>
            </a:r>
            <a:r>
              <a:rPr lang="el-GR" sz="2000" dirty="0" err="1"/>
              <a:t>ἐκχεεῖ</a:t>
            </a:r>
            <a:r>
              <a:rPr lang="el-GR" sz="2000" dirty="0"/>
              <a:t> </a:t>
            </a:r>
            <a:r>
              <a:rPr lang="el-GR" sz="2000" dirty="0" err="1"/>
              <a:t>παρὰ</a:t>
            </a:r>
            <a:r>
              <a:rPr lang="el-GR" sz="2000" dirty="0"/>
              <a:t> </a:t>
            </a:r>
            <a:r>
              <a:rPr lang="el-GR" sz="2000" dirty="0" err="1"/>
              <a:t>τὴν</a:t>
            </a:r>
            <a:r>
              <a:rPr lang="el-GR" sz="2000" dirty="0"/>
              <a:t> </a:t>
            </a:r>
            <a:r>
              <a:rPr lang="el-GR" sz="2000" dirty="0" err="1"/>
              <a:t>βάσιν</a:t>
            </a:r>
            <a:r>
              <a:rPr lang="el-GR" sz="2000" dirty="0"/>
              <a:t> </a:t>
            </a:r>
            <a:r>
              <a:rPr lang="el-GR" sz="2000" dirty="0" err="1"/>
              <a:t>τοῦ</a:t>
            </a:r>
            <a:r>
              <a:rPr lang="el-GR" sz="2000" dirty="0"/>
              <a:t> </a:t>
            </a:r>
            <a:r>
              <a:rPr lang="el-GR" sz="2000" dirty="0" err="1"/>
              <a:t>θυσιαστηρίου</a:t>
            </a:r>
            <a:endParaRPr lang="el-GR" sz="2000" dirty="0"/>
          </a:p>
          <a:p>
            <a:pPr marL="0" indent="0">
              <a:lnSpc>
                <a:spcPts val="2200"/>
              </a:lnSpc>
              <a:spcBef>
                <a:spcPts val="0"/>
              </a:spcBef>
              <a:buNone/>
            </a:pPr>
            <a:r>
              <a:rPr lang="en-US" sz="2000" dirty="0"/>
              <a:t> </a:t>
            </a:r>
            <a:r>
              <a:rPr lang="en-US" sz="2000" baseline="30000" dirty="0"/>
              <a:t>31 </a:t>
            </a:r>
            <a:r>
              <a:rPr lang="el-GR" sz="2000" dirty="0"/>
              <a:t> </a:t>
            </a:r>
            <a:r>
              <a:rPr lang="el-GR" sz="2000" dirty="0" err="1"/>
              <a:t>καὶ</a:t>
            </a:r>
            <a:r>
              <a:rPr lang="el-GR" sz="2000" dirty="0"/>
              <a:t> </a:t>
            </a:r>
            <a:r>
              <a:rPr lang="el-GR" sz="2000" dirty="0" err="1"/>
              <a:t>πᾶν</a:t>
            </a:r>
            <a:r>
              <a:rPr lang="el-GR" sz="2000" dirty="0"/>
              <a:t> </a:t>
            </a:r>
            <a:r>
              <a:rPr lang="el-GR" sz="2000" dirty="0" err="1"/>
              <a:t>τὸ</a:t>
            </a:r>
            <a:r>
              <a:rPr lang="el-GR" sz="2000" dirty="0"/>
              <a:t> </a:t>
            </a:r>
            <a:r>
              <a:rPr lang="el-GR" sz="2000" dirty="0" err="1"/>
              <a:t>στέαρ</a:t>
            </a:r>
            <a:r>
              <a:rPr lang="el-GR" sz="2000" dirty="0"/>
              <a:t> </a:t>
            </a:r>
            <a:r>
              <a:rPr lang="el-GR" sz="2000" dirty="0" err="1"/>
              <a:t>περιελεῖ</a:t>
            </a:r>
            <a:r>
              <a:rPr lang="el-GR" sz="2000" dirty="0"/>
              <a:t> </a:t>
            </a:r>
            <a:r>
              <a:rPr lang="el-GR" sz="2000" dirty="0" err="1"/>
              <a:t>ὃν</a:t>
            </a:r>
            <a:r>
              <a:rPr lang="el-GR" sz="2000" dirty="0"/>
              <a:t> </a:t>
            </a:r>
            <a:r>
              <a:rPr lang="el-GR" sz="2000" dirty="0" err="1"/>
              <a:t>τρόπον</a:t>
            </a:r>
            <a:r>
              <a:rPr lang="el-GR" sz="2000" dirty="0"/>
              <a:t> </a:t>
            </a:r>
            <a:r>
              <a:rPr lang="el-GR" sz="2000" dirty="0" err="1"/>
              <a:t>περιαιρεῖται</a:t>
            </a:r>
            <a:r>
              <a:rPr lang="el-GR" sz="2000" dirty="0"/>
              <a:t> </a:t>
            </a:r>
            <a:r>
              <a:rPr lang="el-GR" sz="2000" dirty="0" err="1"/>
              <a:t>στέαρ</a:t>
            </a:r>
            <a:r>
              <a:rPr lang="el-GR" sz="2000" dirty="0"/>
              <a:t> </a:t>
            </a:r>
            <a:r>
              <a:rPr lang="el-GR" sz="2000" dirty="0" err="1"/>
              <a:t>ἀπὸ</a:t>
            </a:r>
            <a:r>
              <a:rPr lang="el-GR" sz="2000" dirty="0"/>
              <a:t> </a:t>
            </a:r>
            <a:r>
              <a:rPr lang="el-GR" sz="2000" dirty="0" err="1"/>
              <a:t>θυσίας</a:t>
            </a:r>
            <a:r>
              <a:rPr lang="el-GR" sz="2000" dirty="0"/>
              <a:t> </a:t>
            </a:r>
            <a:r>
              <a:rPr lang="el-GR" sz="2000" dirty="0" err="1"/>
              <a:t>σωτηρίου</a:t>
            </a:r>
            <a:r>
              <a:rPr lang="el-GR" sz="2000" dirty="0"/>
              <a:t> </a:t>
            </a:r>
            <a:r>
              <a:rPr lang="el-GR" sz="2000" dirty="0" err="1"/>
              <a:t>καὶ</a:t>
            </a:r>
            <a:r>
              <a:rPr lang="el-GR" sz="2000" dirty="0"/>
              <a:t> </a:t>
            </a:r>
            <a:r>
              <a:rPr lang="el-GR" sz="2000" dirty="0" err="1"/>
              <a:t>ἀνοίσει</a:t>
            </a:r>
            <a:r>
              <a:rPr lang="el-GR" sz="2000" dirty="0"/>
              <a:t> ὁ </a:t>
            </a:r>
            <a:r>
              <a:rPr lang="el-GR" sz="2000" dirty="0" err="1"/>
              <a:t>ἱερεὺς</a:t>
            </a:r>
            <a:r>
              <a:rPr lang="el-GR" sz="2000" dirty="0"/>
              <a:t> </a:t>
            </a:r>
            <a:r>
              <a:rPr lang="el-GR" sz="2000" dirty="0" err="1"/>
              <a:t>ἐπὶ</a:t>
            </a:r>
            <a:r>
              <a:rPr lang="el-GR" sz="2000" dirty="0"/>
              <a:t> </a:t>
            </a:r>
            <a:r>
              <a:rPr lang="el-GR" sz="2000" dirty="0" err="1"/>
              <a:t>τὸ</a:t>
            </a:r>
            <a:r>
              <a:rPr lang="el-GR" sz="2000" dirty="0"/>
              <a:t> </a:t>
            </a:r>
            <a:r>
              <a:rPr lang="el-GR" sz="2000" dirty="0" err="1"/>
              <a:t>θυσιαστήριον</a:t>
            </a:r>
            <a:r>
              <a:rPr lang="el-GR" sz="2000" dirty="0"/>
              <a:t> </a:t>
            </a:r>
            <a:r>
              <a:rPr lang="el-GR" sz="2000" dirty="0" err="1"/>
              <a:t>εἰς</a:t>
            </a:r>
            <a:r>
              <a:rPr lang="el-GR" sz="2000" dirty="0"/>
              <a:t> </a:t>
            </a:r>
            <a:r>
              <a:rPr lang="el-GR" sz="2000" dirty="0" err="1"/>
              <a:t>ὀσμὴν</a:t>
            </a:r>
            <a:r>
              <a:rPr lang="el-GR" sz="2000" dirty="0"/>
              <a:t> </a:t>
            </a:r>
            <a:r>
              <a:rPr lang="el-GR" sz="2000" dirty="0" err="1"/>
              <a:t>εὐωδίας</a:t>
            </a:r>
            <a:r>
              <a:rPr lang="el-GR" sz="2000" dirty="0"/>
              <a:t> </a:t>
            </a:r>
            <a:r>
              <a:rPr lang="el-GR" sz="2000" dirty="0" err="1"/>
              <a:t>κυρίῳ</a:t>
            </a:r>
            <a:r>
              <a:rPr lang="el-GR" sz="2000" dirty="0"/>
              <a:t> </a:t>
            </a:r>
            <a:r>
              <a:rPr lang="el-GR" sz="2000" dirty="0" err="1"/>
              <a:t>καὶ</a:t>
            </a:r>
            <a:r>
              <a:rPr lang="el-GR" sz="2000" dirty="0"/>
              <a:t> </a:t>
            </a:r>
            <a:r>
              <a:rPr lang="el-GR" sz="2000" dirty="0" err="1"/>
              <a:t>ἐξιλάσεται</a:t>
            </a:r>
            <a:r>
              <a:rPr lang="el-GR" sz="2000" dirty="0"/>
              <a:t> </a:t>
            </a:r>
            <a:r>
              <a:rPr lang="el-GR" sz="2000" dirty="0" err="1"/>
              <a:t>περὶ</a:t>
            </a:r>
            <a:r>
              <a:rPr lang="el-GR" sz="2000" dirty="0"/>
              <a:t> </a:t>
            </a:r>
            <a:r>
              <a:rPr lang="el-GR" sz="2000" dirty="0" err="1"/>
              <a:t>αὐτοῦ</a:t>
            </a:r>
            <a:r>
              <a:rPr lang="el-GR" sz="2000" dirty="0"/>
              <a:t> ὁ </a:t>
            </a:r>
            <a:r>
              <a:rPr lang="el-GR" sz="2000" dirty="0" err="1"/>
              <a:t>ἱερεύς</a:t>
            </a:r>
            <a:r>
              <a:rPr lang="el-GR" sz="2000" dirty="0"/>
              <a:t> </a:t>
            </a:r>
            <a:r>
              <a:rPr lang="el-GR" sz="2000" dirty="0" err="1"/>
              <a:t>καὶ</a:t>
            </a:r>
            <a:r>
              <a:rPr lang="el-GR" sz="2000" dirty="0"/>
              <a:t> </a:t>
            </a:r>
            <a:r>
              <a:rPr lang="el-GR" sz="2000" dirty="0" err="1"/>
              <a:t>ἀφεθήσεται</a:t>
            </a:r>
            <a:r>
              <a:rPr lang="el-GR" sz="2000" dirty="0"/>
              <a:t> </a:t>
            </a:r>
            <a:r>
              <a:rPr lang="el-GR" sz="2000" dirty="0" err="1"/>
              <a:t>αὐτῷ</a:t>
            </a:r>
            <a:r>
              <a:rPr lang="el-GR" sz="2000" dirty="0"/>
              <a:t> </a:t>
            </a:r>
            <a:r>
              <a:rPr lang="en-US" sz="2000" dirty="0"/>
              <a:t>(Lev 4:26-31 BGT</a:t>
            </a:r>
            <a:r>
              <a:rPr lang="en-US" sz="2000" dirty="0" smtClean="0"/>
              <a:t>)</a:t>
            </a:r>
            <a:endParaRPr lang="el-GR" sz="2000" dirty="0"/>
          </a:p>
        </p:txBody>
      </p:sp>
    </p:spTree>
    <p:extLst>
      <p:ext uri="{BB962C8B-B14F-4D97-AF65-F5344CB8AC3E}">
        <p14:creationId xmlns:p14="http://schemas.microsoft.com/office/powerpoint/2010/main" val="3681260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ΘΥΣΙΑ </a:t>
            </a:r>
            <a:r>
              <a:rPr lang="el-GR" dirty="0" smtClean="0"/>
              <a:t>ΕΞΙΛΑΣΤΗΡΙΟΣ</a:t>
            </a:r>
            <a:r>
              <a:rPr lang="en-US" dirty="0"/>
              <a:t>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spcBef>
                <a:spcPts val="0"/>
              </a:spcBef>
              <a:buNone/>
            </a:pPr>
            <a:r>
              <a:rPr lang="en-US" sz="2000" baseline="30000" dirty="0"/>
              <a:t>32 </a:t>
            </a:r>
            <a:r>
              <a:rPr lang="el-GR" sz="2000" dirty="0"/>
              <a:t> </a:t>
            </a:r>
            <a:r>
              <a:rPr lang="el-GR" sz="2000" dirty="0" err="1"/>
              <a:t>ἐὰν</a:t>
            </a:r>
            <a:r>
              <a:rPr lang="el-GR" sz="2000" dirty="0"/>
              <a:t> </a:t>
            </a:r>
            <a:r>
              <a:rPr lang="el-GR" sz="2000" dirty="0" err="1"/>
              <a:t>δὲ</a:t>
            </a:r>
            <a:r>
              <a:rPr lang="el-GR" sz="2000" dirty="0"/>
              <a:t> </a:t>
            </a:r>
            <a:r>
              <a:rPr lang="el-GR" sz="2000" dirty="0" err="1"/>
              <a:t>πρόβατον</a:t>
            </a:r>
            <a:r>
              <a:rPr lang="el-GR" sz="2000" dirty="0"/>
              <a:t> </a:t>
            </a:r>
            <a:r>
              <a:rPr lang="el-GR" sz="2000" dirty="0" err="1"/>
              <a:t>προσενέγκῃ</a:t>
            </a:r>
            <a:r>
              <a:rPr lang="el-GR" sz="2000" dirty="0"/>
              <a:t> </a:t>
            </a:r>
            <a:r>
              <a:rPr lang="el-GR" sz="2000" dirty="0" err="1"/>
              <a:t>τὸ</a:t>
            </a:r>
            <a:r>
              <a:rPr lang="el-GR" sz="2000" dirty="0"/>
              <a:t> </a:t>
            </a:r>
            <a:r>
              <a:rPr lang="el-GR" sz="2000" dirty="0" err="1"/>
              <a:t>δῶρον</a:t>
            </a:r>
            <a:r>
              <a:rPr lang="el-GR" sz="2000" dirty="0"/>
              <a:t> </a:t>
            </a:r>
            <a:r>
              <a:rPr lang="el-GR" sz="2000" dirty="0" err="1"/>
              <a:t>αὐτοῦ</a:t>
            </a:r>
            <a:r>
              <a:rPr lang="el-GR" sz="2000" dirty="0"/>
              <a:t> </a:t>
            </a:r>
            <a:r>
              <a:rPr lang="el-GR" sz="2000" dirty="0" err="1"/>
              <a:t>εἰς</a:t>
            </a:r>
            <a:r>
              <a:rPr lang="el-GR" sz="2000" dirty="0"/>
              <a:t> </a:t>
            </a:r>
            <a:r>
              <a:rPr lang="el-GR" sz="2000" dirty="0" err="1"/>
              <a:t>ἁμαρτίαν</a:t>
            </a:r>
            <a:r>
              <a:rPr lang="el-GR" sz="2000" dirty="0"/>
              <a:t> </a:t>
            </a:r>
            <a:r>
              <a:rPr lang="el-GR" sz="2000" dirty="0" err="1"/>
              <a:t>θῆλυ</a:t>
            </a:r>
            <a:r>
              <a:rPr lang="el-GR" sz="2000" dirty="0"/>
              <a:t> </a:t>
            </a:r>
            <a:r>
              <a:rPr lang="el-GR" sz="2000" dirty="0" err="1"/>
              <a:t>ἄμωμον</a:t>
            </a:r>
            <a:r>
              <a:rPr lang="el-GR" sz="2000" dirty="0"/>
              <a:t> </a:t>
            </a:r>
            <a:r>
              <a:rPr lang="el-GR" sz="2000" dirty="0" err="1"/>
              <a:t>προσοίσει</a:t>
            </a:r>
            <a:r>
              <a:rPr lang="el-GR" sz="2000" dirty="0"/>
              <a:t> </a:t>
            </a:r>
            <a:r>
              <a:rPr lang="el-GR" sz="2000" dirty="0" err="1"/>
              <a:t>αὐτό</a:t>
            </a:r>
            <a:endParaRPr lang="el-GR" sz="2000" dirty="0"/>
          </a:p>
          <a:p>
            <a:pPr marL="0" indent="0">
              <a:spcBef>
                <a:spcPts val="0"/>
              </a:spcBef>
              <a:buNone/>
            </a:pPr>
            <a:r>
              <a:rPr lang="en-US" sz="2000" dirty="0"/>
              <a:t> </a:t>
            </a:r>
            <a:r>
              <a:rPr lang="en-US" sz="2000" baseline="30000" dirty="0"/>
              <a:t>33 </a:t>
            </a:r>
            <a:r>
              <a:rPr lang="el-GR" sz="2000" dirty="0"/>
              <a:t> </a:t>
            </a:r>
            <a:r>
              <a:rPr lang="el-GR" sz="2000" dirty="0" err="1"/>
              <a:t>καὶ</a:t>
            </a:r>
            <a:r>
              <a:rPr lang="el-GR" sz="2000" dirty="0"/>
              <a:t> </a:t>
            </a:r>
            <a:r>
              <a:rPr lang="el-GR" sz="2000" dirty="0" err="1"/>
              <a:t>ἐπιθήσει</a:t>
            </a:r>
            <a:r>
              <a:rPr lang="el-GR" sz="2000" dirty="0"/>
              <a:t> </a:t>
            </a:r>
            <a:r>
              <a:rPr lang="el-GR" sz="2000" dirty="0" err="1"/>
              <a:t>τὴν</a:t>
            </a:r>
            <a:r>
              <a:rPr lang="el-GR" sz="2000" dirty="0"/>
              <a:t> </a:t>
            </a:r>
            <a:r>
              <a:rPr lang="el-GR" sz="2000" dirty="0" err="1"/>
              <a:t>χεῖρα</a:t>
            </a:r>
            <a:r>
              <a:rPr lang="el-GR" sz="2000" dirty="0"/>
              <a:t> </a:t>
            </a:r>
            <a:r>
              <a:rPr lang="el-GR" sz="2000" dirty="0" err="1"/>
              <a:t>ἐπὶ</a:t>
            </a:r>
            <a:r>
              <a:rPr lang="el-GR" sz="2000" dirty="0"/>
              <a:t> </a:t>
            </a:r>
            <a:r>
              <a:rPr lang="el-GR" sz="2000" dirty="0" err="1"/>
              <a:t>τὴν</a:t>
            </a:r>
            <a:r>
              <a:rPr lang="el-GR" sz="2000" dirty="0"/>
              <a:t> </a:t>
            </a:r>
            <a:r>
              <a:rPr lang="el-GR" sz="2000" dirty="0" err="1"/>
              <a:t>κεφαλὴν</a:t>
            </a:r>
            <a:r>
              <a:rPr lang="el-GR" sz="2000" dirty="0"/>
              <a:t> </a:t>
            </a:r>
            <a:r>
              <a:rPr lang="el-GR" sz="2000" dirty="0" err="1"/>
              <a:t>τοῦ</a:t>
            </a:r>
            <a:r>
              <a:rPr lang="el-GR" sz="2000" dirty="0"/>
              <a:t> </a:t>
            </a:r>
            <a:r>
              <a:rPr lang="el-GR" sz="2000" dirty="0" err="1"/>
              <a:t>τῆς</a:t>
            </a:r>
            <a:r>
              <a:rPr lang="el-GR" sz="2000" dirty="0"/>
              <a:t> </a:t>
            </a:r>
            <a:r>
              <a:rPr lang="el-GR" sz="2000" dirty="0" err="1"/>
              <a:t>ἁμαρτίας</a:t>
            </a:r>
            <a:r>
              <a:rPr lang="el-GR" sz="2000" dirty="0"/>
              <a:t> </a:t>
            </a:r>
            <a:r>
              <a:rPr lang="el-GR" sz="2000" dirty="0" err="1"/>
              <a:t>καὶ</a:t>
            </a:r>
            <a:r>
              <a:rPr lang="el-GR" sz="2000" dirty="0"/>
              <a:t> </a:t>
            </a:r>
            <a:r>
              <a:rPr lang="el-GR" sz="2000" dirty="0" err="1"/>
              <a:t>σφάξουσιν</a:t>
            </a:r>
            <a:r>
              <a:rPr lang="el-GR" sz="2000" dirty="0"/>
              <a:t> </a:t>
            </a:r>
            <a:r>
              <a:rPr lang="el-GR" sz="2000" dirty="0" err="1"/>
              <a:t>αὐτὸ</a:t>
            </a:r>
            <a:r>
              <a:rPr lang="el-GR" sz="2000" dirty="0"/>
              <a:t> </a:t>
            </a:r>
            <a:r>
              <a:rPr lang="el-GR" sz="2000" dirty="0" err="1"/>
              <a:t>ἐν</a:t>
            </a:r>
            <a:r>
              <a:rPr lang="el-GR" sz="2000" dirty="0"/>
              <a:t> </a:t>
            </a:r>
            <a:r>
              <a:rPr lang="el-GR" sz="2000" dirty="0" err="1"/>
              <a:t>τόπῳ</a:t>
            </a:r>
            <a:r>
              <a:rPr lang="el-GR" sz="2000" dirty="0"/>
              <a:t> </a:t>
            </a:r>
            <a:r>
              <a:rPr lang="el-GR" sz="2000" dirty="0" err="1"/>
              <a:t>οὗ</a:t>
            </a:r>
            <a:r>
              <a:rPr lang="el-GR" sz="2000" dirty="0"/>
              <a:t> </a:t>
            </a:r>
            <a:r>
              <a:rPr lang="el-GR" sz="2000" dirty="0" err="1"/>
              <a:t>σφάζουσιν</a:t>
            </a:r>
            <a:r>
              <a:rPr lang="el-GR" sz="2000" dirty="0"/>
              <a:t> </a:t>
            </a:r>
            <a:r>
              <a:rPr lang="el-GR" sz="2000" dirty="0" err="1"/>
              <a:t>τὰ</a:t>
            </a:r>
            <a:r>
              <a:rPr lang="el-GR" sz="2000" dirty="0"/>
              <a:t> </a:t>
            </a:r>
            <a:r>
              <a:rPr lang="el-GR" sz="2000" dirty="0" err="1"/>
              <a:t>ὁλοκαυτώματα</a:t>
            </a:r>
            <a:endParaRPr lang="el-GR" sz="2000" dirty="0"/>
          </a:p>
          <a:p>
            <a:pPr marL="0" indent="0">
              <a:spcBef>
                <a:spcPts val="0"/>
              </a:spcBef>
              <a:buNone/>
            </a:pPr>
            <a:r>
              <a:rPr lang="en-US" sz="2000" dirty="0"/>
              <a:t> </a:t>
            </a:r>
            <a:r>
              <a:rPr lang="en-US" sz="2000" baseline="30000" dirty="0"/>
              <a:t>34 </a:t>
            </a:r>
            <a:r>
              <a:rPr lang="el-GR" sz="2000" dirty="0"/>
              <a:t> </a:t>
            </a:r>
            <a:r>
              <a:rPr lang="el-GR" sz="2000" dirty="0" err="1"/>
              <a:t>καὶ</a:t>
            </a:r>
            <a:r>
              <a:rPr lang="el-GR" sz="2000" dirty="0"/>
              <a:t> </a:t>
            </a:r>
            <a:r>
              <a:rPr lang="el-GR" sz="2000" dirty="0" err="1"/>
              <a:t>λαβὼν</a:t>
            </a:r>
            <a:r>
              <a:rPr lang="el-GR" sz="2000" dirty="0"/>
              <a:t> ὁ </a:t>
            </a:r>
            <a:r>
              <a:rPr lang="el-GR" sz="2000" dirty="0" err="1"/>
              <a:t>ἱερεὺς</a:t>
            </a:r>
            <a:r>
              <a:rPr lang="el-GR" sz="2000" dirty="0"/>
              <a:t> </a:t>
            </a:r>
            <a:r>
              <a:rPr lang="el-GR" sz="2000" dirty="0" err="1"/>
              <a:t>ἀπὸ</a:t>
            </a:r>
            <a:r>
              <a:rPr lang="el-GR" sz="2000" dirty="0"/>
              <a:t> </a:t>
            </a:r>
            <a:r>
              <a:rPr lang="el-GR" sz="2000" dirty="0" err="1"/>
              <a:t>τοῦ</a:t>
            </a:r>
            <a:r>
              <a:rPr lang="el-GR" sz="2000" dirty="0"/>
              <a:t> </a:t>
            </a:r>
            <a:r>
              <a:rPr lang="el-GR" sz="2000" dirty="0" err="1"/>
              <a:t>αἵματος</a:t>
            </a:r>
            <a:r>
              <a:rPr lang="el-GR" sz="2000" dirty="0"/>
              <a:t> </a:t>
            </a:r>
            <a:r>
              <a:rPr lang="el-GR" sz="2000" dirty="0" err="1"/>
              <a:t>τοῦ</a:t>
            </a:r>
            <a:r>
              <a:rPr lang="el-GR" sz="2000" dirty="0"/>
              <a:t> </a:t>
            </a:r>
            <a:r>
              <a:rPr lang="el-GR" sz="2000" dirty="0" err="1"/>
              <a:t>τῆς</a:t>
            </a:r>
            <a:r>
              <a:rPr lang="el-GR" sz="2000" dirty="0"/>
              <a:t> </a:t>
            </a:r>
            <a:r>
              <a:rPr lang="el-GR" sz="2000" dirty="0" err="1"/>
              <a:t>ἁμαρτίας</a:t>
            </a:r>
            <a:r>
              <a:rPr lang="el-GR" sz="2000" dirty="0"/>
              <a:t> </a:t>
            </a:r>
            <a:r>
              <a:rPr lang="el-GR" sz="2000" dirty="0" err="1"/>
              <a:t>τῷ</a:t>
            </a:r>
            <a:r>
              <a:rPr lang="el-GR" sz="2000" dirty="0"/>
              <a:t> </a:t>
            </a:r>
            <a:r>
              <a:rPr lang="el-GR" sz="2000" dirty="0" err="1"/>
              <a:t>δακτύλῳ</a:t>
            </a:r>
            <a:r>
              <a:rPr lang="el-GR" sz="2000" dirty="0"/>
              <a:t> </a:t>
            </a:r>
            <a:r>
              <a:rPr lang="el-GR" sz="2000" dirty="0" err="1"/>
              <a:t>ἐπιθήσει</a:t>
            </a:r>
            <a:r>
              <a:rPr lang="el-GR" sz="2000" dirty="0"/>
              <a:t> </a:t>
            </a:r>
            <a:r>
              <a:rPr lang="el-GR" sz="2000" dirty="0" err="1"/>
              <a:t>ἐπὶ</a:t>
            </a:r>
            <a:r>
              <a:rPr lang="el-GR" sz="2000" dirty="0"/>
              <a:t> </a:t>
            </a:r>
            <a:r>
              <a:rPr lang="el-GR" sz="2000" dirty="0" err="1"/>
              <a:t>τὰ</a:t>
            </a:r>
            <a:r>
              <a:rPr lang="el-GR" sz="2000" dirty="0"/>
              <a:t> </a:t>
            </a:r>
            <a:r>
              <a:rPr lang="el-GR" sz="2000" dirty="0" err="1"/>
              <a:t>κέρατα</a:t>
            </a:r>
            <a:r>
              <a:rPr lang="el-GR" sz="2000" dirty="0"/>
              <a:t> </a:t>
            </a:r>
            <a:r>
              <a:rPr lang="el-GR" sz="2000" dirty="0" err="1"/>
              <a:t>τοῦ</a:t>
            </a:r>
            <a:r>
              <a:rPr lang="el-GR" sz="2000" dirty="0"/>
              <a:t> </a:t>
            </a:r>
            <a:r>
              <a:rPr lang="el-GR" sz="2000" dirty="0" err="1"/>
              <a:t>θυσιαστηρίου</a:t>
            </a:r>
            <a:r>
              <a:rPr lang="el-GR" sz="2000" dirty="0"/>
              <a:t> </a:t>
            </a:r>
            <a:r>
              <a:rPr lang="el-GR" sz="2000" dirty="0" err="1"/>
              <a:t>τῆς</a:t>
            </a:r>
            <a:r>
              <a:rPr lang="el-GR" sz="2000" dirty="0"/>
              <a:t> </a:t>
            </a:r>
            <a:r>
              <a:rPr lang="el-GR" sz="2000" dirty="0" err="1"/>
              <a:t>ὁλοκαυτώσεως</a:t>
            </a:r>
            <a:r>
              <a:rPr lang="el-GR" sz="2000" dirty="0"/>
              <a:t> </a:t>
            </a:r>
            <a:r>
              <a:rPr lang="el-GR" sz="2000" dirty="0" err="1"/>
              <a:t>καὶ</a:t>
            </a:r>
            <a:r>
              <a:rPr lang="el-GR" sz="2000" dirty="0"/>
              <a:t> </a:t>
            </a:r>
            <a:r>
              <a:rPr lang="el-GR" sz="2000" dirty="0" err="1"/>
              <a:t>πᾶν</a:t>
            </a:r>
            <a:r>
              <a:rPr lang="el-GR" sz="2000" dirty="0"/>
              <a:t> </a:t>
            </a:r>
            <a:r>
              <a:rPr lang="el-GR" sz="2000" dirty="0" err="1"/>
              <a:t>αὐτοῦ</a:t>
            </a:r>
            <a:r>
              <a:rPr lang="el-GR" sz="2000" dirty="0"/>
              <a:t> </a:t>
            </a:r>
            <a:r>
              <a:rPr lang="el-GR" sz="2000" dirty="0" err="1"/>
              <a:t>τὸ</a:t>
            </a:r>
            <a:r>
              <a:rPr lang="el-GR" sz="2000" dirty="0"/>
              <a:t> </a:t>
            </a:r>
            <a:r>
              <a:rPr lang="el-GR" sz="2000" dirty="0" err="1"/>
              <a:t>αἷμα</a:t>
            </a:r>
            <a:r>
              <a:rPr lang="el-GR" sz="2000" dirty="0"/>
              <a:t> </a:t>
            </a:r>
            <a:r>
              <a:rPr lang="el-GR" sz="2000" dirty="0" err="1"/>
              <a:t>ἐκχεεῖ</a:t>
            </a:r>
            <a:r>
              <a:rPr lang="el-GR" sz="2000" dirty="0"/>
              <a:t> </a:t>
            </a:r>
            <a:r>
              <a:rPr lang="el-GR" sz="2000" dirty="0" err="1"/>
              <a:t>παρὰ</a:t>
            </a:r>
            <a:r>
              <a:rPr lang="el-GR" sz="2000" dirty="0"/>
              <a:t> </a:t>
            </a:r>
            <a:r>
              <a:rPr lang="el-GR" sz="2000" dirty="0" err="1"/>
              <a:t>τὴν</a:t>
            </a:r>
            <a:r>
              <a:rPr lang="el-GR" sz="2000" dirty="0"/>
              <a:t> </a:t>
            </a:r>
            <a:r>
              <a:rPr lang="el-GR" sz="2000" dirty="0" err="1"/>
              <a:t>βάσιν</a:t>
            </a:r>
            <a:r>
              <a:rPr lang="el-GR" sz="2000" dirty="0"/>
              <a:t> </a:t>
            </a:r>
            <a:r>
              <a:rPr lang="el-GR" sz="2000" dirty="0" err="1"/>
              <a:t>τοῦ</a:t>
            </a:r>
            <a:r>
              <a:rPr lang="el-GR" sz="2000" dirty="0"/>
              <a:t> </a:t>
            </a:r>
            <a:r>
              <a:rPr lang="el-GR" sz="2000" dirty="0" err="1"/>
              <a:t>θυσιαστηρίου</a:t>
            </a:r>
            <a:r>
              <a:rPr lang="el-GR" sz="2000" dirty="0"/>
              <a:t> </a:t>
            </a:r>
            <a:r>
              <a:rPr lang="el-GR" sz="2000" dirty="0" err="1"/>
              <a:t>τῆς</a:t>
            </a:r>
            <a:r>
              <a:rPr lang="el-GR" sz="2000" dirty="0"/>
              <a:t> </a:t>
            </a:r>
            <a:r>
              <a:rPr lang="el-GR" sz="2000" dirty="0" err="1"/>
              <a:t>ὁλοκαυτώσεως</a:t>
            </a:r>
            <a:endParaRPr lang="el-GR" sz="2000" dirty="0"/>
          </a:p>
          <a:p>
            <a:pPr marL="0" indent="0">
              <a:spcBef>
                <a:spcPts val="0"/>
              </a:spcBef>
              <a:buNone/>
            </a:pPr>
            <a:r>
              <a:rPr lang="en-US" sz="2000" dirty="0"/>
              <a:t> </a:t>
            </a:r>
            <a:r>
              <a:rPr lang="en-US" sz="2000" baseline="30000" dirty="0"/>
              <a:t>35 </a:t>
            </a:r>
            <a:r>
              <a:rPr lang="el-GR" sz="2000" dirty="0"/>
              <a:t> </a:t>
            </a:r>
            <a:r>
              <a:rPr lang="el-GR" sz="2000" dirty="0" err="1"/>
              <a:t>καὶ</a:t>
            </a:r>
            <a:r>
              <a:rPr lang="el-GR" sz="2000" dirty="0"/>
              <a:t> </a:t>
            </a:r>
            <a:r>
              <a:rPr lang="el-GR" sz="2000" dirty="0" err="1"/>
              <a:t>πᾶν</a:t>
            </a:r>
            <a:r>
              <a:rPr lang="el-GR" sz="2000" dirty="0"/>
              <a:t> </a:t>
            </a:r>
            <a:r>
              <a:rPr lang="el-GR" sz="2000" dirty="0" err="1"/>
              <a:t>αὐτοῦ</a:t>
            </a:r>
            <a:r>
              <a:rPr lang="el-GR" sz="2000" dirty="0"/>
              <a:t> </a:t>
            </a:r>
            <a:r>
              <a:rPr lang="el-GR" sz="2000" dirty="0" err="1"/>
              <a:t>τὸ</a:t>
            </a:r>
            <a:r>
              <a:rPr lang="el-GR" sz="2000" dirty="0"/>
              <a:t> </a:t>
            </a:r>
            <a:r>
              <a:rPr lang="el-GR" sz="2000" dirty="0" err="1"/>
              <a:t>στέαρ</a:t>
            </a:r>
            <a:r>
              <a:rPr lang="el-GR" sz="2000" dirty="0"/>
              <a:t> </a:t>
            </a:r>
            <a:r>
              <a:rPr lang="el-GR" sz="2000" dirty="0" err="1"/>
              <a:t>περιελεῖ</a:t>
            </a:r>
            <a:r>
              <a:rPr lang="el-GR" sz="2000" dirty="0"/>
              <a:t> </a:t>
            </a:r>
            <a:r>
              <a:rPr lang="el-GR" sz="2000" dirty="0" err="1"/>
              <a:t>ὃν</a:t>
            </a:r>
            <a:r>
              <a:rPr lang="el-GR" sz="2000" dirty="0"/>
              <a:t> </a:t>
            </a:r>
            <a:r>
              <a:rPr lang="el-GR" sz="2000" dirty="0" err="1"/>
              <a:t>τρόπον</a:t>
            </a:r>
            <a:r>
              <a:rPr lang="el-GR" sz="2000" dirty="0"/>
              <a:t> </a:t>
            </a:r>
            <a:r>
              <a:rPr lang="el-GR" sz="2000" dirty="0" err="1"/>
              <a:t>περιαιρεῖται</a:t>
            </a:r>
            <a:r>
              <a:rPr lang="el-GR" sz="2000" dirty="0"/>
              <a:t> </a:t>
            </a:r>
            <a:r>
              <a:rPr lang="el-GR" sz="2000" dirty="0" err="1"/>
              <a:t>στέαρ</a:t>
            </a:r>
            <a:r>
              <a:rPr lang="el-GR" sz="2000" dirty="0"/>
              <a:t> </a:t>
            </a:r>
            <a:r>
              <a:rPr lang="el-GR" sz="2000" dirty="0" err="1"/>
              <a:t>προβάτου</a:t>
            </a:r>
            <a:r>
              <a:rPr lang="el-GR" sz="2000" dirty="0"/>
              <a:t> </a:t>
            </a:r>
            <a:r>
              <a:rPr lang="el-GR" sz="2000" dirty="0" err="1"/>
              <a:t>ἐκ</a:t>
            </a:r>
            <a:r>
              <a:rPr lang="el-GR" sz="2000" dirty="0"/>
              <a:t> </a:t>
            </a:r>
            <a:r>
              <a:rPr lang="el-GR" sz="2000" dirty="0" err="1"/>
              <a:t>τῆς</a:t>
            </a:r>
            <a:r>
              <a:rPr lang="el-GR" sz="2000" dirty="0"/>
              <a:t> </a:t>
            </a:r>
            <a:r>
              <a:rPr lang="el-GR" sz="2000" dirty="0" err="1"/>
              <a:t>θυσίας</a:t>
            </a:r>
            <a:r>
              <a:rPr lang="el-GR" sz="2000" dirty="0"/>
              <a:t> </a:t>
            </a:r>
            <a:r>
              <a:rPr lang="el-GR" sz="2000" dirty="0" err="1"/>
              <a:t>τοῦ</a:t>
            </a:r>
            <a:r>
              <a:rPr lang="el-GR" sz="2000" dirty="0"/>
              <a:t> </a:t>
            </a:r>
            <a:r>
              <a:rPr lang="el-GR" sz="2000" dirty="0" err="1"/>
              <a:t>σωτηρίου</a:t>
            </a:r>
            <a:r>
              <a:rPr lang="el-GR" sz="2000" dirty="0"/>
              <a:t> </a:t>
            </a:r>
            <a:r>
              <a:rPr lang="el-GR" sz="2000" dirty="0" err="1"/>
              <a:t>καὶ</a:t>
            </a:r>
            <a:r>
              <a:rPr lang="el-GR" sz="2000" dirty="0"/>
              <a:t> </a:t>
            </a:r>
            <a:r>
              <a:rPr lang="el-GR" sz="2000" dirty="0" err="1"/>
              <a:t>ἐπιθήσει</a:t>
            </a:r>
            <a:r>
              <a:rPr lang="el-GR" sz="2000" dirty="0"/>
              <a:t> </a:t>
            </a:r>
            <a:r>
              <a:rPr lang="el-GR" sz="2000" dirty="0" err="1"/>
              <a:t>αὐτὸ</a:t>
            </a:r>
            <a:r>
              <a:rPr lang="el-GR" sz="2000" dirty="0"/>
              <a:t> ὁ </a:t>
            </a:r>
            <a:r>
              <a:rPr lang="el-GR" sz="2000" dirty="0" err="1"/>
              <a:t>ἱερεὺς</a:t>
            </a:r>
            <a:r>
              <a:rPr lang="el-GR" sz="2000" dirty="0"/>
              <a:t> </a:t>
            </a:r>
            <a:r>
              <a:rPr lang="el-GR" sz="2000" dirty="0" err="1"/>
              <a:t>ἐπὶ</a:t>
            </a:r>
            <a:r>
              <a:rPr lang="el-GR" sz="2000" dirty="0"/>
              <a:t> </a:t>
            </a:r>
            <a:r>
              <a:rPr lang="el-GR" sz="2000" dirty="0" err="1"/>
              <a:t>τὸ</a:t>
            </a:r>
            <a:r>
              <a:rPr lang="el-GR" sz="2000" dirty="0"/>
              <a:t> </a:t>
            </a:r>
            <a:r>
              <a:rPr lang="el-GR" sz="2000" dirty="0" err="1"/>
              <a:t>θυσιαστήριον</a:t>
            </a:r>
            <a:r>
              <a:rPr lang="el-GR" sz="2000" dirty="0"/>
              <a:t> </a:t>
            </a:r>
            <a:r>
              <a:rPr lang="el-GR" sz="2000" dirty="0" err="1"/>
              <a:t>ἐπὶ</a:t>
            </a:r>
            <a:r>
              <a:rPr lang="el-GR" sz="2000" dirty="0"/>
              <a:t> </a:t>
            </a:r>
            <a:r>
              <a:rPr lang="el-GR" sz="2000" dirty="0" err="1"/>
              <a:t>τὸ</a:t>
            </a:r>
            <a:r>
              <a:rPr lang="el-GR" sz="2000" dirty="0"/>
              <a:t> </a:t>
            </a:r>
            <a:r>
              <a:rPr lang="el-GR" sz="2000" dirty="0" err="1"/>
              <a:t>ὁλοκαύτωμα</a:t>
            </a:r>
            <a:r>
              <a:rPr lang="el-GR" sz="2000" dirty="0"/>
              <a:t> </a:t>
            </a:r>
            <a:r>
              <a:rPr lang="el-GR" sz="2000" dirty="0" err="1"/>
              <a:t>κυρίου</a:t>
            </a:r>
            <a:r>
              <a:rPr lang="el-GR" sz="2000" dirty="0"/>
              <a:t> </a:t>
            </a:r>
            <a:r>
              <a:rPr lang="el-GR" sz="2000" dirty="0" err="1"/>
              <a:t>καὶ</a:t>
            </a:r>
            <a:r>
              <a:rPr lang="el-GR" sz="2000" dirty="0"/>
              <a:t> </a:t>
            </a:r>
            <a:r>
              <a:rPr lang="el-GR" sz="2000" dirty="0" err="1"/>
              <a:t>ἐξιλάσεται</a:t>
            </a:r>
            <a:r>
              <a:rPr lang="el-GR" sz="2000" dirty="0"/>
              <a:t> </a:t>
            </a:r>
            <a:r>
              <a:rPr lang="el-GR" sz="2000" dirty="0" err="1"/>
              <a:t>περὶ</a:t>
            </a:r>
            <a:r>
              <a:rPr lang="el-GR" sz="2000" dirty="0"/>
              <a:t> </a:t>
            </a:r>
            <a:r>
              <a:rPr lang="el-GR" sz="2000" dirty="0" err="1"/>
              <a:t>αὐτοῦ</a:t>
            </a:r>
            <a:r>
              <a:rPr lang="el-GR" sz="2000" dirty="0"/>
              <a:t> ὁ </a:t>
            </a:r>
            <a:r>
              <a:rPr lang="el-GR" sz="2000" dirty="0" err="1"/>
              <a:t>ἱερεὺς</a:t>
            </a:r>
            <a:r>
              <a:rPr lang="el-GR" sz="2000" dirty="0"/>
              <a:t> </a:t>
            </a:r>
            <a:r>
              <a:rPr lang="el-GR" sz="2000" dirty="0" err="1"/>
              <a:t>περὶ</a:t>
            </a:r>
            <a:r>
              <a:rPr lang="el-GR" sz="2000" dirty="0"/>
              <a:t> </a:t>
            </a:r>
            <a:r>
              <a:rPr lang="el-GR" sz="2000" dirty="0" err="1"/>
              <a:t>τῆς</a:t>
            </a:r>
            <a:r>
              <a:rPr lang="el-GR" sz="2000" dirty="0"/>
              <a:t> </a:t>
            </a:r>
            <a:r>
              <a:rPr lang="el-GR" sz="2000" dirty="0" err="1"/>
              <a:t>ἁμαρτίας</a:t>
            </a:r>
            <a:r>
              <a:rPr lang="el-GR" sz="2000" dirty="0"/>
              <a:t> </a:t>
            </a:r>
            <a:r>
              <a:rPr lang="el-GR" sz="2000" dirty="0" err="1"/>
              <a:t>ἧς</a:t>
            </a:r>
            <a:r>
              <a:rPr lang="el-GR" sz="2000" dirty="0"/>
              <a:t> </a:t>
            </a:r>
            <a:r>
              <a:rPr lang="el-GR" sz="2000" dirty="0" err="1"/>
              <a:t>ἥμαρτεν</a:t>
            </a:r>
            <a:r>
              <a:rPr lang="el-GR" sz="2000" dirty="0"/>
              <a:t> </a:t>
            </a:r>
            <a:r>
              <a:rPr lang="el-GR" sz="2000" dirty="0" err="1"/>
              <a:t>καὶ</a:t>
            </a:r>
            <a:r>
              <a:rPr lang="el-GR" sz="2000" dirty="0"/>
              <a:t> </a:t>
            </a:r>
            <a:r>
              <a:rPr lang="el-GR" sz="2000" dirty="0" err="1"/>
              <a:t>ἀφεθήσεται</a:t>
            </a:r>
            <a:r>
              <a:rPr lang="el-GR" sz="2000" dirty="0"/>
              <a:t> </a:t>
            </a:r>
            <a:r>
              <a:rPr lang="el-GR" sz="2000" dirty="0" err="1"/>
              <a:t>αὐτῷ</a:t>
            </a:r>
            <a:r>
              <a:rPr lang="el-GR" sz="2000" dirty="0"/>
              <a:t> </a:t>
            </a:r>
            <a:r>
              <a:rPr lang="en-US" sz="2000" dirty="0"/>
              <a:t>(Lev 4:32-35 </a:t>
            </a:r>
            <a:r>
              <a:rPr lang="en-US" sz="2000" dirty="0" smtClean="0"/>
              <a:t>BGT)</a:t>
            </a:r>
            <a:endParaRPr lang="el-GR" sz="2000" dirty="0"/>
          </a:p>
        </p:txBody>
      </p:sp>
    </p:spTree>
    <p:extLst>
      <p:ext uri="{BB962C8B-B14F-4D97-AF65-F5344CB8AC3E}">
        <p14:creationId xmlns:p14="http://schemas.microsoft.com/office/powerpoint/2010/main" val="963544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ΘΥΣΙΑ ΕΞΙΛΑΣΤΗΡΙΟΣ (</a:t>
            </a:r>
            <a:r>
              <a:rPr lang="el-GR" dirty="0" smtClean="0"/>
              <a:t>ΠΛΗΜΜΕΛΗΜΑΤΟΣ</a:t>
            </a:r>
            <a:r>
              <a:rPr lang="en-US" dirty="0"/>
              <a:t>) </a:t>
            </a:r>
            <a:r>
              <a:rPr lang="en-US" dirty="0" smtClean="0"/>
              <a:t>[</a:t>
            </a:r>
            <a:r>
              <a:rPr lang="el-GR" dirty="0" smtClean="0"/>
              <a:t>5</a:t>
            </a:r>
            <a:r>
              <a:rPr lang="en-US" dirty="0" smtClean="0"/>
              <a:t>]</a:t>
            </a:r>
            <a:r>
              <a:rPr lang="el-GR" dirty="0" smtClean="0"/>
              <a:t> </a:t>
            </a:r>
            <a:endParaRPr lang="el-GR" dirty="0"/>
          </a:p>
        </p:txBody>
      </p:sp>
      <p:sp>
        <p:nvSpPr>
          <p:cNvPr id="3" name="Θέση περιεχομένου 2"/>
          <p:cNvSpPr>
            <a:spLocks noGrp="1"/>
          </p:cNvSpPr>
          <p:nvPr>
            <p:ph idx="1"/>
          </p:nvPr>
        </p:nvSpPr>
        <p:spPr/>
        <p:txBody>
          <a:bodyPr>
            <a:noAutofit/>
          </a:bodyPr>
          <a:lstStyle/>
          <a:p>
            <a:pPr marL="0" indent="0">
              <a:lnSpc>
                <a:spcPts val="2100"/>
              </a:lnSpc>
              <a:spcBef>
                <a:spcPts val="0"/>
              </a:spcBef>
              <a:buNone/>
            </a:pPr>
            <a:r>
              <a:rPr lang="el-GR" sz="2000" dirty="0" err="1"/>
              <a:t>καὶ</a:t>
            </a:r>
            <a:r>
              <a:rPr lang="el-GR" sz="2000" dirty="0"/>
              <a:t> </a:t>
            </a:r>
            <a:r>
              <a:rPr lang="el-GR" sz="2000" dirty="0" err="1"/>
              <a:t>ἐλάλησεν</a:t>
            </a:r>
            <a:r>
              <a:rPr lang="el-GR" sz="2000" dirty="0"/>
              <a:t> </a:t>
            </a:r>
            <a:r>
              <a:rPr lang="el-GR" sz="2000" dirty="0" err="1"/>
              <a:t>κύριος</a:t>
            </a:r>
            <a:r>
              <a:rPr lang="el-GR" sz="2000" dirty="0"/>
              <a:t> </a:t>
            </a:r>
            <a:r>
              <a:rPr lang="el-GR" sz="2000" dirty="0" err="1"/>
              <a:t>πρὸς</a:t>
            </a:r>
            <a:r>
              <a:rPr lang="el-GR" sz="2000" dirty="0"/>
              <a:t> </a:t>
            </a:r>
            <a:r>
              <a:rPr lang="el-GR" sz="2000" dirty="0" err="1"/>
              <a:t>Μωυσῆν</a:t>
            </a:r>
            <a:r>
              <a:rPr lang="el-GR" sz="2000" dirty="0"/>
              <a:t> </a:t>
            </a:r>
            <a:r>
              <a:rPr lang="el-GR" sz="2000" dirty="0" err="1"/>
              <a:t>λέγων</a:t>
            </a:r>
            <a:endParaRPr lang="el-GR" sz="2000" dirty="0"/>
          </a:p>
          <a:p>
            <a:pPr marL="0" indent="0">
              <a:lnSpc>
                <a:spcPts val="2100"/>
              </a:lnSpc>
              <a:spcBef>
                <a:spcPts val="0"/>
              </a:spcBef>
              <a:buNone/>
            </a:pPr>
            <a:r>
              <a:rPr lang="en-US" sz="2000" dirty="0"/>
              <a:t> </a:t>
            </a:r>
            <a:r>
              <a:rPr lang="en-US" sz="2000" baseline="30000" dirty="0"/>
              <a:t>21 </a:t>
            </a:r>
            <a:r>
              <a:rPr lang="el-GR" sz="2000" dirty="0"/>
              <a:t> </a:t>
            </a:r>
            <a:r>
              <a:rPr lang="el-GR" sz="2000" dirty="0" err="1"/>
              <a:t>ψυχὴ</a:t>
            </a:r>
            <a:r>
              <a:rPr lang="el-GR" sz="2000" dirty="0"/>
              <a:t> </a:t>
            </a:r>
            <a:r>
              <a:rPr lang="el-GR" sz="2000" dirty="0" err="1"/>
              <a:t>ἐὰν</a:t>
            </a:r>
            <a:r>
              <a:rPr lang="el-GR" sz="2000" dirty="0"/>
              <a:t> </a:t>
            </a:r>
            <a:r>
              <a:rPr lang="el-GR" sz="2000" dirty="0" err="1"/>
              <a:t>ἁμάρτῃ</a:t>
            </a:r>
            <a:r>
              <a:rPr lang="el-GR" sz="2000" dirty="0"/>
              <a:t> </a:t>
            </a:r>
            <a:r>
              <a:rPr lang="el-GR" sz="2000" dirty="0" err="1"/>
              <a:t>καὶ</a:t>
            </a:r>
            <a:r>
              <a:rPr lang="el-GR" sz="2000" dirty="0"/>
              <a:t> </a:t>
            </a:r>
            <a:r>
              <a:rPr lang="el-GR" sz="2000" dirty="0" err="1"/>
              <a:t>παριδὼν</a:t>
            </a:r>
            <a:r>
              <a:rPr lang="el-GR" sz="2000" dirty="0"/>
              <a:t> </a:t>
            </a:r>
            <a:r>
              <a:rPr lang="el-GR" sz="2000" dirty="0" err="1"/>
              <a:t>παρίδῃ</a:t>
            </a:r>
            <a:r>
              <a:rPr lang="el-GR" sz="2000" dirty="0"/>
              <a:t> </a:t>
            </a:r>
            <a:r>
              <a:rPr lang="el-GR" sz="2000" dirty="0" err="1"/>
              <a:t>τὰς</a:t>
            </a:r>
            <a:r>
              <a:rPr lang="el-GR" sz="2000" dirty="0"/>
              <a:t> </a:t>
            </a:r>
            <a:r>
              <a:rPr lang="el-GR" sz="2000" dirty="0" err="1"/>
              <a:t>ἐντολὰς</a:t>
            </a:r>
            <a:r>
              <a:rPr lang="el-GR" sz="2000" dirty="0"/>
              <a:t> </a:t>
            </a:r>
            <a:r>
              <a:rPr lang="el-GR" sz="2000" dirty="0" err="1"/>
              <a:t>κυρίου</a:t>
            </a:r>
            <a:r>
              <a:rPr lang="el-GR" sz="2000" dirty="0"/>
              <a:t> </a:t>
            </a:r>
            <a:r>
              <a:rPr lang="el-GR" sz="2000" dirty="0" err="1"/>
              <a:t>καὶ</a:t>
            </a:r>
            <a:r>
              <a:rPr lang="el-GR" sz="2000" dirty="0"/>
              <a:t> </a:t>
            </a:r>
            <a:r>
              <a:rPr lang="el-GR" sz="2000" dirty="0" err="1"/>
              <a:t>ψεύσηται</a:t>
            </a:r>
            <a:r>
              <a:rPr lang="el-GR" sz="2000" dirty="0"/>
              <a:t> </a:t>
            </a:r>
            <a:r>
              <a:rPr lang="el-GR" sz="2000" dirty="0" err="1"/>
              <a:t>τὰ</a:t>
            </a:r>
            <a:r>
              <a:rPr lang="el-GR" sz="2000" dirty="0"/>
              <a:t> </a:t>
            </a:r>
            <a:r>
              <a:rPr lang="el-GR" sz="2000" dirty="0" err="1"/>
              <a:t>πρὸς</a:t>
            </a:r>
            <a:r>
              <a:rPr lang="el-GR" sz="2000" dirty="0"/>
              <a:t> </a:t>
            </a:r>
            <a:r>
              <a:rPr lang="el-GR" sz="2000" dirty="0" err="1"/>
              <a:t>τὸν</a:t>
            </a:r>
            <a:r>
              <a:rPr lang="el-GR" sz="2000" dirty="0"/>
              <a:t> </a:t>
            </a:r>
            <a:r>
              <a:rPr lang="el-GR" sz="2000" dirty="0" err="1"/>
              <a:t>πλησίον</a:t>
            </a:r>
            <a:r>
              <a:rPr lang="el-GR" sz="2000" dirty="0"/>
              <a:t> </a:t>
            </a:r>
            <a:r>
              <a:rPr lang="el-GR" sz="2000" dirty="0" err="1"/>
              <a:t>ἐν</a:t>
            </a:r>
            <a:r>
              <a:rPr lang="el-GR" sz="2000" dirty="0"/>
              <a:t> </a:t>
            </a:r>
            <a:r>
              <a:rPr lang="el-GR" sz="2000" dirty="0" err="1"/>
              <a:t>παραθήκῃ</a:t>
            </a:r>
            <a:r>
              <a:rPr lang="el-GR" sz="2000" dirty="0"/>
              <a:t> ἢ </a:t>
            </a:r>
            <a:r>
              <a:rPr lang="el-GR" sz="2000" dirty="0" err="1"/>
              <a:t>περὶ</a:t>
            </a:r>
            <a:r>
              <a:rPr lang="el-GR" sz="2000" dirty="0"/>
              <a:t> </a:t>
            </a:r>
            <a:r>
              <a:rPr lang="el-GR" sz="2000" dirty="0" err="1"/>
              <a:t>κοινωνίας</a:t>
            </a:r>
            <a:r>
              <a:rPr lang="el-GR" sz="2000" dirty="0"/>
              <a:t> ἢ </a:t>
            </a:r>
            <a:r>
              <a:rPr lang="el-GR" sz="2000" dirty="0" err="1"/>
              <a:t>περὶ</a:t>
            </a:r>
            <a:r>
              <a:rPr lang="el-GR" sz="2000" dirty="0"/>
              <a:t> </a:t>
            </a:r>
            <a:r>
              <a:rPr lang="el-GR" sz="2000" dirty="0" err="1"/>
              <a:t>ἁρπαγῆς</a:t>
            </a:r>
            <a:r>
              <a:rPr lang="el-GR" sz="2000" dirty="0"/>
              <a:t> ἢ </a:t>
            </a:r>
            <a:r>
              <a:rPr lang="el-GR" sz="2000" dirty="0" err="1"/>
              <a:t>ἠδίκησέν</a:t>
            </a:r>
            <a:r>
              <a:rPr lang="el-GR" sz="2000" dirty="0"/>
              <a:t> τι </a:t>
            </a:r>
            <a:r>
              <a:rPr lang="el-GR" sz="2000" dirty="0" err="1"/>
              <a:t>τὸν</a:t>
            </a:r>
            <a:r>
              <a:rPr lang="el-GR" sz="2000" dirty="0"/>
              <a:t> </a:t>
            </a:r>
            <a:r>
              <a:rPr lang="el-GR" sz="2000" dirty="0" err="1"/>
              <a:t>πλησίον</a:t>
            </a:r>
            <a:endParaRPr lang="el-GR" sz="2000" dirty="0"/>
          </a:p>
          <a:p>
            <a:pPr marL="0" indent="0">
              <a:lnSpc>
                <a:spcPts val="2100"/>
              </a:lnSpc>
              <a:spcBef>
                <a:spcPts val="0"/>
              </a:spcBef>
              <a:buNone/>
            </a:pPr>
            <a:r>
              <a:rPr lang="en-US" sz="2000" dirty="0"/>
              <a:t> </a:t>
            </a:r>
            <a:r>
              <a:rPr lang="en-US" sz="2000" baseline="30000" dirty="0"/>
              <a:t>22 </a:t>
            </a:r>
            <a:r>
              <a:rPr lang="el-GR" sz="2000" dirty="0"/>
              <a:t> ἢ </a:t>
            </a:r>
            <a:r>
              <a:rPr lang="el-GR" sz="2000" dirty="0" err="1"/>
              <a:t>εὗρεν</a:t>
            </a:r>
            <a:r>
              <a:rPr lang="el-GR" sz="2000" dirty="0"/>
              <a:t> </a:t>
            </a:r>
            <a:r>
              <a:rPr lang="el-GR" sz="2000" dirty="0" err="1"/>
              <a:t>ἀπώλειαν</a:t>
            </a:r>
            <a:r>
              <a:rPr lang="el-GR" sz="2000" dirty="0"/>
              <a:t> </a:t>
            </a:r>
            <a:r>
              <a:rPr lang="el-GR" sz="2000" dirty="0" err="1"/>
              <a:t>καὶ</a:t>
            </a:r>
            <a:r>
              <a:rPr lang="el-GR" sz="2000" dirty="0"/>
              <a:t> </a:t>
            </a:r>
            <a:r>
              <a:rPr lang="el-GR" sz="2000" dirty="0" err="1"/>
              <a:t>ψεύσηται</a:t>
            </a:r>
            <a:r>
              <a:rPr lang="el-GR" sz="2000" dirty="0"/>
              <a:t> </a:t>
            </a:r>
            <a:r>
              <a:rPr lang="el-GR" sz="2000" dirty="0" err="1"/>
              <a:t>περὶ</a:t>
            </a:r>
            <a:r>
              <a:rPr lang="el-GR" sz="2000" dirty="0"/>
              <a:t> </a:t>
            </a:r>
            <a:r>
              <a:rPr lang="el-GR" sz="2000" dirty="0" err="1"/>
              <a:t>αὐτῆς</a:t>
            </a:r>
            <a:r>
              <a:rPr lang="el-GR" sz="2000" dirty="0"/>
              <a:t> </a:t>
            </a:r>
            <a:r>
              <a:rPr lang="el-GR" sz="2000" dirty="0" err="1"/>
              <a:t>καὶ</a:t>
            </a:r>
            <a:r>
              <a:rPr lang="el-GR" sz="2000" dirty="0"/>
              <a:t> </a:t>
            </a:r>
            <a:r>
              <a:rPr lang="el-GR" sz="2000" dirty="0" err="1"/>
              <a:t>ὀμόσῃ</a:t>
            </a:r>
            <a:r>
              <a:rPr lang="el-GR" sz="2000" dirty="0"/>
              <a:t> </a:t>
            </a:r>
            <a:r>
              <a:rPr lang="el-GR" sz="2000" dirty="0" err="1"/>
              <a:t>ἀδίκως</a:t>
            </a:r>
            <a:r>
              <a:rPr lang="el-GR" sz="2000" dirty="0"/>
              <a:t> </a:t>
            </a:r>
            <a:r>
              <a:rPr lang="el-GR" sz="2000" dirty="0" err="1"/>
              <a:t>περὶ</a:t>
            </a:r>
            <a:r>
              <a:rPr lang="el-GR" sz="2000" dirty="0"/>
              <a:t> </a:t>
            </a:r>
            <a:r>
              <a:rPr lang="el-GR" sz="2000" dirty="0" err="1"/>
              <a:t>ἑνὸς</a:t>
            </a:r>
            <a:r>
              <a:rPr lang="el-GR" sz="2000" dirty="0"/>
              <a:t> </a:t>
            </a:r>
            <a:r>
              <a:rPr lang="el-GR" sz="2000" dirty="0" err="1"/>
              <a:t>ἀπὸ</a:t>
            </a:r>
            <a:r>
              <a:rPr lang="el-GR" sz="2000" dirty="0"/>
              <a:t> </a:t>
            </a:r>
            <a:r>
              <a:rPr lang="el-GR" sz="2000" dirty="0" err="1"/>
              <a:t>πάντων</a:t>
            </a:r>
            <a:r>
              <a:rPr lang="el-GR" sz="2000" dirty="0"/>
              <a:t> </a:t>
            </a:r>
            <a:r>
              <a:rPr lang="el-GR" sz="2000" dirty="0" err="1"/>
              <a:t>ὧν</a:t>
            </a:r>
            <a:r>
              <a:rPr lang="el-GR" sz="2000" dirty="0"/>
              <a:t> </a:t>
            </a:r>
            <a:r>
              <a:rPr lang="el-GR" sz="2000" dirty="0" err="1"/>
              <a:t>ἐὰν</a:t>
            </a:r>
            <a:r>
              <a:rPr lang="el-GR" sz="2000" dirty="0"/>
              <a:t> </a:t>
            </a:r>
            <a:r>
              <a:rPr lang="el-GR" sz="2000" dirty="0" err="1"/>
              <a:t>ποιήσῃ</a:t>
            </a:r>
            <a:r>
              <a:rPr lang="el-GR" sz="2000" dirty="0"/>
              <a:t> ὁ </a:t>
            </a:r>
            <a:r>
              <a:rPr lang="el-GR" sz="2000" dirty="0" err="1"/>
              <a:t>ἄνθρωπος</a:t>
            </a:r>
            <a:r>
              <a:rPr lang="el-GR" sz="2000" dirty="0"/>
              <a:t> </a:t>
            </a:r>
            <a:r>
              <a:rPr lang="el-GR" sz="2000" dirty="0" err="1"/>
              <a:t>ὥστε</a:t>
            </a:r>
            <a:r>
              <a:rPr lang="el-GR" sz="2000" dirty="0"/>
              <a:t> </a:t>
            </a:r>
            <a:r>
              <a:rPr lang="el-GR" sz="2000" dirty="0" err="1"/>
              <a:t>ἁμαρτεῖν</a:t>
            </a:r>
            <a:r>
              <a:rPr lang="el-GR" sz="2000" dirty="0"/>
              <a:t> </a:t>
            </a:r>
            <a:r>
              <a:rPr lang="el-GR" sz="2000" dirty="0" err="1"/>
              <a:t>ἐν</a:t>
            </a:r>
            <a:r>
              <a:rPr lang="el-GR" sz="2000" dirty="0"/>
              <a:t> </a:t>
            </a:r>
            <a:r>
              <a:rPr lang="el-GR" sz="2000" dirty="0" err="1"/>
              <a:t>τούτοις</a:t>
            </a:r>
            <a:endParaRPr lang="el-GR" sz="2000" dirty="0"/>
          </a:p>
          <a:p>
            <a:pPr marL="0" indent="0">
              <a:lnSpc>
                <a:spcPts val="2100"/>
              </a:lnSpc>
              <a:spcBef>
                <a:spcPts val="0"/>
              </a:spcBef>
              <a:buNone/>
            </a:pPr>
            <a:r>
              <a:rPr lang="en-US" sz="2000" dirty="0"/>
              <a:t> </a:t>
            </a:r>
            <a:r>
              <a:rPr lang="en-US" sz="2000" baseline="30000" dirty="0"/>
              <a:t>23 </a:t>
            </a:r>
            <a:r>
              <a:rPr lang="el-GR" sz="2000" dirty="0"/>
              <a:t> </a:t>
            </a:r>
            <a:r>
              <a:rPr lang="el-GR" sz="2000" dirty="0" err="1"/>
              <a:t>καὶ</a:t>
            </a:r>
            <a:r>
              <a:rPr lang="el-GR" sz="2000" dirty="0"/>
              <a:t> </a:t>
            </a:r>
            <a:r>
              <a:rPr lang="el-GR" sz="2000" dirty="0" err="1"/>
              <a:t>ἔσται</a:t>
            </a:r>
            <a:r>
              <a:rPr lang="el-GR" sz="2000" dirty="0"/>
              <a:t> </a:t>
            </a:r>
            <a:r>
              <a:rPr lang="el-GR" sz="2000" dirty="0" err="1"/>
              <a:t>ἡνίκα</a:t>
            </a:r>
            <a:r>
              <a:rPr lang="el-GR" sz="2000" dirty="0"/>
              <a:t> </a:t>
            </a:r>
            <a:r>
              <a:rPr lang="el-GR" sz="2000" dirty="0" err="1"/>
              <a:t>ἐὰν</a:t>
            </a:r>
            <a:r>
              <a:rPr lang="el-GR" sz="2000" dirty="0"/>
              <a:t> </a:t>
            </a:r>
            <a:r>
              <a:rPr lang="el-GR" sz="2000" dirty="0" err="1"/>
              <a:t>ἁμάρτῃ</a:t>
            </a:r>
            <a:r>
              <a:rPr lang="el-GR" sz="2000" dirty="0"/>
              <a:t> </a:t>
            </a:r>
            <a:r>
              <a:rPr lang="el-GR" sz="2000" dirty="0" err="1"/>
              <a:t>καὶ</a:t>
            </a:r>
            <a:r>
              <a:rPr lang="el-GR" sz="2000" dirty="0"/>
              <a:t> </a:t>
            </a:r>
            <a:r>
              <a:rPr lang="el-GR" sz="2000" b="1" dirty="0" err="1"/>
              <a:t>πλημμελήσῃ</a:t>
            </a:r>
            <a:r>
              <a:rPr lang="el-GR" sz="2000" dirty="0"/>
              <a:t> </a:t>
            </a:r>
            <a:r>
              <a:rPr lang="el-GR" sz="2000" dirty="0" err="1"/>
              <a:t>καὶ</a:t>
            </a:r>
            <a:r>
              <a:rPr lang="el-GR" sz="2000" dirty="0"/>
              <a:t> </a:t>
            </a:r>
            <a:r>
              <a:rPr lang="el-GR" sz="2000" dirty="0" err="1"/>
              <a:t>ἀποδῷ</a:t>
            </a:r>
            <a:r>
              <a:rPr lang="el-GR" sz="2000" dirty="0"/>
              <a:t> </a:t>
            </a:r>
            <a:r>
              <a:rPr lang="el-GR" sz="2000" dirty="0" err="1"/>
              <a:t>τὸ</a:t>
            </a:r>
            <a:r>
              <a:rPr lang="el-GR" sz="2000" dirty="0"/>
              <a:t> </a:t>
            </a:r>
            <a:r>
              <a:rPr lang="el-GR" sz="2000" dirty="0" err="1"/>
              <a:t>ἅρπαγμα</a:t>
            </a:r>
            <a:r>
              <a:rPr lang="el-GR" sz="2000" dirty="0"/>
              <a:t> ὃ </a:t>
            </a:r>
            <a:r>
              <a:rPr lang="el-GR" sz="2000" dirty="0" err="1"/>
              <a:t>ἥρπασεν</a:t>
            </a:r>
            <a:r>
              <a:rPr lang="el-GR" sz="2000" dirty="0"/>
              <a:t> ἢ </a:t>
            </a:r>
            <a:r>
              <a:rPr lang="el-GR" sz="2000" dirty="0" err="1"/>
              <a:t>τὸ</a:t>
            </a:r>
            <a:r>
              <a:rPr lang="el-GR" sz="2000" dirty="0"/>
              <a:t> </a:t>
            </a:r>
            <a:r>
              <a:rPr lang="el-GR" sz="2000" dirty="0" err="1"/>
              <a:t>ἀδίκημα</a:t>
            </a:r>
            <a:r>
              <a:rPr lang="el-GR" sz="2000" dirty="0"/>
              <a:t> ὃ </a:t>
            </a:r>
            <a:r>
              <a:rPr lang="el-GR" sz="2000" dirty="0" err="1"/>
              <a:t>ἠδίκησεν</a:t>
            </a:r>
            <a:r>
              <a:rPr lang="el-GR" sz="2000" dirty="0"/>
              <a:t> ἢ </a:t>
            </a:r>
            <a:r>
              <a:rPr lang="el-GR" sz="2000" dirty="0" err="1"/>
              <a:t>τὴν</a:t>
            </a:r>
            <a:r>
              <a:rPr lang="el-GR" sz="2000" dirty="0"/>
              <a:t> </a:t>
            </a:r>
            <a:r>
              <a:rPr lang="el-GR" sz="2000" dirty="0" err="1"/>
              <a:t>παραθήκην</a:t>
            </a:r>
            <a:r>
              <a:rPr lang="el-GR" sz="2000" dirty="0"/>
              <a:t> </a:t>
            </a:r>
            <a:r>
              <a:rPr lang="el-GR" sz="2000" dirty="0" err="1"/>
              <a:t>ἥτις</a:t>
            </a:r>
            <a:r>
              <a:rPr lang="el-GR" sz="2000" dirty="0"/>
              <a:t> </a:t>
            </a:r>
            <a:r>
              <a:rPr lang="el-GR" sz="2000" dirty="0" err="1"/>
              <a:t>παρετέθη</a:t>
            </a:r>
            <a:r>
              <a:rPr lang="el-GR" sz="2000" dirty="0"/>
              <a:t> </a:t>
            </a:r>
            <a:r>
              <a:rPr lang="el-GR" sz="2000" dirty="0" err="1"/>
              <a:t>αὐτῷ</a:t>
            </a:r>
            <a:r>
              <a:rPr lang="el-GR" sz="2000" dirty="0"/>
              <a:t> ἢ </a:t>
            </a:r>
            <a:r>
              <a:rPr lang="el-GR" sz="2000" dirty="0" err="1"/>
              <a:t>τὴν</a:t>
            </a:r>
            <a:r>
              <a:rPr lang="el-GR" sz="2000" dirty="0"/>
              <a:t> </a:t>
            </a:r>
            <a:r>
              <a:rPr lang="el-GR" sz="2000" dirty="0" err="1"/>
              <a:t>ἀπώλειαν</a:t>
            </a:r>
            <a:r>
              <a:rPr lang="el-GR" sz="2000" dirty="0"/>
              <a:t> </a:t>
            </a:r>
            <a:r>
              <a:rPr lang="el-GR" sz="2000" dirty="0" err="1"/>
              <a:t>ἣν</a:t>
            </a:r>
            <a:r>
              <a:rPr lang="el-GR" sz="2000" dirty="0"/>
              <a:t> </a:t>
            </a:r>
            <a:r>
              <a:rPr lang="el-GR" sz="2000" dirty="0" err="1"/>
              <a:t>εὗρεν</a:t>
            </a:r>
            <a:endParaRPr lang="el-GR" sz="2000" dirty="0"/>
          </a:p>
          <a:p>
            <a:pPr marL="0" indent="0">
              <a:lnSpc>
                <a:spcPts val="2100"/>
              </a:lnSpc>
              <a:spcBef>
                <a:spcPts val="0"/>
              </a:spcBef>
              <a:buNone/>
            </a:pPr>
            <a:r>
              <a:rPr lang="en-US" sz="2000" dirty="0"/>
              <a:t> </a:t>
            </a:r>
            <a:r>
              <a:rPr lang="en-US" sz="2000" baseline="30000" dirty="0"/>
              <a:t>24 </a:t>
            </a:r>
            <a:r>
              <a:rPr lang="el-GR" sz="2000" dirty="0"/>
              <a:t> </a:t>
            </a:r>
            <a:r>
              <a:rPr lang="el-GR" sz="2000" dirty="0" err="1"/>
              <a:t>ἀπὸ</a:t>
            </a:r>
            <a:r>
              <a:rPr lang="el-GR" sz="2000" dirty="0"/>
              <a:t> </a:t>
            </a:r>
            <a:r>
              <a:rPr lang="el-GR" sz="2000" dirty="0" err="1"/>
              <a:t>παντὸς</a:t>
            </a:r>
            <a:r>
              <a:rPr lang="el-GR" sz="2000" dirty="0"/>
              <a:t> </a:t>
            </a:r>
            <a:r>
              <a:rPr lang="el-GR" sz="2000" dirty="0" err="1"/>
              <a:t>πράγματος</a:t>
            </a:r>
            <a:r>
              <a:rPr lang="el-GR" sz="2000" dirty="0"/>
              <a:t> </a:t>
            </a:r>
            <a:r>
              <a:rPr lang="el-GR" sz="2000" dirty="0" err="1"/>
              <a:t>οὗ</a:t>
            </a:r>
            <a:r>
              <a:rPr lang="el-GR" sz="2000" dirty="0"/>
              <a:t> </a:t>
            </a:r>
            <a:r>
              <a:rPr lang="el-GR" sz="2000" dirty="0" err="1"/>
              <a:t>ὤμοσεν</a:t>
            </a:r>
            <a:r>
              <a:rPr lang="el-GR" sz="2000" dirty="0"/>
              <a:t> </a:t>
            </a:r>
            <a:r>
              <a:rPr lang="el-GR" sz="2000" dirty="0" err="1"/>
              <a:t>περὶ</a:t>
            </a:r>
            <a:r>
              <a:rPr lang="el-GR" sz="2000" dirty="0"/>
              <a:t> </a:t>
            </a:r>
            <a:r>
              <a:rPr lang="el-GR" sz="2000" dirty="0" err="1"/>
              <a:t>αὐτοῦ</a:t>
            </a:r>
            <a:r>
              <a:rPr lang="el-GR" sz="2000" dirty="0"/>
              <a:t> </a:t>
            </a:r>
            <a:r>
              <a:rPr lang="el-GR" sz="2000" dirty="0" err="1"/>
              <a:t>ἀδίκως</a:t>
            </a:r>
            <a:r>
              <a:rPr lang="el-GR" sz="2000" dirty="0"/>
              <a:t> </a:t>
            </a:r>
            <a:r>
              <a:rPr lang="el-GR" sz="2000" dirty="0" err="1"/>
              <a:t>καὶ</a:t>
            </a:r>
            <a:r>
              <a:rPr lang="el-GR" sz="2000" dirty="0"/>
              <a:t> </a:t>
            </a:r>
            <a:r>
              <a:rPr lang="el-GR" sz="2000" dirty="0" err="1"/>
              <a:t>ἀποτείσει</a:t>
            </a:r>
            <a:r>
              <a:rPr lang="el-GR" sz="2000" dirty="0"/>
              <a:t> </a:t>
            </a:r>
            <a:r>
              <a:rPr lang="el-GR" sz="2000" dirty="0" err="1"/>
              <a:t>αὐτὸ</a:t>
            </a:r>
            <a:r>
              <a:rPr lang="el-GR" sz="2000" dirty="0"/>
              <a:t> </a:t>
            </a:r>
            <a:r>
              <a:rPr lang="el-GR" sz="2000" dirty="0" err="1"/>
              <a:t>τὸ</a:t>
            </a:r>
            <a:r>
              <a:rPr lang="el-GR" sz="2000" dirty="0"/>
              <a:t> </a:t>
            </a:r>
            <a:r>
              <a:rPr lang="el-GR" sz="2000" dirty="0" err="1"/>
              <a:t>κεφάλαιον</a:t>
            </a:r>
            <a:r>
              <a:rPr lang="el-GR" sz="2000" dirty="0"/>
              <a:t> </a:t>
            </a:r>
            <a:r>
              <a:rPr lang="el-GR" sz="2000" dirty="0" err="1"/>
              <a:t>καὶ</a:t>
            </a:r>
            <a:r>
              <a:rPr lang="el-GR" sz="2000" dirty="0"/>
              <a:t> </a:t>
            </a:r>
            <a:r>
              <a:rPr lang="el-GR" sz="2000" dirty="0" err="1"/>
              <a:t>τὸ</a:t>
            </a:r>
            <a:r>
              <a:rPr lang="el-GR" sz="2000" dirty="0"/>
              <a:t> </a:t>
            </a:r>
            <a:r>
              <a:rPr lang="el-GR" sz="2000" dirty="0" err="1"/>
              <a:t>πέμπτον</a:t>
            </a:r>
            <a:r>
              <a:rPr lang="el-GR" sz="2000" dirty="0"/>
              <a:t> </a:t>
            </a:r>
            <a:r>
              <a:rPr lang="el-GR" sz="2000" dirty="0" err="1"/>
              <a:t>προσθήσει</a:t>
            </a:r>
            <a:r>
              <a:rPr lang="el-GR" sz="2000" dirty="0"/>
              <a:t> </a:t>
            </a:r>
            <a:r>
              <a:rPr lang="el-GR" sz="2000" dirty="0" err="1"/>
              <a:t>ἐπ</a:t>
            </a:r>
            <a:r>
              <a:rPr lang="el-GR" sz="2000" dirty="0"/>
              <a:t>᾽ </a:t>
            </a:r>
            <a:r>
              <a:rPr lang="el-GR" sz="2000" dirty="0" err="1"/>
              <a:t>αὐτό</a:t>
            </a:r>
            <a:r>
              <a:rPr lang="el-GR" sz="2000" dirty="0"/>
              <a:t> </a:t>
            </a:r>
            <a:r>
              <a:rPr lang="el-GR" sz="2000" dirty="0" err="1"/>
              <a:t>τίνος</a:t>
            </a:r>
            <a:r>
              <a:rPr lang="el-GR" sz="2000" dirty="0"/>
              <a:t> </a:t>
            </a:r>
            <a:r>
              <a:rPr lang="el-GR" sz="2000" dirty="0" err="1"/>
              <a:t>ἐστίν</a:t>
            </a:r>
            <a:r>
              <a:rPr lang="el-GR" sz="2000" dirty="0"/>
              <a:t> </a:t>
            </a:r>
            <a:r>
              <a:rPr lang="el-GR" sz="2000" dirty="0" err="1"/>
              <a:t>αὐτῷ</a:t>
            </a:r>
            <a:r>
              <a:rPr lang="el-GR" sz="2000" dirty="0"/>
              <a:t> </a:t>
            </a:r>
            <a:r>
              <a:rPr lang="el-GR" sz="2000" dirty="0" err="1"/>
              <a:t>ἀποδώσει</a:t>
            </a:r>
            <a:r>
              <a:rPr lang="el-GR" sz="2000" dirty="0"/>
              <a:t> ᾗ </a:t>
            </a:r>
            <a:r>
              <a:rPr lang="el-GR" sz="2000" dirty="0" err="1"/>
              <a:t>ἡμέρᾳ</a:t>
            </a:r>
            <a:r>
              <a:rPr lang="el-GR" sz="2000" dirty="0"/>
              <a:t> </a:t>
            </a:r>
            <a:r>
              <a:rPr lang="el-GR" sz="2000" dirty="0" err="1"/>
              <a:t>ἐλεγχθῇ</a:t>
            </a:r>
            <a:endParaRPr lang="el-GR" sz="2000" dirty="0"/>
          </a:p>
          <a:p>
            <a:pPr marL="0" indent="0">
              <a:lnSpc>
                <a:spcPts val="2100"/>
              </a:lnSpc>
              <a:spcBef>
                <a:spcPts val="0"/>
              </a:spcBef>
              <a:buNone/>
            </a:pPr>
            <a:r>
              <a:rPr lang="en-US" sz="2000" dirty="0"/>
              <a:t> </a:t>
            </a:r>
            <a:r>
              <a:rPr lang="en-US" sz="2000" baseline="30000" dirty="0"/>
              <a:t>25 </a:t>
            </a:r>
            <a:r>
              <a:rPr lang="el-GR" sz="2000" dirty="0"/>
              <a:t> </a:t>
            </a:r>
            <a:r>
              <a:rPr lang="el-GR" sz="2000" dirty="0" err="1"/>
              <a:t>καὶ</a:t>
            </a:r>
            <a:r>
              <a:rPr lang="el-GR" sz="2000" dirty="0"/>
              <a:t> </a:t>
            </a:r>
            <a:r>
              <a:rPr lang="el-GR" sz="2000" dirty="0" err="1"/>
              <a:t>τῆς</a:t>
            </a:r>
            <a:r>
              <a:rPr lang="el-GR" sz="2000" dirty="0"/>
              <a:t> </a:t>
            </a:r>
            <a:r>
              <a:rPr lang="el-GR" sz="2000" dirty="0" err="1"/>
              <a:t>πλημμελείας</a:t>
            </a:r>
            <a:r>
              <a:rPr lang="el-GR" sz="2000" dirty="0"/>
              <a:t> </a:t>
            </a:r>
            <a:r>
              <a:rPr lang="el-GR" sz="2000" dirty="0" err="1"/>
              <a:t>αὐτοῦ</a:t>
            </a:r>
            <a:r>
              <a:rPr lang="el-GR" sz="2000" dirty="0"/>
              <a:t> </a:t>
            </a:r>
            <a:r>
              <a:rPr lang="el-GR" sz="2000" dirty="0" err="1"/>
              <a:t>οἴσει</a:t>
            </a:r>
            <a:r>
              <a:rPr lang="el-GR" sz="2000" dirty="0"/>
              <a:t> </a:t>
            </a:r>
            <a:r>
              <a:rPr lang="el-GR" sz="2000" dirty="0" err="1"/>
              <a:t>τῷ</a:t>
            </a:r>
            <a:r>
              <a:rPr lang="el-GR" sz="2000" dirty="0"/>
              <a:t> </a:t>
            </a:r>
            <a:r>
              <a:rPr lang="el-GR" sz="2000" dirty="0" err="1"/>
              <a:t>κυρίῳ</a:t>
            </a:r>
            <a:r>
              <a:rPr lang="el-GR" sz="2000" dirty="0"/>
              <a:t> </a:t>
            </a:r>
            <a:r>
              <a:rPr lang="el-GR" sz="2000" dirty="0" err="1"/>
              <a:t>κριὸν</a:t>
            </a:r>
            <a:r>
              <a:rPr lang="el-GR" sz="2000" dirty="0"/>
              <a:t> </a:t>
            </a:r>
            <a:r>
              <a:rPr lang="el-GR" sz="2000" dirty="0" err="1"/>
              <a:t>ἀπὸ</a:t>
            </a:r>
            <a:r>
              <a:rPr lang="el-GR" sz="2000" dirty="0"/>
              <a:t> </a:t>
            </a:r>
            <a:r>
              <a:rPr lang="el-GR" sz="2000" dirty="0" err="1"/>
              <a:t>τῶν</a:t>
            </a:r>
            <a:r>
              <a:rPr lang="el-GR" sz="2000" dirty="0"/>
              <a:t> </a:t>
            </a:r>
            <a:r>
              <a:rPr lang="el-GR" sz="2000" dirty="0" err="1"/>
              <a:t>προβάτων</a:t>
            </a:r>
            <a:r>
              <a:rPr lang="el-GR" sz="2000" dirty="0"/>
              <a:t> </a:t>
            </a:r>
            <a:r>
              <a:rPr lang="el-GR" sz="2000" dirty="0" err="1"/>
              <a:t>ἄμωμον</a:t>
            </a:r>
            <a:r>
              <a:rPr lang="el-GR" sz="2000" dirty="0"/>
              <a:t> </a:t>
            </a:r>
            <a:r>
              <a:rPr lang="el-GR" sz="2000" dirty="0" err="1"/>
              <a:t>τιμῆς</a:t>
            </a:r>
            <a:r>
              <a:rPr lang="el-GR" sz="2000" dirty="0"/>
              <a:t> </a:t>
            </a:r>
            <a:r>
              <a:rPr lang="el-GR" sz="2000" dirty="0" err="1"/>
              <a:t>εἰς</a:t>
            </a:r>
            <a:r>
              <a:rPr lang="el-GR" sz="2000" dirty="0"/>
              <a:t> ὃ </a:t>
            </a:r>
            <a:r>
              <a:rPr lang="el-GR" sz="2000" dirty="0" err="1"/>
              <a:t>ἐπλημμέλησεν</a:t>
            </a:r>
            <a:r>
              <a:rPr lang="el-GR" sz="2000" dirty="0"/>
              <a:t> </a:t>
            </a:r>
            <a:r>
              <a:rPr lang="el-GR" sz="2000" dirty="0" err="1"/>
              <a:t>αὐτῷ</a:t>
            </a:r>
            <a:endParaRPr lang="el-GR" sz="2000" dirty="0"/>
          </a:p>
          <a:p>
            <a:pPr marL="0" indent="0">
              <a:lnSpc>
                <a:spcPts val="2100"/>
              </a:lnSpc>
              <a:spcBef>
                <a:spcPts val="0"/>
              </a:spcBef>
              <a:buNone/>
            </a:pPr>
            <a:r>
              <a:rPr lang="en-US" sz="2000" dirty="0"/>
              <a:t> </a:t>
            </a:r>
            <a:r>
              <a:rPr lang="en-US" sz="2000" baseline="30000" dirty="0"/>
              <a:t>26 </a:t>
            </a:r>
            <a:r>
              <a:rPr lang="el-GR" sz="2000" dirty="0"/>
              <a:t> </a:t>
            </a:r>
            <a:r>
              <a:rPr lang="el-GR" sz="2000" dirty="0" err="1"/>
              <a:t>καὶ</a:t>
            </a:r>
            <a:r>
              <a:rPr lang="el-GR" sz="2000" dirty="0"/>
              <a:t> </a:t>
            </a:r>
            <a:r>
              <a:rPr lang="el-GR" sz="2000" dirty="0" err="1"/>
              <a:t>ἐξιλάσεται</a:t>
            </a:r>
            <a:r>
              <a:rPr lang="el-GR" sz="2000" dirty="0"/>
              <a:t> </a:t>
            </a:r>
            <a:r>
              <a:rPr lang="el-GR" sz="2000" dirty="0" err="1"/>
              <a:t>περὶ</a:t>
            </a:r>
            <a:r>
              <a:rPr lang="el-GR" sz="2000" dirty="0"/>
              <a:t> </a:t>
            </a:r>
            <a:r>
              <a:rPr lang="el-GR" sz="2000" dirty="0" err="1"/>
              <a:t>αὐτοῦ</a:t>
            </a:r>
            <a:r>
              <a:rPr lang="el-GR" sz="2000" dirty="0"/>
              <a:t> ὁ </a:t>
            </a:r>
            <a:r>
              <a:rPr lang="el-GR" sz="2000" dirty="0" err="1"/>
              <a:t>ἱερεὺς</a:t>
            </a:r>
            <a:r>
              <a:rPr lang="el-GR" sz="2000" dirty="0"/>
              <a:t> </a:t>
            </a:r>
            <a:r>
              <a:rPr lang="el-GR" sz="2000" dirty="0" err="1"/>
              <a:t>ἔναντι</a:t>
            </a:r>
            <a:r>
              <a:rPr lang="el-GR" sz="2000" dirty="0"/>
              <a:t> </a:t>
            </a:r>
            <a:r>
              <a:rPr lang="el-GR" sz="2000" dirty="0" err="1"/>
              <a:t>κυρίου</a:t>
            </a:r>
            <a:r>
              <a:rPr lang="el-GR" sz="2000" dirty="0"/>
              <a:t> </a:t>
            </a:r>
            <a:r>
              <a:rPr lang="el-GR" sz="2000" dirty="0" err="1"/>
              <a:t>καὶ</a:t>
            </a:r>
            <a:r>
              <a:rPr lang="el-GR" sz="2000" dirty="0"/>
              <a:t> </a:t>
            </a:r>
            <a:r>
              <a:rPr lang="el-GR" sz="2000" dirty="0" err="1"/>
              <a:t>ἀφεθήσεται</a:t>
            </a:r>
            <a:r>
              <a:rPr lang="el-GR" sz="2000" dirty="0"/>
              <a:t> </a:t>
            </a:r>
            <a:r>
              <a:rPr lang="el-GR" sz="2000" dirty="0" err="1"/>
              <a:t>αὐτῷ</a:t>
            </a:r>
            <a:r>
              <a:rPr lang="el-GR" sz="2000" dirty="0"/>
              <a:t> </a:t>
            </a:r>
            <a:r>
              <a:rPr lang="el-GR" sz="2000" dirty="0" err="1"/>
              <a:t>περὶ</a:t>
            </a:r>
            <a:r>
              <a:rPr lang="el-GR" sz="2000" dirty="0"/>
              <a:t> </a:t>
            </a:r>
            <a:r>
              <a:rPr lang="el-GR" sz="2000" dirty="0" err="1"/>
              <a:t>ἑνὸς</a:t>
            </a:r>
            <a:r>
              <a:rPr lang="el-GR" sz="2000" dirty="0"/>
              <a:t> </a:t>
            </a:r>
            <a:r>
              <a:rPr lang="el-GR" sz="2000" dirty="0" err="1"/>
              <a:t>ἀπὸ</a:t>
            </a:r>
            <a:r>
              <a:rPr lang="el-GR" sz="2000" dirty="0"/>
              <a:t> </a:t>
            </a:r>
            <a:r>
              <a:rPr lang="el-GR" sz="2000" dirty="0" err="1"/>
              <a:t>πάντων</a:t>
            </a:r>
            <a:r>
              <a:rPr lang="el-GR" sz="2000" dirty="0"/>
              <a:t> </a:t>
            </a:r>
            <a:r>
              <a:rPr lang="el-GR" sz="2000" dirty="0" err="1"/>
              <a:t>ὧν</a:t>
            </a:r>
            <a:r>
              <a:rPr lang="el-GR" sz="2000" dirty="0"/>
              <a:t> </a:t>
            </a:r>
            <a:r>
              <a:rPr lang="el-GR" sz="2000" dirty="0" err="1"/>
              <a:t>ἐποίησεν</a:t>
            </a:r>
            <a:r>
              <a:rPr lang="el-GR" sz="2000" dirty="0"/>
              <a:t> </a:t>
            </a:r>
            <a:r>
              <a:rPr lang="el-GR" sz="2000" dirty="0" err="1"/>
              <a:t>καὶ</a:t>
            </a:r>
            <a:r>
              <a:rPr lang="el-GR" sz="2000" dirty="0"/>
              <a:t> </a:t>
            </a:r>
            <a:r>
              <a:rPr lang="el-GR" sz="2000" dirty="0" err="1"/>
              <a:t>ἐπλημμέλησεν</a:t>
            </a:r>
            <a:r>
              <a:rPr lang="el-GR" sz="2000" dirty="0"/>
              <a:t> </a:t>
            </a:r>
            <a:r>
              <a:rPr lang="el-GR" sz="2000" dirty="0" err="1" smtClean="0"/>
              <a:t>αὐτῷ</a:t>
            </a:r>
            <a:r>
              <a:rPr lang="en-US" sz="2000" dirty="0" smtClean="0"/>
              <a:t> (</a:t>
            </a:r>
            <a:r>
              <a:rPr lang="en-US" sz="2000" dirty="0"/>
              <a:t>Lev 5:20-</a:t>
            </a:r>
            <a:r>
              <a:rPr lang="el-GR" sz="2000" dirty="0"/>
              <a:t>26</a:t>
            </a:r>
            <a:r>
              <a:rPr lang="en-US" sz="2000" dirty="0"/>
              <a:t> BGT</a:t>
            </a:r>
            <a:r>
              <a:rPr lang="en-US" sz="2000" dirty="0" smtClean="0"/>
              <a:t>)</a:t>
            </a:r>
            <a:endParaRPr lang="el-GR" sz="2000" dirty="0"/>
          </a:p>
        </p:txBody>
      </p:sp>
    </p:spTree>
    <p:extLst>
      <p:ext uri="{BB962C8B-B14F-4D97-AF65-F5344CB8AC3E}">
        <p14:creationId xmlns:p14="http://schemas.microsoft.com/office/powerpoint/2010/main" val="2483993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ΘΥΣΙΑ </a:t>
            </a:r>
            <a:r>
              <a:rPr lang="el-GR" dirty="0" smtClean="0"/>
              <a:t>ΣΩΤΗΡΙΟΥ</a:t>
            </a:r>
            <a:endParaRPr lang="el-GR" dirty="0"/>
          </a:p>
        </p:txBody>
      </p:sp>
      <p:graphicFrame>
        <p:nvGraphicFramePr>
          <p:cNvPr id="4" name="5 - Διάγραμμα"/>
          <p:cNvGraphicFramePr>
            <a:graphicFrameLocks noGrp="1"/>
          </p:cNvGraphicFramePr>
          <p:nvPr>
            <p:ph idx="1"/>
            <p:extLst>
              <p:ext uri="{D42A27DB-BD31-4B8C-83A1-F6EECF244321}">
                <p14:modId xmlns:p14="http://schemas.microsoft.com/office/powerpoint/2010/main" val="709356543"/>
              </p:ext>
            </p:extLst>
          </p:nvPr>
        </p:nvGraphicFramePr>
        <p:xfrm>
          <a:off x="463550" y="1557338"/>
          <a:ext cx="8223250" cy="2735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4509120"/>
            <a:ext cx="8147248" cy="1872208"/>
          </a:xfrm>
          <a:prstGeom prst="rect">
            <a:avLst/>
          </a:prstGeom>
        </p:spPr>
        <p:txBody>
          <a:bodyPr vert="horz" wrap="square" lIns="91440" tIns="45720" rIns="91440" bIns="45720" rtlCol="0" anchor="ctr">
            <a:noAutofit/>
          </a:bodyPr>
          <a:lstStyle/>
          <a:p>
            <a:pPr>
              <a:lnSpc>
                <a:spcPts val="1800"/>
              </a:lnSpc>
            </a:pPr>
            <a:r>
              <a:rPr lang="el-GR" sz="2000" dirty="0"/>
              <a:t>ΚΑΙΓΕΤΑΙ ΕΝΑ ΜΕΡΟΣ ΤΟΥ </a:t>
            </a:r>
            <a:r>
              <a:rPr lang="el-GR" sz="2000" dirty="0" smtClean="0"/>
              <a:t>ΖΩΟΥ </a:t>
            </a:r>
            <a:r>
              <a:rPr lang="el-GR" sz="2000" dirty="0"/>
              <a:t>(ΛΙΠΟΣ ΚΑΙ ΣΠΛΑΧΝΑ). ΣΤΗΘΟΣ ΚΑΙ ΔΕΞΙΟΣ ΜΗΡΟΣ ΣΤΟΝ ΙΕΡΕΑ ΚΑΙ ΤΟ </a:t>
            </a:r>
            <a:r>
              <a:rPr lang="el-GR" sz="2000" dirty="0" smtClean="0"/>
              <a:t>ΥΠΟΛΟΙΠΟ </a:t>
            </a:r>
            <a:r>
              <a:rPr lang="el-GR" sz="2000" dirty="0"/>
              <a:t>ΣΤΟΝ ΠΡΟΣΦΕΡΟΜΕΝΟ ΤΗ ΘΥΣΙΑ</a:t>
            </a:r>
          </a:p>
          <a:p>
            <a:pPr>
              <a:lnSpc>
                <a:spcPts val="1800"/>
              </a:lnSpc>
            </a:pPr>
            <a:r>
              <a:rPr lang="el-GR" sz="2000" dirty="0" smtClean="0"/>
              <a:t>ΑΥΤΟ </a:t>
            </a:r>
            <a:r>
              <a:rPr lang="el-GR" sz="2000" dirty="0"/>
              <a:t>ΠΟΥ ΕΠΙΣΤΡΕΦΟΤΑΝ ΣΤΟΝ ΠΙΣΤΟ ΕΠΡΕΠΕ ΝΑ ΚΑΤΑΝΑΛΩΘΕΙ ΤΗΝ ΙΔΙΑ ΜΕΡΑ (ΕΚΟΥΣΙΑ). ΣΤΗΝ ΘΥΣΙΑ ΤΑΜΑΤΟΣ ΜΠΟΡΟΥΣΕ ΚΑΙ ΤΗΝ </a:t>
            </a:r>
            <a:r>
              <a:rPr lang="el-GR" sz="2000" dirty="0" smtClean="0"/>
              <a:t>ΕΠΟΜΕΝΗ. </a:t>
            </a:r>
            <a:endParaRPr lang="el-GR" sz="2000" dirty="0"/>
          </a:p>
          <a:p>
            <a:pPr>
              <a:lnSpc>
                <a:spcPts val="1800"/>
              </a:lnSpc>
            </a:pPr>
            <a:r>
              <a:rPr lang="el-GR" sz="2000" dirty="0"/>
              <a:t>ΟΧΙ </a:t>
            </a:r>
            <a:r>
              <a:rPr lang="el-GR" sz="2000" dirty="0" smtClean="0"/>
              <a:t>ΠΤΗΝΑ.</a:t>
            </a:r>
            <a:endParaRPr lang="el-GR" sz="2000" dirty="0"/>
          </a:p>
          <a:p>
            <a:pPr>
              <a:lnSpc>
                <a:spcPts val="1800"/>
              </a:lnSpc>
            </a:pPr>
            <a:r>
              <a:rPr lang="el-GR" sz="2000" dirty="0"/>
              <a:t>ΤΟ ΖΩΟ ΜΟΙΡΑΖΕΤΑΙ ΣΤΟΝ ΑΝΘΡΩΠΟ ΚΑΙ </a:t>
            </a:r>
            <a:r>
              <a:rPr lang="el-GR" sz="2000" dirty="0" smtClean="0"/>
              <a:t>ΙΕΡΕΑ.</a:t>
            </a:r>
            <a:endParaRPr lang="el-GR" sz="2000" dirty="0"/>
          </a:p>
          <a:p>
            <a:pPr>
              <a:lnSpc>
                <a:spcPts val="1800"/>
              </a:lnSpc>
            </a:pPr>
            <a:r>
              <a:rPr lang="el-GR" sz="2000" dirty="0"/>
              <a:t>ΤΟ ΖΩΟ ΑΡΣΕΝΙΚΟ Η ΘΗΛΥΚΟ ΚΑΙ </a:t>
            </a:r>
            <a:r>
              <a:rPr lang="el-GR" sz="2000" dirty="0" smtClean="0"/>
              <a:t>ΨΕΓΑΔΙΑ.</a:t>
            </a:r>
            <a:endParaRPr lang="el-GR" sz="2000" dirty="0"/>
          </a:p>
          <a:p>
            <a:pPr>
              <a:lnSpc>
                <a:spcPts val="1800"/>
              </a:lnSpc>
            </a:pPr>
            <a:r>
              <a:rPr lang="el-GR" sz="2000" dirty="0"/>
              <a:t>ΜΕΤΑ ΤΗ ΘΥΣΙΑ ΓΕΥΜΑ ΑΠΟ ΑΥΤΌΝ ΠΟΥ ΤΗΝ ΠΡΟΣΦΕΡΕ</a:t>
            </a:r>
            <a:r>
              <a:rPr lang="el-GR" sz="2000" dirty="0" smtClean="0"/>
              <a:t>.</a:t>
            </a:r>
            <a:endParaRPr lang="el-GR" sz="2000" dirty="0"/>
          </a:p>
        </p:txBody>
      </p:sp>
    </p:spTree>
    <p:extLst>
      <p:ext uri="{BB962C8B-B14F-4D97-AF65-F5344CB8AC3E}">
        <p14:creationId xmlns:p14="http://schemas.microsoft.com/office/powerpoint/2010/main" val="1512463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ΑΝΑΙΜΑΚΤΕΣ ΘΥΣΙΕΣ (ΜΙΝΧΑ)</a:t>
            </a:r>
            <a:endParaRPr lang="el-GR" dirty="0"/>
          </a:p>
        </p:txBody>
      </p:sp>
      <p:graphicFrame>
        <p:nvGraphicFramePr>
          <p:cNvPr id="4" name="3 - Διάγραμμα"/>
          <p:cNvGraphicFramePr>
            <a:graphicFrameLocks noGrp="1"/>
          </p:cNvGraphicFramePr>
          <p:nvPr>
            <p:ph idx="1"/>
            <p:extLst>
              <p:ext uri="{D42A27DB-BD31-4B8C-83A1-F6EECF244321}">
                <p14:modId xmlns:p14="http://schemas.microsoft.com/office/powerpoint/2010/main" val="1502667241"/>
              </p:ext>
            </p:extLst>
          </p:nvPr>
        </p:nvGraphicFramePr>
        <p:xfrm>
          <a:off x="463550" y="1557338"/>
          <a:ext cx="8223250" cy="2447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4149080"/>
            <a:ext cx="8229600" cy="2160240"/>
          </a:xfrm>
          <a:prstGeom prst="rect">
            <a:avLst/>
          </a:prstGeom>
        </p:spPr>
        <p:txBody>
          <a:bodyPr vert="horz" wrap="square" lIns="91440" tIns="45720" rIns="91440" bIns="45720" rtlCol="0" anchor="ctr">
            <a:noAutofit/>
          </a:bodyPr>
          <a:lstStyle/>
          <a:p>
            <a:pPr>
              <a:lnSpc>
                <a:spcPts val="1900"/>
              </a:lnSpc>
            </a:pPr>
            <a:r>
              <a:rPr lang="el-GR" sz="2000" dirty="0" smtClean="0"/>
              <a:t>ΠΡΟΣΦΟΡΑ </a:t>
            </a:r>
            <a:r>
              <a:rPr lang="el-GR" sz="2000" dirty="0"/>
              <a:t>ΑΠΟ ΣΤΑΡΕΝΙΟ ΑΨΗΤΟ </a:t>
            </a:r>
            <a:r>
              <a:rPr lang="el-GR" sz="2000" dirty="0" smtClean="0"/>
              <a:t>ΣΙΜΙΓΔΑΛΙ, </a:t>
            </a:r>
            <a:r>
              <a:rPr lang="el-GR" sz="2000" dirty="0"/>
              <a:t>ΑΝΑΜΕΜΙΓΜΕΝΟ ΜΕ ΛΑΔΙ ΚΑΙ ΑΛΑΤΙ ΚΑΙ ΛΙΒΑΝΙ ΤΟ ΟΠΟΙΟ ΣΥΝΟΔΕΥΟΤΑΝ ΑΠΟ ΘΥΣΙΑ </a:t>
            </a:r>
            <a:r>
              <a:rPr lang="el-GR" sz="2000" dirty="0" smtClean="0"/>
              <a:t>ΘΥΜΙΑΜΑΤΟΣ.</a:t>
            </a:r>
            <a:r>
              <a:rPr lang="el-GR" sz="2000" dirty="0"/>
              <a:t/>
            </a:r>
            <a:br>
              <a:rPr lang="el-GR" sz="2000" dirty="0"/>
            </a:br>
            <a:r>
              <a:rPr lang="el-GR" sz="2000" dirty="0"/>
              <a:t>ΑΖΥΜΟΣ </a:t>
            </a:r>
            <a:r>
              <a:rPr lang="el-GR" sz="2000" dirty="0" smtClean="0"/>
              <a:t>ΑΡΤΟΣ </a:t>
            </a:r>
            <a:r>
              <a:rPr lang="el-GR" sz="2000" dirty="0"/>
              <a:t>ΑΠΟ ΣΙΜΙΓΔΑΛΙ ΠΛΑΣΜΕΝΟΣ ΜΕ ΛΑΔΙ Η΄</a:t>
            </a:r>
            <a:r>
              <a:rPr lang="el-GR" sz="2000" dirty="0" smtClean="0"/>
              <a:t> </a:t>
            </a:r>
            <a:r>
              <a:rPr lang="el-GR" sz="2000" dirty="0"/>
              <a:t>ΛΑΓΑΝΕΣ ΧΩΡΙΣ ΠΡΟΖΥΜΙ ΑΛΕΙΜΜΕΝΕΣ ΕΠΙΣΗΣ ΜΕ ΛΑΔΙ ΚΑΙ ΨΗΜΕΝΕΣ ΣΤΟ ΦΟΥΡΝΟ </a:t>
            </a:r>
            <a:r>
              <a:rPr lang="el-GR" sz="2000" dirty="0" smtClean="0"/>
              <a:t>Η΄ </a:t>
            </a:r>
            <a:r>
              <a:rPr lang="el-GR" sz="2000" dirty="0"/>
              <a:t>ΤΟ </a:t>
            </a:r>
            <a:r>
              <a:rPr lang="el-GR" sz="2000" dirty="0" smtClean="0"/>
              <a:t>ΤΗΓΑΝΙ.</a:t>
            </a:r>
            <a:r>
              <a:rPr lang="el-GR" sz="2000" dirty="0"/>
              <a:t/>
            </a:r>
            <a:br>
              <a:rPr lang="el-GR" sz="2000" dirty="0"/>
            </a:br>
            <a:r>
              <a:rPr lang="el-GR" sz="2000" dirty="0"/>
              <a:t>ΜΕΡΟΣ ΤΗΣ ΠΙΤΑΣ ΚΑΙ ΟΛΟ ΤΟ ΘΥΜΙΑΜΑ ΚΑΙΓΟΤΑΝ ΠΑΝΩ ΣΤΟ ΘΥΣΙΑΣΤΗΡΙΟ ΕΝΩ ΤΟ ΥΠΟΛΟΙΠΟ ΔΙΝΟΤΑΝ ΣΤΟΥΣ </a:t>
            </a:r>
            <a:r>
              <a:rPr lang="el-GR" sz="2000" dirty="0" smtClean="0"/>
              <a:t>ΙΕΡΕΙΣ.</a:t>
            </a:r>
            <a:r>
              <a:rPr lang="el-GR" sz="2000" dirty="0"/>
              <a:t/>
            </a:r>
            <a:br>
              <a:rPr lang="el-GR" sz="2000" dirty="0"/>
            </a:br>
            <a:r>
              <a:rPr lang="el-GR" sz="2000" dirty="0"/>
              <a:t>ΑΠΑΓΟΡΕΥΟΤΑΝ ΤΟ ΜΕΛΙ ΚΑΙ ΤΟ </a:t>
            </a:r>
            <a:r>
              <a:rPr lang="el-GR" sz="2000" dirty="0" smtClean="0"/>
              <a:t>ΠΡΟΖΥΜΙ.</a:t>
            </a:r>
            <a:r>
              <a:rPr lang="el-GR" sz="2000" dirty="0"/>
              <a:t/>
            </a:r>
            <a:br>
              <a:rPr lang="el-GR" sz="2000" dirty="0"/>
            </a:br>
            <a:r>
              <a:rPr lang="el-GR" sz="2000" dirty="0"/>
              <a:t>ΟΙΝΟΣ ΓΥΡΩ ΑΠΟ ΤΟ ΘΥΣΙΑΣΤΗΡΙΟ. ΤΟΣΟ ΛΑΔΙ ΤΟΣΟ ΚΑΙ </a:t>
            </a:r>
            <a:r>
              <a:rPr lang="el-GR" sz="2000" dirty="0" smtClean="0"/>
              <a:t>ΟΙΝΟΣ.</a:t>
            </a:r>
          </a:p>
        </p:txBody>
      </p:sp>
    </p:spTree>
    <p:extLst>
      <p:ext uri="{BB962C8B-B14F-4D97-AF65-F5344CB8AC3E}">
        <p14:creationId xmlns:p14="http://schemas.microsoft.com/office/powerpoint/2010/main" val="718961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ΘΥΣΙΑ </a:t>
            </a:r>
            <a:r>
              <a:rPr lang="el-GR" dirty="0"/>
              <a:t>ΘΥΜΙΑΜΑΤΟΣ</a:t>
            </a:r>
          </a:p>
        </p:txBody>
      </p:sp>
      <p:sp>
        <p:nvSpPr>
          <p:cNvPr id="3" name="Θέση περιεχομένου 2"/>
          <p:cNvSpPr>
            <a:spLocks noGrp="1"/>
          </p:cNvSpPr>
          <p:nvPr>
            <p:ph idx="1"/>
          </p:nvPr>
        </p:nvSpPr>
        <p:spPr>
          <a:xfrm>
            <a:off x="457200" y="1786593"/>
            <a:ext cx="8225246" cy="2002448"/>
          </a:xfrm>
        </p:spPr>
        <p:txBody>
          <a:bodyPr>
            <a:noAutofit/>
          </a:bodyPr>
          <a:lstStyle/>
          <a:p>
            <a:pPr marL="0" indent="0">
              <a:spcBef>
                <a:spcPts val="0"/>
              </a:spcBef>
              <a:buNone/>
            </a:pPr>
            <a:r>
              <a:rPr lang="el-GR" sz="2000" dirty="0" err="1"/>
              <a:t>καὶ</a:t>
            </a:r>
            <a:r>
              <a:rPr lang="el-GR" sz="2000" dirty="0"/>
              <a:t> </a:t>
            </a:r>
            <a:r>
              <a:rPr lang="el-GR" sz="2000" dirty="0" err="1"/>
              <a:t>θυμιάσει</a:t>
            </a:r>
            <a:r>
              <a:rPr lang="el-GR" sz="2000" dirty="0"/>
              <a:t> </a:t>
            </a:r>
            <a:r>
              <a:rPr lang="el-GR" sz="2000" dirty="0" err="1"/>
              <a:t>ἐπ</a:t>
            </a:r>
            <a:r>
              <a:rPr lang="el-GR" sz="2000" dirty="0"/>
              <a:t>᾽ </a:t>
            </a:r>
            <a:r>
              <a:rPr lang="el-GR" sz="2000" dirty="0" err="1"/>
              <a:t>αὐτοῦ</a:t>
            </a:r>
            <a:r>
              <a:rPr lang="el-GR" sz="2000" dirty="0"/>
              <a:t> </a:t>
            </a:r>
            <a:r>
              <a:rPr lang="el-GR" sz="2000" dirty="0" err="1"/>
              <a:t>Ααρων</a:t>
            </a:r>
            <a:r>
              <a:rPr lang="el-GR" sz="2000" dirty="0"/>
              <a:t> </a:t>
            </a:r>
            <a:r>
              <a:rPr lang="el-GR" sz="2000" dirty="0" err="1"/>
              <a:t>θυμίαμα</a:t>
            </a:r>
            <a:r>
              <a:rPr lang="el-GR" sz="2000" dirty="0"/>
              <a:t> </a:t>
            </a:r>
            <a:r>
              <a:rPr lang="el-GR" sz="2000" dirty="0" err="1"/>
              <a:t>σύνθετον</a:t>
            </a:r>
            <a:r>
              <a:rPr lang="el-GR" sz="2000" dirty="0"/>
              <a:t> </a:t>
            </a:r>
            <a:r>
              <a:rPr lang="el-GR" sz="2000" dirty="0" err="1"/>
              <a:t>λεπτόν</a:t>
            </a:r>
            <a:r>
              <a:rPr lang="el-GR" sz="2000" dirty="0"/>
              <a:t> </a:t>
            </a:r>
            <a:r>
              <a:rPr lang="el-GR" sz="2000" dirty="0" err="1"/>
              <a:t>τὸ</a:t>
            </a:r>
            <a:r>
              <a:rPr lang="el-GR" sz="2000" dirty="0"/>
              <a:t> </a:t>
            </a:r>
            <a:r>
              <a:rPr lang="el-GR" sz="2000" dirty="0" err="1"/>
              <a:t>πρωὶ</a:t>
            </a:r>
            <a:r>
              <a:rPr lang="el-GR" sz="2000" dirty="0"/>
              <a:t> </a:t>
            </a:r>
            <a:r>
              <a:rPr lang="el-GR" sz="2000" dirty="0" err="1"/>
              <a:t>πρωί</a:t>
            </a:r>
            <a:r>
              <a:rPr lang="el-GR" sz="2000" dirty="0"/>
              <a:t> </a:t>
            </a:r>
            <a:r>
              <a:rPr lang="el-GR" sz="2000" dirty="0" err="1"/>
              <a:t>ὅταν</a:t>
            </a:r>
            <a:r>
              <a:rPr lang="el-GR" sz="2000" dirty="0"/>
              <a:t> </a:t>
            </a:r>
            <a:r>
              <a:rPr lang="el-GR" sz="2000" dirty="0" err="1"/>
              <a:t>ἐπισκευάζῃ</a:t>
            </a:r>
            <a:r>
              <a:rPr lang="el-GR" sz="2000" dirty="0"/>
              <a:t> </a:t>
            </a:r>
            <a:r>
              <a:rPr lang="el-GR" sz="2000" dirty="0" err="1"/>
              <a:t>τοὺς</a:t>
            </a:r>
            <a:r>
              <a:rPr lang="el-GR" sz="2000" dirty="0"/>
              <a:t> </a:t>
            </a:r>
            <a:r>
              <a:rPr lang="el-GR" sz="2000" dirty="0" err="1"/>
              <a:t>λύχνους</a:t>
            </a:r>
            <a:r>
              <a:rPr lang="el-GR" sz="2000" dirty="0"/>
              <a:t> </a:t>
            </a:r>
            <a:r>
              <a:rPr lang="el-GR" sz="2000" dirty="0" err="1"/>
              <a:t>θυμιάσει</a:t>
            </a:r>
            <a:r>
              <a:rPr lang="el-GR" sz="2000" dirty="0"/>
              <a:t> </a:t>
            </a:r>
            <a:r>
              <a:rPr lang="el-GR" sz="2000" dirty="0" err="1"/>
              <a:t>ἐπ</a:t>
            </a:r>
            <a:r>
              <a:rPr lang="el-GR" sz="2000" dirty="0"/>
              <a:t>᾽ </a:t>
            </a:r>
            <a:r>
              <a:rPr lang="el-GR" sz="2000" dirty="0" err="1"/>
              <a:t>αὐτοῦ</a:t>
            </a:r>
            <a:endParaRPr lang="el-GR" sz="2000" dirty="0"/>
          </a:p>
          <a:p>
            <a:pPr marL="0" indent="0">
              <a:spcBef>
                <a:spcPts val="0"/>
              </a:spcBef>
              <a:buNone/>
            </a:pPr>
            <a:r>
              <a:rPr lang="el-GR" sz="2000" dirty="0"/>
              <a:t> 8  </a:t>
            </a:r>
            <a:r>
              <a:rPr lang="el-GR" sz="2000" dirty="0" err="1"/>
              <a:t>καὶ</a:t>
            </a:r>
            <a:r>
              <a:rPr lang="el-GR" sz="2000" dirty="0"/>
              <a:t> </a:t>
            </a:r>
            <a:r>
              <a:rPr lang="el-GR" sz="2000" dirty="0" err="1"/>
              <a:t>ὅταν</a:t>
            </a:r>
            <a:r>
              <a:rPr lang="el-GR" sz="2000" dirty="0"/>
              <a:t> </a:t>
            </a:r>
            <a:r>
              <a:rPr lang="el-GR" sz="2000" dirty="0" err="1"/>
              <a:t>ἐξάπτῃ</a:t>
            </a:r>
            <a:r>
              <a:rPr lang="el-GR" sz="2000" dirty="0"/>
              <a:t> </a:t>
            </a:r>
            <a:r>
              <a:rPr lang="el-GR" sz="2000" dirty="0" err="1"/>
              <a:t>Ααρων</a:t>
            </a:r>
            <a:r>
              <a:rPr lang="el-GR" sz="2000" dirty="0"/>
              <a:t> </a:t>
            </a:r>
            <a:r>
              <a:rPr lang="el-GR" sz="2000" dirty="0" err="1"/>
              <a:t>τοὺς</a:t>
            </a:r>
            <a:r>
              <a:rPr lang="el-GR" sz="2000" dirty="0"/>
              <a:t> </a:t>
            </a:r>
            <a:r>
              <a:rPr lang="el-GR" sz="2000" dirty="0" err="1"/>
              <a:t>λύχνους</a:t>
            </a:r>
            <a:r>
              <a:rPr lang="el-GR" sz="2000" dirty="0"/>
              <a:t> </a:t>
            </a:r>
            <a:r>
              <a:rPr lang="el-GR" sz="2000" dirty="0" err="1"/>
              <a:t>ὀψέ</a:t>
            </a:r>
            <a:r>
              <a:rPr lang="el-GR" sz="2000" dirty="0"/>
              <a:t> </a:t>
            </a:r>
            <a:r>
              <a:rPr lang="el-GR" sz="2000" dirty="0" err="1"/>
              <a:t>θυμιάσει</a:t>
            </a:r>
            <a:r>
              <a:rPr lang="el-GR" sz="2000" dirty="0"/>
              <a:t> </a:t>
            </a:r>
            <a:r>
              <a:rPr lang="el-GR" sz="2000" dirty="0" err="1"/>
              <a:t>ἐπ</a:t>
            </a:r>
            <a:r>
              <a:rPr lang="el-GR" sz="2000" dirty="0"/>
              <a:t>᾽ </a:t>
            </a:r>
            <a:r>
              <a:rPr lang="el-GR" sz="2000" dirty="0" err="1"/>
              <a:t>αὐτοῦ</a:t>
            </a:r>
            <a:r>
              <a:rPr lang="el-GR" sz="2000" dirty="0"/>
              <a:t> </a:t>
            </a:r>
            <a:r>
              <a:rPr lang="el-GR" sz="2000" dirty="0" err="1"/>
              <a:t>θυμίαμα</a:t>
            </a:r>
            <a:r>
              <a:rPr lang="el-GR" sz="2000" dirty="0"/>
              <a:t> </a:t>
            </a:r>
            <a:r>
              <a:rPr lang="el-GR" sz="2000" dirty="0" err="1"/>
              <a:t>ἐνδελεχισμοῦ</a:t>
            </a:r>
            <a:r>
              <a:rPr lang="el-GR" sz="2000" dirty="0"/>
              <a:t> </a:t>
            </a:r>
            <a:r>
              <a:rPr lang="el-GR" sz="2000" dirty="0" err="1"/>
              <a:t>διὰ</a:t>
            </a:r>
            <a:r>
              <a:rPr lang="el-GR" sz="2000" dirty="0"/>
              <a:t> </a:t>
            </a:r>
            <a:r>
              <a:rPr lang="el-GR" sz="2000" dirty="0" err="1"/>
              <a:t>παντὸς</a:t>
            </a:r>
            <a:r>
              <a:rPr lang="el-GR" sz="2000" dirty="0"/>
              <a:t> </a:t>
            </a:r>
            <a:r>
              <a:rPr lang="el-GR" sz="2000" dirty="0" err="1"/>
              <a:t>ἔναντι</a:t>
            </a:r>
            <a:r>
              <a:rPr lang="el-GR" sz="2000" dirty="0"/>
              <a:t> </a:t>
            </a:r>
            <a:r>
              <a:rPr lang="el-GR" sz="2000" dirty="0" err="1"/>
              <a:t>κυρίου</a:t>
            </a:r>
            <a:r>
              <a:rPr lang="el-GR" sz="2000" dirty="0"/>
              <a:t> </a:t>
            </a:r>
            <a:r>
              <a:rPr lang="el-GR" sz="2000" dirty="0" err="1"/>
              <a:t>εἰς</a:t>
            </a:r>
            <a:r>
              <a:rPr lang="el-GR" sz="2000" dirty="0"/>
              <a:t> </a:t>
            </a:r>
            <a:r>
              <a:rPr lang="el-GR" sz="2000" dirty="0" err="1"/>
              <a:t>γενεὰς</a:t>
            </a:r>
            <a:r>
              <a:rPr lang="el-GR" sz="2000" dirty="0"/>
              <a:t> </a:t>
            </a:r>
            <a:r>
              <a:rPr lang="el-GR" sz="2000" dirty="0" err="1"/>
              <a:t>αὐτῶν</a:t>
            </a:r>
            <a:r>
              <a:rPr lang="el-GR" sz="2000" dirty="0"/>
              <a:t> (</a:t>
            </a:r>
            <a:r>
              <a:rPr lang="en-US" sz="2000" dirty="0" err="1"/>
              <a:t>Exo</a:t>
            </a:r>
            <a:r>
              <a:rPr lang="en-US" sz="2000" dirty="0"/>
              <a:t> 30:7-8 BGT</a:t>
            </a:r>
            <a:r>
              <a:rPr lang="en-US" sz="2000" dirty="0" smtClean="0"/>
              <a:t>)</a:t>
            </a:r>
            <a:endParaRPr lang="en-US" sz="2000" dirty="0"/>
          </a:p>
          <a:p>
            <a:pPr marL="0" indent="0">
              <a:buNone/>
            </a:pPr>
            <a:r>
              <a:rPr lang="el-GR" sz="2000" dirty="0"/>
              <a:t>ΔΥΟ ΦΟΡΕΣ ΤΗΝ ΗΜΕΡΑ. ΠΡΩΙ ΑΠΟΓΕΥΜΑ. ΜΟΝΟ ΑΠΟ ΤΟΝ </a:t>
            </a:r>
            <a:r>
              <a:rPr lang="el-GR" sz="2000" dirty="0" smtClean="0"/>
              <a:t>ΙΕΡΕΑ ΠΑΝΩ </a:t>
            </a:r>
            <a:r>
              <a:rPr lang="el-GR" sz="2000" dirty="0"/>
              <a:t>ΣΤΟ ΘΥΣΙΑΣΤΗΡΙΟ ΤΟΥ ΘΥΜΙΑΜΑΤΟΣ ΚΑΙ ΚΑΙΓΟΤΑΝ</a:t>
            </a:r>
            <a:r>
              <a:rPr lang="el-GR" sz="2000" dirty="0" smtClean="0"/>
              <a:t>.</a:t>
            </a:r>
            <a:endParaRPr lang="el-GR" sz="2000" dirty="0"/>
          </a:p>
        </p:txBody>
      </p:sp>
      <p:sp>
        <p:nvSpPr>
          <p:cNvPr id="4" name="TextBox 3"/>
          <p:cNvSpPr txBox="1"/>
          <p:nvPr/>
        </p:nvSpPr>
        <p:spPr>
          <a:xfrm>
            <a:off x="457200" y="4293096"/>
            <a:ext cx="8225246" cy="1800200"/>
          </a:xfrm>
          <a:prstGeom prst="rect">
            <a:avLst/>
          </a:prstGeom>
        </p:spPr>
        <p:txBody>
          <a:bodyPr vert="horz" wrap="square" lIns="91440" tIns="45720" rIns="91440" bIns="45720" rtlCol="0" anchor="ctr">
            <a:normAutofit/>
          </a:bodyPr>
          <a:lstStyle/>
          <a:p>
            <a:pPr>
              <a:spcBef>
                <a:spcPts val="1200"/>
              </a:spcBef>
            </a:pPr>
            <a:r>
              <a:rPr lang="el-GR" sz="2000" dirty="0" err="1"/>
              <a:t>καὶ</a:t>
            </a:r>
            <a:r>
              <a:rPr lang="el-GR" sz="2000" dirty="0"/>
              <a:t> </a:t>
            </a:r>
            <a:r>
              <a:rPr lang="el-GR" sz="2000" dirty="0" err="1"/>
              <a:t>εἶπεν</a:t>
            </a:r>
            <a:r>
              <a:rPr lang="el-GR" sz="2000" dirty="0"/>
              <a:t> </a:t>
            </a:r>
            <a:r>
              <a:rPr lang="el-GR" sz="2000" dirty="0" err="1"/>
              <a:t>κύριος</a:t>
            </a:r>
            <a:r>
              <a:rPr lang="el-GR" sz="2000" dirty="0"/>
              <a:t> </a:t>
            </a:r>
            <a:r>
              <a:rPr lang="el-GR" sz="2000" dirty="0" err="1"/>
              <a:t>πρὸς</a:t>
            </a:r>
            <a:r>
              <a:rPr lang="el-GR" sz="2000" dirty="0"/>
              <a:t> </a:t>
            </a:r>
            <a:r>
              <a:rPr lang="el-GR" sz="2000" dirty="0" err="1"/>
              <a:t>Μωυσῆν</a:t>
            </a:r>
            <a:r>
              <a:rPr lang="el-GR" sz="2000" dirty="0"/>
              <a:t> </a:t>
            </a:r>
            <a:r>
              <a:rPr lang="el-GR" sz="2000" dirty="0" err="1"/>
              <a:t>λαβὲ</a:t>
            </a:r>
            <a:r>
              <a:rPr lang="el-GR" sz="2000" dirty="0"/>
              <a:t> </a:t>
            </a:r>
            <a:r>
              <a:rPr lang="el-GR" sz="2000" dirty="0" err="1"/>
              <a:t>σεαυτῷ</a:t>
            </a:r>
            <a:r>
              <a:rPr lang="el-GR" sz="2000" dirty="0"/>
              <a:t> </a:t>
            </a:r>
            <a:r>
              <a:rPr lang="el-GR" sz="2000" dirty="0" err="1"/>
              <a:t>ἡδύσματα</a:t>
            </a:r>
            <a:r>
              <a:rPr lang="el-GR" sz="2000" dirty="0"/>
              <a:t> </a:t>
            </a:r>
            <a:r>
              <a:rPr lang="el-GR" sz="2000" dirty="0" err="1"/>
              <a:t>στακτήν</a:t>
            </a:r>
            <a:r>
              <a:rPr lang="el-GR" sz="2000" dirty="0"/>
              <a:t> </a:t>
            </a:r>
            <a:r>
              <a:rPr lang="el-GR" sz="2000" dirty="0" err="1"/>
              <a:t>ὄνυχα</a:t>
            </a:r>
            <a:r>
              <a:rPr lang="el-GR" sz="2000" dirty="0"/>
              <a:t> </a:t>
            </a:r>
            <a:r>
              <a:rPr lang="el-GR" sz="2000" dirty="0" err="1"/>
              <a:t>χαλβάνην</a:t>
            </a:r>
            <a:r>
              <a:rPr lang="el-GR" sz="2000" dirty="0"/>
              <a:t> </a:t>
            </a:r>
            <a:r>
              <a:rPr lang="el-GR" sz="2000" dirty="0" err="1"/>
              <a:t>ἡδυσμοῦ</a:t>
            </a:r>
            <a:r>
              <a:rPr lang="el-GR" sz="2000" dirty="0"/>
              <a:t> </a:t>
            </a:r>
            <a:r>
              <a:rPr lang="el-GR" sz="2000" dirty="0" err="1"/>
              <a:t>καὶ</a:t>
            </a:r>
            <a:r>
              <a:rPr lang="el-GR" sz="2000" dirty="0"/>
              <a:t> </a:t>
            </a:r>
            <a:r>
              <a:rPr lang="el-GR" sz="2000" dirty="0" err="1"/>
              <a:t>λίβανον</a:t>
            </a:r>
            <a:r>
              <a:rPr lang="el-GR" sz="2000" dirty="0"/>
              <a:t> </a:t>
            </a:r>
            <a:r>
              <a:rPr lang="el-GR" sz="2000" dirty="0" err="1"/>
              <a:t>διαφανῆ</a:t>
            </a:r>
            <a:r>
              <a:rPr lang="el-GR" sz="2000" dirty="0"/>
              <a:t> </a:t>
            </a:r>
            <a:r>
              <a:rPr lang="el-GR" sz="2000" dirty="0" err="1"/>
              <a:t>ἴσον</a:t>
            </a:r>
            <a:r>
              <a:rPr lang="el-GR" sz="2000" dirty="0"/>
              <a:t> </a:t>
            </a:r>
            <a:r>
              <a:rPr lang="el-GR" sz="2000" dirty="0" err="1"/>
              <a:t>ἴσῳ</a:t>
            </a:r>
            <a:r>
              <a:rPr lang="el-GR" sz="2000" dirty="0"/>
              <a:t> </a:t>
            </a:r>
            <a:r>
              <a:rPr lang="el-GR" sz="2000" dirty="0" err="1"/>
              <a:t>ἔσται</a:t>
            </a:r>
            <a:r>
              <a:rPr lang="el-GR" sz="2000" dirty="0"/>
              <a:t> </a:t>
            </a:r>
            <a:r>
              <a:rPr lang="en-US" sz="2000" dirty="0"/>
              <a:t>(</a:t>
            </a:r>
            <a:r>
              <a:rPr lang="en-US" sz="2000" dirty="0" err="1"/>
              <a:t>Exo</a:t>
            </a:r>
            <a:r>
              <a:rPr lang="en-US" sz="2000" dirty="0"/>
              <a:t> 30:34 BGT)</a:t>
            </a:r>
          </a:p>
          <a:p>
            <a:pPr>
              <a:spcBef>
                <a:spcPts val="1200"/>
              </a:spcBef>
            </a:pPr>
            <a:r>
              <a:rPr lang="el-GR" sz="2000" dirty="0"/>
              <a:t>ΑΓΙΟ ΚΑΙ ΟΧΙ ΓΙΑ ΙΔΙΩΤΙΚΗ ΧΡΗΣΗ. ΟΙ ΙΣΡΑΗΛΙΤΕΣ ΠΙΣΤΕΥΑΝ ΟΤΙ ΤΟ ΘΥΜΙΑΜΑ ΕΙΧΕ ΙΔΙΑΙΤΕΡΗ ΚΑΘΑΡΤΙΚΗ ΔΥΝΑΜΗ ΚΑΙ ΠΡΟΣΤΑΤΕΥΕ </a:t>
            </a:r>
            <a:r>
              <a:rPr lang="el-GR" sz="2000" dirty="0" smtClean="0"/>
              <a:t>ΑΥΤΟΝ </a:t>
            </a:r>
            <a:r>
              <a:rPr lang="el-GR" sz="2000" dirty="0"/>
              <a:t>ΠΟΥ ΤΟ ΠΡΟΣΦΕΡΕ ΜΕ ΕΥΣΕΒΕΙΑ ΣΤΟΝ ΓΙΑΧΒΕ</a:t>
            </a:r>
            <a:r>
              <a:rPr lang="el-GR" sz="2000" dirty="0" smtClean="0"/>
              <a:t>.</a:t>
            </a:r>
            <a:endParaRPr lang="en-US" sz="2000" dirty="0"/>
          </a:p>
        </p:txBody>
      </p:sp>
    </p:spTree>
    <p:extLst>
      <p:ext uri="{BB962C8B-B14F-4D97-AF65-F5344CB8AC3E}">
        <p14:creationId xmlns:p14="http://schemas.microsoft.com/office/powerpoint/2010/main" val="325681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ΑΡΤΟΙ </a:t>
            </a:r>
            <a:r>
              <a:rPr lang="el-GR" dirty="0"/>
              <a:t>ΠΡΟΘΕΣΕΩΣ</a:t>
            </a:r>
          </a:p>
        </p:txBody>
      </p:sp>
      <p:sp>
        <p:nvSpPr>
          <p:cNvPr id="3" name="Θέση περιεχομένου 2"/>
          <p:cNvSpPr>
            <a:spLocks noGrp="1"/>
          </p:cNvSpPr>
          <p:nvPr>
            <p:ph idx="1"/>
          </p:nvPr>
        </p:nvSpPr>
        <p:spPr/>
        <p:txBody>
          <a:bodyPr>
            <a:normAutofit/>
          </a:bodyPr>
          <a:lstStyle/>
          <a:p>
            <a:pPr marL="0" indent="0">
              <a:spcBef>
                <a:spcPts val="600"/>
              </a:spcBef>
              <a:buNone/>
            </a:pPr>
            <a:r>
              <a:rPr lang="el-GR" sz="2400" dirty="0"/>
              <a:t>ΑΠΟ </a:t>
            </a:r>
            <a:r>
              <a:rPr lang="el-GR" sz="2400" dirty="0" smtClean="0"/>
              <a:t>ΣΙΜΙΓΔΑΛΙ </a:t>
            </a:r>
            <a:r>
              <a:rPr lang="el-GR" sz="2400" dirty="0"/>
              <a:t>ΚΑΙ ΤΟΠΟΘΕΤΟΥΝΤΑΝ ΠΑΝΩ ΣΤΗΝ ΤΡΑΠΕΖΑ ΣΕ ΔΥΟ ΣΤΗΛΕΣ ΑΝΑ ΕΞΙ.</a:t>
            </a:r>
          </a:p>
          <a:p>
            <a:pPr marL="0" indent="0">
              <a:spcBef>
                <a:spcPts val="600"/>
              </a:spcBef>
              <a:buNone/>
            </a:pPr>
            <a:r>
              <a:rPr lang="el-GR" sz="2400" dirty="0"/>
              <a:t>ΚΑΘΕ ΣΑΒΒΑΤΟ ΟΙ ΑΡΤΟΙ ΑΝΑΝΕΩΝΟΝΤΑΝ ΚΑΙ ΚΑΤΑΝΑΛΩΝΟΝΤΑΝ ΜΟΝΟ ΑΠΟ ΤΟΥΣ ΙΕΡΕΙΣ ΣΕ ΤΟΠΟ ΙΕΡΟ.</a:t>
            </a:r>
          </a:p>
          <a:p>
            <a:pPr marL="0" indent="0">
              <a:spcBef>
                <a:spcPts val="600"/>
              </a:spcBef>
              <a:buNone/>
            </a:pPr>
            <a:r>
              <a:rPr lang="el-GR" sz="2400" dirty="0"/>
              <a:t>ΕΠΑΝΩ ΣΕ ΚΑΘΕ ΣΤΗΛΗ ΕΚΑΙΓΑΝ ΚΑΘΑΡΟ ΛΙΒΑΝΙ, ΩΣ ΥΠΕΝΘΥΜΙΣΗ ΟΤΙ ΟΙ ΑΡΤΟΙ ΤΗΣ ΠΡΟΘΕΣΕΩΣ ΠΑΡΑΧΩΡΟΥΝΤΑΝ ΚΑΤΑ ΚΑΠΟΙΟ ΤΡΟΠΟ ΩΣ ΘΥΣΙΑ-ΠΡΟΣΦΟΡΑ ΚΑΙ ΑΝΗΚΑΝ ΣΤΟΝ ΚΥΡΙΟ. </a:t>
            </a:r>
          </a:p>
        </p:txBody>
      </p:sp>
    </p:spTree>
    <p:extLst>
      <p:ext uri="{BB962C8B-B14F-4D97-AF65-F5344CB8AC3E}">
        <p14:creationId xmlns:p14="http://schemas.microsoft.com/office/powerpoint/2010/main" val="682538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a:t>
            </a:r>
            <a:endParaRPr lang="el-GR" dirty="0">
              <a:solidFill>
                <a:srgbClr val="5075BC"/>
              </a:solidFill>
            </a:endParaRPr>
          </a:p>
        </p:txBody>
      </p:sp>
    </p:spTree>
    <p:extLst>
      <p:ext uri="{BB962C8B-B14F-4D97-AF65-F5344CB8AC3E}">
        <p14:creationId xmlns:p14="http://schemas.microsoft.com/office/powerpoint/2010/main" val="3409057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94900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ΟΙ </a:t>
            </a:r>
            <a:r>
              <a:rPr lang="el-GR" dirty="0" smtClean="0"/>
              <a:t>ΛΕΥΙΤΕΣ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550" y="1558638"/>
            <a:ext cx="7467600" cy="4523362"/>
          </a:xfrm>
        </p:spPr>
      </p:pic>
      <p:sp>
        <p:nvSpPr>
          <p:cNvPr id="5" name="TextBox 4"/>
          <p:cNvSpPr txBox="1"/>
          <p:nvPr/>
        </p:nvSpPr>
        <p:spPr>
          <a:xfrm>
            <a:off x="8314316" y="5867276"/>
            <a:ext cx="298376" cy="216024"/>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440020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0.</a:t>
            </a:r>
            <a:r>
              <a:rPr lang="en-US" sz="2000" dirty="0" smtClean="0"/>
              <a:t>9</a:t>
            </a:r>
            <a:r>
              <a:rPr lang="el-GR" sz="2000" dirty="0" smtClean="0"/>
              <a:t> </a:t>
            </a:r>
            <a:r>
              <a:rPr lang="el-GR" sz="2000" dirty="0"/>
              <a:t>διαθέσιμη </a:t>
            </a:r>
            <a:r>
              <a:rPr lang="el-GR" sz="2000" dirty="0">
                <a:hlinkClick r:id="rId3"/>
              </a:rPr>
              <a:t>εδώ</a:t>
            </a:r>
            <a:r>
              <a:rPr lang="el-GR" sz="2000" dirty="0"/>
              <a:t>. </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33960475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smtClean="0"/>
              <a:t>Copyright</a:t>
            </a:r>
            <a:r>
              <a:rPr lang="el-GR" sz="2000" dirty="0" smtClean="0"/>
              <a:t> </a:t>
            </a:r>
            <a:r>
              <a:rPr lang="el-GR" sz="2000" dirty="0" err="1" smtClean="0"/>
              <a:t>Εθνικόν</a:t>
            </a:r>
            <a:r>
              <a:rPr lang="el-GR" sz="2000" dirty="0" smtClean="0"/>
              <a:t> </a:t>
            </a:r>
            <a:r>
              <a:rPr lang="el-GR" sz="2000" dirty="0"/>
              <a:t>και </a:t>
            </a:r>
            <a:r>
              <a:rPr lang="el-GR" sz="2000" dirty="0" err="1"/>
              <a:t>Καποδιστριακόν</a:t>
            </a:r>
            <a:r>
              <a:rPr lang="el-GR" sz="2000" dirty="0"/>
              <a:t> </a:t>
            </a:r>
            <a:r>
              <a:rPr lang="el-GR" sz="2000" dirty="0" err="1"/>
              <a:t>Πανεπιστήμιον</a:t>
            </a:r>
            <a:r>
              <a:rPr lang="el-GR" sz="2000" dirty="0"/>
              <a:t> Αθηνών, </a:t>
            </a:r>
            <a:r>
              <a:rPr lang="el-GR" sz="2000" dirty="0" smtClean="0"/>
              <a:t>Σωτήριος </a:t>
            </a:r>
            <a:r>
              <a:rPr lang="el-GR" sz="2000" dirty="0"/>
              <a:t>Δεσπότης, Θωμάς Μαυρομούστακος 2015. Σωτήριος Δεσπότης, Θωμάς </a:t>
            </a:r>
            <a:r>
              <a:rPr lang="el-GR" sz="2000" dirty="0" smtClean="0"/>
              <a:t>Μαυρομούστακος. «</a:t>
            </a:r>
            <a:r>
              <a:rPr lang="el-GR" sz="2000" dirty="0"/>
              <a:t>Βιβλική Αρχαιολογία - </a:t>
            </a:r>
            <a:r>
              <a:rPr lang="el-GR" sz="2000" dirty="0" smtClean="0"/>
              <a:t>Θεσμολογία. </a:t>
            </a:r>
            <a:r>
              <a:rPr lang="el-GR" sz="2000" dirty="0"/>
              <a:t>Ενότητα </a:t>
            </a:r>
            <a:r>
              <a:rPr lang="el-GR" sz="2000" dirty="0" smtClean="0"/>
              <a:t>3.1: Θεσμολογία». </a:t>
            </a:r>
            <a:r>
              <a:rPr lang="el-GR" sz="2000" dirty="0"/>
              <a:t>Έκδοση: 1.0. Αθήνα 2015. Διαθέσιμο από τη δικτυακή διεύθυνση: </a:t>
            </a:r>
            <a:r>
              <a:rPr lang="en-US" sz="2000" dirty="0">
                <a:hlinkClick r:id="rId3"/>
              </a:rPr>
              <a:t>http://opencourses.uoa.gr/courses/SOCTHEOL103</a:t>
            </a:r>
            <a:r>
              <a:rPr lang="en-US" sz="2000" dirty="0" smtClean="0">
                <a:hlinkClick r:id="rId3"/>
              </a:rPr>
              <a:t>/</a:t>
            </a:r>
            <a:r>
              <a:rPr lang="el-GR" sz="2000" dirty="0" smtClean="0"/>
              <a:t> </a:t>
            </a:r>
            <a:endParaRPr lang="el-GR" sz="2000" dirty="0"/>
          </a:p>
        </p:txBody>
      </p:sp>
    </p:spTree>
    <p:extLst>
      <p:ext uri="{BB962C8B-B14F-4D97-AF65-F5344CB8AC3E}">
        <p14:creationId xmlns:p14="http://schemas.microsoft.com/office/powerpoint/2010/main" val="329379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(1/4)</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1</a:t>
            </a:r>
            <a:r>
              <a:rPr lang="en-US" sz="2000" dirty="0" smtClean="0"/>
              <a:t>:</a:t>
            </a:r>
            <a:r>
              <a:rPr lang="el-GR" sz="2000" dirty="0" smtClean="0"/>
              <a:t> </a:t>
            </a:r>
            <a:r>
              <a:rPr lang="en-US" sz="2000" dirty="0"/>
              <a:t>Jesus Unrolls the Book in the </a:t>
            </a:r>
            <a:r>
              <a:rPr lang="en-US" sz="2000" dirty="0" smtClean="0"/>
              <a:t>Synagogue.</a:t>
            </a:r>
            <a:r>
              <a:rPr lang="el-GR" sz="2000" dirty="0" smtClean="0"/>
              <a:t> </a:t>
            </a:r>
            <a:r>
              <a:rPr lang="en-US" sz="2000" dirty="0" smtClean="0"/>
              <a:t>Copyrighted. </a:t>
            </a:r>
            <a:r>
              <a:rPr lang="en-US" sz="2000" dirty="0" smtClean="0">
                <a:hlinkClick r:id="rId3"/>
              </a:rPr>
              <a:t>http</a:t>
            </a:r>
            <a:r>
              <a:rPr lang="en-US" sz="2000" dirty="0">
                <a:hlinkClick r:id="rId3"/>
              </a:rPr>
              <a:t>://</a:t>
            </a:r>
            <a:r>
              <a:rPr lang="en-US" sz="2000" dirty="0" smtClean="0">
                <a:hlinkClick r:id="rId3"/>
              </a:rPr>
              <a:t>saltandlighttv.org/blog/wp-content/uploads/2013/01/scroll_610x300.jpg</a:t>
            </a:r>
            <a:endParaRPr lang="en-US" sz="2000" dirty="0" smtClean="0"/>
          </a:p>
          <a:p>
            <a:pPr marL="0" indent="0">
              <a:buNone/>
            </a:pPr>
            <a:r>
              <a:rPr lang="el-GR" sz="2000" dirty="0" smtClean="0"/>
              <a:t>Εικόνα 2</a:t>
            </a:r>
            <a:r>
              <a:rPr lang="en-US" sz="2000" dirty="0"/>
              <a:t>: Levites Carrying Ark of Covenant</a:t>
            </a:r>
            <a:r>
              <a:rPr lang="en-US" sz="2000" dirty="0" smtClean="0"/>
              <a:t>. </a:t>
            </a:r>
            <a:r>
              <a:rPr lang="en-US" sz="2000" dirty="0"/>
              <a:t>Copyrighted. </a:t>
            </a:r>
            <a:r>
              <a:rPr lang="en-US" sz="2000" dirty="0" smtClean="0">
                <a:hlinkClick r:id="rId4"/>
              </a:rPr>
              <a:t>https</a:t>
            </a:r>
            <a:r>
              <a:rPr lang="en-US" sz="2000" dirty="0">
                <a:hlinkClick r:id="rId4"/>
              </a:rPr>
              <a:t>://</a:t>
            </a:r>
            <a:r>
              <a:rPr lang="en-US" sz="2000" dirty="0" smtClean="0">
                <a:hlinkClick r:id="rId4"/>
              </a:rPr>
              <a:t>safeguardingtheeternal.files.wordpress.com/2013/05/levites-4.jpg</a:t>
            </a:r>
            <a:endParaRPr lang="en-US" sz="2000" dirty="0" smtClean="0"/>
          </a:p>
          <a:p>
            <a:pPr marL="0" indent="0">
              <a:buNone/>
            </a:pPr>
            <a:r>
              <a:rPr lang="el-GR" sz="2000" dirty="0" smtClean="0"/>
              <a:t>Εικόνα 3</a:t>
            </a:r>
            <a:r>
              <a:rPr lang="en-US" sz="2000" dirty="0"/>
              <a:t>: Priests of the Tabernacle. </a:t>
            </a:r>
            <a:r>
              <a:rPr lang="en-US" sz="2000" dirty="0" smtClean="0"/>
              <a:t>Public domain. </a:t>
            </a:r>
            <a:r>
              <a:rPr lang="en-US" sz="2000" dirty="0" smtClean="0">
                <a:hlinkClick r:id="rId5"/>
              </a:rPr>
              <a:t>https</a:t>
            </a:r>
            <a:r>
              <a:rPr lang="en-US" sz="2000" dirty="0">
                <a:hlinkClick r:id="rId5"/>
              </a:rPr>
              <a:t>://</a:t>
            </a:r>
            <a:r>
              <a:rPr lang="en-US" sz="2000" dirty="0" smtClean="0">
                <a:hlinkClick r:id="rId5"/>
              </a:rPr>
              <a:t>commons.wikimedia.org/wiki/File:Foster_Bible_Pictures_0072-2_Priests_of_the_Tabernacle.jpg</a:t>
            </a:r>
            <a:endParaRPr lang="en-US" sz="2000" dirty="0" smtClean="0"/>
          </a:p>
          <a:p>
            <a:pPr marL="0" indent="0">
              <a:buNone/>
            </a:pPr>
            <a:r>
              <a:rPr lang="el-GR" sz="2000" dirty="0" smtClean="0"/>
              <a:t>Εικόνα 4</a:t>
            </a:r>
            <a:r>
              <a:rPr lang="en-US" sz="2000" dirty="0" smtClean="0"/>
              <a:t>: </a:t>
            </a:r>
            <a:r>
              <a:rPr lang="el-GR" sz="2000" dirty="0"/>
              <a:t>Ο Αρχιερέας του Ισραήλ. </a:t>
            </a:r>
            <a:r>
              <a:rPr lang="en-US" sz="2000" dirty="0"/>
              <a:t>Copyrighted. </a:t>
            </a:r>
            <a:r>
              <a:rPr lang="el-GR" sz="2000" dirty="0" smtClean="0">
                <a:hlinkClick r:id="rId6"/>
              </a:rPr>
              <a:t>https</a:t>
            </a:r>
            <a:r>
              <a:rPr lang="el-GR" sz="2000" dirty="0">
                <a:hlinkClick r:id="rId6"/>
              </a:rPr>
              <a:t>://</a:t>
            </a:r>
            <a:r>
              <a:rPr lang="el-GR" sz="2000" dirty="0" smtClean="0">
                <a:hlinkClick r:id="rId6"/>
              </a:rPr>
              <a:t>dwellingintheword.files.wordpress.com/2009/09/28-priestly-garments.jpg?w=450&amp;h=456</a:t>
            </a:r>
            <a:endParaRPr lang="it-IT" sz="2000" dirty="0"/>
          </a:p>
        </p:txBody>
      </p:sp>
    </p:spTree>
    <p:extLst>
      <p:ext uri="{BB962C8B-B14F-4D97-AF65-F5344CB8AC3E}">
        <p14:creationId xmlns:p14="http://schemas.microsoft.com/office/powerpoint/2010/main" val="1509510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(2/4)</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smtClean="0"/>
              <a:t>: </a:t>
            </a:r>
            <a:r>
              <a:rPr lang="el-GR" sz="2000" dirty="0" err="1"/>
              <a:t>Σάρδιο</a:t>
            </a:r>
            <a:r>
              <a:rPr lang="el-GR" sz="2000" dirty="0" smtClean="0"/>
              <a:t>.</a:t>
            </a:r>
            <a:r>
              <a:rPr lang="en-US" sz="2000" dirty="0" smtClean="0"/>
              <a:t> Copyrighted. </a:t>
            </a:r>
            <a:r>
              <a:rPr lang="en-US" sz="2000" dirty="0" smtClean="0">
                <a:hlinkClick r:id="rId3"/>
              </a:rPr>
              <a:t>http</a:t>
            </a:r>
            <a:r>
              <a:rPr lang="en-US" sz="2000" dirty="0">
                <a:hlinkClick r:id="rId3"/>
              </a:rPr>
              <a:t>://</a:t>
            </a:r>
            <a:r>
              <a:rPr lang="en-US" sz="2000" dirty="0" smtClean="0">
                <a:hlinkClick r:id="rId3"/>
              </a:rPr>
              <a:t>www.jewelpedia.com/img/gallery/08935930012339683424529.jpg</a:t>
            </a:r>
            <a:endParaRPr lang="en-US" sz="2000" dirty="0" smtClean="0"/>
          </a:p>
          <a:p>
            <a:pPr marL="0" indent="0">
              <a:buNone/>
            </a:pPr>
            <a:r>
              <a:rPr lang="el-GR" sz="2000" dirty="0" smtClean="0"/>
              <a:t>Εικόνα 6</a:t>
            </a:r>
            <a:r>
              <a:rPr lang="en-US" sz="2000" dirty="0" smtClean="0"/>
              <a:t>: </a:t>
            </a:r>
            <a:r>
              <a:rPr lang="el-GR" sz="2000" dirty="0"/>
              <a:t>Τοπάζι. </a:t>
            </a:r>
            <a:r>
              <a:rPr lang="en-US" sz="2000" dirty="0"/>
              <a:t>Copyrighted. </a:t>
            </a:r>
            <a:r>
              <a:rPr lang="en-US" sz="2000" dirty="0" smtClean="0">
                <a:hlinkClick r:id="rId4"/>
              </a:rPr>
              <a:t>http</a:t>
            </a:r>
            <a:r>
              <a:rPr lang="en-US" sz="2000" dirty="0">
                <a:hlinkClick r:id="rId4"/>
              </a:rPr>
              <a:t>://</a:t>
            </a:r>
            <a:r>
              <a:rPr lang="en-US" sz="2000" dirty="0" smtClean="0">
                <a:hlinkClick r:id="rId4"/>
              </a:rPr>
              <a:t>www.jewelpedia.com/img/gallery/082248900123459593633685.jpg</a:t>
            </a:r>
            <a:endParaRPr lang="en-US" sz="2000" dirty="0" smtClean="0"/>
          </a:p>
          <a:p>
            <a:pPr marL="0" indent="0">
              <a:buNone/>
            </a:pPr>
            <a:r>
              <a:rPr lang="el-GR" sz="2000" dirty="0" smtClean="0"/>
              <a:t>Εικόνα 7</a:t>
            </a:r>
            <a:r>
              <a:rPr lang="en-US" sz="2000" dirty="0" smtClean="0"/>
              <a:t>: </a:t>
            </a:r>
            <a:r>
              <a:rPr lang="el-GR" sz="2000" dirty="0"/>
              <a:t>Σμαράγδι. </a:t>
            </a:r>
            <a:r>
              <a:rPr lang="en-US" sz="2000" dirty="0"/>
              <a:t>Copyrighted. </a:t>
            </a:r>
            <a:r>
              <a:rPr lang="en-US" sz="2000" dirty="0" smtClean="0">
                <a:hlinkClick r:id="rId5"/>
              </a:rPr>
              <a:t>http</a:t>
            </a:r>
            <a:r>
              <a:rPr lang="en-US" sz="2000" dirty="0">
                <a:hlinkClick r:id="rId5"/>
              </a:rPr>
              <a:t>://</a:t>
            </a:r>
            <a:r>
              <a:rPr lang="en-US" sz="2000" dirty="0" smtClean="0">
                <a:hlinkClick r:id="rId5"/>
              </a:rPr>
              <a:t>www.jewelpedia.com/img/gallery/01078490012342799157727.jpg</a:t>
            </a:r>
            <a:endParaRPr lang="en-US" sz="2000" dirty="0" smtClean="0"/>
          </a:p>
          <a:p>
            <a:pPr marL="0" indent="0">
              <a:buNone/>
            </a:pPr>
            <a:r>
              <a:rPr lang="el-GR" sz="2000" dirty="0" smtClean="0"/>
              <a:t>Εικόνα 8</a:t>
            </a:r>
            <a:r>
              <a:rPr lang="en-US" sz="2000" dirty="0" smtClean="0"/>
              <a:t>: </a:t>
            </a:r>
            <a:r>
              <a:rPr lang="el-GR" sz="2000" dirty="0" smtClean="0"/>
              <a:t>Λυχνίτης.</a:t>
            </a:r>
            <a:r>
              <a:rPr lang="en-US" sz="2000" dirty="0"/>
              <a:t> Copyrighted. </a:t>
            </a:r>
            <a:r>
              <a:rPr lang="en-US" sz="2000" dirty="0" smtClean="0">
                <a:hlinkClick r:id="rId6"/>
              </a:rPr>
              <a:t>http</a:t>
            </a:r>
            <a:r>
              <a:rPr lang="en-US" sz="2000" dirty="0">
                <a:hlinkClick r:id="rId6"/>
              </a:rPr>
              <a:t>://</a:t>
            </a:r>
            <a:r>
              <a:rPr lang="en-US" sz="2000" dirty="0" smtClean="0">
                <a:hlinkClick r:id="rId6"/>
              </a:rPr>
              <a:t>p.ananas.chaoxing.com/star/1024_0/1380507014658ebxlx.jpg</a:t>
            </a:r>
            <a:endParaRPr lang="en-US" sz="2000" dirty="0" smtClean="0"/>
          </a:p>
          <a:p>
            <a:pPr marL="0" indent="0">
              <a:buNone/>
            </a:pPr>
            <a:r>
              <a:rPr lang="el-GR" sz="2000" dirty="0" smtClean="0"/>
              <a:t>Εικόνα 9</a:t>
            </a:r>
            <a:r>
              <a:rPr lang="en-US" sz="2000" dirty="0" smtClean="0"/>
              <a:t>: </a:t>
            </a:r>
            <a:r>
              <a:rPr lang="el-GR" sz="2000" dirty="0"/>
              <a:t>Ζαφείρι. </a:t>
            </a:r>
            <a:r>
              <a:rPr lang="en-US" sz="2000" dirty="0"/>
              <a:t>Copyrighted. </a:t>
            </a:r>
            <a:r>
              <a:rPr lang="en-US" sz="2000" dirty="0" smtClean="0">
                <a:hlinkClick r:id="rId7"/>
              </a:rPr>
              <a:t>http</a:t>
            </a:r>
            <a:r>
              <a:rPr lang="en-US" sz="2000" dirty="0">
                <a:hlinkClick r:id="rId7"/>
              </a:rPr>
              <a:t>://</a:t>
            </a:r>
            <a:r>
              <a:rPr lang="en-US" sz="2000" dirty="0" smtClean="0">
                <a:hlinkClick r:id="rId7"/>
              </a:rPr>
              <a:t>www.jewelpedia.com/img/gallery/056936500123410858755199.jpg</a:t>
            </a:r>
            <a:endParaRPr lang="en-US" sz="2000" dirty="0" smtClean="0"/>
          </a:p>
          <a:p>
            <a:pPr marL="0" indent="0">
              <a:buNone/>
            </a:pPr>
            <a:r>
              <a:rPr lang="el-GR" sz="2000" dirty="0" smtClean="0"/>
              <a:t>Εικόνα 10</a:t>
            </a:r>
            <a:r>
              <a:rPr lang="en-US" sz="2000" dirty="0" smtClean="0"/>
              <a:t>: </a:t>
            </a:r>
            <a:r>
              <a:rPr lang="el-GR" sz="2000" dirty="0" err="1"/>
              <a:t>Ίασπης</a:t>
            </a:r>
            <a:r>
              <a:rPr lang="el-GR" sz="2000" dirty="0"/>
              <a:t>. </a:t>
            </a:r>
            <a:r>
              <a:rPr lang="en-US" sz="2000" dirty="0"/>
              <a:t>Copyrighted. </a:t>
            </a:r>
            <a:r>
              <a:rPr lang="en-US" sz="2000" dirty="0" smtClean="0">
                <a:hlinkClick r:id="rId8"/>
              </a:rPr>
              <a:t>http</a:t>
            </a:r>
            <a:r>
              <a:rPr lang="en-US" sz="2000" dirty="0">
                <a:hlinkClick r:id="rId8"/>
              </a:rPr>
              <a:t>://</a:t>
            </a:r>
            <a:r>
              <a:rPr lang="en-US" sz="2000" dirty="0" smtClean="0">
                <a:hlinkClick r:id="rId8"/>
              </a:rPr>
              <a:t>www.jewelpedia.com/img/gallery/042850300123411125133091.jpg</a:t>
            </a:r>
            <a:r>
              <a:rPr lang="en-US" sz="2000" dirty="0" smtClean="0"/>
              <a:t> </a:t>
            </a:r>
            <a:r>
              <a:rPr lang="el-GR" sz="2000" dirty="0" smtClean="0"/>
              <a:t> </a:t>
            </a:r>
            <a:r>
              <a:rPr lang="en-US" sz="2000" dirty="0" smtClean="0"/>
              <a:t> </a:t>
            </a:r>
            <a:endParaRPr lang="it-IT" sz="2000" dirty="0"/>
          </a:p>
        </p:txBody>
      </p:sp>
    </p:spTree>
    <p:extLst>
      <p:ext uri="{BB962C8B-B14F-4D97-AF65-F5344CB8AC3E}">
        <p14:creationId xmlns:p14="http://schemas.microsoft.com/office/powerpoint/2010/main" val="223092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(3/4)</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11</a:t>
            </a:r>
            <a:r>
              <a:rPr lang="en-US" sz="2000" dirty="0" smtClean="0"/>
              <a:t>: </a:t>
            </a:r>
            <a:r>
              <a:rPr lang="el-GR" sz="2000" dirty="0"/>
              <a:t>Ζιρκόνιο. </a:t>
            </a:r>
            <a:r>
              <a:rPr lang="en-US" sz="2000" dirty="0" smtClean="0"/>
              <a:t>Copyrighted. </a:t>
            </a:r>
            <a:r>
              <a:rPr lang="en-US" sz="2000" dirty="0" smtClean="0">
                <a:hlinkClick r:id="rId3"/>
              </a:rPr>
              <a:t>http</a:t>
            </a:r>
            <a:r>
              <a:rPr lang="en-US" sz="2000" dirty="0">
                <a:hlinkClick r:id="rId3"/>
              </a:rPr>
              <a:t>://</a:t>
            </a:r>
            <a:r>
              <a:rPr lang="en-US" sz="2000" dirty="0" smtClean="0">
                <a:hlinkClick r:id="rId3"/>
              </a:rPr>
              <a:t>img838.imageshack.us/img838/861/61332617.jpg</a:t>
            </a:r>
            <a:endParaRPr lang="en-US" sz="2000" dirty="0" smtClean="0"/>
          </a:p>
          <a:p>
            <a:pPr marL="0" indent="0">
              <a:buNone/>
            </a:pPr>
            <a:r>
              <a:rPr lang="el-GR" sz="2000" dirty="0" smtClean="0"/>
              <a:t>Εικόνα 12</a:t>
            </a:r>
            <a:r>
              <a:rPr lang="en-US" sz="2000" dirty="0" smtClean="0"/>
              <a:t>: </a:t>
            </a:r>
            <a:r>
              <a:rPr lang="el-GR" sz="2000" dirty="0"/>
              <a:t>Αχάτες</a:t>
            </a:r>
            <a:r>
              <a:rPr lang="el-GR" sz="2000" dirty="0" smtClean="0"/>
              <a:t>.</a:t>
            </a:r>
            <a:r>
              <a:rPr lang="en-US" sz="2000" dirty="0" smtClean="0"/>
              <a:t> </a:t>
            </a:r>
            <a:r>
              <a:rPr lang="en-US" sz="2000" dirty="0"/>
              <a:t>Copyrighted. </a:t>
            </a:r>
            <a:r>
              <a:rPr lang="en-US" sz="2000" dirty="0" smtClean="0">
                <a:hlinkClick r:id="rId4"/>
              </a:rPr>
              <a:t>https</a:t>
            </a:r>
            <a:r>
              <a:rPr lang="en-US" sz="2000" dirty="0">
                <a:hlinkClick r:id="rId4"/>
              </a:rPr>
              <a:t>://</a:t>
            </a:r>
            <a:r>
              <a:rPr lang="en-US" sz="2000" dirty="0" smtClean="0">
                <a:hlinkClick r:id="rId4"/>
              </a:rPr>
              <a:t>s-media-cache-ak0.pinimg.com/236x/db/6f/c0/db6fc0e29491e36a97d439c914fb41d2.jpg</a:t>
            </a:r>
            <a:endParaRPr lang="en-US" sz="2000" dirty="0" smtClean="0"/>
          </a:p>
          <a:p>
            <a:pPr marL="0" indent="0">
              <a:buNone/>
            </a:pPr>
            <a:r>
              <a:rPr lang="el-GR" sz="2000" dirty="0" smtClean="0"/>
              <a:t>Εικόνα 13</a:t>
            </a:r>
            <a:r>
              <a:rPr lang="en-US" sz="2000" dirty="0" smtClean="0"/>
              <a:t>: </a:t>
            </a:r>
            <a:r>
              <a:rPr lang="el-GR" sz="2000" dirty="0"/>
              <a:t>Αμέθυστος. </a:t>
            </a:r>
            <a:r>
              <a:rPr lang="en-US" sz="2000" dirty="0"/>
              <a:t>Copyrighted. </a:t>
            </a:r>
            <a:r>
              <a:rPr lang="en-US" sz="2000" dirty="0" smtClean="0">
                <a:hlinkClick r:id="rId5"/>
              </a:rPr>
              <a:t>http</a:t>
            </a:r>
            <a:r>
              <a:rPr lang="en-US" sz="2000" dirty="0">
                <a:hlinkClick r:id="rId5"/>
              </a:rPr>
              <a:t>://</a:t>
            </a:r>
            <a:r>
              <a:rPr lang="en-US" sz="2000" dirty="0" smtClean="0">
                <a:hlinkClick r:id="rId5"/>
              </a:rPr>
              <a:t>www.jewelpedia.com/img/gallery/047673000123403897372983.jpg</a:t>
            </a:r>
            <a:endParaRPr lang="en-US" sz="2000" dirty="0" smtClean="0"/>
          </a:p>
          <a:p>
            <a:pPr marL="0" indent="0">
              <a:buNone/>
            </a:pPr>
            <a:r>
              <a:rPr lang="el-GR" sz="2000" dirty="0" smtClean="0"/>
              <a:t>Εικόνα 14</a:t>
            </a:r>
            <a:r>
              <a:rPr lang="en-US" sz="2000" dirty="0" smtClean="0"/>
              <a:t>: </a:t>
            </a:r>
            <a:r>
              <a:rPr lang="el-GR" sz="2000" dirty="0"/>
              <a:t>Χρυσόλιθος. </a:t>
            </a:r>
            <a:r>
              <a:rPr lang="en-US" sz="2000" dirty="0"/>
              <a:t>Copyrighted. </a:t>
            </a:r>
            <a:r>
              <a:rPr lang="el-GR" sz="2000" dirty="0" smtClean="0">
                <a:hlinkClick r:id="rId6"/>
              </a:rPr>
              <a:t>http</a:t>
            </a:r>
            <a:r>
              <a:rPr lang="el-GR" sz="2000" dirty="0">
                <a:hlinkClick r:id="rId6"/>
              </a:rPr>
              <a:t>://2.bp.blogspot.com</a:t>
            </a:r>
            <a:r>
              <a:rPr lang="el-GR" sz="2000" dirty="0" smtClean="0">
                <a:hlinkClick r:id="rId6"/>
              </a:rPr>
              <a:t>/-ws8BGeF4mmI/UA_J-6caHyI/AAAAAAAAANg/m-E8hTb95iw/s1600/028763200123469449196560.jpg</a:t>
            </a:r>
            <a:endParaRPr lang="en-US" sz="2000" dirty="0" smtClean="0"/>
          </a:p>
          <a:p>
            <a:pPr marL="0" indent="0">
              <a:buNone/>
            </a:pPr>
            <a:r>
              <a:rPr lang="el-GR" sz="2000" dirty="0" smtClean="0"/>
              <a:t>Εικόνα 15</a:t>
            </a:r>
            <a:r>
              <a:rPr lang="en-US" sz="2000" dirty="0" smtClean="0"/>
              <a:t>: </a:t>
            </a:r>
            <a:r>
              <a:rPr lang="el-GR" sz="2000" dirty="0" err="1"/>
              <a:t>Χρυσοβήρυλλος</a:t>
            </a:r>
            <a:r>
              <a:rPr lang="el-GR" sz="2000" dirty="0"/>
              <a:t>. </a:t>
            </a:r>
            <a:r>
              <a:rPr lang="en-US" sz="2000" dirty="0" smtClean="0"/>
              <a:t>Public domain. </a:t>
            </a:r>
            <a:r>
              <a:rPr lang="el-GR" sz="2000" dirty="0" smtClean="0">
                <a:hlinkClick r:id="rId7"/>
              </a:rPr>
              <a:t>https</a:t>
            </a:r>
            <a:r>
              <a:rPr lang="el-GR" sz="2000" dirty="0">
                <a:hlinkClick r:id="rId7"/>
              </a:rPr>
              <a:t>://</a:t>
            </a:r>
            <a:r>
              <a:rPr lang="el-GR" sz="2000" dirty="0" smtClean="0">
                <a:hlinkClick r:id="rId7"/>
              </a:rPr>
              <a:t>commons.wikimedia.org/wiki/File:Chrysoberyl-Garnet-Group-273354.jpg</a:t>
            </a:r>
            <a:endParaRPr lang="en-US" sz="2000" dirty="0" smtClean="0"/>
          </a:p>
          <a:p>
            <a:pPr marL="0" indent="0">
              <a:buNone/>
            </a:pPr>
            <a:r>
              <a:rPr lang="el-GR" sz="2000" dirty="0" smtClean="0"/>
              <a:t>Εικόνα 16</a:t>
            </a:r>
            <a:r>
              <a:rPr lang="en-US" sz="2000" dirty="0" smtClean="0"/>
              <a:t>: </a:t>
            </a:r>
            <a:r>
              <a:rPr lang="el-GR" sz="2000" dirty="0"/>
              <a:t>Όνυχας. </a:t>
            </a:r>
            <a:r>
              <a:rPr lang="en-US" sz="2000" dirty="0"/>
              <a:t>Copyrighted. </a:t>
            </a:r>
            <a:r>
              <a:rPr lang="en-US" sz="2000" dirty="0" smtClean="0">
                <a:hlinkClick r:id="rId8"/>
              </a:rPr>
              <a:t>http</a:t>
            </a:r>
            <a:r>
              <a:rPr lang="en-US" sz="2000" dirty="0">
                <a:hlinkClick r:id="rId8"/>
              </a:rPr>
              <a:t>://</a:t>
            </a:r>
            <a:r>
              <a:rPr lang="en-US" sz="2000" dirty="0" smtClean="0">
                <a:hlinkClick r:id="rId8"/>
              </a:rPr>
              <a:t>www.jewelpedia.com/img/gallery/069408000123397171618537.jpg</a:t>
            </a:r>
            <a:r>
              <a:rPr lang="en-US" sz="2000" dirty="0" smtClean="0"/>
              <a:t> </a:t>
            </a:r>
            <a:endParaRPr lang="it-IT" sz="2000" dirty="0"/>
          </a:p>
        </p:txBody>
      </p:sp>
    </p:spTree>
    <p:extLst>
      <p:ext uri="{BB962C8B-B14F-4D97-AF65-F5344CB8AC3E}">
        <p14:creationId xmlns:p14="http://schemas.microsoft.com/office/powerpoint/2010/main" val="3335101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(4/4)</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17</a:t>
            </a:r>
            <a:r>
              <a:rPr lang="en-US" sz="2000" dirty="0"/>
              <a:t>: Marble Statue of a Bound Goat. </a:t>
            </a:r>
            <a:r>
              <a:rPr lang="en-US" sz="2000" dirty="0" smtClean="0"/>
              <a:t>Copyrighted. </a:t>
            </a:r>
            <a:r>
              <a:rPr lang="en-US" sz="2000" dirty="0" smtClean="0">
                <a:hlinkClick r:id="rId3"/>
              </a:rPr>
              <a:t>http</a:t>
            </a:r>
            <a:r>
              <a:rPr lang="en-US" sz="2000" dirty="0">
                <a:hlinkClick r:id="rId3"/>
              </a:rPr>
              <a:t>://</a:t>
            </a:r>
            <a:r>
              <a:rPr lang="en-US" sz="2000" dirty="0" smtClean="0">
                <a:hlinkClick r:id="rId3"/>
              </a:rPr>
              <a:t>36.media.tumblr.com/07fa06b425f7cd5dbd24df20f77f93a1/tumblr_mljh04L6O71ryfivao1_500.jpg</a:t>
            </a:r>
            <a:endParaRPr lang="en-US" sz="2000" dirty="0" smtClean="0"/>
          </a:p>
          <a:p>
            <a:pPr marL="0" indent="0">
              <a:buNone/>
            </a:pPr>
            <a:r>
              <a:rPr lang="el-GR" sz="2000" dirty="0" smtClean="0"/>
              <a:t>Εικόνα 18</a:t>
            </a:r>
            <a:r>
              <a:rPr lang="en-US" sz="2000" dirty="0"/>
              <a:t>: The Enduring Symbolism of Doves. </a:t>
            </a:r>
            <a:r>
              <a:rPr lang="en-US" sz="2000" dirty="0" smtClean="0"/>
              <a:t>Public domain. </a:t>
            </a:r>
            <a:r>
              <a:rPr lang="en-US" sz="2000" dirty="0" smtClean="0">
                <a:hlinkClick r:id="rId4"/>
              </a:rPr>
              <a:t>https</a:t>
            </a:r>
            <a:r>
              <a:rPr lang="en-US" sz="2000" dirty="0">
                <a:hlinkClick r:id="rId4"/>
              </a:rPr>
              <a:t>://</a:t>
            </a:r>
            <a:r>
              <a:rPr lang="en-US" sz="2000" dirty="0" smtClean="0">
                <a:hlinkClick r:id="rId4"/>
              </a:rPr>
              <a:t>commons.wikimedia.org/wiki/File:French</a:t>
            </a:r>
            <a:r>
              <a:rPr lang="en-US" sz="2000" dirty="0">
                <a:hlinkClick r:id="rId4"/>
              </a:rPr>
              <a:t>_-_Eucharistic_Dove</a:t>
            </a:r>
            <a:r>
              <a:rPr lang="en-US" sz="2000" dirty="0" smtClean="0">
                <a:hlinkClick r:id="rId4"/>
              </a:rPr>
              <a:t>_-_</a:t>
            </a:r>
            <a:r>
              <a:rPr lang="en-US" sz="2000" dirty="0">
                <a:hlinkClick r:id="rId4"/>
              </a:rPr>
              <a:t>Walters_4477_-_</a:t>
            </a:r>
            <a:r>
              <a:rPr lang="en-US" sz="2000" dirty="0" smtClean="0">
                <a:hlinkClick r:id="rId4"/>
              </a:rPr>
              <a:t>Profile.jpg</a:t>
            </a:r>
            <a:r>
              <a:rPr lang="en-US" sz="2000" dirty="0" smtClean="0"/>
              <a:t> </a:t>
            </a:r>
            <a:endParaRPr lang="it-IT" sz="2000" dirty="0"/>
          </a:p>
        </p:txBody>
      </p:sp>
    </p:spTree>
    <p:extLst>
      <p:ext uri="{BB962C8B-B14F-4D97-AF65-F5344CB8AC3E}">
        <p14:creationId xmlns:p14="http://schemas.microsoft.com/office/powerpoint/2010/main" val="277419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ΟΙ </a:t>
            </a:r>
            <a:r>
              <a:rPr lang="el-GR" dirty="0" smtClean="0"/>
              <a:t>ΛΕΥΙΤΕΣ </a:t>
            </a:r>
            <a:r>
              <a:rPr lang="en-US" dirty="0"/>
              <a:t>[2]</a:t>
            </a:r>
            <a:endParaRPr lang="el-GR" dirty="0"/>
          </a:p>
        </p:txBody>
      </p:sp>
      <p:sp>
        <p:nvSpPr>
          <p:cNvPr id="3" name="Θέση περιεχομένου 2"/>
          <p:cNvSpPr>
            <a:spLocks noGrp="1"/>
          </p:cNvSpPr>
          <p:nvPr>
            <p:ph idx="1"/>
          </p:nvPr>
        </p:nvSpPr>
        <p:spPr/>
        <p:txBody>
          <a:bodyPr>
            <a:noAutofit/>
          </a:bodyPr>
          <a:lstStyle/>
          <a:p>
            <a:pPr marL="216000" indent="-216000">
              <a:lnSpc>
                <a:spcPts val="2300"/>
              </a:lnSpc>
              <a:spcBef>
                <a:spcPts val="0"/>
              </a:spcBef>
            </a:pPr>
            <a:r>
              <a:rPr lang="el-GR" sz="2000" dirty="0"/>
              <a:t>ΜΕΛΗ ΤΗΣ ΦΥΛΗΣ ΤΟΥ ΛΕΥΙ ΚΑΙ ΠΡΟΕΡΧΟΝΤΑΝ ΑΠΟ ΤΟΝ ΟΙΚΟ ΤΟΥ ΙΑΚΩΒ.</a:t>
            </a:r>
          </a:p>
          <a:p>
            <a:pPr marL="216000" indent="-216000">
              <a:lnSpc>
                <a:spcPts val="2300"/>
              </a:lnSpc>
              <a:spcBef>
                <a:spcPts val="0"/>
              </a:spcBef>
            </a:pPr>
            <a:r>
              <a:rPr lang="el-GR" sz="2000" dirty="0"/>
              <a:t>ΛΕΥΙ ΣΗΜΑΙΝΕΙ </a:t>
            </a:r>
            <a:r>
              <a:rPr lang="el-GR" sz="2000" dirty="0" smtClean="0"/>
              <a:t>ΠΡΟΣΗΛΩΜΕΝΟ - ΑΦΟΣΙΩΜΕΝΟ </a:t>
            </a:r>
            <a:r>
              <a:rPr lang="el-GR" sz="2000" dirty="0"/>
              <a:t>ΣΕ ΚΑΤΙ, ΠΡΟΚΕΙΜΕΝΟΥ ΕΔΩ ΣΤΟΝ ΘΕΟ.</a:t>
            </a:r>
          </a:p>
          <a:p>
            <a:pPr marL="216000" indent="-216000">
              <a:lnSpc>
                <a:spcPts val="2300"/>
              </a:lnSpc>
              <a:spcBef>
                <a:spcPts val="0"/>
              </a:spcBef>
            </a:pPr>
            <a:r>
              <a:rPr lang="el-GR" sz="2000" dirty="0"/>
              <a:t>ΣΥΝΕΡΓΟΙ ΤΩΝ ΙΕΡΕΩΝ, ΔΕΝ ΕΠΙΤΡΕΠΟΤΑΝ ΟΜΩΣ ΝΑ ΠΡΟΣΦΕΡΟΥΝ ΘΥΣΙΕΣ. ΑΝ ΤΟ ΕΚΑΝΑΝ ΕΘΑΝΑΤΩΝΟΝΤΑΝ.</a:t>
            </a:r>
          </a:p>
          <a:p>
            <a:pPr marL="0" indent="0">
              <a:lnSpc>
                <a:spcPts val="2300"/>
              </a:lnSpc>
              <a:spcBef>
                <a:spcPts val="600"/>
              </a:spcBef>
              <a:buNone/>
            </a:pPr>
            <a:r>
              <a:rPr lang="el-GR" sz="2000" dirty="0"/>
              <a:t>ΚΑΘΗΚΟΝΤΑ:</a:t>
            </a:r>
          </a:p>
          <a:p>
            <a:pPr marL="216000" indent="-216000">
              <a:lnSpc>
                <a:spcPts val="2300"/>
              </a:lnSpc>
              <a:spcBef>
                <a:spcPts val="0"/>
              </a:spcBef>
            </a:pPr>
            <a:r>
              <a:rPr lang="el-GR" sz="2000" dirty="0"/>
              <a:t>ΜΕΤΕΦΕΡΑΝ ΤΗΝ ΚΙΒΩΤΟ</a:t>
            </a:r>
          </a:p>
          <a:p>
            <a:pPr marL="216000" indent="-216000">
              <a:lnSpc>
                <a:spcPts val="2300"/>
              </a:lnSpc>
              <a:spcBef>
                <a:spcPts val="0"/>
              </a:spcBef>
            </a:pPr>
            <a:r>
              <a:rPr lang="el-GR" sz="2000" dirty="0"/>
              <a:t>ΚΑΘΑΡΙΖΑΝ ΤΟΝ ΝΑΟ</a:t>
            </a:r>
          </a:p>
          <a:p>
            <a:pPr marL="216000" indent="-216000">
              <a:lnSpc>
                <a:spcPts val="2300"/>
              </a:lnSpc>
              <a:spcBef>
                <a:spcPts val="0"/>
              </a:spcBef>
            </a:pPr>
            <a:r>
              <a:rPr lang="el-GR" sz="2000" dirty="0" smtClean="0"/>
              <a:t>ΕΓΔΕΡΝΑΝ </a:t>
            </a:r>
            <a:r>
              <a:rPr lang="el-GR" sz="2000" dirty="0"/>
              <a:t>ΤΑ ΣΦΑΓΙΑΣΘΕΝΤΑ ΖΩΑ</a:t>
            </a:r>
          </a:p>
          <a:p>
            <a:pPr marL="216000" indent="-216000">
              <a:lnSpc>
                <a:spcPts val="2300"/>
              </a:lnSpc>
              <a:spcBef>
                <a:spcPts val="0"/>
              </a:spcBef>
            </a:pPr>
            <a:r>
              <a:rPr lang="el-GR" sz="2000" dirty="0" smtClean="0"/>
              <a:t>ΠΡΟΕΤΟΙΜΑΖΑΝ </a:t>
            </a:r>
            <a:r>
              <a:rPr lang="el-GR" sz="2000" dirty="0"/>
              <a:t>ΤΗΝ ΑΝΑΙΚΑΚΤΗ ΘΥΣΙΑ</a:t>
            </a:r>
          </a:p>
          <a:p>
            <a:pPr marL="216000" indent="-216000">
              <a:lnSpc>
                <a:spcPts val="2300"/>
              </a:lnSpc>
              <a:spcBef>
                <a:spcPts val="0"/>
              </a:spcBef>
            </a:pPr>
            <a:r>
              <a:rPr lang="el-GR" sz="2000" dirty="0"/>
              <a:t>ΠΑΡΑΣΚΕΥΑΖΑΝ ΤΟΥΣ ΑΡΤΟΥΣ ΠΡΟΘΕΣΕΩΣ</a:t>
            </a:r>
          </a:p>
          <a:p>
            <a:pPr marL="216000" indent="-216000">
              <a:lnSpc>
                <a:spcPts val="2300"/>
              </a:lnSpc>
              <a:spcBef>
                <a:spcPts val="0"/>
              </a:spcBef>
            </a:pPr>
            <a:r>
              <a:rPr lang="el-GR" sz="2000" dirty="0"/>
              <a:t>ΤΗΡΗΞΗ ΤΗΣ ΤΑΞΗΣ ΚΑΙ ΤΗΣ ΗΣΥΧΙΑΣ</a:t>
            </a:r>
          </a:p>
          <a:p>
            <a:pPr marL="216000" indent="-216000">
              <a:lnSpc>
                <a:spcPts val="2300"/>
              </a:lnSpc>
              <a:spcBef>
                <a:spcPts val="0"/>
              </a:spcBef>
            </a:pPr>
            <a:r>
              <a:rPr lang="el-GR" sz="2000" dirty="0"/>
              <a:t>ΕΛΕΓΧΟΣ ΤΩΝ ΕΙΣΕΡΧΟΜΕΝΩΝ ΣΤΟΝ ΝΑΟ</a:t>
            </a:r>
          </a:p>
          <a:p>
            <a:pPr marL="216000" indent="-216000">
              <a:lnSpc>
                <a:spcPts val="2300"/>
              </a:lnSpc>
              <a:spcBef>
                <a:spcPts val="0"/>
              </a:spcBef>
            </a:pPr>
            <a:r>
              <a:rPr lang="el-GR" sz="2000" dirty="0"/>
              <a:t>ΣΥΜΜΕΤΟΧΗ ΣΤΟΝ ΧΟΡΟ ΤΟΥ ΝΑΟΥ</a:t>
            </a:r>
          </a:p>
          <a:p>
            <a:pPr marL="216000" indent="-216000">
              <a:lnSpc>
                <a:spcPts val="2300"/>
              </a:lnSpc>
              <a:spcBef>
                <a:spcPts val="0"/>
              </a:spcBef>
            </a:pPr>
            <a:r>
              <a:rPr lang="el-GR" sz="2000" dirty="0"/>
              <a:t>ΑΦΙΕΡΩΝΟΝΤΑΝ ΣΤΟΝ ΘΕΟ ΑΝΤΙ ΤΩΝ ΠΡΩΤΟΤΟΚΩΝ </a:t>
            </a:r>
          </a:p>
        </p:txBody>
      </p:sp>
    </p:spTree>
    <p:extLst>
      <p:ext uri="{BB962C8B-B14F-4D97-AF65-F5344CB8AC3E}">
        <p14:creationId xmlns:p14="http://schemas.microsoft.com/office/powerpoint/2010/main" val="91713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ΟΙ </a:t>
            </a:r>
            <a:r>
              <a:rPr lang="el-GR" dirty="0" smtClean="0"/>
              <a:t>ΛΕΥΙΤΕΣ</a:t>
            </a:r>
            <a:r>
              <a:rPr lang="en-US" dirty="0"/>
              <a:t>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252000" indent="-252000">
              <a:lnSpc>
                <a:spcPts val="2400"/>
              </a:lnSpc>
              <a:spcBef>
                <a:spcPts val="0"/>
              </a:spcBef>
            </a:pPr>
            <a:r>
              <a:rPr lang="el-GR" sz="2200" dirty="0"/>
              <a:t>ΤΕΛΕΤΗ ΓΙΑ ΤΗΝ ΕΙΣΟΔΟ ΤΟΥΣ ΣΤΗΝ ΥΠΗΡΕΣΙΑ ΤΟΥ ΝΑΟΥ. </a:t>
            </a:r>
            <a:r>
              <a:rPr lang="el-GR" sz="2200" dirty="0" smtClean="0"/>
              <a:t>ΠΕΡΙΛΑΜΒΑΝΕ</a:t>
            </a:r>
            <a:r>
              <a:rPr lang="en-US" sz="2200" dirty="0" smtClean="0"/>
              <a:t>:</a:t>
            </a:r>
            <a:endParaRPr lang="el-GR" sz="2200" dirty="0" smtClean="0"/>
          </a:p>
          <a:p>
            <a:pPr marL="252000" indent="0">
              <a:lnSpc>
                <a:spcPts val="2400"/>
              </a:lnSpc>
              <a:spcBef>
                <a:spcPts val="0"/>
              </a:spcBef>
              <a:buNone/>
            </a:pPr>
            <a:r>
              <a:rPr lang="el-GR" sz="2000" dirty="0" smtClean="0"/>
              <a:t>Α. ΡΑΝΤΙΣΜΑ ΜΕ ΝΕΡΟ</a:t>
            </a:r>
          </a:p>
          <a:p>
            <a:pPr marL="252000" indent="0">
              <a:lnSpc>
                <a:spcPts val="2400"/>
              </a:lnSpc>
              <a:spcBef>
                <a:spcPts val="0"/>
              </a:spcBef>
              <a:buNone/>
            </a:pPr>
            <a:r>
              <a:rPr lang="el-GR" sz="2000" dirty="0" smtClean="0"/>
              <a:t>Β</a:t>
            </a:r>
            <a:r>
              <a:rPr lang="el-GR" sz="2000" dirty="0"/>
              <a:t>. </a:t>
            </a:r>
            <a:r>
              <a:rPr lang="el-GR" sz="2000" dirty="0" smtClean="0"/>
              <a:t>ΚΟΥΡΑ</a:t>
            </a:r>
          </a:p>
          <a:p>
            <a:pPr marL="252000" indent="0">
              <a:lnSpc>
                <a:spcPts val="2400"/>
              </a:lnSpc>
              <a:spcBef>
                <a:spcPts val="0"/>
              </a:spcBef>
              <a:buNone/>
            </a:pPr>
            <a:r>
              <a:rPr lang="el-GR" sz="2000" dirty="0" smtClean="0"/>
              <a:t>Γ</a:t>
            </a:r>
            <a:r>
              <a:rPr lang="el-GR" sz="2000" dirty="0"/>
              <a:t>. </a:t>
            </a:r>
            <a:r>
              <a:rPr lang="el-GR" sz="2000" dirty="0" smtClean="0"/>
              <a:t>ΠΛΥΣΗ </a:t>
            </a:r>
            <a:r>
              <a:rPr lang="el-GR" sz="2000" dirty="0"/>
              <a:t>ΤΩΝ ΕΝΔΥΜΑΤΩΝ</a:t>
            </a:r>
          </a:p>
          <a:p>
            <a:pPr marL="252000" indent="0">
              <a:lnSpc>
                <a:spcPts val="2400"/>
              </a:lnSpc>
              <a:spcBef>
                <a:spcPts val="0"/>
              </a:spcBef>
              <a:buNone/>
            </a:pPr>
            <a:r>
              <a:rPr lang="el-GR" sz="2000" dirty="0"/>
              <a:t>Δ. ΠΡΟΣΦΟΡΑ ΘΥΣΙΑΣ ΟΛΟΚΑΥΤΩΜΑΤΟΣ ΚΑΙ ΕΞΙΛΑΣΜΟΥ</a:t>
            </a:r>
          </a:p>
          <a:p>
            <a:pPr marL="252000" indent="-252000">
              <a:lnSpc>
                <a:spcPts val="2400"/>
              </a:lnSpc>
              <a:spcBef>
                <a:spcPts val="0"/>
              </a:spcBef>
            </a:pPr>
            <a:r>
              <a:rPr lang="el-GR" sz="2200" dirty="0"/>
              <a:t>22-24 </a:t>
            </a:r>
            <a:r>
              <a:rPr lang="el-GR" sz="2200" dirty="0" smtClean="0"/>
              <a:t>ΤΑΞΕΙΣ.</a:t>
            </a:r>
            <a:endParaRPr lang="el-GR" sz="2200" dirty="0"/>
          </a:p>
          <a:p>
            <a:pPr marL="252000" indent="-252000">
              <a:lnSpc>
                <a:spcPts val="2400"/>
              </a:lnSpc>
              <a:spcBef>
                <a:spcPts val="0"/>
              </a:spcBef>
            </a:pPr>
            <a:r>
              <a:rPr lang="el-GR" sz="2200" dirty="0"/>
              <a:t>ΤΑ ΚΑΘΗΚΟΝΤΑ ΚΑΘΕ ΤΑΞΗΣ ΜΕ </a:t>
            </a:r>
            <a:r>
              <a:rPr lang="el-GR" sz="2200" dirty="0" smtClean="0"/>
              <a:t>ΚΛΗΡΟ.</a:t>
            </a:r>
            <a:endParaRPr lang="el-GR" sz="2200" dirty="0"/>
          </a:p>
          <a:p>
            <a:pPr marL="252000" indent="-252000">
              <a:lnSpc>
                <a:spcPts val="2400"/>
              </a:lnSpc>
              <a:spcBef>
                <a:spcPts val="0"/>
              </a:spcBef>
            </a:pPr>
            <a:r>
              <a:rPr lang="el-GR" sz="2200" dirty="0"/>
              <a:t>ΑΠΑΛΛΑΣΣΟΝΤΑΝ ΤΟΥ ΣΤΡΑΤΟΥ ΚΑΙ ΤΟΥ </a:t>
            </a:r>
            <a:r>
              <a:rPr lang="el-GR" sz="2200" dirty="0" smtClean="0"/>
              <a:t>ΦΟΡΟΥ.</a:t>
            </a:r>
            <a:endParaRPr lang="el-GR" sz="2200" dirty="0"/>
          </a:p>
          <a:p>
            <a:pPr marL="252000" indent="-252000">
              <a:lnSpc>
                <a:spcPts val="2400"/>
              </a:lnSpc>
              <a:spcBef>
                <a:spcPts val="0"/>
              </a:spcBef>
            </a:pPr>
            <a:r>
              <a:rPr lang="el-GR" sz="2200" dirty="0"/>
              <a:t>ΛΑΜΒΑΝΑΝ ΤΜΗΜΑΤΑ ΤΗΣ ΔΕΚΑΤΗΣ (1/10 ΤΗΣ ΣΥΓΚΟΜΙΔΗΣ Η ΤΩΝ ΕΙΣΟΔΗΜΑΤΩΝ ΤΟΥ ΛΑΟΥ ΠΟΥ ΔΙΔΟΝΤΑΝ ΣΤΟΝ ΝΑΟ ΑΝΑ ΤΡΙΕΤΙΑ</a:t>
            </a:r>
            <a:r>
              <a:rPr lang="el-GR" sz="2200" dirty="0" smtClean="0"/>
              <a:t>).</a:t>
            </a:r>
            <a:endParaRPr lang="el-GR" sz="2200" dirty="0"/>
          </a:p>
          <a:p>
            <a:pPr marL="252000" indent="-252000">
              <a:lnSpc>
                <a:spcPts val="2400"/>
              </a:lnSpc>
              <a:spcBef>
                <a:spcPts val="0"/>
              </a:spcBef>
            </a:pPr>
            <a:r>
              <a:rPr lang="el-GR" sz="2200" dirty="0"/>
              <a:t>ΚΑΤΑ ΤΗΝ ΕΛΛΗΝΙΣΤΙΚΗ ΠΕΡΙΟΔΟ ΑΠΩΛΕΣΑΝ ΣΗΜΑΝΤΙΚΟ ΜΕΡΟΣ ΤΩΝ ΠΡΟΝΟΜΙΩΝ ΤΟΥΣ ΚΑΙ ΚΑΤΑ ΤΟΝ 1Ο ΑΙΩΝΑ ΚΑΤΑΓΡΑΦΟΝΤΑΙ ΩΣ ΑΟΙΔΟΙ ΚΑΙ ΦΥΛΑΚΕΣ ΤΟΥ ΝΑΟΥ ΜΗ ΕΧΟΝΤΑΣ ΚΑΜΜΙΑ ΑΠΟΔΕΙΞΗ ΜΕ ΤΟ ΤΕΛΕΤΟΥΡΓΙΚΟ ΤΩΝ </a:t>
            </a:r>
            <a:r>
              <a:rPr lang="el-GR" sz="2200" dirty="0" smtClean="0"/>
              <a:t>ΘΥΣΙΩΝ.</a:t>
            </a:r>
            <a:endParaRPr lang="el-GR" sz="2200" dirty="0"/>
          </a:p>
        </p:txBody>
      </p:sp>
    </p:spTree>
    <p:extLst>
      <p:ext uri="{BB962C8B-B14F-4D97-AF65-F5344CB8AC3E}">
        <p14:creationId xmlns:p14="http://schemas.microsoft.com/office/powerpoint/2010/main" val="148352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 </a:t>
            </a:r>
            <a:r>
              <a:rPr lang="el-GR" dirty="0" smtClean="0"/>
              <a:t>ΙΕΡΕΑΣ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134" y="1637951"/>
            <a:ext cx="5742432" cy="4364736"/>
          </a:xfrm>
        </p:spPr>
      </p:pic>
      <p:sp>
        <p:nvSpPr>
          <p:cNvPr id="5" name="TextBox 4"/>
          <p:cNvSpPr txBox="1"/>
          <p:nvPr/>
        </p:nvSpPr>
        <p:spPr>
          <a:xfrm>
            <a:off x="7449566" y="5786663"/>
            <a:ext cx="298376" cy="216024"/>
          </a:xfrm>
          <a:prstGeom prst="rect">
            <a:avLst/>
          </a:prstGeom>
        </p:spPr>
        <p:txBody>
          <a:bodyPr vert="horz" wrap="square" lIns="91440" tIns="45720" rIns="91440" bIns="45720" rtlCol="0" anchor="ctr">
            <a:noAutofit/>
          </a:bodyPr>
          <a:lstStyle/>
          <a:p>
            <a:pPr algn="ctr"/>
            <a:r>
              <a:rPr lang="en-US" sz="1500" dirty="0" smtClean="0"/>
              <a:t>3</a:t>
            </a:r>
            <a:endParaRPr lang="el-GR" sz="1500" dirty="0" smtClean="0"/>
          </a:p>
        </p:txBody>
      </p:sp>
      <p:sp>
        <p:nvSpPr>
          <p:cNvPr id="6" name="TextBox 5"/>
          <p:cNvSpPr txBox="1"/>
          <p:nvPr/>
        </p:nvSpPr>
        <p:spPr>
          <a:xfrm>
            <a:off x="323528" y="2348880"/>
            <a:ext cx="1512168" cy="1944216"/>
          </a:xfrm>
          <a:prstGeom prst="rect">
            <a:avLst/>
          </a:prstGeom>
        </p:spPr>
        <p:txBody>
          <a:bodyPr vert="horz" wrap="square" lIns="91440" tIns="45720" rIns="91440" bIns="45720" rtlCol="0" anchor="ctr">
            <a:noAutofit/>
          </a:bodyPr>
          <a:lstStyle/>
          <a:p>
            <a:pPr>
              <a:lnSpc>
                <a:spcPts val="2000"/>
              </a:lnSpc>
            </a:pPr>
            <a:r>
              <a:rPr lang="el-GR" dirty="0"/>
              <a:t>ΠΟΔΗΡΗΣ ΧΙΤΩΝΑΣ. ΛΙΝΟΣ. ΛΕΥΚΟΣ. ΣΥΜΒΟΛΙΖΕ ΤΗΝ </a:t>
            </a:r>
            <a:r>
              <a:rPr lang="el-GR" dirty="0" smtClean="0"/>
              <a:t>ΚΑΘΑΡΟΤΗΤΑ ΤΟΥ </a:t>
            </a:r>
            <a:endParaRPr lang="el-GR" dirty="0"/>
          </a:p>
        </p:txBody>
      </p:sp>
      <p:cxnSp>
        <p:nvCxnSpPr>
          <p:cNvPr id="8" name="Ευθύγραμμο βέλος σύνδεσης 7"/>
          <p:cNvCxnSpPr/>
          <p:nvPr/>
        </p:nvCxnSpPr>
        <p:spPr>
          <a:xfrm flipH="1" flipV="1">
            <a:off x="1547664" y="3717032"/>
            <a:ext cx="1080120" cy="57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2846" y="5498631"/>
            <a:ext cx="1080120" cy="288032"/>
          </a:xfrm>
          <a:prstGeom prst="rect">
            <a:avLst/>
          </a:prstGeom>
        </p:spPr>
        <p:txBody>
          <a:bodyPr vert="horz" wrap="square" lIns="91440" tIns="45720" rIns="91440" bIns="45720" rtlCol="0" anchor="ctr">
            <a:noAutofit/>
          </a:bodyPr>
          <a:lstStyle/>
          <a:p>
            <a:pPr algn="ctr"/>
            <a:r>
              <a:rPr lang="el-GR" dirty="0" smtClean="0"/>
              <a:t>ΘΥΜΙΑΤΟ</a:t>
            </a:r>
            <a:endParaRPr lang="el-GR" dirty="0"/>
          </a:p>
        </p:txBody>
      </p:sp>
      <p:cxnSp>
        <p:nvCxnSpPr>
          <p:cNvPr id="11" name="Ευθύγραμμο βέλος σύνδεσης 10"/>
          <p:cNvCxnSpPr>
            <a:endCxn id="9" idx="0"/>
          </p:cNvCxnSpPr>
          <p:nvPr/>
        </p:nvCxnSpPr>
        <p:spPr>
          <a:xfrm flipH="1">
            <a:off x="992906" y="5004025"/>
            <a:ext cx="2859014" cy="4946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50117" y="5498631"/>
            <a:ext cx="1080120" cy="288032"/>
          </a:xfrm>
          <a:prstGeom prst="rect">
            <a:avLst/>
          </a:prstGeom>
        </p:spPr>
        <p:txBody>
          <a:bodyPr vert="horz" wrap="square" lIns="91440" tIns="45720" rIns="91440" bIns="45720" rtlCol="0" anchor="ctr">
            <a:noAutofit/>
          </a:bodyPr>
          <a:lstStyle/>
          <a:p>
            <a:pPr algn="ctr"/>
            <a:r>
              <a:rPr lang="el-GR" dirty="0" smtClean="0"/>
              <a:t>ΤΟΡΑ</a:t>
            </a:r>
            <a:endParaRPr lang="el-GR" dirty="0"/>
          </a:p>
        </p:txBody>
      </p:sp>
      <p:cxnSp>
        <p:nvCxnSpPr>
          <p:cNvPr id="14" name="Ευθύγραμμο βέλος σύνδεσης 13"/>
          <p:cNvCxnSpPr>
            <a:endCxn id="12" idx="0"/>
          </p:cNvCxnSpPr>
          <p:nvPr/>
        </p:nvCxnSpPr>
        <p:spPr>
          <a:xfrm>
            <a:off x="5868144" y="3573016"/>
            <a:ext cx="2322033" cy="19256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49566" y="1637951"/>
            <a:ext cx="1298898" cy="1214985"/>
          </a:xfrm>
          <a:prstGeom prst="rect">
            <a:avLst/>
          </a:prstGeom>
        </p:spPr>
        <p:txBody>
          <a:bodyPr vert="horz" wrap="square" lIns="91440" tIns="45720" rIns="91440" bIns="45720" rtlCol="0" anchor="ctr">
            <a:noAutofit/>
          </a:bodyPr>
          <a:lstStyle/>
          <a:p>
            <a:pPr>
              <a:lnSpc>
                <a:spcPts val="2000"/>
              </a:lnSpc>
            </a:pPr>
            <a:r>
              <a:rPr lang="el-GR" dirty="0"/>
              <a:t>ΚΑΛΥΜΜΑ ΣΤΟ ΚΕΦΑΛΙ ΛΕΥΚΟΥ </a:t>
            </a:r>
            <a:r>
              <a:rPr lang="el-GR" dirty="0" smtClean="0"/>
              <a:t>ΧΡΩΜΑΤΟΣ</a:t>
            </a:r>
            <a:endParaRPr lang="el-GR" dirty="0"/>
          </a:p>
        </p:txBody>
      </p:sp>
      <p:cxnSp>
        <p:nvCxnSpPr>
          <p:cNvPr id="17" name="Ευθύγραμμο βέλος σύνδεσης 16"/>
          <p:cNvCxnSpPr/>
          <p:nvPr/>
        </p:nvCxnSpPr>
        <p:spPr>
          <a:xfrm>
            <a:off x="6660232" y="1916832"/>
            <a:ext cx="864096"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5696" y="6093296"/>
            <a:ext cx="5613870" cy="269431"/>
          </a:xfrm>
          <a:prstGeom prst="rect">
            <a:avLst/>
          </a:prstGeom>
        </p:spPr>
        <p:txBody>
          <a:bodyPr vert="horz" wrap="square" lIns="91440" tIns="45720" rIns="91440" bIns="45720" rtlCol="0" anchor="ctr">
            <a:noAutofit/>
          </a:bodyPr>
          <a:lstStyle/>
          <a:p>
            <a:pPr algn="ctr"/>
            <a:r>
              <a:rPr lang="el-GR" dirty="0"/>
              <a:t>ΕΦΩΔ. ΣΤΟΥΣ ΜΕΤΑΓΕΝΕΣΤΕΡΟΥΣ ΧΡΟΝΟΥΣ Ο </a:t>
            </a:r>
            <a:r>
              <a:rPr lang="el-GR" dirty="0" smtClean="0"/>
              <a:t>ΑΡΧΙΕΡΕΑΣ</a:t>
            </a:r>
            <a:endParaRPr lang="el-GR" dirty="0"/>
          </a:p>
        </p:txBody>
      </p:sp>
      <p:cxnSp>
        <p:nvCxnSpPr>
          <p:cNvPr id="24" name="Ευθύγραμμο βέλος σύνδεσης 23"/>
          <p:cNvCxnSpPr>
            <a:endCxn id="22" idx="0"/>
          </p:cNvCxnSpPr>
          <p:nvPr/>
        </p:nvCxnSpPr>
        <p:spPr>
          <a:xfrm flipH="1">
            <a:off x="4642631" y="3068960"/>
            <a:ext cx="73385" cy="3024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24328" y="3078262"/>
            <a:ext cx="1308844" cy="1700289"/>
          </a:xfrm>
          <a:prstGeom prst="rect">
            <a:avLst/>
          </a:prstGeom>
        </p:spPr>
        <p:txBody>
          <a:bodyPr vert="horz" wrap="square" lIns="91440" tIns="45720" rIns="91440" bIns="45720" rtlCol="0" anchor="ctr">
            <a:noAutofit/>
          </a:bodyPr>
          <a:lstStyle/>
          <a:p>
            <a:pPr>
              <a:lnSpc>
                <a:spcPts val="1900"/>
              </a:lnSpc>
            </a:pPr>
            <a:r>
              <a:rPr lang="el-GR" dirty="0" smtClean="0"/>
              <a:t>ΠΕΡΙΖΩΜΑ. </a:t>
            </a:r>
            <a:r>
              <a:rPr lang="el-GR" dirty="0"/>
              <a:t>ΧΡΩΜΑ ΛΕΥΚΟ, ΠΟΡΦΥΡΟ Η ΚΥΑΝΟ. ΔΥΟ </a:t>
            </a:r>
            <a:r>
              <a:rPr lang="el-GR" dirty="0" smtClean="0"/>
              <a:t>ΤΑΙΝΕΣ</a:t>
            </a:r>
            <a:endParaRPr lang="el-GR" dirty="0"/>
          </a:p>
        </p:txBody>
      </p:sp>
      <p:cxnSp>
        <p:nvCxnSpPr>
          <p:cNvPr id="27" name="Ευθύγραμμο βέλος σύνδεσης 26"/>
          <p:cNvCxnSpPr/>
          <p:nvPr/>
        </p:nvCxnSpPr>
        <p:spPr>
          <a:xfrm>
            <a:off x="6228184" y="3356992"/>
            <a:ext cx="1296144" cy="36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7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ΙΕΡΕΑΣ (</a:t>
            </a:r>
            <a:r>
              <a:rPr lang="el-GR" dirty="0" err="1"/>
              <a:t>κοέν</a:t>
            </a:r>
            <a:r>
              <a:rPr lang="el-GR" dirty="0" smtClean="0"/>
              <a:t>) </a:t>
            </a:r>
            <a:r>
              <a:rPr lang="en-US" dirty="0"/>
              <a:t>[2]</a:t>
            </a:r>
            <a:endParaRPr lang="el-GR" dirty="0"/>
          </a:p>
        </p:txBody>
      </p:sp>
      <p:sp>
        <p:nvSpPr>
          <p:cNvPr id="3" name="Θέση περιεχομένου 2"/>
          <p:cNvSpPr>
            <a:spLocks noGrp="1"/>
          </p:cNvSpPr>
          <p:nvPr>
            <p:ph idx="1"/>
          </p:nvPr>
        </p:nvSpPr>
        <p:spPr/>
        <p:txBody>
          <a:bodyPr>
            <a:noAutofit/>
          </a:bodyPr>
          <a:lstStyle/>
          <a:p>
            <a:pPr>
              <a:lnSpc>
                <a:spcPts val="2500"/>
              </a:lnSpc>
              <a:spcBef>
                <a:spcPts val="0"/>
              </a:spcBef>
            </a:pPr>
            <a:r>
              <a:rPr lang="el-GR" sz="2200" dirty="0"/>
              <a:t>ΚΑΤΑΓΟΤΑΝ ΑΠΟ ΤΟ ΙΕΡΑΤΙΚΟ ΓΕΝΟΣ ΚΑΙ ΗΤΑΝ ΑΡΤΙΜΕΛΗΣ.</a:t>
            </a:r>
          </a:p>
          <a:p>
            <a:pPr>
              <a:lnSpc>
                <a:spcPts val="2500"/>
              </a:lnSpc>
              <a:spcBef>
                <a:spcPts val="0"/>
              </a:spcBef>
            </a:pPr>
            <a:r>
              <a:rPr lang="el-GR" sz="2200" dirty="0"/>
              <a:t>ΓΥΝΑΙΚΕΣ ΑΠΟΚΛΕΙΟΝΤΑΝ ΑΠΟ ΤΟ ΘΕΣΜΟ ΤΗΣ ΙΕΡΟΣΥΝΗΣ.</a:t>
            </a:r>
          </a:p>
          <a:p>
            <a:pPr>
              <a:lnSpc>
                <a:spcPts val="2500"/>
              </a:lnSpc>
              <a:spcBef>
                <a:spcPts val="0"/>
              </a:spcBef>
            </a:pPr>
            <a:r>
              <a:rPr lang="el-GR" sz="2200" dirty="0"/>
              <a:t>ΕΙΣΟΔΟΣ ΣΤΗΝ ΤΑΞΗ ΤΩΝ ΙΕΡΕΩΝ ΜΕ ΕΙΔΙΚΗ </a:t>
            </a:r>
            <a:r>
              <a:rPr lang="el-GR" sz="2200" dirty="0" smtClean="0"/>
              <a:t>ΤΕΛΕΤΗ:</a:t>
            </a:r>
          </a:p>
          <a:p>
            <a:pPr marL="400050" lvl="1" indent="0">
              <a:lnSpc>
                <a:spcPts val="2500"/>
              </a:lnSpc>
              <a:spcBef>
                <a:spcPts val="0"/>
              </a:spcBef>
              <a:buNone/>
            </a:pPr>
            <a:r>
              <a:rPr lang="el-GR" sz="2000" dirty="0" smtClean="0"/>
              <a:t>Α.  ΠΛΥΣΗ </a:t>
            </a:r>
            <a:r>
              <a:rPr lang="el-GR" sz="2000" dirty="0"/>
              <a:t>ΜΕ ΝΕΡΟ</a:t>
            </a:r>
          </a:p>
          <a:p>
            <a:pPr marL="400050" lvl="1" indent="0">
              <a:lnSpc>
                <a:spcPts val="2500"/>
              </a:lnSpc>
              <a:spcBef>
                <a:spcPts val="0"/>
              </a:spcBef>
              <a:buNone/>
            </a:pPr>
            <a:r>
              <a:rPr lang="el-GR" sz="2000" dirty="0" smtClean="0"/>
              <a:t>Β.  ΕΝΔΥΣΗ </a:t>
            </a:r>
            <a:r>
              <a:rPr lang="el-GR" sz="2000" dirty="0"/>
              <a:t>ΜΕ ΙΕΡΑΤΙΚΑ ΕΝΔΥΜΑΤΑ</a:t>
            </a:r>
          </a:p>
          <a:p>
            <a:pPr marL="400050" lvl="1" indent="0">
              <a:lnSpc>
                <a:spcPts val="2500"/>
              </a:lnSpc>
              <a:spcBef>
                <a:spcPts val="0"/>
              </a:spcBef>
              <a:buNone/>
            </a:pPr>
            <a:r>
              <a:rPr lang="el-GR" sz="2000" dirty="0" smtClean="0"/>
              <a:t>Γ.   ΧΡΙΣΗ </a:t>
            </a:r>
            <a:r>
              <a:rPr lang="el-GR" sz="2000" dirty="0"/>
              <a:t>ΣΤΟ ΜΕΤΩΠΟ ΜΕ ΕΛΑΙΟ</a:t>
            </a:r>
          </a:p>
          <a:p>
            <a:pPr marL="400050" lvl="1" indent="0">
              <a:lnSpc>
                <a:spcPts val="2500"/>
              </a:lnSpc>
              <a:spcBef>
                <a:spcPts val="0"/>
              </a:spcBef>
              <a:buNone/>
            </a:pPr>
            <a:r>
              <a:rPr lang="el-GR" sz="2000" dirty="0" smtClean="0"/>
              <a:t>Δ.  ΤΡΙΠΛΗ </a:t>
            </a:r>
            <a:r>
              <a:rPr lang="el-GR" sz="2000" dirty="0"/>
              <a:t>ΘΥΣΙΑ</a:t>
            </a:r>
          </a:p>
          <a:p>
            <a:pPr marL="720000" indent="0">
              <a:lnSpc>
                <a:spcPts val="2500"/>
              </a:lnSpc>
              <a:spcBef>
                <a:spcPts val="0"/>
              </a:spcBef>
              <a:buNone/>
            </a:pPr>
            <a:r>
              <a:rPr lang="el-GR" sz="2000" dirty="0"/>
              <a:t>ΘΥΣΙΑ </a:t>
            </a:r>
            <a:r>
              <a:rPr lang="el-GR" sz="2000" dirty="0" smtClean="0"/>
              <a:t>ΕΞΙΛΑΣΜΟΥ - ΜΟΣΧΟ</a:t>
            </a:r>
            <a:endParaRPr lang="el-GR" sz="2000" dirty="0"/>
          </a:p>
          <a:p>
            <a:pPr marL="720000" indent="0">
              <a:lnSpc>
                <a:spcPts val="2500"/>
              </a:lnSpc>
              <a:spcBef>
                <a:spcPts val="0"/>
              </a:spcBef>
              <a:buNone/>
            </a:pPr>
            <a:r>
              <a:rPr lang="el-GR" sz="2000" dirty="0"/>
              <a:t>ΘΥΣΙΑ </a:t>
            </a:r>
            <a:r>
              <a:rPr lang="el-GR" sz="2000" dirty="0" smtClean="0"/>
              <a:t>ΟΛΟΚΑΥΤΩΜΑΤΩΝ - ΚΡΙΟ</a:t>
            </a:r>
            <a:endParaRPr lang="el-GR" sz="2000" dirty="0"/>
          </a:p>
          <a:p>
            <a:pPr marL="720000" indent="0">
              <a:lnSpc>
                <a:spcPts val="2500"/>
              </a:lnSpc>
              <a:spcBef>
                <a:spcPts val="0"/>
              </a:spcBef>
              <a:buNone/>
            </a:pPr>
            <a:r>
              <a:rPr lang="el-GR" sz="2000" dirty="0"/>
              <a:t>ΘΥΣΙΑ </a:t>
            </a:r>
            <a:r>
              <a:rPr lang="el-GR" sz="2000" dirty="0" smtClean="0"/>
              <a:t>ΕΓΚΑΤΑΣΤΑΣΗΣ - ΚΡΙΟ</a:t>
            </a:r>
            <a:endParaRPr lang="el-GR" sz="2000" dirty="0"/>
          </a:p>
          <a:p>
            <a:pPr marL="400050" lvl="1" indent="0">
              <a:lnSpc>
                <a:spcPts val="2500"/>
              </a:lnSpc>
              <a:spcBef>
                <a:spcPts val="0"/>
              </a:spcBef>
              <a:buNone/>
            </a:pPr>
            <a:r>
              <a:rPr lang="el-GR" sz="2000" dirty="0"/>
              <a:t>Ε.  ΑΛΕΙΨΗ ΜΕ ΤΟ ΑΙΜΑ ΤΟΥ ΚΡΙΟΥ, ΣΤΟ ΔΕΞΙ ΑΥΤΙ, ΣΤΟ ΑΝΤΙΣΤΟΙΧΟ ΧΕΡΙ ΚΑΙ ΣΤΟ ΠΟΔΙ ΚΑΙ ΤΑ ΕΝΔΥΜΑΤΑ ΤΟΥ. </a:t>
            </a:r>
          </a:p>
          <a:p>
            <a:pPr marL="400050" lvl="1" indent="0">
              <a:lnSpc>
                <a:spcPts val="2500"/>
              </a:lnSpc>
              <a:spcBef>
                <a:spcPts val="0"/>
              </a:spcBef>
              <a:buNone/>
            </a:pPr>
            <a:r>
              <a:rPr lang="el-GR" sz="2000" dirty="0" smtClean="0"/>
              <a:t>ΣΤ. ΚΑΘΙΕΡΩΣΗ </a:t>
            </a:r>
            <a:r>
              <a:rPr lang="el-GR" sz="2000" dirty="0"/>
              <a:t>ΤΟΥ ΙΕΡΕΑ ΜΕ ΤΗΝ ΠΛΗΡΩΣΗ ΤΗΣ ΧΕΙΡΟΣ ΤΟΥ ΜΕ ΣΦΑΓΙΟ, ΤΟ ΟΠΟΙΟ ΕΠΡΟΚΕΙΤΟ ΝΑ ΘΥΣΙΑΣΘΕΙ. </a:t>
            </a:r>
          </a:p>
        </p:txBody>
      </p:sp>
    </p:spTree>
    <p:extLst>
      <p:ext uri="{BB962C8B-B14F-4D97-AF65-F5344CB8AC3E}">
        <p14:creationId xmlns:p14="http://schemas.microsoft.com/office/powerpoint/2010/main" val="3346640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ΙΕΡΕΑΣ (</a:t>
            </a:r>
            <a:r>
              <a:rPr lang="el-GR" dirty="0" err="1"/>
              <a:t>κοέν</a:t>
            </a:r>
            <a:r>
              <a:rPr lang="el-GR" dirty="0"/>
              <a:t>) </a:t>
            </a:r>
            <a:r>
              <a:rPr lang="el-GR" dirty="0" smtClean="0"/>
              <a:t>[3]</a:t>
            </a:r>
            <a:endParaRPr lang="el-GR" dirty="0"/>
          </a:p>
        </p:txBody>
      </p:sp>
      <p:sp>
        <p:nvSpPr>
          <p:cNvPr id="3" name="Θέση περιεχομένου 2"/>
          <p:cNvSpPr>
            <a:spLocks noGrp="1"/>
          </p:cNvSpPr>
          <p:nvPr>
            <p:ph idx="1"/>
          </p:nvPr>
        </p:nvSpPr>
        <p:spPr/>
        <p:txBody>
          <a:bodyPr>
            <a:noAutofit/>
          </a:bodyPr>
          <a:lstStyle/>
          <a:p>
            <a:pPr>
              <a:lnSpc>
                <a:spcPts val="2500"/>
              </a:lnSpc>
              <a:spcBef>
                <a:spcPts val="0"/>
              </a:spcBef>
            </a:pPr>
            <a:r>
              <a:rPr lang="el-GR" sz="2200" dirty="0"/>
              <a:t>Η ΑΝΑΒΑΣΗ ΤΟΥ ΕΠΙ ΤΟΥ ΘΥΣΙΑΣΤΗΡΙΟΥ ΤΩΝ ΟΛΟΚΑΥΤΩΜΑΤΩΝ ΚΑΙ Η ΠΛΗΡΩΣΗ ΤΗΣ ΠΑΛΑΜΗΣ ΤΟΥ ΜΕ ΤΕΜΑΧΙΟ ΤΟΥ ΣΦΑΓΙΟΥ ΣΗΜΑΤΟΔΟΤΟΥΣΑΝ ΤΗΝ ΙΚΑΝΟΤΗΤΑ ΤΟΥ ΝΑ ΠΡΟΣΦΕΡΕΙ ΠΛΕΟΝ ΤΗΝ ΥΨΙΣΤΗ ΛΑΤΡΕΙΑ ΣΤΟΝ ΓΙΑΧΒΕ, ΔΗΛΑΔΗ ΑΙΜΑΤΗΡΗ ΘΥΣΙΑ. </a:t>
            </a:r>
          </a:p>
          <a:p>
            <a:pPr>
              <a:lnSpc>
                <a:spcPts val="2500"/>
              </a:lnSpc>
              <a:spcBef>
                <a:spcPts val="0"/>
              </a:spcBef>
            </a:pPr>
            <a:r>
              <a:rPr lang="el-GR" sz="2200" dirty="0"/>
              <a:t>ΟΤΑΝ ΕΓΚΑΘΙΣΤΟΤΑΝ ΣΤΟ ΙΕΡΑΤΙΚΟ ΑΞΙΩΜΑ ΕΠΡΕΠΕ ΝΑ ΕΙΝΑΙ ΚΑΘΑΡΟΣ:</a:t>
            </a:r>
          </a:p>
          <a:p>
            <a:pPr marL="400050" lvl="1" indent="0">
              <a:lnSpc>
                <a:spcPts val="2500"/>
              </a:lnSpc>
              <a:spcBef>
                <a:spcPts val="0"/>
              </a:spcBef>
              <a:buNone/>
            </a:pPr>
            <a:r>
              <a:rPr lang="el-GR" sz="2000" dirty="0"/>
              <a:t>A. ΝΑ ΑΠΕΙΧΕ ΑΠΟ ΤΟΝ ΟΙΝΟ</a:t>
            </a:r>
          </a:p>
          <a:p>
            <a:pPr marL="400050" lvl="1" indent="0">
              <a:lnSpc>
                <a:spcPts val="2500"/>
              </a:lnSpc>
              <a:spcBef>
                <a:spcPts val="0"/>
              </a:spcBef>
              <a:buNone/>
            </a:pPr>
            <a:r>
              <a:rPr lang="el-GR" sz="2000" dirty="0"/>
              <a:t>Β. </a:t>
            </a:r>
            <a:r>
              <a:rPr lang="el-GR" sz="2000" dirty="0" smtClean="0"/>
              <a:t>ΝΑ </a:t>
            </a:r>
            <a:r>
              <a:rPr lang="el-GR" sz="2000" dirty="0"/>
              <a:t>ΜΗΝ ΠΡΟΣΕΓΓΙΖΕ ΤΟΝ ΝΕΚΡΟ</a:t>
            </a:r>
          </a:p>
          <a:p>
            <a:pPr marL="400050" lvl="1" indent="0">
              <a:lnSpc>
                <a:spcPts val="2500"/>
              </a:lnSpc>
              <a:spcBef>
                <a:spcPts val="0"/>
              </a:spcBef>
              <a:buNone/>
            </a:pPr>
            <a:r>
              <a:rPr lang="el-GR" sz="2000" dirty="0"/>
              <a:t>Γ.  </a:t>
            </a:r>
            <a:r>
              <a:rPr lang="el-GR" sz="2000" dirty="0" smtClean="0"/>
              <a:t>ΝΑ </a:t>
            </a:r>
            <a:r>
              <a:rPr lang="el-GR" sz="2000" dirty="0"/>
              <a:t>ΜΗ ΧΡΗΣΙΜΟΠΟΙΟΥΣΕ ΣΤΟΙΧΕΙΑ ΠΟΥ ΕΚΔΗΛΩΝΑΝ </a:t>
            </a:r>
            <a:r>
              <a:rPr lang="el-GR" sz="2000" dirty="0" smtClean="0"/>
              <a:t>ΘΛΙΨΗ - ΛΥΠΗ</a:t>
            </a:r>
            <a:endParaRPr lang="el-GR" sz="2000" dirty="0"/>
          </a:p>
          <a:p>
            <a:pPr>
              <a:lnSpc>
                <a:spcPts val="2500"/>
              </a:lnSpc>
              <a:spcBef>
                <a:spcPts val="0"/>
              </a:spcBef>
            </a:pPr>
            <a:r>
              <a:rPr lang="el-GR" sz="2200" dirty="0"/>
              <a:t>ΑΠΟΦΥΓΗ ΣΥΝΑΨΗΣ ΓΑΜΟΥ ΜΕ ΙΣΡΑΗΛΙΤΙΣΣΑ ΠΟΡΝΗ Η </a:t>
            </a:r>
            <a:r>
              <a:rPr lang="el-GR" sz="2200" dirty="0" smtClean="0"/>
              <a:t>ΔΙΑΖΕΥΓΜΕΝΗ.</a:t>
            </a:r>
            <a:endParaRPr lang="el-GR" sz="2200" dirty="0"/>
          </a:p>
          <a:p>
            <a:pPr>
              <a:lnSpc>
                <a:spcPts val="2500"/>
              </a:lnSpc>
              <a:spcBef>
                <a:spcPts val="0"/>
              </a:spcBef>
            </a:pPr>
            <a:r>
              <a:rPr lang="el-GR" sz="2200" dirty="0"/>
              <a:t>ΠΛΥΣΙΜΟ ΧΕΡΙΩΝ ΚΑΙ ΠΟΔΙΩΝ ΠΡΙΝ ΜΠΕΙ ΣΤΟΝ </a:t>
            </a:r>
            <a:r>
              <a:rPr lang="el-GR" sz="2200" dirty="0" smtClean="0"/>
              <a:t>ΝΑΟ.</a:t>
            </a:r>
            <a:endParaRPr lang="el-GR" sz="2200" dirty="0"/>
          </a:p>
          <a:p>
            <a:pPr>
              <a:lnSpc>
                <a:spcPts val="2500"/>
              </a:lnSpc>
              <a:spcBef>
                <a:spcPts val="0"/>
              </a:spcBef>
            </a:pPr>
            <a:r>
              <a:rPr lang="el-GR" sz="2200" dirty="0"/>
              <a:t>ΕΝΔΥΣΗ ΙΔΙΑΙΤΕΡΟΥ ΕΝΔΥΜΑΤΟΣ ΣΤΟΝ ΝΑΟ ΚΑΤΑΣΚΕΥΑΣΜΕΝΟ </a:t>
            </a:r>
            <a:r>
              <a:rPr lang="el-GR" sz="2200" dirty="0" smtClean="0"/>
              <a:t>ΑΠΟ ΛΙΝΟ.</a:t>
            </a:r>
            <a:endParaRPr lang="el-GR" sz="2200" dirty="0"/>
          </a:p>
        </p:txBody>
      </p:sp>
    </p:spTree>
    <p:extLst>
      <p:ext uri="{BB962C8B-B14F-4D97-AF65-F5344CB8AC3E}">
        <p14:creationId xmlns:p14="http://schemas.microsoft.com/office/powerpoint/2010/main" val="13967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E908EB3-CEE3-41E2-8E66-646AD6B71A4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1821</TotalTime>
  <Words>3366</Words>
  <Application>Microsoft Office PowerPoint</Application>
  <PresentationFormat>Προβολή στην οθόνη (4:3)</PresentationFormat>
  <Paragraphs>330</Paragraphs>
  <Slides>47</Slides>
  <Notes>12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47</vt:i4>
      </vt:variant>
    </vt:vector>
  </HeadingPairs>
  <TitlesOfParts>
    <vt:vector size="51" baseType="lpstr">
      <vt:lpstr>Arial</vt:lpstr>
      <vt:lpstr>Calibri</vt:lpstr>
      <vt:lpstr>Wingdings</vt:lpstr>
      <vt:lpstr>Θέμα του Office</vt:lpstr>
      <vt:lpstr>Βιβλική Αρχαιολογία - Θεσμολογία</vt:lpstr>
      <vt:lpstr>ΘΕΣΜΟΛΟΓΙΑ</vt:lpstr>
      <vt:lpstr>ΤΟ ΙΕΡΑΤΕΙΟ</vt:lpstr>
      <vt:lpstr> ΟΙ ΛΕΥΙΤΕΣ</vt:lpstr>
      <vt:lpstr> ΟΙ ΛΕΥΙΤΕΣ [2]</vt:lpstr>
      <vt:lpstr> ΟΙ ΛΕΥΙΤΕΣ [3]</vt:lpstr>
      <vt:lpstr>Ο ΙΕΡΕΑΣ</vt:lpstr>
      <vt:lpstr> ΙΕΡΕΑΣ (κοέν) [2]</vt:lpstr>
      <vt:lpstr> ΙΕΡΕΑΣ (κοέν) [3]</vt:lpstr>
      <vt:lpstr> ΙΕΡΕΑΣ (κοέν) - ΚΑΘΑΡΟ ΒΕΒΗΛΟ [4]</vt:lpstr>
      <vt:lpstr> ΙΕΡΕΑΣ (κοέν) [5]</vt:lpstr>
      <vt:lpstr> ΙΕΡΕΑΣ (κοέν) [6]</vt:lpstr>
      <vt:lpstr>Ο ΑΡΧΙΕΡΕΑΣ</vt:lpstr>
      <vt:lpstr>ΑΡΧΙΕΡΕΑΣ (κοέν γκαντόλ) [2]</vt:lpstr>
      <vt:lpstr>ΑΡΧΙΕΡΕΑΣ (κοέν γκαντόλ) [3]</vt:lpstr>
      <vt:lpstr>ΑΡΧΙΕΡΕΑΣ (κοέν γκαντόλ) [4]</vt:lpstr>
      <vt:lpstr>ΑΡΧΙΕΡΕΑΣ (κοέν γκαντόλ) [5]</vt:lpstr>
      <vt:lpstr>ΑΡΧΙΕΡΕΑΣ (κοέν γκαντόλ) [6]</vt:lpstr>
      <vt:lpstr>ΑΡΧΙΕΡΕΑΣ (κοέν γκαντόλ) [7]</vt:lpstr>
      <vt:lpstr>ΑΡΧΙΕΡΕΑΣ (κοέν γκαντόλ) [8]</vt:lpstr>
      <vt:lpstr> ΒΟΗΘΗΤΙΚΟ ΠΡΟΣΩΠΙΚΟ</vt:lpstr>
      <vt:lpstr>ΘΥΣΙΕΣ</vt:lpstr>
      <vt:lpstr>ΘΥΣΙΕΣ [2]</vt:lpstr>
      <vt:lpstr>ΘΥΣΙΑ ΟΛΟΚΑΥΤΩΜΑΤΟΣ</vt:lpstr>
      <vt:lpstr>ΘΥΣΙΕΣ [3]</vt:lpstr>
      <vt:lpstr>ΘΥΣΙΕΣ [4]</vt:lpstr>
      <vt:lpstr>ΘΥΣΙΕΣ [5]</vt:lpstr>
      <vt:lpstr>ΘΥΣΙΑ ΕΞΙΛΑΣΤΗΡΙΟΣ</vt:lpstr>
      <vt:lpstr>ΘΥΣΙΑ ΕΞΙΛΑΣΤΗΡΙΟΣ [2]</vt:lpstr>
      <vt:lpstr>ΘΥΣΙΑ ΕΞΙΛΑΣΤΗΡΙΟΣ [3]</vt:lpstr>
      <vt:lpstr>ΘΥΣΙΑ ΕΞΙΛΑΣΤΗΡΙΟΣ [4]</vt:lpstr>
      <vt:lpstr> ΘΥΣΙΑ ΕΞΙΛΑΣΤΗΡΙΟΣ (ΠΛΗΜΜΕΛΗΜΑΤΟΣ) [5] </vt:lpstr>
      <vt:lpstr>ΘΥΣΙΑ ΣΩΤΗΡΙΟΥ</vt:lpstr>
      <vt:lpstr>ΑΝΑΙΜΑΚΤΕΣ ΘΥΣΙΕΣ (ΜΙΝΧΑ)</vt:lpstr>
      <vt:lpstr>ΘΥΣΙΑ ΘΥΜΙΑΜΑΤΟΣ</vt:lpstr>
      <vt:lpstr>ΑΡΤΟΙ ΠΡΟΘΕΣΕΩΣ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 </vt:lpstr>
      <vt:lpstr>Σημείωμα Χρήσης Έργων Τρίτων (2/4) </vt:lpstr>
      <vt:lpstr>Σημείωμα Χρήσης Έργων Τρίτων (3/4) </vt:lpstr>
      <vt:lpstr>Σημείωμα Χρήσης Έργων Τρίτων (4/4)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229</cp:revision>
  <dcterms:created xsi:type="dcterms:W3CDTF">2012-09-06T09:03:05Z</dcterms:created>
  <dcterms:modified xsi:type="dcterms:W3CDTF">2015-09-09T19:42:06Z</dcterms:modified>
</cp:coreProperties>
</file>