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00"/>
  </p:notesMasterIdLst>
  <p:sldIdLst>
    <p:sldId id="301" r:id="rId3"/>
    <p:sldId id="307" r:id="rId4"/>
    <p:sldId id="308" r:id="rId5"/>
    <p:sldId id="309" r:id="rId6"/>
    <p:sldId id="310" r:id="rId7"/>
    <p:sldId id="311"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6" r:id="rId40"/>
    <p:sldId id="345"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97" r:id="rId84"/>
    <p:sldId id="290" r:id="rId85"/>
    <p:sldId id="303" r:id="rId86"/>
    <p:sldId id="398" r:id="rId87"/>
    <p:sldId id="305" r:id="rId88"/>
    <p:sldId id="291" r:id="rId89"/>
    <p:sldId id="294" r:id="rId90"/>
    <p:sldId id="306" r:id="rId91"/>
    <p:sldId id="389" r:id="rId92"/>
    <p:sldId id="390" r:id="rId93"/>
    <p:sldId id="391" r:id="rId94"/>
    <p:sldId id="392" r:id="rId95"/>
    <p:sldId id="393" r:id="rId96"/>
    <p:sldId id="394" r:id="rId97"/>
    <p:sldId id="395" r:id="rId98"/>
    <p:sldId id="396" r:id="rId99"/>
  </p:sldIdLst>
  <p:sldSz cx="9144000" cy="6858000" type="screen4x3"/>
  <p:notesSz cx="6858000" cy="9144000"/>
  <p:custDataLst>
    <p:tags r:id="rId10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7"/>
            <p14:sldId id="308"/>
            <p14:sldId id="309"/>
            <p14:sldId id="310"/>
            <p14:sldId id="311"/>
            <p14:sldId id="313"/>
            <p14:sldId id="314"/>
            <p14:sldId id="315"/>
            <p14:sldId id="316"/>
            <p14:sldId id="317"/>
            <p14:sldId id="318"/>
            <p14:sldId id="319"/>
            <p14:sldId id="320"/>
            <p14:sldId id="321"/>
            <p14:sldId id="322"/>
            <p14:sldId id="323"/>
            <p14:sldId id="324"/>
            <p14:sldId id="325"/>
            <p14:sldId id="326"/>
            <p14:sldId id="327"/>
            <p14:sldId id="328"/>
            <p14:sldId id="329"/>
            <p14:sldId id="331"/>
            <p14:sldId id="332"/>
            <p14:sldId id="333"/>
            <p14:sldId id="334"/>
            <p14:sldId id="335"/>
            <p14:sldId id="336"/>
            <p14:sldId id="337"/>
            <p14:sldId id="338"/>
            <p14:sldId id="339"/>
            <p14:sldId id="340"/>
            <p14:sldId id="341"/>
            <p14:sldId id="342"/>
            <p14:sldId id="343"/>
            <p14:sldId id="344"/>
            <p14:sldId id="346"/>
            <p14:sldId id="345"/>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97"/>
            <p14:sldId id="290"/>
            <p14:sldId id="303"/>
            <p14:sldId id="398"/>
            <p14:sldId id="305"/>
            <p14:sldId id="291"/>
            <p14:sldId id="294"/>
          </p14:sldIdLst>
        </p14:section>
        <p14:section name="Untitled Section" id="{0F1CB131-A6BD-43D0-B8D4-1F27CEF7A05E}">
          <p14:sldIdLst>
            <p14:sldId id="306"/>
            <p14:sldId id="389"/>
            <p14:sldId id="390"/>
            <p14:sldId id="391"/>
            <p14:sldId id="392"/>
            <p14:sldId id="393"/>
            <p14:sldId id="394"/>
            <p14:sldId id="395"/>
            <p14:sldId id="3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09" d="100"/>
          <a:sy n="109" d="100"/>
        </p:scale>
        <p:origin x="1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60E93-F216-4917-AE0A-E29BB24351E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8BFB3A5B-924B-4831-987A-D83B57E35160}">
      <dgm:prSet phldrT="[Κείμενο]" custT="1"/>
      <dgm:spPr/>
      <dgm:t>
        <a:bodyPr/>
        <a:lstStyle/>
        <a:p>
          <a:r>
            <a:rPr lang="el-GR" sz="2000" dirty="0" smtClean="0"/>
            <a:t>Εορτές</a:t>
          </a:r>
          <a:endParaRPr lang="el-GR" sz="2000" dirty="0"/>
        </a:p>
      </dgm:t>
    </dgm:pt>
    <dgm:pt modelId="{BEF8AB55-6BDC-492A-8688-CFA91C9F7744}" type="parTrans" cxnId="{A1B7CF66-811A-417F-A01B-89CFFA55A993}">
      <dgm:prSet/>
      <dgm:spPr/>
      <dgm:t>
        <a:bodyPr/>
        <a:lstStyle/>
        <a:p>
          <a:endParaRPr lang="el-GR"/>
        </a:p>
      </dgm:t>
    </dgm:pt>
    <dgm:pt modelId="{3E7539A9-419F-468F-8641-DA2C2CA33DF3}" type="sibTrans" cxnId="{A1B7CF66-811A-417F-A01B-89CFFA55A993}">
      <dgm:prSet/>
      <dgm:spPr/>
      <dgm:t>
        <a:bodyPr/>
        <a:lstStyle/>
        <a:p>
          <a:endParaRPr lang="el-GR"/>
        </a:p>
      </dgm:t>
    </dgm:pt>
    <dgm:pt modelId="{87E1C9EE-882C-4636-81C1-E49F6EACCE7C}">
      <dgm:prSet phldrT="[Κείμενο]" custT="1"/>
      <dgm:spPr/>
      <dgm:t>
        <a:bodyPr/>
        <a:lstStyle/>
        <a:p>
          <a:pPr>
            <a:lnSpc>
              <a:spcPct val="80000"/>
            </a:lnSpc>
            <a:spcAft>
              <a:spcPts val="600"/>
            </a:spcAft>
          </a:pPr>
          <a:r>
            <a:rPr lang="el-GR" sz="2000" dirty="0" smtClean="0"/>
            <a:t>Προαιχμαλωσιακές</a:t>
          </a:r>
        </a:p>
        <a:p>
          <a:pPr>
            <a:lnSpc>
              <a:spcPct val="80000"/>
            </a:lnSpc>
            <a:spcAft>
              <a:spcPts val="600"/>
            </a:spcAft>
          </a:pPr>
          <a:r>
            <a:rPr lang="el-GR" sz="2000" dirty="0" smtClean="0"/>
            <a:t>(Σάββατο, Νουμηνία)</a:t>
          </a:r>
        </a:p>
        <a:p>
          <a:pPr>
            <a:lnSpc>
              <a:spcPct val="80000"/>
            </a:lnSpc>
            <a:spcAft>
              <a:spcPts val="600"/>
            </a:spcAft>
          </a:pPr>
          <a:r>
            <a:rPr lang="el-GR" sz="2000" dirty="0" smtClean="0"/>
            <a:t>Ετήσιες</a:t>
          </a:r>
          <a:r>
            <a:rPr lang="en-US" sz="2000" dirty="0" smtClean="0"/>
            <a:t>:</a:t>
          </a:r>
          <a:r>
            <a:rPr lang="el-GR" sz="2000" dirty="0" smtClean="0"/>
            <a:t> Πάσχα, Αζύμων, Πεντηκοστή, Σκηνοπηγία)</a:t>
          </a:r>
          <a:endParaRPr lang="en-US" sz="2000" dirty="0" smtClean="0"/>
        </a:p>
        <a:p>
          <a:pPr>
            <a:lnSpc>
              <a:spcPct val="80000"/>
            </a:lnSpc>
            <a:spcAft>
              <a:spcPts val="600"/>
            </a:spcAft>
          </a:pPr>
          <a:r>
            <a:rPr lang="el-GR" sz="2000" dirty="0" smtClean="0"/>
            <a:t>Κλητές Άγιες, Ετήσιες, Ιεραποδημητικές</a:t>
          </a:r>
          <a:endParaRPr lang="el-GR" sz="2000" dirty="0"/>
        </a:p>
      </dgm:t>
    </dgm:pt>
    <dgm:pt modelId="{472E05F7-FB5C-47DD-9330-4A322CD2D444}" type="parTrans" cxnId="{B9265AC5-B4C5-42B8-A51E-DF09C1FBF944}">
      <dgm:prSet/>
      <dgm:spPr/>
      <dgm:t>
        <a:bodyPr/>
        <a:lstStyle/>
        <a:p>
          <a:endParaRPr lang="el-GR"/>
        </a:p>
      </dgm:t>
    </dgm:pt>
    <dgm:pt modelId="{B507AF4D-D819-4EA0-99C2-597C62172AC2}" type="sibTrans" cxnId="{B9265AC5-B4C5-42B8-A51E-DF09C1FBF944}">
      <dgm:prSet/>
      <dgm:spPr/>
      <dgm:t>
        <a:bodyPr/>
        <a:lstStyle/>
        <a:p>
          <a:endParaRPr lang="el-GR"/>
        </a:p>
      </dgm:t>
    </dgm:pt>
    <dgm:pt modelId="{DCE1C1EA-5A44-4E98-A7B1-DB26B5DD500B}">
      <dgm:prSet phldrT="[Κείμενο]"/>
      <dgm:spPr/>
      <dgm:t>
        <a:bodyPr/>
        <a:lstStyle/>
        <a:p>
          <a:r>
            <a:rPr lang="el-GR" dirty="0" smtClean="0"/>
            <a:t>Μετααιχμαλωσιακές</a:t>
          </a:r>
        </a:p>
        <a:p>
          <a:r>
            <a:rPr lang="el-GR" dirty="0" smtClean="0"/>
            <a:t>(Εξιλασμού, Κλήρων, Εγκαινίων)</a:t>
          </a:r>
        </a:p>
        <a:p>
          <a:r>
            <a:rPr lang="el-GR" dirty="0" smtClean="0"/>
            <a:t> </a:t>
          </a:r>
          <a:endParaRPr lang="el-GR" dirty="0"/>
        </a:p>
      </dgm:t>
    </dgm:pt>
    <dgm:pt modelId="{0E45CD9E-B02E-4C1B-88C4-931A0C6180C6}" type="parTrans" cxnId="{B50721C4-0DB4-486E-9B52-94E68916B1C6}">
      <dgm:prSet/>
      <dgm:spPr/>
      <dgm:t>
        <a:bodyPr/>
        <a:lstStyle/>
        <a:p>
          <a:endParaRPr lang="el-GR"/>
        </a:p>
      </dgm:t>
    </dgm:pt>
    <dgm:pt modelId="{537887DA-D797-4A10-A5B9-F0D162CC68C1}" type="sibTrans" cxnId="{B50721C4-0DB4-486E-9B52-94E68916B1C6}">
      <dgm:prSet/>
      <dgm:spPr/>
      <dgm:t>
        <a:bodyPr/>
        <a:lstStyle/>
        <a:p>
          <a:endParaRPr lang="el-GR"/>
        </a:p>
      </dgm:t>
    </dgm:pt>
    <dgm:pt modelId="{73DF1DB8-D524-4F0B-AEC7-3D84663F2D2F}" type="pres">
      <dgm:prSet presAssocID="{75D60E93-F216-4917-AE0A-E29BB24351EF}" presName="hierChild1" presStyleCnt="0">
        <dgm:presLayoutVars>
          <dgm:chPref val="1"/>
          <dgm:dir/>
          <dgm:animOne val="branch"/>
          <dgm:animLvl val="lvl"/>
          <dgm:resizeHandles/>
        </dgm:presLayoutVars>
      </dgm:prSet>
      <dgm:spPr/>
      <dgm:t>
        <a:bodyPr/>
        <a:lstStyle/>
        <a:p>
          <a:endParaRPr lang="el-GR"/>
        </a:p>
      </dgm:t>
    </dgm:pt>
    <dgm:pt modelId="{911C9130-1C4A-4075-A858-44FDAE050570}" type="pres">
      <dgm:prSet presAssocID="{8BFB3A5B-924B-4831-987A-D83B57E35160}" presName="hierRoot1" presStyleCnt="0"/>
      <dgm:spPr/>
    </dgm:pt>
    <dgm:pt modelId="{387D81F3-2611-4EDE-A03C-72E7C3DA153F}" type="pres">
      <dgm:prSet presAssocID="{8BFB3A5B-924B-4831-987A-D83B57E35160}" presName="composite" presStyleCnt="0"/>
      <dgm:spPr/>
    </dgm:pt>
    <dgm:pt modelId="{698FC329-7B6B-4A37-9169-473557FDFB5A}" type="pres">
      <dgm:prSet presAssocID="{8BFB3A5B-924B-4831-987A-D83B57E35160}" presName="background" presStyleLbl="node0" presStyleIdx="0" presStyleCnt="1"/>
      <dgm:spPr/>
    </dgm:pt>
    <dgm:pt modelId="{E39AAF0C-79C6-4300-99E3-76964AE09E35}" type="pres">
      <dgm:prSet presAssocID="{8BFB3A5B-924B-4831-987A-D83B57E35160}" presName="text" presStyleLbl="fgAcc0" presStyleIdx="0" presStyleCnt="1">
        <dgm:presLayoutVars>
          <dgm:chPref val="3"/>
        </dgm:presLayoutVars>
      </dgm:prSet>
      <dgm:spPr/>
      <dgm:t>
        <a:bodyPr/>
        <a:lstStyle/>
        <a:p>
          <a:endParaRPr lang="el-GR"/>
        </a:p>
      </dgm:t>
    </dgm:pt>
    <dgm:pt modelId="{05A9453A-D9E2-4E89-9028-8AEC2C040ED4}" type="pres">
      <dgm:prSet presAssocID="{8BFB3A5B-924B-4831-987A-D83B57E35160}" presName="hierChild2" presStyleCnt="0"/>
      <dgm:spPr/>
    </dgm:pt>
    <dgm:pt modelId="{D6665A2A-2A3C-49EF-A379-396288B1DF36}" type="pres">
      <dgm:prSet presAssocID="{472E05F7-FB5C-47DD-9330-4A322CD2D444}" presName="Name10" presStyleLbl="parChTrans1D2" presStyleIdx="0" presStyleCnt="2"/>
      <dgm:spPr/>
      <dgm:t>
        <a:bodyPr/>
        <a:lstStyle/>
        <a:p>
          <a:endParaRPr lang="el-GR"/>
        </a:p>
      </dgm:t>
    </dgm:pt>
    <dgm:pt modelId="{9584838D-8E7D-417B-B70E-32839F00006D}" type="pres">
      <dgm:prSet presAssocID="{87E1C9EE-882C-4636-81C1-E49F6EACCE7C}" presName="hierRoot2" presStyleCnt="0"/>
      <dgm:spPr/>
    </dgm:pt>
    <dgm:pt modelId="{04D5D8BB-7801-496C-BDB5-442A95CE1B46}" type="pres">
      <dgm:prSet presAssocID="{87E1C9EE-882C-4636-81C1-E49F6EACCE7C}" presName="composite2" presStyleCnt="0"/>
      <dgm:spPr/>
    </dgm:pt>
    <dgm:pt modelId="{28D8F947-4E43-4C10-BC0B-35E600CB0FE4}" type="pres">
      <dgm:prSet presAssocID="{87E1C9EE-882C-4636-81C1-E49F6EACCE7C}" presName="background2" presStyleLbl="node2" presStyleIdx="0" presStyleCnt="2"/>
      <dgm:spPr/>
    </dgm:pt>
    <dgm:pt modelId="{B1209C52-3EF0-4D90-A292-1D0134F2B56E}" type="pres">
      <dgm:prSet presAssocID="{87E1C9EE-882C-4636-81C1-E49F6EACCE7C}" presName="text2" presStyleLbl="fgAcc2" presStyleIdx="0" presStyleCnt="2" custScaleX="122309" custScaleY="109166">
        <dgm:presLayoutVars>
          <dgm:chPref val="3"/>
        </dgm:presLayoutVars>
      </dgm:prSet>
      <dgm:spPr/>
      <dgm:t>
        <a:bodyPr/>
        <a:lstStyle/>
        <a:p>
          <a:endParaRPr lang="el-GR"/>
        </a:p>
      </dgm:t>
    </dgm:pt>
    <dgm:pt modelId="{95E0ED77-7894-4BC8-BC14-296397FAE5E7}" type="pres">
      <dgm:prSet presAssocID="{87E1C9EE-882C-4636-81C1-E49F6EACCE7C}" presName="hierChild3" presStyleCnt="0"/>
      <dgm:spPr/>
    </dgm:pt>
    <dgm:pt modelId="{4B21549D-3B32-49C4-9962-E4A88DA92D6A}" type="pres">
      <dgm:prSet presAssocID="{0E45CD9E-B02E-4C1B-88C4-931A0C6180C6}" presName="Name10" presStyleLbl="parChTrans1D2" presStyleIdx="1" presStyleCnt="2"/>
      <dgm:spPr/>
      <dgm:t>
        <a:bodyPr/>
        <a:lstStyle/>
        <a:p>
          <a:endParaRPr lang="el-GR"/>
        </a:p>
      </dgm:t>
    </dgm:pt>
    <dgm:pt modelId="{DE517BBB-6917-4101-A334-C8DB1C414F93}" type="pres">
      <dgm:prSet presAssocID="{DCE1C1EA-5A44-4E98-A7B1-DB26B5DD500B}" presName="hierRoot2" presStyleCnt="0"/>
      <dgm:spPr/>
    </dgm:pt>
    <dgm:pt modelId="{3BF6240D-85CB-40BC-A1D2-A13DD6AB69D2}" type="pres">
      <dgm:prSet presAssocID="{DCE1C1EA-5A44-4E98-A7B1-DB26B5DD500B}" presName="composite2" presStyleCnt="0"/>
      <dgm:spPr/>
    </dgm:pt>
    <dgm:pt modelId="{2FA256FB-BF15-4C55-BF21-35B38585E2EF}" type="pres">
      <dgm:prSet presAssocID="{DCE1C1EA-5A44-4E98-A7B1-DB26B5DD500B}" presName="background2" presStyleLbl="node2" presStyleIdx="1" presStyleCnt="2"/>
      <dgm:spPr/>
    </dgm:pt>
    <dgm:pt modelId="{274FF49B-6306-44C0-8EF6-F5E6FB05543B}" type="pres">
      <dgm:prSet presAssocID="{DCE1C1EA-5A44-4E98-A7B1-DB26B5DD500B}" presName="text2" presStyleLbl="fgAcc2" presStyleIdx="1" presStyleCnt="2" custScaleX="114707" custScaleY="107156">
        <dgm:presLayoutVars>
          <dgm:chPref val="3"/>
        </dgm:presLayoutVars>
      </dgm:prSet>
      <dgm:spPr/>
      <dgm:t>
        <a:bodyPr/>
        <a:lstStyle/>
        <a:p>
          <a:endParaRPr lang="el-GR"/>
        </a:p>
      </dgm:t>
    </dgm:pt>
    <dgm:pt modelId="{C4E8FB2E-3022-4461-A3AB-3FE0F9C8A5F7}" type="pres">
      <dgm:prSet presAssocID="{DCE1C1EA-5A44-4E98-A7B1-DB26B5DD500B}" presName="hierChild3" presStyleCnt="0"/>
      <dgm:spPr/>
    </dgm:pt>
  </dgm:ptLst>
  <dgm:cxnLst>
    <dgm:cxn modelId="{87571197-9EB6-44A2-A1AD-A7AACEC9F3A8}" type="presOf" srcId="{87E1C9EE-882C-4636-81C1-E49F6EACCE7C}" destId="{B1209C52-3EF0-4D90-A292-1D0134F2B56E}" srcOrd="0" destOrd="0" presId="urn:microsoft.com/office/officeart/2005/8/layout/hierarchy1"/>
    <dgm:cxn modelId="{B50721C4-0DB4-486E-9B52-94E68916B1C6}" srcId="{8BFB3A5B-924B-4831-987A-D83B57E35160}" destId="{DCE1C1EA-5A44-4E98-A7B1-DB26B5DD500B}" srcOrd="1" destOrd="0" parTransId="{0E45CD9E-B02E-4C1B-88C4-931A0C6180C6}" sibTransId="{537887DA-D797-4A10-A5B9-F0D162CC68C1}"/>
    <dgm:cxn modelId="{87291EFB-D737-42EE-A7A7-C48169E57BF6}" type="presOf" srcId="{8BFB3A5B-924B-4831-987A-D83B57E35160}" destId="{E39AAF0C-79C6-4300-99E3-76964AE09E35}" srcOrd="0" destOrd="0" presId="urn:microsoft.com/office/officeart/2005/8/layout/hierarchy1"/>
    <dgm:cxn modelId="{FD83B84E-2214-4605-B75E-4FC1E48AA303}" type="presOf" srcId="{75D60E93-F216-4917-AE0A-E29BB24351EF}" destId="{73DF1DB8-D524-4F0B-AEC7-3D84663F2D2F}" srcOrd="0" destOrd="0" presId="urn:microsoft.com/office/officeart/2005/8/layout/hierarchy1"/>
    <dgm:cxn modelId="{80AB497D-CBB2-42E2-B1FF-A9B2FA5B64A0}" type="presOf" srcId="{DCE1C1EA-5A44-4E98-A7B1-DB26B5DD500B}" destId="{274FF49B-6306-44C0-8EF6-F5E6FB05543B}" srcOrd="0" destOrd="0" presId="urn:microsoft.com/office/officeart/2005/8/layout/hierarchy1"/>
    <dgm:cxn modelId="{95644499-9D89-41EB-B28F-168D42A04172}" type="presOf" srcId="{472E05F7-FB5C-47DD-9330-4A322CD2D444}" destId="{D6665A2A-2A3C-49EF-A379-396288B1DF36}" srcOrd="0" destOrd="0" presId="urn:microsoft.com/office/officeart/2005/8/layout/hierarchy1"/>
    <dgm:cxn modelId="{B9265AC5-B4C5-42B8-A51E-DF09C1FBF944}" srcId="{8BFB3A5B-924B-4831-987A-D83B57E35160}" destId="{87E1C9EE-882C-4636-81C1-E49F6EACCE7C}" srcOrd="0" destOrd="0" parTransId="{472E05F7-FB5C-47DD-9330-4A322CD2D444}" sibTransId="{B507AF4D-D819-4EA0-99C2-597C62172AC2}"/>
    <dgm:cxn modelId="{80A39ABC-A521-471E-95E5-9BB876D6A61C}" type="presOf" srcId="{0E45CD9E-B02E-4C1B-88C4-931A0C6180C6}" destId="{4B21549D-3B32-49C4-9962-E4A88DA92D6A}" srcOrd="0" destOrd="0" presId="urn:microsoft.com/office/officeart/2005/8/layout/hierarchy1"/>
    <dgm:cxn modelId="{A1B7CF66-811A-417F-A01B-89CFFA55A993}" srcId="{75D60E93-F216-4917-AE0A-E29BB24351EF}" destId="{8BFB3A5B-924B-4831-987A-D83B57E35160}" srcOrd="0" destOrd="0" parTransId="{BEF8AB55-6BDC-492A-8688-CFA91C9F7744}" sibTransId="{3E7539A9-419F-468F-8641-DA2C2CA33DF3}"/>
    <dgm:cxn modelId="{70308732-5F6B-4B8A-85F2-BB24979D60FA}" type="presParOf" srcId="{73DF1DB8-D524-4F0B-AEC7-3D84663F2D2F}" destId="{911C9130-1C4A-4075-A858-44FDAE050570}" srcOrd="0" destOrd="0" presId="urn:microsoft.com/office/officeart/2005/8/layout/hierarchy1"/>
    <dgm:cxn modelId="{2F6D4EEB-26A4-408E-B492-A4FB9B084D2B}" type="presParOf" srcId="{911C9130-1C4A-4075-A858-44FDAE050570}" destId="{387D81F3-2611-4EDE-A03C-72E7C3DA153F}" srcOrd="0" destOrd="0" presId="urn:microsoft.com/office/officeart/2005/8/layout/hierarchy1"/>
    <dgm:cxn modelId="{03AB8195-3655-4F08-99EB-01EA63F0BFED}" type="presParOf" srcId="{387D81F3-2611-4EDE-A03C-72E7C3DA153F}" destId="{698FC329-7B6B-4A37-9169-473557FDFB5A}" srcOrd="0" destOrd="0" presId="urn:microsoft.com/office/officeart/2005/8/layout/hierarchy1"/>
    <dgm:cxn modelId="{6988DD1D-D86D-4A1A-B29F-903D576CD08E}" type="presParOf" srcId="{387D81F3-2611-4EDE-A03C-72E7C3DA153F}" destId="{E39AAF0C-79C6-4300-99E3-76964AE09E35}" srcOrd="1" destOrd="0" presId="urn:microsoft.com/office/officeart/2005/8/layout/hierarchy1"/>
    <dgm:cxn modelId="{13BE4563-F380-48EC-93FE-8F27FD0D6256}" type="presParOf" srcId="{911C9130-1C4A-4075-A858-44FDAE050570}" destId="{05A9453A-D9E2-4E89-9028-8AEC2C040ED4}" srcOrd="1" destOrd="0" presId="urn:microsoft.com/office/officeart/2005/8/layout/hierarchy1"/>
    <dgm:cxn modelId="{7A9EB3A5-E2BD-44CA-B888-EEBC92B63625}" type="presParOf" srcId="{05A9453A-D9E2-4E89-9028-8AEC2C040ED4}" destId="{D6665A2A-2A3C-49EF-A379-396288B1DF36}" srcOrd="0" destOrd="0" presId="urn:microsoft.com/office/officeart/2005/8/layout/hierarchy1"/>
    <dgm:cxn modelId="{D7806163-B07F-4AE5-A594-E06ABCEAC0A6}" type="presParOf" srcId="{05A9453A-D9E2-4E89-9028-8AEC2C040ED4}" destId="{9584838D-8E7D-417B-B70E-32839F00006D}" srcOrd="1" destOrd="0" presId="urn:microsoft.com/office/officeart/2005/8/layout/hierarchy1"/>
    <dgm:cxn modelId="{D1C8A0E9-3CC3-45F5-9193-2FDD90F5B63D}" type="presParOf" srcId="{9584838D-8E7D-417B-B70E-32839F00006D}" destId="{04D5D8BB-7801-496C-BDB5-442A95CE1B46}" srcOrd="0" destOrd="0" presId="urn:microsoft.com/office/officeart/2005/8/layout/hierarchy1"/>
    <dgm:cxn modelId="{33C4E292-7E89-49DA-A95F-EF3C9511AB0A}" type="presParOf" srcId="{04D5D8BB-7801-496C-BDB5-442A95CE1B46}" destId="{28D8F947-4E43-4C10-BC0B-35E600CB0FE4}" srcOrd="0" destOrd="0" presId="urn:microsoft.com/office/officeart/2005/8/layout/hierarchy1"/>
    <dgm:cxn modelId="{E63F756C-303F-41F9-A490-161805ED0C11}" type="presParOf" srcId="{04D5D8BB-7801-496C-BDB5-442A95CE1B46}" destId="{B1209C52-3EF0-4D90-A292-1D0134F2B56E}" srcOrd="1" destOrd="0" presId="urn:microsoft.com/office/officeart/2005/8/layout/hierarchy1"/>
    <dgm:cxn modelId="{1D0C2FEE-153A-46ED-8C7A-2B7EA51A0B4E}" type="presParOf" srcId="{9584838D-8E7D-417B-B70E-32839F00006D}" destId="{95E0ED77-7894-4BC8-BC14-296397FAE5E7}" srcOrd="1" destOrd="0" presId="urn:microsoft.com/office/officeart/2005/8/layout/hierarchy1"/>
    <dgm:cxn modelId="{8009257F-EBAE-42CA-B8A5-B2D5B486C72F}" type="presParOf" srcId="{05A9453A-D9E2-4E89-9028-8AEC2C040ED4}" destId="{4B21549D-3B32-49C4-9962-E4A88DA92D6A}" srcOrd="2" destOrd="0" presId="urn:microsoft.com/office/officeart/2005/8/layout/hierarchy1"/>
    <dgm:cxn modelId="{5B54868C-C906-476F-96E8-20E44C357636}" type="presParOf" srcId="{05A9453A-D9E2-4E89-9028-8AEC2C040ED4}" destId="{DE517BBB-6917-4101-A334-C8DB1C414F93}" srcOrd="3" destOrd="0" presId="urn:microsoft.com/office/officeart/2005/8/layout/hierarchy1"/>
    <dgm:cxn modelId="{EC98EC95-27EF-4F9A-95F0-A0A52BB97DBC}" type="presParOf" srcId="{DE517BBB-6917-4101-A334-C8DB1C414F93}" destId="{3BF6240D-85CB-40BC-A1D2-A13DD6AB69D2}" srcOrd="0" destOrd="0" presId="urn:microsoft.com/office/officeart/2005/8/layout/hierarchy1"/>
    <dgm:cxn modelId="{AF4E4F5B-DD43-496B-B9BD-A827A303F580}" type="presParOf" srcId="{3BF6240D-85CB-40BC-A1D2-A13DD6AB69D2}" destId="{2FA256FB-BF15-4C55-BF21-35B38585E2EF}" srcOrd="0" destOrd="0" presId="urn:microsoft.com/office/officeart/2005/8/layout/hierarchy1"/>
    <dgm:cxn modelId="{E27588E3-EF51-4095-9629-ED7005D03BCE}" type="presParOf" srcId="{3BF6240D-85CB-40BC-A1D2-A13DD6AB69D2}" destId="{274FF49B-6306-44C0-8EF6-F5E6FB05543B}" srcOrd="1" destOrd="0" presId="urn:microsoft.com/office/officeart/2005/8/layout/hierarchy1"/>
    <dgm:cxn modelId="{86B468F9-DC53-4D65-ADC6-80FE3FB7ECD6}" type="presParOf" srcId="{DE517BBB-6917-4101-A334-C8DB1C414F93}" destId="{C4E8FB2E-3022-4461-A3AB-3FE0F9C8A5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66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62915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91</a:t>
            </a:fld>
            <a:endParaRPr lang="el-GR"/>
          </a:p>
        </p:txBody>
      </p:sp>
    </p:spTree>
    <p:extLst>
      <p:ext uri="{BB962C8B-B14F-4D97-AF65-F5344CB8AC3E}">
        <p14:creationId xmlns:p14="http://schemas.microsoft.com/office/powerpoint/2010/main" val="366358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92</a:t>
            </a:fld>
            <a:endParaRPr lang="el-GR"/>
          </a:p>
        </p:txBody>
      </p:sp>
    </p:spTree>
    <p:extLst>
      <p:ext uri="{BB962C8B-B14F-4D97-AF65-F5344CB8AC3E}">
        <p14:creationId xmlns:p14="http://schemas.microsoft.com/office/powerpoint/2010/main" val="30900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93</a:t>
            </a:fld>
            <a:endParaRPr lang="el-GR"/>
          </a:p>
        </p:txBody>
      </p:sp>
    </p:spTree>
    <p:extLst>
      <p:ext uri="{BB962C8B-B14F-4D97-AF65-F5344CB8AC3E}">
        <p14:creationId xmlns:p14="http://schemas.microsoft.com/office/powerpoint/2010/main" val="1915670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47519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1498496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1476798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257964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314538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62646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235537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40439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334510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Ιεροί χρόνοι - Οι εορτές</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Ιεροί χρόνοι - Οι εορτές</a:t>
            </a: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Ιεροί χρόνοι - Οι εορτές</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Ιεροί χρόνοι - Οι εορτές</a:t>
            </a:r>
          </a:p>
        </p:txBody>
      </p:sp>
      <p:pic>
        <p:nvPicPr>
          <p:cNvPr id="9" name="Picture 8"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Ιεροί χρόνοι - Οι εορτές</a:t>
            </a: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Ιεροί χρόνοι - Οι εορτές</a:t>
            </a:r>
          </a:p>
        </p:txBody>
      </p:sp>
      <p:pic>
        <p:nvPicPr>
          <p:cNvPr id="8" name="Picture 7"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Ιεροί χρόνοι - Οι εορτές</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7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eclass.uoa.gr/courses/SOCTHEOL14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opencourses.uoa.gr/courses/SOCTHEOL10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commons.wikimedia.org/wiki/File:The_Jews_Passover.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heavenlyascents.com/wp-content/uploads/2008/11/pesch_offer.jpg" TargetMode="External"/><Relationship Id="rId5" Type="http://schemas.openxmlformats.org/officeDocument/2006/relationships/hyperlink" Target="http://www.slowtrav.com/blog/mariai/The_Resurrection_of_Jesus_Christ.jpg" TargetMode="External"/><Relationship Id="rId4" Type="http://schemas.openxmlformats.org/officeDocument/2006/relationships/hyperlink" Target="http://3.bp.blogspot.com/-2EfWX3DifyY/T4Z6f2rPCvI/AAAAAAAAGps/YakxAF1izqk/s320/_katsik.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s-media-cache-ak0.pinimg.com/736x/28/d1/87/28d187464fe0e8f02f531e23ef9ab334.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users.sch.gr/aiasgr/Image/Palaia_Diathikh/Profhths_Hsaias/Profhths_Hsaias_01.jpg" TargetMode="External"/><Relationship Id="rId5" Type="http://schemas.openxmlformats.org/officeDocument/2006/relationships/hyperlink" Target="https://s-media-cache-ak0.pinimg.com/236x/ff/1d/50/ff1d5033f66074a364253acb2f24fe1e.jpg" TargetMode="External"/><Relationship Id="rId4" Type="http://schemas.openxmlformats.org/officeDocument/2006/relationships/hyperlink" Target="http://www.giatrosofia.com/photos/220110809215937.jpg"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s-media-cache-ak0.pinimg.com/236x/3f/33/c7/3f33c776d67db19cf739bd56eec92680.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dathanasiou.files.wordpress.com/2013/12/06132-cebfce99ceb7cf83cebfcf8dcf82cf89cf82ceb1cebccebdcf8ccf824cebfcf82ceb1ceb9cf8ecebd.png" TargetMode="External"/><Relationship Id="rId5" Type="http://schemas.openxmlformats.org/officeDocument/2006/relationships/hyperlink" Target="http://eclass31.weebly.com/uploads/8/3/3/4/8334101/_5697987_orig.jpg" TargetMode="External"/><Relationship Id="rId4" Type="http://schemas.openxmlformats.org/officeDocument/2006/relationships/hyperlink" Target="http://oodegr.co/oode/grafi/kd/eikones/klisi_ma8itwn_1.jpg"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fdathanasiou.files.wordpress.com/2013/12/61e99-cebfce99ceb7cf83cebfcf8dcf82ceb1cebccebdcf8ccf82359cebccea7.png" TargetMode="External"/><Relationship Id="rId7" Type="http://schemas.openxmlformats.org/officeDocument/2006/relationships/hyperlink" Target="http://www.slowtrav.com/blog/mariai/The_Resurrection_of_Jesus_Christ.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media-cache-ak0.pinimg.com/236x/3f/33/c7/3f33c776d67db19cf739bd56eec92680.jpg" TargetMode="External"/><Relationship Id="rId5" Type="http://schemas.openxmlformats.org/officeDocument/2006/relationships/hyperlink" Target="https://amoustakis.files.wordpress.com/2014/04/cebfcebccf85cf83cf84ceb9cebacebfcf82ceb4ceb5ceb9cf80cebdcebfcf82.jpg" TargetMode="External"/><Relationship Id="rId4" Type="http://schemas.openxmlformats.org/officeDocument/2006/relationships/hyperlink" Target="http://cosmopoliti.com/wp-content/uploads/2015/04/%CE%92%CE%B1%CF%8A%CF%86%CF%8C%CF%81%CE%BF%CF%82-758x1024.jpg"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my-family.gr/wp-content/uploads/soul_0019.jpg" TargetMode="External"/><Relationship Id="rId7" Type="http://schemas.openxmlformats.org/officeDocument/2006/relationships/hyperlink" Target="http://4.bp.blogspot.com/-fvxqRnFq4ek/T2IYNm4qimI/AAAAAAAAB2g/Ryr0Kfg02h8/s1600/10+%CE%B5%CE%BD%CF%84%CE%BF%CE%BB%CE%B5%CF%82.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hdwpics.com/images/2B19C21E73C0/Feast-of-Passover-Day.jpg" TargetMode="External"/><Relationship Id="rId5" Type="http://schemas.openxmlformats.org/officeDocument/2006/relationships/hyperlink" Target="http://juedischesmuseum.de/typo3temp/GB/9ec380816d.jpg" TargetMode="External"/><Relationship Id="rId4" Type="http://schemas.openxmlformats.org/officeDocument/2006/relationships/hyperlink" Target="https://commons.wikimedia.org/wiki/File:Caravaggio_-_The_Incredulity_of_Saint_Thomas.jpg?uselang=el"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1.bp.blogspot.com/-AxoDVuePdos/TqGgSNLlcxI/AAAAAAAAATs/EkTYtIKfTgY/s1600/Akolouthia+Epitafiou+sto+Fanari.JPG" TargetMode="External"/><Relationship Id="rId7" Type="http://schemas.openxmlformats.org/officeDocument/2006/relationships/hyperlink" Target="http://metamorfosi-vrilission.gr/wp-content/uploads/2011/10/metamorfosi.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mage.slidesharecdn.com/random-140314131345-phpapp02/95/-12-638.jpg?cb=1394802948" TargetMode="External"/><Relationship Id="rId5" Type="http://schemas.openxmlformats.org/officeDocument/2006/relationships/hyperlink" Target="http://images.juedische-allgemeine.de/article/17018.jpg" TargetMode="External"/><Relationship Id="rId4" Type="http://schemas.openxmlformats.org/officeDocument/2006/relationships/hyperlink" Target="http://static2.bigstockphoto.com/thumbs/4/5/4/large2/45455947.jpg"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templestudy.com/wp-content/uploads/2008/06/tabernacle3.jpg" TargetMode="External"/><Relationship Id="rId7" Type="http://schemas.openxmlformats.org/officeDocument/2006/relationships/hyperlink" Target="http://orthodoxanswers.gr/wp-content/uploads/2010/04/moisis-660x330.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ebooks.edu.gr/modules/ebook/show.php/DSDIM-F100/501/3263,13299/images/img4_12.jpg" TargetMode="External"/><Relationship Id="rId5" Type="http://schemas.openxmlformats.org/officeDocument/2006/relationships/hyperlink" Target="https://commons.wikimedia.org/wiki/File:Pentecost.JPG" TargetMode="External"/><Relationship Id="rId4" Type="http://schemas.openxmlformats.org/officeDocument/2006/relationships/hyperlink" Target="https://commons.wikimedia.org/wiki/File:El_Greco_006.jpg?uselang=el"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cliparthut.com/clip-arts/748/yom-kippur-clip-art-748004.gif" TargetMode="External"/><Relationship Id="rId7" Type="http://schemas.openxmlformats.org/officeDocument/2006/relationships/hyperlink" Target="http://aspectsofreligion.wikispaces.com/file/view/48954.gif/122688085/48954.gi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3.bp.blogspot.com/-s1iSsTBvcRM/TuuCrqVC3DI/AAAAAAAABUo/URI_f94f4Is/s1600/MIDEAST_ISRAEL_HANNUK_Peep.jpg" TargetMode="External"/><Relationship Id="rId5" Type="http://schemas.openxmlformats.org/officeDocument/2006/relationships/hyperlink" Target="https://commons.wikimedia.org/wiki/File:Pieter_Lastman_-_De_offerstrijd_tussen_Orestes_en_Pylades_-_Google_Art_Project.jpg" TargetMode="External"/><Relationship Id="rId4" Type="http://schemas.openxmlformats.org/officeDocument/2006/relationships/hyperlink" Target="https://commons.wikimedia.org/wiki/File:William_Holman_Hunt_-_The_Scapegoat.jpg"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multikulti.gr/wp-content/uploads/hanoukia-620x310.jpg" TargetMode="External"/><Relationship Id="rId7" Type="http://schemas.openxmlformats.org/officeDocument/2006/relationships/hyperlink" Target="http://1.bp.blogspot.com/-PsYPUiYgOM4/TV1-qODklTI/AAAAAAAAB2g/NfjcqRQlu-0/s1600/bEsther.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thumb9.shutterstock.com/display_pic_with_logo/87512/244355752/stock-vector-jewish-holiday-icons-for-purim-balloons-megillah-with-the-hebrew-text-megilat-esther-the-name-244355752.jpg" TargetMode="External"/><Relationship Id="rId5" Type="http://schemas.openxmlformats.org/officeDocument/2006/relationships/hyperlink" Target="http://ioanninajewishlegacy.com/IoanninaEL/assets/img/relifeHanukGallery01.jpg" TargetMode="External"/><Relationship Id="rId4" Type="http://schemas.openxmlformats.org/officeDocument/2006/relationships/hyperlink" Target="http://thumbs.dreamstime.com/x/retro-happy-hanukkah-card-5-2710512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200" dirty="0">
                <a:solidFill>
                  <a:srgbClr val="5075BC"/>
                </a:solidFill>
              </a:rPr>
              <a:t>Βιβλική Αρχαιολογία - </a:t>
            </a:r>
            <a:r>
              <a:rPr lang="el-GR" sz="4200" dirty="0" err="1">
                <a:solidFill>
                  <a:srgbClr val="5075BC"/>
                </a:solidFill>
              </a:rPr>
              <a:t>Θεσμολογία</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2.1</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t>Ιεροί χρόνοι </a:t>
            </a:r>
            <a:r>
              <a:rPr lang="el-GR" sz="2800" dirty="0" smtClean="0"/>
              <a:t>- </a:t>
            </a:r>
            <a:r>
              <a:rPr lang="el-GR" sz="2800" dirty="0"/>
              <a:t>Οι εορτές</a:t>
            </a:r>
          </a:p>
          <a:p>
            <a:endParaRPr lang="en-US" sz="2800" dirty="0" smtClean="0"/>
          </a:p>
          <a:p>
            <a:r>
              <a:rPr lang="el-GR" sz="2800" dirty="0"/>
              <a:t>Θωμάς Μαυρομούστακος</a:t>
            </a:r>
          </a:p>
          <a:p>
            <a:r>
              <a:rPr lang="el-GR" sz="2800" dirty="0" smtClean="0"/>
              <a:t>Θεολογική Σχολή</a:t>
            </a:r>
            <a:endParaRPr lang="en-US" sz="2800" dirty="0" smtClean="0"/>
          </a:p>
          <a:p>
            <a:r>
              <a:rPr lang="el-GR" sz="2800" dirty="0"/>
              <a:t>Τμήμα Κοινωνικής Θεολογίας</a:t>
            </a:r>
          </a:p>
        </p:txBody>
      </p:sp>
    </p:spTree>
    <p:extLst>
      <p:ext uri="{BB962C8B-B14F-4D97-AF65-F5344CB8AC3E}">
        <p14:creationId xmlns:p14="http://schemas.microsoft.com/office/powerpoint/2010/main" val="337534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Σημασία εορτών κατά Φίλωνα</a:t>
            </a:r>
            <a:r>
              <a:rPr lang="en-US" dirty="0"/>
              <a:t> [2]</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n-US" baseline="30000" dirty="0"/>
              <a:t>150 </a:t>
            </a:r>
            <a:r>
              <a:rPr lang="el-GR" dirty="0"/>
              <a:t> </a:t>
            </a:r>
            <a:r>
              <a:rPr lang="el-GR" dirty="0" err="1"/>
              <a:t>συνάπτει</a:t>
            </a:r>
            <a:r>
              <a:rPr lang="el-GR" dirty="0"/>
              <a:t> </a:t>
            </a:r>
            <a:r>
              <a:rPr lang="el-GR" dirty="0" err="1"/>
              <a:t>δὲ</a:t>
            </a:r>
            <a:r>
              <a:rPr lang="el-GR" dirty="0"/>
              <a:t> </a:t>
            </a:r>
            <a:r>
              <a:rPr lang="el-GR" dirty="0" err="1"/>
              <a:t>τοῖς</a:t>
            </a:r>
            <a:r>
              <a:rPr lang="el-GR" dirty="0"/>
              <a:t> </a:t>
            </a:r>
            <a:r>
              <a:rPr lang="el-GR" dirty="0" err="1"/>
              <a:t>διαβατηρίοις</a:t>
            </a:r>
            <a:r>
              <a:rPr lang="el-GR" dirty="0"/>
              <a:t> </a:t>
            </a:r>
            <a:r>
              <a:rPr lang="el-GR" dirty="0" err="1"/>
              <a:t>ἑορτὴν</a:t>
            </a:r>
            <a:r>
              <a:rPr lang="el-GR" dirty="0"/>
              <a:t> </a:t>
            </a:r>
            <a:r>
              <a:rPr lang="el-GR" dirty="0" err="1"/>
              <a:t>διάφορον</a:t>
            </a:r>
            <a:r>
              <a:rPr lang="el-GR" dirty="0"/>
              <a:t> </a:t>
            </a:r>
            <a:r>
              <a:rPr lang="el-GR" dirty="0" err="1"/>
              <a:t>ἔχουσαν</a:t>
            </a:r>
            <a:r>
              <a:rPr lang="el-GR" dirty="0"/>
              <a:t> </a:t>
            </a:r>
            <a:r>
              <a:rPr lang="el-GR" dirty="0" err="1"/>
              <a:t>καὶ</a:t>
            </a:r>
            <a:r>
              <a:rPr lang="el-GR" dirty="0"/>
              <a:t> </a:t>
            </a:r>
            <a:r>
              <a:rPr lang="el-GR" dirty="0" err="1"/>
              <a:t>οὐ</a:t>
            </a:r>
            <a:r>
              <a:rPr lang="el-GR" dirty="0"/>
              <a:t> </a:t>
            </a:r>
            <a:r>
              <a:rPr lang="el-GR" dirty="0" err="1"/>
              <a:t>συνήθη</a:t>
            </a:r>
            <a:r>
              <a:rPr lang="el-GR" dirty="0"/>
              <a:t> </a:t>
            </a:r>
            <a:r>
              <a:rPr lang="el-GR" dirty="0" err="1"/>
              <a:t>τροφῆς</a:t>
            </a:r>
            <a:r>
              <a:rPr lang="el-GR" dirty="0"/>
              <a:t> </a:t>
            </a:r>
            <a:r>
              <a:rPr lang="el-GR" dirty="0" err="1"/>
              <a:t>χρῆσιν</a:t>
            </a:r>
            <a:r>
              <a:rPr lang="el-GR" dirty="0"/>
              <a:t>, </a:t>
            </a:r>
            <a:r>
              <a:rPr lang="el-GR" dirty="0" err="1"/>
              <a:t>ἄζυμα</a:t>
            </a:r>
            <a:r>
              <a:rPr lang="el-GR" dirty="0"/>
              <a:t>, </a:t>
            </a:r>
            <a:r>
              <a:rPr lang="el-GR" dirty="0" err="1"/>
              <a:t>ἀφ</a:t>
            </a:r>
            <a:r>
              <a:rPr lang="el-GR" dirty="0"/>
              <a:t>᾽ </a:t>
            </a:r>
            <a:r>
              <a:rPr lang="el-GR" dirty="0" err="1"/>
              <a:t>οὗ</a:t>
            </a:r>
            <a:r>
              <a:rPr lang="el-GR" dirty="0"/>
              <a:t> </a:t>
            </a:r>
            <a:r>
              <a:rPr lang="el-GR" dirty="0" err="1"/>
              <a:t>καὶ</a:t>
            </a:r>
            <a:r>
              <a:rPr lang="el-GR" dirty="0"/>
              <a:t> </a:t>
            </a:r>
            <a:r>
              <a:rPr lang="el-GR" dirty="0" err="1"/>
              <a:t>ὠνόμασται</a:t>
            </a:r>
            <a:r>
              <a:rPr lang="el-GR" dirty="0"/>
              <a:t>. </a:t>
            </a:r>
            <a:r>
              <a:rPr lang="el-GR" dirty="0" err="1"/>
              <a:t>διττὸς</a:t>
            </a:r>
            <a:r>
              <a:rPr lang="el-GR" dirty="0"/>
              <a:t> </a:t>
            </a:r>
            <a:r>
              <a:rPr lang="el-GR" dirty="0" err="1"/>
              <a:t>δὲ</a:t>
            </a:r>
            <a:r>
              <a:rPr lang="el-GR" dirty="0"/>
              <a:t> ὁ </a:t>
            </a:r>
            <a:r>
              <a:rPr lang="el-GR" dirty="0" err="1"/>
              <a:t>περὶ</a:t>
            </a:r>
            <a:r>
              <a:rPr lang="el-GR" dirty="0"/>
              <a:t> </a:t>
            </a:r>
            <a:r>
              <a:rPr lang="el-GR" dirty="0" err="1"/>
              <a:t>αὐτῆς</a:t>
            </a:r>
            <a:r>
              <a:rPr lang="el-GR" dirty="0"/>
              <a:t> </a:t>
            </a:r>
            <a:r>
              <a:rPr lang="el-GR" dirty="0" err="1"/>
              <a:t>λόγος</a:t>
            </a:r>
            <a:r>
              <a:rPr lang="el-GR" dirty="0"/>
              <a:t>, ὁ </a:t>
            </a:r>
            <a:r>
              <a:rPr lang="el-GR" dirty="0" err="1"/>
              <a:t>μὲν</a:t>
            </a:r>
            <a:r>
              <a:rPr lang="el-GR" dirty="0"/>
              <a:t> </a:t>
            </a:r>
            <a:r>
              <a:rPr lang="el-GR" dirty="0" err="1"/>
              <a:t>ἴδιος</a:t>
            </a:r>
            <a:r>
              <a:rPr lang="el-GR" dirty="0"/>
              <a:t> </a:t>
            </a:r>
            <a:r>
              <a:rPr lang="el-GR" dirty="0" err="1"/>
              <a:t>τοῦ</a:t>
            </a:r>
            <a:r>
              <a:rPr lang="el-GR" dirty="0"/>
              <a:t> </a:t>
            </a:r>
            <a:r>
              <a:rPr lang="el-GR" dirty="0" err="1"/>
              <a:t>ἔθνους</a:t>
            </a:r>
            <a:r>
              <a:rPr lang="el-GR" dirty="0"/>
              <a:t> </a:t>
            </a:r>
            <a:r>
              <a:rPr lang="el-GR" dirty="0" err="1"/>
              <a:t>ἕνεκα</a:t>
            </a:r>
            <a:r>
              <a:rPr lang="el-GR" dirty="0"/>
              <a:t> </a:t>
            </a:r>
            <a:r>
              <a:rPr lang="el-GR" dirty="0" err="1"/>
              <a:t>τῆς</a:t>
            </a:r>
            <a:r>
              <a:rPr lang="el-GR" dirty="0"/>
              <a:t> </a:t>
            </a:r>
            <a:r>
              <a:rPr lang="el-GR" dirty="0" err="1"/>
              <a:t>λεχθείσης</a:t>
            </a:r>
            <a:r>
              <a:rPr lang="el-GR" dirty="0"/>
              <a:t> </a:t>
            </a:r>
            <a:r>
              <a:rPr lang="el-GR" dirty="0" err="1"/>
              <a:t>ἀποικίας</a:t>
            </a:r>
            <a:r>
              <a:rPr lang="el-GR" dirty="0"/>
              <a:t>, ὁ </a:t>
            </a:r>
            <a:r>
              <a:rPr lang="el-GR" dirty="0" err="1"/>
              <a:t>δὲ</a:t>
            </a:r>
            <a:r>
              <a:rPr lang="el-GR" dirty="0"/>
              <a:t> </a:t>
            </a:r>
            <a:r>
              <a:rPr lang="el-GR" dirty="0" err="1"/>
              <a:t>κοινὸς</a:t>
            </a:r>
            <a:r>
              <a:rPr lang="el-GR" dirty="0"/>
              <a:t> </a:t>
            </a:r>
            <a:r>
              <a:rPr lang="el-GR" dirty="0" err="1"/>
              <a:t>κατὰ</a:t>
            </a:r>
            <a:r>
              <a:rPr lang="el-GR" dirty="0"/>
              <a:t> </a:t>
            </a:r>
            <a:r>
              <a:rPr lang="el-GR" dirty="0" err="1"/>
              <a:t>φύσεως</a:t>
            </a:r>
            <a:r>
              <a:rPr lang="el-GR" dirty="0"/>
              <a:t> </a:t>
            </a:r>
            <a:r>
              <a:rPr lang="el-GR" dirty="0" err="1"/>
              <a:t>ἀκολουθίαν</a:t>
            </a:r>
            <a:r>
              <a:rPr lang="el-GR" dirty="0"/>
              <a:t> </a:t>
            </a:r>
            <a:r>
              <a:rPr lang="el-GR" dirty="0" err="1"/>
              <a:t>καὶ</a:t>
            </a:r>
            <a:r>
              <a:rPr lang="el-GR" dirty="0"/>
              <a:t> </a:t>
            </a:r>
            <a:r>
              <a:rPr lang="el-GR" dirty="0" err="1"/>
              <a:t>τὴν</a:t>
            </a:r>
            <a:r>
              <a:rPr lang="el-GR" dirty="0"/>
              <a:t> </a:t>
            </a:r>
            <a:r>
              <a:rPr lang="el-GR" dirty="0" err="1"/>
              <a:t>τοῦ</a:t>
            </a:r>
            <a:r>
              <a:rPr lang="el-GR" dirty="0"/>
              <a:t> </a:t>
            </a:r>
            <a:r>
              <a:rPr lang="el-GR" dirty="0" err="1"/>
              <a:t>κόσμου</a:t>
            </a:r>
            <a:r>
              <a:rPr lang="el-GR" dirty="0"/>
              <a:t> </a:t>
            </a:r>
            <a:r>
              <a:rPr lang="el-GR" dirty="0" err="1"/>
              <a:t>παντὸς</a:t>
            </a:r>
            <a:r>
              <a:rPr lang="el-GR" dirty="0"/>
              <a:t> </a:t>
            </a:r>
            <a:r>
              <a:rPr lang="el-GR" dirty="0" err="1"/>
              <a:t>ἁρμονίαν</a:t>
            </a:r>
            <a:r>
              <a:rPr lang="el-GR" dirty="0"/>
              <a:t>. </a:t>
            </a:r>
            <a:r>
              <a:rPr lang="el-GR" dirty="0" err="1"/>
              <a:t>ὡς</a:t>
            </a:r>
            <a:r>
              <a:rPr lang="el-GR" dirty="0"/>
              <a:t> δ᾽ </a:t>
            </a:r>
            <a:r>
              <a:rPr lang="el-GR" dirty="0" err="1"/>
              <a:t>ἀψευδὴς</a:t>
            </a:r>
            <a:r>
              <a:rPr lang="el-GR" dirty="0"/>
              <a:t> ἡ </a:t>
            </a:r>
            <a:r>
              <a:rPr lang="el-GR" dirty="0" err="1"/>
              <a:t>ὑπόσχεσις</a:t>
            </a:r>
            <a:r>
              <a:rPr lang="el-GR" dirty="0"/>
              <a:t>, </a:t>
            </a:r>
            <a:r>
              <a:rPr lang="el-GR" dirty="0" err="1"/>
              <a:t>ἐπισκεπτέον</a:t>
            </a:r>
            <a:r>
              <a:rPr lang="el-GR" dirty="0"/>
              <a:t>. </a:t>
            </a:r>
            <a:r>
              <a:rPr lang="el-GR" dirty="0" err="1"/>
              <a:t>ἕβδομος</a:t>
            </a:r>
            <a:r>
              <a:rPr lang="el-GR" dirty="0"/>
              <a:t> </a:t>
            </a:r>
            <a:r>
              <a:rPr lang="el-GR" dirty="0" err="1"/>
              <a:t>ὢν</a:t>
            </a:r>
            <a:r>
              <a:rPr lang="el-GR" dirty="0"/>
              <a:t> ὁ </a:t>
            </a:r>
            <a:r>
              <a:rPr lang="el-GR" dirty="0" err="1"/>
              <a:t>μὴν</a:t>
            </a:r>
            <a:r>
              <a:rPr lang="el-GR" dirty="0"/>
              <a:t> </a:t>
            </a:r>
            <a:r>
              <a:rPr lang="el-GR" dirty="0" err="1"/>
              <a:t>οὗτος</a:t>
            </a:r>
            <a:r>
              <a:rPr lang="el-GR" dirty="0"/>
              <a:t> </a:t>
            </a:r>
            <a:r>
              <a:rPr lang="el-GR" dirty="0" err="1"/>
              <a:t>ἀριθμῷ</a:t>
            </a:r>
            <a:r>
              <a:rPr lang="el-GR" dirty="0"/>
              <a:t> τε </a:t>
            </a:r>
            <a:r>
              <a:rPr lang="el-GR" dirty="0" err="1"/>
              <a:t>καὶ</a:t>
            </a:r>
            <a:r>
              <a:rPr lang="el-GR" dirty="0"/>
              <a:t> </a:t>
            </a:r>
            <a:r>
              <a:rPr lang="el-GR" dirty="0" err="1"/>
              <a:t>τάξει</a:t>
            </a:r>
            <a:r>
              <a:rPr lang="el-GR" dirty="0"/>
              <a:t> </a:t>
            </a:r>
            <a:r>
              <a:rPr lang="el-GR" dirty="0" err="1"/>
              <a:t>κατὰ</a:t>
            </a:r>
            <a:r>
              <a:rPr lang="el-GR" dirty="0"/>
              <a:t> </a:t>
            </a:r>
            <a:r>
              <a:rPr lang="el-GR" dirty="0" err="1"/>
              <a:t>τὸν</a:t>
            </a:r>
            <a:r>
              <a:rPr lang="el-GR" dirty="0"/>
              <a:t> </a:t>
            </a:r>
            <a:r>
              <a:rPr lang="el-GR" dirty="0" err="1"/>
              <a:t>ἡλιακὸν</a:t>
            </a:r>
            <a:r>
              <a:rPr lang="el-GR" dirty="0"/>
              <a:t> </a:t>
            </a:r>
            <a:r>
              <a:rPr lang="el-GR" dirty="0" err="1"/>
              <a:t>κύκλον</a:t>
            </a:r>
            <a:r>
              <a:rPr lang="el-GR" dirty="0"/>
              <a:t> </a:t>
            </a:r>
            <a:r>
              <a:rPr lang="el-GR" dirty="0" err="1"/>
              <a:t>δυνάμει</a:t>
            </a:r>
            <a:r>
              <a:rPr lang="el-GR" dirty="0"/>
              <a:t> </a:t>
            </a:r>
            <a:r>
              <a:rPr lang="el-GR" dirty="0" err="1"/>
              <a:t>πρῶτός</a:t>
            </a:r>
            <a:r>
              <a:rPr lang="el-GR" dirty="0"/>
              <a:t> </a:t>
            </a:r>
            <a:r>
              <a:rPr lang="el-GR" dirty="0" err="1"/>
              <a:t>ἐστι</a:t>
            </a:r>
            <a:r>
              <a:rPr lang="el-GR" dirty="0"/>
              <a:t>, </a:t>
            </a:r>
            <a:r>
              <a:rPr lang="el-GR" dirty="0" err="1"/>
              <a:t>διὸ</a:t>
            </a:r>
            <a:r>
              <a:rPr lang="el-GR" dirty="0"/>
              <a:t> </a:t>
            </a:r>
            <a:r>
              <a:rPr lang="el-GR" dirty="0" err="1"/>
              <a:t>καὶ</a:t>
            </a:r>
            <a:r>
              <a:rPr lang="el-GR" dirty="0"/>
              <a:t> </a:t>
            </a:r>
            <a:r>
              <a:rPr lang="el-GR" dirty="0" err="1"/>
              <a:t>πρῶτος</a:t>
            </a:r>
            <a:r>
              <a:rPr lang="el-GR" dirty="0"/>
              <a:t> </a:t>
            </a:r>
            <a:r>
              <a:rPr lang="el-GR" dirty="0" err="1"/>
              <a:t>ἐν</a:t>
            </a:r>
            <a:r>
              <a:rPr lang="el-GR" dirty="0"/>
              <a:t> </a:t>
            </a:r>
            <a:r>
              <a:rPr lang="el-GR" dirty="0" err="1"/>
              <a:t>ταῖς</a:t>
            </a:r>
            <a:r>
              <a:rPr lang="el-GR" dirty="0"/>
              <a:t> </a:t>
            </a:r>
            <a:r>
              <a:rPr lang="el-GR" dirty="0" err="1"/>
              <a:t>ἱεραῖς</a:t>
            </a:r>
            <a:r>
              <a:rPr lang="el-GR" dirty="0"/>
              <a:t> </a:t>
            </a:r>
            <a:r>
              <a:rPr lang="el-GR" dirty="0" err="1"/>
              <a:t>βίβλοις</a:t>
            </a:r>
            <a:r>
              <a:rPr lang="el-GR" dirty="0"/>
              <a:t> </a:t>
            </a:r>
            <a:r>
              <a:rPr lang="el-GR" dirty="0" err="1"/>
              <a:t>ἀναγέγραπται</a:t>
            </a:r>
            <a:r>
              <a:rPr lang="el-GR" dirty="0"/>
              <a:t>.</a:t>
            </a:r>
          </a:p>
          <a:p>
            <a:pPr marL="0" indent="0">
              <a:buNone/>
            </a:pPr>
            <a:r>
              <a:rPr lang="en-US" dirty="0"/>
              <a:t> </a:t>
            </a:r>
            <a:r>
              <a:rPr lang="en-US" baseline="30000" dirty="0"/>
              <a:t>151 </a:t>
            </a:r>
            <a:r>
              <a:rPr lang="el-GR" dirty="0"/>
              <a:t> </a:t>
            </a:r>
            <a:r>
              <a:rPr lang="el-GR" dirty="0" err="1"/>
              <a:t>αἴτιον</a:t>
            </a:r>
            <a:r>
              <a:rPr lang="el-GR" dirty="0"/>
              <a:t> </a:t>
            </a:r>
            <a:r>
              <a:rPr lang="el-GR" dirty="0" err="1"/>
              <a:t>δὲ</a:t>
            </a:r>
            <a:r>
              <a:rPr lang="el-GR" dirty="0"/>
              <a:t> </a:t>
            </a:r>
            <a:r>
              <a:rPr lang="el-GR" dirty="0" err="1"/>
              <a:t>ὥς</a:t>
            </a:r>
            <a:r>
              <a:rPr lang="el-GR" dirty="0"/>
              <a:t> </a:t>
            </a:r>
            <a:r>
              <a:rPr lang="el-GR" dirty="0" err="1"/>
              <a:t>γε</a:t>
            </a:r>
            <a:r>
              <a:rPr lang="el-GR" dirty="0"/>
              <a:t> </a:t>
            </a:r>
            <a:r>
              <a:rPr lang="el-GR" dirty="0" err="1"/>
              <a:t>οἶμαι</a:t>
            </a:r>
            <a:r>
              <a:rPr lang="el-GR" dirty="0"/>
              <a:t> </a:t>
            </a:r>
            <a:r>
              <a:rPr lang="el-GR" dirty="0" err="1"/>
              <a:t>τόδε</a:t>
            </a:r>
            <a:r>
              <a:rPr lang="el-GR" dirty="0"/>
              <a:t>· </a:t>
            </a:r>
            <a:r>
              <a:rPr lang="el-GR" dirty="0" err="1"/>
              <a:t>τὴν</a:t>
            </a:r>
            <a:r>
              <a:rPr lang="el-GR" dirty="0"/>
              <a:t> </a:t>
            </a:r>
            <a:r>
              <a:rPr lang="el-GR" dirty="0" err="1"/>
              <a:t>ἐαρινὴν</a:t>
            </a:r>
            <a:r>
              <a:rPr lang="el-GR" dirty="0"/>
              <a:t> </a:t>
            </a:r>
            <a:r>
              <a:rPr lang="el-GR" dirty="0" err="1"/>
              <a:t>ἰσημερίαν</a:t>
            </a:r>
            <a:r>
              <a:rPr lang="el-GR" dirty="0"/>
              <a:t> </a:t>
            </a:r>
            <a:r>
              <a:rPr lang="el-GR" dirty="0" err="1"/>
              <a:t>ἀπεικόνισμά</a:t>
            </a:r>
            <a:r>
              <a:rPr lang="el-GR" dirty="0"/>
              <a:t> τι </a:t>
            </a:r>
            <a:r>
              <a:rPr lang="el-GR" dirty="0" err="1"/>
              <a:t>καὶ</a:t>
            </a:r>
            <a:r>
              <a:rPr lang="el-GR" dirty="0"/>
              <a:t> </a:t>
            </a:r>
            <a:r>
              <a:rPr lang="el-GR" dirty="0" err="1"/>
              <a:t>μίμημα</a:t>
            </a:r>
            <a:r>
              <a:rPr lang="el-GR" dirty="0"/>
              <a:t> </a:t>
            </a:r>
            <a:r>
              <a:rPr lang="el-GR" dirty="0" err="1"/>
              <a:t>συμβέβηκεν</a:t>
            </a:r>
            <a:r>
              <a:rPr lang="el-GR" dirty="0"/>
              <a:t> </a:t>
            </a:r>
            <a:r>
              <a:rPr lang="el-GR" dirty="0" err="1"/>
              <a:t>εἶναι</a:t>
            </a:r>
            <a:r>
              <a:rPr lang="el-GR" dirty="0"/>
              <a:t> </a:t>
            </a:r>
            <a:r>
              <a:rPr lang="el-GR" dirty="0" err="1"/>
              <a:t>τῆς</a:t>
            </a:r>
            <a:r>
              <a:rPr lang="el-GR" dirty="0"/>
              <a:t> </a:t>
            </a:r>
            <a:r>
              <a:rPr lang="el-GR" dirty="0" err="1"/>
              <a:t>ἀρχῆς</a:t>
            </a:r>
            <a:r>
              <a:rPr lang="el-GR" dirty="0"/>
              <a:t> </a:t>
            </a:r>
            <a:r>
              <a:rPr lang="el-GR" dirty="0" err="1"/>
              <a:t>ἐκείνης</a:t>
            </a:r>
            <a:r>
              <a:rPr lang="el-GR" dirty="0"/>
              <a:t>, </a:t>
            </a:r>
            <a:r>
              <a:rPr lang="el-GR" dirty="0" err="1"/>
              <a:t>καθ</a:t>
            </a:r>
            <a:r>
              <a:rPr lang="el-GR" dirty="0"/>
              <a:t>᾽ </a:t>
            </a:r>
            <a:r>
              <a:rPr lang="el-GR" dirty="0" err="1"/>
              <a:t>ἣν</a:t>
            </a:r>
            <a:r>
              <a:rPr lang="el-GR" dirty="0"/>
              <a:t> </a:t>
            </a:r>
            <a:r>
              <a:rPr lang="el-GR" dirty="0" err="1"/>
              <a:t>ὅδε</a:t>
            </a:r>
            <a:r>
              <a:rPr lang="el-GR" dirty="0"/>
              <a:t> ὁ </a:t>
            </a:r>
            <a:r>
              <a:rPr lang="el-GR" dirty="0" err="1"/>
              <a:t>κόσμος</a:t>
            </a:r>
            <a:r>
              <a:rPr lang="el-GR" dirty="0"/>
              <a:t> </a:t>
            </a:r>
            <a:r>
              <a:rPr lang="el-GR" dirty="0" err="1"/>
              <a:t>ἐδημιουργεῖτο</a:t>
            </a:r>
            <a:r>
              <a:rPr lang="el-GR" dirty="0"/>
              <a:t> </a:t>
            </a:r>
            <a:r>
              <a:rPr lang="el-GR" dirty="0" err="1"/>
              <a:t>τότε</a:t>
            </a:r>
            <a:r>
              <a:rPr lang="el-GR" dirty="0"/>
              <a:t> </a:t>
            </a:r>
            <a:r>
              <a:rPr lang="el-GR" dirty="0" err="1"/>
              <a:t>γὰρ</a:t>
            </a:r>
            <a:r>
              <a:rPr lang="el-GR" dirty="0"/>
              <a:t> </a:t>
            </a:r>
            <a:r>
              <a:rPr lang="el-GR" dirty="0" err="1"/>
              <a:t>διακρινομένων</a:t>
            </a:r>
            <a:r>
              <a:rPr lang="el-GR" dirty="0"/>
              <a:t> </a:t>
            </a:r>
            <a:r>
              <a:rPr lang="el-GR" dirty="0" err="1"/>
              <a:t>τῶν</a:t>
            </a:r>
            <a:r>
              <a:rPr lang="el-GR" dirty="0"/>
              <a:t> </a:t>
            </a:r>
            <a:r>
              <a:rPr lang="el-GR" dirty="0" err="1"/>
              <a:t>στοιχείων</a:t>
            </a:r>
            <a:r>
              <a:rPr lang="el-GR" dirty="0"/>
              <a:t> </a:t>
            </a:r>
            <a:r>
              <a:rPr lang="el-GR" dirty="0" err="1"/>
              <a:t>καὶ</a:t>
            </a:r>
            <a:r>
              <a:rPr lang="el-GR" dirty="0"/>
              <a:t> </a:t>
            </a:r>
            <a:r>
              <a:rPr lang="el-GR" dirty="0" err="1"/>
              <a:t>τὴν</a:t>
            </a:r>
            <a:r>
              <a:rPr lang="el-GR" dirty="0"/>
              <a:t> </a:t>
            </a:r>
            <a:r>
              <a:rPr lang="el-GR" dirty="0" err="1"/>
              <a:t>ἐναρμόνιον</a:t>
            </a:r>
            <a:r>
              <a:rPr lang="el-GR" dirty="0"/>
              <a:t> </a:t>
            </a:r>
            <a:r>
              <a:rPr lang="el-GR" dirty="0" err="1"/>
              <a:t>τάξιν</a:t>
            </a:r>
            <a:r>
              <a:rPr lang="el-GR" dirty="0"/>
              <a:t> </a:t>
            </a:r>
            <a:r>
              <a:rPr lang="el-GR" dirty="0" err="1"/>
              <a:t>λαμβανόντων</a:t>
            </a:r>
            <a:r>
              <a:rPr lang="el-GR" dirty="0"/>
              <a:t> </a:t>
            </a:r>
            <a:r>
              <a:rPr lang="el-GR" dirty="0" err="1"/>
              <a:t>πρός</a:t>
            </a:r>
            <a:r>
              <a:rPr lang="el-GR" dirty="0"/>
              <a:t> τε </a:t>
            </a:r>
            <a:r>
              <a:rPr lang="el-GR" dirty="0" err="1"/>
              <a:t>αὑτὰ</a:t>
            </a:r>
            <a:r>
              <a:rPr lang="el-GR" dirty="0"/>
              <a:t> </a:t>
            </a:r>
            <a:r>
              <a:rPr lang="el-GR" dirty="0" err="1"/>
              <a:t>καὶ</a:t>
            </a:r>
            <a:r>
              <a:rPr lang="el-GR" dirty="0"/>
              <a:t> </a:t>
            </a:r>
            <a:r>
              <a:rPr lang="el-GR" dirty="0" err="1"/>
              <a:t>πρὸς</a:t>
            </a:r>
            <a:r>
              <a:rPr lang="el-GR" dirty="0"/>
              <a:t> </a:t>
            </a:r>
            <a:r>
              <a:rPr lang="el-GR" dirty="0" err="1"/>
              <a:t>ἄλληλα</a:t>
            </a:r>
            <a:r>
              <a:rPr lang="el-GR" dirty="0"/>
              <a:t>, </a:t>
            </a:r>
            <a:r>
              <a:rPr lang="el-GR" dirty="0" err="1"/>
              <a:t>διεκοσμεῖτο</a:t>
            </a:r>
            <a:r>
              <a:rPr lang="el-GR" dirty="0"/>
              <a:t> </a:t>
            </a:r>
            <a:r>
              <a:rPr lang="el-GR" dirty="0" err="1"/>
              <a:t>μὲν</a:t>
            </a:r>
            <a:r>
              <a:rPr lang="el-GR" dirty="0"/>
              <a:t> ὁ </a:t>
            </a:r>
            <a:r>
              <a:rPr lang="el-GR" dirty="0" err="1"/>
              <a:t>οὐρανὸς</a:t>
            </a:r>
            <a:r>
              <a:rPr lang="el-GR" dirty="0"/>
              <a:t> </a:t>
            </a:r>
            <a:r>
              <a:rPr lang="el-GR" dirty="0" err="1"/>
              <a:t>ἡλίῳ</a:t>
            </a:r>
            <a:r>
              <a:rPr lang="el-GR" dirty="0"/>
              <a:t> </a:t>
            </a:r>
            <a:r>
              <a:rPr lang="el-GR" dirty="0" err="1"/>
              <a:t>καὶ</a:t>
            </a:r>
            <a:r>
              <a:rPr lang="el-GR" dirty="0"/>
              <a:t> </a:t>
            </a:r>
            <a:r>
              <a:rPr lang="el-GR" dirty="0" err="1"/>
              <a:t>σελήνῃ</a:t>
            </a:r>
            <a:r>
              <a:rPr lang="el-GR" dirty="0"/>
              <a:t> </a:t>
            </a:r>
            <a:r>
              <a:rPr lang="el-GR" dirty="0" err="1"/>
              <a:t>καὶ</a:t>
            </a:r>
            <a:r>
              <a:rPr lang="el-GR" dirty="0"/>
              <a:t> </a:t>
            </a:r>
            <a:r>
              <a:rPr lang="el-GR" dirty="0" err="1"/>
              <a:t>τᾶις</a:t>
            </a:r>
            <a:r>
              <a:rPr lang="el-GR" dirty="0"/>
              <a:t> </a:t>
            </a:r>
            <a:r>
              <a:rPr lang="el-GR" dirty="0" err="1"/>
              <a:t>τῶν</a:t>
            </a:r>
            <a:r>
              <a:rPr lang="el-GR" dirty="0"/>
              <a:t> </a:t>
            </a:r>
            <a:r>
              <a:rPr lang="el-GR" dirty="0" err="1"/>
              <a:t>ἄλλων</a:t>
            </a:r>
            <a:r>
              <a:rPr lang="el-GR" dirty="0"/>
              <a:t> </a:t>
            </a:r>
            <a:r>
              <a:rPr lang="el-GR" dirty="0" err="1"/>
              <a:t>πλανήτων</a:t>
            </a:r>
            <a:r>
              <a:rPr lang="el-GR" dirty="0"/>
              <a:t> </a:t>
            </a:r>
            <a:r>
              <a:rPr lang="el-GR" dirty="0" err="1"/>
              <a:t>καὶ</a:t>
            </a:r>
            <a:r>
              <a:rPr lang="el-GR" dirty="0"/>
              <a:t> </a:t>
            </a:r>
            <a:r>
              <a:rPr lang="el-GR" dirty="0" err="1"/>
              <a:t>ἀπλανῶν</a:t>
            </a:r>
            <a:r>
              <a:rPr lang="el-GR" dirty="0"/>
              <a:t> </a:t>
            </a:r>
            <a:r>
              <a:rPr lang="el-GR" dirty="0" err="1"/>
              <a:t>ἀστέρων</a:t>
            </a:r>
            <a:r>
              <a:rPr lang="el-GR" dirty="0"/>
              <a:t> </a:t>
            </a:r>
            <a:r>
              <a:rPr lang="el-GR" dirty="0" err="1"/>
              <a:t>χορείαις</a:t>
            </a:r>
            <a:r>
              <a:rPr lang="el-GR" dirty="0"/>
              <a:t> </a:t>
            </a:r>
            <a:r>
              <a:rPr lang="el-GR" dirty="0" err="1"/>
              <a:t>καὶ</a:t>
            </a:r>
            <a:r>
              <a:rPr lang="el-GR" dirty="0"/>
              <a:t> </a:t>
            </a:r>
            <a:r>
              <a:rPr lang="el-GR" dirty="0" err="1"/>
              <a:t>περιόδοις</a:t>
            </a:r>
            <a:r>
              <a:rPr lang="el-GR" dirty="0"/>
              <a:t>, </a:t>
            </a:r>
            <a:r>
              <a:rPr lang="el-GR" dirty="0" err="1"/>
              <a:t>διεκοσμεῖτο</a:t>
            </a:r>
            <a:r>
              <a:rPr lang="el-GR" dirty="0"/>
              <a:t> </a:t>
            </a:r>
            <a:r>
              <a:rPr lang="el-GR" dirty="0" err="1"/>
              <a:t>δὲ</a:t>
            </a:r>
            <a:r>
              <a:rPr lang="el-GR" dirty="0"/>
              <a:t> </a:t>
            </a:r>
            <a:r>
              <a:rPr lang="el-GR" dirty="0" err="1"/>
              <a:t>καὶ</a:t>
            </a:r>
            <a:r>
              <a:rPr lang="el-GR" dirty="0"/>
              <a:t> ἡ </a:t>
            </a:r>
            <a:r>
              <a:rPr lang="el-GR" dirty="0" err="1"/>
              <a:t>γῆ</a:t>
            </a:r>
            <a:r>
              <a:rPr lang="el-GR" dirty="0"/>
              <a:t> </a:t>
            </a:r>
            <a:r>
              <a:rPr lang="el-GR" dirty="0" err="1"/>
              <a:t>παντοίαις</a:t>
            </a:r>
            <a:r>
              <a:rPr lang="el-GR" dirty="0"/>
              <a:t> </a:t>
            </a:r>
            <a:r>
              <a:rPr lang="el-GR" dirty="0" err="1"/>
              <a:t>φυτῶν</a:t>
            </a:r>
            <a:r>
              <a:rPr lang="el-GR" dirty="0"/>
              <a:t> </a:t>
            </a:r>
            <a:r>
              <a:rPr lang="el-GR" dirty="0" err="1"/>
              <a:t>ἰδέαις</a:t>
            </a:r>
            <a:r>
              <a:rPr lang="el-GR" dirty="0"/>
              <a:t> </a:t>
            </a:r>
            <a:r>
              <a:rPr lang="el-GR" dirty="0" err="1"/>
              <a:t>καὶ</a:t>
            </a:r>
            <a:r>
              <a:rPr lang="el-GR" dirty="0"/>
              <a:t> </a:t>
            </a:r>
            <a:r>
              <a:rPr lang="el-GR" dirty="0" err="1"/>
              <a:t>ὅση</a:t>
            </a:r>
            <a:r>
              <a:rPr lang="el-GR" dirty="0"/>
              <a:t> </a:t>
            </a:r>
            <a:r>
              <a:rPr lang="el-GR" dirty="0" err="1"/>
              <a:t>τῆς</a:t>
            </a:r>
            <a:r>
              <a:rPr lang="el-GR" dirty="0"/>
              <a:t> </a:t>
            </a:r>
            <a:r>
              <a:rPr lang="el-GR" dirty="0" err="1"/>
              <a:t>ὀρεινῆς</a:t>
            </a:r>
            <a:r>
              <a:rPr lang="el-GR" dirty="0"/>
              <a:t> </a:t>
            </a:r>
            <a:r>
              <a:rPr lang="el-GR" dirty="0" err="1"/>
              <a:t>καὶ</a:t>
            </a:r>
            <a:r>
              <a:rPr lang="el-GR" dirty="0"/>
              <a:t> </a:t>
            </a:r>
            <a:r>
              <a:rPr lang="el-GR" dirty="0" err="1"/>
              <a:t>πεδιάδος</a:t>
            </a:r>
            <a:r>
              <a:rPr lang="el-GR" dirty="0"/>
              <a:t> </a:t>
            </a:r>
            <a:r>
              <a:rPr lang="el-GR" dirty="0" err="1"/>
              <a:t>ἀγαθὴ</a:t>
            </a:r>
            <a:r>
              <a:rPr lang="el-GR" dirty="0"/>
              <a:t> </a:t>
            </a:r>
            <a:r>
              <a:rPr lang="el-GR" dirty="0" err="1"/>
              <a:t>καὶ</a:t>
            </a:r>
            <a:r>
              <a:rPr lang="el-GR" dirty="0"/>
              <a:t> </a:t>
            </a:r>
            <a:r>
              <a:rPr lang="el-GR" dirty="0" err="1"/>
              <a:t>βαθεῖα</a:t>
            </a:r>
            <a:r>
              <a:rPr lang="el-GR" dirty="0"/>
              <a:t> </a:t>
            </a:r>
            <a:r>
              <a:rPr lang="el-GR" dirty="0" err="1"/>
              <a:t>πᾶσα</a:t>
            </a:r>
            <a:r>
              <a:rPr lang="el-GR" dirty="0"/>
              <a:t> </a:t>
            </a:r>
            <a:r>
              <a:rPr lang="el-GR" dirty="0" err="1"/>
              <a:t>ἐτεθήλει</a:t>
            </a:r>
            <a:r>
              <a:rPr lang="el-GR" dirty="0"/>
              <a:t> </a:t>
            </a:r>
            <a:r>
              <a:rPr lang="el-GR" dirty="0" err="1"/>
              <a:t>καὶ</a:t>
            </a:r>
            <a:r>
              <a:rPr lang="el-GR" dirty="0"/>
              <a:t> </a:t>
            </a:r>
            <a:r>
              <a:rPr lang="el-GR" dirty="0" err="1"/>
              <a:t>ἐχλοηφόρει</a:t>
            </a:r>
            <a:r>
              <a:rPr lang="el-GR" dirty="0"/>
              <a:t>. </a:t>
            </a:r>
            <a:r>
              <a:rPr lang="en-US" dirty="0"/>
              <a:t>(</a:t>
            </a:r>
            <a:r>
              <a:rPr lang="en-US" dirty="0" err="1"/>
              <a:t>Spe</a:t>
            </a:r>
            <a:r>
              <a:rPr lang="en-US" dirty="0"/>
              <a:t> 2:147-151 PHI</a:t>
            </a:r>
            <a:r>
              <a:rPr lang="en-US" dirty="0" smtClean="0"/>
              <a:t>).</a:t>
            </a:r>
            <a:endParaRPr lang="el-GR" dirty="0"/>
          </a:p>
        </p:txBody>
      </p:sp>
    </p:spTree>
    <p:extLst>
      <p:ext uri="{BB962C8B-B14F-4D97-AF65-F5344CB8AC3E}">
        <p14:creationId xmlns:p14="http://schemas.microsoft.com/office/powerpoint/2010/main" val="190119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Εορτές</a:t>
            </a:r>
            <a:endParaRPr lang="el-GR" dirty="0"/>
          </a:p>
        </p:txBody>
      </p:sp>
      <p:sp>
        <p:nvSpPr>
          <p:cNvPr id="3" name="Θέση περιεχομένου 2"/>
          <p:cNvSpPr>
            <a:spLocks noGrp="1"/>
          </p:cNvSpPr>
          <p:nvPr>
            <p:ph idx="1"/>
          </p:nvPr>
        </p:nvSpPr>
        <p:spPr/>
        <p:txBody>
          <a:bodyPr>
            <a:normAutofit/>
          </a:bodyPr>
          <a:lstStyle/>
          <a:p>
            <a:r>
              <a:rPr lang="el-GR" sz="2800" b="1" dirty="0" err="1"/>
              <a:t>Οἱ</a:t>
            </a:r>
            <a:r>
              <a:rPr lang="el-GR" sz="2800" b="1" dirty="0"/>
              <a:t> </a:t>
            </a:r>
            <a:r>
              <a:rPr lang="el-GR" sz="2800" b="1" dirty="0" err="1"/>
              <a:t>Ἑορτές</a:t>
            </a:r>
            <a:r>
              <a:rPr lang="el-GR" sz="2800" b="1" dirty="0"/>
              <a:t> καθιερώθηκαν </a:t>
            </a:r>
            <a:r>
              <a:rPr lang="el-GR" sz="2800" b="1" dirty="0" err="1"/>
              <a:t>πρός</a:t>
            </a:r>
            <a:r>
              <a:rPr lang="el-GR" sz="2800" b="1" dirty="0"/>
              <a:t> </a:t>
            </a:r>
            <a:r>
              <a:rPr lang="el-GR" sz="2800" b="1" dirty="0" err="1"/>
              <a:t>ἀπαλλαγή</a:t>
            </a:r>
            <a:r>
              <a:rPr lang="el-GR" sz="2800" b="1" dirty="0"/>
              <a:t> </a:t>
            </a:r>
            <a:r>
              <a:rPr lang="el-GR" sz="2800" b="1" dirty="0" err="1"/>
              <a:t>τῶν</a:t>
            </a:r>
            <a:r>
              <a:rPr lang="el-GR" sz="2800" b="1" dirty="0"/>
              <a:t> </a:t>
            </a:r>
            <a:r>
              <a:rPr lang="el-GR" sz="2800" b="1" dirty="0" err="1"/>
              <a:t>παθῶν</a:t>
            </a:r>
            <a:r>
              <a:rPr lang="el-GR" sz="2800" b="1" dirty="0"/>
              <a:t> </a:t>
            </a:r>
            <a:r>
              <a:rPr lang="el-GR" sz="2800" b="1" dirty="0" err="1"/>
              <a:t>καί</a:t>
            </a:r>
            <a:r>
              <a:rPr lang="el-GR" sz="2800" b="1" dirty="0"/>
              <a:t> </a:t>
            </a:r>
            <a:r>
              <a:rPr lang="el-GR" sz="2800" b="1" dirty="0" err="1"/>
              <a:t>γιά</a:t>
            </a:r>
            <a:r>
              <a:rPr lang="el-GR" sz="2800" b="1" dirty="0"/>
              <a:t> </a:t>
            </a:r>
            <a:r>
              <a:rPr lang="el-GR" sz="2800" b="1" dirty="0" err="1"/>
              <a:t>τήν</a:t>
            </a:r>
            <a:r>
              <a:rPr lang="el-GR" sz="2800" b="1" dirty="0"/>
              <a:t> πνευματική μας </a:t>
            </a:r>
            <a:r>
              <a:rPr lang="el-GR" sz="2800" b="1" dirty="0" err="1"/>
              <a:t>ἀνάπλαση</a:t>
            </a:r>
            <a:r>
              <a:rPr lang="el-GR" sz="2800" b="1" dirty="0"/>
              <a:t>. </a:t>
            </a:r>
          </a:p>
        </p:txBody>
      </p:sp>
    </p:spTree>
    <p:extLst>
      <p:ext uri="{BB962C8B-B14F-4D97-AF65-F5344CB8AC3E}">
        <p14:creationId xmlns:p14="http://schemas.microsoft.com/office/powerpoint/2010/main" val="3747721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Εορτές [2]</a:t>
            </a:r>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067909"/>
            <a:ext cx="2694432" cy="3590544"/>
          </a:xfrm>
        </p:spPr>
      </p:pic>
      <p:sp>
        <p:nvSpPr>
          <p:cNvPr id="4" name="Θέση περιεχομένου 3"/>
          <p:cNvSpPr>
            <a:spLocks noGrp="1"/>
          </p:cNvSpPr>
          <p:nvPr>
            <p:ph sz="half" idx="2"/>
          </p:nvPr>
        </p:nvSpPr>
        <p:spPr>
          <a:xfrm>
            <a:off x="3851920" y="1600200"/>
            <a:ext cx="4834880" cy="4525963"/>
          </a:xfrm>
        </p:spPr>
        <p:txBody>
          <a:bodyPr>
            <a:noAutofit/>
          </a:bodyPr>
          <a:lstStyle/>
          <a:p>
            <a:pPr marL="0" indent="0">
              <a:spcBef>
                <a:spcPts val="0"/>
              </a:spcBef>
              <a:buNone/>
            </a:pPr>
            <a:r>
              <a:rPr lang="el-GR" sz="2200" dirty="0"/>
              <a:t>Ὁ </a:t>
            </a:r>
            <a:r>
              <a:rPr lang="el-GR" sz="2200" dirty="0" err="1"/>
              <a:t>Ἰωάννης</a:t>
            </a:r>
            <a:r>
              <a:rPr lang="el-GR" sz="2200" dirty="0"/>
              <a:t> ὁ Χρυσόστομος </a:t>
            </a:r>
            <a:r>
              <a:rPr lang="el-GR" sz="2200" dirty="0" err="1"/>
              <a:t>ὀνομάζει</a:t>
            </a:r>
            <a:r>
              <a:rPr lang="el-GR" sz="2200" dirty="0"/>
              <a:t> </a:t>
            </a:r>
            <a:r>
              <a:rPr lang="el-GR" sz="2200" dirty="0" err="1"/>
              <a:t>τήν</a:t>
            </a:r>
            <a:r>
              <a:rPr lang="el-GR" sz="2200" dirty="0"/>
              <a:t> </a:t>
            </a:r>
            <a:r>
              <a:rPr lang="el-GR" sz="2200" dirty="0" err="1"/>
              <a:t>ἑορτή</a:t>
            </a:r>
            <a:r>
              <a:rPr lang="el-GR" sz="2200" dirty="0"/>
              <a:t> «μεγίστη συνειδός </a:t>
            </a:r>
            <a:r>
              <a:rPr lang="el-GR" sz="2200" dirty="0" err="1"/>
              <a:t>ἀγαθόν</a:t>
            </a:r>
            <a:r>
              <a:rPr lang="el-GR" sz="2200" dirty="0"/>
              <a:t>» </a:t>
            </a:r>
            <a:r>
              <a:rPr lang="el-GR" sz="2200" dirty="0" err="1"/>
              <a:t>καί</a:t>
            </a:r>
            <a:r>
              <a:rPr lang="el-GR" sz="2200" dirty="0"/>
              <a:t> «</a:t>
            </a:r>
            <a:r>
              <a:rPr lang="el-GR" sz="2200" dirty="0" err="1"/>
              <a:t>ψυχῶν</a:t>
            </a:r>
            <a:r>
              <a:rPr lang="el-GR" sz="2200" dirty="0"/>
              <a:t> σωτηρία»</a:t>
            </a:r>
          </a:p>
          <a:p>
            <a:pPr marL="0" indent="0">
              <a:spcBef>
                <a:spcPts val="0"/>
              </a:spcBef>
              <a:buNone/>
            </a:pPr>
            <a:r>
              <a:rPr lang="el-GR" sz="2200" dirty="0"/>
              <a:t>ὁ Θεόδωρος </a:t>
            </a:r>
            <a:r>
              <a:rPr lang="el-GR" sz="2200" dirty="0" err="1"/>
              <a:t>Ἐδέσσης</a:t>
            </a:r>
            <a:r>
              <a:rPr lang="el-GR" sz="2200" dirty="0"/>
              <a:t> «</a:t>
            </a:r>
            <a:r>
              <a:rPr lang="el-GR" sz="2200" dirty="0" err="1"/>
              <a:t>ἀνακαίνιση</a:t>
            </a:r>
            <a:r>
              <a:rPr lang="el-GR" sz="2200" dirty="0"/>
              <a:t> </a:t>
            </a:r>
            <a:r>
              <a:rPr lang="el-GR" sz="2200" dirty="0" err="1"/>
              <a:t>νοός</a:t>
            </a:r>
            <a:r>
              <a:rPr lang="el-GR" sz="2200" dirty="0"/>
              <a:t> </a:t>
            </a:r>
            <a:r>
              <a:rPr lang="el-GR" sz="2200" dirty="0" err="1"/>
              <a:t>καί</a:t>
            </a:r>
            <a:r>
              <a:rPr lang="el-GR" sz="2200" dirty="0"/>
              <a:t> </a:t>
            </a:r>
            <a:r>
              <a:rPr lang="el-GR" sz="2200" dirty="0" err="1"/>
              <a:t>ψυχῆς</a:t>
            </a:r>
            <a:r>
              <a:rPr lang="el-GR" sz="2200" dirty="0"/>
              <a:t> </a:t>
            </a:r>
            <a:r>
              <a:rPr lang="el-GR" sz="2200" dirty="0" err="1"/>
              <a:t>καθαρότητι</a:t>
            </a:r>
            <a:r>
              <a:rPr lang="el-GR" sz="2200" dirty="0"/>
              <a:t>» </a:t>
            </a:r>
          </a:p>
          <a:p>
            <a:pPr marL="0" indent="0">
              <a:spcBef>
                <a:spcPts val="0"/>
              </a:spcBef>
              <a:buNone/>
            </a:pPr>
            <a:r>
              <a:rPr lang="el-GR" sz="2200" dirty="0" err="1"/>
              <a:t>καί</a:t>
            </a:r>
            <a:r>
              <a:rPr lang="el-GR" sz="2200" dirty="0"/>
              <a:t> ὁ Γρηγόριος ὁ Θεολόγος «</a:t>
            </a:r>
            <a:r>
              <a:rPr lang="el-GR" sz="2200" dirty="0" err="1"/>
              <a:t>κεφάλαιον</a:t>
            </a:r>
            <a:r>
              <a:rPr lang="el-GR" sz="2200" dirty="0"/>
              <a:t> </a:t>
            </a:r>
            <a:r>
              <a:rPr lang="el-GR" sz="2200" dirty="0" err="1"/>
              <a:t>ἑορτῆς</a:t>
            </a:r>
            <a:r>
              <a:rPr lang="el-GR" sz="2200" dirty="0"/>
              <a:t>  μνήμη </a:t>
            </a:r>
            <a:r>
              <a:rPr lang="el-GR" sz="2200" dirty="0" err="1"/>
              <a:t>Θεοῦ</a:t>
            </a:r>
            <a:r>
              <a:rPr lang="el-GR" sz="2200" dirty="0"/>
              <a:t>»</a:t>
            </a:r>
          </a:p>
          <a:p>
            <a:pPr marL="0" indent="0">
              <a:spcBef>
                <a:spcPts val="0"/>
              </a:spcBef>
              <a:buNone/>
            </a:pPr>
            <a:endParaRPr lang="el-GR" sz="2200" dirty="0"/>
          </a:p>
          <a:p>
            <a:pPr marL="0" indent="0">
              <a:spcBef>
                <a:spcPts val="0"/>
              </a:spcBef>
              <a:buNone/>
            </a:pPr>
            <a:r>
              <a:rPr lang="el-GR" sz="2200" dirty="0"/>
              <a:t>Λόγος </a:t>
            </a:r>
            <a:r>
              <a:rPr lang="el-GR" sz="2200" dirty="0" err="1"/>
              <a:t>καί</a:t>
            </a:r>
            <a:r>
              <a:rPr lang="el-GR" sz="2200" dirty="0"/>
              <a:t> </a:t>
            </a:r>
            <a:r>
              <a:rPr lang="el-GR" sz="2200" dirty="0" err="1"/>
              <a:t>ἐνδελέχεια</a:t>
            </a:r>
            <a:r>
              <a:rPr lang="el-GR" sz="2200" dirty="0"/>
              <a:t> </a:t>
            </a:r>
            <a:r>
              <a:rPr lang="el-GR" sz="2200" dirty="0" err="1"/>
              <a:t>τῶν</a:t>
            </a:r>
            <a:r>
              <a:rPr lang="el-GR" sz="2200" dirty="0"/>
              <a:t> </a:t>
            </a:r>
            <a:r>
              <a:rPr lang="el-GR" sz="2200" dirty="0" err="1"/>
              <a:t>ἑορτῶν</a:t>
            </a:r>
            <a:r>
              <a:rPr lang="el-GR" sz="2200" dirty="0"/>
              <a:t> </a:t>
            </a:r>
            <a:r>
              <a:rPr lang="el-GR" sz="2200" dirty="0" err="1"/>
              <a:t>εἶναι</a:t>
            </a:r>
            <a:r>
              <a:rPr lang="el-GR" sz="2200" dirty="0"/>
              <a:t> ὁ </a:t>
            </a:r>
            <a:r>
              <a:rPr lang="el-GR" sz="2200" dirty="0" err="1"/>
              <a:t>ἴδιος</a:t>
            </a:r>
            <a:r>
              <a:rPr lang="el-GR" sz="2200" dirty="0"/>
              <a:t> ὁ Θεός </a:t>
            </a:r>
            <a:r>
              <a:rPr lang="el-GR" sz="2200" dirty="0" err="1"/>
              <a:t>καί</a:t>
            </a:r>
            <a:r>
              <a:rPr lang="el-GR" sz="2200" dirty="0"/>
              <a:t> </a:t>
            </a:r>
            <a:r>
              <a:rPr lang="el-GR" sz="2200" dirty="0" err="1"/>
              <a:t>αὐτός</a:t>
            </a:r>
            <a:r>
              <a:rPr lang="el-GR" sz="2200" dirty="0"/>
              <a:t> </a:t>
            </a:r>
            <a:r>
              <a:rPr lang="el-GR" sz="2200" dirty="0" err="1"/>
              <a:t>τιμᾶται</a:t>
            </a:r>
            <a:r>
              <a:rPr lang="el-GR" sz="2200" dirty="0"/>
              <a:t> συμβολικά </a:t>
            </a:r>
            <a:r>
              <a:rPr lang="el-GR" sz="2200" dirty="0" err="1"/>
              <a:t>καί</a:t>
            </a:r>
            <a:r>
              <a:rPr lang="el-GR" sz="2200" dirty="0"/>
              <a:t> </a:t>
            </a:r>
            <a:r>
              <a:rPr lang="el-GR" sz="2200" dirty="0" err="1"/>
              <a:t>ὄχι</a:t>
            </a:r>
            <a:r>
              <a:rPr lang="el-GR" sz="2200" dirty="0"/>
              <a:t> </a:t>
            </a:r>
            <a:r>
              <a:rPr lang="el-GR" sz="2200" dirty="0" err="1"/>
              <a:t>τά</a:t>
            </a:r>
            <a:r>
              <a:rPr lang="el-GR" sz="2200" dirty="0"/>
              <a:t> Σάββατα, </a:t>
            </a:r>
            <a:r>
              <a:rPr lang="el-GR" sz="2200" dirty="0" err="1"/>
              <a:t>οἱ</a:t>
            </a:r>
            <a:r>
              <a:rPr lang="el-GR" sz="2200" dirty="0"/>
              <a:t> </a:t>
            </a:r>
            <a:r>
              <a:rPr lang="el-GR" sz="2200" dirty="0" err="1"/>
              <a:t>νεομηνίες</a:t>
            </a:r>
            <a:r>
              <a:rPr lang="el-GR" sz="2200" dirty="0"/>
              <a:t> </a:t>
            </a:r>
            <a:r>
              <a:rPr lang="el-GR" sz="2200" dirty="0" err="1"/>
              <a:t>καί</a:t>
            </a:r>
            <a:r>
              <a:rPr lang="el-GR" sz="2200" dirty="0"/>
              <a:t> </a:t>
            </a:r>
            <a:r>
              <a:rPr lang="el-GR" sz="2200" dirty="0" err="1"/>
              <a:t>οἱ</a:t>
            </a:r>
            <a:r>
              <a:rPr lang="el-GR" sz="2200" dirty="0"/>
              <a:t> </a:t>
            </a:r>
            <a:r>
              <a:rPr lang="el-GR" sz="2200" dirty="0" err="1"/>
              <a:t>ἑορτές</a:t>
            </a:r>
            <a:r>
              <a:rPr lang="el-GR" sz="2200" dirty="0"/>
              <a:t> (Μάξιμος ο Ομολογητής</a:t>
            </a:r>
            <a:r>
              <a:rPr lang="el-GR" sz="2200" dirty="0" smtClean="0"/>
              <a:t>)</a:t>
            </a:r>
            <a:r>
              <a:rPr lang="en-US" sz="2200" dirty="0" smtClean="0"/>
              <a:t>.</a:t>
            </a:r>
            <a:endParaRPr lang="el-GR" sz="2200" dirty="0"/>
          </a:p>
        </p:txBody>
      </p:sp>
      <p:sp>
        <p:nvSpPr>
          <p:cNvPr id="6" name="TextBox 5"/>
          <p:cNvSpPr txBox="1"/>
          <p:nvPr/>
        </p:nvSpPr>
        <p:spPr>
          <a:xfrm>
            <a:off x="3203848" y="5658453"/>
            <a:ext cx="318168" cy="216024"/>
          </a:xfrm>
          <a:prstGeom prst="rect">
            <a:avLst/>
          </a:prstGeom>
        </p:spPr>
        <p:txBody>
          <a:bodyPr vert="horz" wrap="square" lIns="91440" tIns="45720" rIns="91440" bIns="45720" rtlCol="0" anchor="ctr">
            <a:noAutofit/>
          </a:bodyPr>
          <a:lstStyle/>
          <a:p>
            <a:pPr algn="ctr"/>
            <a:r>
              <a:rPr lang="en-US" sz="1500" dirty="0" smtClean="0"/>
              <a:t>9</a:t>
            </a:r>
            <a:endParaRPr lang="el-GR" sz="1500" dirty="0" smtClean="0"/>
          </a:p>
        </p:txBody>
      </p:sp>
    </p:spTree>
    <p:extLst>
      <p:ext uri="{BB962C8B-B14F-4D97-AF65-F5344CB8AC3E}">
        <p14:creationId xmlns:p14="http://schemas.microsoft.com/office/powerpoint/2010/main" val="3652251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203848" y="1556792"/>
            <a:ext cx="5482952" cy="4608512"/>
          </a:xfrm>
        </p:spPr>
        <p:txBody>
          <a:bodyPr>
            <a:noAutofit/>
          </a:bodyPr>
          <a:lstStyle/>
          <a:p>
            <a:pPr marL="0" indent="0">
              <a:lnSpc>
                <a:spcPct val="75000"/>
              </a:lnSpc>
              <a:spcBef>
                <a:spcPts val="0"/>
              </a:spcBef>
              <a:buNone/>
            </a:pPr>
            <a:r>
              <a:rPr lang="el-GR" sz="2000" dirty="0">
                <a:cs typeface="Arial" charset="0"/>
              </a:rPr>
              <a:t>«Πρέπει </a:t>
            </a:r>
            <a:r>
              <a:rPr lang="el-GR" sz="2000" dirty="0" err="1">
                <a:cs typeface="Arial" charset="0"/>
              </a:rPr>
              <a:t>νά</a:t>
            </a:r>
            <a:r>
              <a:rPr lang="el-GR" sz="2000" dirty="0">
                <a:cs typeface="Arial" charset="0"/>
              </a:rPr>
              <a:t> γιορτάζουμε», λέγει ὁ </a:t>
            </a:r>
            <a:r>
              <a:rPr lang="el-GR" sz="2000" dirty="0" err="1">
                <a:cs typeface="Arial" charset="0"/>
              </a:rPr>
              <a:t>Ἅγιος</a:t>
            </a:r>
            <a:r>
              <a:rPr lang="el-GR" sz="2000" dirty="0">
                <a:cs typeface="Arial" charset="0"/>
              </a:rPr>
              <a:t> Γρηγόριος ὁ Θεολόγος, «</a:t>
            </a:r>
            <a:r>
              <a:rPr lang="el-GR" sz="2000" dirty="0" err="1">
                <a:cs typeface="Arial" charset="0"/>
              </a:rPr>
              <a:t>ὄχι</a:t>
            </a:r>
            <a:r>
              <a:rPr lang="el-GR" sz="2000" dirty="0">
                <a:cs typeface="Arial" charset="0"/>
              </a:rPr>
              <a:t> </a:t>
            </a:r>
            <a:r>
              <a:rPr lang="el-GR" sz="2000" dirty="0" err="1">
                <a:cs typeface="Arial" charset="0"/>
              </a:rPr>
              <a:t>ὅπως</a:t>
            </a:r>
            <a:r>
              <a:rPr lang="el-GR" sz="2000" dirty="0">
                <a:cs typeface="Arial" charset="0"/>
              </a:rPr>
              <a:t> τούς </a:t>
            </a:r>
            <a:r>
              <a:rPr lang="el-GR" sz="2000" dirty="0" err="1">
                <a:cs typeface="Arial" charset="0"/>
              </a:rPr>
              <a:t>Ἰουδαίους</a:t>
            </a:r>
            <a:r>
              <a:rPr lang="el-GR" sz="2000" dirty="0">
                <a:cs typeface="Arial" charset="0"/>
              </a:rPr>
              <a:t> πού γιορτάζουν σύμφωνα </a:t>
            </a:r>
            <a:r>
              <a:rPr lang="el-GR" sz="2000" dirty="0" err="1">
                <a:cs typeface="Arial" charset="0"/>
              </a:rPr>
              <a:t>μέ</a:t>
            </a:r>
            <a:r>
              <a:rPr lang="el-GR" sz="2000" dirty="0">
                <a:cs typeface="Arial" charset="0"/>
              </a:rPr>
              <a:t> </a:t>
            </a:r>
            <a:r>
              <a:rPr lang="el-GR" sz="2000" dirty="0" err="1">
                <a:cs typeface="Arial" charset="0"/>
              </a:rPr>
              <a:t>τό</a:t>
            </a:r>
            <a:r>
              <a:rPr lang="el-GR" sz="2000" dirty="0">
                <a:cs typeface="Arial" charset="0"/>
              </a:rPr>
              <a:t> γράμμα. </a:t>
            </a:r>
            <a:r>
              <a:rPr lang="el-GR" sz="2000" dirty="0" err="1">
                <a:cs typeface="Arial" charset="0"/>
              </a:rPr>
              <a:t>Προσπαθοῦν</a:t>
            </a:r>
            <a:r>
              <a:rPr lang="el-GR" sz="2000" dirty="0">
                <a:cs typeface="Arial" charset="0"/>
              </a:rPr>
              <a:t>, δηλαδή, </a:t>
            </a:r>
            <a:r>
              <a:rPr lang="el-GR" sz="2000" dirty="0" err="1">
                <a:cs typeface="Arial" charset="0"/>
              </a:rPr>
              <a:t>νά</a:t>
            </a:r>
            <a:r>
              <a:rPr lang="el-GR" sz="2000" dirty="0">
                <a:cs typeface="Arial" charset="0"/>
              </a:rPr>
              <a:t> </a:t>
            </a:r>
            <a:r>
              <a:rPr lang="el-GR" sz="2000" dirty="0" err="1">
                <a:cs typeface="Arial" charset="0"/>
              </a:rPr>
              <a:t>ἐφαρμόσουν</a:t>
            </a:r>
            <a:r>
              <a:rPr lang="el-GR" sz="2000" dirty="0">
                <a:cs typeface="Arial" charset="0"/>
              </a:rPr>
              <a:t> </a:t>
            </a:r>
            <a:r>
              <a:rPr lang="el-GR" sz="2000" dirty="0" err="1">
                <a:cs typeface="Arial" charset="0"/>
              </a:rPr>
              <a:t>τόν</a:t>
            </a:r>
            <a:r>
              <a:rPr lang="el-GR" sz="2000" dirty="0">
                <a:cs typeface="Arial" charset="0"/>
              </a:rPr>
              <a:t> σωματικό νόμο </a:t>
            </a:r>
            <a:r>
              <a:rPr lang="el-GR" sz="2000" dirty="0" err="1">
                <a:cs typeface="Arial" charset="0"/>
              </a:rPr>
              <a:t>καί</a:t>
            </a:r>
            <a:r>
              <a:rPr lang="el-GR" sz="2000" dirty="0">
                <a:cs typeface="Arial" charset="0"/>
              </a:rPr>
              <a:t> </a:t>
            </a:r>
            <a:r>
              <a:rPr lang="el-GR" sz="2000" dirty="0" err="1">
                <a:cs typeface="Arial" charset="0"/>
              </a:rPr>
              <a:t>δέν</a:t>
            </a:r>
            <a:r>
              <a:rPr lang="el-GR" sz="2000" dirty="0">
                <a:cs typeface="Arial" charset="0"/>
              </a:rPr>
              <a:t> </a:t>
            </a:r>
            <a:r>
              <a:rPr lang="el-GR" sz="2000" dirty="0" err="1">
                <a:cs typeface="Arial" charset="0"/>
              </a:rPr>
              <a:t>μποροῦν</a:t>
            </a:r>
            <a:r>
              <a:rPr lang="el-GR" sz="2000" dirty="0">
                <a:cs typeface="Arial" charset="0"/>
              </a:rPr>
              <a:t> </a:t>
            </a:r>
            <a:r>
              <a:rPr lang="el-GR" sz="2000" dirty="0" err="1">
                <a:cs typeface="Arial" charset="0"/>
              </a:rPr>
              <a:t>νά</a:t>
            </a:r>
            <a:r>
              <a:rPr lang="el-GR" sz="2000" dirty="0">
                <a:cs typeface="Arial" charset="0"/>
              </a:rPr>
              <a:t> φτάσουν </a:t>
            </a:r>
            <a:r>
              <a:rPr lang="el-GR" sz="2000" dirty="0" err="1">
                <a:cs typeface="Arial" charset="0"/>
              </a:rPr>
              <a:t>στόν</a:t>
            </a:r>
            <a:r>
              <a:rPr lang="el-GR" sz="2000" dirty="0">
                <a:cs typeface="Arial" charset="0"/>
              </a:rPr>
              <a:t> πνευματικό. </a:t>
            </a:r>
            <a:r>
              <a:rPr lang="el-GR" sz="2000" dirty="0" err="1">
                <a:cs typeface="Arial" charset="0"/>
              </a:rPr>
              <a:t>Οὔτε</a:t>
            </a:r>
            <a:r>
              <a:rPr lang="el-GR" sz="2000" dirty="0">
                <a:cs typeface="Arial" charset="0"/>
              </a:rPr>
              <a:t> </a:t>
            </a:r>
            <a:r>
              <a:rPr lang="el-GR" sz="2000" dirty="0" err="1">
                <a:cs typeface="Arial" charset="0"/>
              </a:rPr>
              <a:t>ὅπως</a:t>
            </a:r>
            <a:r>
              <a:rPr lang="el-GR" sz="2000" dirty="0">
                <a:cs typeface="Arial" charset="0"/>
              </a:rPr>
              <a:t> τούς </a:t>
            </a:r>
            <a:r>
              <a:rPr lang="el-GR" sz="2000" dirty="0" err="1">
                <a:cs typeface="Arial" charset="0"/>
              </a:rPr>
              <a:t>Ἕλληνες</a:t>
            </a:r>
            <a:r>
              <a:rPr lang="el-GR" sz="2000" dirty="0">
                <a:cs typeface="Arial" charset="0"/>
              </a:rPr>
              <a:t>, πού γιορτάζουν </a:t>
            </a:r>
            <a:r>
              <a:rPr lang="el-GR" sz="2000" dirty="0" err="1">
                <a:cs typeface="Arial" charset="0"/>
              </a:rPr>
              <a:t>ἐπίσης</a:t>
            </a:r>
            <a:r>
              <a:rPr lang="el-GR" sz="2000" dirty="0">
                <a:cs typeface="Arial" charset="0"/>
              </a:rPr>
              <a:t> σωματικά. </a:t>
            </a:r>
            <a:r>
              <a:rPr lang="el-GR" sz="2000" dirty="0" err="1">
                <a:cs typeface="Arial" charset="0"/>
              </a:rPr>
              <a:t>Αὐτοί</a:t>
            </a:r>
            <a:r>
              <a:rPr lang="el-GR" sz="2000" dirty="0">
                <a:cs typeface="Arial" charset="0"/>
              </a:rPr>
              <a:t> </a:t>
            </a:r>
            <a:r>
              <a:rPr lang="el-GR" sz="2000" dirty="0" err="1">
                <a:cs typeface="Arial" charset="0"/>
              </a:rPr>
              <a:t>ἔχουν</a:t>
            </a:r>
            <a:r>
              <a:rPr lang="el-GR" sz="2000" dirty="0">
                <a:cs typeface="Arial" charset="0"/>
              </a:rPr>
              <a:t> τούς θεούς </a:t>
            </a:r>
            <a:r>
              <a:rPr lang="el-GR" sz="2000" dirty="0" err="1">
                <a:cs typeface="Arial" charset="0"/>
              </a:rPr>
              <a:t>καί</a:t>
            </a:r>
            <a:r>
              <a:rPr lang="el-GR" sz="2000" dirty="0">
                <a:cs typeface="Arial" charset="0"/>
              </a:rPr>
              <a:t> δαίμονές τους, </a:t>
            </a:r>
            <a:r>
              <a:rPr lang="el-GR" sz="2000" dirty="0" err="1">
                <a:cs typeface="Arial" charset="0"/>
              </a:rPr>
              <a:t>οἱ</a:t>
            </a:r>
            <a:r>
              <a:rPr lang="el-GR" sz="2000" dirty="0">
                <a:cs typeface="Arial" charset="0"/>
              </a:rPr>
              <a:t> </a:t>
            </a:r>
            <a:r>
              <a:rPr lang="el-GR" sz="2000" dirty="0" err="1">
                <a:cs typeface="Arial" charset="0"/>
              </a:rPr>
              <a:t>ὁποῖοι</a:t>
            </a:r>
            <a:r>
              <a:rPr lang="el-GR" sz="2000" dirty="0">
                <a:cs typeface="Arial" charset="0"/>
              </a:rPr>
              <a:t> </a:t>
            </a:r>
            <a:r>
              <a:rPr lang="el-GR" sz="2000" dirty="0" err="1">
                <a:cs typeface="Arial" charset="0"/>
              </a:rPr>
              <a:t>ἔχουν</a:t>
            </a:r>
            <a:r>
              <a:rPr lang="el-GR" sz="2000" dirty="0">
                <a:cs typeface="Arial" charset="0"/>
              </a:rPr>
              <a:t> </a:t>
            </a:r>
            <a:r>
              <a:rPr lang="el-GR" sz="2000" dirty="0" err="1">
                <a:cs typeface="Arial" charset="0"/>
              </a:rPr>
              <a:t>τά</a:t>
            </a:r>
            <a:r>
              <a:rPr lang="el-GR" sz="2000" dirty="0">
                <a:cs typeface="Arial" charset="0"/>
              </a:rPr>
              <a:t> δικά τους πάθη </a:t>
            </a:r>
            <a:r>
              <a:rPr lang="el-GR" sz="2000" dirty="0" err="1">
                <a:cs typeface="Arial" charset="0"/>
              </a:rPr>
              <a:t>καί</a:t>
            </a:r>
            <a:r>
              <a:rPr lang="el-GR" sz="2000" dirty="0">
                <a:cs typeface="Arial" charset="0"/>
              </a:rPr>
              <a:t> </a:t>
            </a:r>
            <a:r>
              <a:rPr lang="el-GR" sz="2000" dirty="0" err="1">
                <a:cs typeface="Arial" charset="0"/>
              </a:rPr>
              <a:t>ἄλλοι</a:t>
            </a:r>
            <a:r>
              <a:rPr lang="el-GR" sz="2000" dirty="0">
                <a:cs typeface="Arial" charset="0"/>
              </a:rPr>
              <a:t> δέχονται τιμή </a:t>
            </a:r>
            <a:r>
              <a:rPr lang="el-GR" sz="2000" dirty="0" err="1">
                <a:cs typeface="Arial" charset="0"/>
              </a:rPr>
              <a:t>ἀπό</a:t>
            </a:r>
            <a:r>
              <a:rPr lang="el-GR" sz="2000" dirty="0">
                <a:cs typeface="Arial" charset="0"/>
              </a:rPr>
              <a:t> </a:t>
            </a:r>
            <a:r>
              <a:rPr lang="el-GR" sz="2000" dirty="0" err="1">
                <a:cs typeface="Arial" charset="0"/>
              </a:rPr>
              <a:t>τά</a:t>
            </a:r>
            <a:r>
              <a:rPr lang="el-GR" sz="2000" dirty="0">
                <a:cs typeface="Arial" charset="0"/>
              </a:rPr>
              <a:t> πάθη. Ἡ γιορτή </a:t>
            </a:r>
            <a:r>
              <a:rPr lang="el-GR" sz="2000" dirty="0" err="1">
                <a:cs typeface="Arial" charset="0"/>
              </a:rPr>
              <a:t>τῶν</a:t>
            </a:r>
            <a:r>
              <a:rPr lang="el-GR" sz="2000" dirty="0">
                <a:cs typeface="Arial" charset="0"/>
              </a:rPr>
              <a:t> </a:t>
            </a:r>
            <a:r>
              <a:rPr lang="el-GR" sz="2000" dirty="0" err="1">
                <a:cs typeface="Arial" charset="0"/>
              </a:rPr>
              <a:t>Ἑλλήνων</a:t>
            </a:r>
            <a:r>
              <a:rPr lang="el-GR" sz="2000" dirty="0">
                <a:cs typeface="Arial" charset="0"/>
              </a:rPr>
              <a:t> </a:t>
            </a:r>
            <a:r>
              <a:rPr lang="el-GR" sz="2000" dirty="0" err="1">
                <a:cs typeface="Arial" charset="0"/>
              </a:rPr>
              <a:t>εἶναι</a:t>
            </a:r>
            <a:r>
              <a:rPr lang="el-GR" sz="2000" dirty="0">
                <a:cs typeface="Arial" charset="0"/>
              </a:rPr>
              <a:t> γεμάτη </a:t>
            </a:r>
            <a:r>
              <a:rPr lang="el-GR" sz="2000" dirty="0" err="1">
                <a:cs typeface="Arial" charset="0"/>
              </a:rPr>
              <a:t>ἀπό</a:t>
            </a:r>
            <a:r>
              <a:rPr lang="el-GR" sz="2000" dirty="0">
                <a:cs typeface="Arial" charset="0"/>
              </a:rPr>
              <a:t> πάθη </a:t>
            </a:r>
            <a:r>
              <a:rPr lang="el-GR" sz="2000" dirty="0" err="1">
                <a:cs typeface="Arial" charset="0"/>
              </a:rPr>
              <a:t>καί</a:t>
            </a:r>
            <a:r>
              <a:rPr lang="el-GR" sz="2000" dirty="0">
                <a:cs typeface="Arial" charset="0"/>
              </a:rPr>
              <a:t> ἡ </a:t>
            </a:r>
            <a:r>
              <a:rPr lang="el-GR" sz="2000" dirty="0" err="1">
                <a:cs typeface="Arial" charset="0"/>
              </a:rPr>
              <a:t>ἁμαρτία</a:t>
            </a:r>
            <a:r>
              <a:rPr lang="el-GR" sz="2000" dirty="0">
                <a:cs typeface="Arial" charset="0"/>
              </a:rPr>
              <a:t> </a:t>
            </a:r>
            <a:r>
              <a:rPr lang="el-GR" sz="2000" dirty="0" err="1">
                <a:cs typeface="Arial" charset="0"/>
              </a:rPr>
              <a:t>ἀποτελεῖ</a:t>
            </a:r>
            <a:r>
              <a:rPr lang="el-GR" sz="2000" dirty="0">
                <a:cs typeface="Arial" charset="0"/>
              </a:rPr>
              <a:t> τιμή </a:t>
            </a:r>
            <a:r>
              <a:rPr lang="el-GR" sz="2000" dirty="0" err="1">
                <a:cs typeface="Arial" charset="0"/>
              </a:rPr>
              <a:t>πρός</a:t>
            </a:r>
            <a:r>
              <a:rPr lang="el-GR" sz="2000" dirty="0">
                <a:cs typeface="Arial" charset="0"/>
              </a:rPr>
              <a:t> </a:t>
            </a:r>
            <a:r>
              <a:rPr lang="el-GR" sz="2000" dirty="0" err="1">
                <a:cs typeface="Arial" charset="0"/>
              </a:rPr>
              <a:t>τόν</a:t>
            </a:r>
            <a:r>
              <a:rPr lang="el-GR" sz="2000" dirty="0">
                <a:cs typeface="Arial" charset="0"/>
              </a:rPr>
              <a:t> Θεό, </a:t>
            </a:r>
            <a:r>
              <a:rPr lang="el-GR" sz="2000" dirty="0" err="1">
                <a:cs typeface="Arial" charset="0"/>
              </a:rPr>
              <a:t>πρός</a:t>
            </a:r>
            <a:r>
              <a:rPr lang="el-GR" sz="2000" dirty="0">
                <a:cs typeface="Arial" charset="0"/>
              </a:rPr>
              <a:t> </a:t>
            </a:r>
            <a:r>
              <a:rPr lang="el-GR" sz="2000" dirty="0" err="1">
                <a:cs typeface="Arial" charset="0"/>
              </a:rPr>
              <a:t>τόν</a:t>
            </a:r>
            <a:r>
              <a:rPr lang="el-GR" sz="2000" dirty="0">
                <a:cs typeface="Arial" charset="0"/>
              </a:rPr>
              <a:t> </a:t>
            </a:r>
            <a:r>
              <a:rPr lang="el-GR" sz="2000" dirty="0" err="1">
                <a:cs typeface="Arial" charset="0"/>
              </a:rPr>
              <a:t>ὁποῖο</a:t>
            </a:r>
            <a:r>
              <a:rPr lang="el-GR" sz="2000" dirty="0">
                <a:cs typeface="Arial" charset="0"/>
              </a:rPr>
              <a:t> </a:t>
            </a:r>
            <a:r>
              <a:rPr lang="el-GR" sz="2000" dirty="0" err="1">
                <a:cs typeface="Arial" charset="0"/>
              </a:rPr>
              <a:t>ἀπευθύνεται</a:t>
            </a:r>
            <a:r>
              <a:rPr lang="el-GR" sz="2000" dirty="0">
                <a:cs typeface="Arial" charset="0"/>
              </a:rPr>
              <a:t> </a:t>
            </a:r>
            <a:r>
              <a:rPr lang="el-GR" sz="2000" dirty="0" err="1">
                <a:cs typeface="Arial" charset="0"/>
              </a:rPr>
              <a:t>τό</a:t>
            </a:r>
            <a:r>
              <a:rPr lang="el-GR" sz="2000" dirty="0">
                <a:cs typeface="Arial" charset="0"/>
              </a:rPr>
              <a:t> πάθος. Γιορτάζουν, δηλαδή, </a:t>
            </a:r>
            <a:r>
              <a:rPr lang="el-GR" sz="2000" dirty="0" err="1">
                <a:cs typeface="Arial" charset="0"/>
              </a:rPr>
              <a:t>μέ</a:t>
            </a:r>
            <a:r>
              <a:rPr lang="el-GR" sz="2000" dirty="0">
                <a:cs typeface="Arial" charset="0"/>
              </a:rPr>
              <a:t> πάθος </a:t>
            </a:r>
            <a:r>
              <a:rPr lang="el-GR" sz="2000" dirty="0" err="1">
                <a:cs typeface="Arial" charset="0"/>
              </a:rPr>
              <a:t>ὡς</a:t>
            </a:r>
            <a:r>
              <a:rPr lang="el-GR" sz="2000" dirty="0">
                <a:cs typeface="Arial" charset="0"/>
              </a:rPr>
              <a:t> </a:t>
            </a:r>
            <a:r>
              <a:rPr lang="el-GR" sz="2000" dirty="0" err="1">
                <a:cs typeface="Arial" charset="0"/>
              </a:rPr>
              <a:t>νά</a:t>
            </a:r>
            <a:r>
              <a:rPr lang="el-GR" sz="2000" dirty="0">
                <a:cs typeface="Arial" charset="0"/>
              </a:rPr>
              <a:t> κάνουν μία σεμνή πράξη. </a:t>
            </a:r>
            <a:r>
              <a:rPr lang="el-GR" sz="2000" dirty="0" err="1">
                <a:cs typeface="Arial" charset="0"/>
              </a:rPr>
              <a:t>Ἐμεῖς</a:t>
            </a:r>
            <a:r>
              <a:rPr lang="el-GR" sz="2000" dirty="0">
                <a:cs typeface="Arial" charset="0"/>
              </a:rPr>
              <a:t> </a:t>
            </a:r>
            <a:r>
              <a:rPr lang="el-GR" sz="2000" dirty="0" err="1">
                <a:cs typeface="Arial" charset="0"/>
              </a:rPr>
              <a:t>οἱ</a:t>
            </a:r>
            <a:r>
              <a:rPr lang="el-GR" sz="2000" dirty="0">
                <a:cs typeface="Arial" charset="0"/>
              </a:rPr>
              <a:t> Χριστιανοί γιορτάζουμε </a:t>
            </a:r>
            <a:r>
              <a:rPr lang="el-GR" sz="2000" dirty="0" err="1">
                <a:cs typeface="Arial" charset="0"/>
              </a:rPr>
              <a:t>ὅ,τι</a:t>
            </a:r>
            <a:r>
              <a:rPr lang="el-GR" sz="2000" dirty="0">
                <a:cs typeface="Arial" charset="0"/>
              </a:rPr>
              <a:t> φαίνεται καλό </a:t>
            </a:r>
            <a:r>
              <a:rPr lang="el-GR" sz="2000" dirty="0" err="1">
                <a:cs typeface="Arial" charset="0"/>
              </a:rPr>
              <a:t>πρός</a:t>
            </a:r>
            <a:r>
              <a:rPr lang="el-GR" sz="2000" dirty="0">
                <a:cs typeface="Arial" charset="0"/>
              </a:rPr>
              <a:t> </a:t>
            </a:r>
            <a:r>
              <a:rPr lang="el-GR" sz="2000" dirty="0" err="1">
                <a:cs typeface="Arial" charset="0"/>
              </a:rPr>
              <a:t>τό</a:t>
            </a:r>
            <a:r>
              <a:rPr lang="el-GR" sz="2000" dirty="0">
                <a:cs typeface="Arial" charset="0"/>
              </a:rPr>
              <a:t> </a:t>
            </a:r>
            <a:r>
              <a:rPr lang="el-GR" sz="2000" dirty="0" err="1">
                <a:cs typeface="Arial" charset="0"/>
              </a:rPr>
              <a:t>Ἅγιο</a:t>
            </a:r>
            <a:r>
              <a:rPr lang="el-GR" sz="2000" dirty="0">
                <a:cs typeface="Arial" charset="0"/>
              </a:rPr>
              <a:t> </a:t>
            </a:r>
            <a:r>
              <a:rPr lang="el-GR" sz="2000" dirty="0" err="1">
                <a:cs typeface="Arial" charset="0"/>
              </a:rPr>
              <a:t>Πνεῦμα</a:t>
            </a:r>
            <a:r>
              <a:rPr lang="el-GR" sz="2000" dirty="0">
                <a:cs typeface="Arial" charset="0"/>
              </a:rPr>
              <a:t>, </a:t>
            </a:r>
            <a:r>
              <a:rPr lang="el-GR" sz="2000" dirty="0" err="1">
                <a:cs typeface="Arial" charset="0"/>
              </a:rPr>
              <a:t>τό</a:t>
            </a:r>
            <a:r>
              <a:rPr lang="el-GR" sz="2000" dirty="0">
                <a:cs typeface="Arial" charset="0"/>
              </a:rPr>
              <a:t> πρέπον δηλαδή. «Γιορτή </a:t>
            </a:r>
            <a:r>
              <a:rPr lang="el-GR" sz="2000" dirty="0" err="1">
                <a:cs typeface="Arial" charset="0"/>
              </a:rPr>
              <a:t>γιά</a:t>
            </a:r>
            <a:r>
              <a:rPr lang="el-GR" sz="2000" dirty="0">
                <a:cs typeface="Arial" charset="0"/>
              </a:rPr>
              <a:t> </a:t>
            </a:r>
            <a:r>
              <a:rPr lang="el-GR" sz="2000" dirty="0" err="1">
                <a:cs typeface="Arial" charset="0"/>
              </a:rPr>
              <a:t>μᾶς</a:t>
            </a:r>
            <a:r>
              <a:rPr lang="el-GR" sz="2000" dirty="0">
                <a:cs typeface="Arial" charset="0"/>
              </a:rPr>
              <a:t>», λέγει, ὁ </a:t>
            </a:r>
            <a:r>
              <a:rPr lang="el-GR" sz="2000" dirty="0" err="1">
                <a:cs typeface="Arial" charset="0"/>
              </a:rPr>
              <a:t>Ἅγιος</a:t>
            </a:r>
            <a:r>
              <a:rPr lang="el-GR" sz="2000" dirty="0">
                <a:cs typeface="Arial" charset="0"/>
              </a:rPr>
              <a:t> Γρηγόριος ὁ Θεολόγος, «</a:t>
            </a:r>
            <a:r>
              <a:rPr lang="el-GR" sz="2000" dirty="0" err="1">
                <a:cs typeface="Arial" charset="0"/>
              </a:rPr>
              <a:t>εἶναι</a:t>
            </a:r>
            <a:r>
              <a:rPr lang="el-GR" sz="2000" dirty="0">
                <a:cs typeface="Arial" charset="0"/>
              </a:rPr>
              <a:t> </a:t>
            </a:r>
            <a:r>
              <a:rPr lang="el-GR" sz="2000" dirty="0" err="1">
                <a:cs typeface="Arial" charset="0"/>
              </a:rPr>
              <a:t>νά</a:t>
            </a:r>
            <a:r>
              <a:rPr lang="el-GR" sz="2000" dirty="0">
                <a:cs typeface="Arial" charset="0"/>
              </a:rPr>
              <a:t> </a:t>
            </a:r>
            <a:r>
              <a:rPr lang="el-GR" sz="2000" dirty="0" err="1">
                <a:cs typeface="Arial" charset="0"/>
              </a:rPr>
              <a:t>ἀποθησαυρίσουμε</a:t>
            </a:r>
            <a:r>
              <a:rPr lang="el-GR" sz="2000" dirty="0">
                <a:cs typeface="Arial" charset="0"/>
              </a:rPr>
              <a:t> </a:t>
            </a:r>
            <a:r>
              <a:rPr lang="el-GR" sz="2000" dirty="0" err="1">
                <a:cs typeface="Arial" charset="0"/>
              </a:rPr>
              <a:t>στήν</a:t>
            </a:r>
            <a:r>
              <a:rPr lang="el-GR" sz="2000" dirty="0">
                <a:cs typeface="Arial" charset="0"/>
              </a:rPr>
              <a:t> ψυχή μας κάτι </a:t>
            </a:r>
            <a:r>
              <a:rPr lang="el-GR" sz="2000" dirty="0" err="1">
                <a:cs typeface="Arial" charset="0"/>
              </a:rPr>
              <a:t>ἀπό</a:t>
            </a:r>
            <a:r>
              <a:rPr lang="el-GR" sz="2000" dirty="0">
                <a:cs typeface="Arial" charset="0"/>
              </a:rPr>
              <a:t> </a:t>
            </a:r>
            <a:r>
              <a:rPr lang="el-GR" sz="2000" dirty="0" err="1">
                <a:cs typeface="Arial" charset="0"/>
              </a:rPr>
              <a:t>τά</a:t>
            </a:r>
            <a:r>
              <a:rPr lang="el-GR" sz="2000" dirty="0">
                <a:cs typeface="Arial" charset="0"/>
              </a:rPr>
              <a:t> σταθερά </a:t>
            </a:r>
            <a:r>
              <a:rPr lang="el-GR" sz="2000" dirty="0" err="1">
                <a:cs typeface="Arial" charset="0"/>
              </a:rPr>
              <a:t>καί</a:t>
            </a:r>
            <a:r>
              <a:rPr lang="el-GR" sz="2000" dirty="0">
                <a:cs typeface="Arial" charset="0"/>
              </a:rPr>
              <a:t> διατηρούμενα </a:t>
            </a:r>
            <a:r>
              <a:rPr lang="el-GR" sz="2000" dirty="0" err="1">
                <a:cs typeface="Arial" charset="0"/>
              </a:rPr>
              <a:t>καί</a:t>
            </a:r>
            <a:r>
              <a:rPr lang="el-GR" sz="2000" dirty="0">
                <a:cs typeface="Arial" charset="0"/>
              </a:rPr>
              <a:t> </a:t>
            </a:r>
            <a:r>
              <a:rPr lang="el-GR" sz="2000" dirty="0" err="1">
                <a:cs typeface="Arial" charset="0"/>
              </a:rPr>
              <a:t>ὄχι</a:t>
            </a:r>
            <a:r>
              <a:rPr lang="el-GR" sz="2000" dirty="0">
                <a:cs typeface="Arial" charset="0"/>
              </a:rPr>
              <a:t> </a:t>
            </a:r>
            <a:r>
              <a:rPr lang="el-GR" sz="2000" dirty="0" err="1">
                <a:cs typeface="Arial" charset="0"/>
              </a:rPr>
              <a:t>ἀπό</a:t>
            </a:r>
            <a:r>
              <a:rPr lang="el-GR" sz="2000" dirty="0">
                <a:cs typeface="Arial" charset="0"/>
              </a:rPr>
              <a:t> </a:t>
            </a:r>
            <a:r>
              <a:rPr lang="el-GR" sz="2000" dirty="0" err="1">
                <a:cs typeface="Arial" charset="0"/>
              </a:rPr>
              <a:t>ἐκεῖνα</a:t>
            </a:r>
            <a:r>
              <a:rPr lang="el-GR" sz="2000" dirty="0">
                <a:cs typeface="Arial" charset="0"/>
              </a:rPr>
              <a:t> πού </a:t>
            </a:r>
            <a:r>
              <a:rPr lang="el-GR" sz="2000" dirty="0" err="1">
                <a:cs typeface="Arial" charset="0"/>
              </a:rPr>
              <a:t>ἀπομακρύνονται</a:t>
            </a:r>
            <a:r>
              <a:rPr lang="el-GR" sz="2000" dirty="0">
                <a:cs typeface="Arial" charset="0"/>
              </a:rPr>
              <a:t> </a:t>
            </a:r>
            <a:r>
              <a:rPr lang="el-GR" sz="2000" dirty="0" err="1">
                <a:cs typeface="Arial" charset="0"/>
              </a:rPr>
              <a:t>καί</a:t>
            </a:r>
            <a:r>
              <a:rPr lang="el-GR" sz="2000" dirty="0">
                <a:cs typeface="Arial" charset="0"/>
              </a:rPr>
              <a:t> διαλύονται </a:t>
            </a:r>
            <a:r>
              <a:rPr lang="el-GR" sz="2000" dirty="0" err="1">
                <a:cs typeface="Arial" charset="0"/>
              </a:rPr>
              <a:t>καί</a:t>
            </a:r>
            <a:r>
              <a:rPr lang="el-GR" sz="2000" dirty="0">
                <a:cs typeface="Arial" charset="0"/>
              </a:rPr>
              <a:t> </a:t>
            </a:r>
            <a:r>
              <a:rPr lang="el-GR" sz="2000" dirty="0" err="1">
                <a:cs typeface="Arial" charset="0"/>
              </a:rPr>
              <a:t>εὐχαριστοῦν</a:t>
            </a:r>
            <a:r>
              <a:rPr lang="el-GR" sz="2000" dirty="0">
                <a:cs typeface="Arial" charset="0"/>
              </a:rPr>
              <a:t> </a:t>
            </a:r>
            <a:r>
              <a:rPr lang="el-GR" sz="2000" dirty="0" err="1">
                <a:cs typeface="Arial" charset="0"/>
              </a:rPr>
              <a:t>γιά</a:t>
            </a:r>
            <a:r>
              <a:rPr lang="el-GR" sz="2000" dirty="0">
                <a:cs typeface="Arial" charset="0"/>
              </a:rPr>
              <a:t> λίγο τίς </a:t>
            </a:r>
            <a:r>
              <a:rPr lang="el-GR" sz="2000" dirty="0" err="1">
                <a:cs typeface="Arial" charset="0"/>
              </a:rPr>
              <a:t>αἰσθήσεις</a:t>
            </a:r>
            <a:r>
              <a:rPr lang="el-GR" sz="2000" dirty="0">
                <a:cs typeface="Arial" charset="0"/>
              </a:rPr>
              <a:t>». </a:t>
            </a:r>
          </a:p>
        </p:txBody>
      </p:sp>
      <p:sp>
        <p:nvSpPr>
          <p:cNvPr id="4" name="Τίτλος 3"/>
          <p:cNvSpPr>
            <a:spLocks noGrp="1"/>
          </p:cNvSpPr>
          <p:nvPr>
            <p:ph type="title"/>
          </p:nvPr>
        </p:nvSpPr>
        <p:spPr/>
        <p:txBody>
          <a:bodyPr/>
          <a:lstStyle/>
          <a:p>
            <a:r>
              <a:rPr lang="el-GR" dirty="0"/>
              <a:t>Εορτές </a:t>
            </a:r>
            <a:r>
              <a:rPr lang="el-GR" dirty="0" smtClean="0"/>
              <a:t>[3]</a:t>
            </a: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00" y="1700808"/>
            <a:ext cx="2686945" cy="4464496"/>
          </a:xfrm>
          <a:prstGeom prst="rect">
            <a:avLst/>
          </a:prstGeom>
        </p:spPr>
      </p:pic>
      <p:sp>
        <p:nvSpPr>
          <p:cNvPr id="7" name="TextBox 6"/>
          <p:cNvSpPr txBox="1"/>
          <p:nvPr/>
        </p:nvSpPr>
        <p:spPr>
          <a:xfrm>
            <a:off x="2771800" y="6185737"/>
            <a:ext cx="378756" cy="216024"/>
          </a:xfrm>
          <a:prstGeom prst="rect">
            <a:avLst/>
          </a:prstGeom>
        </p:spPr>
        <p:txBody>
          <a:bodyPr vert="horz" wrap="square" lIns="91440" tIns="45720" rIns="91440" bIns="45720" rtlCol="0" anchor="ctr">
            <a:noAutofit/>
          </a:bodyPr>
          <a:lstStyle/>
          <a:p>
            <a:pPr algn="ctr"/>
            <a:r>
              <a:rPr lang="en-US" sz="1500" dirty="0" smtClean="0"/>
              <a:t>10</a:t>
            </a:r>
            <a:endParaRPr lang="el-GR" sz="1500" dirty="0" smtClean="0"/>
          </a:p>
        </p:txBody>
      </p:sp>
    </p:spTree>
    <p:extLst>
      <p:ext uri="{BB962C8B-B14F-4D97-AF65-F5344CB8AC3E}">
        <p14:creationId xmlns:p14="http://schemas.microsoft.com/office/powerpoint/2010/main" val="818283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Εορτές </a:t>
            </a:r>
            <a:r>
              <a:rPr lang="el-GR" dirty="0" smtClean="0"/>
              <a:t>[4]</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9632" y="1988840"/>
            <a:ext cx="2357139" cy="3557669"/>
          </a:xfrm>
        </p:spPr>
      </p:pic>
      <p:sp>
        <p:nvSpPr>
          <p:cNvPr id="4" name="Θέση περιεχομένου 3"/>
          <p:cNvSpPr>
            <a:spLocks noGrp="1"/>
          </p:cNvSpPr>
          <p:nvPr>
            <p:ph sz="half" idx="2"/>
          </p:nvPr>
        </p:nvSpPr>
        <p:spPr/>
        <p:txBody>
          <a:bodyPr>
            <a:normAutofit/>
          </a:bodyPr>
          <a:lstStyle/>
          <a:p>
            <a:pPr marL="0" indent="0">
              <a:buNone/>
            </a:pPr>
            <a:r>
              <a:rPr lang="el-GR" dirty="0"/>
              <a:t>«</a:t>
            </a:r>
            <a:r>
              <a:rPr lang="el-GR" dirty="0" err="1"/>
              <a:t>Τάς</a:t>
            </a:r>
            <a:r>
              <a:rPr lang="el-GR" dirty="0"/>
              <a:t> νουμηνίας </a:t>
            </a:r>
            <a:r>
              <a:rPr lang="el-GR" dirty="0" err="1"/>
              <a:t>ὑμῶν</a:t>
            </a:r>
            <a:r>
              <a:rPr lang="el-GR" dirty="0"/>
              <a:t> </a:t>
            </a:r>
            <a:r>
              <a:rPr lang="el-GR" dirty="0" err="1"/>
              <a:t>καί</a:t>
            </a:r>
            <a:r>
              <a:rPr lang="el-GR" dirty="0"/>
              <a:t> </a:t>
            </a:r>
            <a:r>
              <a:rPr lang="el-GR" dirty="0" err="1"/>
              <a:t>τά</a:t>
            </a:r>
            <a:r>
              <a:rPr lang="el-GR" dirty="0"/>
              <a:t> Σάββατα </a:t>
            </a:r>
            <a:r>
              <a:rPr lang="el-GR" dirty="0" err="1"/>
              <a:t>καί</a:t>
            </a:r>
            <a:r>
              <a:rPr lang="el-GR" dirty="0"/>
              <a:t> </a:t>
            </a:r>
            <a:r>
              <a:rPr lang="el-GR" dirty="0" err="1"/>
              <a:t>ἡμέραν</a:t>
            </a:r>
            <a:r>
              <a:rPr lang="el-GR" dirty="0"/>
              <a:t> </a:t>
            </a:r>
            <a:r>
              <a:rPr lang="el-GR" dirty="0" err="1"/>
              <a:t>μεγάλην</a:t>
            </a:r>
            <a:r>
              <a:rPr lang="el-GR" dirty="0"/>
              <a:t> </a:t>
            </a:r>
            <a:r>
              <a:rPr lang="el-GR" dirty="0" err="1"/>
              <a:t>οὐκ</a:t>
            </a:r>
            <a:r>
              <a:rPr lang="el-GR" dirty="0"/>
              <a:t> </a:t>
            </a:r>
            <a:r>
              <a:rPr lang="el-GR" dirty="0" err="1"/>
              <a:t>ἀνέχομαι</a:t>
            </a:r>
            <a:r>
              <a:rPr lang="el-GR" dirty="0"/>
              <a:t>. </a:t>
            </a:r>
            <a:r>
              <a:rPr lang="el-GR" dirty="0" err="1"/>
              <a:t>Νηστείαν</a:t>
            </a:r>
            <a:r>
              <a:rPr lang="el-GR" dirty="0"/>
              <a:t> </a:t>
            </a:r>
            <a:r>
              <a:rPr lang="el-GR" dirty="0" err="1"/>
              <a:t>καί</a:t>
            </a:r>
            <a:r>
              <a:rPr lang="el-GR" dirty="0"/>
              <a:t> </a:t>
            </a:r>
            <a:r>
              <a:rPr lang="el-GR" dirty="0" err="1"/>
              <a:t>ἀργίαν</a:t>
            </a:r>
            <a:r>
              <a:rPr lang="el-GR" dirty="0"/>
              <a:t> </a:t>
            </a:r>
            <a:r>
              <a:rPr lang="el-GR" dirty="0" err="1"/>
              <a:t>καί</a:t>
            </a:r>
            <a:r>
              <a:rPr lang="el-GR" dirty="0"/>
              <a:t> </a:t>
            </a:r>
            <a:r>
              <a:rPr lang="el-GR" dirty="0" err="1"/>
              <a:t>τάς</a:t>
            </a:r>
            <a:r>
              <a:rPr lang="el-GR" dirty="0"/>
              <a:t> νουμηνίας </a:t>
            </a:r>
            <a:r>
              <a:rPr lang="el-GR" dirty="0" err="1"/>
              <a:t>ὑμῶν</a:t>
            </a:r>
            <a:r>
              <a:rPr lang="el-GR" dirty="0"/>
              <a:t> </a:t>
            </a:r>
            <a:r>
              <a:rPr lang="el-GR" dirty="0" err="1"/>
              <a:t>καί</a:t>
            </a:r>
            <a:r>
              <a:rPr lang="el-GR" dirty="0"/>
              <a:t> </a:t>
            </a:r>
            <a:r>
              <a:rPr lang="el-GR" dirty="0" err="1"/>
              <a:t>τάς</a:t>
            </a:r>
            <a:r>
              <a:rPr lang="el-GR" dirty="0"/>
              <a:t> </a:t>
            </a:r>
            <a:r>
              <a:rPr lang="el-GR" dirty="0" err="1"/>
              <a:t>ἐορτάς</a:t>
            </a:r>
            <a:r>
              <a:rPr lang="el-GR" dirty="0"/>
              <a:t> </a:t>
            </a:r>
            <a:r>
              <a:rPr lang="el-GR" dirty="0" err="1"/>
              <a:t>ὑμῶν</a:t>
            </a:r>
            <a:r>
              <a:rPr lang="el-GR" dirty="0"/>
              <a:t> </a:t>
            </a:r>
            <a:r>
              <a:rPr lang="el-GR" dirty="0" err="1"/>
              <a:t>μισεῖ</a:t>
            </a:r>
            <a:r>
              <a:rPr lang="el-GR" dirty="0"/>
              <a:t> ἡ ψυχή μου. </a:t>
            </a:r>
            <a:r>
              <a:rPr lang="el-GR" dirty="0" err="1"/>
              <a:t>Ἐγεννήθητέ</a:t>
            </a:r>
            <a:r>
              <a:rPr lang="el-GR" dirty="0"/>
              <a:t> </a:t>
            </a:r>
            <a:r>
              <a:rPr lang="el-GR" dirty="0" err="1"/>
              <a:t>μοί</a:t>
            </a:r>
            <a:r>
              <a:rPr lang="el-GR" dirty="0"/>
              <a:t> </a:t>
            </a:r>
            <a:r>
              <a:rPr lang="el-GR" dirty="0" err="1"/>
              <a:t>εἰς</a:t>
            </a:r>
            <a:r>
              <a:rPr lang="el-GR" dirty="0"/>
              <a:t> </a:t>
            </a:r>
            <a:r>
              <a:rPr lang="el-GR" dirty="0" err="1"/>
              <a:t>πλησμονήν</a:t>
            </a:r>
            <a:r>
              <a:rPr lang="el-GR" dirty="0"/>
              <a:t>, </a:t>
            </a:r>
            <a:r>
              <a:rPr lang="el-GR" dirty="0" err="1"/>
              <a:t>οὐκέτι</a:t>
            </a:r>
            <a:r>
              <a:rPr lang="el-GR" dirty="0"/>
              <a:t> </a:t>
            </a:r>
            <a:r>
              <a:rPr lang="el-GR" dirty="0" err="1"/>
              <a:t>ἀνήσω</a:t>
            </a:r>
            <a:r>
              <a:rPr lang="el-GR" dirty="0"/>
              <a:t> </a:t>
            </a:r>
            <a:r>
              <a:rPr lang="el-GR" dirty="0" err="1"/>
              <a:t>τάς</a:t>
            </a:r>
            <a:r>
              <a:rPr lang="el-GR" dirty="0"/>
              <a:t> </a:t>
            </a:r>
            <a:r>
              <a:rPr lang="el-GR" dirty="0" err="1"/>
              <a:t>ἁμαρτίας</a:t>
            </a:r>
            <a:r>
              <a:rPr lang="el-GR" dirty="0"/>
              <a:t> </a:t>
            </a:r>
            <a:r>
              <a:rPr lang="el-GR" dirty="0" err="1"/>
              <a:t>ὑμῶν</a:t>
            </a:r>
            <a:r>
              <a:rPr lang="el-GR" dirty="0"/>
              <a:t>» (</a:t>
            </a:r>
            <a:r>
              <a:rPr lang="el-GR" dirty="0" err="1"/>
              <a:t>Ἡσ</a:t>
            </a:r>
            <a:r>
              <a:rPr lang="el-GR" dirty="0"/>
              <a:t> 1,14-15</a:t>
            </a:r>
            <a:r>
              <a:rPr lang="el-GR" dirty="0" smtClean="0"/>
              <a:t>).</a:t>
            </a:r>
            <a:endParaRPr lang="el-GR" dirty="0"/>
          </a:p>
        </p:txBody>
      </p:sp>
      <p:sp>
        <p:nvSpPr>
          <p:cNvPr id="6" name="TextBox 5"/>
          <p:cNvSpPr txBox="1"/>
          <p:nvPr/>
        </p:nvSpPr>
        <p:spPr>
          <a:xfrm>
            <a:off x="3238015" y="5589240"/>
            <a:ext cx="378756" cy="216024"/>
          </a:xfrm>
          <a:prstGeom prst="rect">
            <a:avLst/>
          </a:prstGeom>
        </p:spPr>
        <p:txBody>
          <a:bodyPr vert="horz" wrap="square" lIns="91440" tIns="45720" rIns="91440" bIns="45720" rtlCol="0" anchor="ctr">
            <a:noAutofit/>
          </a:bodyPr>
          <a:lstStyle/>
          <a:p>
            <a:pPr algn="ctr"/>
            <a:r>
              <a:rPr lang="en-US" sz="1500" dirty="0" smtClean="0"/>
              <a:t>11</a:t>
            </a:r>
            <a:endParaRPr lang="el-GR" sz="1500" dirty="0" smtClean="0"/>
          </a:p>
        </p:txBody>
      </p:sp>
    </p:spTree>
    <p:extLst>
      <p:ext uri="{BB962C8B-B14F-4D97-AF65-F5344CB8AC3E}">
        <p14:creationId xmlns:p14="http://schemas.microsoft.com/office/powerpoint/2010/main" val="28055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ΙΣΡΑΗΛΙΤΙΚΟ </a:t>
            </a:r>
            <a:r>
              <a:rPr lang="el-GR" dirty="0" smtClean="0"/>
              <a:t>ΗΜΕΡΟΛΟΓΙΟ</a:t>
            </a:r>
            <a:endParaRPr lang="el-GR" dirty="0"/>
          </a:p>
        </p:txBody>
      </p:sp>
      <p:sp>
        <p:nvSpPr>
          <p:cNvPr id="3" name="Θέση περιεχομένου 2"/>
          <p:cNvSpPr>
            <a:spLocks noGrp="1"/>
          </p:cNvSpPr>
          <p:nvPr>
            <p:ph idx="1"/>
          </p:nvPr>
        </p:nvSpPr>
        <p:spPr/>
        <p:txBody>
          <a:bodyPr>
            <a:noAutofit/>
          </a:bodyPr>
          <a:lstStyle/>
          <a:p>
            <a:pPr marL="288000" indent="-288000" algn="ctr">
              <a:lnSpc>
                <a:spcPts val="2500"/>
              </a:lnSpc>
              <a:spcBef>
                <a:spcPts val="600"/>
              </a:spcBef>
              <a:defRPr/>
            </a:pPr>
            <a:r>
              <a:rPr lang="el-GR" sz="2200" dirty="0">
                <a:cs typeface="Arial" charset="0"/>
              </a:rPr>
              <a:t>ΣΕΛΗΝΟΗΛΙΑΚΟ ΕΤΟΣ</a:t>
            </a:r>
          </a:p>
          <a:p>
            <a:pPr marL="288000" indent="-288000" algn="ctr">
              <a:lnSpc>
                <a:spcPts val="2500"/>
              </a:lnSpc>
              <a:spcBef>
                <a:spcPts val="600"/>
              </a:spcBef>
              <a:defRPr/>
            </a:pPr>
            <a:r>
              <a:rPr lang="el-GR" sz="2200" dirty="0">
                <a:cs typeface="Arial" charset="0"/>
              </a:rPr>
              <a:t>ΤΑ ΕΤΗ ΥΠΟΛΟΓΙΖΟΝΤΑΝ ΣΕ ΣΥΜΦΩΝΙΑ ΜΕ ΤΗΝ </a:t>
            </a:r>
            <a:r>
              <a:rPr lang="el-GR" sz="2200" dirty="0" smtClean="0">
                <a:cs typeface="Arial" charset="0"/>
              </a:rPr>
              <a:t>ΠΟΡΕΙΑ</a:t>
            </a:r>
            <a:r>
              <a:rPr lang="en-US" sz="2200" dirty="0" smtClean="0">
                <a:cs typeface="Arial" charset="0"/>
              </a:rPr>
              <a:t> </a:t>
            </a:r>
            <a:r>
              <a:rPr lang="el-GR" sz="2200" dirty="0" smtClean="0">
                <a:cs typeface="Arial" charset="0"/>
              </a:rPr>
              <a:t>-</a:t>
            </a:r>
            <a:r>
              <a:rPr lang="en-US" sz="2200" dirty="0" smtClean="0">
                <a:cs typeface="Arial" charset="0"/>
              </a:rPr>
              <a:t> </a:t>
            </a:r>
            <a:r>
              <a:rPr lang="el-GR" sz="2200" dirty="0" smtClean="0">
                <a:cs typeface="Arial" charset="0"/>
              </a:rPr>
              <a:t>ΤΟΝ </a:t>
            </a:r>
            <a:r>
              <a:rPr lang="el-GR" sz="2200" dirty="0">
                <a:cs typeface="Arial" charset="0"/>
              </a:rPr>
              <a:t>ΚΥΚΛΟ ΤΟΥ ΗΛΙΟΥ (Ο ΧΡΟΝΟΣ ΠΟΥ ΑΠΑΙΤΕΙΤΑΙ ΓΙΑ ΝΑ ΠΡΑΓΜΑΤΟΠΟΙΗΣΕΙ Η ΓΗ ΜΙΑ ΠΛΗΡΗ ΠΕΡΙΣΤΡΟΦΗ ΓΥΡΩ ΑΠΟ ΤΟΝ </a:t>
            </a:r>
            <a:r>
              <a:rPr lang="el-GR" sz="2200" dirty="0" smtClean="0">
                <a:cs typeface="Arial" charset="0"/>
              </a:rPr>
              <a:t>ΗΛΙΟ</a:t>
            </a:r>
            <a:r>
              <a:rPr lang="en-US" sz="2200" dirty="0" smtClean="0">
                <a:cs typeface="Arial" charset="0"/>
              </a:rPr>
              <a:t> </a:t>
            </a:r>
            <a:r>
              <a:rPr lang="el-GR" sz="2200" dirty="0" smtClean="0">
                <a:cs typeface="Arial" charset="0"/>
              </a:rPr>
              <a:t>-</a:t>
            </a:r>
            <a:r>
              <a:rPr lang="en-US" sz="2200" dirty="0" smtClean="0">
                <a:cs typeface="Arial" charset="0"/>
              </a:rPr>
              <a:t> </a:t>
            </a:r>
            <a:r>
              <a:rPr lang="el-GR" sz="2200" dirty="0" smtClean="0">
                <a:cs typeface="Arial" charset="0"/>
              </a:rPr>
              <a:t>365 </a:t>
            </a:r>
            <a:r>
              <a:rPr lang="el-GR" sz="2200" dirty="0">
                <a:cs typeface="Arial" charset="0"/>
              </a:rPr>
              <a:t>ΜΕΡΕΣ)</a:t>
            </a:r>
          </a:p>
          <a:p>
            <a:pPr marL="288000" indent="-288000" algn="ctr">
              <a:lnSpc>
                <a:spcPts val="2500"/>
              </a:lnSpc>
              <a:spcBef>
                <a:spcPts val="600"/>
              </a:spcBef>
              <a:defRPr/>
            </a:pPr>
            <a:r>
              <a:rPr lang="el-GR" sz="2200" dirty="0">
                <a:cs typeface="Arial" charset="0"/>
              </a:rPr>
              <a:t>ΟΙ ΜΗΝΕΣ ΚΑΘΟΡΙΖΟΝΤΑΝ ΜΕ ΒΑΣΗ ΤΟΝ ΚΥΚΛΟ ΤΗΣ ΣΕΛΗΝΗΣ (ΠΛΗΡΗΣ ΚΥΚΛΟΣ ΤΗΣ ΣΕΛΗΝΗΣ ΓΥΡΩ ΑΠΟ ΤΗ ΓΗ ΕΙΝΑΙ 354 ΗΜΕΡΕΣ)</a:t>
            </a:r>
          </a:p>
          <a:p>
            <a:pPr marL="288000" indent="-288000" algn="ctr">
              <a:lnSpc>
                <a:spcPts val="2500"/>
              </a:lnSpc>
              <a:spcBef>
                <a:spcPts val="600"/>
              </a:spcBef>
              <a:defRPr/>
            </a:pPr>
            <a:r>
              <a:rPr lang="el-GR" sz="2200" dirty="0">
                <a:cs typeface="Arial" charset="0"/>
              </a:rPr>
              <a:t>ΓΙΑ ΝΑ ΑΡΘΕΙ Η </a:t>
            </a:r>
            <a:r>
              <a:rPr lang="el-GR" sz="2200" dirty="0" smtClean="0">
                <a:cs typeface="Arial" charset="0"/>
              </a:rPr>
              <a:t>ΑΣΥΜΦΩΝΙΑ </a:t>
            </a:r>
            <a:r>
              <a:rPr lang="el-GR" sz="2200" dirty="0">
                <a:cs typeface="Arial" charset="0"/>
              </a:rPr>
              <a:t>ΤΩΝ 11 ΗΜΕΡΩΝ ΓΙΝΟΤΑΝ ΣΕ ΚΑΤΑΛΛΗΛΑ ΧΡΟΝΙΚΑ ΔΙΑΣΤΗΜΑΤΑ ΠΑΡΕΜΒΟΛΗ ΕΠΙΠΛΕΟΝ ΗΜΕΡΩΝ ΚΑΙ ΣΥΓΚΕΚΡΙΜΕΝΑ ΠΑΡΕΜΒΟΛΗ ΕΝΟΣ 13</a:t>
            </a:r>
            <a:r>
              <a:rPr lang="el-GR" sz="2200" baseline="30000" dirty="0">
                <a:cs typeface="Arial" charset="0"/>
              </a:rPr>
              <a:t>ΟΥ</a:t>
            </a:r>
            <a:r>
              <a:rPr lang="el-GR" sz="2200" dirty="0">
                <a:cs typeface="Arial" charset="0"/>
              </a:rPr>
              <a:t> ΜΗΝΑ ΔΙΑΡΚΕΙΑΣ 30 ΗΜΕΡΩΝ ΚΑΤΑ ΤΟ 3</a:t>
            </a:r>
            <a:r>
              <a:rPr lang="el-GR" sz="2200" baseline="30000" dirty="0">
                <a:cs typeface="Arial" charset="0"/>
              </a:rPr>
              <a:t>Ο</a:t>
            </a:r>
            <a:r>
              <a:rPr lang="el-GR" sz="2200" dirty="0">
                <a:cs typeface="Arial" charset="0"/>
              </a:rPr>
              <a:t>, 6</a:t>
            </a:r>
            <a:r>
              <a:rPr lang="el-GR" sz="2200" baseline="30000" dirty="0">
                <a:cs typeface="Arial" charset="0"/>
              </a:rPr>
              <a:t>Ο</a:t>
            </a:r>
            <a:r>
              <a:rPr lang="el-GR" sz="2200" dirty="0">
                <a:cs typeface="Arial" charset="0"/>
              </a:rPr>
              <a:t>, 8</a:t>
            </a:r>
            <a:r>
              <a:rPr lang="el-GR" sz="2200" baseline="30000" dirty="0">
                <a:cs typeface="Arial" charset="0"/>
              </a:rPr>
              <a:t>Ο</a:t>
            </a:r>
            <a:r>
              <a:rPr lang="el-GR" sz="2200" dirty="0">
                <a:cs typeface="Arial" charset="0"/>
              </a:rPr>
              <a:t>, 11</a:t>
            </a:r>
            <a:r>
              <a:rPr lang="el-GR" sz="2200" baseline="30000" dirty="0">
                <a:cs typeface="Arial" charset="0"/>
              </a:rPr>
              <a:t>Ο</a:t>
            </a:r>
            <a:r>
              <a:rPr lang="el-GR" sz="2200" dirty="0">
                <a:cs typeface="Arial" charset="0"/>
              </a:rPr>
              <a:t>, 14</a:t>
            </a:r>
            <a:r>
              <a:rPr lang="el-GR" sz="2200" baseline="30000" dirty="0">
                <a:cs typeface="Arial" charset="0"/>
              </a:rPr>
              <a:t>Ο</a:t>
            </a:r>
            <a:r>
              <a:rPr lang="el-GR" sz="2200" dirty="0">
                <a:cs typeface="Arial" charset="0"/>
              </a:rPr>
              <a:t>, 17</a:t>
            </a:r>
            <a:r>
              <a:rPr lang="el-GR" sz="2200" baseline="30000" dirty="0">
                <a:cs typeface="Arial" charset="0"/>
              </a:rPr>
              <a:t>Ο</a:t>
            </a:r>
            <a:r>
              <a:rPr lang="el-GR" sz="2200" dirty="0">
                <a:cs typeface="Arial" charset="0"/>
              </a:rPr>
              <a:t>, 19</a:t>
            </a:r>
            <a:r>
              <a:rPr lang="el-GR" sz="2200" baseline="30000" dirty="0">
                <a:cs typeface="Arial" charset="0"/>
              </a:rPr>
              <a:t>Ο</a:t>
            </a:r>
            <a:r>
              <a:rPr lang="el-GR" sz="2200" dirty="0">
                <a:cs typeface="Arial" charset="0"/>
              </a:rPr>
              <a:t> ΕΤΟΣ ΕΝΟΣ ΚΥΚΛΟΥ 19 ΕΤΩΝ. </a:t>
            </a:r>
          </a:p>
        </p:txBody>
      </p:sp>
    </p:spTree>
    <p:extLst>
      <p:ext uri="{BB962C8B-B14F-4D97-AF65-F5344CB8AC3E}">
        <p14:creationId xmlns:p14="http://schemas.microsoft.com/office/powerpoint/2010/main" val="1462845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p:txBody>
          <a:bodyPr>
            <a:normAutofit/>
          </a:bodyPr>
          <a:lstStyle/>
          <a:p>
            <a:pPr marL="285750" indent="-285750">
              <a:defRPr/>
            </a:pPr>
            <a:r>
              <a:rPr lang="el-GR" sz="3000" dirty="0">
                <a:cs typeface="Arial" charset="0"/>
              </a:rPr>
              <a:t>ΗΜΕΡΑ</a:t>
            </a:r>
          </a:p>
          <a:p>
            <a:pPr marL="0" indent="0">
              <a:buNone/>
              <a:defRPr/>
            </a:pPr>
            <a:r>
              <a:rPr lang="el-GR" sz="2600" dirty="0" smtClean="0">
                <a:cs typeface="Arial" charset="0"/>
              </a:rPr>
              <a:t>ΑΝΑΤΟΛΗ</a:t>
            </a:r>
            <a:r>
              <a:rPr lang="en-US" sz="2600" dirty="0" smtClean="0">
                <a:cs typeface="Arial" charset="0"/>
              </a:rPr>
              <a:t> </a:t>
            </a:r>
            <a:r>
              <a:rPr lang="el-GR" sz="2600" dirty="0" smtClean="0">
                <a:cs typeface="Arial" charset="0"/>
              </a:rPr>
              <a:t>-</a:t>
            </a:r>
            <a:r>
              <a:rPr lang="en-US" sz="2600" dirty="0" smtClean="0">
                <a:cs typeface="Arial" charset="0"/>
              </a:rPr>
              <a:t> </a:t>
            </a:r>
            <a:r>
              <a:rPr lang="el-GR" sz="2600" dirty="0" smtClean="0">
                <a:cs typeface="Arial" charset="0"/>
              </a:rPr>
              <a:t>ΔΥΣΗ </a:t>
            </a:r>
            <a:r>
              <a:rPr lang="el-GR" sz="2600" dirty="0">
                <a:cs typeface="Arial" charset="0"/>
              </a:rPr>
              <a:t>ΗΛΙΟΥ</a:t>
            </a:r>
          </a:p>
          <a:p>
            <a:pPr marL="0" indent="0">
              <a:buNone/>
              <a:defRPr/>
            </a:pPr>
            <a:r>
              <a:rPr lang="el-GR" sz="2600" dirty="0">
                <a:cs typeface="Arial" charset="0"/>
              </a:rPr>
              <a:t>ΝΥΚΤΑ ΣΕ ΤΕΣΣΕΡΙΣ ΦΥΛΑΚΕΣ</a:t>
            </a:r>
          </a:p>
          <a:p>
            <a:pPr marL="285750" indent="-285750">
              <a:defRPr/>
            </a:pPr>
            <a:r>
              <a:rPr lang="el-GR" sz="3000" dirty="0">
                <a:cs typeface="Arial" charset="0"/>
              </a:rPr>
              <a:t>ΕΒΔΟΜΑΔΑ</a:t>
            </a:r>
          </a:p>
          <a:p>
            <a:pPr marL="0" indent="0">
              <a:buNone/>
              <a:defRPr/>
            </a:pPr>
            <a:r>
              <a:rPr lang="el-GR" sz="2600" dirty="0">
                <a:cs typeface="Arial" charset="0"/>
              </a:rPr>
              <a:t>ΒΑΣΗ ΤΟ </a:t>
            </a:r>
            <a:r>
              <a:rPr lang="el-GR" sz="2600" dirty="0" smtClean="0">
                <a:cs typeface="Arial" charset="0"/>
              </a:rPr>
              <a:t>ΣΑΒΒΑΤΟ</a:t>
            </a:r>
            <a:endParaRPr lang="el-GR" sz="2600" dirty="0">
              <a:cs typeface="Arial" charset="0"/>
            </a:endParaRPr>
          </a:p>
        </p:txBody>
      </p:sp>
      <p:sp>
        <p:nvSpPr>
          <p:cNvPr id="4" name="Θέση περιεχομένου 3"/>
          <p:cNvSpPr>
            <a:spLocks noGrp="1"/>
          </p:cNvSpPr>
          <p:nvPr>
            <p:ph sz="half" idx="2"/>
          </p:nvPr>
        </p:nvSpPr>
        <p:spPr/>
        <p:txBody>
          <a:bodyPr anchor="b">
            <a:normAutofit/>
          </a:bodyPr>
          <a:lstStyle/>
          <a:p>
            <a:pPr marL="0" indent="0">
              <a:buNone/>
            </a:pPr>
            <a:r>
              <a:rPr lang="el-GR" sz="2200" b="1" i="1" dirty="0" err="1" smtClean="0">
                <a:cs typeface="Arial" charset="0"/>
              </a:rPr>
              <a:t>ἦν</a:t>
            </a:r>
            <a:r>
              <a:rPr lang="el-GR" sz="2200" b="1" i="1" dirty="0" smtClean="0">
                <a:cs typeface="Arial" charset="0"/>
              </a:rPr>
              <a:t> </a:t>
            </a:r>
            <a:r>
              <a:rPr lang="el-GR" sz="2200" b="1" i="1" dirty="0" err="1">
                <a:cs typeface="Arial" charset="0"/>
              </a:rPr>
              <a:t>δὲ</a:t>
            </a:r>
            <a:r>
              <a:rPr lang="el-GR" sz="2200" b="1" i="1" dirty="0">
                <a:cs typeface="Arial" charset="0"/>
              </a:rPr>
              <a:t> </a:t>
            </a:r>
            <a:r>
              <a:rPr lang="el-GR" sz="2200" b="1" i="1" dirty="0" err="1">
                <a:cs typeface="Arial" charset="0"/>
              </a:rPr>
              <a:t>ἐκεῖ</a:t>
            </a:r>
            <a:r>
              <a:rPr lang="el-GR" sz="2200" b="1" i="1" dirty="0">
                <a:cs typeface="Arial" charset="0"/>
              </a:rPr>
              <a:t> </a:t>
            </a:r>
            <a:r>
              <a:rPr lang="el-GR" sz="2200" b="1" i="1" dirty="0" err="1">
                <a:cs typeface="Arial" charset="0"/>
              </a:rPr>
              <a:t>πηγὴ</a:t>
            </a:r>
            <a:r>
              <a:rPr lang="el-GR" sz="2200" b="1" i="1" dirty="0">
                <a:cs typeface="Arial" charset="0"/>
              </a:rPr>
              <a:t> </a:t>
            </a:r>
            <a:r>
              <a:rPr lang="el-GR" sz="2200" b="1" i="1" dirty="0" err="1">
                <a:cs typeface="Arial" charset="0"/>
              </a:rPr>
              <a:t>τοῦ</a:t>
            </a:r>
            <a:r>
              <a:rPr lang="el-GR" sz="2200" b="1" i="1" dirty="0">
                <a:cs typeface="Arial" charset="0"/>
              </a:rPr>
              <a:t> </a:t>
            </a:r>
            <a:r>
              <a:rPr lang="el-GR" sz="2200" b="1" i="1" dirty="0" err="1">
                <a:cs typeface="Arial" charset="0"/>
              </a:rPr>
              <a:t>Ἰακώβ</a:t>
            </a:r>
            <a:r>
              <a:rPr lang="el-GR" sz="2200" b="1" i="1" dirty="0">
                <a:cs typeface="Arial" charset="0"/>
              </a:rPr>
              <a:t>. ὁ </a:t>
            </a:r>
            <a:r>
              <a:rPr lang="el-GR" sz="2200" b="1" i="1" dirty="0" err="1">
                <a:cs typeface="Arial" charset="0"/>
              </a:rPr>
              <a:t>οὖν</a:t>
            </a:r>
            <a:r>
              <a:rPr lang="el-GR" sz="2200" b="1" i="1" dirty="0">
                <a:cs typeface="Arial" charset="0"/>
              </a:rPr>
              <a:t> </a:t>
            </a:r>
            <a:r>
              <a:rPr lang="el-GR" sz="2200" b="1" i="1" dirty="0" err="1">
                <a:cs typeface="Arial" charset="0"/>
              </a:rPr>
              <a:t>Ἰησοῦς</a:t>
            </a:r>
            <a:r>
              <a:rPr lang="el-GR" sz="2200" b="1" i="1" dirty="0">
                <a:cs typeface="Arial" charset="0"/>
              </a:rPr>
              <a:t> </a:t>
            </a:r>
            <a:r>
              <a:rPr lang="el-GR" sz="2200" b="1" i="1" dirty="0" err="1">
                <a:cs typeface="Arial" charset="0"/>
              </a:rPr>
              <a:t>κεκοπιακὼς</a:t>
            </a:r>
            <a:r>
              <a:rPr lang="el-GR" sz="2200" b="1" i="1" dirty="0">
                <a:cs typeface="Arial" charset="0"/>
              </a:rPr>
              <a:t> </a:t>
            </a:r>
            <a:r>
              <a:rPr lang="el-GR" sz="2200" b="1" i="1" dirty="0" err="1">
                <a:cs typeface="Arial" charset="0"/>
              </a:rPr>
              <a:t>ἐκ</a:t>
            </a:r>
            <a:r>
              <a:rPr lang="el-GR" sz="2200" b="1" i="1" dirty="0">
                <a:cs typeface="Arial" charset="0"/>
              </a:rPr>
              <a:t> </a:t>
            </a:r>
            <a:r>
              <a:rPr lang="el-GR" sz="2200" b="1" i="1" dirty="0" err="1">
                <a:cs typeface="Arial" charset="0"/>
              </a:rPr>
              <a:t>τῆς</a:t>
            </a:r>
            <a:r>
              <a:rPr lang="el-GR" sz="2200" b="1" i="1" dirty="0">
                <a:cs typeface="Arial" charset="0"/>
              </a:rPr>
              <a:t> </a:t>
            </a:r>
            <a:r>
              <a:rPr lang="el-GR" sz="2200" b="1" i="1" dirty="0" err="1">
                <a:cs typeface="Arial" charset="0"/>
              </a:rPr>
              <a:t>ὁδοιπορίας</a:t>
            </a:r>
            <a:r>
              <a:rPr lang="el-GR" sz="2200" b="1" i="1" dirty="0">
                <a:cs typeface="Arial" charset="0"/>
              </a:rPr>
              <a:t> </a:t>
            </a:r>
            <a:r>
              <a:rPr lang="el-GR" sz="2200" b="1" i="1" dirty="0" err="1">
                <a:cs typeface="Arial" charset="0"/>
              </a:rPr>
              <a:t>ἐκαθέζετο</a:t>
            </a:r>
            <a:r>
              <a:rPr lang="el-GR" sz="2200" b="1" i="1" dirty="0">
                <a:cs typeface="Arial" charset="0"/>
              </a:rPr>
              <a:t> </a:t>
            </a:r>
            <a:r>
              <a:rPr lang="el-GR" sz="2200" b="1" i="1" dirty="0" err="1">
                <a:cs typeface="Arial" charset="0"/>
              </a:rPr>
              <a:t>οὕτως</a:t>
            </a:r>
            <a:r>
              <a:rPr lang="el-GR" sz="2200" b="1" i="1" dirty="0">
                <a:cs typeface="Arial" charset="0"/>
              </a:rPr>
              <a:t> </a:t>
            </a:r>
            <a:r>
              <a:rPr lang="el-GR" sz="2200" b="1" i="1" dirty="0" err="1">
                <a:cs typeface="Arial" charset="0"/>
              </a:rPr>
              <a:t>ἐπὶ</a:t>
            </a:r>
            <a:r>
              <a:rPr lang="el-GR" sz="2200" b="1" i="1" dirty="0">
                <a:cs typeface="Arial" charset="0"/>
              </a:rPr>
              <a:t> </a:t>
            </a:r>
            <a:r>
              <a:rPr lang="el-GR" sz="2200" b="1" i="1" dirty="0" err="1">
                <a:cs typeface="Arial" charset="0"/>
              </a:rPr>
              <a:t>τῇ</a:t>
            </a:r>
            <a:r>
              <a:rPr lang="el-GR" sz="2200" b="1" i="1" dirty="0">
                <a:cs typeface="Arial" charset="0"/>
              </a:rPr>
              <a:t> </a:t>
            </a:r>
            <a:r>
              <a:rPr lang="el-GR" sz="2200" b="1" i="1" dirty="0" err="1">
                <a:cs typeface="Arial" charset="0"/>
              </a:rPr>
              <a:t>πηγῇ</a:t>
            </a:r>
            <a:r>
              <a:rPr lang="el-GR" sz="2200" b="1" i="1" dirty="0">
                <a:cs typeface="Arial" charset="0"/>
              </a:rPr>
              <a:t>· </a:t>
            </a:r>
            <a:r>
              <a:rPr lang="el-GR" sz="2200" b="1" i="1" dirty="0" err="1">
                <a:effectLst>
                  <a:outerShdw blurRad="38100" dist="38100" dir="2700000" algn="tl">
                    <a:srgbClr val="C0C0C0"/>
                  </a:outerShdw>
                </a:effectLst>
                <a:cs typeface="Arial" charset="0"/>
              </a:rPr>
              <a:t>ὥρα</a:t>
            </a:r>
            <a:r>
              <a:rPr lang="el-GR" sz="2200" b="1" i="1" dirty="0">
                <a:effectLst>
                  <a:outerShdw blurRad="38100" dist="38100" dir="2700000" algn="tl">
                    <a:srgbClr val="C0C0C0"/>
                  </a:outerShdw>
                </a:effectLst>
                <a:cs typeface="Arial" charset="0"/>
              </a:rPr>
              <a:t> </a:t>
            </a:r>
            <a:r>
              <a:rPr lang="el-GR" sz="2200" b="1" i="1" dirty="0" err="1">
                <a:effectLst>
                  <a:outerShdw blurRad="38100" dist="38100" dir="2700000" algn="tl">
                    <a:srgbClr val="C0C0C0"/>
                  </a:outerShdw>
                </a:effectLst>
                <a:cs typeface="Arial" charset="0"/>
              </a:rPr>
              <a:t>ἦν</a:t>
            </a:r>
            <a:r>
              <a:rPr lang="el-GR" sz="2200" b="1" i="1" dirty="0">
                <a:effectLst>
                  <a:outerShdw blurRad="38100" dist="38100" dir="2700000" algn="tl">
                    <a:srgbClr val="C0C0C0"/>
                  </a:outerShdw>
                </a:effectLst>
                <a:cs typeface="Arial" charset="0"/>
              </a:rPr>
              <a:t> </a:t>
            </a:r>
            <a:r>
              <a:rPr lang="el-GR" sz="2200" b="1" i="1" dirty="0" err="1">
                <a:effectLst>
                  <a:outerShdw blurRad="38100" dist="38100" dir="2700000" algn="tl">
                    <a:srgbClr val="C0C0C0"/>
                  </a:outerShdw>
                </a:effectLst>
                <a:cs typeface="Arial" charset="0"/>
              </a:rPr>
              <a:t>ὡς</a:t>
            </a:r>
            <a:r>
              <a:rPr lang="el-GR" sz="2200" b="1" i="1" dirty="0">
                <a:effectLst>
                  <a:outerShdw blurRad="38100" dist="38100" dir="2700000" algn="tl">
                    <a:srgbClr val="C0C0C0"/>
                  </a:outerShdw>
                </a:effectLst>
                <a:cs typeface="Arial" charset="0"/>
              </a:rPr>
              <a:t> </a:t>
            </a:r>
            <a:r>
              <a:rPr lang="el-GR" sz="2200" b="1" i="1" dirty="0" err="1">
                <a:effectLst>
                  <a:outerShdw blurRad="38100" dist="38100" dir="2700000" algn="tl">
                    <a:srgbClr val="C0C0C0"/>
                  </a:outerShdw>
                </a:effectLst>
                <a:cs typeface="Arial" charset="0"/>
              </a:rPr>
              <a:t>ἕκτη</a:t>
            </a:r>
            <a:r>
              <a:rPr lang="el-GR" sz="2200" b="1" i="1" dirty="0">
                <a:cs typeface="Arial" charset="0"/>
              </a:rPr>
              <a:t>. (</a:t>
            </a:r>
            <a:r>
              <a:rPr lang="el-GR" sz="2200" b="1" i="1" dirty="0" err="1">
                <a:cs typeface="Arial" charset="0"/>
              </a:rPr>
              <a:t>Ιω</a:t>
            </a:r>
            <a:r>
              <a:rPr lang="el-GR" sz="2200" b="1" i="1" dirty="0">
                <a:cs typeface="Arial" charset="0"/>
              </a:rPr>
              <a:t> 4,6</a:t>
            </a:r>
            <a:r>
              <a:rPr lang="el-GR" sz="2200" b="1" i="1" dirty="0" smtClean="0">
                <a:cs typeface="Arial" charset="0"/>
              </a:rPr>
              <a:t>)</a:t>
            </a:r>
            <a:endParaRPr lang="el-GR" sz="2200" dirty="0">
              <a:cs typeface="Arial"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060848"/>
            <a:ext cx="3136008" cy="2180148"/>
          </a:xfrm>
          <a:prstGeom prst="rect">
            <a:avLst/>
          </a:prstGeom>
        </p:spPr>
      </p:pic>
      <p:sp>
        <p:nvSpPr>
          <p:cNvPr id="6" name="TextBox 5"/>
          <p:cNvSpPr txBox="1"/>
          <p:nvPr/>
        </p:nvSpPr>
        <p:spPr>
          <a:xfrm>
            <a:off x="8068048" y="4024972"/>
            <a:ext cx="378756" cy="216024"/>
          </a:xfrm>
          <a:prstGeom prst="rect">
            <a:avLst/>
          </a:prstGeom>
        </p:spPr>
        <p:txBody>
          <a:bodyPr vert="horz" wrap="square" lIns="91440" tIns="45720" rIns="91440" bIns="45720" rtlCol="0" anchor="ctr">
            <a:noAutofit/>
          </a:bodyPr>
          <a:lstStyle/>
          <a:p>
            <a:pPr algn="ctr"/>
            <a:r>
              <a:rPr lang="en-US" sz="1500" dirty="0" smtClean="0"/>
              <a:t>12</a:t>
            </a:r>
            <a:endParaRPr lang="el-GR" sz="1500" dirty="0" smtClean="0"/>
          </a:p>
        </p:txBody>
      </p:sp>
      <p:sp>
        <p:nvSpPr>
          <p:cNvPr id="7" name="Τίτλος 1"/>
          <p:cNvSpPr>
            <a:spLocks noGrp="1"/>
          </p:cNvSpPr>
          <p:nvPr>
            <p:ph type="title"/>
          </p:nvPr>
        </p:nvSpPr>
        <p:spPr>
          <a:xfrm>
            <a:off x="457200" y="274638"/>
            <a:ext cx="8229600" cy="1143000"/>
          </a:xfrm>
        </p:spPr>
        <p:txBody>
          <a:bodyPr>
            <a:normAutofit/>
          </a:bodyPr>
          <a:lstStyle/>
          <a:p>
            <a:r>
              <a:rPr lang="el-GR" dirty="0"/>
              <a:t>ΙΣΡΑΗΛΙΤΙΚΟ </a:t>
            </a:r>
            <a:r>
              <a:rPr lang="el-GR" dirty="0" smtClean="0"/>
              <a:t>ΗΜΕΡΟΛΟΓΙΟ </a:t>
            </a:r>
            <a:r>
              <a:rPr lang="en-US" dirty="0"/>
              <a:t>[2]</a:t>
            </a:r>
            <a:endParaRPr lang="el-GR" dirty="0"/>
          </a:p>
        </p:txBody>
      </p:sp>
    </p:spTree>
    <p:extLst>
      <p:ext uri="{BB962C8B-B14F-4D97-AF65-F5344CB8AC3E}">
        <p14:creationId xmlns:p14="http://schemas.microsoft.com/office/powerpoint/2010/main" val="65558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1792288" y="4941168"/>
            <a:ext cx="5486400" cy="1015008"/>
          </a:xfrm>
        </p:spPr>
        <p:txBody>
          <a:bodyPr>
            <a:noAutofit/>
          </a:bodyPr>
          <a:lstStyle/>
          <a:p>
            <a:r>
              <a:rPr lang="el-GR" sz="2200" dirty="0" err="1"/>
              <a:t>ἦν</a:t>
            </a:r>
            <a:r>
              <a:rPr lang="el-GR" sz="2200" dirty="0"/>
              <a:t> </a:t>
            </a:r>
            <a:r>
              <a:rPr lang="el-GR" sz="2200" dirty="0" err="1"/>
              <a:t>δὲ</a:t>
            </a:r>
            <a:r>
              <a:rPr lang="el-GR" sz="2200" dirty="0"/>
              <a:t> </a:t>
            </a:r>
            <a:r>
              <a:rPr lang="el-GR" sz="2200" dirty="0" err="1"/>
              <a:t>παρασκευὴ</a:t>
            </a:r>
            <a:r>
              <a:rPr lang="el-GR" sz="2200" dirty="0"/>
              <a:t> </a:t>
            </a:r>
            <a:r>
              <a:rPr lang="el-GR" sz="2200" dirty="0" err="1"/>
              <a:t>τοῦ</a:t>
            </a:r>
            <a:r>
              <a:rPr lang="el-GR" sz="2200" dirty="0"/>
              <a:t> </a:t>
            </a:r>
            <a:r>
              <a:rPr lang="el-GR" sz="2200" dirty="0" err="1"/>
              <a:t>πάσχα</a:t>
            </a:r>
            <a:r>
              <a:rPr lang="el-GR" sz="2200" dirty="0"/>
              <a:t>, </a:t>
            </a:r>
            <a:r>
              <a:rPr lang="el-GR" sz="2200" dirty="0" err="1"/>
              <a:t>ὥρα</a:t>
            </a:r>
            <a:r>
              <a:rPr lang="el-GR" sz="2200" dirty="0"/>
              <a:t> </a:t>
            </a:r>
            <a:r>
              <a:rPr lang="el-GR" sz="2200" dirty="0" err="1"/>
              <a:t>ἦν</a:t>
            </a:r>
            <a:r>
              <a:rPr lang="el-GR" sz="2200" dirty="0"/>
              <a:t> </a:t>
            </a:r>
            <a:r>
              <a:rPr lang="el-GR" sz="2200" dirty="0" err="1"/>
              <a:t>ὡς</a:t>
            </a:r>
            <a:r>
              <a:rPr lang="el-GR" sz="2200" dirty="0"/>
              <a:t> </a:t>
            </a:r>
            <a:r>
              <a:rPr lang="el-GR" sz="2200" dirty="0" err="1"/>
              <a:t>ἕκτη</a:t>
            </a:r>
            <a:r>
              <a:rPr lang="el-GR" sz="2200" dirty="0"/>
              <a:t>. </a:t>
            </a:r>
            <a:r>
              <a:rPr lang="el-GR" sz="2200" dirty="0" err="1"/>
              <a:t>καὶ</a:t>
            </a:r>
            <a:r>
              <a:rPr lang="el-GR" sz="2200" dirty="0"/>
              <a:t> </a:t>
            </a:r>
            <a:r>
              <a:rPr lang="el-GR" sz="2200" dirty="0" err="1"/>
              <a:t>λέγει</a:t>
            </a:r>
            <a:r>
              <a:rPr lang="el-GR" sz="2200" dirty="0"/>
              <a:t> </a:t>
            </a:r>
            <a:r>
              <a:rPr lang="el-GR" sz="2200" dirty="0" err="1"/>
              <a:t>τοῖς</a:t>
            </a:r>
            <a:r>
              <a:rPr lang="el-GR" sz="2200" dirty="0"/>
              <a:t> </a:t>
            </a:r>
            <a:r>
              <a:rPr lang="el-GR" sz="2200" dirty="0" err="1"/>
              <a:t>Ἰουδαίοις</a:t>
            </a:r>
            <a:r>
              <a:rPr lang="el-GR" sz="2200" dirty="0"/>
              <a:t>· </a:t>
            </a:r>
            <a:r>
              <a:rPr lang="el-GR" sz="2200" dirty="0" err="1"/>
              <a:t>ἴδε</a:t>
            </a:r>
            <a:r>
              <a:rPr lang="el-GR" sz="2200" dirty="0"/>
              <a:t> ὁ </a:t>
            </a:r>
            <a:r>
              <a:rPr lang="el-GR" sz="2200" dirty="0" err="1"/>
              <a:t>βασιλεὺς</a:t>
            </a:r>
            <a:r>
              <a:rPr lang="el-GR" sz="2200" dirty="0"/>
              <a:t> </a:t>
            </a:r>
            <a:r>
              <a:rPr lang="el-GR" sz="2200" dirty="0" err="1"/>
              <a:t>ὑμῶν</a:t>
            </a:r>
            <a:r>
              <a:rPr lang="el-GR" sz="2200" dirty="0"/>
              <a:t>. </a:t>
            </a:r>
            <a:r>
              <a:rPr lang="en-US" sz="2200" dirty="0"/>
              <a:t>(</a:t>
            </a:r>
            <a:r>
              <a:rPr lang="en-US" sz="2200" dirty="0" err="1"/>
              <a:t>Joh</a:t>
            </a:r>
            <a:r>
              <a:rPr lang="en-US" sz="2200" dirty="0"/>
              <a:t> 19:14 BGT</a:t>
            </a:r>
            <a:r>
              <a:rPr lang="en-US" sz="2200" dirty="0" smtClean="0"/>
              <a:t>)</a:t>
            </a:r>
            <a:endParaRPr lang="el-GR" sz="2200" dirty="0"/>
          </a:p>
        </p:txBody>
      </p:sp>
      <p:pic>
        <p:nvPicPr>
          <p:cNvPr id="8" name="Picture 4" descr="https://vagelistzavaras.files.wordpress.com/2012/03/img_08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1916832"/>
            <a:ext cx="20891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580063" y="4475696"/>
            <a:ext cx="378756" cy="216024"/>
          </a:xfrm>
          <a:prstGeom prst="rect">
            <a:avLst/>
          </a:prstGeom>
        </p:spPr>
        <p:txBody>
          <a:bodyPr vert="horz" wrap="square" lIns="91440" tIns="45720" rIns="91440" bIns="45720" rtlCol="0" anchor="ctr">
            <a:noAutofit/>
          </a:bodyPr>
          <a:lstStyle/>
          <a:p>
            <a:pPr algn="ctr"/>
            <a:r>
              <a:rPr lang="en-US" sz="1500" dirty="0" smtClean="0"/>
              <a:t>13</a:t>
            </a:r>
            <a:endParaRPr lang="el-GR" sz="1500" dirty="0" smtClean="0"/>
          </a:p>
        </p:txBody>
      </p:sp>
      <p:sp>
        <p:nvSpPr>
          <p:cNvPr id="5" name="Τίτλος 1"/>
          <p:cNvSpPr>
            <a:spLocks noGrp="1"/>
          </p:cNvSpPr>
          <p:nvPr>
            <p:ph type="title"/>
          </p:nvPr>
        </p:nvSpPr>
        <p:spPr>
          <a:xfrm>
            <a:off x="457200" y="274638"/>
            <a:ext cx="8229600" cy="1143000"/>
          </a:xfrm>
        </p:spPr>
        <p:txBody>
          <a:bodyPr>
            <a:normAutofit/>
          </a:bodyPr>
          <a:lstStyle/>
          <a:p>
            <a:r>
              <a:rPr lang="el-GR" dirty="0" smtClean="0"/>
              <a:t>ΠΑΣΧΑ</a:t>
            </a:r>
            <a:endParaRPr lang="el-GR" dirty="0"/>
          </a:p>
        </p:txBody>
      </p:sp>
    </p:spTree>
    <p:extLst>
      <p:ext uri="{BB962C8B-B14F-4D97-AF65-F5344CB8AC3E}">
        <p14:creationId xmlns:p14="http://schemas.microsoft.com/office/powerpoint/2010/main" val="3097240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1792287" y="4797152"/>
            <a:ext cx="5486400" cy="1015008"/>
          </a:xfrm>
        </p:spPr>
        <p:txBody>
          <a:bodyPr>
            <a:noAutofit/>
          </a:bodyPr>
          <a:lstStyle/>
          <a:p>
            <a:r>
              <a:rPr lang="el-GR" sz="2200" i="1" dirty="0" err="1">
                <a:ea typeface="Calibri" pitchFamily="34" charset="0"/>
                <a:cs typeface="Tahoma" pitchFamily="34" charset="0"/>
              </a:rPr>
              <a:t>λέγει</a:t>
            </a:r>
            <a:r>
              <a:rPr lang="el-GR" sz="2200" i="1" dirty="0">
                <a:ea typeface="Calibri" pitchFamily="34" charset="0"/>
                <a:cs typeface="Tahoma" pitchFamily="34" charset="0"/>
              </a:rPr>
              <a:t> </a:t>
            </a:r>
            <a:r>
              <a:rPr lang="el-GR" sz="2200" i="1" dirty="0" err="1">
                <a:ea typeface="Calibri" pitchFamily="34" charset="0"/>
                <a:cs typeface="Tahoma" pitchFamily="34" charset="0"/>
              </a:rPr>
              <a:t>αὐτοῖς</a:t>
            </a:r>
            <a:r>
              <a:rPr lang="el-GR" sz="2200" i="1" dirty="0">
                <a:ea typeface="Calibri" pitchFamily="34" charset="0"/>
                <a:cs typeface="Tahoma" pitchFamily="34" charset="0"/>
              </a:rPr>
              <a:t>· </a:t>
            </a:r>
            <a:r>
              <a:rPr lang="el-GR" sz="2200" i="1" dirty="0" err="1">
                <a:ea typeface="Calibri" pitchFamily="34" charset="0"/>
                <a:cs typeface="Tahoma" pitchFamily="34" charset="0"/>
              </a:rPr>
              <a:t>ἔρχεσθε</a:t>
            </a:r>
            <a:r>
              <a:rPr lang="el-GR" sz="2200" i="1" dirty="0">
                <a:ea typeface="Calibri" pitchFamily="34" charset="0"/>
                <a:cs typeface="Tahoma" pitchFamily="34" charset="0"/>
              </a:rPr>
              <a:t> </a:t>
            </a:r>
            <a:r>
              <a:rPr lang="el-GR" sz="2200" i="1" dirty="0" err="1">
                <a:ea typeface="Calibri" pitchFamily="34" charset="0"/>
                <a:cs typeface="Tahoma" pitchFamily="34" charset="0"/>
              </a:rPr>
              <a:t>καὶ</a:t>
            </a:r>
            <a:r>
              <a:rPr lang="el-GR" sz="2200" i="1" dirty="0">
                <a:ea typeface="Calibri" pitchFamily="34" charset="0"/>
                <a:cs typeface="Tahoma" pitchFamily="34" charset="0"/>
              </a:rPr>
              <a:t> </a:t>
            </a:r>
            <a:r>
              <a:rPr lang="el-GR" sz="2200" i="1" dirty="0" err="1">
                <a:ea typeface="Calibri" pitchFamily="34" charset="0"/>
                <a:cs typeface="Tahoma" pitchFamily="34" charset="0"/>
              </a:rPr>
              <a:t>ὄψεσθε</a:t>
            </a:r>
            <a:r>
              <a:rPr lang="el-GR" sz="2200" i="1" dirty="0">
                <a:ea typeface="Calibri" pitchFamily="34" charset="0"/>
                <a:cs typeface="Tahoma" pitchFamily="34" charset="0"/>
              </a:rPr>
              <a:t>. </a:t>
            </a:r>
            <a:r>
              <a:rPr lang="el-GR" sz="2200" i="1" dirty="0" err="1">
                <a:ea typeface="Calibri" pitchFamily="34" charset="0"/>
                <a:cs typeface="Tahoma" pitchFamily="34" charset="0"/>
              </a:rPr>
              <a:t>ἦλθαν</a:t>
            </a:r>
            <a:r>
              <a:rPr lang="el-GR" sz="2200" i="1" dirty="0">
                <a:ea typeface="Calibri" pitchFamily="34" charset="0"/>
                <a:cs typeface="Tahoma" pitchFamily="34" charset="0"/>
              </a:rPr>
              <a:t> </a:t>
            </a:r>
            <a:r>
              <a:rPr lang="el-GR" sz="2200" i="1" dirty="0" err="1">
                <a:ea typeface="Calibri" pitchFamily="34" charset="0"/>
                <a:cs typeface="Tahoma" pitchFamily="34" charset="0"/>
              </a:rPr>
              <a:t>οὖν</a:t>
            </a:r>
            <a:r>
              <a:rPr lang="el-GR" sz="2200" i="1" dirty="0">
                <a:ea typeface="Calibri" pitchFamily="34" charset="0"/>
                <a:cs typeface="Tahoma" pitchFamily="34" charset="0"/>
              </a:rPr>
              <a:t> </a:t>
            </a:r>
            <a:r>
              <a:rPr lang="el-GR" sz="2200" i="1" dirty="0" err="1">
                <a:ea typeface="Calibri" pitchFamily="34" charset="0"/>
                <a:cs typeface="Tahoma" pitchFamily="34" charset="0"/>
              </a:rPr>
              <a:t>καὶ</a:t>
            </a:r>
            <a:r>
              <a:rPr lang="el-GR" sz="2200" i="1" dirty="0">
                <a:ea typeface="Calibri" pitchFamily="34" charset="0"/>
                <a:cs typeface="Tahoma" pitchFamily="34" charset="0"/>
              </a:rPr>
              <a:t> </a:t>
            </a:r>
            <a:r>
              <a:rPr lang="el-GR" sz="2200" i="1" dirty="0" err="1">
                <a:ea typeface="Calibri" pitchFamily="34" charset="0"/>
                <a:cs typeface="Tahoma" pitchFamily="34" charset="0"/>
              </a:rPr>
              <a:t>εἶδαν</a:t>
            </a:r>
            <a:r>
              <a:rPr lang="el-GR" sz="2200" i="1" dirty="0">
                <a:ea typeface="Calibri" pitchFamily="34" charset="0"/>
                <a:cs typeface="Tahoma" pitchFamily="34" charset="0"/>
              </a:rPr>
              <a:t> </a:t>
            </a:r>
            <a:r>
              <a:rPr lang="el-GR" sz="2200" i="1" dirty="0" err="1">
                <a:ea typeface="Calibri" pitchFamily="34" charset="0"/>
                <a:cs typeface="Tahoma" pitchFamily="34" charset="0"/>
              </a:rPr>
              <a:t>ποῦ</a:t>
            </a:r>
            <a:r>
              <a:rPr lang="el-GR" sz="2200" i="1" dirty="0">
                <a:ea typeface="Calibri" pitchFamily="34" charset="0"/>
                <a:cs typeface="Tahoma" pitchFamily="34" charset="0"/>
              </a:rPr>
              <a:t> </a:t>
            </a:r>
            <a:r>
              <a:rPr lang="el-GR" sz="2200" i="1" dirty="0" err="1">
                <a:ea typeface="Calibri" pitchFamily="34" charset="0"/>
                <a:cs typeface="Tahoma" pitchFamily="34" charset="0"/>
              </a:rPr>
              <a:t>μένει</a:t>
            </a:r>
            <a:r>
              <a:rPr lang="el-GR" sz="2200" i="1" dirty="0">
                <a:ea typeface="Calibri" pitchFamily="34" charset="0"/>
                <a:cs typeface="Tahoma" pitchFamily="34" charset="0"/>
              </a:rPr>
              <a:t> </a:t>
            </a:r>
            <a:r>
              <a:rPr lang="el-GR" sz="2200" i="1" dirty="0" err="1">
                <a:ea typeface="Calibri" pitchFamily="34" charset="0"/>
                <a:cs typeface="Tahoma" pitchFamily="34" charset="0"/>
              </a:rPr>
              <a:t>καὶ</a:t>
            </a:r>
            <a:r>
              <a:rPr lang="el-GR" sz="2200" i="1" dirty="0">
                <a:ea typeface="Calibri" pitchFamily="34" charset="0"/>
                <a:cs typeface="Tahoma" pitchFamily="34" charset="0"/>
              </a:rPr>
              <a:t> </a:t>
            </a:r>
            <a:r>
              <a:rPr lang="el-GR" sz="2200" i="1" dirty="0" err="1">
                <a:ea typeface="Calibri" pitchFamily="34" charset="0"/>
                <a:cs typeface="Tahoma" pitchFamily="34" charset="0"/>
              </a:rPr>
              <a:t>παρ</a:t>
            </a:r>
            <a:r>
              <a:rPr lang="el-GR" sz="2200" i="1" dirty="0">
                <a:ea typeface="Calibri" pitchFamily="34" charset="0"/>
                <a:cs typeface="Tahoma" pitchFamily="34" charset="0"/>
              </a:rPr>
              <a:t>᾽ </a:t>
            </a:r>
            <a:r>
              <a:rPr lang="el-GR" sz="2200" i="1" dirty="0" err="1">
                <a:ea typeface="Calibri" pitchFamily="34" charset="0"/>
                <a:cs typeface="Tahoma" pitchFamily="34" charset="0"/>
              </a:rPr>
              <a:t>αὐτῷ</a:t>
            </a:r>
            <a:r>
              <a:rPr lang="el-GR" sz="2200" i="1" dirty="0">
                <a:ea typeface="Calibri" pitchFamily="34" charset="0"/>
                <a:cs typeface="Tahoma" pitchFamily="34" charset="0"/>
              </a:rPr>
              <a:t> </a:t>
            </a:r>
            <a:r>
              <a:rPr lang="el-GR" sz="2200" i="1" dirty="0" err="1">
                <a:ea typeface="Calibri" pitchFamily="34" charset="0"/>
                <a:cs typeface="Tahoma" pitchFamily="34" charset="0"/>
              </a:rPr>
              <a:t>ἔμειναν</a:t>
            </a:r>
            <a:r>
              <a:rPr lang="el-GR" sz="2200" i="1" dirty="0">
                <a:ea typeface="Calibri" pitchFamily="34" charset="0"/>
                <a:cs typeface="Tahoma" pitchFamily="34" charset="0"/>
              </a:rPr>
              <a:t> </a:t>
            </a:r>
            <a:r>
              <a:rPr lang="el-GR" sz="2200" i="1" dirty="0" err="1">
                <a:ea typeface="Calibri" pitchFamily="34" charset="0"/>
                <a:cs typeface="Tahoma" pitchFamily="34" charset="0"/>
              </a:rPr>
              <a:t>τὴν</a:t>
            </a:r>
            <a:r>
              <a:rPr lang="el-GR" sz="2200" i="1" dirty="0">
                <a:ea typeface="Calibri" pitchFamily="34" charset="0"/>
                <a:cs typeface="Tahoma" pitchFamily="34" charset="0"/>
              </a:rPr>
              <a:t> </a:t>
            </a:r>
            <a:r>
              <a:rPr lang="el-GR" sz="2200" i="1" dirty="0" err="1">
                <a:ea typeface="Calibri" pitchFamily="34" charset="0"/>
                <a:cs typeface="Tahoma" pitchFamily="34" charset="0"/>
              </a:rPr>
              <a:t>ἡμέραν</a:t>
            </a:r>
            <a:r>
              <a:rPr lang="el-GR" sz="2200" i="1" dirty="0">
                <a:ea typeface="Calibri" pitchFamily="34" charset="0"/>
                <a:cs typeface="Tahoma" pitchFamily="34" charset="0"/>
              </a:rPr>
              <a:t> </a:t>
            </a:r>
            <a:r>
              <a:rPr lang="el-GR" sz="2200" i="1" dirty="0" err="1">
                <a:ea typeface="Calibri" pitchFamily="34" charset="0"/>
                <a:cs typeface="Tahoma" pitchFamily="34" charset="0"/>
              </a:rPr>
              <a:t>ἐκείνην</a:t>
            </a:r>
            <a:r>
              <a:rPr lang="el-GR" sz="2200" i="1" dirty="0">
                <a:ea typeface="Calibri" pitchFamily="34" charset="0"/>
                <a:cs typeface="Tahoma" pitchFamily="34" charset="0"/>
              </a:rPr>
              <a:t>· </a:t>
            </a:r>
            <a:r>
              <a:rPr lang="el-GR" sz="2200" i="1" dirty="0" err="1">
                <a:ea typeface="Calibri" pitchFamily="34" charset="0"/>
                <a:cs typeface="Tahoma" pitchFamily="34" charset="0"/>
              </a:rPr>
              <a:t>ὥρα</a:t>
            </a:r>
            <a:r>
              <a:rPr lang="el-GR" sz="2200" i="1" dirty="0">
                <a:ea typeface="Calibri" pitchFamily="34" charset="0"/>
                <a:cs typeface="Tahoma" pitchFamily="34" charset="0"/>
              </a:rPr>
              <a:t> </a:t>
            </a:r>
            <a:r>
              <a:rPr lang="el-GR" sz="2200" i="1" dirty="0" err="1">
                <a:ea typeface="Calibri" pitchFamily="34" charset="0"/>
                <a:cs typeface="Tahoma" pitchFamily="34" charset="0"/>
              </a:rPr>
              <a:t>ἦν</a:t>
            </a:r>
            <a:r>
              <a:rPr lang="el-GR" sz="2200" i="1" dirty="0">
                <a:ea typeface="Calibri" pitchFamily="34" charset="0"/>
                <a:cs typeface="Tahoma" pitchFamily="34" charset="0"/>
              </a:rPr>
              <a:t> </a:t>
            </a:r>
            <a:r>
              <a:rPr lang="el-GR" sz="2200" i="1" dirty="0" err="1">
                <a:ea typeface="Calibri" pitchFamily="34" charset="0"/>
                <a:cs typeface="Tahoma" pitchFamily="34" charset="0"/>
              </a:rPr>
              <a:t>ὡς</a:t>
            </a:r>
            <a:r>
              <a:rPr lang="el-GR" sz="2200" i="1" dirty="0">
                <a:ea typeface="Calibri" pitchFamily="34" charset="0"/>
                <a:cs typeface="Tahoma" pitchFamily="34" charset="0"/>
              </a:rPr>
              <a:t> </a:t>
            </a:r>
            <a:r>
              <a:rPr lang="el-GR" sz="2200" i="1" dirty="0" err="1">
                <a:ea typeface="Calibri" pitchFamily="34" charset="0"/>
                <a:cs typeface="Tahoma" pitchFamily="34" charset="0"/>
              </a:rPr>
              <a:t>δεκάτη</a:t>
            </a:r>
            <a:r>
              <a:rPr lang="el-GR" sz="2200" i="1" dirty="0">
                <a:ea typeface="Calibri" pitchFamily="34" charset="0"/>
                <a:cs typeface="Tahoma" pitchFamily="34" charset="0"/>
              </a:rPr>
              <a:t> (</a:t>
            </a:r>
            <a:r>
              <a:rPr lang="el-GR" sz="2200" i="1" dirty="0" err="1">
                <a:ea typeface="Calibri" pitchFamily="34" charset="0"/>
                <a:cs typeface="Tahoma" pitchFamily="34" charset="0"/>
              </a:rPr>
              <a:t>Ιω</a:t>
            </a:r>
            <a:r>
              <a:rPr lang="el-GR" sz="2200" i="1" dirty="0">
                <a:ea typeface="Calibri" pitchFamily="34" charset="0"/>
                <a:cs typeface="Tahoma" pitchFamily="34" charset="0"/>
              </a:rPr>
              <a:t> 1,39</a:t>
            </a:r>
            <a:r>
              <a:rPr lang="el-GR" sz="2200" i="1" dirty="0" smtClean="0">
                <a:ea typeface="Calibri" pitchFamily="34" charset="0"/>
                <a:cs typeface="Tahoma" pitchFamily="34" charset="0"/>
              </a:rPr>
              <a:t>).</a:t>
            </a:r>
            <a:endParaRPr lang="el-GR" sz="2200" dirty="0">
              <a:cs typeface="Arial"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259" y="2180848"/>
            <a:ext cx="3873942" cy="2318399"/>
          </a:xfrm>
          <a:prstGeom prst="rect">
            <a:avLst/>
          </a:prstGeom>
        </p:spPr>
      </p:pic>
      <p:sp>
        <p:nvSpPr>
          <p:cNvPr id="6" name="TextBox 5"/>
          <p:cNvSpPr txBox="1"/>
          <p:nvPr/>
        </p:nvSpPr>
        <p:spPr>
          <a:xfrm>
            <a:off x="6372201" y="4283223"/>
            <a:ext cx="378756" cy="216024"/>
          </a:xfrm>
          <a:prstGeom prst="rect">
            <a:avLst/>
          </a:prstGeom>
        </p:spPr>
        <p:txBody>
          <a:bodyPr vert="horz" wrap="square" lIns="91440" tIns="45720" rIns="91440" bIns="45720" rtlCol="0" anchor="ctr">
            <a:noAutofit/>
          </a:bodyPr>
          <a:lstStyle/>
          <a:p>
            <a:pPr algn="ctr"/>
            <a:r>
              <a:rPr lang="en-US" sz="1500" dirty="0" smtClean="0"/>
              <a:t>14</a:t>
            </a:r>
            <a:endParaRPr lang="el-GR" sz="1500" dirty="0" smtClean="0"/>
          </a:p>
        </p:txBody>
      </p:sp>
      <p:sp>
        <p:nvSpPr>
          <p:cNvPr id="7" name="Τίτλος 1"/>
          <p:cNvSpPr>
            <a:spLocks noGrp="1"/>
          </p:cNvSpPr>
          <p:nvPr>
            <p:ph type="title"/>
          </p:nvPr>
        </p:nvSpPr>
        <p:spPr>
          <a:xfrm>
            <a:off x="457200" y="274638"/>
            <a:ext cx="8229600" cy="1143000"/>
          </a:xfrm>
        </p:spPr>
        <p:txBody>
          <a:bodyPr>
            <a:normAutofit/>
          </a:bodyPr>
          <a:lstStyle/>
          <a:p>
            <a:r>
              <a:rPr lang="el-GR" dirty="0" smtClean="0"/>
              <a:t>ΠΑΣΧΑ </a:t>
            </a:r>
            <a:r>
              <a:rPr lang="en-US" dirty="0"/>
              <a:t>[2]</a:t>
            </a:r>
            <a:endParaRPr lang="el-GR" dirty="0"/>
          </a:p>
        </p:txBody>
      </p:sp>
    </p:spTree>
    <p:extLst>
      <p:ext uri="{BB962C8B-B14F-4D97-AF65-F5344CB8AC3E}">
        <p14:creationId xmlns:p14="http://schemas.microsoft.com/office/powerpoint/2010/main" val="3892726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7500" lnSpcReduction="20000"/>
          </a:bodyPr>
          <a:lstStyle/>
          <a:p>
            <a:pPr eaLnBrk="0" hangingPunct="0">
              <a:defRPr/>
            </a:pPr>
            <a:r>
              <a:rPr lang="en-US" dirty="0">
                <a:ea typeface="Calibri" pitchFamily="34" charset="0"/>
                <a:cs typeface="Tahoma" pitchFamily="34" charset="0"/>
              </a:rPr>
              <a:t>O </a:t>
            </a:r>
            <a:r>
              <a:rPr lang="en-US" dirty="0" err="1">
                <a:ea typeface="Calibri" pitchFamily="34" charset="0"/>
                <a:cs typeface="Tahoma" pitchFamily="34" charset="0"/>
              </a:rPr>
              <a:t>Bultmann</a:t>
            </a:r>
            <a:r>
              <a:rPr lang="en-US" dirty="0">
                <a:ea typeface="Calibri" pitchFamily="34" charset="0"/>
                <a:cs typeface="Tahoma" pitchFamily="34" charset="0"/>
              </a:rPr>
              <a:t> </a:t>
            </a:r>
            <a:r>
              <a:rPr lang="el-GR" dirty="0">
                <a:ea typeface="Calibri" pitchFamily="34" charset="0"/>
                <a:cs typeface="Tahoma" pitchFamily="34" charset="0"/>
              </a:rPr>
              <a:t>δηλώνει ότι η αναφορά στην ώρα της ημέρας που </a:t>
            </a:r>
            <a:r>
              <a:rPr lang="el-GR" dirty="0" err="1">
                <a:ea typeface="Calibri" pitchFamily="34" charset="0"/>
                <a:cs typeface="Tahoma" pitchFamily="34" charset="0"/>
              </a:rPr>
              <a:t>ετέθηκε</a:t>
            </a:r>
            <a:r>
              <a:rPr lang="el-GR" dirty="0">
                <a:ea typeface="Calibri" pitchFamily="34" charset="0"/>
                <a:cs typeface="Tahoma" pitchFamily="34" charset="0"/>
              </a:rPr>
              <a:t> ίσως από τον Ευαγγελιστή πιθανά να έχει ιδιαίτερη σημασία. </a:t>
            </a:r>
          </a:p>
          <a:p>
            <a:pPr eaLnBrk="0" hangingPunct="0">
              <a:defRPr/>
            </a:pPr>
            <a:r>
              <a:rPr lang="el-GR" dirty="0">
                <a:ea typeface="Calibri" pitchFamily="34" charset="0"/>
                <a:cs typeface="Tahoma" pitchFamily="34" charset="0"/>
              </a:rPr>
              <a:t>Η </a:t>
            </a:r>
            <a:r>
              <a:rPr lang="el-GR" dirty="0" err="1">
                <a:ea typeface="Calibri" pitchFamily="34" charset="0"/>
                <a:cs typeface="Tahoma" pitchFamily="34" charset="0"/>
              </a:rPr>
              <a:t>δεκάτη</a:t>
            </a:r>
            <a:r>
              <a:rPr lang="el-GR" dirty="0">
                <a:ea typeface="Calibri" pitchFamily="34" charset="0"/>
                <a:cs typeface="Tahoma" pitchFamily="34" charset="0"/>
              </a:rPr>
              <a:t> ώρα είναι η ώρα της  εκπλήρωσης (</a:t>
            </a:r>
            <a:r>
              <a:rPr lang="en-US" dirty="0">
                <a:ea typeface="Calibri" pitchFamily="34" charset="0"/>
                <a:cs typeface="Tahoma" pitchFamily="34" charset="0"/>
              </a:rPr>
              <a:t>fulfillment</a:t>
            </a:r>
            <a:r>
              <a:rPr lang="el-GR" dirty="0">
                <a:ea typeface="Calibri" pitchFamily="34" charset="0"/>
                <a:cs typeface="Tahoma" pitchFamily="34" charset="0"/>
              </a:rPr>
              <a:t>).  </a:t>
            </a:r>
          </a:p>
          <a:p>
            <a:pPr eaLnBrk="0" hangingPunct="0">
              <a:defRPr/>
            </a:pPr>
            <a:r>
              <a:rPr lang="el-GR" dirty="0">
                <a:ea typeface="Calibri" pitchFamily="34" charset="0"/>
                <a:cs typeface="Tahoma" pitchFamily="34" charset="0"/>
              </a:rPr>
              <a:t>Ο αριθμός δέκα έχει ιδιαίτερη σημασία στην Παλαιά Διαθήκη και στον Ιουδαϊσμό, στον Γνωστικισμό και στον Φίλωνα. </a:t>
            </a:r>
          </a:p>
          <a:p>
            <a:pPr eaLnBrk="0" hangingPunct="0">
              <a:defRPr/>
            </a:pPr>
            <a:r>
              <a:rPr lang="el-GR" dirty="0">
                <a:ea typeface="Calibri" pitchFamily="34" charset="0"/>
                <a:cs typeface="Tahoma" pitchFamily="34" charset="0"/>
              </a:rPr>
              <a:t>Εξήγηση δίνεται συχνά σε σχέση με το </a:t>
            </a:r>
            <a:r>
              <a:rPr lang="el-GR" dirty="0" err="1">
                <a:ea typeface="Calibri" pitchFamily="34" charset="0"/>
                <a:cs typeface="Tahoma" pitchFamily="34" charset="0"/>
              </a:rPr>
              <a:t>Ιω</a:t>
            </a:r>
            <a:r>
              <a:rPr lang="el-GR" dirty="0">
                <a:ea typeface="Calibri" pitchFamily="34" charset="0"/>
                <a:cs typeface="Tahoma" pitchFamily="34" charset="0"/>
              </a:rPr>
              <a:t> 11,9 όπου οι δώδεκα ώρες που αναφέρει ο Χριστός </a:t>
            </a:r>
            <a:r>
              <a:rPr lang="el-GR" dirty="0" err="1">
                <a:ea typeface="Calibri" pitchFamily="34" charset="0"/>
                <a:cs typeface="Tahoma" pitchFamily="34" charset="0"/>
              </a:rPr>
              <a:t>σημειολογούν</a:t>
            </a:r>
            <a:r>
              <a:rPr lang="el-GR" dirty="0">
                <a:ea typeface="Calibri" pitchFamily="34" charset="0"/>
                <a:cs typeface="Tahoma" pitchFamily="34" charset="0"/>
              </a:rPr>
              <a:t> τον παγκόσμιο χρόνο και η </a:t>
            </a:r>
            <a:r>
              <a:rPr lang="el-GR" dirty="0" err="1">
                <a:ea typeface="Calibri" pitchFamily="34" charset="0"/>
                <a:cs typeface="Tahoma" pitchFamily="34" charset="0"/>
              </a:rPr>
              <a:t>δεκάτη</a:t>
            </a:r>
            <a:r>
              <a:rPr lang="el-GR" dirty="0">
                <a:ea typeface="Calibri" pitchFamily="34" charset="0"/>
                <a:cs typeface="Tahoma" pitchFamily="34" charset="0"/>
              </a:rPr>
              <a:t> ώρα είναι η ώρα έναρξης του έργου του Χριστού ή της Χριστιανικής εποχής. </a:t>
            </a:r>
            <a:endParaRPr lang="el-GR" dirty="0">
              <a:cs typeface="Arial" charset="0"/>
            </a:endParaRPr>
          </a:p>
        </p:txBody>
      </p:sp>
    </p:spTree>
    <p:extLst>
      <p:ext uri="{BB962C8B-B14F-4D97-AF65-F5344CB8AC3E}">
        <p14:creationId xmlns:p14="http://schemas.microsoft.com/office/powerpoint/2010/main" val="1929568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Χώρος (ανομοιογενής) - </a:t>
            </a:r>
            <a:r>
              <a:rPr lang="el-GR" dirty="0" err="1" smtClean="0"/>
              <a:t>Θεοφάνεια</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0684" y="1814925"/>
            <a:ext cx="3151632" cy="4096512"/>
          </a:xfrm>
        </p:spPr>
      </p:pic>
      <p:sp>
        <p:nvSpPr>
          <p:cNvPr id="4" name="Θέση περιεχομένου 3"/>
          <p:cNvSpPr>
            <a:spLocks noGrp="1"/>
          </p:cNvSpPr>
          <p:nvPr>
            <p:ph sz="half" idx="2"/>
          </p:nvPr>
        </p:nvSpPr>
        <p:spPr/>
        <p:txBody>
          <a:bodyPr>
            <a:normAutofit/>
          </a:bodyPr>
          <a:lstStyle/>
          <a:p>
            <a:pPr marL="0" indent="0">
              <a:buNone/>
            </a:pPr>
            <a:r>
              <a:rPr lang="el-GR" sz="3200" dirty="0" err="1"/>
              <a:t>καὶ</a:t>
            </a:r>
            <a:r>
              <a:rPr lang="el-GR" sz="3200" dirty="0"/>
              <a:t> </a:t>
            </a:r>
            <a:r>
              <a:rPr lang="el-GR" sz="3200" dirty="0" err="1"/>
              <a:t>εἶπεν</a:t>
            </a:r>
            <a:r>
              <a:rPr lang="el-GR" sz="3200" dirty="0"/>
              <a:t> </a:t>
            </a:r>
            <a:r>
              <a:rPr lang="el-GR" sz="3200" dirty="0" err="1"/>
              <a:t>μὴ</a:t>
            </a:r>
            <a:r>
              <a:rPr lang="el-GR" sz="3200" dirty="0"/>
              <a:t> </a:t>
            </a:r>
            <a:r>
              <a:rPr lang="el-GR" sz="3200" dirty="0" err="1"/>
              <a:t>ἐγγίσῃς</a:t>
            </a:r>
            <a:r>
              <a:rPr lang="el-GR" sz="3200" dirty="0"/>
              <a:t> </a:t>
            </a:r>
            <a:r>
              <a:rPr lang="el-GR" sz="3200" dirty="0" err="1"/>
              <a:t>ὧδε</a:t>
            </a:r>
            <a:r>
              <a:rPr lang="el-GR" sz="3200" dirty="0"/>
              <a:t> </a:t>
            </a:r>
            <a:r>
              <a:rPr lang="el-GR" sz="3200" dirty="0" err="1"/>
              <a:t>λῦσαι</a:t>
            </a:r>
            <a:r>
              <a:rPr lang="el-GR" sz="3200" dirty="0"/>
              <a:t> </a:t>
            </a:r>
            <a:r>
              <a:rPr lang="el-GR" sz="3200" dirty="0" err="1"/>
              <a:t>τὸ</a:t>
            </a:r>
            <a:r>
              <a:rPr lang="el-GR" sz="3200" dirty="0"/>
              <a:t> </a:t>
            </a:r>
            <a:r>
              <a:rPr lang="el-GR" sz="3200" dirty="0" err="1"/>
              <a:t>ὑπόδημα</a:t>
            </a:r>
            <a:r>
              <a:rPr lang="el-GR" sz="3200" dirty="0"/>
              <a:t> </a:t>
            </a:r>
            <a:r>
              <a:rPr lang="el-GR" sz="3200" dirty="0" err="1"/>
              <a:t>ἐκ</a:t>
            </a:r>
            <a:r>
              <a:rPr lang="el-GR" sz="3200" dirty="0"/>
              <a:t> </a:t>
            </a:r>
            <a:r>
              <a:rPr lang="el-GR" sz="3200" dirty="0" err="1"/>
              <a:t>τῶν</a:t>
            </a:r>
            <a:r>
              <a:rPr lang="el-GR" sz="3200" dirty="0"/>
              <a:t> </a:t>
            </a:r>
            <a:r>
              <a:rPr lang="el-GR" sz="3200" dirty="0" err="1"/>
              <a:t>ποδῶν</a:t>
            </a:r>
            <a:r>
              <a:rPr lang="el-GR" sz="3200" dirty="0"/>
              <a:t> σου ὁ </a:t>
            </a:r>
            <a:r>
              <a:rPr lang="el-GR" sz="3200" dirty="0" err="1"/>
              <a:t>γὰρ</a:t>
            </a:r>
            <a:r>
              <a:rPr lang="el-GR" sz="3200" dirty="0"/>
              <a:t> </a:t>
            </a:r>
            <a:r>
              <a:rPr lang="el-GR" sz="3200" dirty="0" err="1"/>
              <a:t>τόπος</a:t>
            </a:r>
            <a:r>
              <a:rPr lang="el-GR" sz="3200" dirty="0"/>
              <a:t> </a:t>
            </a:r>
            <a:r>
              <a:rPr lang="el-GR" sz="3200" dirty="0" err="1"/>
              <a:t>ἐν</a:t>
            </a:r>
            <a:r>
              <a:rPr lang="el-GR" sz="3200" dirty="0"/>
              <a:t> ᾧ </a:t>
            </a:r>
            <a:r>
              <a:rPr lang="el-GR" sz="3200" dirty="0" err="1"/>
              <a:t>σὺ</a:t>
            </a:r>
            <a:r>
              <a:rPr lang="el-GR" sz="3200" dirty="0"/>
              <a:t> </a:t>
            </a:r>
            <a:r>
              <a:rPr lang="el-GR" sz="3200" dirty="0" err="1"/>
              <a:t>ἕστηκας</a:t>
            </a:r>
            <a:r>
              <a:rPr lang="el-GR" sz="3200" dirty="0"/>
              <a:t> </a:t>
            </a:r>
            <a:r>
              <a:rPr lang="el-GR" sz="3200" dirty="0" err="1"/>
              <a:t>γῆ</a:t>
            </a:r>
            <a:r>
              <a:rPr lang="el-GR" sz="3200" dirty="0"/>
              <a:t> </a:t>
            </a:r>
            <a:r>
              <a:rPr lang="el-GR" sz="3200" dirty="0" err="1"/>
              <a:t>ἁγία</a:t>
            </a:r>
            <a:r>
              <a:rPr lang="el-GR" sz="3200" dirty="0"/>
              <a:t> </a:t>
            </a:r>
            <a:r>
              <a:rPr lang="el-GR" sz="3200" dirty="0" err="1"/>
              <a:t>ἐστίν</a:t>
            </a:r>
            <a:r>
              <a:rPr lang="el-GR" sz="3200" dirty="0"/>
              <a:t> </a:t>
            </a:r>
            <a:r>
              <a:rPr lang="en-US" sz="3200" dirty="0"/>
              <a:t>(</a:t>
            </a:r>
            <a:r>
              <a:rPr lang="en-US" sz="3200" dirty="0" err="1"/>
              <a:t>Exo</a:t>
            </a:r>
            <a:r>
              <a:rPr lang="en-US" sz="3200" dirty="0"/>
              <a:t> 3:5 BGT</a:t>
            </a:r>
            <a:r>
              <a:rPr lang="en-US" sz="3200" dirty="0" smtClean="0"/>
              <a:t>)</a:t>
            </a:r>
            <a:endParaRPr lang="el-GR" sz="3200" dirty="0"/>
          </a:p>
        </p:txBody>
      </p:sp>
      <p:sp>
        <p:nvSpPr>
          <p:cNvPr id="6" name="TextBox 5"/>
          <p:cNvSpPr txBox="1"/>
          <p:nvPr/>
        </p:nvSpPr>
        <p:spPr>
          <a:xfrm>
            <a:off x="4046339" y="5693730"/>
            <a:ext cx="272404" cy="216024"/>
          </a:xfrm>
          <a:prstGeom prst="rect">
            <a:avLst/>
          </a:prstGeom>
        </p:spPr>
        <p:txBody>
          <a:bodyPr vert="horz" wrap="square" lIns="91440" tIns="45720" rIns="91440" bIns="45720" rtlCol="0" anchor="ctr">
            <a:noAutofit/>
          </a:bodyPr>
          <a:lstStyle/>
          <a:p>
            <a:pPr algn="ctr"/>
            <a:r>
              <a:rPr lang="el-GR" sz="1500" dirty="0" smtClean="0"/>
              <a:t>1</a:t>
            </a:r>
          </a:p>
        </p:txBody>
      </p:sp>
    </p:spTree>
    <p:extLst>
      <p:ext uri="{BB962C8B-B14F-4D97-AF65-F5344CB8AC3E}">
        <p14:creationId xmlns:p14="http://schemas.microsoft.com/office/powerpoint/2010/main" val="1951706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ΔΙΟΡΙΣΜΟΙ ΤΟΥ ΟΡΟΥ ΤΟΥ </a:t>
            </a:r>
            <a:r>
              <a:rPr lang="el-GR" dirty="0" smtClean="0"/>
              <a:t>ΠΑΣΧΑ</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lgn="ctr">
              <a:buNone/>
            </a:pPr>
            <a:r>
              <a:rPr lang="el-GR" dirty="0"/>
              <a:t>Α. ΔΕΙ ΜΕΤΑ ΙΣΗΜΕΡΙΑΝ ΕΑΡΙΝΗΝ ΤΟ ΠΑΣΧΑ ΕΠΙΤΕΛΕΙΝ (22.3-25.4 ΣΕ ΑΝΤΙΘΕΣΗ ΤΟ ΝΟΜΙΚΟΝ 21.3-18.4)</a:t>
            </a:r>
          </a:p>
          <a:p>
            <a:pPr marL="0" indent="0" algn="ctr">
              <a:buNone/>
            </a:pPr>
            <a:r>
              <a:rPr lang="el-GR" dirty="0"/>
              <a:t>Β. ΟΥ ΤΗΝ ΑΥΤΗΝ ΗΜΕΡΑΝ ΤΗΣ </a:t>
            </a:r>
            <a:r>
              <a:rPr lang="el-GR" dirty="0" err="1"/>
              <a:t>ΙΟYΔΑïΚΗΣ</a:t>
            </a:r>
            <a:r>
              <a:rPr lang="el-GR" dirty="0"/>
              <a:t> ΤΕΛΕΤΗΣ, ΗΤΟΙ ΤΗΝ ΤΕΣΣΑΡΕΣΚΑΙΔΕΚΑΤΗΝ ΤΟΥ ΜΗΝΟΣ ΝΙΣΑΝ, ΔΕΙ ΑΥΤΟ ΕΠΙΤΕΛΕΙΝ</a:t>
            </a:r>
          </a:p>
          <a:p>
            <a:pPr marL="0" indent="0" algn="ctr">
              <a:buNone/>
            </a:pPr>
            <a:r>
              <a:rPr lang="el-GR" dirty="0"/>
              <a:t>Γ. ΟΥΧ ΑΠΛΩΣ ΜΕΤ’ ΙΣΗΜΕΡΙΑΝ, ΑΛΛΑ ΚΑΙ ΜΕΤΑ ΤΗΝ ΠΡΩΤΗΝ ΤΗΣ ΕΒΔΟΜΑΔΑΣ ΠΡΩΤΗ ΗΜΕΡΑ ΗΓΟΥΝ ΕΝ ΚΥΡΙΑΚΗ, ΔΕΟΝ ΟΠΩΣ ΤΕΛΗΤΑΙ ΤΟ ΠΑΣΧΑ</a:t>
            </a:r>
          </a:p>
          <a:p>
            <a:pPr marL="0" indent="0" algn="ctr">
              <a:buNone/>
            </a:pPr>
            <a:r>
              <a:rPr lang="el-GR" dirty="0"/>
              <a:t>Δ. </a:t>
            </a:r>
            <a:r>
              <a:rPr lang="el-GR" dirty="0" smtClean="0"/>
              <a:t>ΚΑΙ </a:t>
            </a:r>
            <a:r>
              <a:rPr lang="el-GR" dirty="0"/>
              <a:t>ΜΕΤΑ ΤΗΝ ΠΑΝΣΕΛΗΝΟΝ, ΕΥΘΥΣ ΤΗΣ ΕΒΔΟΜΑΔΟΣ ΠΡΩΤΗ ΗΜΕΡΑ, ΗΓΟΥΝ ΕΝ ΚΥΡΙΑΚΗ, ΔΕΟΝ ΟΠΩΣ ΤΕΛΕΙΤΑΙ ΤΟ </a:t>
            </a:r>
            <a:r>
              <a:rPr lang="el-GR" dirty="0" smtClean="0"/>
              <a:t>ΠΑΣΧΑ</a:t>
            </a:r>
            <a:endParaRPr lang="el-GR" dirty="0"/>
          </a:p>
        </p:txBody>
      </p:sp>
    </p:spTree>
    <p:extLst>
      <p:ext uri="{BB962C8B-B14F-4D97-AF65-F5344CB8AC3E}">
        <p14:creationId xmlns:p14="http://schemas.microsoft.com/office/powerpoint/2010/main" val="182626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ΟΡΘΟΔΟΞΟ </a:t>
            </a:r>
            <a:r>
              <a:rPr lang="el-GR" dirty="0" smtClean="0"/>
              <a:t>ΠΑΣΧΑ</a:t>
            </a:r>
            <a:endParaRPr lang="el-GR" dirty="0"/>
          </a:p>
        </p:txBody>
      </p:sp>
      <p:sp>
        <p:nvSpPr>
          <p:cNvPr id="3" name="Θέση περιεχομένου 2"/>
          <p:cNvSpPr>
            <a:spLocks noGrp="1"/>
          </p:cNvSpPr>
          <p:nvPr>
            <p:ph idx="1"/>
          </p:nvPr>
        </p:nvSpPr>
        <p:spPr/>
        <p:txBody>
          <a:bodyPr>
            <a:noAutofit/>
          </a:bodyPr>
          <a:lstStyle/>
          <a:p>
            <a:pPr marL="0" indent="0">
              <a:spcBef>
                <a:spcPts val="0"/>
              </a:spcBef>
              <a:buNone/>
              <a:defRPr/>
            </a:pPr>
            <a:r>
              <a:rPr lang="el-GR" sz="2000" dirty="0">
                <a:cs typeface="Arial" charset="0"/>
              </a:rPr>
              <a:t>ΕΟΡΤΑΖΕΤΑΙ ΤΗΝ ΠΡΩΤΗ ΚΥΡΙΑΚΗ, ΜΕΤΑ ΤΗΝ ΠΡΩΤΗ ΠΑΝΣΕΛΗΝΟ ΠΟΥ ΣΥΜΒΑΙΝΕΙ ΜΕΤΑ ΤΗΝ ΕΑΡΙΝΗ ΙΣΗΜΕΡΙΑ. </a:t>
            </a:r>
          </a:p>
          <a:p>
            <a:pPr marL="0" indent="0">
              <a:spcBef>
                <a:spcPts val="0"/>
              </a:spcBef>
              <a:buNone/>
              <a:defRPr/>
            </a:pPr>
            <a:r>
              <a:rPr lang="el-GR" sz="2000" dirty="0">
                <a:cs typeface="Arial" charset="0"/>
              </a:rPr>
              <a:t>ΕΑΝ Η ΠΑΝΣΕΛΗΝΟΣ ΕΙΝΑΙ ΚΥΡΙΑΚΗ ΤΟΤΕ ΕΟΡΤΑΖΕΤΑΙ ΤΗΝ ΕΠΟΜΕΝΗ ΚΥΡΙΑΚΗ, ΓΙΑ ΝΑ ΜΗΝ ΣΥΜΠΙΠΤΕΙ ΜΕ ΤΟ ΠΑΣΧΑ ΤΩΝ ΕΒΡΑΙΩΝ.</a:t>
            </a:r>
          </a:p>
          <a:p>
            <a:pPr marL="0" indent="0">
              <a:spcBef>
                <a:spcPts val="0"/>
              </a:spcBef>
              <a:buNone/>
              <a:defRPr/>
            </a:pPr>
            <a:endParaRPr lang="el-GR" sz="2000" dirty="0">
              <a:cs typeface="Arial" charset="0"/>
            </a:endParaRPr>
          </a:p>
          <a:p>
            <a:pPr marL="144000" indent="-144000">
              <a:lnSpc>
                <a:spcPts val="2100"/>
              </a:lnSpc>
              <a:spcBef>
                <a:spcPts val="0"/>
              </a:spcBef>
              <a:defRPr/>
            </a:pPr>
            <a:r>
              <a:rPr lang="el-GR" sz="2000" dirty="0">
                <a:cs typeface="Arial" charset="0"/>
              </a:rPr>
              <a:t>ΤΟ 325 Μ.Χ. Η ΑΛΕΞΑΝΔΡΕΙΑ ΗΤΑΝ ΤΟ ΕΠΙΣΤΗΜΟΝΙΚΟ ΚΕΝΤΡΟ.</a:t>
            </a:r>
          </a:p>
          <a:p>
            <a:pPr marL="144000" indent="-144000">
              <a:lnSpc>
                <a:spcPts val="2100"/>
              </a:lnSpc>
              <a:spcBef>
                <a:spcPts val="0"/>
              </a:spcBef>
              <a:defRPr/>
            </a:pPr>
            <a:r>
              <a:rPr lang="el-GR" sz="2000" dirty="0">
                <a:cs typeface="Arial" charset="0"/>
              </a:rPr>
              <a:t>ΧΡΗΣΙΜΟΠΟΙΗΘΗΚΕ ΤΟ ΙΟΥΛΙΑΝΟ ΗΜΕΡΟΛΟΓΙΟ ΠΟΥ ΕΦΤΙΑΞΕ Ο ΑΛΕΞΑΝΔΡΙΝΟΣ ΣΩΣΙΓΕΝΗΣ ΓΙΑ ΤΟΝ ΥΠΟΛΟΓΙΣΜΟ ΤΟΥ ΠΑΣΧΑ. </a:t>
            </a:r>
          </a:p>
          <a:p>
            <a:pPr marL="144000" indent="-144000">
              <a:lnSpc>
                <a:spcPts val="2100"/>
              </a:lnSpc>
              <a:spcBef>
                <a:spcPts val="0"/>
              </a:spcBef>
              <a:defRPr/>
            </a:pPr>
            <a:r>
              <a:rPr lang="el-GR" sz="2000" dirty="0">
                <a:cs typeface="Arial" charset="0"/>
              </a:rPr>
              <a:t>ΤΟ ΕΤΟΣ ΠΕΡΙΛΑΜΒΑΝΕΙ 365,25 ΜΕΡΕΣ. ΓΙΑ ΝΑ ΒΡΟΥΜΕ ΤΗΝ ΕΑΡΙΝΗ ΙΣΗΜΕΡΙΑ ΧΡΕΙΑΖΟΜΑΣΤΕ ΤΗΝ ΑΚΡΙΒΗ ΔΙΑΡΚΕΙΑ ΤΟΥ ΕΤΟΥΣ.</a:t>
            </a:r>
          </a:p>
          <a:p>
            <a:pPr marL="144000" indent="-144000">
              <a:lnSpc>
                <a:spcPts val="2100"/>
              </a:lnSpc>
              <a:spcBef>
                <a:spcPts val="0"/>
              </a:spcBef>
              <a:defRPr/>
            </a:pPr>
            <a:r>
              <a:rPr lang="el-GR" sz="2000" dirty="0">
                <a:cs typeface="Arial" charset="0"/>
              </a:rPr>
              <a:t>ΣΗΜΕΡΑ ΞΕΡΟΥΜΕ ΟΤΙ ΤΟ ΕΤΟΣ ΕΧΕΙ 365,242199 ΗΜΕΡΕΣ (ΝΕΟ ΗΜΕΡΟΛΟΓΙΑ-ΓΡΗΓΟΡΙΑΝΟ. ΠΡΟΤΑΘΗΚΕ ΑΠΟ ΤΟΝ ΛΙΛΙΟΥΣ ΚΑΙ ΘΕΣΠΙΣΤΗΚΕ ΑΠΌ ΤΟΝ ΠΑΠΑ ΓΡΗΓΟΡΙΟ ΙΓ΄).</a:t>
            </a:r>
          </a:p>
          <a:p>
            <a:pPr marL="144000" indent="-144000">
              <a:lnSpc>
                <a:spcPts val="2100"/>
              </a:lnSpc>
              <a:spcBef>
                <a:spcPts val="0"/>
              </a:spcBef>
              <a:defRPr/>
            </a:pPr>
            <a:r>
              <a:rPr lang="el-GR" sz="2000" dirty="0">
                <a:cs typeface="Arial" charset="0"/>
              </a:rPr>
              <a:t>ΑΡΑ ΤΟ ΙΟΥΛΙΑΝΟ ΕΤΟΣ ΗΤΑΝ ΜΕΓΑΛΥΤΕΡΟ ΚΑΙ ΠΡΟΣΘΕΤΕ 3 ΗΜΕΡΕΣ ΚΑΘΕ 400 ΧΡΟΝΙΑ. ΑΠΟΤΕΛΕΣΜΑ Η ΕΑΡΙΝΗ ΙΣΗΜΕΡΙΑ ΤΟΥ 1923 ΝΑ ΘΕΩΡΕΙΤΑΙ Η 3</a:t>
            </a:r>
            <a:r>
              <a:rPr lang="el-GR" sz="2000" baseline="30000" dirty="0">
                <a:cs typeface="Arial" charset="0"/>
              </a:rPr>
              <a:t>Η</a:t>
            </a:r>
            <a:r>
              <a:rPr lang="el-GR" sz="2000" dirty="0">
                <a:cs typeface="Arial" charset="0"/>
              </a:rPr>
              <a:t> ΑΠΡΙΛΙΟΥ, ΔΗΛΑΔΗ 13 ΜΕΡΕΣ ΑΡΓΟΤΕΡΑ</a:t>
            </a:r>
            <a:r>
              <a:rPr lang="el-GR" sz="2000" dirty="0" smtClean="0">
                <a:cs typeface="Arial" charset="0"/>
              </a:rPr>
              <a:t>.</a:t>
            </a:r>
            <a:endParaRPr lang="el-GR" sz="2000" dirty="0">
              <a:cs typeface="Arial" charset="0"/>
            </a:endParaRPr>
          </a:p>
        </p:txBody>
      </p:sp>
    </p:spTree>
    <p:extLst>
      <p:ext uri="{BB962C8B-B14F-4D97-AF65-F5344CB8AC3E}">
        <p14:creationId xmlns:p14="http://schemas.microsoft.com/office/powerpoint/2010/main" val="2772812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ΟΡΘΟΔΟΞΟ </a:t>
            </a:r>
            <a:r>
              <a:rPr lang="el-GR" dirty="0" smtClean="0"/>
              <a:t>ΠΑΣΧΑ </a:t>
            </a:r>
            <a:r>
              <a:rPr lang="en-US" dirty="0"/>
              <a:t>[2]</a:t>
            </a:r>
            <a:endParaRPr lang="el-GR" dirty="0"/>
          </a:p>
        </p:txBody>
      </p:sp>
      <p:sp>
        <p:nvSpPr>
          <p:cNvPr id="3" name="Θέση περιεχομένου 2"/>
          <p:cNvSpPr>
            <a:spLocks noGrp="1"/>
          </p:cNvSpPr>
          <p:nvPr>
            <p:ph idx="1"/>
          </p:nvPr>
        </p:nvSpPr>
        <p:spPr/>
        <p:txBody>
          <a:bodyPr>
            <a:normAutofit/>
          </a:bodyPr>
          <a:lstStyle/>
          <a:p>
            <a:pPr marL="144000" indent="-144000">
              <a:spcBef>
                <a:spcPts val="600"/>
              </a:spcBef>
            </a:pPr>
            <a:r>
              <a:rPr lang="el-GR" sz="2200" dirty="0"/>
              <a:t>ΤΟ ΠΑΛΑΙΟ ΗΜΕΡΟΛΟΓΙΟ ΔΙΟΡΘΩΘΗΚΕ ΑΠΟ ΤΗΝ ΚΥΒΕΡΝΗΣΗ ΓΟΝΑΤΑ ΤΗΝ 16.2.1923 ΠΟΥ ΟΝΟΜΑΣΤΗΚΕ 1.3.1923! </a:t>
            </a:r>
          </a:p>
          <a:p>
            <a:pPr marL="144000" indent="-144000">
              <a:spcBef>
                <a:spcPts val="600"/>
              </a:spcBef>
            </a:pPr>
            <a:r>
              <a:rPr lang="el-GR" sz="2200" dirty="0"/>
              <a:t>ΜΕ 341 ΧΡΟΝΙΑ ΚΑΘΥΣΤΕΡΗΣΗ ΣΥΜΒΑΔΙΣΑΜΕ ΜΕ ΤΗΝ ΥΠΟΛΟΙΠΗ ΕΥΡΩΠΗ ΠΟΥ ΗΔΗ ΑΠΟ ΤΟ 1582 ΕΦΑΡΜΟΖΕΙ ΤΟ ΝΕΟ ΗΜΕΡΟΛΟΓΙΟ, ΤΟ ΓΡΗΓΟΡΙΑΝΟ. </a:t>
            </a:r>
          </a:p>
          <a:p>
            <a:pPr marL="144000" indent="-144000">
              <a:spcBef>
                <a:spcPts val="600"/>
              </a:spcBef>
            </a:pPr>
            <a:r>
              <a:rPr lang="el-GR" sz="2200" dirty="0"/>
              <a:t>ΚΑΝΕΝΑΣ ΕΛΛΗΝΑΣ ΔΕΝ ΓΕΝΝΗΘΗΚΕ ΜΕΤΑΞΥ 16.2-1.3. ΤΟΥ 1923!</a:t>
            </a:r>
          </a:p>
          <a:p>
            <a:pPr marL="144000" indent="-144000">
              <a:spcBef>
                <a:spcPts val="600"/>
              </a:spcBef>
            </a:pPr>
            <a:r>
              <a:rPr lang="el-GR" sz="2200" dirty="0"/>
              <a:t>Η ΟΡΘΟΔΟΞΗ ΕΚΚΛΗΣΙΑ ΓΙΟΡΤΑΖΕΙ ΟΛΕΣ ΤΙΣ ΆΛΛΕΣ ΓΙΟΡΤΕΣ ΜΕ ΤΟ ΓΡΗΓΟΡΙΑΝΟ ΠΛΗΝ ΤΟΥ ΠΑΣΧΑ. ΟΙ ΟΡΘΟΔΟΞΟΙ ΠΑΛΑΙΟΗΜΕΡΟΛΟΓΙΤΕΣ (ΑΓΙΟΝ ΟΡΟΣ, ΣΕΡΒΙΑ, ΡΩΣΙΑ ΚΛΠ) ΓΙΟΡΤΑΖΟΥΝ ΟΛΕΣ ΤΙΣ ΓΙΟΡΤΕΣ 13 ΗΜΕΡΕΣ ΑΡΓΟΤΕΡΑ</a:t>
            </a:r>
            <a:r>
              <a:rPr lang="el-GR" sz="2200" dirty="0" smtClean="0"/>
              <a:t>.</a:t>
            </a:r>
            <a:endParaRPr lang="el-GR" sz="2200" dirty="0"/>
          </a:p>
        </p:txBody>
      </p:sp>
    </p:spTree>
    <p:extLst>
      <p:ext uri="{BB962C8B-B14F-4D97-AF65-F5344CB8AC3E}">
        <p14:creationId xmlns:p14="http://schemas.microsoft.com/office/powerpoint/2010/main" val="4187569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ΛΑΘΟΣ ΤΩΝ 5 ΗΜΕΡΩΝ ΤΗΣ </a:t>
            </a:r>
            <a:r>
              <a:rPr lang="el-GR" dirty="0" smtClean="0"/>
              <a:t>ΠΑΝΣΕΛΗΝΟΥ</a:t>
            </a:r>
            <a:endParaRPr lang="el-GR" dirty="0"/>
          </a:p>
        </p:txBody>
      </p:sp>
      <p:sp>
        <p:nvSpPr>
          <p:cNvPr id="3" name="Θέση περιεχομένου 2"/>
          <p:cNvSpPr>
            <a:spLocks noGrp="1"/>
          </p:cNvSpPr>
          <p:nvPr>
            <p:ph idx="1"/>
          </p:nvPr>
        </p:nvSpPr>
        <p:spPr/>
        <p:txBody>
          <a:bodyPr>
            <a:normAutofit fontScale="70000" lnSpcReduction="20000"/>
          </a:bodyPr>
          <a:lstStyle/>
          <a:p>
            <a:pPr marL="252000" indent="-252000">
              <a:defRPr/>
            </a:pPr>
            <a:r>
              <a:rPr lang="el-GR" dirty="0">
                <a:cs typeface="Arial" charset="0"/>
              </a:rPr>
              <a:t>ΈΝΑΣ ΣΕΛΗΝΙΑΚΟΣ ΜΗΝΑΣ, ΔΗΛΑΔΗ ΑΠΟ ΠΑΝΣΕΛΗΝΟ ΣΕ ΠΑΝΣΕΛΗΝΟ ΔΙΑΡΚΕΙ 29,53059 ΗΜΕΡΕΣ.</a:t>
            </a:r>
          </a:p>
          <a:p>
            <a:pPr marL="252000" indent="-252000">
              <a:defRPr/>
            </a:pPr>
            <a:r>
              <a:rPr lang="el-GR" dirty="0">
                <a:cs typeface="Arial" charset="0"/>
              </a:rPr>
              <a:t>Η ΠΑΝΣΕΛΗΝΟΣ ΓΙΑ ΤΟΥΣ ΟΡΘΟΔΟΞΟΥΣ ΥΠΟΛΟΓΙΖΕΤΑΙ ΑΠΟ ΤΟΝ 19ΕΤΗ ΚΥΚΛΟ ΤΟΥ ΜΕΤΩΝΑ (5</a:t>
            </a:r>
            <a:r>
              <a:rPr lang="el-GR" baseline="30000" dirty="0">
                <a:cs typeface="Arial" charset="0"/>
              </a:rPr>
              <a:t>ος</a:t>
            </a:r>
            <a:r>
              <a:rPr lang="el-GR" dirty="0">
                <a:cs typeface="Arial" charset="0"/>
              </a:rPr>
              <a:t> ΑΙΩΝΑΣ Π.Χ.) ΠΟΥ ΑΝΤΙΣΤΟΙΧΕΙ ΣΕ 235 ΠΑΝΣΕΛΗΝΟΥΣ.</a:t>
            </a:r>
          </a:p>
          <a:p>
            <a:pPr marL="252000" indent="-252000">
              <a:defRPr/>
            </a:pPr>
            <a:r>
              <a:rPr lang="el-GR" dirty="0">
                <a:cs typeface="Arial" charset="0"/>
              </a:rPr>
              <a:t>ΣΗΜΕΡΑ ΜΕ ΤΙΣ ΣΥΓΧΡΟΝΕΣ ΜΕΘΟΔΟΥΣ ΠΡΟΕΚΥΨΕ ΕΝΑ ΛΑΘΟΣ ΤΟΥ ΜΕΤΩΝΑ 2,066 ΩΡΕΣ ΚΑΘΕ 19 ΕΤΗ.</a:t>
            </a:r>
          </a:p>
          <a:p>
            <a:pPr marL="252000" indent="-252000">
              <a:defRPr/>
            </a:pPr>
            <a:r>
              <a:rPr lang="el-GR" dirty="0">
                <a:cs typeface="Arial" charset="0"/>
              </a:rPr>
              <a:t>ΤΟ ΣΦΑΛΜΑ ΣΥΣΣΩΡΕΥΤΗΚΕ ΚΑΙ ΤΟ 2014 ΕΦΤΑΣΕ ΤΙΣ 5 ΗΜΕΡΕΣ.</a:t>
            </a:r>
          </a:p>
          <a:p>
            <a:pPr marL="0" indent="0" algn="ctr">
              <a:buNone/>
              <a:defRPr/>
            </a:pPr>
            <a:r>
              <a:rPr lang="el-GR" dirty="0">
                <a:cs typeface="Arial" charset="0"/>
              </a:rPr>
              <a:t>ΕΠΟΜΕΝΩΣ ΤΟ 2014 ΥΠΗΡΧΕ</a:t>
            </a:r>
          </a:p>
          <a:p>
            <a:pPr marL="0" indent="0">
              <a:buNone/>
              <a:defRPr/>
            </a:pPr>
            <a:r>
              <a:rPr lang="el-GR" dirty="0">
                <a:cs typeface="Arial" charset="0"/>
              </a:rPr>
              <a:t>13 ΜΕΡΕΣ ΣΦΑΛΜΑ ΣΤΗΝ ΙΣΗΜΕΡΙΑ…….21.3</a:t>
            </a:r>
          </a:p>
          <a:p>
            <a:pPr marL="0" indent="0">
              <a:buNone/>
              <a:defRPr/>
            </a:pPr>
            <a:r>
              <a:rPr lang="el-GR" dirty="0">
                <a:cs typeface="Arial" charset="0"/>
              </a:rPr>
              <a:t>5 ΜΕΡΕΣ ΣΦΑΛΜΑ ΣΤΗΝ ΠΑΝΣΕΛΗΝΟ…..2.4</a:t>
            </a:r>
          </a:p>
          <a:p>
            <a:pPr marL="0" indent="0" algn="ctr">
              <a:buNone/>
              <a:defRPr/>
            </a:pPr>
            <a:r>
              <a:rPr lang="el-GR" dirty="0">
                <a:cs typeface="Arial" charset="0"/>
              </a:rPr>
              <a:t>ΣΥΝΟΛΟ 18 ΗΜΕΡΕΣ </a:t>
            </a:r>
            <a:r>
              <a:rPr lang="el-GR" dirty="0" smtClean="0">
                <a:cs typeface="Arial" charset="0"/>
              </a:rPr>
              <a:t>ΣΦΑΛΜΑ</a:t>
            </a:r>
            <a:endParaRPr lang="el-GR" dirty="0">
              <a:cs typeface="Arial" charset="0"/>
            </a:endParaRPr>
          </a:p>
        </p:txBody>
      </p:sp>
    </p:spTree>
    <p:extLst>
      <p:ext uri="{BB962C8B-B14F-4D97-AF65-F5344CB8AC3E}">
        <p14:creationId xmlns:p14="http://schemas.microsoft.com/office/powerpoint/2010/main" val="2163977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p:txBody>
          <a:bodyPr/>
          <a:lstStyle/>
          <a:p>
            <a:pPr algn="ctr"/>
            <a:r>
              <a:rPr lang="el-GR" dirty="0"/>
              <a:t>ΟΡΘΟΔΟΞΗ ΕΚΚΛΗΣΙΑ</a:t>
            </a:r>
          </a:p>
        </p:txBody>
      </p:sp>
      <p:sp>
        <p:nvSpPr>
          <p:cNvPr id="4" name="Θέση περιεχομένου 3"/>
          <p:cNvSpPr>
            <a:spLocks noGrp="1"/>
          </p:cNvSpPr>
          <p:nvPr>
            <p:ph sz="half" idx="2"/>
          </p:nvPr>
        </p:nvSpPr>
        <p:spPr/>
        <p:txBody>
          <a:bodyPr/>
          <a:lstStyle/>
          <a:p>
            <a:pPr marL="0" indent="0">
              <a:buNone/>
            </a:pPr>
            <a:r>
              <a:rPr lang="el-GR" dirty="0"/>
              <a:t>ΙΣΗΜΕΡΙΑ 21.3+13=3.4</a:t>
            </a:r>
          </a:p>
          <a:p>
            <a:pPr marL="0" indent="0">
              <a:buNone/>
            </a:pPr>
            <a:r>
              <a:rPr lang="el-GR" dirty="0"/>
              <a:t>ΠΑΝΣΕΛΗΝΟΣ 2.4+5=7.4</a:t>
            </a:r>
          </a:p>
          <a:p>
            <a:pPr marL="0" indent="0">
              <a:buNone/>
            </a:pPr>
            <a:r>
              <a:rPr lang="el-GR" b="1" dirty="0"/>
              <a:t>ΕΠΟΜΕΝΗ ΚΥΡΙΑΚΗ 8.4</a:t>
            </a:r>
            <a:endParaRPr lang="el-GR" dirty="0"/>
          </a:p>
        </p:txBody>
      </p:sp>
      <p:sp>
        <p:nvSpPr>
          <p:cNvPr id="5" name="Θέση κειμένου 4"/>
          <p:cNvSpPr>
            <a:spLocks noGrp="1"/>
          </p:cNvSpPr>
          <p:nvPr>
            <p:ph type="body" sz="quarter" idx="3"/>
          </p:nvPr>
        </p:nvSpPr>
        <p:spPr/>
        <p:txBody>
          <a:bodyPr/>
          <a:lstStyle/>
          <a:p>
            <a:pPr algn="ctr"/>
            <a:r>
              <a:rPr lang="el-GR" dirty="0" smtClean="0"/>
              <a:t>ΠΑΠΙΚΗ</a:t>
            </a:r>
            <a:endParaRPr lang="el-GR" dirty="0"/>
          </a:p>
        </p:txBody>
      </p:sp>
      <p:sp>
        <p:nvSpPr>
          <p:cNvPr id="6" name="Θέση περιεχομένου 5"/>
          <p:cNvSpPr>
            <a:spLocks noGrp="1"/>
          </p:cNvSpPr>
          <p:nvPr>
            <p:ph sz="quarter" idx="4"/>
          </p:nvPr>
        </p:nvSpPr>
        <p:spPr/>
        <p:txBody>
          <a:bodyPr tIns="1008000"/>
          <a:lstStyle/>
          <a:p>
            <a:pPr marL="0" indent="0">
              <a:buNone/>
            </a:pPr>
            <a:r>
              <a:rPr lang="el-GR" dirty="0"/>
              <a:t>ΕΠΟΜΕΝΗ </a:t>
            </a:r>
            <a:r>
              <a:rPr lang="el-GR" dirty="0" smtClean="0"/>
              <a:t>ΚΥΡΙΑΚΗ ΜΕΤΑ ΤΗΝ </a:t>
            </a:r>
            <a:r>
              <a:rPr lang="el-GR" dirty="0"/>
              <a:t>ΠΑΝΣΕΛΗΝΟ </a:t>
            </a:r>
            <a:r>
              <a:rPr lang="el-GR" dirty="0" smtClean="0"/>
              <a:t>8.4</a:t>
            </a:r>
            <a:endParaRPr lang="en-US" dirty="0" smtClean="0"/>
          </a:p>
        </p:txBody>
      </p:sp>
      <p:sp>
        <p:nvSpPr>
          <p:cNvPr id="7" name="TextBox 6"/>
          <p:cNvSpPr txBox="1"/>
          <p:nvPr/>
        </p:nvSpPr>
        <p:spPr>
          <a:xfrm>
            <a:off x="1115616" y="4941168"/>
            <a:ext cx="7200800" cy="1080120"/>
          </a:xfrm>
          <a:prstGeom prst="rect">
            <a:avLst/>
          </a:prstGeom>
        </p:spPr>
        <p:txBody>
          <a:bodyPr vert="horz" wrap="square" lIns="91440" tIns="45720" rIns="91440" bIns="45720" rtlCol="0" anchor="ctr">
            <a:normAutofit/>
          </a:bodyPr>
          <a:lstStyle/>
          <a:p>
            <a:pPr algn="ctr"/>
            <a:r>
              <a:rPr lang="el-GR" sz="2400" b="1" dirty="0"/>
              <a:t>ΑΡΑ ΤΟ ΟΡΘΟΔΟΞΟ ΠΑΣΧΑ ΤΟ 2014 ΣΥΝΕΠΕΣΕ ΜΕ ΤΟ ΚΑΘΟΛΙΚΟ</a:t>
            </a:r>
            <a:r>
              <a:rPr lang="el-GR" sz="2400" b="1" dirty="0" smtClean="0"/>
              <a:t>!</a:t>
            </a:r>
            <a:endParaRPr lang="el-GR" sz="2400" b="1" dirty="0"/>
          </a:p>
        </p:txBody>
      </p:sp>
    </p:spTree>
    <p:extLst>
      <p:ext uri="{BB962C8B-B14F-4D97-AF65-F5344CB8AC3E}">
        <p14:creationId xmlns:p14="http://schemas.microsoft.com/office/powerpoint/2010/main" val="492409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ΠΑΠΙΚΟΝ </a:t>
            </a:r>
            <a:r>
              <a:rPr lang="el-GR" dirty="0" smtClean="0"/>
              <a:t>ΠΑΣΧΑ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600" dirty="0"/>
              <a:t>Εαρινή ισημερία 21.3  Καθιερώνουν το Γρηγοριανό Ημερολόγιο. Διαφορετικό ηλιακό έτος (μερικά λεπτά -περίπου δώδεκα- διαφορά ως προς το Ιουλιανό).</a:t>
            </a:r>
          </a:p>
          <a:p>
            <a:pPr marL="0" indent="0">
              <a:buNone/>
            </a:pPr>
            <a:r>
              <a:rPr lang="el-GR" sz="2600" dirty="0"/>
              <a:t>Το Πάσχα των Παπικών μπορεί και πριν την εαρινή ισημερία του Ιουλιανού (π.χ. 13.3).</a:t>
            </a:r>
          </a:p>
          <a:p>
            <a:pPr marL="0" indent="0">
              <a:buNone/>
            </a:pPr>
            <a:r>
              <a:rPr lang="el-GR" sz="2600" dirty="0"/>
              <a:t>Τελούν το Πάσχα και προ της Κυριακής του τετάρτου </a:t>
            </a:r>
            <a:r>
              <a:rPr lang="el-GR" sz="2600" dirty="0" smtClean="0"/>
              <a:t>διορισμού.</a:t>
            </a:r>
          </a:p>
        </p:txBody>
      </p:sp>
    </p:spTree>
    <p:extLst>
      <p:ext uri="{BB962C8B-B14F-4D97-AF65-F5344CB8AC3E}">
        <p14:creationId xmlns:p14="http://schemas.microsoft.com/office/powerpoint/2010/main" val="2518434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764705"/>
            <a:ext cx="8229600" cy="3528392"/>
          </a:xfrm>
        </p:spPr>
        <p:txBody>
          <a:bodyPr>
            <a:noAutofit/>
          </a:bodyPr>
          <a:lstStyle/>
          <a:p>
            <a:pPr marL="0" indent="0">
              <a:spcBef>
                <a:spcPts val="0"/>
              </a:spcBef>
              <a:buNone/>
            </a:pPr>
            <a:r>
              <a:rPr lang="el-GR" sz="2200" dirty="0"/>
              <a:t>Ὁ </a:t>
            </a:r>
            <a:r>
              <a:rPr lang="el-GR" sz="2200" dirty="0" err="1"/>
              <a:t>οὖν</a:t>
            </a:r>
            <a:r>
              <a:rPr lang="el-GR" sz="2200" dirty="0"/>
              <a:t> </a:t>
            </a:r>
            <a:r>
              <a:rPr lang="el-GR" sz="2200" dirty="0" err="1"/>
              <a:t>Ἰησοῦς</a:t>
            </a:r>
            <a:r>
              <a:rPr lang="el-GR" sz="2200" dirty="0"/>
              <a:t> </a:t>
            </a:r>
            <a:r>
              <a:rPr lang="el-GR" sz="2200" dirty="0" err="1"/>
              <a:t>πρὸ</a:t>
            </a:r>
            <a:r>
              <a:rPr lang="el-GR" sz="2200" dirty="0"/>
              <a:t> </a:t>
            </a:r>
            <a:r>
              <a:rPr lang="el-GR" sz="2200" dirty="0" err="1"/>
              <a:t>ἓξ</a:t>
            </a:r>
            <a:r>
              <a:rPr lang="el-GR" sz="2200" dirty="0"/>
              <a:t> </a:t>
            </a:r>
            <a:r>
              <a:rPr lang="el-GR" sz="2200" dirty="0" err="1"/>
              <a:t>ἡμερῶν</a:t>
            </a:r>
            <a:r>
              <a:rPr lang="el-GR" sz="2200" dirty="0"/>
              <a:t> </a:t>
            </a:r>
            <a:r>
              <a:rPr lang="el-GR" sz="2200" dirty="0" err="1"/>
              <a:t>τοῦ</a:t>
            </a:r>
            <a:r>
              <a:rPr lang="el-GR" sz="2200" dirty="0"/>
              <a:t> </a:t>
            </a:r>
            <a:r>
              <a:rPr lang="el-GR" sz="2200" dirty="0" err="1"/>
              <a:t>πάσχα</a:t>
            </a:r>
            <a:r>
              <a:rPr lang="el-GR" sz="2200" dirty="0"/>
              <a:t> </a:t>
            </a:r>
            <a:r>
              <a:rPr lang="el-GR" sz="2200" dirty="0" err="1"/>
              <a:t>ἦλθεν</a:t>
            </a:r>
            <a:r>
              <a:rPr lang="el-GR" sz="2200" dirty="0"/>
              <a:t> </a:t>
            </a:r>
            <a:r>
              <a:rPr lang="el-GR" sz="2200" dirty="0" err="1"/>
              <a:t>εἰς</a:t>
            </a:r>
            <a:r>
              <a:rPr lang="el-GR" sz="2200" dirty="0"/>
              <a:t> </a:t>
            </a:r>
            <a:r>
              <a:rPr lang="el-GR" sz="2200" dirty="0" err="1"/>
              <a:t>Βηθανίαν</a:t>
            </a:r>
            <a:r>
              <a:rPr lang="el-GR" sz="2200" dirty="0"/>
              <a:t>, </a:t>
            </a:r>
            <a:r>
              <a:rPr lang="el-GR" sz="2200" dirty="0" err="1"/>
              <a:t>ὅπου</a:t>
            </a:r>
            <a:r>
              <a:rPr lang="el-GR" sz="2200" dirty="0"/>
              <a:t> </a:t>
            </a:r>
            <a:r>
              <a:rPr lang="el-GR" sz="2200" dirty="0" err="1"/>
              <a:t>ἦν</a:t>
            </a:r>
            <a:r>
              <a:rPr lang="el-GR" sz="2200" dirty="0"/>
              <a:t> </a:t>
            </a:r>
            <a:r>
              <a:rPr lang="el-GR" sz="2200" dirty="0" err="1"/>
              <a:t>Λάζαρος</a:t>
            </a:r>
            <a:r>
              <a:rPr lang="el-GR" sz="2200" dirty="0"/>
              <a:t>, </a:t>
            </a:r>
            <a:r>
              <a:rPr lang="el-GR" sz="2200" dirty="0" err="1"/>
              <a:t>ὃν</a:t>
            </a:r>
            <a:r>
              <a:rPr lang="el-GR" sz="2200" dirty="0"/>
              <a:t> </a:t>
            </a:r>
            <a:r>
              <a:rPr lang="el-GR" sz="2200" dirty="0" err="1"/>
              <a:t>ἤγειρεν</a:t>
            </a:r>
            <a:r>
              <a:rPr lang="el-GR" sz="2200" dirty="0"/>
              <a:t> </a:t>
            </a:r>
            <a:r>
              <a:rPr lang="el-GR" sz="2200" dirty="0" err="1"/>
              <a:t>ἐκ</a:t>
            </a:r>
            <a:r>
              <a:rPr lang="el-GR" sz="2200" dirty="0"/>
              <a:t> </a:t>
            </a:r>
            <a:r>
              <a:rPr lang="el-GR" sz="2200" dirty="0" err="1"/>
              <a:t>νεκρῶν</a:t>
            </a:r>
            <a:r>
              <a:rPr lang="el-GR" sz="2200" dirty="0"/>
              <a:t> </a:t>
            </a:r>
            <a:r>
              <a:rPr lang="el-GR" sz="2200" dirty="0" err="1"/>
              <a:t>Ἰησοῦς</a:t>
            </a:r>
            <a:r>
              <a:rPr lang="el-GR" sz="2200" dirty="0"/>
              <a:t>. </a:t>
            </a:r>
            <a:endParaRPr lang="en-US" sz="2200" dirty="0" smtClean="0"/>
          </a:p>
          <a:p>
            <a:pPr marL="0" indent="0">
              <a:spcBef>
                <a:spcPts val="0"/>
              </a:spcBef>
              <a:buNone/>
            </a:pPr>
            <a:r>
              <a:rPr lang="el-GR" sz="2200" dirty="0" smtClean="0"/>
              <a:t>(</a:t>
            </a:r>
            <a:r>
              <a:rPr lang="en-US" sz="2200" dirty="0" err="1"/>
              <a:t>Joh</a:t>
            </a:r>
            <a:r>
              <a:rPr lang="en-US" sz="2200" dirty="0"/>
              <a:t> 12:1 BGT)</a:t>
            </a:r>
          </a:p>
          <a:p>
            <a:pPr>
              <a:spcBef>
                <a:spcPts val="2400"/>
              </a:spcBef>
            </a:pPr>
            <a:r>
              <a:rPr lang="en-US" sz="2200" dirty="0" smtClean="0"/>
              <a:t>9</a:t>
            </a:r>
            <a:r>
              <a:rPr lang="el-GR" sz="2200" dirty="0"/>
              <a:t>η </a:t>
            </a:r>
            <a:r>
              <a:rPr lang="el-GR" sz="2200" dirty="0" err="1"/>
              <a:t>Νισάν</a:t>
            </a:r>
            <a:r>
              <a:rPr lang="el-GR" sz="2200" dirty="0"/>
              <a:t> (Σάββατο</a:t>
            </a:r>
            <a:r>
              <a:rPr lang="el-GR" sz="2200" dirty="0" smtClean="0"/>
              <a:t>)</a:t>
            </a:r>
            <a:endParaRPr lang="en-US" sz="2200" dirty="0"/>
          </a:p>
          <a:p>
            <a:pPr marL="0" indent="0">
              <a:spcBef>
                <a:spcPts val="2400"/>
              </a:spcBef>
              <a:buNone/>
            </a:pPr>
            <a:endParaRPr lang="en-US" sz="2200" dirty="0" smtClean="0"/>
          </a:p>
          <a:p>
            <a:pPr marL="0" indent="0">
              <a:spcBef>
                <a:spcPts val="0"/>
              </a:spcBef>
              <a:buNone/>
            </a:pPr>
            <a:r>
              <a:rPr lang="el-GR" sz="2200" dirty="0" err="1" smtClean="0"/>
              <a:t>Τῇ</a:t>
            </a:r>
            <a:r>
              <a:rPr lang="el-GR" sz="2200" dirty="0" smtClean="0"/>
              <a:t> </a:t>
            </a:r>
            <a:r>
              <a:rPr lang="el-GR" sz="2200" dirty="0" err="1"/>
              <a:t>ἐπαύριον</a:t>
            </a:r>
            <a:r>
              <a:rPr lang="el-GR" sz="2200" dirty="0"/>
              <a:t> ὁ </a:t>
            </a:r>
            <a:r>
              <a:rPr lang="el-GR" sz="2200" dirty="0" err="1"/>
              <a:t>ὄχλος</a:t>
            </a:r>
            <a:r>
              <a:rPr lang="el-GR" sz="2200" dirty="0"/>
              <a:t> </a:t>
            </a:r>
            <a:r>
              <a:rPr lang="el-GR" sz="2200" dirty="0" err="1"/>
              <a:t>πολὺς</a:t>
            </a:r>
            <a:r>
              <a:rPr lang="el-GR" sz="2200" dirty="0"/>
              <a:t> ὁ </a:t>
            </a:r>
            <a:r>
              <a:rPr lang="el-GR" sz="2200" dirty="0" err="1"/>
              <a:t>ἐλθὼν</a:t>
            </a:r>
            <a:r>
              <a:rPr lang="el-GR" sz="2200" dirty="0"/>
              <a:t> </a:t>
            </a:r>
            <a:r>
              <a:rPr lang="el-GR" sz="2200" dirty="0" err="1"/>
              <a:t>εἰς</a:t>
            </a:r>
            <a:r>
              <a:rPr lang="el-GR" sz="2200" dirty="0"/>
              <a:t> </a:t>
            </a:r>
            <a:r>
              <a:rPr lang="el-GR" sz="2200" dirty="0" err="1"/>
              <a:t>τὴν</a:t>
            </a:r>
            <a:r>
              <a:rPr lang="el-GR" sz="2200" dirty="0"/>
              <a:t> </a:t>
            </a:r>
            <a:r>
              <a:rPr lang="el-GR" sz="2200" dirty="0" err="1"/>
              <a:t>ἑορτήν</a:t>
            </a:r>
            <a:r>
              <a:rPr lang="el-GR" sz="2200" dirty="0"/>
              <a:t>, </a:t>
            </a:r>
            <a:endParaRPr lang="en-US" sz="2200" dirty="0" smtClean="0"/>
          </a:p>
          <a:p>
            <a:pPr marL="0" indent="0">
              <a:spcBef>
                <a:spcPts val="600"/>
              </a:spcBef>
              <a:buNone/>
            </a:pPr>
            <a:r>
              <a:rPr lang="el-GR" sz="2200" dirty="0" err="1" smtClean="0"/>
              <a:t>ἀκούσαντες</a:t>
            </a:r>
            <a:r>
              <a:rPr lang="el-GR" sz="2200" dirty="0" smtClean="0"/>
              <a:t> </a:t>
            </a:r>
            <a:r>
              <a:rPr lang="el-GR" sz="2200" dirty="0" err="1" smtClean="0"/>
              <a:t>ὅτι</a:t>
            </a:r>
            <a:r>
              <a:rPr lang="el-GR" sz="2200" dirty="0" smtClean="0"/>
              <a:t> </a:t>
            </a:r>
            <a:r>
              <a:rPr lang="el-GR" sz="2200" dirty="0" err="1"/>
              <a:t>ἔρχεται</a:t>
            </a:r>
            <a:r>
              <a:rPr lang="el-GR" sz="2200" dirty="0"/>
              <a:t> ὁ </a:t>
            </a:r>
            <a:r>
              <a:rPr lang="el-GR" sz="2200" dirty="0" err="1"/>
              <a:t>Ἰησοῦς</a:t>
            </a:r>
            <a:r>
              <a:rPr lang="el-GR" sz="2200" dirty="0"/>
              <a:t> </a:t>
            </a:r>
            <a:r>
              <a:rPr lang="el-GR" sz="2200" dirty="0" err="1"/>
              <a:t>εἰς</a:t>
            </a:r>
            <a:r>
              <a:rPr lang="el-GR" sz="2200" dirty="0"/>
              <a:t> </a:t>
            </a:r>
            <a:r>
              <a:rPr lang="el-GR" sz="2200" dirty="0" err="1" smtClean="0"/>
              <a:t>Ἱεροσόλυμα</a:t>
            </a:r>
            <a:r>
              <a:rPr lang="en-US" sz="2200" dirty="0" smtClean="0"/>
              <a:t>.</a:t>
            </a:r>
            <a:r>
              <a:rPr lang="el-GR" sz="2200" dirty="0" smtClean="0"/>
              <a:t> </a:t>
            </a:r>
            <a:r>
              <a:rPr lang="el-GR" sz="2200" dirty="0"/>
              <a:t>(</a:t>
            </a:r>
            <a:r>
              <a:rPr lang="en-US" sz="2200" dirty="0" err="1"/>
              <a:t>Joh</a:t>
            </a:r>
            <a:r>
              <a:rPr lang="en-US" sz="2200" dirty="0"/>
              <a:t> 12:12 BGT</a:t>
            </a:r>
            <a:r>
              <a:rPr lang="en-US" sz="2200" dirty="0" smtClean="0"/>
              <a:t>)</a:t>
            </a:r>
          </a:p>
          <a:p>
            <a:pPr>
              <a:spcBef>
                <a:spcPts val="600"/>
              </a:spcBef>
            </a:pPr>
            <a:r>
              <a:rPr lang="el-GR" sz="2200" dirty="0"/>
              <a:t>10</a:t>
            </a:r>
            <a:r>
              <a:rPr lang="el-GR" sz="2200" baseline="30000" dirty="0"/>
              <a:t>η</a:t>
            </a:r>
            <a:r>
              <a:rPr lang="el-GR" sz="2200" dirty="0"/>
              <a:t> </a:t>
            </a:r>
            <a:r>
              <a:rPr lang="el-GR" sz="2200" dirty="0" err="1"/>
              <a:t>Νισάν</a:t>
            </a:r>
            <a:r>
              <a:rPr lang="el-GR" sz="2200" dirty="0"/>
              <a:t> (Κυριακή)</a:t>
            </a:r>
          </a:p>
          <a:p>
            <a:pPr marL="0" indent="0">
              <a:spcBef>
                <a:spcPts val="600"/>
              </a:spcBef>
              <a:buNone/>
            </a:pP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268760"/>
            <a:ext cx="1380736" cy="2228005"/>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365104"/>
            <a:ext cx="2511552" cy="1987296"/>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529" y="4365104"/>
            <a:ext cx="2312672" cy="1987296"/>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2576" y="4005064"/>
            <a:ext cx="1745757" cy="2347336"/>
          </a:xfrm>
          <a:prstGeom prst="rect">
            <a:avLst/>
          </a:prstGeom>
        </p:spPr>
      </p:pic>
      <p:sp>
        <p:nvSpPr>
          <p:cNvPr id="8" name="TextBox 7"/>
          <p:cNvSpPr txBox="1"/>
          <p:nvPr/>
        </p:nvSpPr>
        <p:spPr>
          <a:xfrm>
            <a:off x="8112976" y="3212976"/>
            <a:ext cx="406115" cy="283789"/>
          </a:xfrm>
          <a:prstGeom prst="rect">
            <a:avLst/>
          </a:prstGeom>
        </p:spPr>
        <p:txBody>
          <a:bodyPr vert="horz" wrap="square" lIns="91440" tIns="45720" rIns="91440" bIns="45720" rtlCol="0" anchor="ctr">
            <a:noAutofit/>
          </a:bodyPr>
          <a:lstStyle/>
          <a:p>
            <a:pPr algn="ctr"/>
            <a:r>
              <a:rPr lang="en-US" sz="1500" dirty="0" smtClean="0"/>
              <a:t>15</a:t>
            </a:r>
            <a:endParaRPr lang="el-GR" sz="1500" dirty="0" smtClean="0"/>
          </a:p>
        </p:txBody>
      </p:sp>
      <p:sp>
        <p:nvSpPr>
          <p:cNvPr id="9" name="TextBox 8"/>
          <p:cNvSpPr txBox="1"/>
          <p:nvPr/>
        </p:nvSpPr>
        <p:spPr>
          <a:xfrm>
            <a:off x="2972151" y="6068611"/>
            <a:ext cx="406115" cy="283789"/>
          </a:xfrm>
          <a:prstGeom prst="rect">
            <a:avLst/>
          </a:prstGeom>
        </p:spPr>
        <p:txBody>
          <a:bodyPr vert="horz" wrap="square" lIns="91440" tIns="45720" rIns="91440" bIns="45720" rtlCol="0" anchor="ctr">
            <a:noAutofit/>
          </a:bodyPr>
          <a:lstStyle/>
          <a:p>
            <a:pPr algn="ctr"/>
            <a:r>
              <a:rPr lang="en-US" sz="1500" dirty="0" smtClean="0"/>
              <a:t>16</a:t>
            </a:r>
            <a:endParaRPr lang="el-GR" sz="1500" dirty="0" smtClean="0"/>
          </a:p>
        </p:txBody>
      </p:sp>
      <p:sp>
        <p:nvSpPr>
          <p:cNvPr id="10" name="TextBox 9"/>
          <p:cNvSpPr txBox="1"/>
          <p:nvPr/>
        </p:nvSpPr>
        <p:spPr>
          <a:xfrm>
            <a:off x="5601216" y="6068611"/>
            <a:ext cx="406115" cy="283789"/>
          </a:xfrm>
          <a:prstGeom prst="rect">
            <a:avLst/>
          </a:prstGeom>
        </p:spPr>
        <p:txBody>
          <a:bodyPr vert="horz" wrap="square" lIns="91440" tIns="45720" rIns="91440" bIns="45720" rtlCol="0" anchor="ctr">
            <a:noAutofit/>
          </a:bodyPr>
          <a:lstStyle/>
          <a:p>
            <a:pPr algn="ctr"/>
            <a:r>
              <a:rPr lang="en-US" sz="1500" dirty="0" smtClean="0"/>
              <a:t>17</a:t>
            </a:r>
            <a:endParaRPr lang="el-GR" sz="1500" dirty="0" smtClean="0"/>
          </a:p>
        </p:txBody>
      </p:sp>
      <p:sp>
        <p:nvSpPr>
          <p:cNvPr id="11" name="TextBox 10"/>
          <p:cNvSpPr txBox="1"/>
          <p:nvPr/>
        </p:nvSpPr>
        <p:spPr>
          <a:xfrm>
            <a:off x="8169598" y="6068611"/>
            <a:ext cx="406115" cy="283788"/>
          </a:xfrm>
          <a:prstGeom prst="rect">
            <a:avLst/>
          </a:prstGeom>
        </p:spPr>
        <p:txBody>
          <a:bodyPr vert="horz" wrap="square" lIns="91440" tIns="45720" rIns="91440" bIns="45720" rtlCol="0" anchor="ctr">
            <a:noAutofit/>
          </a:bodyPr>
          <a:lstStyle/>
          <a:p>
            <a:pPr algn="ctr"/>
            <a:r>
              <a:rPr lang="en-US" sz="1500" dirty="0" smtClean="0"/>
              <a:t>18</a:t>
            </a:r>
            <a:endParaRPr lang="el-GR" sz="1500" dirty="0" smtClean="0"/>
          </a:p>
        </p:txBody>
      </p:sp>
    </p:spTree>
    <p:extLst>
      <p:ext uri="{BB962C8B-B14F-4D97-AF65-F5344CB8AC3E}">
        <p14:creationId xmlns:p14="http://schemas.microsoft.com/office/powerpoint/2010/main" val="391356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908720"/>
            <a:ext cx="8229600" cy="5174035"/>
          </a:xfrm>
        </p:spPr>
        <p:txBody>
          <a:bodyPr>
            <a:normAutofit/>
          </a:bodyPr>
          <a:lstStyle/>
          <a:p>
            <a:pPr algn="just"/>
            <a:r>
              <a:rPr lang="el-GR" sz="2200" dirty="0" smtClean="0"/>
              <a:t>11</a:t>
            </a:r>
            <a:r>
              <a:rPr lang="el-GR" sz="2200" baseline="30000" dirty="0" smtClean="0"/>
              <a:t>η</a:t>
            </a:r>
            <a:r>
              <a:rPr lang="el-GR" sz="2200" dirty="0" smtClean="0"/>
              <a:t> </a:t>
            </a:r>
            <a:r>
              <a:rPr lang="el-GR" sz="2200" dirty="0" err="1"/>
              <a:t>Νισάν</a:t>
            </a:r>
            <a:r>
              <a:rPr lang="el-GR" sz="2200" dirty="0"/>
              <a:t> (</a:t>
            </a:r>
            <a:r>
              <a:rPr lang="el-GR" sz="2200" dirty="0" smtClean="0"/>
              <a:t>Δευτέρα)</a:t>
            </a:r>
            <a:endParaRPr lang="en-US" sz="2200" dirty="0" smtClean="0"/>
          </a:p>
          <a:p>
            <a:r>
              <a:rPr lang="el-GR" sz="2200" dirty="0"/>
              <a:t>12</a:t>
            </a:r>
            <a:r>
              <a:rPr lang="el-GR" sz="2200" baseline="30000" dirty="0"/>
              <a:t>η</a:t>
            </a:r>
            <a:r>
              <a:rPr lang="el-GR" sz="2200" dirty="0"/>
              <a:t> </a:t>
            </a:r>
            <a:r>
              <a:rPr lang="el-GR" sz="2200" dirty="0" err="1"/>
              <a:t>Νισάν</a:t>
            </a:r>
            <a:r>
              <a:rPr lang="el-GR" sz="2200" dirty="0"/>
              <a:t> (Τρίτη)</a:t>
            </a:r>
          </a:p>
          <a:p>
            <a:r>
              <a:rPr lang="el-GR" sz="2200" dirty="0"/>
              <a:t>13</a:t>
            </a:r>
            <a:r>
              <a:rPr lang="el-GR" sz="2200" baseline="30000" dirty="0"/>
              <a:t>η</a:t>
            </a:r>
            <a:r>
              <a:rPr lang="el-GR" sz="2200" dirty="0"/>
              <a:t> </a:t>
            </a:r>
            <a:r>
              <a:rPr lang="el-GR" sz="2200" dirty="0" err="1"/>
              <a:t>Νισάν</a:t>
            </a:r>
            <a:r>
              <a:rPr lang="el-GR" sz="2200" dirty="0"/>
              <a:t> (Τετάρτη)</a:t>
            </a:r>
          </a:p>
          <a:p>
            <a:r>
              <a:rPr lang="el-GR" sz="2200" dirty="0"/>
              <a:t>14</a:t>
            </a:r>
            <a:r>
              <a:rPr lang="el-GR" sz="2200" baseline="30000" dirty="0"/>
              <a:t>η</a:t>
            </a:r>
            <a:r>
              <a:rPr lang="el-GR" sz="2200" dirty="0"/>
              <a:t> </a:t>
            </a:r>
            <a:r>
              <a:rPr lang="el-GR" sz="2200" dirty="0" err="1"/>
              <a:t>Νισάν</a:t>
            </a:r>
            <a:r>
              <a:rPr lang="el-GR" sz="2200" dirty="0"/>
              <a:t> (</a:t>
            </a:r>
            <a:r>
              <a:rPr lang="el-GR" sz="2200" dirty="0" smtClean="0"/>
              <a:t>Πέμπτη</a:t>
            </a:r>
            <a:r>
              <a:rPr lang="en-US" sz="2200" dirty="0" smtClean="0"/>
              <a:t> </a:t>
            </a:r>
            <a:r>
              <a:rPr lang="el-GR" sz="2200" dirty="0"/>
              <a:t>-</a:t>
            </a:r>
            <a:r>
              <a:rPr lang="en-US" sz="2200" dirty="0" smtClean="0"/>
              <a:t> </a:t>
            </a:r>
            <a:r>
              <a:rPr lang="el-GR" sz="2200" dirty="0" smtClean="0"/>
              <a:t>Μυστικός </a:t>
            </a:r>
            <a:r>
              <a:rPr lang="el-GR" sz="2200" dirty="0"/>
              <a:t>Δείπνος)</a:t>
            </a:r>
          </a:p>
          <a:p>
            <a:r>
              <a:rPr lang="el-GR" sz="2200" dirty="0"/>
              <a:t>15</a:t>
            </a:r>
            <a:r>
              <a:rPr lang="el-GR" sz="2200" baseline="30000" dirty="0"/>
              <a:t>η</a:t>
            </a:r>
            <a:r>
              <a:rPr lang="el-GR" sz="2200" dirty="0"/>
              <a:t> </a:t>
            </a:r>
            <a:r>
              <a:rPr lang="el-GR" sz="2200" dirty="0" err="1"/>
              <a:t>Νισάν</a:t>
            </a:r>
            <a:r>
              <a:rPr lang="el-GR" sz="2200" dirty="0"/>
              <a:t> (</a:t>
            </a:r>
            <a:r>
              <a:rPr lang="el-GR" sz="2200" dirty="0" smtClean="0"/>
              <a:t>Παρασκευή</a:t>
            </a:r>
            <a:r>
              <a:rPr lang="en-US" sz="2200" dirty="0" smtClean="0"/>
              <a:t> </a:t>
            </a:r>
            <a:r>
              <a:rPr lang="el-GR" sz="2200" dirty="0" smtClean="0"/>
              <a:t>-</a:t>
            </a:r>
            <a:r>
              <a:rPr lang="en-US" sz="2200" dirty="0" smtClean="0"/>
              <a:t> </a:t>
            </a:r>
            <a:r>
              <a:rPr lang="el-GR" sz="2200" dirty="0" smtClean="0"/>
              <a:t>Βράδυ </a:t>
            </a:r>
            <a:r>
              <a:rPr lang="el-GR" sz="2200" dirty="0"/>
              <a:t>το Πάσχα)</a:t>
            </a:r>
          </a:p>
          <a:p>
            <a:pPr algn="just"/>
            <a:r>
              <a:rPr lang="el-GR" sz="2200" dirty="0" err="1"/>
              <a:t>Οἱ</a:t>
            </a:r>
            <a:r>
              <a:rPr lang="el-GR" sz="2200" dirty="0"/>
              <a:t> </a:t>
            </a:r>
            <a:r>
              <a:rPr lang="el-GR" sz="2200" dirty="0" err="1"/>
              <a:t>οὖν</a:t>
            </a:r>
            <a:r>
              <a:rPr lang="el-GR" sz="2200" dirty="0"/>
              <a:t> </a:t>
            </a:r>
            <a:r>
              <a:rPr lang="el-GR" sz="2200" dirty="0" err="1"/>
              <a:t>Ἰουδαῖοι</a:t>
            </a:r>
            <a:r>
              <a:rPr lang="el-GR" sz="2200" dirty="0"/>
              <a:t>, </a:t>
            </a:r>
            <a:r>
              <a:rPr lang="el-GR" sz="2200" dirty="0" err="1"/>
              <a:t>ἐπεὶ</a:t>
            </a:r>
            <a:r>
              <a:rPr lang="el-GR" sz="2200" dirty="0"/>
              <a:t> </a:t>
            </a:r>
            <a:r>
              <a:rPr lang="el-GR" sz="2200" dirty="0" err="1"/>
              <a:t>παρασκευὴ</a:t>
            </a:r>
            <a:r>
              <a:rPr lang="el-GR" sz="2200" dirty="0"/>
              <a:t> </a:t>
            </a:r>
            <a:r>
              <a:rPr lang="el-GR" sz="2200" dirty="0" err="1"/>
              <a:t>ἦν</a:t>
            </a:r>
            <a:r>
              <a:rPr lang="el-GR" sz="2200" dirty="0"/>
              <a:t>, </a:t>
            </a:r>
            <a:r>
              <a:rPr lang="el-GR" sz="2200" dirty="0" err="1"/>
              <a:t>ἵνα</a:t>
            </a:r>
            <a:r>
              <a:rPr lang="el-GR" sz="2200" dirty="0"/>
              <a:t> </a:t>
            </a:r>
            <a:r>
              <a:rPr lang="el-GR" sz="2200" dirty="0" err="1"/>
              <a:t>μὴ</a:t>
            </a:r>
            <a:r>
              <a:rPr lang="el-GR" sz="2200" dirty="0"/>
              <a:t> </a:t>
            </a:r>
            <a:r>
              <a:rPr lang="el-GR" sz="2200" dirty="0" err="1"/>
              <a:t>μείνῃ</a:t>
            </a:r>
            <a:r>
              <a:rPr lang="el-GR" sz="2200" dirty="0"/>
              <a:t> </a:t>
            </a:r>
            <a:r>
              <a:rPr lang="el-GR" sz="2200" dirty="0" err="1"/>
              <a:t>ἐπὶ</a:t>
            </a:r>
            <a:r>
              <a:rPr lang="el-GR" sz="2200" dirty="0"/>
              <a:t> </a:t>
            </a:r>
            <a:r>
              <a:rPr lang="el-GR" sz="2200" dirty="0" err="1"/>
              <a:t>τοῦ</a:t>
            </a:r>
            <a:r>
              <a:rPr lang="el-GR" sz="2200" dirty="0"/>
              <a:t> </a:t>
            </a:r>
            <a:r>
              <a:rPr lang="el-GR" sz="2200" dirty="0" err="1"/>
              <a:t>σταυροῦ</a:t>
            </a:r>
            <a:r>
              <a:rPr lang="el-GR" sz="2200" dirty="0"/>
              <a:t> </a:t>
            </a:r>
            <a:r>
              <a:rPr lang="el-GR" sz="2200" dirty="0" err="1"/>
              <a:t>τὰ</a:t>
            </a:r>
            <a:r>
              <a:rPr lang="el-GR" sz="2200" dirty="0"/>
              <a:t> </a:t>
            </a:r>
            <a:r>
              <a:rPr lang="el-GR" sz="2200" dirty="0" err="1"/>
              <a:t>σώματα</a:t>
            </a:r>
            <a:r>
              <a:rPr lang="el-GR" sz="2200" dirty="0"/>
              <a:t> </a:t>
            </a:r>
            <a:r>
              <a:rPr lang="el-GR" sz="2200" dirty="0" err="1"/>
              <a:t>ἐν</a:t>
            </a:r>
            <a:r>
              <a:rPr lang="el-GR" sz="2200" dirty="0"/>
              <a:t> </a:t>
            </a:r>
            <a:r>
              <a:rPr lang="el-GR" sz="2200" dirty="0" err="1"/>
              <a:t>τῷ</a:t>
            </a:r>
            <a:r>
              <a:rPr lang="el-GR" sz="2200" dirty="0"/>
              <a:t> </a:t>
            </a:r>
            <a:r>
              <a:rPr lang="el-GR" sz="2200" dirty="0" err="1"/>
              <a:t>σαββάτῳ</a:t>
            </a:r>
            <a:r>
              <a:rPr lang="el-GR" sz="2200" dirty="0"/>
              <a:t>, </a:t>
            </a:r>
            <a:r>
              <a:rPr lang="el-GR" sz="2200" dirty="0" err="1"/>
              <a:t>ἦν</a:t>
            </a:r>
            <a:r>
              <a:rPr lang="el-GR" sz="2200" dirty="0"/>
              <a:t> </a:t>
            </a:r>
            <a:r>
              <a:rPr lang="el-GR" sz="2200" dirty="0" err="1"/>
              <a:t>γὰρ</a:t>
            </a:r>
            <a:r>
              <a:rPr lang="el-GR" sz="2200" dirty="0"/>
              <a:t> </a:t>
            </a:r>
            <a:r>
              <a:rPr lang="el-GR" sz="2200" dirty="0" err="1"/>
              <a:t>μεγάλη</a:t>
            </a:r>
            <a:r>
              <a:rPr lang="el-GR" sz="2200" dirty="0"/>
              <a:t> ἡ </a:t>
            </a:r>
            <a:r>
              <a:rPr lang="el-GR" sz="2200" dirty="0" err="1"/>
              <a:t>ἡμέρα</a:t>
            </a:r>
            <a:r>
              <a:rPr lang="el-GR" sz="2200" dirty="0"/>
              <a:t> </a:t>
            </a:r>
            <a:r>
              <a:rPr lang="el-GR" sz="2200" dirty="0" err="1"/>
              <a:t>ἐκείνου</a:t>
            </a:r>
            <a:r>
              <a:rPr lang="el-GR" sz="2200" dirty="0"/>
              <a:t> </a:t>
            </a:r>
            <a:r>
              <a:rPr lang="el-GR" sz="2200" dirty="0" err="1"/>
              <a:t>τοῦ</a:t>
            </a:r>
            <a:r>
              <a:rPr lang="el-GR" sz="2200" dirty="0"/>
              <a:t> </a:t>
            </a:r>
            <a:r>
              <a:rPr lang="el-GR" sz="2200" dirty="0" err="1"/>
              <a:t>σαββάτου</a:t>
            </a:r>
            <a:r>
              <a:rPr lang="el-GR" sz="2200" dirty="0"/>
              <a:t>, </a:t>
            </a:r>
            <a:r>
              <a:rPr lang="el-GR" sz="2200" dirty="0" err="1"/>
              <a:t>ἠρώτησαν</a:t>
            </a:r>
            <a:r>
              <a:rPr lang="el-GR" sz="2200" dirty="0"/>
              <a:t> </a:t>
            </a:r>
            <a:r>
              <a:rPr lang="el-GR" sz="2200" dirty="0" err="1"/>
              <a:t>τὸν</a:t>
            </a:r>
            <a:r>
              <a:rPr lang="el-GR" sz="2200" dirty="0"/>
              <a:t> </a:t>
            </a:r>
            <a:r>
              <a:rPr lang="el-GR" sz="2200" dirty="0" err="1"/>
              <a:t>Πιλᾶτον</a:t>
            </a:r>
            <a:r>
              <a:rPr lang="el-GR" sz="2200" dirty="0"/>
              <a:t> </a:t>
            </a:r>
            <a:r>
              <a:rPr lang="el-GR" sz="2200" dirty="0" err="1"/>
              <a:t>ἵνα</a:t>
            </a:r>
            <a:r>
              <a:rPr lang="el-GR" sz="2200" dirty="0"/>
              <a:t> </a:t>
            </a:r>
            <a:r>
              <a:rPr lang="el-GR" sz="2200" dirty="0" err="1"/>
              <a:t>κατεαγῶσιν</a:t>
            </a:r>
            <a:r>
              <a:rPr lang="el-GR" sz="2200" dirty="0"/>
              <a:t> </a:t>
            </a:r>
            <a:r>
              <a:rPr lang="el-GR" sz="2200" dirty="0" err="1"/>
              <a:t>αὐτῶν</a:t>
            </a:r>
            <a:r>
              <a:rPr lang="el-GR" sz="2200" dirty="0"/>
              <a:t> </a:t>
            </a:r>
            <a:r>
              <a:rPr lang="el-GR" sz="2200" dirty="0" err="1"/>
              <a:t>τὰ</a:t>
            </a:r>
            <a:r>
              <a:rPr lang="el-GR" sz="2200" dirty="0"/>
              <a:t> </a:t>
            </a:r>
            <a:r>
              <a:rPr lang="el-GR" sz="2200" dirty="0" err="1"/>
              <a:t>σκέλη</a:t>
            </a:r>
            <a:r>
              <a:rPr lang="el-GR" sz="2200" dirty="0"/>
              <a:t> </a:t>
            </a:r>
            <a:r>
              <a:rPr lang="el-GR" sz="2200" dirty="0" err="1"/>
              <a:t>καὶ</a:t>
            </a:r>
            <a:r>
              <a:rPr lang="el-GR" sz="2200" dirty="0"/>
              <a:t> </a:t>
            </a:r>
            <a:r>
              <a:rPr lang="el-GR" sz="2200" dirty="0" err="1"/>
              <a:t>ἀρθῶσιν</a:t>
            </a:r>
            <a:r>
              <a:rPr lang="el-GR" sz="2200" dirty="0"/>
              <a:t>. </a:t>
            </a:r>
            <a:r>
              <a:rPr lang="en-US" sz="2200" dirty="0"/>
              <a:t>(</a:t>
            </a:r>
            <a:r>
              <a:rPr lang="en-US" sz="2200" dirty="0" err="1"/>
              <a:t>Joh</a:t>
            </a:r>
            <a:r>
              <a:rPr lang="en-US" sz="2200" dirty="0"/>
              <a:t> 19:31 BGT</a:t>
            </a:r>
            <a:r>
              <a:rPr lang="en-US" sz="2200" dirty="0" smtClean="0"/>
              <a:t>)</a:t>
            </a: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052736"/>
            <a:ext cx="1924983" cy="2088232"/>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437112"/>
            <a:ext cx="1438656" cy="1920240"/>
          </a:xfrm>
          <a:prstGeom prst="rect">
            <a:avLst/>
          </a:prstGeom>
        </p:spPr>
      </p:pic>
      <p:sp>
        <p:nvSpPr>
          <p:cNvPr id="6" name="TextBox 5"/>
          <p:cNvSpPr txBox="1"/>
          <p:nvPr/>
        </p:nvSpPr>
        <p:spPr>
          <a:xfrm>
            <a:off x="8087258" y="2852585"/>
            <a:ext cx="406115" cy="283788"/>
          </a:xfrm>
          <a:prstGeom prst="rect">
            <a:avLst/>
          </a:prstGeom>
        </p:spPr>
        <p:txBody>
          <a:bodyPr vert="horz" wrap="square" lIns="91440" tIns="45720" rIns="91440" bIns="45720" rtlCol="0" anchor="ctr">
            <a:noAutofit/>
          </a:bodyPr>
          <a:lstStyle/>
          <a:p>
            <a:pPr algn="ctr"/>
            <a:r>
              <a:rPr lang="en-US" sz="1500" dirty="0" smtClean="0"/>
              <a:t>19</a:t>
            </a:r>
            <a:endParaRPr lang="el-GR" sz="1500" dirty="0" smtClean="0"/>
          </a:p>
        </p:txBody>
      </p:sp>
      <p:sp>
        <p:nvSpPr>
          <p:cNvPr id="7" name="TextBox 6"/>
          <p:cNvSpPr txBox="1"/>
          <p:nvPr/>
        </p:nvSpPr>
        <p:spPr>
          <a:xfrm>
            <a:off x="5794632" y="6078160"/>
            <a:ext cx="406115" cy="283788"/>
          </a:xfrm>
          <a:prstGeom prst="rect">
            <a:avLst/>
          </a:prstGeom>
        </p:spPr>
        <p:txBody>
          <a:bodyPr vert="horz" wrap="square" lIns="91440" tIns="45720" rIns="91440" bIns="45720" rtlCol="0" anchor="ctr">
            <a:noAutofit/>
          </a:bodyPr>
          <a:lstStyle/>
          <a:p>
            <a:pPr algn="ctr"/>
            <a:r>
              <a:rPr lang="en-US" sz="1500" dirty="0" smtClean="0"/>
              <a:t>20</a:t>
            </a:r>
            <a:endParaRPr lang="el-GR" sz="1500" dirty="0" smtClean="0"/>
          </a:p>
        </p:txBody>
      </p:sp>
    </p:spTree>
    <p:extLst>
      <p:ext uri="{BB962C8B-B14F-4D97-AF65-F5344CB8AC3E}">
        <p14:creationId xmlns:p14="http://schemas.microsoft.com/office/powerpoint/2010/main" val="1394964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1828800" y="4869160"/>
            <a:ext cx="5486400" cy="1015008"/>
          </a:xfrm>
        </p:spPr>
        <p:txBody>
          <a:bodyPr>
            <a:noAutofit/>
          </a:bodyPr>
          <a:lstStyle/>
          <a:p>
            <a:pPr algn="ctr"/>
            <a:r>
              <a:rPr lang="el-GR" sz="2200" dirty="0"/>
              <a:t>Άνοιξη, ανάμνηση της δημιουργίας. Η αναπαράσταση της δεύτερης δημιουργίας είναι η Ανάσταση του Χριστού</a:t>
            </a:r>
            <a:r>
              <a:rPr lang="el-GR" sz="2200" dirty="0" smtClean="0"/>
              <a:t>.</a:t>
            </a:r>
            <a:endParaRPr lang="el-GR" sz="22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364" y="1844824"/>
            <a:ext cx="2137272" cy="2886419"/>
          </a:xfrm>
          <a:prstGeom prst="rect">
            <a:avLst/>
          </a:prstGeom>
        </p:spPr>
      </p:pic>
      <p:sp>
        <p:nvSpPr>
          <p:cNvPr id="6" name="TextBox 5"/>
          <p:cNvSpPr txBox="1"/>
          <p:nvPr/>
        </p:nvSpPr>
        <p:spPr>
          <a:xfrm>
            <a:off x="5640636" y="4443196"/>
            <a:ext cx="406115" cy="283788"/>
          </a:xfrm>
          <a:prstGeom prst="rect">
            <a:avLst/>
          </a:prstGeom>
        </p:spPr>
        <p:txBody>
          <a:bodyPr vert="horz" wrap="square" lIns="91440" tIns="45720" rIns="91440" bIns="45720" rtlCol="0" anchor="ctr">
            <a:noAutofit/>
          </a:bodyPr>
          <a:lstStyle/>
          <a:p>
            <a:pPr algn="ctr"/>
            <a:r>
              <a:rPr lang="en-US" sz="1500" dirty="0" smtClean="0"/>
              <a:t>21</a:t>
            </a:r>
            <a:endParaRPr lang="el-GR" sz="1500" dirty="0" smtClean="0"/>
          </a:p>
        </p:txBody>
      </p:sp>
    </p:spTree>
    <p:extLst>
      <p:ext uri="{BB962C8B-B14F-4D97-AF65-F5344CB8AC3E}">
        <p14:creationId xmlns:p14="http://schemas.microsoft.com/office/powerpoint/2010/main" val="2058304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329" y="2143539"/>
            <a:ext cx="3469341" cy="2570922"/>
          </a:xfrm>
          <a:prstGeom prst="rect">
            <a:avLst/>
          </a:prstGeom>
        </p:spPr>
      </p:pic>
      <p:sp>
        <p:nvSpPr>
          <p:cNvPr id="4" name="TextBox 3"/>
          <p:cNvSpPr txBox="1"/>
          <p:nvPr/>
        </p:nvSpPr>
        <p:spPr>
          <a:xfrm>
            <a:off x="6306670" y="4435122"/>
            <a:ext cx="425570" cy="283788"/>
          </a:xfrm>
          <a:prstGeom prst="rect">
            <a:avLst/>
          </a:prstGeom>
        </p:spPr>
        <p:txBody>
          <a:bodyPr vert="horz" wrap="square" lIns="91440" tIns="45720" rIns="91440" bIns="45720" rtlCol="0" anchor="ctr">
            <a:noAutofit/>
          </a:bodyPr>
          <a:lstStyle/>
          <a:p>
            <a:pPr algn="ctr"/>
            <a:r>
              <a:rPr lang="en-US" sz="1500" dirty="0" smtClean="0"/>
              <a:t>22</a:t>
            </a:r>
            <a:endParaRPr lang="el-GR" sz="1500" dirty="0" smtClean="0"/>
          </a:p>
        </p:txBody>
      </p:sp>
    </p:spTree>
    <p:extLst>
      <p:ext uri="{BB962C8B-B14F-4D97-AF65-F5344CB8AC3E}">
        <p14:creationId xmlns:p14="http://schemas.microsoft.com/office/powerpoint/2010/main" val="2346314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Χρόνος </a:t>
            </a:r>
            <a:r>
              <a:rPr lang="el-GR" dirty="0" smtClean="0"/>
              <a:t>Ανομοιογενής</a:t>
            </a:r>
            <a:r>
              <a:rPr lang="en-US" dirty="0" smtClean="0"/>
              <a:t> </a:t>
            </a:r>
            <a:r>
              <a:rPr lang="el-GR" dirty="0" smtClean="0"/>
              <a:t>-</a:t>
            </a:r>
            <a:r>
              <a:rPr lang="en-US" dirty="0" smtClean="0"/>
              <a:t> </a:t>
            </a:r>
            <a:r>
              <a:rPr lang="el-GR" dirty="0" smtClean="0"/>
              <a:t>Εορτές</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5656" y="1404670"/>
            <a:ext cx="2168551" cy="2764904"/>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35085" y="4255378"/>
            <a:ext cx="3249692" cy="2088456"/>
          </a:xfr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844824"/>
            <a:ext cx="2834640" cy="3783980"/>
          </a:xfrm>
          <a:prstGeom prst="rect">
            <a:avLst/>
          </a:prstGeom>
        </p:spPr>
      </p:pic>
      <p:sp>
        <p:nvSpPr>
          <p:cNvPr id="8" name="TextBox 7"/>
          <p:cNvSpPr txBox="1"/>
          <p:nvPr/>
        </p:nvSpPr>
        <p:spPr>
          <a:xfrm>
            <a:off x="3644207" y="3861048"/>
            <a:ext cx="288032" cy="308526"/>
          </a:xfrm>
          <a:prstGeom prst="rect">
            <a:avLst/>
          </a:prstGeom>
        </p:spPr>
        <p:txBody>
          <a:bodyPr vert="horz" wrap="square" lIns="91440" tIns="45720" rIns="91440" bIns="45720" rtlCol="0" anchor="ctr">
            <a:noAutofit/>
          </a:bodyPr>
          <a:lstStyle/>
          <a:p>
            <a:pPr algn="ctr"/>
            <a:r>
              <a:rPr lang="en-US" sz="1500" dirty="0" smtClean="0"/>
              <a:t>2</a:t>
            </a:r>
            <a:endParaRPr lang="el-GR" sz="1500" dirty="0" smtClean="0"/>
          </a:p>
        </p:txBody>
      </p:sp>
      <p:sp>
        <p:nvSpPr>
          <p:cNvPr id="9" name="TextBox 8"/>
          <p:cNvSpPr txBox="1"/>
          <p:nvPr/>
        </p:nvSpPr>
        <p:spPr>
          <a:xfrm>
            <a:off x="4184777" y="6035308"/>
            <a:ext cx="288032" cy="308526"/>
          </a:xfrm>
          <a:prstGeom prst="rect">
            <a:avLst/>
          </a:prstGeom>
        </p:spPr>
        <p:txBody>
          <a:bodyPr vert="horz" wrap="square" lIns="91440" tIns="45720" rIns="91440" bIns="45720" rtlCol="0" anchor="ctr">
            <a:noAutofit/>
          </a:bodyPr>
          <a:lstStyle/>
          <a:p>
            <a:pPr algn="ctr"/>
            <a:r>
              <a:rPr lang="en-US" sz="1500" dirty="0" smtClean="0"/>
              <a:t>3</a:t>
            </a:r>
            <a:endParaRPr lang="el-GR" sz="1500" dirty="0" smtClean="0"/>
          </a:p>
        </p:txBody>
      </p:sp>
      <p:sp>
        <p:nvSpPr>
          <p:cNvPr id="10" name="TextBox 9"/>
          <p:cNvSpPr txBox="1"/>
          <p:nvPr/>
        </p:nvSpPr>
        <p:spPr>
          <a:xfrm>
            <a:off x="7927397" y="5145343"/>
            <a:ext cx="288032" cy="308526"/>
          </a:xfrm>
          <a:prstGeom prst="rect">
            <a:avLst/>
          </a:prstGeom>
        </p:spPr>
        <p:txBody>
          <a:bodyPr vert="horz" wrap="square" lIns="91440" tIns="45720" rIns="91440" bIns="45720" rtlCol="0" anchor="ctr">
            <a:noAutofit/>
          </a:bodyPr>
          <a:lstStyle/>
          <a:p>
            <a:pPr algn="ctr"/>
            <a:r>
              <a:rPr lang="en-US" sz="1500" dirty="0" smtClean="0"/>
              <a:t>4</a:t>
            </a:r>
            <a:endParaRPr lang="el-GR" sz="1500" dirty="0" smtClean="0"/>
          </a:p>
        </p:txBody>
      </p:sp>
    </p:spTree>
    <p:extLst>
      <p:ext uri="{BB962C8B-B14F-4D97-AF65-F5344CB8AC3E}">
        <p14:creationId xmlns:p14="http://schemas.microsoft.com/office/powerpoint/2010/main" val="3707584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p:txBody>
          <a:bodyPr anchor="ctr">
            <a:normAutofit/>
          </a:bodyPr>
          <a:lstStyle/>
          <a:p>
            <a:pPr marL="0" indent="0">
              <a:spcAft>
                <a:spcPts val="1000"/>
              </a:spcAft>
              <a:buNone/>
            </a:pPr>
            <a:r>
              <a:rPr lang="el-GR" sz="2200" i="1" dirty="0">
                <a:latin typeface="Palatino Linotype" panose="02040502050505030304" pitchFamily="18" charset="0"/>
              </a:rPr>
              <a:t> </a:t>
            </a:r>
            <a:r>
              <a:rPr lang="el-GR" sz="2200" i="1" dirty="0" err="1">
                <a:latin typeface="Palatino Linotype" panose="02040502050505030304" pitchFamily="18" charset="0"/>
              </a:rPr>
              <a:t>εἶτα</a:t>
            </a:r>
            <a:r>
              <a:rPr lang="el-GR" sz="2200" i="1" dirty="0">
                <a:latin typeface="Palatino Linotype" panose="02040502050505030304" pitchFamily="18" charset="0"/>
              </a:rPr>
              <a:t> </a:t>
            </a:r>
            <a:r>
              <a:rPr lang="el-GR" sz="2200" i="1" dirty="0" err="1">
                <a:latin typeface="Palatino Linotype" panose="02040502050505030304" pitchFamily="18" charset="0"/>
              </a:rPr>
              <a:t>λέγει</a:t>
            </a:r>
            <a:r>
              <a:rPr lang="el-GR" sz="2200" i="1" dirty="0">
                <a:latin typeface="Palatino Linotype" panose="02040502050505030304" pitchFamily="18" charset="0"/>
              </a:rPr>
              <a:t> </a:t>
            </a:r>
            <a:r>
              <a:rPr lang="el-GR" sz="2200" i="1" dirty="0" err="1">
                <a:latin typeface="Palatino Linotype" panose="02040502050505030304" pitchFamily="18" charset="0"/>
              </a:rPr>
              <a:t>τῷ</a:t>
            </a:r>
            <a:r>
              <a:rPr lang="el-GR" sz="2200" i="1" dirty="0">
                <a:latin typeface="Palatino Linotype" panose="02040502050505030304" pitchFamily="18" charset="0"/>
              </a:rPr>
              <a:t> </a:t>
            </a:r>
            <a:r>
              <a:rPr lang="el-GR" sz="2200" i="1" dirty="0" err="1">
                <a:latin typeface="Palatino Linotype" panose="02040502050505030304" pitchFamily="18" charset="0"/>
              </a:rPr>
              <a:t>Θωμᾷ</a:t>
            </a:r>
            <a:r>
              <a:rPr lang="el-GR" sz="2200" i="1" dirty="0">
                <a:latin typeface="Palatino Linotype" panose="02040502050505030304" pitchFamily="18" charset="0"/>
              </a:rPr>
              <a:t>· </a:t>
            </a:r>
            <a:r>
              <a:rPr lang="el-GR" sz="2200" i="1" dirty="0" err="1">
                <a:latin typeface="Palatino Linotype" panose="02040502050505030304" pitchFamily="18" charset="0"/>
              </a:rPr>
              <a:t>φέρε</a:t>
            </a:r>
            <a:r>
              <a:rPr lang="el-GR" sz="2200" i="1" dirty="0">
                <a:latin typeface="Palatino Linotype" panose="02040502050505030304" pitchFamily="18" charset="0"/>
              </a:rPr>
              <a:t> </a:t>
            </a:r>
            <a:r>
              <a:rPr lang="el-GR" sz="2200" i="1" dirty="0" err="1">
                <a:latin typeface="Palatino Linotype" panose="02040502050505030304" pitchFamily="18" charset="0"/>
              </a:rPr>
              <a:t>τὸν</a:t>
            </a:r>
            <a:r>
              <a:rPr lang="el-GR" sz="2200" i="1" dirty="0">
                <a:latin typeface="Palatino Linotype" panose="02040502050505030304" pitchFamily="18" charset="0"/>
              </a:rPr>
              <a:t> </a:t>
            </a:r>
            <a:r>
              <a:rPr lang="el-GR" sz="2200" i="1" dirty="0" err="1">
                <a:latin typeface="Palatino Linotype" panose="02040502050505030304" pitchFamily="18" charset="0"/>
              </a:rPr>
              <a:t>δάκτυλόν</a:t>
            </a:r>
            <a:r>
              <a:rPr lang="el-GR" sz="2200" i="1" dirty="0">
                <a:latin typeface="Palatino Linotype" panose="02040502050505030304" pitchFamily="18" charset="0"/>
              </a:rPr>
              <a:t> σου </a:t>
            </a:r>
            <a:r>
              <a:rPr lang="el-GR" sz="2200" i="1" dirty="0" err="1">
                <a:latin typeface="Palatino Linotype" panose="02040502050505030304" pitchFamily="18" charset="0"/>
              </a:rPr>
              <a:t>ὧδε</a:t>
            </a:r>
            <a:r>
              <a:rPr lang="el-GR" sz="2200" i="1" dirty="0">
                <a:latin typeface="Palatino Linotype" panose="02040502050505030304" pitchFamily="18" charset="0"/>
              </a:rPr>
              <a:t> </a:t>
            </a:r>
            <a:r>
              <a:rPr lang="el-GR" sz="2200" i="1" dirty="0" err="1">
                <a:latin typeface="Palatino Linotype" panose="02040502050505030304" pitchFamily="18" charset="0"/>
              </a:rPr>
              <a:t>καὶ</a:t>
            </a:r>
            <a:r>
              <a:rPr lang="el-GR" sz="2200" i="1" dirty="0">
                <a:latin typeface="Palatino Linotype" panose="02040502050505030304" pitchFamily="18" charset="0"/>
              </a:rPr>
              <a:t> </a:t>
            </a:r>
            <a:r>
              <a:rPr lang="el-GR" sz="2200" i="1" dirty="0" err="1">
                <a:latin typeface="Palatino Linotype" panose="02040502050505030304" pitchFamily="18" charset="0"/>
              </a:rPr>
              <a:t>ἴδε</a:t>
            </a:r>
            <a:r>
              <a:rPr lang="el-GR" sz="2200" i="1" dirty="0">
                <a:latin typeface="Palatino Linotype" panose="02040502050505030304" pitchFamily="18" charset="0"/>
              </a:rPr>
              <a:t> </a:t>
            </a:r>
            <a:r>
              <a:rPr lang="el-GR" sz="2200" i="1" dirty="0" err="1">
                <a:latin typeface="Palatino Linotype" panose="02040502050505030304" pitchFamily="18" charset="0"/>
              </a:rPr>
              <a:t>τὰς</a:t>
            </a:r>
            <a:r>
              <a:rPr lang="el-GR" sz="2200" i="1" dirty="0">
                <a:latin typeface="Palatino Linotype" panose="02040502050505030304" pitchFamily="18" charset="0"/>
              </a:rPr>
              <a:t> </a:t>
            </a:r>
            <a:r>
              <a:rPr lang="el-GR" sz="2200" i="1" dirty="0" err="1">
                <a:latin typeface="Palatino Linotype" panose="02040502050505030304" pitchFamily="18" charset="0"/>
              </a:rPr>
              <a:t>χεῖράς</a:t>
            </a:r>
            <a:r>
              <a:rPr lang="el-GR" sz="2200" i="1" dirty="0">
                <a:latin typeface="Palatino Linotype" panose="02040502050505030304" pitchFamily="18" charset="0"/>
              </a:rPr>
              <a:t> μου </a:t>
            </a:r>
            <a:r>
              <a:rPr lang="el-GR" sz="2200" i="1" dirty="0" err="1">
                <a:latin typeface="Palatino Linotype" panose="02040502050505030304" pitchFamily="18" charset="0"/>
              </a:rPr>
              <a:t>καὶ</a:t>
            </a:r>
            <a:r>
              <a:rPr lang="el-GR" sz="2200" i="1" dirty="0">
                <a:latin typeface="Palatino Linotype" panose="02040502050505030304" pitchFamily="18" charset="0"/>
              </a:rPr>
              <a:t> </a:t>
            </a:r>
            <a:r>
              <a:rPr lang="el-GR" sz="2200" i="1" dirty="0" err="1">
                <a:latin typeface="Palatino Linotype" panose="02040502050505030304" pitchFamily="18" charset="0"/>
              </a:rPr>
              <a:t>φέρε</a:t>
            </a:r>
            <a:r>
              <a:rPr lang="el-GR" sz="2200" i="1" dirty="0">
                <a:latin typeface="Palatino Linotype" panose="02040502050505030304" pitchFamily="18" charset="0"/>
              </a:rPr>
              <a:t> </a:t>
            </a:r>
            <a:r>
              <a:rPr lang="el-GR" sz="2200" i="1" dirty="0" err="1">
                <a:latin typeface="Palatino Linotype" panose="02040502050505030304" pitchFamily="18" charset="0"/>
              </a:rPr>
              <a:t>τὴν</a:t>
            </a:r>
            <a:r>
              <a:rPr lang="el-GR" sz="2200" i="1" dirty="0">
                <a:latin typeface="Palatino Linotype" panose="02040502050505030304" pitchFamily="18" charset="0"/>
              </a:rPr>
              <a:t> </a:t>
            </a:r>
            <a:r>
              <a:rPr lang="el-GR" sz="2200" i="1" dirty="0" err="1">
                <a:latin typeface="Palatino Linotype" panose="02040502050505030304" pitchFamily="18" charset="0"/>
              </a:rPr>
              <a:t>χεῖρά</a:t>
            </a:r>
            <a:r>
              <a:rPr lang="el-GR" sz="2200" i="1" dirty="0">
                <a:latin typeface="Palatino Linotype" panose="02040502050505030304" pitchFamily="18" charset="0"/>
              </a:rPr>
              <a:t> σου </a:t>
            </a:r>
            <a:r>
              <a:rPr lang="el-GR" sz="2200" i="1" dirty="0" err="1">
                <a:latin typeface="Palatino Linotype" panose="02040502050505030304" pitchFamily="18" charset="0"/>
              </a:rPr>
              <a:t>καὶ</a:t>
            </a:r>
            <a:r>
              <a:rPr lang="el-GR" sz="2200" i="1" dirty="0">
                <a:latin typeface="Palatino Linotype" panose="02040502050505030304" pitchFamily="18" charset="0"/>
              </a:rPr>
              <a:t> </a:t>
            </a:r>
            <a:r>
              <a:rPr lang="el-GR" sz="2200" i="1" dirty="0" err="1">
                <a:latin typeface="Palatino Linotype" panose="02040502050505030304" pitchFamily="18" charset="0"/>
              </a:rPr>
              <a:t>βάλε</a:t>
            </a:r>
            <a:r>
              <a:rPr lang="el-GR" sz="2200" i="1" dirty="0">
                <a:latin typeface="Palatino Linotype" panose="02040502050505030304" pitchFamily="18" charset="0"/>
              </a:rPr>
              <a:t> </a:t>
            </a:r>
            <a:r>
              <a:rPr lang="el-GR" sz="2200" i="1" dirty="0" err="1">
                <a:latin typeface="Palatino Linotype" panose="02040502050505030304" pitchFamily="18" charset="0"/>
              </a:rPr>
              <a:t>εἰς</a:t>
            </a:r>
            <a:r>
              <a:rPr lang="el-GR" sz="2200" i="1" dirty="0">
                <a:latin typeface="Palatino Linotype" panose="02040502050505030304" pitchFamily="18" charset="0"/>
              </a:rPr>
              <a:t> </a:t>
            </a:r>
            <a:r>
              <a:rPr lang="el-GR" sz="2200" i="1" dirty="0" err="1">
                <a:latin typeface="Palatino Linotype" panose="02040502050505030304" pitchFamily="18" charset="0"/>
              </a:rPr>
              <a:t>τὴν</a:t>
            </a:r>
            <a:r>
              <a:rPr lang="el-GR" sz="2200" i="1" dirty="0">
                <a:latin typeface="Palatino Linotype" panose="02040502050505030304" pitchFamily="18" charset="0"/>
              </a:rPr>
              <a:t> </a:t>
            </a:r>
            <a:r>
              <a:rPr lang="el-GR" sz="2200" i="1" dirty="0" err="1">
                <a:latin typeface="Palatino Linotype" panose="02040502050505030304" pitchFamily="18" charset="0"/>
              </a:rPr>
              <a:t>πλευράν</a:t>
            </a:r>
            <a:r>
              <a:rPr lang="el-GR" sz="2200" i="1" dirty="0">
                <a:latin typeface="Palatino Linotype" panose="02040502050505030304" pitchFamily="18" charset="0"/>
              </a:rPr>
              <a:t> μου, </a:t>
            </a:r>
            <a:r>
              <a:rPr lang="el-GR" sz="2200" i="1" dirty="0" err="1">
                <a:latin typeface="Palatino Linotype" panose="02040502050505030304" pitchFamily="18" charset="0"/>
              </a:rPr>
              <a:t>καὶ</a:t>
            </a:r>
            <a:r>
              <a:rPr lang="el-GR" sz="2200" i="1" dirty="0">
                <a:latin typeface="Palatino Linotype" panose="02040502050505030304" pitchFamily="18" charset="0"/>
              </a:rPr>
              <a:t> </a:t>
            </a:r>
            <a:r>
              <a:rPr lang="el-GR" sz="2200" i="1" dirty="0" err="1">
                <a:latin typeface="Palatino Linotype" panose="02040502050505030304" pitchFamily="18" charset="0"/>
              </a:rPr>
              <a:t>μὴ</a:t>
            </a:r>
            <a:r>
              <a:rPr lang="el-GR" sz="2200" i="1" dirty="0">
                <a:latin typeface="Palatino Linotype" panose="02040502050505030304" pitchFamily="18" charset="0"/>
              </a:rPr>
              <a:t> </a:t>
            </a:r>
            <a:r>
              <a:rPr lang="el-GR" sz="2200" i="1" dirty="0" err="1">
                <a:latin typeface="Palatino Linotype" panose="02040502050505030304" pitchFamily="18" charset="0"/>
              </a:rPr>
              <a:t>γίνου</a:t>
            </a:r>
            <a:r>
              <a:rPr lang="el-GR" sz="2200" i="1" dirty="0">
                <a:latin typeface="Palatino Linotype" panose="02040502050505030304" pitchFamily="18" charset="0"/>
              </a:rPr>
              <a:t> </a:t>
            </a:r>
            <a:r>
              <a:rPr lang="el-GR" sz="2200" i="1" dirty="0" err="1">
                <a:latin typeface="Palatino Linotype" panose="02040502050505030304" pitchFamily="18" charset="0"/>
              </a:rPr>
              <a:t>ἄπιστος</a:t>
            </a:r>
            <a:r>
              <a:rPr lang="el-GR" sz="2200" i="1" dirty="0">
                <a:latin typeface="Palatino Linotype" panose="02040502050505030304" pitchFamily="18" charset="0"/>
              </a:rPr>
              <a:t> </a:t>
            </a:r>
            <a:r>
              <a:rPr lang="el-GR" sz="2200" i="1" dirty="0" err="1">
                <a:latin typeface="Palatino Linotype" panose="02040502050505030304" pitchFamily="18" charset="0"/>
              </a:rPr>
              <a:t>ἀλλὰ</a:t>
            </a:r>
            <a:r>
              <a:rPr lang="el-GR" sz="2200" i="1" dirty="0">
                <a:latin typeface="Palatino Linotype" panose="02040502050505030304" pitchFamily="18" charset="0"/>
              </a:rPr>
              <a:t> </a:t>
            </a:r>
            <a:r>
              <a:rPr lang="el-GR" sz="2200" i="1" dirty="0" err="1">
                <a:latin typeface="Palatino Linotype" panose="02040502050505030304" pitchFamily="18" charset="0"/>
              </a:rPr>
              <a:t>πιστός</a:t>
            </a:r>
            <a:r>
              <a:rPr lang="el-GR" sz="2200" i="1" dirty="0">
                <a:latin typeface="Palatino Linotype" panose="02040502050505030304" pitchFamily="18" charset="0"/>
              </a:rPr>
              <a:t> (</a:t>
            </a:r>
            <a:r>
              <a:rPr lang="el-GR" sz="2200" i="1" dirty="0" err="1">
                <a:latin typeface="Palatino Linotype" panose="02040502050505030304" pitchFamily="18" charset="0"/>
              </a:rPr>
              <a:t>Ιω</a:t>
            </a:r>
            <a:r>
              <a:rPr lang="el-GR" sz="2200" i="1" dirty="0">
                <a:latin typeface="Palatino Linotype" panose="02040502050505030304" pitchFamily="18" charset="0"/>
              </a:rPr>
              <a:t> 20,27</a:t>
            </a:r>
            <a:r>
              <a:rPr lang="el-GR" sz="2200" i="1" dirty="0" smtClean="0">
                <a:latin typeface="Palatino Linotype" panose="02040502050505030304" pitchFamily="18" charset="0"/>
              </a:rPr>
              <a:t>).</a:t>
            </a:r>
            <a:endParaRPr lang="el-GR" sz="22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9231" y="2243103"/>
            <a:ext cx="3956538" cy="3240157"/>
          </a:xfrm>
        </p:spPr>
      </p:pic>
      <p:sp>
        <p:nvSpPr>
          <p:cNvPr id="6" name="TextBox 5"/>
          <p:cNvSpPr txBox="1"/>
          <p:nvPr/>
        </p:nvSpPr>
        <p:spPr>
          <a:xfrm>
            <a:off x="8220199" y="5483260"/>
            <a:ext cx="425570" cy="283788"/>
          </a:xfrm>
          <a:prstGeom prst="rect">
            <a:avLst/>
          </a:prstGeom>
        </p:spPr>
        <p:txBody>
          <a:bodyPr vert="horz" wrap="square" lIns="91440" tIns="45720" rIns="91440" bIns="45720" rtlCol="0" anchor="ctr">
            <a:noAutofit/>
          </a:bodyPr>
          <a:lstStyle/>
          <a:p>
            <a:pPr algn="ctr"/>
            <a:r>
              <a:rPr lang="en-US" sz="1500" dirty="0" smtClean="0"/>
              <a:t>23</a:t>
            </a:r>
            <a:endParaRPr lang="el-GR" sz="1500" dirty="0" smtClean="0"/>
          </a:p>
        </p:txBody>
      </p:sp>
    </p:spTree>
    <p:extLst>
      <p:ext uri="{BB962C8B-B14F-4D97-AF65-F5344CB8AC3E}">
        <p14:creationId xmlns:p14="http://schemas.microsoft.com/office/powerpoint/2010/main" val="1866909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a:t>
            </a:r>
            <a:endParaRPr lang="el-GR" dirty="0"/>
          </a:p>
        </p:txBody>
      </p:sp>
      <p:sp>
        <p:nvSpPr>
          <p:cNvPr id="3" name="Θέση περιεχομένου 2"/>
          <p:cNvSpPr>
            <a:spLocks noGrp="1"/>
          </p:cNvSpPr>
          <p:nvPr>
            <p:ph idx="1"/>
          </p:nvPr>
        </p:nvSpPr>
        <p:spPr/>
        <p:txBody>
          <a:bodyPr>
            <a:noAutofit/>
          </a:bodyPr>
          <a:lstStyle/>
          <a:p>
            <a:pPr marL="0" indent="0">
              <a:spcBef>
                <a:spcPts val="0"/>
              </a:spcBef>
              <a:buNone/>
            </a:pPr>
            <a:r>
              <a:rPr lang="el-GR" sz="2000" b="1" dirty="0"/>
              <a:t>ΠΡΟΕΤΟΙΜΑΣΙΑ</a:t>
            </a:r>
          </a:p>
          <a:p>
            <a:pPr marL="0" indent="0">
              <a:spcBef>
                <a:spcPts val="0"/>
              </a:spcBef>
              <a:buNone/>
            </a:pPr>
            <a:r>
              <a:rPr lang="el-GR" sz="2000" dirty="0"/>
              <a:t>ΣΦΑΓΗ ΑΜΝΟΥ, ΕΠΑΛΕΙΨΗ ΠΑΡΑΣΤΑΤΩΝ ΚΑΙ ΑΝΩΦΛΙΩΝ ΤΗΣ ΠΟΡΤΑΣ ΜΕ ΑΙΜΑ ΤΟΥ ΑΜΝΟΥ</a:t>
            </a:r>
          </a:p>
          <a:p>
            <a:pPr marL="0" indent="0">
              <a:spcBef>
                <a:spcPts val="0"/>
              </a:spcBef>
              <a:buNone/>
            </a:pPr>
            <a:r>
              <a:rPr lang="el-GR" sz="2000" dirty="0"/>
              <a:t>ΔΕΙΠΝΟ</a:t>
            </a:r>
          </a:p>
          <a:p>
            <a:pPr marL="0" indent="0">
              <a:spcBef>
                <a:spcPts val="0"/>
              </a:spcBef>
              <a:buNone/>
            </a:pPr>
            <a:r>
              <a:rPr lang="el-GR" sz="2000" dirty="0" smtClean="0"/>
              <a:t>ΟΙΚΟΔ</a:t>
            </a:r>
            <a:r>
              <a:rPr lang="el-GR" sz="2000" dirty="0"/>
              <a:t>: ΑΝΥΨΩΣΗ ΚΑΙ ΕΥΧΑΡΙΣΤΙΑ</a:t>
            </a:r>
          </a:p>
          <a:p>
            <a:pPr marL="0" indent="0">
              <a:spcBef>
                <a:spcPts val="0"/>
              </a:spcBef>
              <a:buNone/>
            </a:pPr>
            <a:r>
              <a:rPr lang="el-GR" sz="2000" dirty="0"/>
              <a:t>ΟΙΚΟΓΕΝΕΙΑ: AMHN</a:t>
            </a:r>
          </a:p>
          <a:p>
            <a:pPr marL="0" indent="0">
              <a:spcBef>
                <a:spcPts val="0"/>
              </a:spcBef>
              <a:buNone/>
            </a:pPr>
            <a:r>
              <a:rPr lang="el-GR" sz="2000" dirty="0"/>
              <a:t>ΟΙΚΟΔ: ΤΕΜΑΧΙΣΜΟΣ ΚΑΙ ΔΙΑΝΟΜΗ ΑΡΤΟΥ, ΑΝΥΨΩΣΗ ΚΑΙ ΕΥΛΟΓΙΑ ΠΡΩΤΟΥ ΠΟΤΗΡΙΟΥ ΟΙΝΟΥ</a:t>
            </a:r>
          </a:p>
          <a:p>
            <a:pPr marL="0" indent="0">
              <a:spcBef>
                <a:spcPts val="0"/>
              </a:spcBef>
              <a:buNone/>
            </a:pPr>
            <a:r>
              <a:rPr lang="el-GR" sz="2000" dirty="0"/>
              <a:t>ΟΙΚΟΓΕΝΕΙA: ΜΕΤΑΛΗΨΗ ΑΠΟ ΤΟ ΠΡΩΤΟ ΠΟΤΗΡΙ ΤΟΥ ΟΙΝΟΥ</a:t>
            </a:r>
          </a:p>
          <a:p>
            <a:pPr marL="0" indent="0">
              <a:spcBef>
                <a:spcPts val="0"/>
              </a:spcBef>
              <a:buNone/>
            </a:pPr>
            <a:r>
              <a:rPr lang="el-GR" sz="2000" dirty="0"/>
              <a:t>ΟΙΚΟΔ: ΔΙΑΝΟΜΗ ΠΙΚΡΩΝ ΧΟΡΤΩΝ ΚΑΙ ΑΜΝΟΥ</a:t>
            </a:r>
          </a:p>
          <a:p>
            <a:pPr marL="0" indent="0">
              <a:spcBef>
                <a:spcPts val="0"/>
              </a:spcBef>
              <a:buNone/>
            </a:pPr>
            <a:r>
              <a:rPr lang="el-GR" sz="2000" dirty="0"/>
              <a:t>Η ΟΙΚΟΓΕΝΕΙΑ ΤΡΩΓΕΙ ΤΟΝ ΑΜΝΟ ΚΑΙ ΤΑ ΧΟΡΤΑ</a:t>
            </a:r>
          </a:p>
          <a:p>
            <a:pPr marL="0" indent="0">
              <a:spcBef>
                <a:spcPts val="0"/>
              </a:spcBef>
              <a:buNone/>
            </a:pPr>
            <a:r>
              <a:rPr lang="el-GR" sz="2000" dirty="0"/>
              <a:t>ΟΙΚΟΔ: ΑΝΥΨΩΣΗ ΚΑΙ ΕΥΛΟΓΙΑ ΔΕΥΤΕΡΟΥ ΠΟΤΗΡΙΟΥ ΟΙΝΟΥ</a:t>
            </a:r>
          </a:p>
          <a:p>
            <a:pPr marL="0" indent="0">
              <a:spcBef>
                <a:spcPts val="0"/>
              </a:spcBef>
              <a:buNone/>
            </a:pPr>
            <a:r>
              <a:rPr lang="el-GR" sz="2000" dirty="0"/>
              <a:t>ΟΙΚΟΓΕΝΕΙA: ΜΕΤΑΛΗΨΗ ΑΠΟ ΤΟ ΔΕΥΤΕΡΟ ΠΟΤΗΡΙ ΤΟΥ ΟΙΝΟΥ</a:t>
            </a:r>
          </a:p>
          <a:p>
            <a:pPr marL="0" indent="0">
              <a:spcBef>
                <a:spcPts val="0"/>
              </a:spcBef>
              <a:buNone/>
            </a:pPr>
            <a:r>
              <a:rPr lang="el-GR" sz="2000" dirty="0"/>
              <a:t>ΔΙΗΓΗΣΗ ΤΩΝ ΓΕΓΟΝΟΤΩΝ ΤΗΣ ΕΞΟΔΟΥ (ΚΕΦ 12</a:t>
            </a:r>
            <a:r>
              <a:rPr lang="el-GR" sz="2000" dirty="0" smtClean="0"/>
              <a:t>)</a:t>
            </a:r>
            <a:endParaRPr lang="el-GR" sz="2000" dirty="0"/>
          </a:p>
        </p:txBody>
      </p:sp>
    </p:spTree>
    <p:extLst>
      <p:ext uri="{BB962C8B-B14F-4D97-AF65-F5344CB8AC3E}">
        <p14:creationId xmlns:p14="http://schemas.microsoft.com/office/powerpoint/2010/main" val="1554440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332656"/>
            <a:ext cx="8356316" cy="5750099"/>
          </a:xfrm>
        </p:spPr>
        <p:txBody>
          <a:bodyPr>
            <a:noAutofit/>
          </a:bodyPr>
          <a:lstStyle/>
          <a:p>
            <a:pPr marL="0" indent="0">
              <a:lnSpc>
                <a:spcPts val="1800"/>
              </a:lnSpc>
              <a:spcBef>
                <a:spcPts val="0"/>
              </a:spcBef>
              <a:buNone/>
            </a:pPr>
            <a:r>
              <a:rPr lang="en-US" sz="2000" b="1" dirty="0"/>
              <a:t>Exodus 12:1</a:t>
            </a:r>
            <a:r>
              <a:rPr lang="el-GR" sz="2000" b="1" dirty="0"/>
              <a:t> </a:t>
            </a:r>
            <a:r>
              <a:rPr lang="el-GR" sz="2000" b="1" dirty="0" err="1"/>
              <a:t>εἶπεν</a:t>
            </a:r>
            <a:r>
              <a:rPr lang="el-GR" sz="2000" b="1" dirty="0"/>
              <a:t> </a:t>
            </a:r>
            <a:r>
              <a:rPr lang="el-GR" sz="2000" b="1" dirty="0" err="1"/>
              <a:t>δὲ</a:t>
            </a:r>
            <a:r>
              <a:rPr lang="el-GR" sz="2000" b="1" dirty="0"/>
              <a:t> </a:t>
            </a:r>
            <a:r>
              <a:rPr lang="el-GR" sz="2000" b="1" dirty="0" err="1"/>
              <a:t>κύριος</a:t>
            </a:r>
            <a:r>
              <a:rPr lang="el-GR" sz="2000" b="1" dirty="0"/>
              <a:t> </a:t>
            </a:r>
            <a:r>
              <a:rPr lang="el-GR" sz="2000" b="1" dirty="0" err="1"/>
              <a:t>πρὸς</a:t>
            </a:r>
            <a:r>
              <a:rPr lang="el-GR" sz="2000" b="1" dirty="0"/>
              <a:t> </a:t>
            </a:r>
            <a:r>
              <a:rPr lang="el-GR" sz="2000" b="1" dirty="0" err="1"/>
              <a:t>Μωυσῆν</a:t>
            </a:r>
            <a:r>
              <a:rPr lang="el-GR" sz="2000" b="1" dirty="0"/>
              <a:t> </a:t>
            </a:r>
            <a:r>
              <a:rPr lang="el-GR" sz="2000" b="1" dirty="0" err="1"/>
              <a:t>καὶ</a:t>
            </a:r>
            <a:r>
              <a:rPr lang="el-GR" sz="2000" b="1" dirty="0"/>
              <a:t> </a:t>
            </a:r>
            <a:r>
              <a:rPr lang="el-GR" sz="2000" b="1" dirty="0" err="1"/>
              <a:t>Ααρων</a:t>
            </a:r>
            <a:r>
              <a:rPr lang="el-GR" sz="2000" b="1" dirty="0"/>
              <a:t> </a:t>
            </a:r>
            <a:r>
              <a:rPr lang="el-GR" sz="2000" b="1" dirty="0" err="1"/>
              <a:t>ἐν</a:t>
            </a:r>
            <a:r>
              <a:rPr lang="el-GR" sz="2000" b="1" dirty="0"/>
              <a:t> </a:t>
            </a:r>
            <a:r>
              <a:rPr lang="el-GR" sz="2000" b="1" dirty="0" err="1"/>
              <a:t>γῇ</a:t>
            </a:r>
            <a:r>
              <a:rPr lang="el-GR" sz="2000" b="1" dirty="0"/>
              <a:t> </a:t>
            </a:r>
            <a:r>
              <a:rPr lang="el-GR" sz="2000" b="1" dirty="0" err="1"/>
              <a:t>Αἰγύπτου</a:t>
            </a:r>
            <a:r>
              <a:rPr lang="el-GR" sz="2000" b="1" dirty="0"/>
              <a:t> </a:t>
            </a:r>
            <a:r>
              <a:rPr lang="el-GR" sz="2000" b="1" dirty="0" err="1"/>
              <a:t>λέγων</a:t>
            </a:r>
            <a:endParaRPr lang="el-GR" sz="2000" b="1" dirty="0"/>
          </a:p>
          <a:p>
            <a:pPr marL="0" indent="0">
              <a:lnSpc>
                <a:spcPts val="1800"/>
              </a:lnSpc>
              <a:spcBef>
                <a:spcPts val="0"/>
              </a:spcBef>
              <a:buNone/>
            </a:pPr>
            <a:r>
              <a:rPr lang="en-US" sz="2000" dirty="0"/>
              <a:t> </a:t>
            </a:r>
            <a:r>
              <a:rPr lang="en-US" sz="2000" baseline="30000" dirty="0"/>
              <a:t>2 </a:t>
            </a:r>
            <a:r>
              <a:rPr lang="el-GR" sz="2000" dirty="0"/>
              <a:t> ὁ </a:t>
            </a:r>
            <a:r>
              <a:rPr lang="el-GR" sz="2000" dirty="0" err="1"/>
              <a:t>μὴν</a:t>
            </a:r>
            <a:r>
              <a:rPr lang="el-GR" sz="2000" dirty="0"/>
              <a:t> </a:t>
            </a:r>
            <a:r>
              <a:rPr lang="el-GR" sz="2000" dirty="0" err="1"/>
              <a:t>οὗτος</a:t>
            </a:r>
            <a:r>
              <a:rPr lang="el-GR" sz="2000" dirty="0"/>
              <a:t> </a:t>
            </a:r>
            <a:r>
              <a:rPr lang="el-GR" sz="2000" dirty="0" err="1"/>
              <a:t>ὑμῖν</a:t>
            </a:r>
            <a:r>
              <a:rPr lang="el-GR" sz="2000" dirty="0"/>
              <a:t> </a:t>
            </a:r>
            <a:r>
              <a:rPr lang="el-GR" sz="2000" dirty="0" err="1"/>
              <a:t>ἀρχὴ</a:t>
            </a:r>
            <a:r>
              <a:rPr lang="el-GR" sz="2000" dirty="0"/>
              <a:t> </a:t>
            </a:r>
            <a:r>
              <a:rPr lang="el-GR" sz="2000" dirty="0" err="1"/>
              <a:t>μηνῶν</a:t>
            </a:r>
            <a:r>
              <a:rPr lang="el-GR" sz="2000" dirty="0"/>
              <a:t> </a:t>
            </a:r>
            <a:r>
              <a:rPr lang="el-GR" sz="2000" dirty="0" err="1"/>
              <a:t>πρῶτός</a:t>
            </a:r>
            <a:r>
              <a:rPr lang="el-GR" sz="2000" dirty="0"/>
              <a:t> </a:t>
            </a:r>
            <a:r>
              <a:rPr lang="el-GR" sz="2000" dirty="0" err="1"/>
              <a:t>ἐστιν</a:t>
            </a:r>
            <a:r>
              <a:rPr lang="el-GR" sz="2000" dirty="0"/>
              <a:t> </a:t>
            </a:r>
            <a:r>
              <a:rPr lang="el-GR" sz="2000" dirty="0" err="1"/>
              <a:t>ὑμῖν</a:t>
            </a:r>
            <a:r>
              <a:rPr lang="el-GR" sz="2000" dirty="0"/>
              <a:t> </a:t>
            </a:r>
            <a:r>
              <a:rPr lang="el-GR" sz="2000" dirty="0" err="1"/>
              <a:t>ἐν</a:t>
            </a:r>
            <a:r>
              <a:rPr lang="el-GR" sz="2000" dirty="0"/>
              <a:t> </a:t>
            </a:r>
            <a:r>
              <a:rPr lang="el-GR" sz="2000" dirty="0" err="1"/>
              <a:t>τοῖς</a:t>
            </a:r>
            <a:r>
              <a:rPr lang="el-GR" sz="2000" dirty="0"/>
              <a:t> </a:t>
            </a:r>
            <a:r>
              <a:rPr lang="el-GR" sz="2000" dirty="0" err="1"/>
              <a:t>μησὶν</a:t>
            </a:r>
            <a:r>
              <a:rPr lang="el-GR" sz="2000" dirty="0"/>
              <a:t> </a:t>
            </a:r>
            <a:r>
              <a:rPr lang="el-GR" sz="2000" dirty="0" err="1"/>
              <a:t>τοῦ</a:t>
            </a:r>
            <a:r>
              <a:rPr lang="el-GR" sz="2000" dirty="0"/>
              <a:t> </a:t>
            </a:r>
            <a:r>
              <a:rPr lang="el-GR" sz="2000" dirty="0" err="1"/>
              <a:t>ἐνιαυτοῦ</a:t>
            </a:r>
            <a:endParaRPr lang="el-GR" sz="2000" dirty="0"/>
          </a:p>
          <a:p>
            <a:pPr marL="0" indent="0">
              <a:lnSpc>
                <a:spcPts val="1800"/>
              </a:lnSpc>
              <a:spcBef>
                <a:spcPts val="0"/>
              </a:spcBef>
              <a:buNone/>
            </a:pPr>
            <a:r>
              <a:rPr lang="en-US" sz="2000" dirty="0"/>
              <a:t> </a:t>
            </a:r>
            <a:r>
              <a:rPr lang="en-US" sz="2000" baseline="30000" dirty="0"/>
              <a:t>3 </a:t>
            </a:r>
            <a:r>
              <a:rPr lang="el-GR" sz="2000" dirty="0"/>
              <a:t> </a:t>
            </a:r>
            <a:r>
              <a:rPr lang="el-GR" sz="2000" dirty="0" err="1"/>
              <a:t>λάλησον</a:t>
            </a:r>
            <a:r>
              <a:rPr lang="el-GR" sz="2000" dirty="0"/>
              <a:t> </a:t>
            </a:r>
            <a:r>
              <a:rPr lang="el-GR" sz="2000" dirty="0" err="1"/>
              <a:t>πρὸς</a:t>
            </a:r>
            <a:r>
              <a:rPr lang="el-GR" sz="2000" dirty="0"/>
              <a:t> </a:t>
            </a:r>
            <a:r>
              <a:rPr lang="el-GR" sz="2000" dirty="0" err="1"/>
              <a:t>πᾶσαν</a:t>
            </a:r>
            <a:r>
              <a:rPr lang="el-GR" sz="2000" dirty="0"/>
              <a:t> </a:t>
            </a:r>
            <a:r>
              <a:rPr lang="el-GR" sz="2000" dirty="0" err="1"/>
              <a:t>συναγωγὴν</a:t>
            </a:r>
            <a:r>
              <a:rPr lang="el-GR" sz="2000" dirty="0"/>
              <a:t> </a:t>
            </a:r>
            <a:r>
              <a:rPr lang="el-GR" sz="2000" dirty="0" err="1"/>
              <a:t>υἱῶν</a:t>
            </a:r>
            <a:r>
              <a:rPr lang="el-GR" sz="2000" dirty="0"/>
              <a:t> </a:t>
            </a:r>
            <a:r>
              <a:rPr lang="el-GR" sz="2000" dirty="0" err="1"/>
              <a:t>Ισραηλ</a:t>
            </a:r>
            <a:r>
              <a:rPr lang="el-GR" sz="2000" dirty="0"/>
              <a:t> </a:t>
            </a:r>
            <a:r>
              <a:rPr lang="el-GR" sz="2000" dirty="0" err="1"/>
              <a:t>λέγων</a:t>
            </a:r>
            <a:r>
              <a:rPr lang="el-GR" sz="2000" dirty="0"/>
              <a:t> </a:t>
            </a:r>
            <a:r>
              <a:rPr lang="el-GR" sz="2000" dirty="0" err="1"/>
              <a:t>τῇ</a:t>
            </a:r>
            <a:r>
              <a:rPr lang="el-GR" sz="2000" dirty="0"/>
              <a:t> </a:t>
            </a:r>
            <a:r>
              <a:rPr lang="el-GR" sz="2000" dirty="0" err="1"/>
              <a:t>δεκάτῃ</a:t>
            </a:r>
            <a:r>
              <a:rPr lang="el-GR" sz="2000" dirty="0"/>
              <a:t> </a:t>
            </a:r>
            <a:r>
              <a:rPr lang="el-GR" sz="2000" dirty="0" err="1"/>
              <a:t>τοῦ</a:t>
            </a:r>
            <a:r>
              <a:rPr lang="el-GR" sz="2000" dirty="0"/>
              <a:t> </a:t>
            </a:r>
            <a:r>
              <a:rPr lang="el-GR" sz="2000" dirty="0" err="1"/>
              <a:t>μηνὸς</a:t>
            </a:r>
            <a:r>
              <a:rPr lang="el-GR" sz="2000" dirty="0"/>
              <a:t> </a:t>
            </a:r>
            <a:r>
              <a:rPr lang="el-GR" sz="2000" dirty="0" err="1"/>
              <a:t>τούτου</a:t>
            </a:r>
            <a:r>
              <a:rPr lang="el-GR" sz="2000" dirty="0"/>
              <a:t> </a:t>
            </a:r>
            <a:r>
              <a:rPr lang="el-GR" sz="2000" dirty="0" err="1"/>
              <a:t>λαβέτωσαν</a:t>
            </a:r>
            <a:r>
              <a:rPr lang="el-GR" sz="2000" dirty="0"/>
              <a:t> </a:t>
            </a:r>
            <a:r>
              <a:rPr lang="el-GR" sz="2000" dirty="0" err="1"/>
              <a:t>ἕκαστος</a:t>
            </a:r>
            <a:r>
              <a:rPr lang="el-GR" sz="2000" dirty="0"/>
              <a:t> </a:t>
            </a:r>
            <a:r>
              <a:rPr lang="el-GR" sz="2000" dirty="0" err="1"/>
              <a:t>πρόβατον</a:t>
            </a:r>
            <a:r>
              <a:rPr lang="el-GR" sz="2000" dirty="0"/>
              <a:t> </a:t>
            </a:r>
            <a:r>
              <a:rPr lang="el-GR" sz="2000" dirty="0" err="1"/>
              <a:t>κατ</a:t>
            </a:r>
            <a:r>
              <a:rPr lang="el-GR" sz="2000" dirty="0"/>
              <a:t>᾽ </a:t>
            </a:r>
            <a:r>
              <a:rPr lang="el-GR" sz="2000" dirty="0" err="1"/>
              <a:t>οἴκους</a:t>
            </a:r>
            <a:r>
              <a:rPr lang="el-GR" sz="2000" dirty="0"/>
              <a:t> </a:t>
            </a:r>
            <a:r>
              <a:rPr lang="el-GR" sz="2000" dirty="0" err="1"/>
              <a:t>πατριῶν</a:t>
            </a:r>
            <a:r>
              <a:rPr lang="el-GR" sz="2000" dirty="0"/>
              <a:t> </a:t>
            </a:r>
            <a:r>
              <a:rPr lang="el-GR" sz="2000" dirty="0" err="1"/>
              <a:t>ἕκαστος</a:t>
            </a:r>
            <a:r>
              <a:rPr lang="el-GR" sz="2000" dirty="0"/>
              <a:t> </a:t>
            </a:r>
            <a:r>
              <a:rPr lang="el-GR" sz="2000" dirty="0" err="1"/>
              <a:t>πρόβατον</a:t>
            </a:r>
            <a:r>
              <a:rPr lang="el-GR" sz="2000" dirty="0"/>
              <a:t> </a:t>
            </a:r>
            <a:r>
              <a:rPr lang="el-GR" sz="2000" dirty="0" err="1"/>
              <a:t>κατ</a:t>
            </a:r>
            <a:r>
              <a:rPr lang="el-GR" sz="2000" dirty="0"/>
              <a:t>᾽ </a:t>
            </a:r>
            <a:r>
              <a:rPr lang="el-GR" sz="2000" dirty="0" err="1"/>
              <a:t>οἰκίαν</a:t>
            </a:r>
            <a:endParaRPr lang="el-GR" sz="2000" dirty="0"/>
          </a:p>
          <a:p>
            <a:pPr marL="0" indent="0">
              <a:lnSpc>
                <a:spcPts val="1800"/>
              </a:lnSpc>
              <a:spcBef>
                <a:spcPts val="0"/>
              </a:spcBef>
              <a:buNone/>
            </a:pPr>
            <a:r>
              <a:rPr lang="en-US" sz="2000" dirty="0"/>
              <a:t> </a:t>
            </a:r>
            <a:r>
              <a:rPr lang="en-US" sz="2000" baseline="30000" dirty="0"/>
              <a:t>4 </a:t>
            </a:r>
            <a:r>
              <a:rPr lang="el-GR" sz="2000" dirty="0"/>
              <a:t> </a:t>
            </a:r>
            <a:r>
              <a:rPr lang="el-GR" sz="2000" dirty="0" err="1"/>
              <a:t>ἐὰν</a:t>
            </a:r>
            <a:r>
              <a:rPr lang="el-GR" sz="2000" dirty="0"/>
              <a:t> </a:t>
            </a:r>
            <a:r>
              <a:rPr lang="el-GR" sz="2000" dirty="0" err="1"/>
              <a:t>δὲ</a:t>
            </a:r>
            <a:r>
              <a:rPr lang="el-GR" sz="2000" dirty="0"/>
              <a:t> </a:t>
            </a:r>
            <a:r>
              <a:rPr lang="el-GR" sz="2000" dirty="0" err="1"/>
              <a:t>ὀλιγοστοὶ</a:t>
            </a:r>
            <a:r>
              <a:rPr lang="el-GR" sz="2000" dirty="0"/>
              <a:t> </a:t>
            </a:r>
            <a:r>
              <a:rPr lang="el-GR" sz="2000" dirty="0" err="1"/>
              <a:t>ὦσιν</a:t>
            </a:r>
            <a:r>
              <a:rPr lang="el-GR" sz="2000" dirty="0"/>
              <a:t> </a:t>
            </a:r>
            <a:r>
              <a:rPr lang="el-GR" sz="2000" dirty="0" err="1"/>
              <a:t>οἱ</a:t>
            </a:r>
            <a:r>
              <a:rPr lang="el-GR" sz="2000" dirty="0"/>
              <a:t> </a:t>
            </a:r>
            <a:r>
              <a:rPr lang="el-GR" sz="2000" dirty="0" err="1"/>
              <a:t>ἐν</a:t>
            </a:r>
            <a:r>
              <a:rPr lang="el-GR" sz="2000" dirty="0"/>
              <a:t> </a:t>
            </a:r>
            <a:r>
              <a:rPr lang="el-GR" sz="2000" dirty="0" err="1"/>
              <a:t>τῇ</a:t>
            </a:r>
            <a:r>
              <a:rPr lang="el-GR" sz="2000" dirty="0"/>
              <a:t> </a:t>
            </a:r>
            <a:r>
              <a:rPr lang="el-GR" sz="2000" dirty="0" err="1"/>
              <a:t>οἰκίᾳ</a:t>
            </a:r>
            <a:r>
              <a:rPr lang="el-GR" sz="2000" dirty="0"/>
              <a:t> </a:t>
            </a:r>
            <a:r>
              <a:rPr lang="el-GR" sz="2000" dirty="0" err="1"/>
              <a:t>ὥστε</a:t>
            </a:r>
            <a:r>
              <a:rPr lang="el-GR" sz="2000" dirty="0"/>
              <a:t> </a:t>
            </a:r>
            <a:r>
              <a:rPr lang="el-GR" sz="2000" dirty="0" err="1"/>
              <a:t>μὴ</a:t>
            </a:r>
            <a:r>
              <a:rPr lang="el-GR" sz="2000" dirty="0"/>
              <a:t> </a:t>
            </a:r>
            <a:r>
              <a:rPr lang="el-GR" sz="2000" dirty="0" err="1"/>
              <a:t>ἱκανοὺς</a:t>
            </a:r>
            <a:r>
              <a:rPr lang="el-GR" sz="2000" dirty="0"/>
              <a:t> </a:t>
            </a:r>
            <a:r>
              <a:rPr lang="el-GR" sz="2000" dirty="0" err="1"/>
              <a:t>εἶναι</a:t>
            </a:r>
            <a:r>
              <a:rPr lang="el-GR" sz="2000" dirty="0"/>
              <a:t> </a:t>
            </a:r>
            <a:r>
              <a:rPr lang="el-GR" sz="2000" dirty="0" err="1"/>
              <a:t>εἰς</a:t>
            </a:r>
            <a:r>
              <a:rPr lang="el-GR" sz="2000" dirty="0"/>
              <a:t> </a:t>
            </a:r>
            <a:r>
              <a:rPr lang="el-GR" sz="2000" dirty="0" err="1"/>
              <a:t>πρόβατον</a:t>
            </a:r>
            <a:r>
              <a:rPr lang="el-GR" sz="2000" dirty="0"/>
              <a:t> </a:t>
            </a:r>
            <a:r>
              <a:rPr lang="el-GR" sz="2000" dirty="0" err="1"/>
              <a:t>συλλήμψεται</a:t>
            </a:r>
            <a:r>
              <a:rPr lang="el-GR" sz="2000" dirty="0"/>
              <a:t> </a:t>
            </a:r>
            <a:r>
              <a:rPr lang="el-GR" sz="2000" dirty="0" err="1"/>
              <a:t>μεθ</a:t>
            </a:r>
            <a:r>
              <a:rPr lang="el-GR" sz="2000" dirty="0"/>
              <a:t>᾽ </a:t>
            </a:r>
            <a:r>
              <a:rPr lang="el-GR" sz="2000" dirty="0" err="1"/>
              <a:t>ἑαυτοῦ</a:t>
            </a:r>
            <a:r>
              <a:rPr lang="el-GR" sz="2000" dirty="0"/>
              <a:t> </a:t>
            </a:r>
            <a:r>
              <a:rPr lang="el-GR" sz="2000" dirty="0" err="1"/>
              <a:t>τὸν</a:t>
            </a:r>
            <a:r>
              <a:rPr lang="el-GR" sz="2000" dirty="0"/>
              <a:t> </a:t>
            </a:r>
            <a:r>
              <a:rPr lang="el-GR" sz="2000" dirty="0" err="1"/>
              <a:t>γείτονα</a:t>
            </a:r>
            <a:r>
              <a:rPr lang="el-GR" sz="2000" dirty="0"/>
              <a:t> </a:t>
            </a:r>
            <a:r>
              <a:rPr lang="el-GR" sz="2000" dirty="0" err="1"/>
              <a:t>τὸν</a:t>
            </a:r>
            <a:r>
              <a:rPr lang="el-GR" sz="2000" dirty="0"/>
              <a:t> </a:t>
            </a:r>
            <a:r>
              <a:rPr lang="el-GR" sz="2000" dirty="0" err="1"/>
              <a:t>πλησίον</a:t>
            </a:r>
            <a:r>
              <a:rPr lang="el-GR" sz="2000" dirty="0"/>
              <a:t> </a:t>
            </a:r>
            <a:r>
              <a:rPr lang="el-GR" sz="2000" dirty="0" err="1"/>
              <a:t>αὐτοῦ</a:t>
            </a:r>
            <a:r>
              <a:rPr lang="el-GR" sz="2000" dirty="0"/>
              <a:t> </a:t>
            </a:r>
            <a:r>
              <a:rPr lang="el-GR" sz="2000" dirty="0" err="1"/>
              <a:t>κατὰ</a:t>
            </a:r>
            <a:r>
              <a:rPr lang="el-GR" sz="2000" dirty="0"/>
              <a:t> </a:t>
            </a:r>
            <a:r>
              <a:rPr lang="el-GR" sz="2000" dirty="0" err="1"/>
              <a:t>ἀριθμὸν</a:t>
            </a:r>
            <a:r>
              <a:rPr lang="el-GR" sz="2000" dirty="0"/>
              <a:t> </a:t>
            </a:r>
            <a:r>
              <a:rPr lang="el-GR" sz="2000" dirty="0" err="1"/>
              <a:t>ψυχῶν</a:t>
            </a:r>
            <a:r>
              <a:rPr lang="el-GR" sz="2000" dirty="0"/>
              <a:t> </a:t>
            </a:r>
            <a:r>
              <a:rPr lang="el-GR" sz="2000" dirty="0" err="1"/>
              <a:t>ἕκαστος</a:t>
            </a:r>
            <a:r>
              <a:rPr lang="el-GR" sz="2000" dirty="0"/>
              <a:t> </a:t>
            </a:r>
            <a:r>
              <a:rPr lang="el-GR" sz="2000" dirty="0" err="1"/>
              <a:t>τὸ</a:t>
            </a:r>
            <a:r>
              <a:rPr lang="el-GR" sz="2000" dirty="0"/>
              <a:t> </a:t>
            </a:r>
            <a:r>
              <a:rPr lang="el-GR" sz="2000" dirty="0" err="1"/>
              <a:t>ἀρκοῦν</a:t>
            </a:r>
            <a:r>
              <a:rPr lang="el-GR" sz="2000" dirty="0"/>
              <a:t> </a:t>
            </a:r>
            <a:r>
              <a:rPr lang="el-GR" sz="2000" dirty="0" err="1"/>
              <a:t>αὐτῷ</a:t>
            </a:r>
            <a:r>
              <a:rPr lang="el-GR" sz="2000" dirty="0"/>
              <a:t> </a:t>
            </a:r>
            <a:r>
              <a:rPr lang="el-GR" sz="2000" dirty="0" err="1"/>
              <a:t>συναριθμήσεται</a:t>
            </a:r>
            <a:r>
              <a:rPr lang="el-GR" sz="2000" dirty="0"/>
              <a:t> </a:t>
            </a:r>
            <a:r>
              <a:rPr lang="el-GR" sz="2000" dirty="0" err="1"/>
              <a:t>εἰς</a:t>
            </a:r>
            <a:r>
              <a:rPr lang="el-GR" sz="2000" dirty="0"/>
              <a:t> </a:t>
            </a:r>
            <a:r>
              <a:rPr lang="el-GR" sz="2000" dirty="0" err="1"/>
              <a:t>πρόβατον</a:t>
            </a:r>
            <a:endParaRPr lang="el-GR" sz="2000" dirty="0"/>
          </a:p>
          <a:p>
            <a:pPr marL="0" indent="0">
              <a:lnSpc>
                <a:spcPts val="1800"/>
              </a:lnSpc>
              <a:spcBef>
                <a:spcPts val="0"/>
              </a:spcBef>
              <a:buNone/>
            </a:pPr>
            <a:r>
              <a:rPr lang="en-US" sz="2000" dirty="0"/>
              <a:t> </a:t>
            </a:r>
            <a:r>
              <a:rPr lang="en-US" sz="2000" baseline="30000" dirty="0"/>
              <a:t>5 </a:t>
            </a:r>
            <a:r>
              <a:rPr lang="el-GR" sz="2000" dirty="0"/>
              <a:t> </a:t>
            </a:r>
            <a:r>
              <a:rPr lang="el-GR" sz="2000" dirty="0" err="1"/>
              <a:t>πρόβατον</a:t>
            </a:r>
            <a:r>
              <a:rPr lang="el-GR" sz="2000" dirty="0"/>
              <a:t> </a:t>
            </a:r>
            <a:r>
              <a:rPr lang="el-GR" sz="2000" dirty="0" err="1"/>
              <a:t>τέλειον</a:t>
            </a:r>
            <a:r>
              <a:rPr lang="el-GR" sz="2000" dirty="0"/>
              <a:t> </a:t>
            </a:r>
            <a:r>
              <a:rPr lang="el-GR" sz="2000" dirty="0" err="1"/>
              <a:t>ἄρσεν</a:t>
            </a:r>
            <a:r>
              <a:rPr lang="el-GR" sz="2000" dirty="0"/>
              <a:t> </a:t>
            </a:r>
            <a:r>
              <a:rPr lang="el-GR" sz="2000" dirty="0" err="1"/>
              <a:t>ἐνιαύσιον</a:t>
            </a:r>
            <a:r>
              <a:rPr lang="el-GR" sz="2000" dirty="0"/>
              <a:t> </a:t>
            </a:r>
            <a:r>
              <a:rPr lang="el-GR" sz="2000" dirty="0" err="1"/>
              <a:t>ἔσται</a:t>
            </a:r>
            <a:r>
              <a:rPr lang="el-GR" sz="2000" dirty="0"/>
              <a:t> </a:t>
            </a:r>
            <a:r>
              <a:rPr lang="el-GR" sz="2000" dirty="0" err="1"/>
              <a:t>ὑμῖν</a:t>
            </a:r>
            <a:r>
              <a:rPr lang="el-GR" sz="2000" dirty="0"/>
              <a:t> </a:t>
            </a:r>
            <a:r>
              <a:rPr lang="el-GR" sz="2000" dirty="0" err="1"/>
              <a:t>ἀπὸ</a:t>
            </a:r>
            <a:r>
              <a:rPr lang="el-GR" sz="2000" dirty="0"/>
              <a:t> </a:t>
            </a:r>
            <a:r>
              <a:rPr lang="el-GR" sz="2000" dirty="0" err="1"/>
              <a:t>τῶν</a:t>
            </a:r>
            <a:r>
              <a:rPr lang="el-GR" sz="2000" dirty="0"/>
              <a:t> </a:t>
            </a:r>
            <a:r>
              <a:rPr lang="el-GR" sz="2000" dirty="0" err="1"/>
              <a:t>ἀρνῶν</a:t>
            </a:r>
            <a:r>
              <a:rPr lang="el-GR" sz="2000" dirty="0"/>
              <a:t> </a:t>
            </a:r>
            <a:r>
              <a:rPr lang="el-GR" sz="2000" dirty="0" err="1"/>
              <a:t>καὶ</a:t>
            </a:r>
            <a:r>
              <a:rPr lang="el-GR" sz="2000" dirty="0"/>
              <a:t> </a:t>
            </a:r>
            <a:r>
              <a:rPr lang="el-GR" sz="2000" dirty="0" err="1"/>
              <a:t>τῶν</a:t>
            </a:r>
            <a:r>
              <a:rPr lang="el-GR" sz="2000" dirty="0"/>
              <a:t> </a:t>
            </a:r>
            <a:r>
              <a:rPr lang="el-GR" sz="2000" dirty="0" err="1"/>
              <a:t>ἐρίφων</a:t>
            </a:r>
            <a:r>
              <a:rPr lang="el-GR" sz="2000" dirty="0"/>
              <a:t> </a:t>
            </a:r>
            <a:r>
              <a:rPr lang="el-GR" sz="2000" dirty="0" err="1"/>
              <a:t>λήμψεσθε</a:t>
            </a:r>
            <a:endParaRPr lang="el-GR" sz="2000" dirty="0"/>
          </a:p>
          <a:p>
            <a:pPr marL="0" indent="0">
              <a:lnSpc>
                <a:spcPts val="1800"/>
              </a:lnSpc>
              <a:spcBef>
                <a:spcPts val="0"/>
              </a:spcBef>
              <a:buNone/>
            </a:pPr>
            <a:r>
              <a:rPr lang="en-US" sz="2000" dirty="0"/>
              <a:t> </a:t>
            </a:r>
            <a:r>
              <a:rPr lang="en-US" sz="2000" baseline="30000" dirty="0"/>
              <a:t>6 </a:t>
            </a:r>
            <a:r>
              <a:rPr lang="el-GR" sz="2000" dirty="0"/>
              <a:t> </a:t>
            </a:r>
            <a:r>
              <a:rPr lang="el-GR" sz="2000" dirty="0" err="1"/>
              <a:t>καὶ</a:t>
            </a:r>
            <a:r>
              <a:rPr lang="el-GR" sz="2000" dirty="0"/>
              <a:t> </a:t>
            </a:r>
            <a:r>
              <a:rPr lang="el-GR" sz="2000" dirty="0" err="1"/>
              <a:t>ἔσται</a:t>
            </a:r>
            <a:r>
              <a:rPr lang="el-GR" sz="2000" dirty="0"/>
              <a:t> </a:t>
            </a:r>
            <a:r>
              <a:rPr lang="el-GR" sz="2000" dirty="0" err="1"/>
              <a:t>ὑμῖν</a:t>
            </a:r>
            <a:r>
              <a:rPr lang="el-GR" sz="2000" dirty="0"/>
              <a:t> </a:t>
            </a:r>
            <a:r>
              <a:rPr lang="el-GR" sz="2000" dirty="0" err="1"/>
              <a:t>διατετηρημένον</a:t>
            </a:r>
            <a:r>
              <a:rPr lang="el-GR" sz="2000" dirty="0"/>
              <a:t> </a:t>
            </a:r>
            <a:r>
              <a:rPr lang="el-GR" sz="2000" dirty="0" err="1"/>
              <a:t>ἕως</a:t>
            </a:r>
            <a:r>
              <a:rPr lang="el-GR" sz="2000" dirty="0"/>
              <a:t> </a:t>
            </a:r>
            <a:r>
              <a:rPr lang="el-GR" sz="2000" dirty="0" err="1"/>
              <a:t>τῆς</a:t>
            </a:r>
            <a:r>
              <a:rPr lang="el-GR" sz="2000" dirty="0"/>
              <a:t> </a:t>
            </a:r>
            <a:r>
              <a:rPr lang="el-GR" sz="2000" dirty="0" err="1"/>
              <a:t>τεσσαρεσκαιδεκάτης</a:t>
            </a:r>
            <a:r>
              <a:rPr lang="el-GR" sz="2000" dirty="0"/>
              <a:t> </a:t>
            </a:r>
            <a:r>
              <a:rPr lang="el-GR" sz="2000" dirty="0" err="1"/>
              <a:t>τοῦ</a:t>
            </a:r>
            <a:r>
              <a:rPr lang="el-GR" sz="2000" dirty="0"/>
              <a:t> </a:t>
            </a:r>
            <a:r>
              <a:rPr lang="el-GR" sz="2000" dirty="0" err="1"/>
              <a:t>μηνὸς</a:t>
            </a:r>
            <a:r>
              <a:rPr lang="el-GR" sz="2000" dirty="0"/>
              <a:t> </a:t>
            </a:r>
            <a:r>
              <a:rPr lang="el-GR" sz="2000" dirty="0" err="1"/>
              <a:t>τούτου</a:t>
            </a:r>
            <a:r>
              <a:rPr lang="el-GR" sz="2000" dirty="0"/>
              <a:t> </a:t>
            </a:r>
            <a:r>
              <a:rPr lang="el-GR" sz="2000" dirty="0" err="1"/>
              <a:t>καὶ</a:t>
            </a:r>
            <a:r>
              <a:rPr lang="el-GR" sz="2000" dirty="0"/>
              <a:t> </a:t>
            </a:r>
            <a:r>
              <a:rPr lang="el-GR" sz="2000" dirty="0" err="1"/>
              <a:t>σφάξουσιν</a:t>
            </a:r>
            <a:r>
              <a:rPr lang="el-GR" sz="2000" dirty="0"/>
              <a:t> </a:t>
            </a:r>
            <a:r>
              <a:rPr lang="el-GR" sz="2000" dirty="0" err="1"/>
              <a:t>αὐτὸ</a:t>
            </a:r>
            <a:r>
              <a:rPr lang="el-GR" sz="2000" dirty="0"/>
              <a:t> </a:t>
            </a:r>
            <a:r>
              <a:rPr lang="el-GR" sz="2000" dirty="0" err="1"/>
              <a:t>πᾶν</a:t>
            </a:r>
            <a:r>
              <a:rPr lang="el-GR" sz="2000" dirty="0"/>
              <a:t> </a:t>
            </a:r>
            <a:r>
              <a:rPr lang="el-GR" sz="2000" dirty="0" err="1"/>
              <a:t>τὸ</a:t>
            </a:r>
            <a:r>
              <a:rPr lang="el-GR" sz="2000" dirty="0"/>
              <a:t> </a:t>
            </a:r>
            <a:r>
              <a:rPr lang="el-GR" sz="2000" dirty="0" err="1"/>
              <a:t>πλῆθος</a:t>
            </a:r>
            <a:r>
              <a:rPr lang="el-GR" sz="2000" dirty="0"/>
              <a:t> </a:t>
            </a:r>
            <a:r>
              <a:rPr lang="el-GR" sz="2000" dirty="0" err="1"/>
              <a:t>συναγωγῆς</a:t>
            </a:r>
            <a:r>
              <a:rPr lang="el-GR" sz="2000" dirty="0"/>
              <a:t> </a:t>
            </a:r>
            <a:r>
              <a:rPr lang="el-GR" sz="2000" dirty="0" err="1"/>
              <a:t>υἱῶν</a:t>
            </a:r>
            <a:r>
              <a:rPr lang="el-GR" sz="2000" dirty="0"/>
              <a:t> </a:t>
            </a:r>
            <a:r>
              <a:rPr lang="el-GR" sz="2000" dirty="0" err="1"/>
              <a:t>Ισραηλ</a:t>
            </a:r>
            <a:r>
              <a:rPr lang="el-GR" sz="2000" dirty="0"/>
              <a:t> </a:t>
            </a:r>
            <a:r>
              <a:rPr lang="el-GR" sz="2000" dirty="0" err="1"/>
              <a:t>πρὸς</a:t>
            </a:r>
            <a:r>
              <a:rPr lang="el-GR" sz="2000" dirty="0"/>
              <a:t> </a:t>
            </a:r>
            <a:r>
              <a:rPr lang="el-GR" sz="2000" dirty="0" err="1"/>
              <a:t>ἑσπέραν</a:t>
            </a:r>
            <a:endParaRPr lang="el-GR" sz="2000" dirty="0"/>
          </a:p>
          <a:p>
            <a:pPr marL="0" indent="0">
              <a:lnSpc>
                <a:spcPts val="1800"/>
              </a:lnSpc>
              <a:spcBef>
                <a:spcPts val="0"/>
              </a:spcBef>
              <a:buNone/>
            </a:pPr>
            <a:r>
              <a:rPr lang="en-US" sz="2000" dirty="0"/>
              <a:t> </a:t>
            </a:r>
            <a:r>
              <a:rPr lang="en-US" sz="2000" baseline="30000" dirty="0"/>
              <a:t>7 </a:t>
            </a:r>
            <a:r>
              <a:rPr lang="el-GR" sz="2000" dirty="0"/>
              <a:t> </a:t>
            </a:r>
            <a:r>
              <a:rPr lang="el-GR" sz="2000" dirty="0" err="1"/>
              <a:t>καὶ</a:t>
            </a:r>
            <a:r>
              <a:rPr lang="el-GR" sz="2000" dirty="0"/>
              <a:t> </a:t>
            </a:r>
            <a:r>
              <a:rPr lang="el-GR" sz="2000" dirty="0" err="1"/>
              <a:t>λήμψονται</a:t>
            </a:r>
            <a:r>
              <a:rPr lang="el-GR" sz="2000" dirty="0"/>
              <a:t> </a:t>
            </a:r>
            <a:r>
              <a:rPr lang="el-GR" sz="2000" dirty="0" err="1"/>
              <a:t>ἀπὸ</a:t>
            </a:r>
            <a:r>
              <a:rPr lang="el-GR" sz="2000" dirty="0"/>
              <a:t> </a:t>
            </a:r>
            <a:r>
              <a:rPr lang="el-GR" sz="2000" dirty="0" err="1"/>
              <a:t>τοῦ</a:t>
            </a:r>
            <a:r>
              <a:rPr lang="el-GR" sz="2000" dirty="0"/>
              <a:t> </a:t>
            </a:r>
            <a:r>
              <a:rPr lang="el-GR" sz="2000" dirty="0" err="1"/>
              <a:t>αἵματος</a:t>
            </a:r>
            <a:r>
              <a:rPr lang="el-GR" sz="2000" dirty="0"/>
              <a:t> </a:t>
            </a:r>
            <a:r>
              <a:rPr lang="el-GR" sz="2000" dirty="0" err="1"/>
              <a:t>καὶ</a:t>
            </a:r>
            <a:r>
              <a:rPr lang="el-GR" sz="2000" dirty="0"/>
              <a:t> </a:t>
            </a:r>
            <a:r>
              <a:rPr lang="el-GR" sz="2000" dirty="0" err="1"/>
              <a:t>θήσουσιν</a:t>
            </a:r>
            <a:r>
              <a:rPr lang="el-GR" sz="2000" dirty="0"/>
              <a:t> </a:t>
            </a:r>
            <a:r>
              <a:rPr lang="el-GR" sz="2000" dirty="0" err="1"/>
              <a:t>ἐπὶ</a:t>
            </a:r>
            <a:r>
              <a:rPr lang="el-GR" sz="2000" dirty="0"/>
              <a:t> </a:t>
            </a:r>
            <a:r>
              <a:rPr lang="el-GR" sz="2000" dirty="0" err="1"/>
              <a:t>τῶν</a:t>
            </a:r>
            <a:r>
              <a:rPr lang="el-GR" sz="2000" dirty="0"/>
              <a:t> </a:t>
            </a:r>
            <a:r>
              <a:rPr lang="el-GR" sz="2000" dirty="0" err="1"/>
              <a:t>δύο</a:t>
            </a:r>
            <a:r>
              <a:rPr lang="el-GR" sz="2000" dirty="0"/>
              <a:t> </a:t>
            </a:r>
            <a:r>
              <a:rPr lang="el-GR" sz="2000" dirty="0" err="1"/>
              <a:t>σταθμῶν</a:t>
            </a:r>
            <a:r>
              <a:rPr lang="el-GR" sz="2000" dirty="0"/>
              <a:t> (δύο παραστάδων) </a:t>
            </a:r>
            <a:r>
              <a:rPr lang="el-GR" sz="2000" dirty="0" err="1"/>
              <a:t>καὶ</a:t>
            </a:r>
            <a:r>
              <a:rPr lang="el-GR" sz="2000" dirty="0"/>
              <a:t> </a:t>
            </a:r>
            <a:r>
              <a:rPr lang="el-GR" sz="2000" dirty="0" err="1"/>
              <a:t>ἐπὶ</a:t>
            </a:r>
            <a:r>
              <a:rPr lang="el-GR" sz="2000" dirty="0"/>
              <a:t> </a:t>
            </a:r>
            <a:r>
              <a:rPr lang="el-GR" sz="2000" dirty="0" err="1"/>
              <a:t>τὴν</a:t>
            </a:r>
            <a:r>
              <a:rPr lang="el-GR" sz="2000" dirty="0"/>
              <a:t> </a:t>
            </a:r>
            <a:r>
              <a:rPr lang="el-GR" sz="2000" dirty="0" err="1"/>
              <a:t>φλιὰν</a:t>
            </a:r>
            <a:r>
              <a:rPr lang="el-GR" sz="2000" dirty="0"/>
              <a:t> (ανώφλι) </a:t>
            </a:r>
            <a:r>
              <a:rPr lang="el-GR" sz="2000" dirty="0" err="1"/>
              <a:t>ἐν</a:t>
            </a:r>
            <a:r>
              <a:rPr lang="el-GR" sz="2000" dirty="0"/>
              <a:t> </a:t>
            </a:r>
            <a:r>
              <a:rPr lang="el-GR" sz="2000" dirty="0" err="1"/>
              <a:t>τοῖς</a:t>
            </a:r>
            <a:r>
              <a:rPr lang="el-GR" sz="2000" dirty="0"/>
              <a:t> </a:t>
            </a:r>
            <a:r>
              <a:rPr lang="el-GR" sz="2000" dirty="0" err="1"/>
              <a:t>οἴκοις</a:t>
            </a:r>
            <a:r>
              <a:rPr lang="el-GR" sz="2000" dirty="0"/>
              <a:t> </a:t>
            </a:r>
            <a:r>
              <a:rPr lang="el-GR" sz="2000" dirty="0" err="1"/>
              <a:t>ἐν</a:t>
            </a:r>
            <a:r>
              <a:rPr lang="el-GR" sz="2000" dirty="0"/>
              <a:t> </a:t>
            </a:r>
            <a:r>
              <a:rPr lang="el-GR" sz="2000" dirty="0" err="1"/>
              <a:t>οἷς</a:t>
            </a:r>
            <a:r>
              <a:rPr lang="el-GR" sz="2000" dirty="0"/>
              <a:t> </a:t>
            </a:r>
            <a:r>
              <a:rPr lang="el-GR" sz="2000" dirty="0" err="1"/>
              <a:t>ἐὰν</a:t>
            </a:r>
            <a:r>
              <a:rPr lang="el-GR" sz="2000" dirty="0"/>
              <a:t> </a:t>
            </a:r>
            <a:r>
              <a:rPr lang="el-GR" sz="2000" dirty="0" err="1"/>
              <a:t>φάγωσιν</a:t>
            </a:r>
            <a:r>
              <a:rPr lang="el-GR" sz="2000" dirty="0"/>
              <a:t> </a:t>
            </a:r>
            <a:r>
              <a:rPr lang="el-GR" sz="2000" dirty="0" err="1"/>
              <a:t>αὐτὰ</a:t>
            </a:r>
            <a:r>
              <a:rPr lang="el-GR" sz="2000" dirty="0"/>
              <a:t> </a:t>
            </a:r>
            <a:r>
              <a:rPr lang="el-GR" sz="2000" dirty="0" err="1"/>
              <a:t>ἐν</a:t>
            </a:r>
            <a:r>
              <a:rPr lang="el-GR" sz="2000" dirty="0"/>
              <a:t> </a:t>
            </a:r>
            <a:r>
              <a:rPr lang="el-GR" sz="2000" dirty="0" err="1"/>
              <a:t>αὐτοῖς</a:t>
            </a:r>
            <a:endParaRPr lang="el-GR" sz="2000" dirty="0"/>
          </a:p>
          <a:p>
            <a:pPr marL="0" indent="0">
              <a:lnSpc>
                <a:spcPts val="1800"/>
              </a:lnSpc>
              <a:spcBef>
                <a:spcPts val="0"/>
              </a:spcBef>
              <a:buNone/>
            </a:pPr>
            <a:r>
              <a:rPr lang="en-US" sz="2000" dirty="0"/>
              <a:t> </a:t>
            </a:r>
            <a:r>
              <a:rPr lang="en-US" sz="2000" baseline="30000" dirty="0"/>
              <a:t>8 </a:t>
            </a:r>
            <a:r>
              <a:rPr lang="el-GR" sz="2000" dirty="0"/>
              <a:t> </a:t>
            </a:r>
            <a:r>
              <a:rPr lang="el-GR" sz="2000" dirty="0" err="1"/>
              <a:t>καὶ</a:t>
            </a:r>
            <a:r>
              <a:rPr lang="el-GR" sz="2000" dirty="0"/>
              <a:t> </a:t>
            </a:r>
            <a:r>
              <a:rPr lang="el-GR" sz="2000" dirty="0" err="1"/>
              <a:t>φάγονται</a:t>
            </a:r>
            <a:r>
              <a:rPr lang="el-GR" sz="2000" dirty="0"/>
              <a:t> </a:t>
            </a:r>
            <a:r>
              <a:rPr lang="el-GR" sz="2000" dirty="0" err="1"/>
              <a:t>τὰ</a:t>
            </a:r>
            <a:r>
              <a:rPr lang="el-GR" sz="2000" dirty="0"/>
              <a:t> </a:t>
            </a:r>
            <a:r>
              <a:rPr lang="el-GR" sz="2000" dirty="0" err="1"/>
              <a:t>κρέα</a:t>
            </a:r>
            <a:r>
              <a:rPr lang="el-GR" sz="2000" dirty="0"/>
              <a:t> </a:t>
            </a:r>
            <a:r>
              <a:rPr lang="el-GR" sz="2000" dirty="0" err="1"/>
              <a:t>τῇ</a:t>
            </a:r>
            <a:r>
              <a:rPr lang="el-GR" sz="2000" dirty="0"/>
              <a:t> </a:t>
            </a:r>
            <a:r>
              <a:rPr lang="el-GR" sz="2000" dirty="0" err="1"/>
              <a:t>νυκτὶ</a:t>
            </a:r>
            <a:r>
              <a:rPr lang="el-GR" sz="2000" dirty="0"/>
              <a:t> </a:t>
            </a:r>
            <a:r>
              <a:rPr lang="el-GR" sz="2000" dirty="0" err="1"/>
              <a:t>ταύτῃ</a:t>
            </a:r>
            <a:r>
              <a:rPr lang="el-GR" sz="2000" dirty="0"/>
              <a:t> </a:t>
            </a:r>
            <a:r>
              <a:rPr lang="el-GR" sz="2000" dirty="0" err="1"/>
              <a:t>ὀπτὰ</a:t>
            </a:r>
            <a:r>
              <a:rPr lang="el-GR" sz="2000" dirty="0"/>
              <a:t> </a:t>
            </a:r>
            <a:r>
              <a:rPr lang="el-GR" sz="2000" dirty="0" err="1"/>
              <a:t>πυρὶ</a:t>
            </a:r>
            <a:r>
              <a:rPr lang="el-GR" sz="2000" dirty="0"/>
              <a:t> </a:t>
            </a:r>
            <a:r>
              <a:rPr lang="el-GR" sz="2000" dirty="0" err="1"/>
              <a:t>καὶ</a:t>
            </a:r>
            <a:r>
              <a:rPr lang="el-GR" sz="2000" dirty="0"/>
              <a:t> </a:t>
            </a:r>
            <a:r>
              <a:rPr lang="el-GR" sz="2000" dirty="0" err="1"/>
              <a:t>ἄζυμα</a:t>
            </a:r>
            <a:r>
              <a:rPr lang="el-GR" sz="2000" dirty="0"/>
              <a:t> </a:t>
            </a:r>
            <a:r>
              <a:rPr lang="el-GR" sz="2000" dirty="0" err="1"/>
              <a:t>ἐπὶ</a:t>
            </a:r>
            <a:r>
              <a:rPr lang="el-GR" sz="2000" dirty="0"/>
              <a:t> </a:t>
            </a:r>
            <a:r>
              <a:rPr lang="el-GR" sz="2000" dirty="0" err="1"/>
              <a:t>πικρίδων</a:t>
            </a:r>
            <a:r>
              <a:rPr lang="el-GR" sz="2000" dirty="0"/>
              <a:t> </a:t>
            </a:r>
            <a:r>
              <a:rPr lang="el-GR" sz="2000" dirty="0" err="1"/>
              <a:t>ἔδονται</a:t>
            </a:r>
            <a:endParaRPr lang="el-GR" sz="2000" dirty="0"/>
          </a:p>
          <a:p>
            <a:pPr marL="0" indent="0">
              <a:lnSpc>
                <a:spcPts val="1800"/>
              </a:lnSpc>
              <a:spcBef>
                <a:spcPts val="0"/>
              </a:spcBef>
              <a:buNone/>
            </a:pPr>
            <a:r>
              <a:rPr lang="en-US" sz="2000" dirty="0"/>
              <a:t> </a:t>
            </a:r>
            <a:r>
              <a:rPr lang="en-US" sz="2000" baseline="30000" dirty="0"/>
              <a:t>9 </a:t>
            </a:r>
            <a:r>
              <a:rPr lang="el-GR" sz="2000" dirty="0"/>
              <a:t> </a:t>
            </a:r>
            <a:r>
              <a:rPr lang="el-GR" sz="2000" dirty="0" err="1"/>
              <a:t>οὐκ</a:t>
            </a:r>
            <a:r>
              <a:rPr lang="el-GR" sz="2000" dirty="0"/>
              <a:t> </a:t>
            </a:r>
            <a:r>
              <a:rPr lang="el-GR" sz="2000" dirty="0" err="1"/>
              <a:t>ἔδεσθε</a:t>
            </a:r>
            <a:r>
              <a:rPr lang="el-GR" sz="2000" dirty="0"/>
              <a:t> </a:t>
            </a:r>
            <a:r>
              <a:rPr lang="el-GR" sz="2000" dirty="0" err="1"/>
              <a:t>ἀπ</a:t>
            </a:r>
            <a:r>
              <a:rPr lang="el-GR" sz="2000" dirty="0"/>
              <a:t>᾽ </a:t>
            </a:r>
            <a:r>
              <a:rPr lang="el-GR" sz="2000" dirty="0" err="1"/>
              <a:t>αὐτῶν</a:t>
            </a:r>
            <a:r>
              <a:rPr lang="el-GR" sz="2000" dirty="0"/>
              <a:t> </a:t>
            </a:r>
            <a:r>
              <a:rPr lang="el-GR" sz="2000" dirty="0" err="1"/>
              <a:t>ὠμὸν</a:t>
            </a:r>
            <a:r>
              <a:rPr lang="el-GR" sz="2000" dirty="0"/>
              <a:t> </a:t>
            </a:r>
            <a:r>
              <a:rPr lang="el-GR" sz="2000" dirty="0" err="1"/>
              <a:t>οὐδὲ</a:t>
            </a:r>
            <a:r>
              <a:rPr lang="el-GR" sz="2000" dirty="0"/>
              <a:t> </a:t>
            </a:r>
            <a:r>
              <a:rPr lang="el-GR" sz="2000" dirty="0" err="1"/>
              <a:t>ἡψημένον</a:t>
            </a:r>
            <a:r>
              <a:rPr lang="el-GR" sz="2000" dirty="0"/>
              <a:t> </a:t>
            </a:r>
            <a:r>
              <a:rPr lang="el-GR" sz="2000" dirty="0" err="1"/>
              <a:t>ἐν</a:t>
            </a:r>
            <a:r>
              <a:rPr lang="el-GR" sz="2000" dirty="0"/>
              <a:t> </a:t>
            </a:r>
            <a:r>
              <a:rPr lang="el-GR" sz="2000" dirty="0" err="1"/>
              <a:t>ὕδατι</a:t>
            </a:r>
            <a:r>
              <a:rPr lang="el-GR" sz="2000" dirty="0"/>
              <a:t> </a:t>
            </a:r>
            <a:r>
              <a:rPr lang="el-GR" sz="2000" dirty="0" err="1"/>
              <a:t>ἀλλ</a:t>
            </a:r>
            <a:r>
              <a:rPr lang="el-GR" sz="2000" dirty="0"/>
              <a:t>᾽ ἢ </a:t>
            </a:r>
            <a:r>
              <a:rPr lang="el-GR" sz="2000" dirty="0" err="1"/>
              <a:t>ὀπτὰ</a:t>
            </a:r>
            <a:r>
              <a:rPr lang="el-GR" sz="2000" dirty="0"/>
              <a:t> </a:t>
            </a:r>
            <a:r>
              <a:rPr lang="el-GR" sz="2000" dirty="0" err="1"/>
              <a:t>πυρί</a:t>
            </a:r>
            <a:r>
              <a:rPr lang="el-GR" sz="2000" dirty="0"/>
              <a:t> </a:t>
            </a:r>
            <a:r>
              <a:rPr lang="el-GR" sz="2000" dirty="0" err="1"/>
              <a:t>κεφαλὴν</a:t>
            </a:r>
            <a:r>
              <a:rPr lang="el-GR" sz="2000" dirty="0"/>
              <a:t> </a:t>
            </a:r>
            <a:r>
              <a:rPr lang="el-GR" sz="2000" dirty="0" err="1"/>
              <a:t>σὺν</a:t>
            </a:r>
            <a:r>
              <a:rPr lang="el-GR" sz="2000" dirty="0"/>
              <a:t> </a:t>
            </a:r>
            <a:r>
              <a:rPr lang="el-GR" sz="2000" dirty="0" err="1"/>
              <a:t>τοῖς</a:t>
            </a:r>
            <a:r>
              <a:rPr lang="el-GR" sz="2000" dirty="0"/>
              <a:t> </a:t>
            </a:r>
            <a:r>
              <a:rPr lang="el-GR" sz="2000" dirty="0" err="1"/>
              <a:t>ποσὶν</a:t>
            </a:r>
            <a:r>
              <a:rPr lang="el-GR" sz="2000" dirty="0"/>
              <a:t> </a:t>
            </a:r>
            <a:r>
              <a:rPr lang="el-GR" sz="2000" dirty="0" err="1"/>
              <a:t>καὶ</a:t>
            </a:r>
            <a:r>
              <a:rPr lang="el-GR" sz="2000" dirty="0"/>
              <a:t> </a:t>
            </a:r>
            <a:r>
              <a:rPr lang="el-GR" sz="2000" dirty="0" err="1"/>
              <a:t>τοῖς</a:t>
            </a:r>
            <a:r>
              <a:rPr lang="el-GR" sz="2000" dirty="0"/>
              <a:t> </a:t>
            </a:r>
            <a:r>
              <a:rPr lang="el-GR" sz="2000" dirty="0" err="1"/>
              <a:t>ἐνδοσθίοις</a:t>
            </a:r>
            <a:endParaRPr lang="el-GR" sz="2000" dirty="0"/>
          </a:p>
          <a:p>
            <a:pPr marL="0" indent="0">
              <a:lnSpc>
                <a:spcPts val="1800"/>
              </a:lnSpc>
              <a:spcBef>
                <a:spcPts val="0"/>
              </a:spcBef>
              <a:buNone/>
            </a:pPr>
            <a:r>
              <a:rPr lang="en-US" sz="2000" dirty="0"/>
              <a:t> </a:t>
            </a:r>
            <a:r>
              <a:rPr lang="en-US" sz="2000" baseline="30000" dirty="0"/>
              <a:t>10 </a:t>
            </a:r>
            <a:r>
              <a:rPr lang="el-GR" sz="2000" dirty="0"/>
              <a:t> </a:t>
            </a:r>
            <a:r>
              <a:rPr lang="el-GR" sz="2000" dirty="0" err="1"/>
              <a:t>οὐκ</a:t>
            </a:r>
            <a:r>
              <a:rPr lang="el-GR" sz="2000" dirty="0"/>
              <a:t> </a:t>
            </a:r>
            <a:r>
              <a:rPr lang="el-GR" sz="2000" dirty="0" err="1"/>
              <a:t>ἀπολείψετε</a:t>
            </a:r>
            <a:r>
              <a:rPr lang="el-GR" sz="2000" dirty="0"/>
              <a:t> </a:t>
            </a:r>
            <a:r>
              <a:rPr lang="el-GR" sz="2000" dirty="0" err="1"/>
              <a:t>ἀπ</a:t>
            </a:r>
            <a:r>
              <a:rPr lang="el-GR" sz="2000" dirty="0"/>
              <a:t>᾽ </a:t>
            </a:r>
            <a:r>
              <a:rPr lang="el-GR" sz="2000" dirty="0" err="1"/>
              <a:t>αὐτοῦ</a:t>
            </a:r>
            <a:r>
              <a:rPr lang="el-GR" sz="2000" dirty="0"/>
              <a:t> </a:t>
            </a:r>
            <a:r>
              <a:rPr lang="el-GR" sz="2000" dirty="0" err="1"/>
              <a:t>ἕως</a:t>
            </a:r>
            <a:r>
              <a:rPr lang="el-GR" sz="2000" dirty="0"/>
              <a:t> </a:t>
            </a:r>
            <a:r>
              <a:rPr lang="el-GR" sz="2000" dirty="0" err="1"/>
              <a:t>πρωὶ</a:t>
            </a:r>
            <a:r>
              <a:rPr lang="el-GR" sz="2000" dirty="0"/>
              <a:t> </a:t>
            </a:r>
            <a:r>
              <a:rPr lang="el-GR" sz="2000" dirty="0" err="1"/>
              <a:t>καὶ</a:t>
            </a:r>
            <a:r>
              <a:rPr lang="el-GR" sz="2000" dirty="0"/>
              <a:t> </a:t>
            </a:r>
            <a:r>
              <a:rPr lang="el-GR" sz="2000" dirty="0" err="1"/>
              <a:t>ὀστοῦν</a:t>
            </a:r>
            <a:r>
              <a:rPr lang="el-GR" sz="2000" dirty="0"/>
              <a:t> </a:t>
            </a:r>
            <a:r>
              <a:rPr lang="el-GR" sz="2000" dirty="0" err="1"/>
              <a:t>οὐ</a:t>
            </a:r>
            <a:r>
              <a:rPr lang="el-GR" sz="2000" dirty="0"/>
              <a:t> </a:t>
            </a:r>
            <a:r>
              <a:rPr lang="el-GR" sz="2000" dirty="0" err="1"/>
              <a:t>συντρίψετε</a:t>
            </a:r>
            <a:r>
              <a:rPr lang="el-GR" sz="2000" dirty="0"/>
              <a:t> </a:t>
            </a:r>
            <a:r>
              <a:rPr lang="el-GR" sz="2000" dirty="0" err="1"/>
              <a:t>ἀπ</a:t>
            </a:r>
            <a:r>
              <a:rPr lang="el-GR" sz="2000" dirty="0"/>
              <a:t>᾽ </a:t>
            </a:r>
            <a:r>
              <a:rPr lang="el-GR" sz="2000" dirty="0" err="1"/>
              <a:t>αὐτοῦ</a:t>
            </a:r>
            <a:r>
              <a:rPr lang="el-GR" sz="2000" dirty="0"/>
              <a:t> </a:t>
            </a:r>
            <a:r>
              <a:rPr lang="el-GR" sz="2000" dirty="0" err="1"/>
              <a:t>τὰ</a:t>
            </a:r>
            <a:r>
              <a:rPr lang="el-GR" sz="2000" dirty="0"/>
              <a:t> </a:t>
            </a:r>
            <a:r>
              <a:rPr lang="el-GR" sz="2000" dirty="0" err="1"/>
              <a:t>δὲ</a:t>
            </a:r>
            <a:r>
              <a:rPr lang="el-GR" sz="2000" dirty="0"/>
              <a:t> </a:t>
            </a:r>
            <a:r>
              <a:rPr lang="el-GR" sz="2000" dirty="0" err="1"/>
              <a:t>καταλειπόμενα</a:t>
            </a:r>
            <a:r>
              <a:rPr lang="el-GR" sz="2000" dirty="0"/>
              <a:t> </a:t>
            </a:r>
            <a:r>
              <a:rPr lang="el-GR" sz="2000" dirty="0" err="1"/>
              <a:t>ἀπ</a:t>
            </a:r>
            <a:r>
              <a:rPr lang="el-GR" sz="2000" dirty="0"/>
              <a:t>᾽ </a:t>
            </a:r>
            <a:r>
              <a:rPr lang="el-GR" sz="2000" dirty="0" err="1"/>
              <a:t>αὐτοῦ</a:t>
            </a:r>
            <a:r>
              <a:rPr lang="el-GR" sz="2000" dirty="0"/>
              <a:t> </a:t>
            </a:r>
            <a:r>
              <a:rPr lang="el-GR" sz="2000" dirty="0" err="1"/>
              <a:t>ἕως</a:t>
            </a:r>
            <a:r>
              <a:rPr lang="el-GR" sz="2000" dirty="0"/>
              <a:t> </a:t>
            </a:r>
            <a:r>
              <a:rPr lang="el-GR" sz="2000" dirty="0" err="1"/>
              <a:t>πρωὶ</a:t>
            </a:r>
            <a:r>
              <a:rPr lang="el-GR" sz="2000" dirty="0"/>
              <a:t> </a:t>
            </a:r>
            <a:r>
              <a:rPr lang="el-GR" sz="2000" dirty="0" err="1"/>
              <a:t>ἐν</a:t>
            </a:r>
            <a:r>
              <a:rPr lang="el-GR" sz="2000" dirty="0"/>
              <a:t> </a:t>
            </a:r>
            <a:r>
              <a:rPr lang="el-GR" sz="2000" dirty="0" err="1"/>
              <a:t>πυρὶ</a:t>
            </a:r>
            <a:r>
              <a:rPr lang="el-GR" sz="2000" dirty="0"/>
              <a:t> </a:t>
            </a:r>
            <a:r>
              <a:rPr lang="el-GR" sz="2000" dirty="0" err="1"/>
              <a:t>κατακαύσετε</a:t>
            </a:r>
            <a:endParaRPr lang="el-GR" sz="2000" dirty="0"/>
          </a:p>
          <a:p>
            <a:pPr marL="0" indent="0">
              <a:lnSpc>
                <a:spcPts val="1800"/>
              </a:lnSpc>
              <a:spcBef>
                <a:spcPts val="0"/>
              </a:spcBef>
              <a:buNone/>
            </a:pPr>
            <a:r>
              <a:rPr lang="en-US" sz="2000" dirty="0"/>
              <a:t> </a:t>
            </a:r>
            <a:r>
              <a:rPr lang="en-US" sz="2000" baseline="30000" dirty="0"/>
              <a:t>11 </a:t>
            </a:r>
            <a:r>
              <a:rPr lang="el-GR" sz="2000" dirty="0"/>
              <a:t> </a:t>
            </a:r>
            <a:r>
              <a:rPr lang="el-GR" sz="2000" dirty="0" err="1"/>
              <a:t>οὕτως</a:t>
            </a:r>
            <a:r>
              <a:rPr lang="el-GR" sz="2000" dirty="0"/>
              <a:t> </a:t>
            </a:r>
            <a:r>
              <a:rPr lang="el-GR" sz="2000" dirty="0" err="1"/>
              <a:t>δὲ</a:t>
            </a:r>
            <a:r>
              <a:rPr lang="el-GR" sz="2000" dirty="0"/>
              <a:t> </a:t>
            </a:r>
            <a:r>
              <a:rPr lang="el-GR" sz="2000" dirty="0" err="1"/>
              <a:t>φάγεσθε</a:t>
            </a:r>
            <a:r>
              <a:rPr lang="el-GR" sz="2000" dirty="0"/>
              <a:t> </a:t>
            </a:r>
            <a:r>
              <a:rPr lang="el-GR" sz="2000" dirty="0" err="1"/>
              <a:t>αὐτό</a:t>
            </a:r>
            <a:r>
              <a:rPr lang="el-GR" sz="2000" dirty="0"/>
              <a:t> </a:t>
            </a:r>
            <a:r>
              <a:rPr lang="el-GR" sz="2000" dirty="0" err="1"/>
              <a:t>αἱ</a:t>
            </a:r>
            <a:r>
              <a:rPr lang="el-GR" sz="2000" dirty="0"/>
              <a:t> </a:t>
            </a:r>
            <a:r>
              <a:rPr lang="el-GR" sz="2000" dirty="0" err="1"/>
              <a:t>ὀσφύες</a:t>
            </a:r>
            <a:r>
              <a:rPr lang="el-GR" sz="2000" dirty="0"/>
              <a:t> </a:t>
            </a:r>
            <a:r>
              <a:rPr lang="el-GR" sz="2000" dirty="0" err="1"/>
              <a:t>ὑμῶν</a:t>
            </a:r>
            <a:r>
              <a:rPr lang="el-GR" sz="2000" dirty="0"/>
              <a:t> </a:t>
            </a:r>
            <a:r>
              <a:rPr lang="el-GR" sz="2000" dirty="0" err="1"/>
              <a:t>περιεζωσμέναι</a:t>
            </a:r>
            <a:r>
              <a:rPr lang="el-GR" sz="2000" dirty="0"/>
              <a:t> </a:t>
            </a:r>
            <a:r>
              <a:rPr lang="el-GR" sz="2000" dirty="0" err="1"/>
              <a:t>καὶ</a:t>
            </a:r>
            <a:r>
              <a:rPr lang="el-GR" sz="2000" dirty="0"/>
              <a:t> </a:t>
            </a:r>
            <a:r>
              <a:rPr lang="el-GR" sz="2000" dirty="0" err="1"/>
              <a:t>τὰ</a:t>
            </a:r>
            <a:r>
              <a:rPr lang="el-GR" sz="2000" dirty="0"/>
              <a:t> </a:t>
            </a:r>
            <a:r>
              <a:rPr lang="el-GR" sz="2000" dirty="0" err="1"/>
              <a:t>ὑποδήματα</a:t>
            </a:r>
            <a:r>
              <a:rPr lang="el-GR" sz="2000" dirty="0"/>
              <a:t> </a:t>
            </a:r>
            <a:r>
              <a:rPr lang="el-GR" sz="2000" dirty="0" err="1"/>
              <a:t>ἐν</a:t>
            </a:r>
            <a:r>
              <a:rPr lang="el-GR" sz="2000" dirty="0"/>
              <a:t> </a:t>
            </a:r>
            <a:r>
              <a:rPr lang="el-GR" sz="2000" dirty="0" err="1"/>
              <a:t>τοῖς</a:t>
            </a:r>
            <a:r>
              <a:rPr lang="el-GR" sz="2000" dirty="0"/>
              <a:t> </a:t>
            </a:r>
            <a:r>
              <a:rPr lang="el-GR" sz="2000" dirty="0" err="1"/>
              <a:t>ποσὶν</a:t>
            </a:r>
            <a:r>
              <a:rPr lang="el-GR" sz="2000" dirty="0"/>
              <a:t> </a:t>
            </a:r>
            <a:r>
              <a:rPr lang="el-GR" sz="2000" dirty="0" err="1"/>
              <a:t>ὑμῶν</a:t>
            </a:r>
            <a:r>
              <a:rPr lang="el-GR" sz="2000" dirty="0"/>
              <a:t> </a:t>
            </a:r>
            <a:r>
              <a:rPr lang="el-GR" sz="2000" dirty="0" err="1"/>
              <a:t>καὶ</a:t>
            </a:r>
            <a:r>
              <a:rPr lang="el-GR" sz="2000" dirty="0"/>
              <a:t> </a:t>
            </a:r>
            <a:r>
              <a:rPr lang="el-GR" sz="2000" dirty="0" err="1"/>
              <a:t>αἱ</a:t>
            </a:r>
            <a:r>
              <a:rPr lang="el-GR" sz="2000" dirty="0"/>
              <a:t> </a:t>
            </a:r>
            <a:r>
              <a:rPr lang="el-GR" sz="2000" dirty="0" err="1"/>
              <a:t>βακτηρίαι</a:t>
            </a:r>
            <a:r>
              <a:rPr lang="el-GR" sz="2000" dirty="0"/>
              <a:t> </a:t>
            </a:r>
            <a:r>
              <a:rPr lang="el-GR" sz="2000" dirty="0" err="1"/>
              <a:t>ἐν</a:t>
            </a:r>
            <a:r>
              <a:rPr lang="el-GR" sz="2000" dirty="0"/>
              <a:t> </a:t>
            </a:r>
            <a:r>
              <a:rPr lang="el-GR" sz="2000" dirty="0" err="1"/>
              <a:t>ταῖς</a:t>
            </a:r>
            <a:r>
              <a:rPr lang="el-GR" sz="2000" dirty="0"/>
              <a:t> </a:t>
            </a:r>
            <a:r>
              <a:rPr lang="el-GR" sz="2000" dirty="0" err="1"/>
              <a:t>χερσὶν</a:t>
            </a:r>
            <a:r>
              <a:rPr lang="el-GR" sz="2000" dirty="0"/>
              <a:t> </a:t>
            </a:r>
            <a:r>
              <a:rPr lang="el-GR" sz="2000" dirty="0" err="1"/>
              <a:t>ὑμῶν</a:t>
            </a:r>
            <a:r>
              <a:rPr lang="el-GR" sz="2000" dirty="0"/>
              <a:t> </a:t>
            </a:r>
            <a:r>
              <a:rPr lang="el-GR" sz="2000" dirty="0" err="1"/>
              <a:t>καὶ</a:t>
            </a:r>
            <a:r>
              <a:rPr lang="el-GR" sz="2000" dirty="0"/>
              <a:t> </a:t>
            </a:r>
            <a:r>
              <a:rPr lang="el-GR" sz="2000" dirty="0" err="1"/>
              <a:t>ἔδεσθε</a:t>
            </a:r>
            <a:r>
              <a:rPr lang="el-GR" sz="2000" dirty="0"/>
              <a:t> </a:t>
            </a:r>
            <a:r>
              <a:rPr lang="el-GR" sz="2000" dirty="0" err="1"/>
              <a:t>αὐτὸ</a:t>
            </a:r>
            <a:r>
              <a:rPr lang="el-GR" sz="2000" dirty="0"/>
              <a:t> </a:t>
            </a:r>
            <a:r>
              <a:rPr lang="el-GR" sz="2000" dirty="0" err="1"/>
              <a:t>μετὰ</a:t>
            </a:r>
            <a:r>
              <a:rPr lang="el-GR" sz="2000" dirty="0"/>
              <a:t> </a:t>
            </a:r>
            <a:r>
              <a:rPr lang="el-GR" sz="2000" dirty="0" err="1"/>
              <a:t>σπουδῆς</a:t>
            </a:r>
            <a:r>
              <a:rPr lang="el-GR" sz="2000" dirty="0"/>
              <a:t> </a:t>
            </a:r>
            <a:r>
              <a:rPr lang="el-GR" sz="2000" dirty="0" err="1"/>
              <a:t>πασχα</a:t>
            </a:r>
            <a:r>
              <a:rPr lang="el-GR" sz="2000" dirty="0"/>
              <a:t> </a:t>
            </a:r>
            <a:r>
              <a:rPr lang="el-GR" sz="2000" dirty="0" err="1"/>
              <a:t>ἐστὶν</a:t>
            </a:r>
            <a:r>
              <a:rPr lang="el-GR" sz="2000" dirty="0"/>
              <a:t> </a:t>
            </a:r>
            <a:r>
              <a:rPr lang="el-GR" sz="2000" dirty="0" err="1" smtClean="0"/>
              <a:t>κυρίῳ</a:t>
            </a:r>
            <a:r>
              <a:rPr lang="el-GR" sz="2000" dirty="0" smtClean="0"/>
              <a:t> </a:t>
            </a:r>
            <a:r>
              <a:rPr lang="en-US" sz="2000" dirty="0"/>
              <a:t>(</a:t>
            </a:r>
            <a:r>
              <a:rPr lang="en-US" sz="2000" dirty="0" err="1"/>
              <a:t>Exo</a:t>
            </a:r>
            <a:r>
              <a:rPr lang="en-US" sz="2000" dirty="0"/>
              <a:t> 12:1-11 BGT</a:t>
            </a:r>
            <a:r>
              <a:rPr lang="en-US" sz="2000" dirty="0" smtClean="0"/>
              <a:t>)</a:t>
            </a:r>
            <a:endParaRPr lang="el-GR" sz="2000" dirty="0"/>
          </a:p>
        </p:txBody>
      </p:sp>
    </p:spTree>
    <p:extLst>
      <p:ext uri="{BB962C8B-B14F-4D97-AF65-F5344CB8AC3E}">
        <p14:creationId xmlns:p14="http://schemas.microsoft.com/office/powerpoint/2010/main" val="4095201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332656"/>
            <a:ext cx="8356316" cy="5750099"/>
          </a:xfrm>
        </p:spPr>
        <p:txBody>
          <a:bodyPr>
            <a:noAutofit/>
          </a:bodyPr>
          <a:lstStyle/>
          <a:p>
            <a:pPr marL="0" indent="0">
              <a:lnSpc>
                <a:spcPct val="78000"/>
              </a:lnSpc>
              <a:spcBef>
                <a:spcPts val="0"/>
              </a:spcBef>
              <a:buNone/>
            </a:pPr>
            <a:r>
              <a:rPr lang="el-GR" sz="2000" dirty="0"/>
              <a:t> </a:t>
            </a:r>
            <a:r>
              <a:rPr lang="el-GR" sz="2000" dirty="0" err="1"/>
              <a:t>καὶ</a:t>
            </a:r>
            <a:r>
              <a:rPr lang="el-GR" sz="2000" dirty="0"/>
              <a:t> </a:t>
            </a:r>
            <a:r>
              <a:rPr lang="el-GR" sz="2000" dirty="0" err="1"/>
              <a:t>διελεύσομαι</a:t>
            </a:r>
            <a:r>
              <a:rPr lang="el-GR" sz="2000" dirty="0"/>
              <a:t> </a:t>
            </a:r>
            <a:r>
              <a:rPr lang="el-GR" sz="2000" dirty="0" err="1"/>
              <a:t>ἐν</a:t>
            </a:r>
            <a:r>
              <a:rPr lang="el-GR" sz="2000" dirty="0"/>
              <a:t> </a:t>
            </a:r>
            <a:r>
              <a:rPr lang="el-GR" sz="2000" dirty="0" err="1"/>
              <a:t>γῇ</a:t>
            </a:r>
            <a:r>
              <a:rPr lang="el-GR" sz="2000" dirty="0"/>
              <a:t> </a:t>
            </a:r>
            <a:r>
              <a:rPr lang="el-GR" sz="2000" dirty="0" err="1"/>
              <a:t>Αἰγύπτῳ</a:t>
            </a:r>
            <a:r>
              <a:rPr lang="el-GR" sz="2000" dirty="0"/>
              <a:t> </a:t>
            </a:r>
            <a:r>
              <a:rPr lang="el-GR" sz="2000" dirty="0" err="1"/>
              <a:t>ἐν</a:t>
            </a:r>
            <a:r>
              <a:rPr lang="el-GR" sz="2000" dirty="0"/>
              <a:t> </a:t>
            </a:r>
            <a:r>
              <a:rPr lang="el-GR" sz="2000" dirty="0" err="1"/>
              <a:t>τῇ</a:t>
            </a:r>
            <a:r>
              <a:rPr lang="el-GR" sz="2000" dirty="0"/>
              <a:t> </a:t>
            </a:r>
            <a:r>
              <a:rPr lang="el-GR" sz="2000" dirty="0" err="1"/>
              <a:t>νυκτὶ</a:t>
            </a:r>
            <a:r>
              <a:rPr lang="el-GR" sz="2000" dirty="0"/>
              <a:t> </a:t>
            </a:r>
            <a:r>
              <a:rPr lang="el-GR" sz="2000" dirty="0" err="1"/>
              <a:t>ταύτῃ</a:t>
            </a:r>
            <a:r>
              <a:rPr lang="el-GR" sz="2000" dirty="0"/>
              <a:t> </a:t>
            </a:r>
            <a:r>
              <a:rPr lang="el-GR" sz="2000" dirty="0" err="1"/>
              <a:t>καὶ</a:t>
            </a:r>
            <a:r>
              <a:rPr lang="el-GR" sz="2000" dirty="0"/>
              <a:t> </a:t>
            </a:r>
            <a:r>
              <a:rPr lang="el-GR" sz="2000" dirty="0" err="1"/>
              <a:t>πατάξω</a:t>
            </a:r>
            <a:r>
              <a:rPr lang="el-GR" sz="2000" dirty="0"/>
              <a:t> </a:t>
            </a:r>
            <a:r>
              <a:rPr lang="el-GR" sz="2000" dirty="0" err="1"/>
              <a:t>πᾶν</a:t>
            </a:r>
            <a:r>
              <a:rPr lang="el-GR" sz="2000" dirty="0"/>
              <a:t> </a:t>
            </a:r>
            <a:r>
              <a:rPr lang="el-GR" sz="2000" dirty="0" err="1"/>
              <a:t>πρωτότοκον</a:t>
            </a:r>
            <a:r>
              <a:rPr lang="el-GR" sz="2000" dirty="0"/>
              <a:t> </a:t>
            </a:r>
            <a:r>
              <a:rPr lang="el-GR" sz="2000" dirty="0" err="1"/>
              <a:t>ἐν</a:t>
            </a:r>
            <a:r>
              <a:rPr lang="el-GR" sz="2000" dirty="0"/>
              <a:t> </a:t>
            </a:r>
            <a:r>
              <a:rPr lang="el-GR" sz="2000" dirty="0" err="1"/>
              <a:t>γῇ</a:t>
            </a:r>
            <a:r>
              <a:rPr lang="el-GR" sz="2000" dirty="0"/>
              <a:t>  </a:t>
            </a:r>
            <a:r>
              <a:rPr lang="el-GR" sz="2000" dirty="0" err="1"/>
              <a:t>Αἰγύπτῳ</a:t>
            </a:r>
            <a:r>
              <a:rPr lang="el-GR" sz="2000" dirty="0"/>
              <a:t> </a:t>
            </a:r>
            <a:r>
              <a:rPr lang="el-GR" sz="2000" dirty="0" err="1"/>
              <a:t>ἀπὸ</a:t>
            </a:r>
            <a:r>
              <a:rPr lang="el-GR" sz="2000" dirty="0"/>
              <a:t> </a:t>
            </a:r>
            <a:r>
              <a:rPr lang="el-GR" sz="2000" dirty="0" err="1"/>
              <a:t>ἀνθρώπου</a:t>
            </a:r>
            <a:r>
              <a:rPr lang="el-GR" sz="2000" dirty="0"/>
              <a:t> </a:t>
            </a:r>
            <a:r>
              <a:rPr lang="el-GR" sz="2000" dirty="0" err="1"/>
              <a:t>ἕως</a:t>
            </a:r>
            <a:r>
              <a:rPr lang="el-GR" sz="2000" dirty="0"/>
              <a:t> </a:t>
            </a:r>
            <a:r>
              <a:rPr lang="el-GR" sz="2000" dirty="0" err="1"/>
              <a:t>κτήνους</a:t>
            </a:r>
            <a:r>
              <a:rPr lang="el-GR" sz="2000" dirty="0"/>
              <a:t> </a:t>
            </a:r>
            <a:r>
              <a:rPr lang="el-GR" sz="2000" dirty="0" err="1"/>
              <a:t>καὶ</a:t>
            </a:r>
            <a:r>
              <a:rPr lang="el-GR" sz="2000" dirty="0"/>
              <a:t> </a:t>
            </a:r>
            <a:r>
              <a:rPr lang="el-GR" sz="2000" dirty="0" err="1"/>
              <a:t>ἐν</a:t>
            </a:r>
            <a:r>
              <a:rPr lang="el-GR" sz="2000" dirty="0"/>
              <a:t> </a:t>
            </a:r>
            <a:r>
              <a:rPr lang="el-GR" sz="2000" dirty="0" err="1"/>
              <a:t>πᾶσι</a:t>
            </a:r>
            <a:r>
              <a:rPr lang="el-GR" sz="2000" dirty="0"/>
              <a:t> </a:t>
            </a:r>
            <a:r>
              <a:rPr lang="el-GR" sz="2000" dirty="0" err="1"/>
              <a:t>τοῖς</a:t>
            </a:r>
            <a:r>
              <a:rPr lang="el-GR" sz="2000" dirty="0"/>
              <a:t> </a:t>
            </a:r>
            <a:r>
              <a:rPr lang="el-GR" sz="2000" dirty="0" err="1"/>
              <a:t>θεοῖς</a:t>
            </a:r>
            <a:r>
              <a:rPr lang="el-GR" sz="2000" dirty="0"/>
              <a:t> </a:t>
            </a:r>
            <a:r>
              <a:rPr lang="el-GR" sz="2000" dirty="0" err="1"/>
              <a:t>τῶν</a:t>
            </a:r>
            <a:r>
              <a:rPr lang="el-GR" sz="2000" dirty="0"/>
              <a:t> </a:t>
            </a:r>
            <a:r>
              <a:rPr lang="el-GR" sz="2000" dirty="0" err="1"/>
              <a:t>Αἰγυπτίων</a:t>
            </a:r>
            <a:r>
              <a:rPr lang="el-GR" sz="2000" dirty="0"/>
              <a:t> </a:t>
            </a:r>
            <a:r>
              <a:rPr lang="el-GR" sz="2000" dirty="0" err="1"/>
              <a:t>ποιήσω</a:t>
            </a:r>
            <a:r>
              <a:rPr lang="el-GR" sz="2000" dirty="0"/>
              <a:t> </a:t>
            </a:r>
            <a:r>
              <a:rPr lang="el-GR" sz="2000" dirty="0" err="1"/>
              <a:t>τὴν</a:t>
            </a:r>
            <a:r>
              <a:rPr lang="el-GR" sz="2000" dirty="0"/>
              <a:t> </a:t>
            </a:r>
            <a:r>
              <a:rPr lang="el-GR" sz="2000" dirty="0" err="1"/>
              <a:t>ἐκδίκησιν</a:t>
            </a:r>
            <a:r>
              <a:rPr lang="el-GR" sz="2000" dirty="0"/>
              <a:t> </a:t>
            </a:r>
            <a:r>
              <a:rPr lang="el-GR" sz="2000" dirty="0" err="1"/>
              <a:t>ἐγὼ</a:t>
            </a:r>
            <a:r>
              <a:rPr lang="el-GR" sz="2000" dirty="0"/>
              <a:t> </a:t>
            </a:r>
            <a:r>
              <a:rPr lang="el-GR" sz="2000" dirty="0" err="1"/>
              <a:t>κύριος</a:t>
            </a:r>
            <a:endParaRPr lang="el-GR" sz="2000" dirty="0"/>
          </a:p>
          <a:p>
            <a:pPr marL="0" indent="0">
              <a:lnSpc>
                <a:spcPct val="78000"/>
              </a:lnSpc>
              <a:spcBef>
                <a:spcPts val="0"/>
              </a:spcBef>
              <a:buNone/>
            </a:pPr>
            <a:r>
              <a:rPr lang="en-US" sz="2000" dirty="0"/>
              <a:t> </a:t>
            </a:r>
            <a:r>
              <a:rPr lang="en-US" sz="2000" baseline="30000" dirty="0"/>
              <a:t>13 </a:t>
            </a:r>
            <a:r>
              <a:rPr lang="el-GR" sz="2000" dirty="0"/>
              <a:t> </a:t>
            </a:r>
            <a:r>
              <a:rPr lang="el-GR" sz="2000" dirty="0" err="1"/>
              <a:t>καὶ</a:t>
            </a:r>
            <a:r>
              <a:rPr lang="el-GR" sz="2000" dirty="0"/>
              <a:t> </a:t>
            </a:r>
            <a:r>
              <a:rPr lang="el-GR" sz="2000" dirty="0" err="1"/>
              <a:t>ἔσται</a:t>
            </a:r>
            <a:r>
              <a:rPr lang="el-GR" sz="2000" dirty="0"/>
              <a:t> </a:t>
            </a:r>
            <a:r>
              <a:rPr lang="el-GR" sz="2000" dirty="0" err="1"/>
              <a:t>τὸ</a:t>
            </a:r>
            <a:r>
              <a:rPr lang="el-GR" sz="2000" dirty="0"/>
              <a:t> </a:t>
            </a:r>
            <a:r>
              <a:rPr lang="el-GR" sz="2000" dirty="0" err="1"/>
              <a:t>αἷμα</a:t>
            </a:r>
            <a:r>
              <a:rPr lang="el-GR" sz="2000" dirty="0"/>
              <a:t> </a:t>
            </a:r>
            <a:r>
              <a:rPr lang="el-GR" sz="2000" dirty="0" err="1"/>
              <a:t>ὑμῖν</a:t>
            </a:r>
            <a:r>
              <a:rPr lang="el-GR" sz="2000" dirty="0"/>
              <a:t> </a:t>
            </a:r>
            <a:r>
              <a:rPr lang="el-GR" sz="2000" dirty="0" err="1"/>
              <a:t>ἐν</a:t>
            </a:r>
            <a:r>
              <a:rPr lang="el-GR" sz="2000" dirty="0"/>
              <a:t> </a:t>
            </a:r>
            <a:r>
              <a:rPr lang="el-GR" sz="2000" dirty="0" err="1"/>
              <a:t>σημείῳ</a:t>
            </a:r>
            <a:r>
              <a:rPr lang="el-GR" sz="2000" dirty="0"/>
              <a:t> </a:t>
            </a:r>
            <a:r>
              <a:rPr lang="el-GR" sz="2000" dirty="0" err="1"/>
              <a:t>ἐπὶ</a:t>
            </a:r>
            <a:r>
              <a:rPr lang="el-GR" sz="2000" dirty="0"/>
              <a:t> </a:t>
            </a:r>
            <a:r>
              <a:rPr lang="el-GR" sz="2000" dirty="0" err="1"/>
              <a:t>τῶν</a:t>
            </a:r>
            <a:r>
              <a:rPr lang="el-GR" sz="2000" dirty="0"/>
              <a:t> </a:t>
            </a:r>
            <a:r>
              <a:rPr lang="el-GR" sz="2000" dirty="0" err="1"/>
              <a:t>οἰκιῶν</a:t>
            </a:r>
            <a:r>
              <a:rPr lang="el-GR" sz="2000" dirty="0"/>
              <a:t> </a:t>
            </a:r>
            <a:r>
              <a:rPr lang="el-GR" sz="2000" dirty="0" err="1"/>
              <a:t>ἐν</a:t>
            </a:r>
            <a:r>
              <a:rPr lang="el-GR" sz="2000" dirty="0"/>
              <a:t> </a:t>
            </a:r>
            <a:r>
              <a:rPr lang="el-GR" sz="2000" dirty="0" err="1"/>
              <a:t>αἷς</a:t>
            </a:r>
            <a:r>
              <a:rPr lang="el-GR" sz="2000" dirty="0"/>
              <a:t> </a:t>
            </a:r>
            <a:r>
              <a:rPr lang="el-GR" sz="2000" dirty="0" err="1"/>
              <a:t>ὑμεῖς</a:t>
            </a:r>
            <a:r>
              <a:rPr lang="el-GR" sz="2000" dirty="0"/>
              <a:t> </a:t>
            </a:r>
            <a:r>
              <a:rPr lang="el-GR" sz="2000" dirty="0" err="1"/>
              <a:t>ἐστε</a:t>
            </a:r>
            <a:r>
              <a:rPr lang="el-GR" sz="2000" dirty="0"/>
              <a:t> </a:t>
            </a:r>
            <a:r>
              <a:rPr lang="el-GR" sz="2000" dirty="0" err="1"/>
              <a:t>ἐκεῖ</a:t>
            </a:r>
            <a:r>
              <a:rPr lang="el-GR" sz="2000" dirty="0"/>
              <a:t> </a:t>
            </a:r>
            <a:r>
              <a:rPr lang="el-GR" sz="2000" dirty="0" err="1"/>
              <a:t>καὶ</a:t>
            </a:r>
            <a:r>
              <a:rPr lang="el-GR" sz="2000" dirty="0"/>
              <a:t> </a:t>
            </a:r>
            <a:r>
              <a:rPr lang="el-GR" sz="2000" dirty="0" err="1"/>
              <a:t>ὄψομαι</a:t>
            </a:r>
            <a:r>
              <a:rPr lang="el-GR" sz="2000" dirty="0"/>
              <a:t> </a:t>
            </a:r>
            <a:r>
              <a:rPr lang="el-GR" sz="2000" dirty="0" err="1"/>
              <a:t>τὸ</a:t>
            </a:r>
            <a:r>
              <a:rPr lang="el-GR" sz="2000" dirty="0"/>
              <a:t> </a:t>
            </a:r>
            <a:r>
              <a:rPr lang="el-GR" sz="2000" dirty="0" err="1"/>
              <a:t>αἷμα</a:t>
            </a:r>
            <a:r>
              <a:rPr lang="el-GR" sz="2000" dirty="0"/>
              <a:t> </a:t>
            </a:r>
            <a:r>
              <a:rPr lang="el-GR" sz="2000" dirty="0" err="1"/>
              <a:t>καὶ</a:t>
            </a:r>
            <a:r>
              <a:rPr lang="el-GR" sz="2000" dirty="0"/>
              <a:t> </a:t>
            </a:r>
            <a:r>
              <a:rPr lang="el-GR" sz="2000" dirty="0" err="1"/>
              <a:t>σκεπάσω</a:t>
            </a:r>
            <a:r>
              <a:rPr lang="el-GR" sz="2000" dirty="0"/>
              <a:t> </a:t>
            </a:r>
            <a:r>
              <a:rPr lang="el-GR" sz="2000" dirty="0" err="1"/>
              <a:t>ὑμᾶς</a:t>
            </a:r>
            <a:r>
              <a:rPr lang="el-GR" sz="2000" dirty="0"/>
              <a:t> </a:t>
            </a:r>
            <a:r>
              <a:rPr lang="el-GR" sz="2000" dirty="0" err="1"/>
              <a:t>καὶ</a:t>
            </a:r>
            <a:r>
              <a:rPr lang="el-GR" sz="2000" dirty="0"/>
              <a:t> </a:t>
            </a:r>
            <a:r>
              <a:rPr lang="el-GR" sz="2000" dirty="0" err="1"/>
              <a:t>οὐκ</a:t>
            </a:r>
            <a:r>
              <a:rPr lang="el-GR" sz="2000" dirty="0"/>
              <a:t> </a:t>
            </a:r>
            <a:r>
              <a:rPr lang="el-GR" sz="2000" dirty="0" err="1"/>
              <a:t>ἔσται</a:t>
            </a:r>
            <a:r>
              <a:rPr lang="el-GR" sz="2000" dirty="0"/>
              <a:t> </a:t>
            </a:r>
            <a:r>
              <a:rPr lang="el-GR" sz="2000" dirty="0" err="1"/>
              <a:t>ἐν</a:t>
            </a:r>
            <a:r>
              <a:rPr lang="el-GR" sz="2000" dirty="0"/>
              <a:t> </a:t>
            </a:r>
            <a:r>
              <a:rPr lang="el-GR" sz="2000" dirty="0" err="1"/>
              <a:t>ὑμῖν</a:t>
            </a:r>
            <a:r>
              <a:rPr lang="el-GR" sz="2000" dirty="0"/>
              <a:t> </a:t>
            </a:r>
            <a:r>
              <a:rPr lang="el-GR" sz="2000" dirty="0" err="1"/>
              <a:t>πληγὴ</a:t>
            </a:r>
            <a:r>
              <a:rPr lang="el-GR" sz="2000" dirty="0"/>
              <a:t> </a:t>
            </a:r>
            <a:r>
              <a:rPr lang="el-GR" sz="2000" dirty="0" err="1"/>
              <a:t>τοῦ</a:t>
            </a:r>
            <a:r>
              <a:rPr lang="el-GR" sz="2000" dirty="0"/>
              <a:t> </a:t>
            </a:r>
            <a:r>
              <a:rPr lang="el-GR" sz="2000" dirty="0" err="1"/>
              <a:t>ἐκτριβῆναι</a:t>
            </a:r>
            <a:r>
              <a:rPr lang="el-GR" sz="2000" dirty="0"/>
              <a:t> </a:t>
            </a:r>
            <a:r>
              <a:rPr lang="el-GR" sz="2000" dirty="0" err="1"/>
              <a:t>ὅταν</a:t>
            </a:r>
            <a:r>
              <a:rPr lang="el-GR" sz="2000" dirty="0"/>
              <a:t> </a:t>
            </a:r>
            <a:r>
              <a:rPr lang="el-GR" sz="2000" dirty="0" err="1"/>
              <a:t>παίω</a:t>
            </a:r>
            <a:r>
              <a:rPr lang="el-GR" sz="2000" dirty="0"/>
              <a:t> </a:t>
            </a:r>
            <a:r>
              <a:rPr lang="el-GR" sz="2000" dirty="0" err="1"/>
              <a:t>ἐν</a:t>
            </a:r>
            <a:r>
              <a:rPr lang="el-GR" sz="2000" dirty="0"/>
              <a:t> </a:t>
            </a:r>
            <a:r>
              <a:rPr lang="el-GR" sz="2000" dirty="0" err="1"/>
              <a:t>γῇ</a:t>
            </a:r>
            <a:r>
              <a:rPr lang="el-GR" sz="2000" dirty="0"/>
              <a:t> </a:t>
            </a:r>
            <a:r>
              <a:rPr lang="el-GR" sz="2000" dirty="0" err="1"/>
              <a:t>Αἰγύπτῳ</a:t>
            </a:r>
            <a:endParaRPr lang="el-GR" sz="2000" dirty="0"/>
          </a:p>
          <a:p>
            <a:pPr marL="0" indent="0">
              <a:lnSpc>
                <a:spcPct val="78000"/>
              </a:lnSpc>
              <a:spcBef>
                <a:spcPts val="0"/>
              </a:spcBef>
              <a:buNone/>
            </a:pPr>
            <a:r>
              <a:rPr lang="en-US" sz="2000" dirty="0"/>
              <a:t> </a:t>
            </a:r>
            <a:r>
              <a:rPr lang="en-US" sz="2000" baseline="30000" dirty="0"/>
              <a:t>14 </a:t>
            </a:r>
            <a:r>
              <a:rPr lang="el-GR" sz="2000" dirty="0"/>
              <a:t> </a:t>
            </a:r>
            <a:r>
              <a:rPr lang="el-GR" sz="2000" dirty="0" err="1"/>
              <a:t>καὶ</a:t>
            </a:r>
            <a:r>
              <a:rPr lang="el-GR" sz="2000" dirty="0"/>
              <a:t> </a:t>
            </a:r>
            <a:r>
              <a:rPr lang="el-GR" sz="2000" dirty="0" err="1"/>
              <a:t>ἔσται</a:t>
            </a:r>
            <a:r>
              <a:rPr lang="el-GR" sz="2000" dirty="0"/>
              <a:t> ἡ </a:t>
            </a:r>
            <a:r>
              <a:rPr lang="el-GR" sz="2000" dirty="0" err="1"/>
              <a:t>ἡμέρα</a:t>
            </a:r>
            <a:r>
              <a:rPr lang="el-GR" sz="2000" dirty="0"/>
              <a:t> </a:t>
            </a:r>
            <a:r>
              <a:rPr lang="el-GR" sz="2000" dirty="0" err="1"/>
              <a:t>ὑμῖν</a:t>
            </a:r>
            <a:r>
              <a:rPr lang="el-GR" sz="2000" dirty="0"/>
              <a:t> </a:t>
            </a:r>
            <a:r>
              <a:rPr lang="el-GR" sz="2000" dirty="0" err="1"/>
              <a:t>αὕτη</a:t>
            </a:r>
            <a:r>
              <a:rPr lang="el-GR" sz="2000" dirty="0"/>
              <a:t> </a:t>
            </a:r>
            <a:r>
              <a:rPr lang="el-GR" sz="2000" dirty="0" err="1"/>
              <a:t>μνημόσυνον</a:t>
            </a:r>
            <a:r>
              <a:rPr lang="el-GR" sz="2000" dirty="0"/>
              <a:t> </a:t>
            </a:r>
            <a:r>
              <a:rPr lang="el-GR" sz="2000" dirty="0" err="1"/>
              <a:t>καὶ</a:t>
            </a:r>
            <a:r>
              <a:rPr lang="el-GR" sz="2000" dirty="0"/>
              <a:t> </a:t>
            </a:r>
            <a:r>
              <a:rPr lang="el-GR" sz="2000" dirty="0" err="1"/>
              <a:t>ἑορτάσετε</a:t>
            </a:r>
            <a:r>
              <a:rPr lang="el-GR" sz="2000" dirty="0"/>
              <a:t> </a:t>
            </a:r>
            <a:r>
              <a:rPr lang="el-GR" sz="2000" dirty="0" err="1"/>
              <a:t>αὐτὴν</a:t>
            </a:r>
            <a:r>
              <a:rPr lang="el-GR" sz="2000" dirty="0"/>
              <a:t> </a:t>
            </a:r>
            <a:r>
              <a:rPr lang="el-GR" sz="2000" dirty="0" err="1"/>
              <a:t>ἑορτὴν</a:t>
            </a:r>
            <a:r>
              <a:rPr lang="el-GR" sz="2000" dirty="0"/>
              <a:t> </a:t>
            </a:r>
            <a:r>
              <a:rPr lang="el-GR" sz="2000" dirty="0" err="1"/>
              <a:t>κυρίῳ</a:t>
            </a:r>
            <a:r>
              <a:rPr lang="el-GR" sz="2000" dirty="0"/>
              <a:t> </a:t>
            </a:r>
            <a:r>
              <a:rPr lang="el-GR" sz="2000" dirty="0" err="1"/>
              <a:t>εἰς</a:t>
            </a:r>
            <a:r>
              <a:rPr lang="el-GR" sz="2000" dirty="0"/>
              <a:t> </a:t>
            </a:r>
            <a:r>
              <a:rPr lang="el-GR" sz="2000" dirty="0" err="1"/>
              <a:t>πάσας</a:t>
            </a:r>
            <a:r>
              <a:rPr lang="el-GR" sz="2000" dirty="0"/>
              <a:t> </a:t>
            </a:r>
            <a:r>
              <a:rPr lang="el-GR" sz="2000" dirty="0" err="1"/>
              <a:t>τὰς</a:t>
            </a:r>
            <a:r>
              <a:rPr lang="el-GR" sz="2000" dirty="0"/>
              <a:t> </a:t>
            </a:r>
            <a:r>
              <a:rPr lang="el-GR" sz="2000" dirty="0" err="1"/>
              <a:t>γενεὰς</a:t>
            </a:r>
            <a:r>
              <a:rPr lang="el-GR" sz="2000" dirty="0"/>
              <a:t> </a:t>
            </a:r>
            <a:r>
              <a:rPr lang="el-GR" sz="2000" dirty="0" err="1"/>
              <a:t>ὑμῶν</a:t>
            </a:r>
            <a:r>
              <a:rPr lang="el-GR" sz="2000" dirty="0"/>
              <a:t> </a:t>
            </a:r>
            <a:r>
              <a:rPr lang="el-GR" sz="2000" dirty="0" err="1"/>
              <a:t>νόμιμον</a:t>
            </a:r>
            <a:r>
              <a:rPr lang="el-GR" sz="2000" dirty="0"/>
              <a:t> </a:t>
            </a:r>
            <a:r>
              <a:rPr lang="el-GR" sz="2000" dirty="0" err="1"/>
              <a:t>αἰώνιον</a:t>
            </a:r>
            <a:r>
              <a:rPr lang="el-GR" sz="2000" dirty="0"/>
              <a:t> </a:t>
            </a:r>
            <a:r>
              <a:rPr lang="el-GR" sz="2000" dirty="0" err="1"/>
              <a:t>ἑορτάσετε</a:t>
            </a:r>
            <a:r>
              <a:rPr lang="el-GR" sz="2000" dirty="0"/>
              <a:t> </a:t>
            </a:r>
            <a:r>
              <a:rPr lang="el-GR" sz="2000" dirty="0" err="1"/>
              <a:t>αὐτήν</a:t>
            </a:r>
            <a:endParaRPr lang="el-GR" sz="2000" dirty="0"/>
          </a:p>
          <a:p>
            <a:pPr marL="0" indent="0">
              <a:lnSpc>
                <a:spcPct val="78000"/>
              </a:lnSpc>
              <a:spcBef>
                <a:spcPts val="0"/>
              </a:spcBef>
              <a:buNone/>
            </a:pPr>
            <a:r>
              <a:rPr lang="en-US" sz="2000" dirty="0"/>
              <a:t> </a:t>
            </a:r>
            <a:r>
              <a:rPr lang="en-US" sz="2000" baseline="30000" dirty="0"/>
              <a:t>15 </a:t>
            </a:r>
            <a:r>
              <a:rPr lang="el-GR" sz="2000" dirty="0"/>
              <a:t> </a:t>
            </a:r>
            <a:r>
              <a:rPr lang="el-GR" sz="2000" dirty="0" err="1"/>
              <a:t>ἑπτὰ</a:t>
            </a:r>
            <a:r>
              <a:rPr lang="el-GR" sz="2000" dirty="0"/>
              <a:t> </a:t>
            </a:r>
            <a:r>
              <a:rPr lang="el-GR" sz="2000" dirty="0" err="1"/>
              <a:t>ἡμέρας</a:t>
            </a:r>
            <a:r>
              <a:rPr lang="el-GR" sz="2000" dirty="0"/>
              <a:t> </a:t>
            </a:r>
            <a:r>
              <a:rPr lang="el-GR" sz="2000" dirty="0" err="1"/>
              <a:t>ἄζυμα</a:t>
            </a:r>
            <a:r>
              <a:rPr lang="el-GR" sz="2000" dirty="0"/>
              <a:t> </a:t>
            </a:r>
            <a:r>
              <a:rPr lang="el-GR" sz="2000" dirty="0" err="1"/>
              <a:t>ἔδεσθε</a:t>
            </a:r>
            <a:r>
              <a:rPr lang="el-GR" sz="2000" dirty="0"/>
              <a:t> </a:t>
            </a:r>
            <a:r>
              <a:rPr lang="el-GR" sz="2000" dirty="0" err="1"/>
              <a:t>ἀπὸ</a:t>
            </a:r>
            <a:r>
              <a:rPr lang="el-GR" sz="2000" dirty="0"/>
              <a:t> </a:t>
            </a:r>
            <a:r>
              <a:rPr lang="el-GR" sz="2000" dirty="0" err="1"/>
              <a:t>δὲ</a:t>
            </a:r>
            <a:r>
              <a:rPr lang="el-GR" sz="2000" dirty="0"/>
              <a:t> </a:t>
            </a:r>
            <a:r>
              <a:rPr lang="el-GR" sz="2000" dirty="0" err="1"/>
              <a:t>τῆς</a:t>
            </a:r>
            <a:r>
              <a:rPr lang="el-GR" sz="2000" dirty="0"/>
              <a:t> </a:t>
            </a:r>
            <a:r>
              <a:rPr lang="el-GR" sz="2000" dirty="0" err="1"/>
              <a:t>ἡμέρας</a:t>
            </a:r>
            <a:r>
              <a:rPr lang="el-GR" sz="2000" dirty="0"/>
              <a:t> </a:t>
            </a:r>
            <a:r>
              <a:rPr lang="el-GR" sz="2000" dirty="0" err="1"/>
              <a:t>τῆς</a:t>
            </a:r>
            <a:r>
              <a:rPr lang="el-GR" sz="2000" dirty="0"/>
              <a:t> </a:t>
            </a:r>
            <a:r>
              <a:rPr lang="el-GR" sz="2000" dirty="0" err="1"/>
              <a:t>πρώτης</a:t>
            </a:r>
            <a:r>
              <a:rPr lang="el-GR" sz="2000" dirty="0"/>
              <a:t> </a:t>
            </a:r>
            <a:r>
              <a:rPr lang="el-GR" sz="2000" dirty="0" err="1"/>
              <a:t>ἀφανιεῖτε</a:t>
            </a:r>
            <a:r>
              <a:rPr lang="el-GR" sz="2000" dirty="0"/>
              <a:t> </a:t>
            </a:r>
            <a:r>
              <a:rPr lang="el-GR" sz="2000" dirty="0" err="1"/>
              <a:t>ζύμην</a:t>
            </a:r>
            <a:r>
              <a:rPr lang="el-GR" sz="2000" dirty="0"/>
              <a:t> </a:t>
            </a:r>
            <a:r>
              <a:rPr lang="el-GR" sz="2000" dirty="0" err="1"/>
              <a:t>ἐκ</a:t>
            </a:r>
            <a:r>
              <a:rPr lang="el-GR" sz="2000" dirty="0"/>
              <a:t> </a:t>
            </a:r>
            <a:r>
              <a:rPr lang="el-GR" sz="2000" dirty="0" err="1"/>
              <a:t>τῶν</a:t>
            </a:r>
            <a:r>
              <a:rPr lang="el-GR" sz="2000" dirty="0"/>
              <a:t> </a:t>
            </a:r>
            <a:r>
              <a:rPr lang="el-GR" sz="2000" dirty="0" err="1"/>
              <a:t>οἰκιῶν</a:t>
            </a:r>
            <a:r>
              <a:rPr lang="el-GR" sz="2000" dirty="0"/>
              <a:t> </a:t>
            </a:r>
            <a:r>
              <a:rPr lang="el-GR" sz="2000" dirty="0" err="1"/>
              <a:t>ὑμῶν</a:t>
            </a:r>
            <a:r>
              <a:rPr lang="el-GR" sz="2000" dirty="0"/>
              <a:t> </a:t>
            </a:r>
            <a:r>
              <a:rPr lang="el-GR" sz="2000" dirty="0" err="1"/>
              <a:t>πᾶς</a:t>
            </a:r>
            <a:r>
              <a:rPr lang="el-GR" sz="2000" dirty="0"/>
              <a:t> </a:t>
            </a:r>
            <a:r>
              <a:rPr lang="el-GR" sz="2000" dirty="0" err="1"/>
              <a:t>ὃς</a:t>
            </a:r>
            <a:r>
              <a:rPr lang="el-GR" sz="2000" dirty="0"/>
              <a:t> </a:t>
            </a:r>
            <a:r>
              <a:rPr lang="el-GR" sz="2000" dirty="0" err="1"/>
              <a:t>ἂν</a:t>
            </a:r>
            <a:r>
              <a:rPr lang="el-GR" sz="2000" dirty="0"/>
              <a:t> </a:t>
            </a:r>
            <a:r>
              <a:rPr lang="el-GR" sz="2000" dirty="0" err="1"/>
              <a:t>φάγῃ</a:t>
            </a:r>
            <a:r>
              <a:rPr lang="el-GR" sz="2000" dirty="0"/>
              <a:t> </a:t>
            </a:r>
            <a:r>
              <a:rPr lang="el-GR" sz="2000" dirty="0" err="1"/>
              <a:t>ζύμην</a:t>
            </a:r>
            <a:r>
              <a:rPr lang="el-GR" sz="2000" dirty="0"/>
              <a:t> </a:t>
            </a:r>
            <a:r>
              <a:rPr lang="el-GR" sz="2000" dirty="0" err="1"/>
              <a:t>ἐξολεθρευθήσεται</a:t>
            </a:r>
            <a:r>
              <a:rPr lang="el-GR" sz="2000" dirty="0"/>
              <a:t> ἡ </a:t>
            </a:r>
            <a:r>
              <a:rPr lang="el-GR" sz="2000" dirty="0" err="1"/>
              <a:t>ψυχὴ</a:t>
            </a:r>
            <a:r>
              <a:rPr lang="el-GR" sz="2000" dirty="0"/>
              <a:t> </a:t>
            </a:r>
            <a:r>
              <a:rPr lang="el-GR" sz="2000" dirty="0" err="1"/>
              <a:t>ἐκείνη</a:t>
            </a:r>
            <a:r>
              <a:rPr lang="el-GR" sz="2000" dirty="0"/>
              <a:t> </a:t>
            </a:r>
            <a:r>
              <a:rPr lang="el-GR" sz="2000" dirty="0" err="1"/>
              <a:t>ἐξ</a:t>
            </a:r>
            <a:r>
              <a:rPr lang="el-GR" sz="2000" dirty="0"/>
              <a:t> </a:t>
            </a:r>
            <a:r>
              <a:rPr lang="el-GR" sz="2000" dirty="0" err="1"/>
              <a:t>Ισραηλ</a:t>
            </a:r>
            <a:r>
              <a:rPr lang="el-GR" sz="2000" dirty="0"/>
              <a:t> </a:t>
            </a:r>
            <a:r>
              <a:rPr lang="el-GR" sz="2000" dirty="0" err="1"/>
              <a:t>ἀπὸ</a:t>
            </a:r>
            <a:r>
              <a:rPr lang="el-GR" sz="2000" dirty="0"/>
              <a:t> </a:t>
            </a:r>
            <a:r>
              <a:rPr lang="el-GR" sz="2000" dirty="0" err="1"/>
              <a:t>τῆς</a:t>
            </a:r>
            <a:r>
              <a:rPr lang="el-GR" sz="2000" dirty="0"/>
              <a:t> </a:t>
            </a:r>
            <a:r>
              <a:rPr lang="el-GR" sz="2000" dirty="0" err="1"/>
              <a:t>ἡμέρας</a:t>
            </a:r>
            <a:r>
              <a:rPr lang="el-GR" sz="2000" dirty="0"/>
              <a:t> </a:t>
            </a:r>
            <a:r>
              <a:rPr lang="el-GR" sz="2000" dirty="0" err="1"/>
              <a:t>τῆς</a:t>
            </a:r>
            <a:r>
              <a:rPr lang="el-GR" sz="2000" dirty="0"/>
              <a:t> </a:t>
            </a:r>
            <a:r>
              <a:rPr lang="el-GR" sz="2000" dirty="0" err="1"/>
              <a:t>πρώτης</a:t>
            </a:r>
            <a:r>
              <a:rPr lang="el-GR" sz="2000" dirty="0"/>
              <a:t> </a:t>
            </a:r>
            <a:r>
              <a:rPr lang="el-GR" sz="2000" dirty="0" err="1"/>
              <a:t>ἕως</a:t>
            </a:r>
            <a:r>
              <a:rPr lang="el-GR" sz="2000" dirty="0"/>
              <a:t> </a:t>
            </a:r>
            <a:r>
              <a:rPr lang="el-GR" sz="2000" dirty="0" err="1"/>
              <a:t>τῆς</a:t>
            </a:r>
            <a:r>
              <a:rPr lang="el-GR" sz="2000" dirty="0"/>
              <a:t> </a:t>
            </a:r>
            <a:r>
              <a:rPr lang="el-GR" sz="2000" dirty="0" err="1"/>
              <a:t>ἡμέρας</a:t>
            </a:r>
            <a:r>
              <a:rPr lang="el-GR" sz="2000" dirty="0"/>
              <a:t> </a:t>
            </a:r>
            <a:r>
              <a:rPr lang="el-GR" sz="2000" dirty="0" err="1"/>
              <a:t>τῆς</a:t>
            </a:r>
            <a:r>
              <a:rPr lang="el-GR" sz="2000" dirty="0"/>
              <a:t> </a:t>
            </a:r>
            <a:r>
              <a:rPr lang="el-GR" sz="2000" dirty="0" err="1"/>
              <a:t>ἑβδόμης</a:t>
            </a:r>
            <a:endParaRPr lang="el-GR" sz="2000" dirty="0"/>
          </a:p>
          <a:p>
            <a:pPr marL="0" indent="0">
              <a:lnSpc>
                <a:spcPct val="78000"/>
              </a:lnSpc>
              <a:spcBef>
                <a:spcPts val="0"/>
              </a:spcBef>
              <a:buNone/>
            </a:pPr>
            <a:r>
              <a:rPr lang="en-US" sz="2000" dirty="0"/>
              <a:t> </a:t>
            </a:r>
            <a:r>
              <a:rPr lang="en-US" sz="2000" baseline="30000" dirty="0"/>
              <a:t>16 </a:t>
            </a:r>
            <a:r>
              <a:rPr lang="el-GR" sz="2000" dirty="0"/>
              <a:t> </a:t>
            </a:r>
            <a:r>
              <a:rPr lang="el-GR" sz="2000" dirty="0" err="1"/>
              <a:t>καὶ</a:t>
            </a:r>
            <a:r>
              <a:rPr lang="el-GR" sz="2000" dirty="0"/>
              <a:t> ἡ </a:t>
            </a:r>
            <a:r>
              <a:rPr lang="el-GR" sz="2000" dirty="0" err="1"/>
              <a:t>ἡμέρα</a:t>
            </a:r>
            <a:r>
              <a:rPr lang="el-GR" sz="2000" dirty="0"/>
              <a:t> ἡ </a:t>
            </a:r>
            <a:r>
              <a:rPr lang="el-GR" sz="2000" dirty="0" err="1"/>
              <a:t>πρώτη</a:t>
            </a:r>
            <a:r>
              <a:rPr lang="el-GR" sz="2000" dirty="0"/>
              <a:t> </a:t>
            </a:r>
            <a:r>
              <a:rPr lang="el-GR" sz="2000" dirty="0" err="1"/>
              <a:t>κληθήσεται</a:t>
            </a:r>
            <a:r>
              <a:rPr lang="el-GR" sz="2000" dirty="0"/>
              <a:t> </a:t>
            </a:r>
            <a:r>
              <a:rPr lang="el-GR" sz="2000" dirty="0" err="1"/>
              <a:t>ἁγία</a:t>
            </a:r>
            <a:r>
              <a:rPr lang="el-GR" sz="2000" dirty="0"/>
              <a:t> </a:t>
            </a:r>
            <a:r>
              <a:rPr lang="el-GR" sz="2000" dirty="0" err="1"/>
              <a:t>καὶ</a:t>
            </a:r>
            <a:r>
              <a:rPr lang="el-GR" sz="2000" dirty="0"/>
              <a:t> ἡ </a:t>
            </a:r>
            <a:r>
              <a:rPr lang="el-GR" sz="2000" dirty="0" err="1"/>
              <a:t>ἡμέρα</a:t>
            </a:r>
            <a:r>
              <a:rPr lang="el-GR" sz="2000" dirty="0"/>
              <a:t> ἡ </a:t>
            </a:r>
            <a:r>
              <a:rPr lang="el-GR" sz="2000" dirty="0" err="1"/>
              <a:t>ἑβδόμη</a:t>
            </a:r>
            <a:r>
              <a:rPr lang="el-GR" sz="2000" dirty="0"/>
              <a:t> </a:t>
            </a:r>
            <a:r>
              <a:rPr lang="el-GR" sz="2000" dirty="0" err="1"/>
              <a:t>κλητὴ</a:t>
            </a:r>
            <a:r>
              <a:rPr lang="el-GR" sz="2000" dirty="0"/>
              <a:t> </a:t>
            </a:r>
            <a:r>
              <a:rPr lang="el-GR" sz="2000" dirty="0" err="1"/>
              <a:t>ἁγία</a:t>
            </a:r>
            <a:r>
              <a:rPr lang="el-GR" sz="2000" dirty="0"/>
              <a:t> </a:t>
            </a:r>
            <a:r>
              <a:rPr lang="el-GR" sz="2000" dirty="0" err="1"/>
              <a:t>ἔσται</a:t>
            </a:r>
            <a:r>
              <a:rPr lang="el-GR" sz="2000" dirty="0"/>
              <a:t> </a:t>
            </a:r>
            <a:r>
              <a:rPr lang="el-GR" sz="2000" dirty="0" err="1"/>
              <a:t>ὑμῖν</a:t>
            </a:r>
            <a:r>
              <a:rPr lang="el-GR" sz="2000" dirty="0"/>
              <a:t> </a:t>
            </a:r>
            <a:r>
              <a:rPr lang="el-GR" sz="2000" dirty="0" err="1"/>
              <a:t>πᾶν</a:t>
            </a:r>
            <a:r>
              <a:rPr lang="el-GR" sz="2000" dirty="0"/>
              <a:t> </a:t>
            </a:r>
            <a:r>
              <a:rPr lang="el-GR" sz="2000" dirty="0" err="1"/>
              <a:t>ἔργον</a:t>
            </a:r>
            <a:r>
              <a:rPr lang="el-GR" sz="2000" dirty="0"/>
              <a:t> </a:t>
            </a:r>
            <a:r>
              <a:rPr lang="el-GR" sz="2000" dirty="0" err="1"/>
              <a:t>λατρευτὸν</a:t>
            </a:r>
            <a:r>
              <a:rPr lang="el-GR" sz="2000" dirty="0"/>
              <a:t> </a:t>
            </a:r>
            <a:r>
              <a:rPr lang="el-GR" sz="2000" dirty="0" err="1"/>
              <a:t>οὐ</a:t>
            </a:r>
            <a:r>
              <a:rPr lang="el-GR" sz="2000" dirty="0"/>
              <a:t> </a:t>
            </a:r>
            <a:r>
              <a:rPr lang="el-GR" sz="2000" dirty="0" err="1"/>
              <a:t>ποιήσετε</a:t>
            </a:r>
            <a:r>
              <a:rPr lang="el-GR" sz="2000" dirty="0"/>
              <a:t> </a:t>
            </a:r>
            <a:r>
              <a:rPr lang="el-GR" sz="2000" dirty="0" err="1"/>
              <a:t>ἐν</a:t>
            </a:r>
            <a:r>
              <a:rPr lang="el-GR" sz="2000" dirty="0"/>
              <a:t> </a:t>
            </a:r>
            <a:r>
              <a:rPr lang="el-GR" sz="2000" dirty="0" err="1"/>
              <a:t>αὐταῖς</a:t>
            </a:r>
            <a:r>
              <a:rPr lang="el-GR" sz="2000" dirty="0"/>
              <a:t> </a:t>
            </a:r>
            <a:r>
              <a:rPr lang="el-GR" sz="2000" dirty="0" err="1"/>
              <a:t>πλὴν</a:t>
            </a:r>
            <a:r>
              <a:rPr lang="el-GR" sz="2000" dirty="0"/>
              <a:t> </a:t>
            </a:r>
            <a:r>
              <a:rPr lang="el-GR" sz="2000" dirty="0" err="1"/>
              <a:t>ὅσα</a:t>
            </a:r>
            <a:r>
              <a:rPr lang="el-GR" sz="2000" dirty="0"/>
              <a:t> </a:t>
            </a:r>
            <a:r>
              <a:rPr lang="el-GR" sz="2000" dirty="0" err="1"/>
              <a:t>ποιηθήσεται</a:t>
            </a:r>
            <a:r>
              <a:rPr lang="el-GR" sz="2000" dirty="0"/>
              <a:t> </a:t>
            </a:r>
            <a:r>
              <a:rPr lang="el-GR" sz="2000" dirty="0" err="1"/>
              <a:t>πάσῃ</a:t>
            </a:r>
            <a:r>
              <a:rPr lang="el-GR" sz="2000" dirty="0"/>
              <a:t> </a:t>
            </a:r>
            <a:r>
              <a:rPr lang="el-GR" sz="2000" dirty="0" err="1"/>
              <a:t>ψυχῇ</a:t>
            </a:r>
            <a:r>
              <a:rPr lang="el-GR" sz="2000" dirty="0"/>
              <a:t> </a:t>
            </a:r>
            <a:r>
              <a:rPr lang="el-GR" sz="2000" dirty="0" err="1"/>
              <a:t>τοῦτο</a:t>
            </a:r>
            <a:r>
              <a:rPr lang="el-GR" sz="2000" dirty="0"/>
              <a:t> </a:t>
            </a:r>
            <a:r>
              <a:rPr lang="el-GR" sz="2000" dirty="0" err="1"/>
              <a:t>μόνον</a:t>
            </a:r>
            <a:r>
              <a:rPr lang="el-GR" sz="2000" dirty="0"/>
              <a:t> </a:t>
            </a:r>
            <a:r>
              <a:rPr lang="el-GR" sz="2000" dirty="0" err="1"/>
              <a:t>ποιηθήσεται</a:t>
            </a:r>
            <a:r>
              <a:rPr lang="el-GR" sz="2000" dirty="0"/>
              <a:t> </a:t>
            </a:r>
            <a:r>
              <a:rPr lang="el-GR" sz="2000" dirty="0" err="1"/>
              <a:t>ὑμῖν</a:t>
            </a:r>
            <a:endParaRPr lang="el-GR" sz="2000" dirty="0"/>
          </a:p>
          <a:p>
            <a:pPr marL="0" indent="0">
              <a:lnSpc>
                <a:spcPct val="78000"/>
              </a:lnSpc>
              <a:spcBef>
                <a:spcPts val="0"/>
              </a:spcBef>
              <a:buNone/>
            </a:pPr>
            <a:r>
              <a:rPr lang="en-US" sz="2000" dirty="0"/>
              <a:t> </a:t>
            </a:r>
            <a:r>
              <a:rPr lang="en-US" sz="2000" baseline="30000" dirty="0"/>
              <a:t>17 </a:t>
            </a:r>
            <a:r>
              <a:rPr lang="el-GR" sz="2000" dirty="0"/>
              <a:t> </a:t>
            </a:r>
            <a:r>
              <a:rPr lang="el-GR" sz="2000" dirty="0" err="1"/>
              <a:t>καὶ</a:t>
            </a:r>
            <a:r>
              <a:rPr lang="el-GR" sz="2000" dirty="0"/>
              <a:t> </a:t>
            </a:r>
            <a:r>
              <a:rPr lang="el-GR" sz="2000" dirty="0" err="1"/>
              <a:t>φυλάξεσθε</a:t>
            </a:r>
            <a:r>
              <a:rPr lang="el-GR" sz="2000" dirty="0"/>
              <a:t> </a:t>
            </a:r>
            <a:r>
              <a:rPr lang="el-GR" sz="2000" dirty="0" err="1"/>
              <a:t>τὴν</a:t>
            </a:r>
            <a:r>
              <a:rPr lang="el-GR" sz="2000" dirty="0"/>
              <a:t> </a:t>
            </a:r>
            <a:r>
              <a:rPr lang="el-GR" sz="2000" dirty="0" err="1"/>
              <a:t>ἐντολὴν</a:t>
            </a:r>
            <a:r>
              <a:rPr lang="el-GR" sz="2000" dirty="0"/>
              <a:t> </a:t>
            </a:r>
            <a:r>
              <a:rPr lang="el-GR" sz="2000" dirty="0" err="1"/>
              <a:t>ταύτην</a:t>
            </a:r>
            <a:r>
              <a:rPr lang="el-GR" sz="2000" dirty="0"/>
              <a:t> </a:t>
            </a:r>
            <a:r>
              <a:rPr lang="el-GR" sz="2000" dirty="0" err="1"/>
              <a:t>ἐν</a:t>
            </a:r>
            <a:r>
              <a:rPr lang="el-GR" sz="2000" dirty="0"/>
              <a:t> </a:t>
            </a:r>
            <a:r>
              <a:rPr lang="el-GR" sz="2000" dirty="0" err="1"/>
              <a:t>γὰρ</a:t>
            </a:r>
            <a:r>
              <a:rPr lang="el-GR" sz="2000" dirty="0"/>
              <a:t> </a:t>
            </a:r>
            <a:r>
              <a:rPr lang="el-GR" sz="2000" dirty="0" err="1"/>
              <a:t>τῇ</a:t>
            </a:r>
            <a:r>
              <a:rPr lang="el-GR" sz="2000" dirty="0"/>
              <a:t> </a:t>
            </a:r>
            <a:r>
              <a:rPr lang="el-GR" sz="2000" dirty="0" err="1"/>
              <a:t>ἡμέρᾳ</a:t>
            </a:r>
            <a:r>
              <a:rPr lang="el-GR" sz="2000" dirty="0"/>
              <a:t> </a:t>
            </a:r>
            <a:r>
              <a:rPr lang="el-GR" sz="2000" dirty="0" err="1"/>
              <a:t>ταύτῃ</a:t>
            </a:r>
            <a:r>
              <a:rPr lang="el-GR" sz="2000" dirty="0"/>
              <a:t> </a:t>
            </a:r>
            <a:r>
              <a:rPr lang="el-GR" sz="2000" dirty="0" err="1"/>
              <a:t>ἐξάξω</a:t>
            </a:r>
            <a:r>
              <a:rPr lang="el-GR" sz="2000" dirty="0"/>
              <a:t> </a:t>
            </a:r>
            <a:r>
              <a:rPr lang="el-GR" sz="2000" dirty="0" err="1"/>
              <a:t>τὴν</a:t>
            </a:r>
            <a:r>
              <a:rPr lang="el-GR" sz="2000" dirty="0"/>
              <a:t> </a:t>
            </a:r>
            <a:r>
              <a:rPr lang="el-GR" sz="2000" dirty="0" err="1"/>
              <a:t>δύναμιν</a:t>
            </a:r>
            <a:r>
              <a:rPr lang="el-GR" sz="2000" dirty="0"/>
              <a:t> </a:t>
            </a:r>
            <a:r>
              <a:rPr lang="el-GR" sz="2000" dirty="0" err="1"/>
              <a:t>ὑμῶν</a:t>
            </a:r>
            <a:r>
              <a:rPr lang="el-GR" sz="2000" dirty="0"/>
              <a:t> </a:t>
            </a:r>
            <a:r>
              <a:rPr lang="el-GR" sz="2000" dirty="0" err="1"/>
              <a:t>ἐκ</a:t>
            </a:r>
            <a:r>
              <a:rPr lang="el-GR" sz="2000" dirty="0"/>
              <a:t> </a:t>
            </a:r>
            <a:r>
              <a:rPr lang="el-GR" sz="2000" dirty="0" err="1"/>
              <a:t>γῆς</a:t>
            </a:r>
            <a:r>
              <a:rPr lang="el-GR" sz="2000" dirty="0"/>
              <a:t> </a:t>
            </a:r>
            <a:r>
              <a:rPr lang="el-GR" sz="2000" dirty="0" err="1"/>
              <a:t>Αἰγύπτου</a:t>
            </a:r>
            <a:r>
              <a:rPr lang="el-GR" sz="2000" dirty="0"/>
              <a:t> </a:t>
            </a:r>
            <a:r>
              <a:rPr lang="el-GR" sz="2000" dirty="0" err="1"/>
              <a:t>καὶ</a:t>
            </a:r>
            <a:r>
              <a:rPr lang="el-GR" sz="2000" dirty="0"/>
              <a:t> </a:t>
            </a:r>
            <a:r>
              <a:rPr lang="el-GR" sz="2000" dirty="0" err="1"/>
              <a:t>ποιήσετε</a:t>
            </a:r>
            <a:r>
              <a:rPr lang="el-GR" sz="2000" dirty="0"/>
              <a:t> </a:t>
            </a:r>
            <a:r>
              <a:rPr lang="el-GR" sz="2000" dirty="0" err="1"/>
              <a:t>τὴν</a:t>
            </a:r>
            <a:r>
              <a:rPr lang="el-GR" sz="2000" dirty="0"/>
              <a:t> </a:t>
            </a:r>
            <a:r>
              <a:rPr lang="el-GR" sz="2000" dirty="0" err="1"/>
              <a:t>ἡμέραν</a:t>
            </a:r>
            <a:r>
              <a:rPr lang="el-GR" sz="2000" dirty="0"/>
              <a:t> </a:t>
            </a:r>
            <a:r>
              <a:rPr lang="el-GR" sz="2000" dirty="0" err="1"/>
              <a:t>ταύτην</a:t>
            </a:r>
            <a:r>
              <a:rPr lang="el-GR" sz="2000" dirty="0"/>
              <a:t> </a:t>
            </a:r>
            <a:r>
              <a:rPr lang="el-GR" sz="2000" dirty="0" err="1"/>
              <a:t>εἰς</a:t>
            </a:r>
            <a:r>
              <a:rPr lang="el-GR" sz="2000" dirty="0"/>
              <a:t> </a:t>
            </a:r>
            <a:r>
              <a:rPr lang="el-GR" sz="2000" dirty="0" err="1"/>
              <a:t>γενεὰς</a:t>
            </a:r>
            <a:r>
              <a:rPr lang="el-GR" sz="2000" dirty="0"/>
              <a:t> </a:t>
            </a:r>
            <a:r>
              <a:rPr lang="el-GR" sz="2000" dirty="0" err="1"/>
              <a:t>ὑμῶν</a:t>
            </a:r>
            <a:r>
              <a:rPr lang="el-GR" sz="2000" dirty="0"/>
              <a:t> </a:t>
            </a:r>
            <a:r>
              <a:rPr lang="el-GR" sz="2000" dirty="0" err="1"/>
              <a:t>νόμιμον</a:t>
            </a:r>
            <a:r>
              <a:rPr lang="el-GR" sz="2000" dirty="0"/>
              <a:t> </a:t>
            </a:r>
            <a:r>
              <a:rPr lang="el-GR" sz="2000" dirty="0" err="1"/>
              <a:t>αἰώνιον</a:t>
            </a:r>
            <a:endParaRPr lang="el-GR" sz="2000" dirty="0"/>
          </a:p>
          <a:p>
            <a:pPr marL="0" indent="0">
              <a:lnSpc>
                <a:spcPct val="78000"/>
              </a:lnSpc>
              <a:spcBef>
                <a:spcPts val="0"/>
              </a:spcBef>
              <a:buNone/>
            </a:pPr>
            <a:r>
              <a:rPr lang="en-US" sz="2000" dirty="0"/>
              <a:t> </a:t>
            </a:r>
            <a:r>
              <a:rPr lang="en-US" sz="2000" baseline="30000" dirty="0"/>
              <a:t>18 </a:t>
            </a:r>
            <a:r>
              <a:rPr lang="el-GR" sz="2000" dirty="0"/>
              <a:t> </a:t>
            </a:r>
            <a:r>
              <a:rPr lang="el-GR" sz="2000" dirty="0" err="1"/>
              <a:t>ἐναρχομένου</a:t>
            </a:r>
            <a:r>
              <a:rPr lang="el-GR" sz="2000" dirty="0"/>
              <a:t> </a:t>
            </a:r>
            <a:r>
              <a:rPr lang="el-GR" sz="2000" dirty="0" err="1"/>
              <a:t>τῇ</a:t>
            </a:r>
            <a:r>
              <a:rPr lang="el-GR" sz="2000" dirty="0"/>
              <a:t> </a:t>
            </a:r>
            <a:r>
              <a:rPr lang="el-GR" sz="2000" dirty="0" err="1"/>
              <a:t>τεσσαρεσκαιδεκάτῃ</a:t>
            </a:r>
            <a:r>
              <a:rPr lang="el-GR" sz="2000" dirty="0"/>
              <a:t> </a:t>
            </a:r>
            <a:r>
              <a:rPr lang="el-GR" sz="2000" dirty="0" err="1"/>
              <a:t>ἡμέρᾳ</a:t>
            </a:r>
            <a:r>
              <a:rPr lang="el-GR" sz="2000" dirty="0"/>
              <a:t> </a:t>
            </a:r>
            <a:r>
              <a:rPr lang="el-GR" sz="2000" dirty="0" err="1"/>
              <a:t>τοῦ</a:t>
            </a:r>
            <a:r>
              <a:rPr lang="el-GR" sz="2000" dirty="0"/>
              <a:t> </a:t>
            </a:r>
            <a:r>
              <a:rPr lang="el-GR" sz="2000" dirty="0" err="1"/>
              <a:t>μηνὸς</a:t>
            </a:r>
            <a:r>
              <a:rPr lang="el-GR" sz="2000" dirty="0"/>
              <a:t> </a:t>
            </a:r>
            <a:r>
              <a:rPr lang="el-GR" sz="2000" dirty="0" err="1"/>
              <a:t>τοῦ</a:t>
            </a:r>
            <a:r>
              <a:rPr lang="el-GR" sz="2000" dirty="0"/>
              <a:t> </a:t>
            </a:r>
            <a:r>
              <a:rPr lang="el-GR" sz="2000" dirty="0" err="1"/>
              <a:t>πρώτου</a:t>
            </a:r>
            <a:r>
              <a:rPr lang="el-GR" sz="2000" dirty="0"/>
              <a:t> </a:t>
            </a:r>
            <a:r>
              <a:rPr lang="el-GR" sz="2000" dirty="0" err="1"/>
              <a:t>ἀφ</a:t>
            </a:r>
            <a:r>
              <a:rPr lang="el-GR" sz="2000" dirty="0"/>
              <a:t>᾽ </a:t>
            </a:r>
            <a:r>
              <a:rPr lang="el-GR" sz="2000" dirty="0" err="1"/>
              <a:t>ἑσπέρας</a:t>
            </a:r>
            <a:r>
              <a:rPr lang="el-GR" sz="2000" dirty="0"/>
              <a:t> </a:t>
            </a:r>
            <a:r>
              <a:rPr lang="el-GR" sz="2000" dirty="0" err="1"/>
              <a:t>ἔδεσθε</a:t>
            </a:r>
            <a:r>
              <a:rPr lang="el-GR" sz="2000" dirty="0"/>
              <a:t> </a:t>
            </a:r>
            <a:r>
              <a:rPr lang="el-GR" sz="2000" dirty="0" err="1"/>
              <a:t>ἄζυμα</a:t>
            </a:r>
            <a:r>
              <a:rPr lang="el-GR" sz="2000" dirty="0"/>
              <a:t> </a:t>
            </a:r>
            <a:r>
              <a:rPr lang="el-GR" sz="2000" dirty="0" err="1"/>
              <a:t>ἕως</a:t>
            </a:r>
            <a:r>
              <a:rPr lang="el-GR" sz="2000" dirty="0"/>
              <a:t> </a:t>
            </a:r>
            <a:r>
              <a:rPr lang="el-GR" sz="2000" dirty="0" err="1"/>
              <a:t>ἡμέρας</a:t>
            </a:r>
            <a:r>
              <a:rPr lang="el-GR" sz="2000" dirty="0"/>
              <a:t> </a:t>
            </a:r>
            <a:r>
              <a:rPr lang="el-GR" sz="2000" dirty="0" err="1"/>
              <a:t>μιᾶς</a:t>
            </a:r>
            <a:r>
              <a:rPr lang="el-GR" sz="2000" dirty="0"/>
              <a:t> </a:t>
            </a:r>
            <a:r>
              <a:rPr lang="el-GR" sz="2000" dirty="0" err="1"/>
              <a:t>καὶ</a:t>
            </a:r>
            <a:r>
              <a:rPr lang="el-GR" sz="2000" dirty="0"/>
              <a:t> </a:t>
            </a:r>
            <a:r>
              <a:rPr lang="el-GR" sz="2000" dirty="0" err="1"/>
              <a:t>εἰκάδος</a:t>
            </a:r>
            <a:r>
              <a:rPr lang="el-GR" sz="2000" dirty="0"/>
              <a:t> </a:t>
            </a:r>
            <a:r>
              <a:rPr lang="el-GR" sz="2000" dirty="0" err="1"/>
              <a:t>τοῦ</a:t>
            </a:r>
            <a:r>
              <a:rPr lang="el-GR" sz="2000" dirty="0"/>
              <a:t> </a:t>
            </a:r>
            <a:r>
              <a:rPr lang="el-GR" sz="2000" dirty="0" err="1"/>
              <a:t>μηνὸς</a:t>
            </a:r>
            <a:r>
              <a:rPr lang="el-GR" sz="2000" dirty="0"/>
              <a:t> </a:t>
            </a:r>
            <a:r>
              <a:rPr lang="el-GR" sz="2000" dirty="0" err="1"/>
              <a:t>ἕως</a:t>
            </a:r>
            <a:r>
              <a:rPr lang="el-GR" sz="2000" dirty="0"/>
              <a:t> </a:t>
            </a:r>
            <a:r>
              <a:rPr lang="el-GR" sz="2000" dirty="0" err="1"/>
              <a:t>ἑσπέρας</a:t>
            </a:r>
            <a:endParaRPr lang="el-GR" sz="2000" dirty="0"/>
          </a:p>
          <a:p>
            <a:pPr marL="0" indent="0">
              <a:lnSpc>
                <a:spcPct val="78000"/>
              </a:lnSpc>
              <a:spcBef>
                <a:spcPts val="0"/>
              </a:spcBef>
              <a:buNone/>
            </a:pPr>
            <a:r>
              <a:rPr lang="en-US" sz="2000" dirty="0"/>
              <a:t> </a:t>
            </a:r>
            <a:r>
              <a:rPr lang="en-US" sz="2000" baseline="30000" dirty="0"/>
              <a:t>19 </a:t>
            </a:r>
            <a:r>
              <a:rPr lang="el-GR" sz="2000" dirty="0"/>
              <a:t> </a:t>
            </a:r>
            <a:r>
              <a:rPr lang="el-GR" sz="2000" dirty="0" err="1"/>
              <a:t>ἑπτὰ</a:t>
            </a:r>
            <a:r>
              <a:rPr lang="el-GR" sz="2000" dirty="0"/>
              <a:t> </a:t>
            </a:r>
            <a:r>
              <a:rPr lang="el-GR" sz="2000" dirty="0" err="1"/>
              <a:t>ἡμέρας</a:t>
            </a:r>
            <a:r>
              <a:rPr lang="el-GR" sz="2000" dirty="0"/>
              <a:t> </a:t>
            </a:r>
            <a:r>
              <a:rPr lang="el-GR" sz="2000" dirty="0" err="1"/>
              <a:t>ζύμη</a:t>
            </a:r>
            <a:r>
              <a:rPr lang="el-GR" sz="2000" dirty="0"/>
              <a:t> </a:t>
            </a:r>
            <a:r>
              <a:rPr lang="el-GR" sz="2000" dirty="0" err="1"/>
              <a:t>οὐχ</a:t>
            </a:r>
            <a:r>
              <a:rPr lang="el-GR" sz="2000" dirty="0"/>
              <a:t> </a:t>
            </a:r>
            <a:r>
              <a:rPr lang="el-GR" sz="2000" dirty="0" err="1"/>
              <a:t>εὑρεθήσεται</a:t>
            </a:r>
            <a:r>
              <a:rPr lang="el-GR" sz="2000" dirty="0"/>
              <a:t> </a:t>
            </a:r>
            <a:r>
              <a:rPr lang="el-GR" sz="2000" dirty="0" err="1"/>
              <a:t>ἐν</a:t>
            </a:r>
            <a:r>
              <a:rPr lang="el-GR" sz="2000" dirty="0"/>
              <a:t> </a:t>
            </a:r>
            <a:r>
              <a:rPr lang="el-GR" sz="2000" dirty="0" err="1"/>
              <a:t>ταῖς</a:t>
            </a:r>
            <a:r>
              <a:rPr lang="el-GR" sz="2000" dirty="0"/>
              <a:t> </a:t>
            </a:r>
            <a:r>
              <a:rPr lang="el-GR" sz="2000" dirty="0" err="1"/>
              <a:t>οἰκίαις</a:t>
            </a:r>
            <a:r>
              <a:rPr lang="el-GR" sz="2000" dirty="0"/>
              <a:t> </a:t>
            </a:r>
            <a:r>
              <a:rPr lang="el-GR" sz="2000" dirty="0" err="1"/>
              <a:t>ὑμῶν</a:t>
            </a:r>
            <a:r>
              <a:rPr lang="el-GR" sz="2000" dirty="0"/>
              <a:t> </a:t>
            </a:r>
            <a:r>
              <a:rPr lang="el-GR" sz="2000" dirty="0" err="1"/>
              <a:t>πᾶς</a:t>
            </a:r>
            <a:r>
              <a:rPr lang="el-GR" sz="2000" dirty="0"/>
              <a:t> </a:t>
            </a:r>
            <a:r>
              <a:rPr lang="el-GR" sz="2000" dirty="0" err="1"/>
              <a:t>ὃς</a:t>
            </a:r>
            <a:r>
              <a:rPr lang="el-GR" sz="2000" dirty="0"/>
              <a:t> </a:t>
            </a:r>
            <a:r>
              <a:rPr lang="el-GR" sz="2000" dirty="0" err="1"/>
              <a:t>ἂν</a:t>
            </a:r>
            <a:r>
              <a:rPr lang="el-GR" sz="2000" dirty="0"/>
              <a:t> </a:t>
            </a:r>
            <a:r>
              <a:rPr lang="el-GR" sz="2000" dirty="0" err="1"/>
              <a:t>φάγῃ</a:t>
            </a:r>
            <a:r>
              <a:rPr lang="el-GR" sz="2000" dirty="0"/>
              <a:t> </a:t>
            </a:r>
            <a:r>
              <a:rPr lang="el-GR" sz="2000" dirty="0" err="1"/>
              <a:t>ζυμωτόν</a:t>
            </a:r>
            <a:r>
              <a:rPr lang="el-GR" sz="2000" dirty="0"/>
              <a:t> </a:t>
            </a:r>
            <a:r>
              <a:rPr lang="el-GR" sz="2000" dirty="0" err="1"/>
              <a:t>ἐξολεθρευθήσεται</a:t>
            </a:r>
            <a:r>
              <a:rPr lang="el-GR" sz="2000" dirty="0"/>
              <a:t> ἡ </a:t>
            </a:r>
            <a:r>
              <a:rPr lang="el-GR" sz="2000" dirty="0" err="1"/>
              <a:t>ψυχὴ</a:t>
            </a:r>
            <a:r>
              <a:rPr lang="el-GR" sz="2000" dirty="0"/>
              <a:t> </a:t>
            </a:r>
            <a:r>
              <a:rPr lang="el-GR" sz="2000" dirty="0" err="1"/>
              <a:t>ἐκείνη</a:t>
            </a:r>
            <a:r>
              <a:rPr lang="el-GR" sz="2000" dirty="0"/>
              <a:t> </a:t>
            </a:r>
            <a:r>
              <a:rPr lang="el-GR" sz="2000" dirty="0" err="1"/>
              <a:t>ἐκ</a:t>
            </a:r>
            <a:r>
              <a:rPr lang="el-GR" sz="2000" dirty="0"/>
              <a:t> </a:t>
            </a:r>
            <a:r>
              <a:rPr lang="el-GR" sz="2000" dirty="0" err="1"/>
              <a:t>συναγωγῆς</a:t>
            </a:r>
            <a:r>
              <a:rPr lang="el-GR" sz="2000" dirty="0"/>
              <a:t> </a:t>
            </a:r>
            <a:r>
              <a:rPr lang="el-GR" sz="2000" dirty="0" err="1"/>
              <a:t>Ισραηλ</a:t>
            </a:r>
            <a:r>
              <a:rPr lang="el-GR" sz="2000" dirty="0"/>
              <a:t> </a:t>
            </a:r>
            <a:r>
              <a:rPr lang="el-GR" sz="2000" dirty="0" err="1"/>
              <a:t>ἔν</a:t>
            </a:r>
            <a:r>
              <a:rPr lang="el-GR" sz="2000" dirty="0"/>
              <a:t> τε </a:t>
            </a:r>
            <a:r>
              <a:rPr lang="el-GR" sz="2000" dirty="0" err="1"/>
              <a:t>τοῖς</a:t>
            </a:r>
            <a:r>
              <a:rPr lang="el-GR" sz="2000" dirty="0"/>
              <a:t> </a:t>
            </a:r>
            <a:r>
              <a:rPr lang="el-GR" sz="2000" dirty="0" err="1"/>
              <a:t>γειώραις</a:t>
            </a:r>
            <a:r>
              <a:rPr lang="el-GR" sz="2000" dirty="0"/>
              <a:t> </a:t>
            </a:r>
            <a:r>
              <a:rPr lang="el-GR" sz="2000" dirty="0" err="1"/>
              <a:t>καὶ</a:t>
            </a:r>
            <a:r>
              <a:rPr lang="el-GR" sz="2000" dirty="0"/>
              <a:t> </a:t>
            </a:r>
            <a:r>
              <a:rPr lang="el-GR" sz="2000" dirty="0" err="1"/>
              <a:t>αὐτόχθοσιν</a:t>
            </a:r>
            <a:r>
              <a:rPr lang="el-GR" sz="2000" dirty="0"/>
              <a:t> </a:t>
            </a:r>
            <a:r>
              <a:rPr lang="el-GR" sz="2000" dirty="0" err="1"/>
              <a:t>τῆς</a:t>
            </a:r>
            <a:r>
              <a:rPr lang="el-GR" sz="2000" dirty="0"/>
              <a:t> </a:t>
            </a:r>
            <a:r>
              <a:rPr lang="el-GR" sz="2000" dirty="0" err="1"/>
              <a:t>γῆς</a:t>
            </a:r>
            <a:endParaRPr lang="el-GR" sz="2000" dirty="0"/>
          </a:p>
          <a:p>
            <a:pPr marL="0" indent="0">
              <a:lnSpc>
                <a:spcPct val="78000"/>
              </a:lnSpc>
              <a:spcBef>
                <a:spcPts val="0"/>
              </a:spcBef>
              <a:buNone/>
            </a:pPr>
            <a:r>
              <a:rPr lang="en-US" sz="2000" dirty="0"/>
              <a:t> </a:t>
            </a:r>
            <a:r>
              <a:rPr lang="en-US" sz="2000" baseline="30000" dirty="0"/>
              <a:t>20 </a:t>
            </a:r>
            <a:r>
              <a:rPr lang="el-GR" sz="2000" dirty="0"/>
              <a:t> </a:t>
            </a:r>
            <a:r>
              <a:rPr lang="el-GR" sz="2000" dirty="0" err="1"/>
              <a:t>πᾶν</a:t>
            </a:r>
            <a:r>
              <a:rPr lang="el-GR" sz="2000" dirty="0"/>
              <a:t> </a:t>
            </a:r>
            <a:r>
              <a:rPr lang="el-GR" sz="2000" dirty="0" err="1"/>
              <a:t>ζυμωτὸν</a:t>
            </a:r>
            <a:r>
              <a:rPr lang="el-GR" sz="2000" dirty="0"/>
              <a:t> </a:t>
            </a:r>
            <a:r>
              <a:rPr lang="el-GR" sz="2000" dirty="0" err="1"/>
              <a:t>οὐκ</a:t>
            </a:r>
            <a:r>
              <a:rPr lang="el-GR" sz="2000" dirty="0"/>
              <a:t> </a:t>
            </a:r>
            <a:r>
              <a:rPr lang="el-GR" sz="2000" dirty="0" err="1"/>
              <a:t>ἔδεσθε</a:t>
            </a:r>
            <a:r>
              <a:rPr lang="el-GR" sz="2000" dirty="0"/>
              <a:t> </a:t>
            </a:r>
            <a:r>
              <a:rPr lang="el-GR" sz="2000" dirty="0" err="1"/>
              <a:t>ἐν</a:t>
            </a:r>
            <a:r>
              <a:rPr lang="el-GR" sz="2000" dirty="0"/>
              <a:t> </a:t>
            </a:r>
            <a:r>
              <a:rPr lang="el-GR" sz="2000" dirty="0" err="1"/>
              <a:t>παντὶ</a:t>
            </a:r>
            <a:r>
              <a:rPr lang="el-GR" sz="2000" dirty="0"/>
              <a:t> </a:t>
            </a:r>
            <a:r>
              <a:rPr lang="el-GR" sz="2000" dirty="0" err="1"/>
              <a:t>δὲ</a:t>
            </a:r>
            <a:r>
              <a:rPr lang="el-GR" sz="2000" dirty="0"/>
              <a:t> </a:t>
            </a:r>
            <a:r>
              <a:rPr lang="el-GR" sz="2000" dirty="0" err="1"/>
              <a:t>κατοικητηρίῳ</a:t>
            </a:r>
            <a:r>
              <a:rPr lang="el-GR" sz="2000" dirty="0"/>
              <a:t> </a:t>
            </a:r>
            <a:r>
              <a:rPr lang="el-GR" sz="2000" dirty="0" err="1"/>
              <a:t>ὑμῶν</a:t>
            </a:r>
            <a:r>
              <a:rPr lang="el-GR" sz="2000" dirty="0"/>
              <a:t> </a:t>
            </a:r>
            <a:r>
              <a:rPr lang="el-GR" sz="2000" dirty="0" err="1"/>
              <a:t>ἔδεσθε</a:t>
            </a:r>
            <a:r>
              <a:rPr lang="el-GR" sz="2000" dirty="0"/>
              <a:t> </a:t>
            </a:r>
            <a:r>
              <a:rPr lang="el-GR" sz="2000" dirty="0" err="1"/>
              <a:t>ἄζυμα</a:t>
            </a:r>
            <a:r>
              <a:rPr lang="el-GR" sz="2000" dirty="0"/>
              <a:t> </a:t>
            </a:r>
            <a:r>
              <a:rPr lang="en-US" sz="2000" dirty="0"/>
              <a:t>(</a:t>
            </a:r>
            <a:r>
              <a:rPr lang="en-US" sz="2000" dirty="0" err="1"/>
              <a:t>Exo</a:t>
            </a:r>
            <a:r>
              <a:rPr lang="en-US" sz="2000" dirty="0"/>
              <a:t> 12:12-20 BGT)</a:t>
            </a:r>
            <a:endParaRPr lang="el-GR" sz="2000" dirty="0"/>
          </a:p>
        </p:txBody>
      </p:sp>
    </p:spTree>
    <p:extLst>
      <p:ext uri="{BB962C8B-B14F-4D97-AF65-F5344CB8AC3E}">
        <p14:creationId xmlns:p14="http://schemas.microsoft.com/office/powerpoint/2010/main" val="2992977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332656"/>
            <a:ext cx="8284308" cy="5750099"/>
          </a:xfrm>
        </p:spPr>
        <p:txBody>
          <a:bodyPr>
            <a:noAutofit/>
          </a:bodyPr>
          <a:lstStyle/>
          <a:p>
            <a:pPr marL="0" indent="0">
              <a:lnSpc>
                <a:spcPct val="90000"/>
              </a:lnSpc>
              <a:spcBef>
                <a:spcPts val="0"/>
              </a:spcBef>
              <a:buNone/>
            </a:pPr>
            <a:r>
              <a:rPr lang="en-US" sz="2000" baseline="30000" dirty="0"/>
              <a:t>21 </a:t>
            </a:r>
            <a:r>
              <a:rPr lang="el-GR" sz="2000" dirty="0"/>
              <a:t> </a:t>
            </a:r>
            <a:r>
              <a:rPr lang="el-GR" sz="2000" dirty="0" err="1"/>
              <a:t>ἐκάλεσεν</a:t>
            </a:r>
            <a:r>
              <a:rPr lang="el-GR" sz="2000" dirty="0"/>
              <a:t> </a:t>
            </a:r>
            <a:r>
              <a:rPr lang="el-GR" sz="2000" dirty="0" err="1"/>
              <a:t>δὲ</a:t>
            </a:r>
            <a:r>
              <a:rPr lang="el-GR" sz="2000" dirty="0"/>
              <a:t> </a:t>
            </a:r>
            <a:r>
              <a:rPr lang="el-GR" sz="2000" dirty="0" err="1"/>
              <a:t>Μωυσῆς</a:t>
            </a:r>
            <a:r>
              <a:rPr lang="el-GR" sz="2000" dirty="0"/>
              <a:t> </a:t>
            </a:r>
            <a:r>
              <a:rPr lang="el-GR" sz="2000" dirty="0" err="1"/>
              <a:t>πᾶσαν</a:t>
            </a:r>
            <a:r>
              <a:rPr lang="el-GR" sz="2000" dirty="0"/>
              <a:t> </a:t>
            </a:r>
            <a:r>
              <a:rPr lang="el-GR" sz="2000" dirty="0" err="1"/>
              <a:t>γερουσίαν</a:t>
            </a:r>
            <a:r>
              <a:rPr lang="el-GR" sz="2000" dirty="0"/>
              <a:t> </a:t>
            </a:r>
            <a:r>
              <a:rPr lang="el-GR" sz="2000" dirty="0" err="1"/>
              <a:t>υἱῶν</a:t>
            </a:r>
            <a:r>
              <a:rPr lang="el-GR" sz="2000" dirty="0"/>
              <a:t> </a:t>
            </a:r>
            <a:r>
              <a:rPr lang="el-GR" sz="2000" dirty="0" err="1"/>
              <a:t>Ισραηλ</a:t>
            </a:r>
            <a:r>
              <a:rPr lang="el-GR" sz="2000" dirty="0"/>
              <a:t> </a:t>
            </a:r>
            <a:r>
              <a:rPr lang="el-GR" sz="2000" dirty="0" err="1"/>
              <a:t>καὶ</a:t>
            </a:r>
            <a:r>
              <a:rPr lang="el-GR" sz="2000" dirty="0"/>
              <a:t> </a:t>
            </a:r>
            <a:r>
              <a:rPr lang="el-GR" sz="2000" dirty="0" err="1"/>
              <a:t>εἶπεν</a:t>
            </a:r>
            <a:r>
              <a:rPr lang="el-GR" sz="2000" dirty="0"/>
              <a:t> </a:t>
            </a:r>
            <a:r>
              <a:rPr lang="el-GR" sz="2000" dirty="0" err="1"/>
              <a:t>πρὸς</a:t>
            </a:r>
            <a:r>
              <a:rPr lang="el-GR" sz="2000" dirty="0"/>
              <a:t> </a:t>
            </a:r>
            <a:r>
              <a:rPr lang="el-GR" sz="2000" dirty="0" err="1"/>
              <a:t>αὐτούς</a:t>
            </a:r>
            <a:r>
              <a:rPr lang="el-GR" sz="2000" dirty="0"/>
              <a:t> </a:t>
            </a:r>
            <a:r>
              <a:rPr lang="el-GR" sz="2000" dirty="0" err="1"/>
              <a:t>ἀπελθόντες</a:t>
            </a:r>
            <a:r>
              <a:rPr lang="el-GR" sz="2000" dirty="0"/>
              <a:t> </a:t>
            </a:r>
            <a:r>
              <a:rPr lang="el-GR" sz="2000" dirty="0" err="1"/>
              <a:t>λάβετε</a:t>
            </a:r>
            <a:r>
              <a:rPr lang="el-GR" sz="2000" dirty="0"/>
              <a:t> </a:t>
            </a:r>
            <a:r>
              <a:rPr lang="el-GR" sz="2000" dirty="0" err="1"/>
              <a:t>ὑμῖν</a:t>
            </a:r>
            <a:r>
              <a:rPr lang="el-GR" sz="2000" dirty="0"/>
              <a:t> </a:t>
            </a:r>
            <a:r>
              <a:rPr lang="el-GR" sz="2000" dirty="0" err="1"/>
              <a:t>ἑαυτοῖς</a:t>
            </a:r>
            <a:r>
              <a:rPr lang="el-GR" sz="2000" dirty="0"/>
              <a:t> </a:t>
            </a:r>
            <a:r>
              <a:rPr lang="el-GR" sz="2000" dirty="0" err="1"/>
              <a:t>πρόβατον</a:t>
            </a:r>
            <a:r>
              <a:rPr lang="el-GR" sz="2000" dirty="0"/>
              <a:t> </a:t>
            </a:r>
            <a:r>
              <a:rPr lang="el-GR" sz="2000" dirty="0" err="1"/>
              <a:t>κατὰ</a:t>
            </a:r>
            <a:r>
              <a:rPr lang="el-GR" sz="2000" dirty="0"/>
              <a:t> </a:t>
            </a:r>
            <a:r>
              <a:rPr lang="el-GR" sz="2000" dirty="0" err="1"/>
              <a:t>συγγενείας</a:t>
            </a:r>
            <a:r>
              <a:rPr lang="el-GR" sz="2000" dirty="0"/>
              <a:t> </a:t>
            </a:r>
            <a:r>
              <a:rPr lang="el-GR" sz="2000" dirty="0" err="1"/>
              <a:t>ὑμῶν</a:t>
            </a:r>
            <a:r>
              <a:rPr lang="el-GR" sz="2000" dirty="0"/>
              <a:t> </a:t>
            </a:r>
            <a:r>
              <a:rPr lang="el-GR" sz="2000" dirty="0" err="1"/>
              <a:t>καὶ</a:t>
            </a:r>
            <a:r>
              <a:rPr lang="el-GR" sz="2000" dirty="0"/>
              <a:t> </a:t>
            </a:r>
            <a:r>
              <a:rPr lang="el-GR" sz="2000" dirty="0" err="1"/>
              <a:t>θύσατε</a:t>
            </a:r>
            <a:r>
              <a:rPr lang="el-GR" sz="2000" dirty="0"/>
              <a:t> </a:t>
            </a:r>
            <a:r>
              <a:rPr lang="el-GR" sz="2000" dirty="0" err="1"/>
              <a:t>τὸ</a:t>
            </a:r>
            <a:r>
              <a:rPr lang="el-GR" sz="2000" dirty="0"/>
              <a:t> </a:t>
            </a:r>
            <a:r>
              <a:rPr lang="el-GR" sz="2000" dirty="0" err="1"/>
              <a:t>πασχα</a:t>
            </a:r>
            <a:endParaRPr lang="el-GR" sz="2000" dirty="0"/>
          </a:p>
          <a:p>
            <a:pPr marL="0" indent="0">
              <a:lnSpc>
                <a:spcPct val="90000"/>
              </a:lnSpc>
              <a:spcBef>
                <a:spcPts val="0"/>
              </a:spcBef>
              <a:buNone/>
            </a:pPr>
            <a:r>
              <a:rPr lang="en-US" sz="2000" dirty="0"/>
              <a:t> </a:t>
            </a:r>
            <a:r>
              <a:rPr lang="en-US" sz="2000" baseline="30000" dirty="0"/>
              <a:t>22 </a:t>
            </a:r>
            <a:r>
              <a:rPr lang="el-GR" sz="2000" dirty="0"/>
              <a:t> </a:t>
            </a:r>
            <a:r>
              <a:rPr lang="el-GR" sz="2000" dirty="0" err="1"/>
              <a:t>λήμψεσθε</a:t>
            </a:r>
            <a:r>
              <a:rPr lang="el-GR" sz="2000" dirty="0"/>
              <a:t> </a:t>
            </a:r>
            <a:r>
              <a:rPr lang="el-GR" sz="2000" dirty="0" err="1"/>
              <a:t>δὲ</a:t>
            </a:r>
            <a:r>
              <a:rPr lang="el-GR" sz="2000" dirty="0"/>
              <a:t> </a:t>
            </a:r>
            <a:r>
              <a:rPr lang="el-GR" sz="2000" dirty="0" err="1"/>
              <a:t>δέσμην</a:t>
            </a:r>
            <a:r>
              <a:rPr lang="el-GR" sz="2000" dirty="0"/>
              <a:t> </a:t>
            </a:r>
            <a:r>
              <a:rPr lang="el-GR" sz="2000" dirty="0" err="1"/>
              <a:t>ὑσσώπου</a:t>
            </a:r>
            <a:r>
              <a:rPr lang="el-GR" sz="2000" dirty="0"/>
              <a:t> </a:t>
            </a:r>
            <a:r>
              <a:rPr lang="el-GR" sz="2000" dirty="0" err="1"/>
              <a:t>καὶ</a:t>
            </a:r>
            <a:r>
              <a:rPr lang="el-GR" sz="2000" dirty="0"/>
              <a:t> </a:t>
            </a:r>
            <a:r>
              <a:rPr lang="el-GR" sz="2000" dirty="0" err="1"/>
              <a:t>βάψαντες</a:t>
            </a:r>
            <a:r>
              <a:rPr lang="el-GR" sz="2000" dirty="0"/>
              <a:t> </a:t>
            </a:r>
            <a:r>
              <a:rPr lang="el-GR" sz="2000" dirty="0" err="1"/>
              <a:t>ἀπὸ</a:t>
            </a:r>
            <a:r>
              <a:rPr lang="el-GR" sz="2000" dirty="0"/>
              <a:t> </a:t>
            </a:r>
            <a:r>
              <a:rPr lang="el-GR" sz="2000" dirty="0" err="1"/>
              <a:t>τοῦ</a:t>
            </a:r>
            <a:r>
              <a:rPr lang="el-GR" sz="2000" dirty="0"/>
              <a:t> </a:t>
            </a:r>
            <a:r>
              <a:rPr lang="el-GR" sz="2000" dirty="0" err="1"/>
              <a:t>αἵματος</a:t>
            </a:r>
            <a:r>
              <a:rPr lang="el-GR" sz="2000" dirty="0"/>
              <a:t> </a:t>
            </a:r>
            <a:r>
              <a:rPr lang="el-GR" sz="2000" dirty="0" err="1"/>
              <a:t>τοῦ</a:t>
            </a:r>
            <a:r>
              <a:rPr lang="el-GR" sz="2000" dirty="0"/>
              <a:t> </a:t>
            </a:r>
            <a:r>
              <a:rPr lang="el-GR" sz="2000" dirty="0" err="1"/>
              <a:t>παρὰ</a:t>
            </a:r>
            <a:r>
              <a:rPr lang="el-GR" sz="2000" dirty="0"/>
              <a:t> </a:t>
            </a:r>
            <a:r>
              <a:rPr lang="el-GR" sz="2000" dirty="0" err="1"/>
              <a:t>τὴν</a:t>
            </a:r>
            <a:r>
              <a:rPr lang="el-GR" sz="2000" dirty="0"/>
              <a:t> </a:t>
            </a:r>
            <a:r>
              <a:rPr lang="el-GR" sz="2000" dirty="0" err="1"/>
              <a:t>θύραν</a:t>
            </a:r>
            <a:r>
              <a:rPr lang="el-GR" sz="2000" dirty="0"/>
              <a:t> </a:t>
            </a:r>
            <a:r>
              <a:rPr lang="el-GR" sz="2000" dirty="0" err="1"/>
              <a:t>καθίξετε</a:t>
            </a:r>
            <a:r>
              <a:rPr lang="el-GR" sz="2000" dirty="0"/>
              <a:t> </a:t>
            </a:r>
            <a:r>
              <a:rPr lang="el-GR" sz="2000" dirty="0" err="1"/>
              <a:t>τῆς</a:t>
            </a:r>
            <a:r>
              <a:rPr lang="el-GR" sz="2000" dirty="0"/>
              <a:t> </a:t>
            </a:r>
            <a:r>
              <a:rPr lang="el-GR" sz="2000" dirty="0" err="1"/>
              <a:t>φλιᾶς</a:t>
            </a:r>
            <a:r>
              <a:rPr lang="el-GR" sz="2000" dirty="0"/>
              <a:t> </a:t>
            </a:r>
            <a:r>
              <a:rPr lang="el-GR" sz="2000" dirty="0" err="1"/>
              <a:t>καὶ</a:t>
            </a:r>
            <a:r>
              <a:rPr lang="el-GR" sz="2000" dirty="0"/>
              <a:t> </a:t>
            </a:r>
            <a:r>
              <a:rPr lang="el-GR" sz="2000" dirty="0" err="1"/>
              <a:t>ἐπ</a:t>
            </a:r>
            <a:r>
              <a:rPr lang="el-GR" sz="2000" dirty="0"/>
              <a:t>᾽ </a:t>
            </a:r>
            <a:r>
              <a:rPr lang="el-GR" sz="2000" dirty="0" err="1"/>
              <a:t>ἀμφοτέρων</a:t>
            </a:r>
            <a:r>
              <a:rPr lang="el-GR" sz="2000" dirty="0"/>
              <a:t> </a:t>
            </a:r>
            <a:r>
              <a:rPr lang="el-GR" sz="2000" dirty="0" err="1"/>
              <a:t>τῶν</a:t>
            </a:r>
            <a:r>
              <a:rPr lang="el-GR" sz="2000" dirty="0"/>
              <a:t> </a:t>
            </a:r>
            <a:r>
              <a:rPr lang="el-GR" sz="2000" dirty="0" err="1"/>
              <a:t>σταθμῶν</a:t>
            </a:r>
            <a:r>
              <a:rPr lang="el-GR" sz="2000" dirty="0"/>
              <a:t> </a:t>
            </a:r>
            <a:r>
              <a:rPr lang="el-GR" sz="2000" dirty="0" err="1"/>
              <a:t>ἀπὸ</a:t>
            </a:r>
            <a:r>
              <a:rPr lang="el-GR" sz="2000" dirty="0"/>
              <a:t> </a:t>
            </a:r>
            <a:r>
              <a:rPr lang="el-GR" sz="2000" dirty="0" err="1"/>
              <a:t>τοῦ</a:t>
            </a:r>
            <a:r>
              <a:rPr lang="el-GR" sz="2000" dirty="0"/>
              <a:t> </a:t>
            </a:r>
            <a:r>
              <a:rPr lang="el-GR" sz="2000" dirty="0" err="1"/>
              <a:t>αἵματος</a:t>
            </a:r>
            <a:r>
              <a:rPr lang="el-GR" sz="2000" dirty="0"/>
              <a:t> ὅ </a:t>
            </a:r>
            <a:r>
              <a:rPr lang="el-GR" sz="2000" dirty="0" err="1"/>
              <a:t>ἐστιν</a:t>
            </a:r>
            <a:r>
              <a:rPr lang="el-GR" sz="2000" dirty="0"/>
              <a:t> </a:t>
            </a:r>
            <a:r>
              <a:rPr lang="el-GR" sz="2000" dirty="0" err="1"/>
              <a:t>παρὰ</a:t>
            </a:r>
            <a:r>
              <a:rPr lang="el-GR" sz="2000" dirty="0"/>
              <a:t> </a:t>
            </a:r>
            <a:r>
              <a:rPr lang="el-GR" sz="2000" dirty="0" err="1"/>
              <a:t>τὴν</a:t>
            </a:r>
            <a:r>
              <a:rPr lang="el-GR" sz="2000" dirty="0"/>
              <a:t> </a:t>
            </a:r>
            <a:r>
              <a:rPr lang="el-GR" sz="2000" dirty="0" err="1"/>
              <a:t>θύραν</a:t>
            </a:r>
            <a:r>
              <a:rPr lang="el-GR" sz="2000" dirty="0"/>
              <a:t> </a:t>
            </a:r>
            <a:r>
              <a:rPr lang="el-GR" sz="2000" dirty="0" err="1"/>
              <a:t>ὑμεῖς</a:t>
            </a:r>
            <a:r>
              <a:rPr lang="el-GR" sz="2000" dirty="0"/>
              <a:t> </a:t>
            </a:r>
            <a:r>
              <a:rPr lang="el-GR" sz="2000" dirty="0" err="1"/>
              <a:t>δὲ</a:t>
            </a:r>
            <a:r>
              <a:rPr lang="el-GR" sz="2000" dirty="0"/>
              <a:t> </a:t>
            </a:r>
            <a:r>
              <a:rPr lang="el-GR" sz="2000" dirty="0" err="1"/>
              <a:t>οὐκ</a:t>
            </a:r>
            <a:r>
              <a:rPr lang="el-GR" sz="2000" dirty="0"/>
              <a:t> </a:t>
            </a:r>
            <a:r>
              <a:rPr lang="el-GR" sz="2000" dirty="0" err="1"/>
              <a:t>ἐξελεύσεσθε</a:t>
            </a:r>
            <a:r>
              <a:rPr lang="el-GR" sz="2000" dirty="0"/>
              <a:t> </a:t>
            </a:r>
            <a:r>
              <a:rPr lang="el-GR" sz="2000" dirty="0" err="1"/>
              <a:t>ἕκαστος</a:t>
            </a:r>
            <a:r>
              <a:rPr lang="el-GR" sz="2000" dirty="0"/>
              <a:t> </a:t>
            </a:r>
            <a:r>
              <a:rPr lang="el-GR" sz="2000" dirty="0" err="1"/>
              <a:t>τὴν</a:t>
            </a:r>
            <a:r>
              <a:rPr lang="el-GR" sz="2000" dirty="0"/>
              <a:t> </a:t>
            </a:r>
            <a:r>
              <a:rPr lang="el-GR" sz="2000" dirty="0" err="1"/>
              <a:t>θύραν</a:t>
            </a:r>
            <a:r>
              <a:rPr lang="el-GR" sz="2000" dirty="0"/>
              <a:t> </a:t>
            </a:r>
            <a:r>
              <a:rPr lang="el-GR" sz="2000" dirty="0" err="1"/>
              <a:t>τοῦ</a:t>
            </a:r>
            <a:r>
              <a:rPr lang="el-GR" sz="2000" dirty="0"/>
              <a:t> </a:t>
            </a:r>
            <a:r>
              <a:rPr lang="el-GR" sz="2000" dirty="0" err="1"/>
              <a:t>οἴκου</a:t>
            </a:r>
            <a:r>
              <a:rPr lang="el-GR" sz="2000" dirty="0"/>
              <a:t> </a:t>
            </a:r>
            <a:r>
              <a:rPr lang="el-GR" sz="2000" dirty="0" err="1"/>
              <a:t>αὐτοῦ</a:t>
            </a:r>
            <a:r>
              <a:rPr lang="el-GR" sz="2000" dirty="0"/>
              <a:t> </a:t>
            </a:r>
            <a:r>
              <a:rPr lang="el-GR" sz="2000" dirty="0" err="1"/>
              <a:t>ἕως</a:t>
            </a:r>
            <a:r>
              <a:rPr lang="el-GR" sz="2000" dirty="0"/>
              <a:t> </a:t>
            </a:r>
            <a:r>
              <a:rPr lang="el-GR" sz="2000" dirty="0" err="1"/>
              <a:t>πρωί</a:t>
            </a:r>
            <a:endParaRPr lang="el-GR" sz="2000" dirty="0"/>
          </a:p>
          <a:p>
            <a:pPr marL="0" indent="0">
              <a:lnSpc>
                <a:spcPct val="90000"/>
              </a:lnSpc>
              <a:spcBef>
                <a:spcPts val="0"/>
              </a:spcBef>
              <a:buNone/>
            </a:pPr>
            <a:r>
              <a:rPr lang="en-US" sz="2000" dirty="0"/>
              <a:t> </a:t>
            </a:r>
            <a:r>
              <a:rPr lang="en-US" sz="2000" baseline="30000" dirty="0"/>
              <a:t>23 </a:t>
            </a:r>
            <a:r>
              <a:rPr lang="el-GR" sz="2000" dirty="0"/>
              <a:t> </a:t>
            </a:r>
            <a:r>
              <a:rPr lang="el-GR" sz="2000" dirty="0" err="1"/>
              <a:t>καὶ</a:t>
            </a:r>
            <a:r>
              <a:rPr lang="el-GR" sz="2000" dirty="0"/>
              <a:t> </a:t>
            </a:r>
            <a:r>
              <a:rPr lang="el-GR" sz="2000" dirty="0" err="1"/>
              <a:t>παρελεύσεται</a:t>
            </a:r>
            <a:r>
              <a:rPr lang="el-GR" sz="2000" dirty="0"/>
              <a:t> </a:t>
            </a:r>
            <a:r>
              <a:rPr lang="el-GR" sz="2000" dirty="0" err="1"/>
              <a:t>κύριος</a:t>
            </a:r>
            <a:r>
              <a:rPr lang="el-GR" sz="2000" dirty="0"/>
              <a:t> </a:t>
            </a:r>
            <a:r>
              <a:rPr lang="el-GR" sz="2000" dirty="0" err="1"/>
              <a:t>πατάξαι</a:t>
            </a:r>
            <a:r>
              <a:rPr lang="el-GR" sz="2000" dirty="0"/>
              <a:t> </a:t>
            </a:r>
            <a:r>
              <a:rPr lang="el-GR" sz="2000" dirty="0" err="1"/>
              <a:t>τοὺς</a:t>
            </a:r>
            <a:r>
              <a:rPr lang="el-GR" sz="2000" dirty="0"/>
              <a:t> </a:t>
            </a:r>
            <a:r>
              <a:rPr lang="el-GR" sz="2000" dirty="0" err="1"/>
              <a:t>Αἰγυπτίους</a:t>
            </a:r>
            <a:r>
              <a:rPr lang="el-GR" sz="2000" dirty="0"/>
              <a:t> </a:t>
            </a:r>
            <a:r>
              <a:rPr lang="el-GR" sz="2000" dirty="0" err="1"/>
              <a:t>καὶ</a:t>
            </a:r>
            <a:r>
              <a:rPr lang="el-GR" sz="2000" dirty="0"/>
              <a:t> </a:t>
            </a:r>
            <a:r>
              <a:rPr lang="el-GR" sz="2000" dirty="0" err="1"/>
              <a:t>ὄψεται</a:t>
            </a:r>
            <a:r>
              <a:rPr lang="el-GR" sz="2000" dirty="0"/>
              <a:t> </a:t>
            </a:r>
            <a:r>
              <a:rPr lang="el-GR" sz="2000" dirty="0" err="1"/>
              <a:t>τὸ</a:t>
            </a:r>
            <a:r>
              <a:rPr lang="el-GR" sz="2000" dirty="0"/>
              <a:t> </a:t>
            </a:r>
            <a:r>
              <a:rPr lang="el-GR" sz="2000" dirty="0" err="1"/>
              <a:t>αἷμα</a:t>
            </a:r>
            <a:r>
              <a:rPr lang="el-GR" sz="2000" dirty="0"/>
              <a:t> </a:t>
            </a:r>
            <a:r>
              <a:rPr lang="el-GR" sz="2000" dirty="0" err="1"/>
              <a:t>ἐπὶ</a:t>
            </a:r>
            <a:r>
              <a:rPr lang="el-GR" sz="2000" dirty="0"/>
              <a:t> </a:t>
            </a:r>
            <a:r>
              <a:rPr lang="el-GR" sz="2000" dirty="0" err="1"/>
              <a:t>τῆς</a:t>
            </a:r>
            <a:r>
              <a:rPr lang="el-GR" sz="2000" dirty="0"/>
              <a:t> </a:t>
            </a:r>
            <a:r>
              <a:rPr lang="el-GR" sz="2000" dirty="0" err="1"/>
              <a:t>φλιᾶς</a:t>
            </a:r>
            <a:r>
              <a:rPr lang="el-GR" sz="2000" dirty="0"/>
              <a:t> </a:t>
            </a:r>
            <a:r>
              <a:rPr lang="el-GR" sz="2000" dirty="0" err="1"/>
              <a:t>καὶ</a:t>
            </a:r>
            <a:r>
              <a:rPr lang="el-GR" sz="2000" dirty="0"/>
              <a:t> </a:t>
            </a:r>
            <a:r>
              <a:rPr lang="el-GR" sz="2000" dirty="0" err="1"/>
              <a:t>ἐπ</a:t>
            </a:r>
            <a:r>
              <a:rPr lang="el-GR" sz="2000" dirty="0"/>
              <a:t>᾽ </a:t>
            </a:r>
            <a:r>
              <a:rPr lang="el-GR" sz="2000" dirty="0" err="1"/>
              <a:t>ἀμφοτέρων</a:t>
            </a:r>
            <a:r>
              <a:rPr lang="el-GR" sz="2000" dirty="0"/>
              <a:t> </a:t>
            </a:r>
            <a:r>
              <a:rPr lang="el-GR" sz="2000" dirty="0" err="1"/>
              <a:t>τῶν</a:t>
            </a:r>
            <a:r>
              <a:rPr lang="el-GR" sz="2000" dirty="0"/>
              <a:t> </a:t>
            </a:r>
            <a:r>
              <a:rPr lang="el-GR" sz="2000" dirty="0" err="1"/>
              <a:t>σταθμῶν</a:t>
            </a:r>
            <a:r>
              <a:rPr lang="el-GR" sz="2000" dirty="0"/>
              <a:t> </a:t>
            </a:r>
            <a:r>
              <a:rPr lang="el-GR" sz="2000" dirty="0" err="1"/>
              <a:t>καὶ</a:t>
            </a:r>
            <a:r>
              <a:rPr lang="el-GR" sz="2000" dirty="0"/>
              <a:t> </a:t>
            </a:r>
            <a:r>
              <a:rPr lang="el-GR" sz="2000" dirty="0" err="1"/>
              <a:t>παρελεύσεται</a:t>
            </a:r>
            <a:r>
              <a:rPr lang="el-GR" sz="2000" dirty="0"/>
              <a:t> </a:t>
            </a:r>
            <a:r>
              <a:rPr lang="el-GR" sz="2000" dirty="0" err="1"/>
              <a:t>κύριος</a:t>
            </a:r>
            <a:r>
              <a:rPr lang="el-GR" sz="2000" dirty="0"/>
              <a:t> </a:t>
            </a:r>
            <a:r>
              <a:rPr lang="el-GR" sz="2000" dirty="0" err="1"/>
              <a:t>τὴν</a:t>
            </a:r>
            <a:r>
              <a:rPr lang="el-GR" sz="2000" dirty="0"/>
              <a:t> </a:t>
            </a:r>
            <a:r>
              <a:rPr lang="el-GR" sz="2000" dirty="0" err="1"/>
              <a:t>θύραν</a:t>
            </a:r>
            <a:r>
              <a:rPr lang="el-GR" sz="2000" dirty="0"/>
              <a:t> </a:t>
            </a:r>
            <a:r>
              <a:rPr lang="el-GR" sz="2000" dirty="0" err="1"/>
              <a:t>καὶ</a:t>
            </a:r>
            <a:r>
              <a:rPr lang="el-GR" sz="2000" dirty="0"/>
              <a:t> </a:t>
            </a:r>
            <a:r>
              <a:rPr lang="el-GR" sz="2000" dirty="0" err="1"/>
              <a:t>οὐκ</a:t>
            </a:r>
            <a:r>
              <a:rPr lang="el-GR" sz="2000" dirty="0"/>
              <a:t> </a:t>
            </a:r>
            <a:r>
              <a:rPr lang="el-GR" sz="2000" dirty="0" err="1"/>
              <a:t>ἀφήσει</a:t>
            </a:r>
            <a:r>
              <a:rPr lang="el-GR" sz="2000" dirty="0"/>
              <a:t> </a:t>
            </a:r>
            <a:r>
              <a:rPr lang="el-GR" sz="2000" dirty="0" err="1"/>
              <a:t>τὸν</a:t>
            </a:r>
            <a:r>
              <a:rPr lang="el-GR" sz="2000" dirty="0"/>
              <a:t> </a:t>
            </a:r>
            <a:r>
              <a:rPr lang="el-GR" sz="2000" dirty="0" err="1"/>
              <a:t>ὀλεθρεύοντα</a:t>
            </a:r>
            <a:r>
              <a:rPr lang="el-GR" sz="2000" dirty="0"/>
              <a:t> </a:t>
            </a:r>
            <a:r>
              <a:rPr lang="el-GR" sz="2000" dirty="0" err="1"/>
              <a:t>εἰσελθεῖν</a:t>
            </a:r>
            <a:r>
              <a:rPr lang="el-GR" sz="2000" dirty="0"/>
              <a:t> </a:t>
            </a:r>
            <a:r>
              <a:rPr lang="el-GR" sz="2000" dirty="0" err="1"/>
              <a:t>εἰς</a:t>
            </a:r>
            <a:r>
              <a:rPr lang="el-GR" sz="2000" dirty="0"/>
              <a:t> </a:t>
            </a:r>
            <a:r>
              <a:rPr lang="el-GR" sz="2000" dirty="0" err="1"/>
              <a:t>τὰς</a:t>
            </a:r>
            <a:r>
              <a:rPr lang="el-GR" sz="2000" dirty="0"/>
              <a:t> </a:t>
            </a:r>
            <a:r>
              <a:rPr lang="el-GR" sz="2000" dirty="0" err="1"/>
              <a:t>οἰκίας</a:t>
            </a:r>
            <a:r>
              <a:rPr lang="el-GR" sz="2000" dirty="0"/>
              <a:t> </a:t>
            </a:r>
            <a:r>
              <a:rPr lang="el-GR" sz="2000" dirty="0" err="1"/>
              <a:t>ὑμῶν</a:t>
            </a:r>
            <a:r>
              <a:rPr lang="el-GR" sz="2000" dirty="0"/>
              <a:t> </a:t>
            </a:r>
            <a:r>
              <a:rPr lang="el-GR" sz="2000" dirty="0" err="1"/>
              <a:t>πατάξαι</a:t>
            </a:r>
            <a:endParaRPr lang="el-GR" sz="2000" dirty="0"/>
          </a:p>
          <a:p>
            <a:pPr marL="0" indent="0">
              <a:lnSpc>
                <a:spcPct val="90000"/>
              </a:lnSpc>
              <a:spcBef>
                <a:spcPts val="0"/>
              </a:spcBef>
              <a:buNone/>
            </a:pPr>
            <a:r>
              <a:rPr lang="en-US" sz="2000" dirty="0"/>
              <a:t> </a:t>
            </a:r>
            <a:r>
              <a:rPr lang="en-US" sz="2000" baseline="30000" dirty="0"/>
              <a:t>24 </a:t>
            </a:r>
            <a:r>
              <a:rPr lang="el-GR" sz="2000" dirty="0"/>
              <a:t> </a:t>
            </a:r>
            <a:r>
              <a:rPr lang="el-GR" sz="2000" dirty="0" err="1"/>
              <a:t>καὶ</a:t>
            </a:r>
            <a:r>
              <a:rPr lang="el-GR" sz="2000" dirty="0"/>
              <a:t> </a:t>
            </a:r>
            <a:r>
              <a:rPr lang="el-GR" sz="2000" dirty="0" err="1"/>
              <a:t>φυλάξεσθε</a:t>
            </a:r>
            <a:r>
              <a:rPr lang="el-GR" sz="2000" dirty="0"/>
              <a:t> </a:t>
            </a:r>
            <a:r>
              <a:rPr lang="el-GR" sz="2000" dirty="0" err="1"/>
              <a:t>τὸ</a:t>
            </a:r>
            <a:r>
              <a:rPr lang="el-GR" sz="2000" dirty="0"/>
              <a:t> </a:t>
            </a:r>
            <a:r>
              <a:rPr lang="el-GR" sz="2000" dirty="0" err="1"/>
              <a:t>ῥῆμα</a:t>
            </a:r>
            <a:r>
              <a:rPr lang="el-GR" sz="2000" dirty="0"/>
              <a:t> </a:t>
            </a:r>
            <a:r>
              <a:rPr lang="el-GR" sz="2000" dirty="0" err="1"/>
              <a:t>τοῦτο</a:t>
            </a:r>
            <a:r>
              <a:rPr lang="el-GR" sz="2000" dirty="0"/>
              <a:t> </a:t>
            </a:r>
            <a:r>
              <a:rPr lang="el-GR" sz="2000" dirty="0" err="1"/>
              <a:t>νόμιμον</a:t>
            </a:r>
            <a:r>
              <a:rPr lang="el-GR" sz="2000" dirty="0"/>
              <a:t> </a:t>
            </a:r>
            <a:r>
              <a:rPr lang="el-GR" sz="2000" dirty="0" err="1"/>
              <a:t>σεαυτῷ</a:t>
            </a:r>
            <a:r>
              <a:rPr lang="el-GR" sz="2000" dirty="0"/>
              <a:t> </a:t>
            </a:r>
            <a:r>
              <a:rPr lang="el-GR" sz="2000" dirty="0" err="1"/>
              <a:t>καὶ</a:t>
            </a:r>
            <a:r>
              <a:rPr lang="el-GR" sz="2000" dirty="0"/>
              <a:t> </a:t>
            </a:r>
            <a:r>
              <a:rPr lang="el-GR" sz="2000" dirty="0" err="1"/>
              <a:t>τοῖς</a:t>
            </a:r>
            <a:r>
              <a:rPr lang="el-GR" sz="2000" dirty="0"/>
              <a:t> </a:t>
            </a:r>
            <a:r>
              <a:rPr lang="el-GR" sz="2000" dirty="0" err="1"/>
              <a:t>υἱοῖς</a:t>
            </a:r>
            <a:r>
              <a:rPr lang="el-GR" sz="2000" dirty="0"/>
              <a:t> σου </a:t>
            </a:r>
            <a:r>
              <a:rPr lang="el-GR" sz="2000" dirty="0" err="1"/>
              <a:t>ἕως</a:t>
            </a:r>
            <a:r>
              <a:rPr lang="el-GR" sz="2000" dirty="0"/>
              <a:t> </a:t>
            </a:r>
            <a:r>
              <a:rPr lang="el-GR" sz="2000" dirty="0" err="1"/>
              <a:t>αἰῶνος</a:t>
            </a:r>
            <a:endParaRPr lang="el-GR" sz="2000" dirty="0"/>
          </a:p>
          <a:p>
            <a:pPr marL="0" indent="0">
              <a:lnSpc>
                <a:spcPct val="90000"/>
              </a:lnSpc>
              <a:spcBef>
                <a:spcPts val="0"/>
              </a:spcBef>
              <a:buNone/>
            </a:pPr>
            <a:r>
              <a:rPr lang="en-US" sz="2000" dirty="0"/>
              <a:t> </a:t>
            </a:r>
            <a:r>
              <a:rPr lang="en-US" sz="2000" baseline="30000" dirty="0"/>
              <a:t>25 </a:t>
            </a:r>
            <a:r>
              <a:rPr lang="el-GR" sz="2000" dirty="0"/>
              <a:t> </a:t>
            </a:r>
            <a:r>
              <a:rPr lang="el-GR" sz="2000" dirty="0" err="1"/>
              <a:t>ἐὰν</a:t>
            </a:r>
            <a:r>
              <a:rPr lang="el-GR" sz="2000" dirty="0"/>
              <a:t> </a:t>
            </a:r>
            <a:r>
              <a:rPr lang="el-GR" sz="2000" dirty="0" err="1"/>
              <a:t>δὲ</a:t>
            </a:r>
            <a:r>
              <a:rPr lang="el-GR" sz="2000" dirty="0"/>
              <a:t> </a:t>
            </a:r>
            <a:r>
              <a:rPr lang="el-GR" sz="2000" dirty="0" err="1"/>
              <a:t>εἰσέλθητε</a:t>
            </a:r>
            <a:r>
              <a:rPr lang="el-GR" sz="2000" dirty="0"/>
              <a:t> </a:t>
            </a:r>
            <a:r>
              <a:rPr lang="el-GR" sz="2000" dirty="0" err="1"/>
              <a:t>εἰς</a:t>
            </a:r>
            <a:r>
              <a:rPr lang="el-GR" sz="2000" dirty="0"/>
              <a:t> </a:t>
            </a:r>
            <a:r>
              <a:rPr lang="el-GR" sz="2000" dirty="0" err="1"/>
              <a:t>τὴν</a:t>
            </a:r>
            <a:r>
              <a:rPr lang="el-GR" sz="2000" dirty="0"/>
              <a:t> </a:t>
            </a:r>
            <a:r>
              <a:rPr lang="el-GR" sz="2000" dirty="0" err="1"/>
              <a:t>γῆν</a:t>
            </a:r>
            <a:r>
              <a:rPr lang="el-GR" sz="2000" dirty="0"/>
              <a:t> </a:t>
            </a:r>
            <a:r>
              <a:rPr lang="el-GR" sz="2000" dirty="0" err="1"/>
              <a:t>ἣν</a:t>
            </a:r>
            <a:r>
              <a:rPr lang="el-GR" sz="2000" dirty="0"/>
              <a:t> </a:t>
            </a:r>
            <a:r>
              <a:rPr lang="el-GR" sz="2000" dirty="0" err="1"/>
              <a:t>ἂν</a:t>
            </a:r>
            <a:r>
              <a:rPr lang="el-GR" sz="2000" dirty="0"/>
              <a:t> </a:t>
            </a:r>
            <a:r>
              <a:rPr lang="el-GR" sz="2000" dirty="0" err="1"/>
              <a:t>δῷ</a:t>
            </a:r>
            <a:r>
              <a:rPr lang="el-GR" sz="2000" dirty="0"/>
              <a:t> </a:t>
            </a:r>
            <a:r>
              <a:rPr lang="el-GR" sz="2000" dirty="0" err="1"/>
              <a:t>κύριος</a:t>
            </a:r>
            <a:r>
              <a:rPr lang="el-GR" sz="2000" dirty="0"/>
              <a:t> </a:t>
            </a:r>
            <a:r>
              <a:rPr lang="el-GR" sz="2000" dirty="0" err="1"/>
              <a:t>ὑμῖν</a:t>
            </a:r>
            <a:r>
              <a:rPr lang="el-GR" sz="2000" dirty="0"/>
              <a:t> </a:t>
            </a:r>
            <a:r>
              <a:rPr lang="el-GR" sz="2000" dirty="0" err="1"/>
              <a:t>καθότι</a:t>
            </a:r>
            <a:r>
              <a:rPr lang="el-GR" sz="2000" dirty="0"/>
              <a:t> </a:t>
            </a:r>
            <a:r>
              <a:rPr lang="el-GR" sz="2000" dirty="0" err="1"/>
              <a:t>ἐλάλησεν</a:t>
            </a:r>
            <a:r>
              <a:rPr lang="el-GR" sz="2000" dirty="0"/>
              <a:t> </a:t>
            </a:r>
            <a:r>
              <a:rPr lang="el-GR" sz="2000" dirty="0" err="1"/>
              <a:t>φυλάξεσθε</a:t>
            </a:r>
            <a:r>
              <a:rPr lang="el-GR" sz="2000" dirty="0"/>
              <a:t> </a:t>
            </a:r>
            <a:r>
              <a:rPr lang="el-GR" sz="2000" dirty="0" err="1"/>
              <a:t>τὴν</a:t>
            </a:r>
            <a:r>
              <a:rPr lang="el-GR" sz="2000" dirty="0"/>
              <a:t> </a:t>
            </a:r>
            <a:r>
              <a:rPr lang="el-GR" sz="2000" dirty="0" err="1"/>
              <a:t>λατρείαν</a:t>
            </a:r>
            <a:r>
              <a:rPr lang="el-GR" sz="2000" dirty="0"/>
              <a:t> </a:t>
            </a:r>
            <a:r>
              <a:rPr lang="el-GR" sz="2000" dirty="0" err="1"/>
              <a:t>ταύτην</a:t>
            </a:r>
            <a:endParaRPr lang="el-GR" sz="2000" dirty="0"/>
          </a:p>
          <a:p>
            <a:pPr marL="0" indent="0">
              <a:lnSpc>
                <a:spcPct val="90000"/>
              </a:lnSpc>
              <a:spcBef>
                <a:spcPts val="0"/>
              </a:spcBef>
              <a:buNone/>
            </a:pPr>
            <a:r>
              <a:rPr lang="en-US" sz="2000" dirty="0"/>
              <a:t> </a:t>
            </a:r>
            <a:r>
              <a:rPr lang="en-US" sz="2000" baseline="30000" dirty="0"/>
              <a:t>26 </a:t>
            </a:r>
            <a:r>
              <a:rPr lang="el-GR" sz="2000" dirty="0"/>
              <a:t> </a:t>
            </a:r>
            <a:r>
              <a:rPr lang="el-GR" sz="2000" dirty="0" err="1"/>
              <a:t>καὶ</a:t>
            </a:r>
            <a:r>
              <a:rPr lang="el-GR" sz="2000" dirty="0"/>
              <a:t> </a:t>
            </a:r>
            <a:r>
              <a:rPr lang="el-GR" sz="2000" dirty="0" err="1"/>
              <a:t>ἔσται</a:t>
            </a:r>
            <a:r>
              <a:rPr lang="el-GR" sz="2000" dirty="0"/>
              <a:t> </a:t>
            </a:r>
            <a:r>
              <a:rPr lang="el-GR" sz="2000" dirty="0" err="1"/>
              <a:t>ἐὰν</a:t>
            </a:r>
            <a:r>
              <a:rPr lang="el-GR" sz="2000" dirty="0"/>
              <a:t> </a:t>
            </a:r>
            <a:r>
              <a:rPr lang="el-GR" sz="2000" dirty="0" err="1"/>
              <a:t>λέγωσιν</a:t>
            </a:r>
            <a:r>
              <a:rPr lang="el-GR" sz="2000" dirty="0"/>
              <a:t> </a:t>
            </a:r>
            <a:r>
              <a:rPr lang="el-GR" sz="2000" dirty="0" err="1"/>
              <a:t>πρὸς</a:t>
            </a:r>
            <a:r>
              <a:rPr lang="el-GR" sz="2000" dirty="0"/>
              <a:t> </a:t>
            </a:r>
            <a:r>
              <a:rPr lang="el-GR" sz="2000" dirty="0" err="1"/>
              <a:t>ὑμᾶς</a:t>
            </a:r>
            <a:r>
              <a:rPr lang="el-GR" sz="2000" dirty="0"/>
              <a:t> </a:t>
            </a:r>
            <a:r>
              <a:rPr lang="el-GR" sz="2000" dirty="0" err="1"/>
              <a:t>οἱ</a:t>
            </a:r>
            <a:r>
              <a:rPr lang="el-GR" sz="2000" dirty="0"/>
              <a:t> </a:t>
            </a:r>
            <a:r>
              <a:rPr lang="el-GR" sz="2000" dirty="0" err="1"/>
              <a:t>υἱοὶ</a:t>
            </a:r>
            <a:r>
              <a:rPr lang="el-GR" sz="2000" dirty="0"/>
              <a:t> </a:t>
            </a:r>
            <a:r>
              <a:rPr lang="el-GR" sz="2000" dirty="0" err="1"/>
              <a:t>ὑμῶν</a:t>
            </a:r>
            <a:r>
              <a:rPr lang="el-GR" sz="2000" dirty="0"/>
              <a:t> </a:t>
            </a:r>
            <a:r>
              <a:rPr lang="el-GR" sz="2000" dirty="0" err="1"/>
              <a:t>τίς</a:t>
            </a:r>
            <a:r>
              <a:rPr lang="el-GR" sz="2000" dirty="0"/>
              <a:t> ἡ </a:t>
            </a:r>
            <a:r>
              <a:rPr lang="el-GR" sz="2000" dirty="0" err="1"/>
              <a:t>λατρεία</a:t>
            </a:r>
            <a:r>
              <a:rPr lang="el-GR" sz="2000" dirty="0"/>
              <a:t> </a:t>
            </a:r>
            <a:r>
              <a:rPr lang="el-GR" sz="2000" dirty="0" err="1"/>
              <a:t>αὕτη</a:t>
            </a:r>
            <a:endParaRPr lang="el-GR" sz="2000" dirty="0"/>
          </a:p>
          <a:p>
            <a:pPr marL="0" indent="0">
              <a:lnSpc>
                <a:spcPct val="90000"/>
              </a:lnSpc>
              <a:spcBef>
                <a:spcPts val="0"/>
              </a:spcBef>
              <a:buNone/>
            </a:pPr>
            <a:r>
              <a:rPr lang="en-US" sz="2000" dirty="0"/>
              <a:t> </a:t>
            </a:r>
            <a:r>
              <a:rPr lang="en-US" sz="2000" baseline="30000" dirty="0"/>
              <a:t>27 </a:t>
            </a:r>
            <a:r>
              <a:rPr lang="el-GR" sz="2000" dirty="0"/>
              <a:t> </a:t>
            </a:r>
            <a:r>
              <a:rPr lang="el-GR" sz="2000" dirty="0" err="1"/>
              <a:t>καὶ</a:t>
            </a:r>
            <a:r>
              <a:rPr lang="el-GR" sz="2000" dirty="0"/>
              <a:t> </a:t>
            </a:r>
            <a:r>
              <a:rPr lang="el-GR" sz="2000" dirty="0" err="1"/>
              <a:t>ἐρεῖτε</a:t>
            </a:r>
            <a:r>
              <a:rPr lang="el-GR" sz="2000" dirty="0"/>
              <a:t> </a:t>
            </a:r>
            <a:r>
              <a:rPr lang="el-GR" sz="2000" dirty="0" err="1"/>
              <a:t>αὐτοῖς</a:t>
            </a:r>
            <a:r>
              <a:rPr lang="el-GR" sz="2000" dirty="0"/>
              <a:t> </a:t>
            </a:r>
            <a:r>
              <a:rPr lang="el-GR" sz="2000" dirty="0" err="1"/>
              <a:t>θυσία</a:t>
            </a:r>
            <a:r>
              <a:rPr lang="el-GR" sz="2000" dirty="0"/>
              <a:t> </a:t>
            </a:r>
            <a:r>
              <a:rPr lang="el-GR" sz="2000" dirty="0" err="1"/>
              <a:t>τὸ</a:t>
            </a:r>
            <a:r>
              <a:rPr lang="el-GR" sz="2000" dirty="0"/>
              <a:t> </a:t>
            </a:r>
            <a:r>
              <a:rPr lang="el-GR" sz="2000" dirty="0" err="1"/>
              <a:t>πασχα</a:t>
            </a:r>
            <a:r>
              <a:rPr lang="el-GR" sz="2000" dirty="0"/>
              <a:t> </a:t>
            </a:r>
            <a:r>
              <a:rPr lang="el-GR" sz="2000" dirty="0" err="1"/>
              <a:t>τοῦτο</a:t>
            </a:r>
            <a:r>
              <a:rPr lang="el-GR" sz="2000" dirty="0"/>
              <a:t> </a:t>
            </a:r>
            <a:r>
              <a:rPr lang="el-GR" sz="2000" dirty="0" err="1"/>
              <a:t>κυρίῳ</a:t>
            </a:r>
            <a:r>
              <a:rPr lang="el-GR" sz="2000" dirty="0"/>
              <a:t> </a:t>
            </a:r>
            <a:r>
              <a:rPr lang="el-GR" sz="2000" dirty="0" err="1"/>
              <a:t>ὡς</a:t>
            </a:r>
            <a:r>
              <a:rPr lang="el-GR" sz="2000" dirty="0"/>
              <a:t> </a:t>
            </a:r>
            <a:r>
              <a:rPr lang="el-GR" sz="2000" dirty="0" err="1"/>
              <a:t>ἐσκέπασεν</a:t>
            </a:r>
            <a:r>
              <a:rPr lang="el-GR" sz="2000" dirty="0"/>
              <a:t> </a:t>
            </a:r>
            <a:r>
              <a:rPr lang="el-GR" sz="2000" dirty="0" err="1"/>
              <a:t>τοὺς</a:t>
            </a:r>
            <a:r>
              <a:rPr lang="el-GR" sz="2000" dirty="0"/>
              <a:t> </a:t>
            </a:r>
            <a:r>
              <a:rPr lang="el-GR" sz="2000" dirty="0" err="1"/>
              <a:t>οἴκους</a:t>
            </a:r>
            <a:r>
              <a:rPr lang="el-GR" sz="2000" dirty="0"/>
              <a:t> </a:t>
            </a:r>
            <a:r>
              <a:rPr lang="el-GR" sz="2000" dirty="0" err="1"/>
              <a:t>τῶν</a:t>
            </a:r>
            <a:r>
              <a:rPr lang="el-GR" sz="2000" dirty="0"/>
              <a:t> </a:t>
            </a:r>
            <a:r>
              <a:rPr lang="el-GR" sz="2000" dirty="0" err="1"/>
              <a:t>υἱῶν</a:t>
            </a:r>
            <a:r>
              <a:rPr lang="el-GR" sz="2000" dirty="0"/>
              <a:t> </a:t>
            </a:r>
            <a:r>
              <a:rPr lang="el-GR" sz="2000" dirty="0" err="1"/>
              <a:t>Ισραηλ</a:t>
            </a:r>
            <a:r>
              <a:rPr lang="el-GR" sz="2000" dirty="0"/>
              <a:t> </a:t>
            </a:r>
            <a:r>
              <a:rPr lang="el-GR" sz="2000" dirty="0" err="1"/>
              <a:t>ἐν</a:t>
            </a:r>
            <a:r>
              <a:rPr lang="el-GR" sz="2000" dirty="0"/>
              <a:t> </a:t>
            </a:r>
            <a:r>
              <a:rPr lang="el-GR" sz="2000" dirty="0" err="1"/>
              <a:t>Αἰγύπτῳ</a:t>
            </a:r>
            <a:r>
              <a:rPr lang="el-GR" sz="2000" dirty="0"/>
              <a:t> </a:t>
            </a:r>
            <a:r>
              <a:rPr lang="el-GR" sz="2000" dirty="0" err="1"/>
              <a:t>ἡνίκα</a:t>
            </a:r>
            <a:r>
              <a:rPr lang="el-GR" sz="2000" dirty="0"/>
              <a:t> </a:t>
            </a:r>
            <a:r>
              <a:rPr lang="el-GR" sz="2000" dirty="0" err="1"/>
              <a:t>ἐπάταξεν</a:t>
            </a:r>
            <a:r>
              <a:rPr lang="el-GR" sz="2000" dirty="0"/>
              <a:t> </a:t>
            </a:r>
            <a:r>
              <a:rPr lang="el-GR" sz="2000" dirty="0" err="1"/>
              <a:t>τοὺς</a:t>
            </a:r>
            <a:r>
              <a:rPr lang="el-GR" sz="2000" dirty="0"/>
              <a:t> </a:t>
            </a:r>
            <a:r>
              <a:rPr lang="el-GR" sz="2000" dirty="0" err="1"/>
              <a:t>Αἰγυπτίους</a:t>
            </a:r>
            <a:r>
              <a:rPr lang="el-GR" sz="2000" dirty="0"/>
              <a:t> </a:t>
            </a:r>
            <a:r>
              <a:rPr lang="el-GR" sz="2000" dirty="0" err="1"/>
              <a:t>τοὺς</a:t>
            </a:r>
            <a:r>
              <a:rPr lang="el-GR" sz="2000" dirty="0"/>
              <a:t> </a:t>
            </a:r>
            <a:r>
              <a:rPr lang="el-GR" sz="2000" dirty="0" err="1"/>
              <a:t>δὲ</a:t>
            </a:r>
            <a:r>
              <a:rPr lang="el-GR" sz="2000" dirty="0"/>
              <a:t> </a:t>
            </a:r>
            <a:r>
              <a:rPr lang="el-GR" sz="2000" dirty="0" err="1"/>
              <a:t>οἴκους</a:t>
            </a:r>
            <a:r>
              <a:rPr lang="el-GR" sz="2000" dirty="0"/>
              <a:t> </a:t>
            </a:r>
            <a:r>
              <a:rPr lang="el-GR" sz="2000" dirty="0" err="1"/>
              <a:t>ἡμῶν</a:t>
            </a:r>
            <a:r>
              <a:rPr lang="el-GR" sz="2000" dirty="0"/>
              <a:t> </a:t>
            </a:r>
            <a:r>
              <a:rPr lang="el-GR" sz="2000" dirty="0" err="1"/>
              <a:t>ἐρρύσατο</a:t>
            </a:r>
            <a:r>
              <a:rPr lang="el-GR" sz="2000" dirty="0"/>
              <a:t> </a:t>
            </a:r>
            <a:r>
              <a:rPr lang="el-GR" sz="2000" dirty="0" err="1"/>
              <a:t>καὶ</a:t>
            </a:r>
            <a:r>
              <a:rPr lang="el-GR" sz="2000" dirty="0"/>
              <a:t> </a:t>
            </a:r>
            <a:r>
              <a:rPr lang="el-GR" sz="2000" dirty="0" err="1"/>
              <a:t>κύψας</a:t>
            </a:r>
            <a:r>
              <a:rPr lang="el-GR" sz="2000" dirty="0"/>
              <a:t> ὁ </a:t>
            </a:r>
            <a:r>
              <a:rPr lang="el-GR" sz="2000" dirty="0" err="1"/>
              <a:t>λαὸς</a:t>
            </a:r>
            <a:r>
              <a:rPr lang="el-GR" sz="2000" dirty="0"/>
              <a:t> </a:t>
            </a:r>
            <a:r>
              <a:rPr lang="el-GR" sz="2000" dirty="0" err="1"/>
              <a:t>προσεκύνησεν</a:t>
            </a:r>
            <a:endParaRPr lang="el-GR" sz="2000" dirty="0"/>
          </a:p>
          <a:p>
            <a:pPr marL="0" indent="0">
              <a:lnSpc>
                <a:spcPct val="90000"/>
              </a:lnSpc>
              <a:spcBef>
                <a:spcPts val="0"/>
              </a:spcBef>
              <a:buNone/>
            </a:pPr>
            <a:r>
              <a:rPr lang="en-US" sz="2000" dirty="0"/>
              <a:t> </a:t>
            </a:r>
            <a:r>
              <a:rPr lang="en-US" sz="2000" baseline="30000" dirty="0"/>
              <a:t>28 </a:t>
            </a:r>
            <a:r>
              <a:rPr lang="el-GR" sz="2000" dirty="0"/>
              <a:t> </a:t>
            </a:r>
            <a:r>
              <a:rPr lang="el-GR" sz="2000" dirty="0" err="1"/>
              <a:t>καὶ</a:t>
            </a:r>
            <a:r>
              <a:rPr lang="el-GR" sz="2000" dirty="0"/>
              <a:t> </a:t>
            </a:r>
            <a:r>
              <a:rPr lang="el-GR" sz="2000" dirty="0" err="1"/>
              <a:t>ἀπελθόντες</a:t>
            </a:r>
            <a:r>
              <a:rPr lang="el-GR" sz="2000" dirty="0"/>
              <a:t> </a:t>
            </a:r>
            <a:r>
              <a:rPr lang="el-GR" sz="2000" dirty="0" err="1"/>
              <a:t>ἐποίησαν</a:t>
            </a:r>
            <a:r>
              <a:rPr lang="el-GR" sz="2000" dirty="0"/>
              <a:t> </a:t>
            </a:r>
            <a:r>
              <a:rPr lang="el-GR" sz="2000" dirty="0" err="1"/>
              <a:t>οἱ</a:t>
            </a:r>
            <a:r>
              <a:rPr lang="el-GR" sz="2000" dirty="0"/>
              <a:t> </a:t>
            </a:r>
            <a:r>
              <a:rPr lang="el-GR" sz="2000" dirty="0" err="1"/>
              <a:t>υἱοὶ</a:t>
            </a:r>
            <a:r>
              <a:rPr lang="el-GR" sz="2000" dirty="0"/>
              <a:t> </a:t>
            </a:r>
            <a:r>
              <a:rPr lang="el-GR" sz="2000" dirty="0" err="1"/>
              <a:t>Ισραηλ</a:t>
            </a:r>
            <a:r>
              <a:rPr lang="el-GR" sz="2000" dirty="0"/>
              <a:t> </a:t>
            </a:r>
            <a:r>
              <a:rPr lang="el-GR" sz="2000" dirty="0" err="1"/>
              <a:t>καθὰ</a:t>
            </a:r>
            <a:r>
              <a:rPr lang="el-GR" sz="2000" dirty="0"/>
              <a:t> </a:t>
            </a:r>
            <a:r>
              <a:rPr lang="el-GR" sz="2000" dirty="0" err="1"/>
              <a:t>ἐνετείλατο</a:t>
            </a:r>
            <a:r>
              <a:rPr lang="el-GR" sz="2000" dirty="0"/>
              <a:t> </a:t>
            </a:r>
            <a:r>
              <a:rPr lang="el-GR" sz="2000" dirty="0" err="1"/>
              <a:t>κύριος</a:t>
            </a:r>
            <a:r>
              <a:rPr lang="el-GR" sz="2000" dirty="0"/>
              <a:t> </a:t>
            </a:r>
            <a:r>
              <a:rPr lang="el-GR" sz="2000" dirty="0" err="1"/>
              <a:t>τῷ</a:t>
            </a:r>
            <a:r>
              <a:rPr lang="el-GR" sz="2000" dirty="0"/>
              <a:t> </a:t>
            </a:r>
            <a:r>
              <a:rPr lang="el-GR" sz="2000" dirty="0" err="1"/>
              <a:t>Μωυσῇ</a:t>
            </a:r>
            <a:r>
              <a:rPr lang="el-GR" sz="2000" dirty="0"/>
              <a:t> </a:t>
            </a:r>
            <a:r>
              <a:rPr lang="el-GR" sz="2000" dirty="0" err="1"/>
              <a:t>καὶ</a:t>
            </a:r>
            <a:r>
              <a:rPr lang="el-GR" sz="2000" dirty="0"/>
              <a:t> </a:t>
            </a:r>
            <a:r>
              <a:rPr lang="el-GR" sz="2000" dirty="0" err="1"/>
              <a:t>Ααρων</a:t>
            </a:r>
            <a:r>
              <a:rPr lang="el-GR" sz="2000" dirty="0"/>
              <a:t> </a:t>
            </a:r>
            <a:r>
              <a:rPr lang="el-GR" sz="2000" dirty="0" err="1"/>
              <a:t>οὕτως</a:t>
            </a:r>
            <a:r>
              <a:rPr lang="el-GR" sz="2000" dirty="0"/>
              <a:t> </a:t>
            </a:r>
            <a:r>
              <a:rPr lang="el-GR" sz="2000" dirty="0" err="1" smtClean="0"/>
              <a:t>ἐποίησαν</a:t>
            </a:r>
            <a:r>
              <a:rPr lang="el-GR" sz="2000" dirty="0" smtClean="0"/>
              <a:t> </a:t>
            </a:r>
            <a:r>
              <a:rPr lang="en-US" sz="2000" dirty="0"/>
              <a:t>(</a:t>
            </a:r>
            <a:r>
              <a:rPr lang="en-US" sz="2000" dirty="0" err="1"/>
              <a:t>Exo</a:t>
            </a:r>
            <a:r>
              <a:rPr lang="en-US" sz="2000" dirty="0"/>
              <a:t> 12:21-28 BGT)</a:t>
            </a:r>
            <a:endParaRPr lang="el-GR" sz="2000" dirty="0"/>
          </a:p>
        </p:txBody>
      </p:sp>
    </p:spTree>
    <p:extLst>
      <p:ext uri="{BB962C8B-B14F-4D97-AF65-F5344CB8AC3E}">
        <p14:creationId xmlns:p14="http://schemas.microsoft.com/office/powerpoint/2010/main" val="3219279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332656"/>
            <a:ext cx="8284308" cy="5750099"/>
          </a:xfrm>
        </p:spPr>
        <p:txBody>
          <a:bodyPr>
            <a:noAutofit/>
          </a:bodyPr>
          <a:lstStyle/>
          <a:p>
            <a:pPr marL="0" indent="0">
              <a:spcBef>
                <a:spcPts val="0"/>
              </a:spcBef>
              <a:buNone/>
            </a:pPr>
            <a:r>
              <a:rPr lang="en-US" sz="2000" baseline="30000" dirty="0"/>
              <a:t>43 </a:t>
            </a:r>
            <a:r>
              <a:rPr lang="el-GR" sz="2000" dirty="0"/>
              <a:t> </a:t>
            </a:r>
            <a:r>
              <a:rPr lang="el-GR" sz="2000" dirty="0" err="1"/>
              <a:t>εἶπεν</a:t>
            </a:r>
            <a:r>
              <a:rPr lang="el-GR" sz="2000" dirty="0"/>
              <a:t> </a:t>
            </a:r>
            <a:r>
              <a:rPr lang="el-GR" sz="2000" dirty="0" err="1"/>
              <a:t>δὲ</a:t>
            </a:r>
            <a:r>
              <a:rPr lang="el-GR" sz="2000" dirty="0"/>
              <a:t> </a:t>
            </a:r>
            <a:r>
              <a:rPr lang="el-GR" sz="2000" dirty="0" err="1"/>
              <a:t>κύριος</a:t>
            </a:r>
            <a:r>
              <a:rPr lang="el-GR" sz="2000" dirty="0"/>
              <a:t> </a:t>
            </a:r>
            <a:r>
              <a:rPr lang="el-GR" sz="2000" dirty="0" err="1"/>
              <a:t>πρὸς</a:t>
            </a:r>
            <a:r>
              <a:rPr lang="el-GR" sz="2000" dirty="0"/>
              <a:t> </a:t>
            </a:r>
            <a:r>
              <a:rPr lang="el-GR" sz="2000" dirty="0" err="1"/>
              <a:t>Μωυσῆν</a:t>
            </a:r>
            <a:r>
              <a:rPr lang="el-GR" sz="2000" dirty="0"/>
              <a:t> </a:t>
            </a:r>
            <a:r>
              <a:rPr lang="el-GR" sz="2000" dirty="0" err="1"/>
              <a:t>καὶ</a:t>
            </a:r>
            <a:r>
              <a:rPr lang="el-GR" sz="2000" dirty="0"/>
              <a:t> </a:t>
            </a:r>
            <a:r>
              <a:rPr lang="el-GR" sz="2000" dirty="0" err="1"/>
              <a:t>Ααρων</a:t>
            </a:r>
            <a:r>
              <a:rPr lang="el-GR" sz="2000" dirty="0"/>
              <a:t> </a:t>
            </a:r>
            <a:r>
              <a:rPr lang="el-GR" sz="2000" dirty="0" err="1"/>
              <a:t>λέγων</a:t>
            </a:r>
            <a:r>
              <a:rPr lang="el-GR" sz="2000" dirty="0"/>
              <a:t> </a:t>
            </a:r>
            <a:r>
              <a:rPr lang="el-GR" sz="2000" dirty="0" err="1"/>
              <a:t>οὗτος</a:t>
            </a:r>
            <a:r>
              <a:rPr lang="el-GR" sz="2000" dirty="0"/>
              <a:t> ὁ </a:t>
            </a:r>
            <a:r>
              <a:rPr lang="el-GR" sz="2000" dirty="0" err="1"/>
              <a:t>νόμος</a:t>
            </a:r>
            <a:r>
              <a:rPr lang="el-GR" sz="2000" dirty="0"/>
              <a:t> </a:t>
            </a:r>
            <a:r>
              <a:rPr lang="el-GR" sz="2000" dirty="0" err="1"/>
              <a:t>τοῦ</a:t>
            </a:r>
            <a:r>
              <a:rPr lang="el-GR" sz="2000" dirty="0"/>
              <a:t> </a:t>
            </a:r>
            <a:r>
              <a:rPr lang="el-GR" sz="2000" dirty="0" err="1"/>
              <a:t>πασχα</a:t>
            </a:r>
            <a:r>
              <a:rPr lang="el-GR" sz="2000" dirty="0"/>
              <a:t> </a:t>
            </a:r>
            <a:r>
              <a:rPr lang="el-GR" sz="2000" dirty="0" err="1"/>
              <a:t>πᾶς</a:t>
            </a:r>
            <a:r>
              <a:rPr lang="el-GR" sz="2000" dirty="0"/>
              <a:t> </a:t>
            </a:r>
            <a:r>
              <a:rPr lang="el-GR" sz="2000" dirty="0" err="1"/>
              <a:t>ἀλλογενὴς</a:t>
            </a:r>
            <a:r>
              <a:rPr lang="el-GR" sz="2000" dirty="0"/>
              <a:t> </a:t>
            </a:r>
            <a:r>
              <a:rPr lang="el-GR" sz="2000" dirty="0" err="1"/>
              <a:t>οὐκ</a:t>
            </a:r>
            <a:r>
              <a:rPr lang="el-GR" sz="2000" dirty="0"/>
              <a:t> </a:t>
            </a:r>
            <a:r>
              <a:rPr lang="el-GR" sz="2000" dirty="0" err="1"/>
              <a:t>ἔδεται</a:t>
            </a:r>
            <a:r>
              <a:rPr lang="el-GR" sz="2000" dirty="0"/>
              <a:t> </a:t>
            </a:r>
            <a:r>
              <a:rPr lang="el-GR" sz="2000" dirty="0" err="1"/>
              <a:t>ἀπ</a:t>
            </a:r>
            <a:r>
              <a:rPr lang="el-GR" sz="2000" dirty="0"/>
              <a:t>᾽ </a:t>
            </a:r>
            <a:r>
              <a:rPr lang="el-GR" sz="2000" dirty="0" err="1"/>
              <a:t>αὐτοῦ</a:t>
            </a:r>
            <a:endParaRPr lang="el-GR" sz="2000" dirty="0"/>
          </a:p>
          <a:p>
            <a:pPr marL="0" indent="0">
              <a:spcBef>
                <a:spcPts val="0"/>
              </a:spcBef>
              <a:buNone/>
            </a:pPr>
            <a:r>
              <a:rPr lang="en-US" sz="2000" dirty="0"/>
              <a:t> </a:t>
            </a:r>
            <a:r>
              <a:rPr lang="en-US" sz="2000" baseline="30000" dirty="0"/>
              <a:t>44 </a:t>
            </a:r>
            <a:r>
              <a:rPr lang="el-GR" sz="2000" dirty="0"/>
              <a:t> </a:t>
            </a:r>
            <a:r>
              <a:rPr lang="el-GR" sz="2000" dirty="0" err="1"/>
              <a:t>καὶ</a:t>
            </a:r>
            <a:r>
              <a:rPr lang="el-GR" sz="2000" dirty="0"/>
              <a:t> </a:t>
            </a:r>
            <a:r>
              <a:rPr lang="el-GR" sz="2000" dirty="0" err="1"/>
              <a:t>πᾶν</a:t>
            </a:r>
            <a:r>
              <a:rPr lang="el-GR" sz="2000" dirty="0"/>
              <a:t> </a:t>
            </a:r>
            <a:r>
              <a:rPr lang="el-GR" sz="2000" dirty="0" err="1"/>
              <a:t>οἰκέτην</a:t>
            </a:r>
            <a:r>
              <a:rPr lang="el-GR" sz="2000" dirty="0"/>
              <a:t> </a:t>
            </a:r>
            <a:r>
              <a:rPr lang="el-GR" sz="2000" dirty="0" err="1"/>
              <a:t>τινὸς</a:t>
            </a:r>
            <a:r>
              <a:rPr lang="el-GR" sz="2000" dirty="0"/>
              <a:t> ἢ </a:t>
            </a:r>
            <a:r>
              <a:rPr lang="el-GR" sz="2000" dirty="0" err="1"/>
              <a:t>ἀργυρώνητον</a:t>
            </a:r>
            <a:r>
              <a:rPr lang="el-GR" sz="2000" dirty="0"/>
              <a:t> </a:t>
            </a:r>
            <a:r>
              <a:rPr lang="el-GR" sz="2000" dirty="0" err="1"/>
              <a:t>περιτεμεῖς</a:t>
            </a:r>
            <a:r>
              <a:rPr lang="el-GR" sz="2000" dirty="0"/>
              <a:t> </a:t>
            </a:r>
            <a:r>
              <a:rPr lang="el-GR" sz="2000" dirty="0" err="1"/>
              <a:t>αὐτόν</a:t>
            </a:r>
            <a:r>
              <a:rPr lang="el-GR" sz="2000" dirty="0"/>
              <a:t> </a:t>
            </a:r>
            <a:r>
              <a:rPr lang="el-GR" sz="2000" dirty="0" err="1"/>
              <a:t>καὶ</a:t>
            </a:r>
            <a:r>
              <a:rPr lang="el-GR" sz="2000" dirty="0"/>
              <a:t> </a:t>
            </a:r>
            <a:r>
              <a:rPr lang="el-GR" sz="2000" dirty="0" err="1"/>
              <a:t>τότε</a:t>
            </a:r>
            <a:r>
              <a:rPr lang="el-GR" sz="2000" dirty="0"/>
              <a:t> </a:t>
            </a:r>
            <a:r>
              <a:rPr lang="el-GR" sz="2000" dirty="0" err="1"/>
              <a:t>φάγεται</a:t>
            </a:r>
            <a:r>
              <a:rPr lang="el-GR" sz="2000" dirty="0"/>
              <a:t> </a:t>
            </a:r>
            <a:r>
              <a:rPr lang="el-GR" sz="2000" dirty="0" err="1"/>
              <a:t>ἀπ</a:t>
            </a:r>
            <a:r>
              <a:rPr lang="el-GR" sz="2000" dirty="0"/>
              <a:t>᾽ </a:t>
            </a:r>
            <a:r>
              <a:rPr lang="el-GR" sz="2000" dirty="0" err="1"/>
              <a:t>αὐτοῦ</a:t>
            </a:r>
            <a:endParaRPr lang="el-GR" sz="2000" dirty="0"/>
          </a:p>
          <a:p>
            <a:pPr marL="0" indent="0">
              <a:spcBef>
                <a:spcPts val="0"/>
              </a:spcBef>
              <a:buNone/>
            </a:pPr>
            <a:r>
              <a:rPr lang="en-US" sz="2000" dirty="0"/>
              <a:t> </a:t>
            </a:r>
            <a:r>
              <a:rPr lang="en-US" sz="2000" baseline="30000" dirty="0"/>
              <a:t>45 </a:t>
            </a:r>
            <a:r>
              <a:rPr lang="el-GR" sz="2000" dirty="0"/>
              <a:t> </a:t>
            </a:r>
            <a:r>
              <a:rPr lang="el-GR" sz="2000" dirty="0" err="1"/>
              <a:t>πάροικος</a:t>
            </a:r>
            <a:r>
              <a:rPr lang="el-GR" sz="2000" dirty="0"/>
              <a:t> (δούλος) ἢ </a:t>
            </a:r>
            <a:r>
              <a:rPr lang="el-GR" sz="2000" dirty="0" err="1"/>
              <a:t>μισθωτὸς</a:t>
            </a:r>
            <a:r>
              <a:rPr lang="el-GR" sz="2000" dirty="0"/>
              <a:t> (αγορασμένος με χρήματα) </a:t>
            </a:r>
            <a:r>
              <a:rPr lang="el-GR" sz="2000" dirty="0" err="1"/>
              <a:t>οὐκ</a:t>
            </a:r>
            <a:r>
              <a:rPr lang="el-GR" sz="2000" dirty="0"/>
              <a:t> </a:t>
            </a:r>
            <a:r>
              <a:rPr lang="el-GR" sz="2000" dirty="0" err="1"/>
              <a:t>ἔδεται</a:t>
            </a:r>
            <a:r>
              <a:rPr lang="el-GR" sz="2000" dirty="0"/>
              <a:t> </a:t>
            </a:r>
            <a:r>
              <a:rPr lang="el-GR" sz="2000" dirty="0" err="1"/>
              <a:t>ἀπ</a:t>
            </a:r>
            <a:r>
              <a:rPr lang="el-GR" sz="2000" dirty="0"/>
              <a:t>᾽ </a:t>
            </a:r>
            <a:r>
              <a:rPr lang="el-GR" sz="2000" dirty="0" err="1"/>
              <a:t>αὐτοῦ</a:t>
            </a:r>
            <a:endParaRPr lang="el-GR" sz="2000" dirty="0"/>
          </a:p>
          <a:p>
            <a:pPr marL="0" indent="0">
              <a:spcBef>
                <a:spcPts val="0"/>
              </a:spcBef>
              <a:buNone/>
            </a:pPr>
            <a:r>
              <a:rPr lang="en-US" sz="2000" dirty="0"/>
              <a:t> </a:t>
            </a:r>
            <a:r>
              <a:rPr lang="en-US" sz="2000" baseline="30000" dirty="0"/>
              <a:t>46 </a:t>
            </a:r>
            <a:r>
              <a:rPr lang="el-GR" sz="2000" dirty="0"/>
              <a:t> </a:t>
            </a:r>
            <a:r>
              <a:rPr lang="el-GR" sz="2000" dirty="0" err="1"/>
              <a:t>ἐν</a:t>
            </a:r>
            <a:r>
              <a:rPr lang="el-GR" sz="2000" dirty="0"/>
              <a:t> </a:t>
            </a:r>
            <a:r>
              <a:rPr lang="el-GR" sz="2000" dirty="0" err="1"/>
              <a:t>οἰκίᾳ</a:t>
            </a:r>
            <a:r>
              <a:rPr lang="el-GR" sz="2000" dirty="0"/>
              <a:t> </a:t>
            </a:r>
            <a:r>
              <a:rPr lang="el-GR" sz="2000" dirty="0" err="1"/>
              <a:t>μιᾷ</a:t>
            </a:r>
            <a:r>
              <a:rPr lang="el-GR" sz="2000" dirty="0"/>
              <a:t> </a:t>
            </a:r>
            <a:r>
              <a:rPr lang="el-GR" sz="2000" dirty="0" err="1"/>
              <a:t>βρωθήσεται</a:t>
            </a:r>
            <a:r>
              <a:rPr lang="el-GR" sz="2000" dirty="0"/>
              <a:t> </a:t>
            </a:r>
            <a:r>
              <a:rPr lang="el-GR" sz="2000" dirty="0" err="1"/>
              <a:t>καὶ</a:t>
            </a:r>
            <a:r>
              <a:rPr lang="el-GR" sz="2000" dirty="0"/>
              <a:t> </a:t>
            </a:r>
            <a:r>
              <a:rPr lang="el-GR" sz="2000" dirty="0" err="1"/>
              <a:t>οὐκ</a:t>
            </a:r>
            <a:r>
              <a:rPr lang="el-GR" sz="2000" dirty="0"/>
              <a:t> </a:t>
            </a:r>
            <a:r>
              <a:rPr lang="el-GR" sz="2000" dirty="0" err="1"/>
              <a:t>ἐξοίσετε</a:t>
            </a:r>
            <a:r>
              <a:rPr lang="el-GR" sz="2000" dirty="0"/>
              <a:t> </a:t>
            </a:r>
            <a:r>
              <a:rPr lang="el-GR" sz="2000" dirty="0" err="1"/>
              <a:t>ἐκ</a:t>
            </a:r>
            <a:r>
              <a:rPr lang="el-GR" sz="2000" dirty="0"/>
              <a:t> </a:t>
            </a:r>
            <a:r>
              <a:rPr lang="el-GR" sz="2000" dirty="0" err="1"/>
              <a:t>τῆς</a:t>
            </a:r>
            <a:r>
              <a:rPr lang="el-GR" sz="2000" dirty="0"/>
              <a:t> </a:t>
            </a:r>
            <a:r>
              <a:rPr lang="el-GR" sz="2000" dirty="0" err="1"/>
              <a:t>οἰκίας</a:t>
            </a:r>
            <a:r>
              <a:rPr lang="el-GR" sz="2000" dirty="0"/>
              <a:t> </a:t>
            </a:r>
            <a:r>
              <a:rPr lang="el-GR" sz="2000" dirty="0" err="1"/>
              <a:t>τῶν</a:t>
            </a:r>
            <a:r>
              <a:rPr lang="el-GR" sz="2000" dirty="0"/>
              <a:t> </a:t>
            </a:r>
            <a:r>
              <a:rPr lang="el-GR" sz="2000" dirty="0" err="1"/>
              <a:t>κρεῶν</a:t>
            </a:r>
            <a:r>
              <a:rPr lang="el-GR" sz="2000" dirty="0"/>
              <a:t> </a:t>
            </a:r>
            <a:r>
              <a:rPr lang="el-GR" sz="2000" dirty="0" err="1"/>
              <a:t>ἔξω</a:t>
            </a:r>
            <a:r>
              <a:rPr lang="el-GR" sz="2000" dirty="0"/>
              <a:t> </a:t>
            </a:r>
            <a:r>
              <a:rPr lang="el-GR" sz="2000" dirty="0" err="1"/>
              <a:t>καὶ</a:t>
            </a:r>
            <a:r>
              <a:rPr lang="el-GR" sz="2000" dirty="0"/>
              <a:t> </a:t>
            </a:r>
            <a:r>
              <a:rPr lang="el-GR" sz="2000" dirty="0" err="1"/>
              <a:t>ὀστοῦν</a:t>
            </a:r>
            <a:r>
              <a:rPr lang="el-GR" sz="2000" dirty="0"/>
              <a:t> </a:t>
            </a:r>
            <a:r>
              <a:rPr lang="el-GR" sz="2000" dirty="0" err="1"/>
              <a:t>οὐ</a:t>
            </a:r>
            <a:r>
              <a:rPr lang="el-GR" sz="2000" dirty="0"/>
              <a:t> </a:t>
            </a:r>
            <a:r>
              <a:rPr lang="el-GR" sz="2000" dirty="0" err="1"/>
              <a:t>συντρίψετε</a:t>
            </a:r>
            <a:r>
              <a:rPr lang="el-GR" sz="2000" dirty="0"/>
              <a:t> </a:t>
            </a:r>
            <a:r>
              <a:rPr lang="el-GR" sz="2000" dirty="0" err="1"/>
              <a:t>ἀπ</a:t>
            </a:r>
            <a:r>
              <a:rPr lang="el-GR" sz="2000" dirty="0"/>
              <a:t>᾽ </a:t>
            </a:r>
            <a:r>
              <a:rPr lang="el-GR" sz="2000" dirty="0" err="1"/>
              <a:t>αὐτοῦ</a:t>
            </a:r>
            <a:endParaRPr lang="el-GR" sz="2000" dirty="0"/>
          </a:p>
          <a:p>
            <a:pPr marL="0" indent="0">
              <a:spcBef>
                <a:spcPts val="0"/>
              </a:spcBef>
              <a:buNone/>
            </a:pPr>
            <a:r>
              <a:rPr lang="en-US" sz="2000" dirty="0"/>
              <a:t> </a:t>
            </a:r>
            <a:r>
              <a:rPr lang="en-US" sz="2000" baseline="30000" dirty="0"/>
              <a:t>47 </a:t>
            </a:r>
            <a:r>
              <a:rPr lang="el-GR" sz="2000" dirty="0"/>
              <a:t> </a:t>
            </a:r>
            <a:r>
              <a:rPr lang="el-GR" sz="2000" dirty="0" err="1"/>
              <a:t>πᾶσα</a:t>
            </a:r>
            <a:r>
              <a:rPr lang="el-GR" sz="2000" dirty="0"/>
              <a:t> </a:t>
            </a:r>
            <a:r>
              <a:rPr lang="el-GR" sz="2000" dirty="0" err="1"/>
              <a:t>συναγωγὴ</a:t>
            </a:r>
            <a:r>
              <a:rPr lang="el-GR" sz="2000" dirty="0"/>
              <a:t> </a:t>
            </a:r>
            <a:r>
              <a:rPr lang="el-GR" sz="2000" dirty="0" err="1"/>
              <a:t>υἱῶν</a:t>
            </a:r>
            <a:r>
              <a:rPr lang="el-GR" sz="2000" dirty="0"/>
              <a:t> </a:t>
            </a:r>
            <a:r>
              <a:rPr lang="el-GR" sz="2000" dirty="0" err="1"/>
              <a:t>Ισραηλ</a:t>
            </a:r>
            <a:r>
              <a:rPr lang="el-GR" sz="2000" dirty="0"/>
              <a:t> </a:t>
            </a:r>
            <a:r>
              <a:rPr lang="el-GR" sz="2000" dirty="0" err="1"/>
              <a:t>ποιήσει</a:t>
            </a:r>
            <a:r>
              <a:rPr lang="el-GR" sz="2000" dirty="0"/>
              <a:t> </a:t>
            </a:r>
            <a:r>
              <a:rPr lang="el-GR" sz="2000" dirty="0" err="1"/>
              <a:t>αὐτό</a:t>
            </a:r>
            <a:endParaRPr lang="el-GR" sz="2000" dirty="0"/>
          </a:p>
          <a:p>
            <a:pPr marL="0" indent="0">
              <a:spcBef>
                <a:spcPts val="0"/>
              </a:spcBef>
              <a:buNone/>
            </a:pPr>
            <a:r>
              <a:rPr lang="en-US" sz="2000" dirty="0"/>
              <a:t> </a:t>
            </a:r>
            <a:r>
              <a:rPr lang="en-US" sz="2000" baseline="30000" dirty="0"/>
              <a:t>48 </a:t>
            </a:r>
            <a:r>
              <a:rPr lang="el-GR" sz="2000" dirty="0"/>
              <a:t> </a:t>
            </a:r>
            <a:r>
              <a:rPr lang="el-GR" sz="2000" dirty="0" err="1"/>
              <a:t>ἐὰν</a:t>
            </a:r>
            <a:r>
              <a:rPr lang="el-GR" sz="2000" dirty="0"/>
              <a:t> </a:t>
            </a:r>
            <a:r>
              <a:rPr lang="el-GR" sz="2000" dirty="0" err="1"/>
              <a:t>δέ</a:t>
            </a:r>
            <a:r>
              <a:rPr lang="el-GR" sz="2000" dirty="0"/>
              <a:t> τις </a:t>
            </a:r>
            <a:r>
              <a:rPr lang="el-GR" sz="2000" dirty="0" err="1"/>
              <a:t>προσέλθῃ</a:t>
            </a:r>
            <a:r>
              <a:rPr lang="el-GR" sz="2000" dirty="0"/>
              <a:t> </a:t>
            </a:r>
            <a:r>
              <a:rPr lang="el-GR" sz="2000" dirty="0" err="1"/>
              <a:t>πρὸς</a:t>
            </a:r>
            <a:r>
              <a:rPr lang="el-GR" sz="2000" dirty="0"/>
              <a:t> </a:t>
            </a:r>
            <a:r>
              <a:rPr lang="el-GR" sz="2000" dirty="0" err="1"/>
              <a:t>ὑμᾶς</a:t>
            </a:r>
            <a:r>
              <a:rPr lang="el-GR" sz="2000" dirty="0"/>
              <a:t> </a:t>
            </a:r>
            <a:r>
              <a:rPr lang="el-GR" sz="2000" dirty="0" err="1"/>
              <a:t>προσήλυτος</a:t>
            </a:r>
            <a:r>
              <a:rPr lang="el-GR" sz="2000" dirty="0"/>
              <a:t> (ξένος από άλλη χώρα) </a:t>
            </a:r>
            <a:r>
              <a:rPr lang="el-GR" sz="2000" dirty="0" err="1"/>
              <a:t>ποιῆσαι</a:t>
            </a:r>
            <a:r>
              <a:rPr lang="el-GR" sz="2000" dirty="0"/>
              <a:t> </a:t>
            </a:r>
            <a:r>
              <a:rPr lang="el-GR" sz="2000" dirty="0" err="1"/>
              <a:t>τὸ</a:t>
            </a:r>
            <a:r>
              <a:rPr lang="el-GR" sz="2000" dirty="0"/>
              <a:t> </a:t>
            </a:r>
            <a:r>
              <a:rPr lang="el-GR" sz="2000" dirty="0" err="1"/>
              <a:t>πασχα</a:t>
            </a:r>
            <a:r>
              <a:rPr lang="el-GR" sz="2000" dirty="0"/>
              <a:t> </a:t>
            </a:r>
            <a:r>
              <a:rPr lang="el-GR" sz="2000" dirty="0" err="1"/>
              <a:t>κυρίῳ</a:t>
            </a:r>
            <a:r>
              <a:rPr lang="el-GR" sz="2000" dirty="0"/>
              <a:t> </a:t>
            </a:r>
            <a:r>
              <a:rPr lang="el-GR" sz="2000" dirty="0" err="1"/>
              <a:t>περιτεμεῖς</a:t>
            </a:r>
            <a:r>
              <a:rPr lang="el-GR" sz="2000" dirty="0"/>
              <a:t> </a:t>
            </a:r>
            <a:r>
              <a:rPr lang="el-GR" sz="2000" dirty="0" err="1"/>
              <a:t>αὐτοῦ</a:t>
            </a:r>
            <a:r>
              <a:rPr lang="el-GR" sz="2000" dirty="0"/>
              <a:t> </a:t>
            </a:r>
            <a:r>
              <a:rPr lang="el-GR" sz="2000" dirty="0" err="1"/>
              <a:t>πᾶν</a:t>
            </a:r>
            <a:r>
              <a:rPr lang="el-GR" sz="2000" dirty="0"/>
              <a:t> </a:t>
            </a:r>
            <a:r>
              <a:rPr lang="el-GR" sz="2000" dirty="0" err="1"/>
              <a:t>ἀρσενικόν</a:t>
            </a:r>
            <a:r>
              <a:rPr lang="el-GR" sz="2000" dirty="0"/>
              <a:t> </a:t>
            </a:r>
            <a:r>
              <a:rPr lang="el-GR" sz="2000" dirty="0" err="1"/>
              <a:t>καὶ</a:t>
            </a:r>
            <a:r>
              <a:rPr lang="el-GR" sz="2000" dirty="0"/>
              <a:t> </a:t>
            </a:r>
            <a:r>
              <a:rPr lang="el-GR" sz="2000" dirty="0" err="1"/>
              <a:t>τότε</a:t>
            </a:r>
            <a:r>
              <a:rPr lang="el-GR" sz="2000" dirty="0"/>
              <a:t> </a:t>
            </a:r>
            <a:r>
              <a:rPr lang="el-GR" sz="2000" dirty="0" err="1"/>
              <a:t>προσελεύσεται</a:t>
            </a:r>
            <a:r>
              <a:rPr lang="el-GR" sz="2000" dirty="0"/>
              <a:t> </a:t>
            </a:r>
            <a:r>
              <a:rPr lang="el-GR" sz="2000" dirty="0" err="1"/>
              <a:t>ποιῆσαι</a:t>
            </a:r>
            <a:r>
              <a:rPr lang="el-GR" sz="2000" dirty="0"/>
              <a:t> </a:t>
            </a:r>
            <a:r>
              <a:rPr lang="el-GR" sz="2000" dirty="0" err="1"/>
              <a:t>αὐτὸ</a:t>
            </a:r>
            <a:r>
              <a:rPr lang="el-GR" sz="2000" dirty="0"/>
              <a:t> </a:t>
            </a:r>
            <a:r>
              <a:rPr lang="el-GR" sz="2000" dirty="0" err="1"/>
              <a:t>καὶ</a:t>
            </a:r>
            <a:r>
              <a:rPr lang="el-GR" sz="2000" dirty="0"/>
              <a:t> </a:t>
            </a:r>
            <a:r>
              <a:rPr lang="el-GR" sz="2000" dirty="0" err="1"/>
              <a:t>ἔσται</a:t>
            </a:r>
            <a:r>
              <a:rPr lang="el-GR" sz="2000" dirty="0"/>
              <a:t> </a:t>
            </a:r>
            <a:r>
              <a:rPr lang="el-GR" sz="2000" dirty="0" err="1"/>
              <a:t>ὥσπερ</a:t>
            </a:r>
            <a:r>
              <a:rPr lang="el-GR" sz="2000" dirty="0"/>
              <a:t> </a:t>
            </a:r>
            <a:r>
              <a:rPr lang="el-GR" sz="2000" dirty="0" err="1"/>
              <a:t>καὶ</a:t>
            </a:r>
            <a:r>
              <a:rPr lang="el-GR" sz="2000" dirty="0"/>
              <a:t> ὁ </a:t>
            </a:r>
            <a:r>
              <a:rPr lang="el-GR" sz="2000" dirty="0" err="1"/>
              <a:t>αὐτόχθων</a:t>
            </a:r>
            <a:r>
              <a:rPr lang="el-GR" sz="2000" dirty="0"/>
              <a:t> </a:t>
            </a:r>
            <a:r>
              <a:rPr lang="el-GR" sz="2000" dirty="0" err="1"/>
              <a:t>τῆς</a:t>
            </a:r>
            <a:r>
              <a:rPr lang="el-GR" sz="2000" dirty="0"/>
              <a:t> </a:t>
            </a:r>
            <a:r>
              <a:rPr lang="el-GR" sz="2000" dirty="0" err="1"/>
              <a:t>γῆς</a:t>
            </a:r>
            <a:r>
              <a:rPr lang="el-GR" sz="2000" dirty="0"/>
              <a:t> </a:t>
            </a:r>
            <a:r>
              <a:rPr lang="el-GR" sz="2000" dirty="0" err="1"/>
              <a:t>πᾶς</a:t>
            </a:r>
            <a:r>
              <a:rPr lang="el-GR" sz="2000" dirty="0"/>
              <a:t> </a:t>
            </a:r>
            <a:r>
              <a:rPr lang="el-GR" sz="2000" dirty="0" err="1"/>
              <a:t>ἀπερίτμητος</a:t>
            </a:r>
            <a:r>
              <a:rPr lang="el-GR" sz="2000" dirty="0"/>
              <a:t> </a:t>
            </a:r>
            <a:r>
              <a:rPr lang="el-GR" sz="2000" dirty="0" err="1"/>
              <a:t>οὐκ</a:t>
            </a:r>
            <a:r>
              <a:rPr lang="el-GR" sz="2000" dirty="0"/>
              <a:t> </a:t>
            </a:r>
            <a:r>
              <a:rPr lang="el-GR" sz="2000" dirty="0" err="1"/>
              <a:t>ἔδεται</a:t>
            </a:r>
            <a:r>
              <a:rPr lang="el-GR" sz="2000" dirty="0"/>
              <a:t> </a:t>
            </a:r>
            <a:r>
              <a:rPr lang="el-GR" sz="2000" dirty="0" err="1"/>
              <a:t>ἀπ</a:t>
            </a:r>
            <a:r>
              <a:rPr lang="el-GR" sz="2000" dirty="0"/>
              <a:t>᾽ </a:t>
            </a:r>
            <a:r>
              <a:rPr lang="el-GR" sz="2000" dirty="0" err="1"/>
              <a:t>αὐτοῦ</a:t>
            </a:r>
            <a:endParaRPr lang="el-GR" sz="2000" dirty="0"/>
          </a:p>
          <a:p>
            <a:pPr marL="0" indent="0">
              <a:spcBef>
                <a:spcPts val="0"/>
              </a:spcBef>
              <a:buNone/>
            </a:pPr>
            <a:r>
              <a:rPr lang="en-US" sz="2000" dirty="0"/>
              <a:t> </a:t>
            </a:r>
            <a:r>
              <a:rPr lang="en-US" sz="2000" baseline="30000" dirty="0"/>
              <a:t>49 </a:t>
            </a:r>
            <a:r>
              <a:rPr lang="el-GR" sz="2000" dirty="0"/>
              <a:t> </a:t>
            </a:r>
            <a:r>
              <a:rPr lang="el-GR" sz="2000" dirty="0" err="1"/>
              <a:t>νόμος</a:t>
            </a:r>
            <a:r>
              <a:rPr lang="el-GR" sz="2000" dirty="0"/>
              <a:t> </a:t>
            </a:r>
            <a:r>
              <a:rPr lang="el-GR" sz="2000" dirty="0" err="1"/>
              <a:t>εἷς</a:t>
            </a:r>
            <a:r>
              <a:rPr lang="el-GR" sz="2000" dirty="0"/>
              <a:t> </a:t>
            </a:r>
            <a:r>
              <a:rPr lang="el-GR" sz="2000" dirty="0" err="1"/>
              <a:t>ἔσται</a:t>
            </a:r>
            <a:r>
              <a:rPr lang="el-GR" sz="2000" dirty="0"/>
              <a:t> </a:t>
            </a:r>
            <a:r>
              <a:rPr lang="el-GR" sz="2000" dirty="0" err="1"/>
              <a:t>τῷ</a:t>
            </a:r>
            <a:r>
              <a:rPr lang="el-GR" sz="2000" dirty="0"/>
              <a:t> </a:t>
            </a:r>
            <a:r>
              <a:rPr lang="el-GR" sz="2000" dirty="0" err="1"/>
              <a:t>ἐγχωρίῳ</a:t>
            </a:r>
            <a:r>
              <a:rPr lang="el-GR" sz="2000" dirty="0"/>
              <a:t> </a:t>
            </a:r>
            <a:r>
              <a:rPr lang="el-GR" sz="2000" dirty="0" err="1"/>
              <a:t>καὶ</a:t>
            </a:r>
            <a:r>
              <a:rPr lang="el-GR" sz="2000" dirty="0"/>
              <a:t> </a:t>
            </a:r>
            <a:r>
              <a:rPr lang="el-GR" sz="2000" dirty="0" err="1"/>
              <a:t>τῷ</a:t>
            </a:r>
            <a:r>
              <a:rPr lang="el-GR" sz="2000" dirty="0"/>
              <a:t> </a:t>
            </a:r>
            <a:r>
              <a:rPr lang="el-GR" sz="2000" dirty="0" err="1"/>
              <a:t>προσελθόντι</a:t>
            </a:r>
            <a:r>
              <a:rPr lang="el-GR" sz="2000" dirty="0"/>
              <a:t> </a:t>
            </a:r>
            <a:r>
              <a:rPr lang="el-GR" sz="2000" dirty="0" err="1"/>
              <a:t>προσηλύτῳ</a:t>
            </a:r>
            <a:r>
              <a:rPr lang="el-GR" sz="2000" dirty="0"/>
              <a:t> </a:t>
            </a:r>
            <a:r>
              <a:rPr lang="el-GR" sz="2000" dirty="0" err="1"/>
              <a:t>ἐν</a:t>
            </a:r>
            <a:r>
              <a:rPr lang="el-GR" sz="2000" dirty="0"/>
              <a:t> </a:t>
            </a:r>
            <a:r>
              <a:rPr lang="el-GR" sz="2000" dirty="0" err="1"/>
              <a:t>ὑμῖν</a:t>
            </a:r>
            <a:endParaRPr lang="el-GR" sz="2000" dirty="0"/>
          </a:p>
          <a:p>
            <a:pPr marL="0" indent="0">
              <a:spcBef>
                <a:spcPts val="0"/>
              </a:spcBef>
              <a:buNone/>
            </a:pPr>
            <a:r>
              <a:rPr lang="en-US" sz="2000" dirty="0"/>
              <a:t> </a:t>
            </a:r>
            <a:r>
              <a:rPr lang="en-US" sz="2000" baseline="30000" dirty="0"/>
              <a:t>50 </a:t>
            </a:r>
            <a:r>
              <a:rPr lang="el-GR" sz="2000" dirty="0"/>
              <a:t> </a:t>
            </a:r>
            <a:r>
              <a:rPr lang="el-GR" sz="2000" dirty="0" err="1"/>
              <a:t>καὶ</a:t>
            </a:r>
            <a:r>
              <a:rPr lang="el-GR" sz="2000" dirty="0"/>
              <a:t> </a:t>
            </a:r>
            <a:r>
              <a:rPr lang="el-GR" sz="2000" dirty="0" err="1"/>
              <a:t>ἐποίησαν</a:t>
            </a:r>
            <a:r>
              <a:rPr lang="el-GR" sz="2000" dirty="0"/>
              <a:t> </a:t>
            </a:r>
            <a:r>
              <a:rPr lang="el-GR" sz="2000" dirty="0" err="1"/>
              <a:t>οἱ</a:t>
            </a:r>
            <a:r>
              <a:rPr lang="el-GR" sz="2000" dirty="0"/>
              <a:t> </a:t>
            </a:r>
            <a:r>
              <a:rPr lang="el-GR" sz="2000" dirty="0" err="1"/>
              <a:t>υἱοὶ</a:t>
            </a:r>
            <a:r>
              <a:rPr lang="el-GR" sz="2000" dirty="0"/>
              <a:t> </a:t>
            </a:r>
            <a:r>
              <a:rPr lang="el-GR" sz="2000" dirty="0" err="1"/>
              <a:t>Ισραηλ</a:t>
            </a:r>
            <a:r>
              <a:rPr lang="el-GR" sz="2000" dirty="0"/>
              <a:t> </a:t>
            </a:r>
            <a:r>
              <a:rPr lang="el-GR" sz="2000" dirty="0" err="1"/>
              <a:t>καθὰ</a:t>
            </a:r>
            <a:r>
              <a:rPr lang="el-GR" sz="2000" dirty="0"/>
              <a:t> </a:t>
            </a:r>
            <a:r>
              <a:rPr lang="el-GR" sz="2000" dirty="0" err="1"/>
              <a:t>ἐνετείλατο</a:t>
            </a:r>
            <a:r>
              <a:rPr lang="el-GR" sz="2000" dirty="0"/>
              <a:t> </a:t>
            </a:r>
            <a:r>
              <a:rPr lang="el-GR" sz="2000" dirty="0" err="1"/>
              <a:t>κύριος</a:t>
            </a:r>
            <a:r>
              <a:rPr lang="el-GR" sz="2000" dirty="0"/>
              <a:t> </a:t>
            </a:r>
            <a:r>
              <a:rPr lang="el-GR" sz="2000" dirty="0" err="1"/>
              <a:t>τῷ</a:t>
            </a:r>
            <a:r>
              <a:rPr lang="el-GR" sz="2000" dirty="0"/>
              <a:t> </a:t>
            </a:r>
            <a:r>
              <a:rPr lang="el-GR" sz="2000" dirty="0" err="1"/>
              <a:t>Μωυσῇ</a:t>
            </a:r>
            <a:r>
              <a:rPr lang="el-GR" sz="2000" dirty="0"/>
              <a:t> </a:t>
            </a:r>
            <a:r>
              <a:rPr lang="el-GR" sz="2000" dirty="0" err="1"/>
              <a:t>καὶ</a:t>
            </a:r>
            <a:r>
              <a:rPr lang="el-GR" sz="2000" dirty="0"/>
              <a:t> </a:t>
            </a:r>
            <a:r>
              <a:rPr lang="el-GR" sz="2000" dirty="0" err="1"/>
              <a:t>Ααρων</a:t>
            </a:r>
            <a:r>
              <a:rPr lang="el-GR" sz="2000" dirty="0"/>
              <a:t> </a:t>
            </a:r>
            <a:r>
              <a:rPr lang="el-GR" sz="2000" dirty="0" err="1"/>
              <a:t>πρὸς</a:t>
            </a:r>
            <a:r>
              <a:rPr lang="el-GR" sz="2000" dirty="0"/>
              <a:t> </a:t>
            </a:r>
            <a:r>
              <a:rPr lang="el-GR" sz="2000" dirty="0" err="1"/>
              <a:t>αὐτούς</a:t>
            </a:r>
            <a:r>
              <a:rPr lang="el-GR" sz="2000" dirty="0"/>
              <a:t> </a:t>
            </a:r>
            <a:r>
              <a:rPr lang="el-GR" sz="2000" dirty="0" err="1"/>
              <a:t>οὕτως</a:t>
            </a:r>
            <a:r>
              <a:rPr lang="el-GR" sz="2000" dirty="0"/>
              <a:t> </a:t>
            </a:r>
            <a:r>
              <a:rPr lang="el-GR" sz="2000" dirty="0" err="1"/>
              <a:t>ἐποίησαν</a:t>
            </a:r>
            <a:endParaRPr lang="el-GR" sz="2000" dirty="0"/>
          </a:p>
          <a:p>
            <a:pPr marL="0" indent="0">
              <a:spcBef>
                <a:spcPts val="0"/>
              </a:spcBef>
              <a:buNone/>
            </a:pPr>
            <a:r>
              <a:rPr lang="en-US" sz="2000" dirty="0"/>
              <a:t> </a:t>
            </a:r>
            <a:r>
              <a:rPr lang="en-US" sz="2000" baseline="30000" dirty="0"/>
              <a:t>51 </a:t>
            </a:r>
            <a:r>
              <a:rPr lang="el-GR" sz="2000" dirty="0"/>
              <a:t> </a:t>
            </a:r>
            <a:r>
              <a:rPr lang="el-GR" sz="2000" dirty="0" err="1"/>
              <a:t>καὶ</a:t>
            </a:r>
            <a:r>
              <a:rPr lang="el-GR" sz="2000" dirty="0"/>
              <a:t> </a:t>
            </a:r>
            <a:r>
              <a:rPr lang="el-GR" sz="2000" dirty="0" err="1"/>
              <a:t>ἐγένετο</a:t>
            </a:r>
            <a:r>
              <a:rPr lang="el-GR" sz="2000" dirty="0"/>
              <a:t> </a:t>
            </a:r>
            <a:r>
              <a:rPr lang="el-GR" sz="2000" dirty="0" err="1"/>
              <a:t>ἐν</a:t>
            </a:r>
            <a:r>
              <a:rPr lang="el-GR" sz="2000" dirty="0"/>
              <a:t> </a:t>
            </a:r>
            <a:r>
              <a:rPr lang="el-GR" sz="2000" dirty="0" err="1"/>
              <a:t>τῇ</a:t>
            </a:r>
            <a:r>
              <a:rPr lang="el-GR" sz="2000" dirty="0"/>
              <a:t> </a:t>
            </a:r>
            <a:r>
              <a:rPr lang="el-GR" sz="2000" dirty="0" err="1"/>
              <a:t>ἡμέρᾳ</a:t>
            </a:r>
            <a:r>
              <a:rPr lang="el-GR" sz="2000" dirty="0"/>
              <a:t> </a:t>
            </a:r>
            <a:r>
              <a:rPr lang="el-GR" sz="2000" dirty="0" err="1"/>
              <a:t>ἐκείνῃ</a:t>
            </a:r>
            <a:r>
              <a:rPr lang="el-GR" sz="2000" dirty="0"/>
              <a:t> </a:t>
            </a:r>
            <a:r>
              <a:rPr lang="el-GR" sz="2000" dirty="0" err="1"/>
              <a:t>ἐξήγαγεν</a:t>
            </a:r>
            <a:r>
              <a:rPr lang="el-GR" sz="2000" dirty="0"/>
              <a:t> </a:t>
            </a:r>
            <a:r>
              <a:rPr lang="el-GR" sz="2000" dirty="0" err="1"/>
              <a:t>κύριος</a:t>
            </a:r>
            <a:r>
              <a:rPr lang="el-GR" sz="2000" dirty="0"/>
              <a:t> </a:t>
            </a:r>
            <a:r>
              <a:rPr lang="el-GR" sz="2000" dirty="0" err="1"/>
              <a:t>τοὺς</a:t>
            </a:r>
            <a:r>
              <a:rPr lang="el-GR" sz="2000" dirty="0"/>
              <a:t> </a:t>
            </a:r>
            <a:r>
              <a:rPr lang="el-GR" sz="2000" dirty="0" err="1"/>
              <a:t>υἱοὺς</a:t>
            </a:r>
            <a:r>
              <a:rPr lang="el-GR" sz="2000" dirty="0"/>
              <a:t> </a:t>
            </a:r>
            <a:r>
              <a:rPr lang="el-GR" sz="2000" dirty="0" err="1"/>
              <a:t>Ισραηλ</a:t>
            </a:r>
            <a:r>
              <a:rPr lang="el-GR" sz="2000" dirty="0"/>
              <a:t> </a:t>
            </a:r>
            <a:r>
              <a:rPr lang="el-GR" sz="2000" dirty="0" err="1"/>
              <a:t>ἐκ</a:t>
            </a:r>
            <a:r>
              <a:rPr lang="el-GR" sz="2000" dirty="0"/>
              <a:t> </a:t>
            </a:r>
            <a:r>
              <a:rPr lang="el-GR" sz="2000" dirty="0" err="1"/>
              <a:t>γῆς</a:t>
            </a:r>
            <a:r>
              <a:rPr lang="el-GR" sz="2000" dirty="0"/>
              <a:t> </a:t>
            </a:r>
            <a:r>
              <a:rPr lang="el-GR" sz="2000" dirty="0" err="1"/>
              <a:t>Αἰγύπτου</a:t>
            </a:r>
            <a:r>
              <a:rPr lang="el-GR" sz="2000" dirty="0"/>
              <a:t> </a:t>
            </a:r>
            <a:r>
              <a:rPr lang="el-GR" sz="2000" dirty="0" err="1"/>
              <a:t>σὺν</a:t>
            </a:r>
            <a:r>
              <a:rPr lang="el-GR" sz="2000" dirty="0"/>
              <a:t> </a:t>
            </a:r>
            <a:r>
              <a:rPr lang="el-GR" sz="2000" dirty="0" err="1"/>
              <a:t>δυνάμει</a:t>
            </a:r>
            <a:r>
              <a:rPr lang="el-GR" sz="2000" dirty="0"/>
              <a:t> </a:t>
            </a:r>
            <a:r>
              <a:rPr lang="el-GR" sz="2000" dirty="0" err="1" smtClean="0"/>
              <a:t>αὐτῶν</a:t>
            </a:r>
            <a:r>
              <a:rPr lang="el-GR" sz="2000" dirty="0" smtClean="0"/>
              <a:t> </a:t>
            </a:r>
            <a:r>
              <a:rPr lang="en-US" sz="2000" dirty="0"/>
              <a:t>(</a:t>
            </a:r>
            <a:r>
              <a:rPr lang="en-US" sz="2000" dirty="0" err="1"/>
              <a:t>Exo</a:t>
            </a:r>
            <a:r>
              <a:rPr lang="en-US" sz="2000" dirty="0"/>
              <a:t> 12:43-1 BGT)</a:t>
            </a:r>
            <a:endParaRPr lang="el-GR" sz="2000" dirty="0"/>
          </a:p>
        </p:txBody>
      </p:sp>
    </p:spTree>
    <p:extLst>
      <p:ext uri="{BB962C8B-B14F-4D97-AF65-F5344CB8AC3E}">
        <p14:creationId xmlns:p14="http://schemas.microsoft.com/office/powerpoint/2010/main" val="1012528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a:t>[2]</a:t>
            </a:r>
            <a:endParaRPr lang="el-GR" dirty="0"/>
          </a:p>
        </p:txBody>
      </p:sp>
      <p:sp>
        <p:nvSpPr>
          <p:cNvPr id="3" name="Θέση περιεχομένου 2"/>
          <p:cNvSpPr>
            <a:spLocks noGrp="1"/>
          </p:cNvSpPr>
          <p:nvPr>
            <p:ph idx="1"/>
          </p:nvPr>
        </p:nvSpPr>
        <p:spPr/>
        <p:txBody>
          <a:bodyPr>
            <a:normAutofit/>
          </a:bodyPr>
          <a:lstStyle/>
          <a:p>
            <a:pPr marL="0" indent="0" algn="ctr">
              <a:lnSpc>
                <a:spcPct val="300000"/>
              </a:lnSpc>
              <a:buNone/>
            </a:pPr>
            <a:r>
              <a:rPr lang="el-GR" sz="2800" dirty="0"/>
              <a:t>ΟΛΟΙ ΜΑΖΙ ΨΑΛΜΩΔΗΣΗ 11</a:t>
            </a:r>
            <a:r>
              <a:rPr lang="el-GR" sz="2800" baseline="30000" dirty="0"/>
              <a:t>ΟΥ</a:t>
            </a:r>
            <a:r>
              <a:rPr lang="el-GR" sz="2800" dirty="0"/>
              <a:t> ΚΑΙ 113</a:t>
            </a:r>
            <a:r>
              <a:rPr lang="el-GR" sz="2800" baseline="30000" dirty="0"/>
              <a:t>ΟΥ</a:t>
            </a:r>
            <a:r>
              <a:rPr lang="el-GR" sz="2800" dirty="0"/>
              <a:t> ΨΑΛΜΟΥ</a:t>
            </a:r>
            <a:r>
              <a:rPr lang="el-GR" sz="2800" dirty="0" smtClean="0"/>
              <a:t>.</a:t>
            </a:r>
            <a:endParaRPr lang="el-GR" sz="2800" dirty="0"/>
          </a:p>
        </p:txBody>
      </p:sp>
    </p:spTree>
    <p:extLst>
      <p:ext uri="{BB962C8B-B14F-4D97-AF65-F5344CB8AC3E}">
        <p14:creationId xmlns:p14="http://schemas.microsoft.com/office/powerpoint/2010/main" val="2832820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3</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0" indent="0" eaLnBrk="0" hangingPunct="0">
              <a:lnSpc>
                <a:spcPts val="2100"/>
              </a:lnSpc>
              <a:spcBef>
                <a:spcPts val="0"/>
              </a:spcBef>
              <a:buNone/>
              <a:defRPr/>
            </a:pPr>
            <a:r>
              <a:rPr lang="en-US" sz="2000" baseline="30000" dirty="0">
                <a:cs typeface="Arial" charset="0"/>
              </a:rPr>
              <a:t>BGT  </a:t>
            </a:r>
            <a:r>
              <a:rPr lang="en-US" sz="2000" b="1" dirty="0">
                <a:cs typeface="Arial" charset="0"/>
              </a:rPr>
              <a:t>Psalm 11:1</a:t>
            </a:r>
            <a:r>
              <a:rPr lang="el-GR" sz="2000" dirty="0">
                <a:cs typeface="Arial" charset="0"/>
              </a:rPr>
              <a:t> </a:t>
            </a:r>
            <a:r>
              <a:rPr lang="el-GR" sz="2000" dirty="0" err="1">
                <a:cs typeface="Arial" charset="0"/>
              </a:rPr>
              <a:t>εἰς</a:t>
            </a:r>
            <a:r>
              <a:rPr lang="el-GR" sz="2000" dirty="0">
                <a:cs typeface="Arial" charset="0"/>
              </a:rPr>
              <a:t> </a:t>
            </a:r>
            <a:r>
              <a:rPr lang="el-GR" sz="2000" dirty="0" err="1">
                <a:cs typeface="Arial" charset="0"/>
              </a:rPr>
              <a:t>τὸ</a:t>
            </a:r>
            <a:r>
              <a:rPr lang="el-GR" sz="2000" dirty="0">
                <a:cs typeface="Arial" charset="0"/>
              </a:rPr>
              <a:t> </a:t>
            </a:r>
            <a:r>
              <a:rPr lang="el-GR" sz="2000" dirty="0" err="1">
                <a:cs typeface="Arial" charset="0"/>
              </a:rPr>
              <a:t>τέλος</a:t>
            </a:r>
            <a:r>
              <a:rPr lang="el-GR" sz="2000" dirty="0">
                <a:cs typeface="Arial" charset="0"/>
              </a:rPr>
              <a:t> </a:t>
            </a:r>
            <a:r>
              <a:rPr lang="el-GR" sz="2000" dirty="0" err="1">
                <a:cs typeface="Arial" charset="0"/>
              </a:rPr>
              <a:t>ὑπὲρ</a:t>
            </a:r>
            <a:r>
              <a:rPr lang="el-GR" sz="2000" dirty="0">
                <a:cs typeface="Arial" charset="0"/>
              </a:rPr>
              <a:t> </a:t>
            </a:r>
            <a:r>
              <a:rPr lang="el-GR" sz="2000" dirty="0" err="1">
                <a:cs typeface="Arial" charset="0"/>
              </a:rPr>
              <a:t>τῆς</a:t>
            </a:r>
            <a:r>
              <a:rPr lang="el-GR" sz="2000" dirty="0">
                <a:cs typeface="Arial" charset="0"/>
              </a:rPr>
              <a:t> </a:t>
            </a:r>
            <a:r>
              <a:rPr lang="el-GR" sz="2000" dirty="0" err="1">
                <a:cs typeface="Arial" charset="0"/>
              </a:rPr>
              <a:t>ὀγδόης</a:t>
            </a:r>
            <a:r>
              <a:rPr lang="el-GR" sz="2000" dirty="0">
                <a:cs typeface="Arial" charset="0"/>
              </a:rPr>
              <a:t> </a:t>
            </a:r>
            <a:r>
              <a:rPr lang="el-GR" sz="2000" dirty="0" err="1">
                <a:cs typeface="Arial" charset="0"/>
              </a:rPr>
              <a:t>ψαλμὸς</a:t>
            </a:r>
            <a:r>
              <a:rPr lang="el-GR" sz="2000" dirty="0">
                <a:cs typeface="Arial" charset="0"/>
              </a:rPr>
              <a:t> </a:t>
            </a:r>
            <a:r>
              <a:rPr lang="el-GR" sz="2000" dirty="0" err="1">
                <a:cs typeface="Arial" charset="0"/>
              </a:rPr>
              <a:t>τῷ</a:t>
            </a:r>
            <a:r>
              <a:rPr lang="el-GR" sz="2000" dirty="0">
                <a:cs typeface="Arial" charset="0"/>
              </a:rPr>
              <a:t> </a:t>
            </a:r>
            <a:r>
              <a:rPr lang="el-GR" sz="2000" dirty="0" err="1">
                <a:cs typeface="Arial" charset="0"/>
              </a:rPr>
              <a:t>Δαυιδ</a:t>
            </a:r>
            <a:endParaRPr lang="el-GR" sz="2000" dirty="0">
              <a:cs typeface="Arial" charset="0"/>
            </a:endParaRPr>
          </a:p>
          <a:p>
            <a:pPr marL="0" indent="0" eaLnBrk="0" hangingPunct="0">
              <a:lnSpc>
                <a:spcPts val="2100"/>
              </a:lnSpc>
              <a:spcBef>
                <a:spcPts val="0"/>
              </a:spcBef>
              <a:buNone/>
              <a:defRPr/>
            </a:pPr>
            <a:r>
              <a:rPr lang="en-US" sz="2000" dirty="0">
                <a:cs typeface="Arial" charset="0"/>
              </a:rPr>
              <a:t> </a:t>
            </a:r>
            <a:r>
              <a:rPr lang="en-US" sz="2000" baseline="30000" dirty="0">
                <a:cs typeface="Arial" charset="0"/>
              </a:rPr>
              <a:t>2 </a:t>
            </a:r>
            <a:r>
              <a:rPr lang="en-US" sz="2000" dirty="0">
                <a:cs typeface="Arial" charset="0"/>
              </a:rPr>
              <a:t> </a:t>
            </a:r>
            <a:r>
              <a:rPr lang="el-GR" sz="2000" dirty="0" err="1">
                <a:cs typeface="Arial" charset="0"/>
              </a:rPr>
              <a:t>σῶσόν</a:t>
            </a:r>
            <a:r>
              <a:rPr lang="en-US" sz="2000" dirty="0">
                <a:cs typeface="Arial" charset="0"/>
              </a:rPr>
              <a:t> </a:t>
            </a:r>
            <a:r>
              <a:rPr lang="el-GR" sz="2000" dirty="0">
                <a:cs typeface="Arial" charset="0"/>
              </a:rPr>
              <a:t>με</a:t>
            </a:r>
            <a:r>
              <a:rPr lang="en-US" sz="2000" dirty="0">
                <a:cs typeface="Arial" charset="0"/>
              </a:rPr>
              <a:t> </a:t>
            </a:r>
            <a:r>
              <a:rPr lang="el-GR" sz="2000" dirty="0" err="1">
                <a:cs typeface="Arial" charset="0"/>
              </a:rPr>
              <a:t>κύριε</a:t>
            </a:r>
            <a:r>
              <a:rPr lang="en-US" sz="2000" dirty="0">
                <a:cs typeface="Arial" charset="0"/>
              </a:rPr>
              <a:t> </a:t>
            </a:r>
            <a:r>
              <a:rPr lang="el-GR" sz="2000" dirty="0" err="1">
                <a:cs typeface="Arial" charset="0"/>
              </a:rPr>
              <a:t>ὅτι</a:t>
            </a:r>
            <a:r>
              <a:rPr lang="en-US" sz="2000" dirty="0">
                <a:cs typeface="Arial" charset="0"/>
              </a:rPr>
              <a:t> </a:t>
            </a:r>
            <a:r>
              <a:rPr lang="el-GR" sz="2000" dirty="0" err="1">
                <a:cs typeface="Arial" charset="0"/>
              </a:rPr>
              <a:t>ἐκλέλοιπεν</a:t>
            </a:r>
            <a:r>
              <a:rPr lang="en-US" sz="2000" dirty="0">
                <a:cs typeface="Arial" charset="0"/>
              </a:rPr>
              <a:t> </a:t>
            </a:r>
            <a:r>
              <a:rPr lang="el-GR" sz="2000" dirty="0" err="1">
                <a:cs typeface="Arial" charset="0"/>
              </a:rPr>
              <a:t>ὅσιος</a:t>
            </a:r>
            <a:r>
              <a:rPr lang="en-US" sz="2000" dirty="0">
                <a:cs typeface="Arial" charset="0"/>
              </a:rPr>
              <a:t> </a:t>
            </a:r>
            <a:r>
              <a:rPr lang="el-GR" sz="2000" dirty="0" err="1">
                <a:cs typeface="Arial" charset="0"/>
              </a:rPr>
              <a:t>ὅτι</a:t>
            </a:r>
            <a:r>
              <a:rPr lang="en-US" sz="2000" dirty="0">
                <a:cs typeface="Arial" charset="0"/>
              </a:rPr>
              <a:t> </a:t>
            </a:r>
            <a:r>
              <a:rPr lang="el-GR" sz="2000" dirty="0" err="1">
                <a:cs typeface="Arial" charset="0"/>
              </a:rPr>
              <a:t>ὠλιγώθησαν</a:t>
            </a:r>
            <a:r>
              <a:rPr lang="en-US" sz="2000" dirty="0">
                <a:cs typeface="Arial" charset="0"/>
              </a:rPr>
              <a:t> </a:t>
            </a:r>
            <a:r>
              <a:rPr lang="el-GR" sz="2000" dirty="0" err="1">
                <a:cs typeface="Arial" charset="0"/>
              </a:rPr>
              <a:t>αἱ</a:t>
            </a:r>
            <a:r>
              <a:rPr lang="en-US" sz="2000" dirty="0">
                <a:cs typeface="Arial" charset="0"/>
              </a:rPr>
              <a:t> </a:t>
            </a:r>
            <a:r>
              <a:rPr lang="el-GR" sz="2000" dirty="0" err="1">
                <a:cs typeface="Arial" charset="0"/>
              </a:rPr>
              <a:t>ἀλήθειαι</a:t>
            </a:r>
            <a:r>
              <a:rPr lang="en-US" sz="2000" dirty="0">
                <a:cs typeface="Arial" charset="0"/>
              </a:rPr>
              <a:t> </a:t>
            </a:r>
            <a:r>
              <a:rPr lang="el-GR" sz="2000" dirty="0" err="1">
                <a:cs typeface="Arial" charset="0"/>
              </a:rPr>
              <a:t>ἀπὸ</a:t>
            </a:r>
            <a:r>
              <a:rPr lang="en-US" sz="2000" dirty="0">
                <a:cs typeface="Arial" charset="0"/>
              </a:rPr>
              <a:t> </a:t>
            </a:r>
            <a:r>
              <a:rPr lang="el-GR" sz="2000" dirty="0" err="1">
                <a:cs typeface="Arial" charset="0"/>
              </a:rPr>
              <a:t>τῶν</a:t>
            </a:r>
            <a:r>
              <a:rPr lang="en-US" sz="2000" dirty="0">
                <a:cs typeface="Arial" charset="0"/>
              </a:rPr>
              <a:t> </a:t>
            </a:r>
            <a:r>
              <a:rPr lang="el-GR" sz="2000" dirty="0" err="1">
                <a:cs typeface="Arial" charset="0"/>
              </a:rPr>
              <a:t>υἱῶν</a:t>
            </a:r>
            <a:r>
              <a:rPr lang="en-US" sz="2000" dirty="0">
                <a:cs typeface="Arial" charset="0"/>
              </a:rPr>
              <a:t> </a:t>
            </a:r>
            <a:r>
              <a:rPr lang="el-GR" sz="2000" dirty="0" err="1">
                <a:cs typeface="Arial" charset="0"/>
              </a:rPr>
              <a:t>τῶν</a:t>
            </a:r>
            <a:r>
              <a:rPr lang="en-US" sz="2000" dirty="0">
                <a:cs typeface="Arial" charset="0"/>
              </a:rPr>
              <a:t> </a:t>
            </a:r>
            <a:r>
              <a:rPr lang="el-GR" sz="2000" dirty="0" err="1">
                <a:cs typeface="Arial" charset="0"/>
              </a:rPr>
              <a:t>ἀνθρώπων</a:t>
            </a:r>
            <a:endParaRPr lang="el-GR" sz="2000" dirty="0">
              <a:cs typeface="Arial" charset="0"/>
            </a:endParaRPr>
          </a:p>
          <a:p>
            <a:pPr marL="0" indent="0" eaLnBrk="0" hangingPunct="0">
              <a:lnSpc>
                <a:spcPts val="2100"/>
              </a:lnSpc>
              <a:spcBef>
                <a:spcPts val="0"/>
              </a:spcBef>
              <a:buNone/>
              <a:defRPr/>
            </a:pPr>
            <a:r>
              <a:rPr lang="en-US" sz="2000" dirty="0">
                <a:cs typeface="Arial" charset="0"/>
              </a:rPr>
              <a:t> </a:t>
            </a:r>
            <a:r>
              <a:rPr lang="en-US" sz="2000" baseline="30000" dirty="0">
                <a:cs typeface="Arial" charset="0"/>
              </a:rPr>
              <a:t>3 </a:t>
            </a:r>
            <a:r>
              <a:rPr lang="en-US" sz="2000" dirty="0">
                <a:cs typeface="Arial" charset="0"/>
              </a:rPr>
              <a:t> </a:t>
            </a:r>
            <a:r>
              <a:rPr lang="el-GR" sz="2000" dirty="0" err="1">
                <a:cs typeface="Arial" charset="0"/>
              </a:rPr>
              <a:t>μάταια</a:t>
            </a:r>
            <a:r>
              <a:rPr lang="en-US" sz="2000" dirty="0">
                <a:cs typeface="Arial" charset="0"/>
              </a:rPr>
              <a:t> </a:t>
            </a:r>
            <a:r>
              <a:rPr lang="el-GR" sz="2000" dirty="0" err="1">
                <a:cs typeface="Arial" charset="0"/>
              </a:rPr>
              <a:t>ἐλάλησεν</a:t>
            </a:r>
            <a:r>
              <a:rPr lang="en-US" sz="2000" dirty="0">
                <a:cs typeface="Arial" charset="0"/>
              </a:rPr>
              <a:t> </a:t>
            </a:r>
            <a:r>
              <a:rPr lang="el-GR" sz="2000" dirty="0" err="1">
                <a:cs typeface="Arial" charset="0"/>
              </a:rPr>
              <a:t>ἕκαστος</a:t>
            </a:r>
            <a:r>
              <a:rPr lang="en-US" sz="2000" dirty="0">
                <a:cs typeface="Arial" charset="0"/>
              </a:rPr>
              <a:t> </a:t>
            </a:r>
            <a:r>
              <a:rPr lang="el-GR" sz="2000" dirty="0" err="1">
                <a:cs typeface="Arial" charset="0"/>
              </a:rPr>
              <a:t>πρὸς</a:t>
            </a:r>
            <a:r>
              <a:rPr lang="en-US" sz="2000" dirty="0">
                <a:cs typeface="Arial" charset="0"/>
              </a:rPr>
              <a:t> </a:t>
            </a:r>
            <a:r>
              <a:rPr lang="el-GR" sz="2000" dirty="0" err="1">
                <a:cs typeface="Arial" charset="0"/>
              </a:rPr>
              <a:t>τὸν</a:t>
            </a:r>
            <a:r>
              <a:rPr lang="en-US" sz="2000" dirty="0">
                <a:cs typeface="Arial" charset="0"/>
              </a:rPr>
              <a:t> </a:t>
            </a:r>
            <a:r>
              <a:rPr lang="el-GR" sz="2000" dirty="0" err="1">
                <a:cs typeface="Arial" charset="0"/>
              </a:rPr>
              <a:t>πλησίον</a:t>
            </a:r>
            <a:r>
              <a:rPr lang="en-US" sz="2000" dirty="0">
                <a:cs typeface="Arial" charset="0"/>
              </a:rPr>
              <a:t> </a:t>
            </a:r>
            <a:r>
              <a:rPr lang="el-GR" sz="2000" dirty="0" err="1">
                <a:cs typeface="Arial" charset="0"/>
              </a:rPr>
              <a:t>αὐτοῦ</a:t>
            </a:r>
            <a:r>
              <a:rPr lang="en-US" sz="2000" dirty="0">
                <a:cs typeface="Arial" charset="0"/>
              </a:rPr>
              <a:t> </a:t>
            </a:r>
            <a:r>
              <a:rPr lang="el-GR" sz="2000" dirty="0" err="1">
                <a:cs typeface="Arial" charset="0"/>
              </a:rPr>
              <a:t>χείλη</a:t>
            </a:r>
            <a:r>
              <a:rPr lang="en-US" sz="2000" dirty="0">
                <a:cs typeface="Arial" charset="0"/>
              </a:rPr>
              <a:t> </a:t>
            </a:r>
            <a:r>
              <a:rPr lang="el-GR" sz="2000" dirty="0" err="1">
                <a:cs typeface="Arial" charset="0"/>
              </a:rPr>
              <a:t>δόλια</a:t>
            </a:r>
            <a:r>
              <a:rPr lang="en-US" sz="2000" dirty="0">
                <a:cs typeface="Arial" charset="0"/>
              </a:rPr>
              <a:t> </a:t>
            </a:r>
            <a:r>
              <a:rPr lang="el-GR" sz="2000" dirty="0" err="1">
                <a:cs typeface="Arial" charset="0"/>
              </a:rPr>
              <a:t>ἐν</a:t>
            </a:r>
            <a:r>
              <a:rPr lang="en-US" sz="2000" dirty="0">
                <a:cs typeface="Arial" charset="0"/>
              </a:rPr>
              <a:t> </a:t>
            </a:r>
            <a:r>
              <a:rPr lang="el-GR" sz="2000" dirty="0" err="1">
                <a:cs typeface="Arial" charset="0"/>
              </a:rPr>
              <a:t>καρδίᾳ</a:t>
            </a:r>
            <a:r>
              <a:rPr lang="en-US" sz="2000" dirty="0">
                <a:cs typeface="Arial" charset="0"/>
              </a:rPr>
              <a:t> </a:t>
            </a:r>
            <a:r>
              <a:rPr lang="el-GR" sz="2000" dirty="0" err="1">
                <a:cs typeface="Arial" charset="0"/>
              </a:rPr>
              <a:t>καὶ</a:t>
            </a:r>
            <a:r>
              <a:rPr lang="en-US" sz="2000" dirty="0">
                <a:cs typeface="Arial" charset="0"/>
              </a:rPr>
              <a:t> </a:t>
            </a:r>
            <a:r>
              <a:rPr lang="el-GR" sz="2000" dirty="0" err="1">
                <a:cs typeface="Arial" charset="0"/>
              </a:rPr>
              <a:t>ἐν</a:t>
            </a:r>
            <a:r>
              <a:rPr lang="en-US" sz="2000" dirty="0">
                <a:cs typeface="Arial" charset="0"/>
              </a:rPr>
              <a:t> </a:t>
            </a:r>
            <a:r>
              <a:rPr lang="el-GR" sz="2000" dirty="0" err="1">
                <a:cs typeface="Arial" charset="0"/>
              </a:rPr>
              <a:t>καρδίᾳ</a:t>
            </a:r>
            <a:r>
              <a:rPr lang="en-US" sz="2000" dirty="0">
                <a:cs typeface="Arial" charset="0"/>
              </a:rPr>
              <a:t> </a:t>
            </a:r>
            <a:r>
              <a:rPr lang="el-GR" sz="2000" dirty="0" err="1">
                <a:cs typeface="Arial" charset="0"/>
              </a:rPr>
              <a:t>ἐλάλησαν</a:t>
            </a:r>
            <a:endParaRPr lang="el-GR" sz="2000" dirty="0">
              <a:cs typeface="Arial" charset="0"/>
            </a:endParaRPr>
          </a:p>
          <a:p>
            <a:pPr marL="0" indent="0" eaLnBrk="0" hangingPunct="0">
              <a:lnSpc>
                <a:spcPts val="2100"/>
              </a:lnSpc>
              <a:spcBef>
                <a:spcPts val="0"/>
              </a:spcBef>
              <a:buNone/>
              <a:defRPr/>
            </a:pPr>
            <a:r>
              <a:rPr lang="en-US" sz="2000" dirty="0">
                <a:cs typeface="Arial" charset="0"/>
              </a:rPr>
              <a:t> </a:t>
            </a:r>
            <a:r>
              <a:rPr lang="en-US" sz="2000" baseline="30000" dirty="0">
                <a:cs typeface="Arial" charset="0"/>
              </a:rPr>
              <a:t>4 </a:t>
            </a:r>
            <a:r>
              <a:rPr lang="en-US" sz="2000" dirty="0">
                <a:cs typeface="Arial" charset="0"/>
              </a:rPr>
              <a:t> </a:t>
            </a:r>
            <a:r>
              <a:rPr lang="el-GR" sz="2000" dirty="0" err="1">
                <a:cs typeface="Arial" charset="0"/>
              </a:rPr>
              <a:t>ἐξολεθρεύσαι</a:t>
            </a:r>
            <a:r>
              <a:rPr lang="en-US" sz="2000" dirty="0">
                <a:cs typeface="Arial" charset="0"/>
              </a:rPr>
              <a:t> </a:t>
            </a:r>
            <a:r>
              <a:rPr lang="el-GR" sz="2000" dirty="0" err="1">
                <a:cs typeface="Arial" charset="0"/>
              </a:rPr>
              <a:t>κύριος</a:t>
            </a:r>
            <a:r>
              <a:rPr lang="en-US" sz="2000" dirty="0">
                <a:cs typeface="Arial" charset="0"/>
              </a:rPr>
              <a:t> </a:t>
            </a:r>
            <a:r>
              <a:rPr lang="el-GR" sz="2000" dirty="0" err="1">
                <a:cs typeface="Arial" charset="0"/>
              </a:rPr>
              <a:t>πάντα</a:t>
            </a:r>
            <a:r>
              <a:rPr lang="en-US" sz="2000" dirty="0">
                <a:cs typeface="Arial" charset="0"/>
              </a:rPr>
              <a:t> </a:t>
            </a:r>
            <a:r>
              <a:rPr lang="el-GR" sz="2000" dirty="0" err="1">
                <a:cs typeface="Arial" charset="0"/>
              </a:rPr>
              <a:t>τὰ</a:t>
            </a:r>
            <a:r>
              <a:rPr lang="en-US" sz="2000" dirty="0">
                <a:cs typeface="Arial" charset="0"/>
              </a:rPr>
              <a:t> </a:t>
            </a:r>
            <a:r>
              <a:rPr lang="el-GR" sz="2000" dirty="0" err="1">
                <a:cs typeface="Arial" charset="0"/>
              </a:rPr>
              <a:t>χείλη</a:t>
            </a:r>
            <a:r>
              <a:rPr lang="en-US" sz="2000" dirty="0">
                <a:cs typeface="Arial" charset="0"/>
              </a:rPr>
              <a:t> </a:t>
            </a:r>
            <a:r>
              <a:rPr lang="el-GR" sz="2000" dirty="0" err="1">
                <a:cs typeface="Arial" charset="0"/>
              </a:rPr>
              <a:t>τὰ</a:t>
            </a:r>
            <a:r>
              <a:rPr lang="en-US" sz="2000" dirty="0">
                <a:cs typeface="Arial" charset="0"/>
              </a:rPr>
              <a:t> </a:t>
            </a:r>
            <a:r>
              <a:rPr lang="el-GR" sz="2000" dirty="0" err="1">
                <a:cs typeface="Arial" charset="0"/>
              </a:rPr>
              <a:t>δόλια</a:t>
            </a:r>
            <a:r>
              <a:rPr lang="en-US" sz="2000" dirty="0">
                <a:cs typeface="Arial" charset="0"/>
              </a:rPr>
              <a:t> </a:t>
            </a:r>
            <a:r>
              <a:rPr lang="el-GR" sz="2000" dirty="0" err="1">
                <a:cs typeface="Arial" charset="0"/>
              </a:rPr>
              <a:t>καὶ</a:t>
            </a:r>
            <a:r>
              <a:rPr lang="en-US" sz="2000" dirty="0">
                <a:cs typeface="Arial" charset="0"/>
              </a:rPr>
              <a:t> </a:t>
            </a:r>
            <a:r>
              <a:rPr lang="el-GR" sz="2000" dirty="0" err="1">
                <a:cs typeface="Arial" charset="0"/>
              </a:rPr>
              <a:t>γλῶσσαν</a:t>
            </a:r>
            <a:r>
              <a:rPr lang="en-US" sz="2000" dirty="0">
                <a:cs typeface="Arial" charset="0"/>
              </a:rPr>
              <a:t> </a:t>
            </a:r>
            <a:r>
              <a:rPr lang="el-GR" sz="2000" dirty="0" err="1">
                <a:cs typeface="Arial" charset="0"/>
              </a:rPr>
              <a:t>μεγαλορήμονα</a:t>
            </a:r>
            <a:endParaRPr lang="el-GR" sz="2000" dirty="0">
              <a:cs typeface="Arial" charset="0"/>
            </a:endParaRPr>
          </a:p>
          <a:p>
            <a:pPr marL="0" indent="0" eaLnBrk="0" hangingPunct="0">
              <a:lnSpc>
                <a:spcPts val="2100"/>
              </a:lnSpc>
              <a:spcBef>
                <a:spcPts val="0"/>
              </a:spcBef>
              <a:buNone/>
              <a:defRPr/>
            </a:pPr>
            <a:r>
              <a:rPr lang="en-US" sz="2000" dirty="0">
                <a:cs typeface="Arial" charset="0"/>
              </a:rPr>
              <a:t> </a:t>
            </a:r>
            <a:r>
              <a:rPr lang="en-US" sz="2000" baseline="30000" dirty="0">
                <a:cs typeface="Arial" charset="0"/>
              </a:rPr>
              <a:t>5 </a:t>
            </a:r>
            <a:r>
              <a:rPr lang="en-US" sz="2000" dirty="0">
                <a:cs typeface="Arial" charset="0"/>
              </a:rPr>
              <a:t> </a:t>
            </a:r>
            <a:r>
              <a:rPr lang="el-GR" sz="2000" dirty="0" err="1">
                <a:cs typeface="Arial" charset="0"/>
              </a:rPr>
              <a:t>τοὺς</a:t>
            </a:r>
            <a:r>
              <a:rPr lang="en-US" sz="2000" dirty="0">
                <a:cs typeface="Arial" charset="0"/>
              </a:rPr>
              <a:t> </a:t>
            </a:r>
            <a:r>
              <a:rPr lang="el-GR" sz="2000" dirty="0" err="1">
                <a:cs typeface="Arial" charset="0"/>
              </a:rPr>
              <a:t>εἰπόντας</a:t>
            </a:r>
            <a:r>
              <a:rPr lang="en-US" sz="2000" dirty="0">
                <a:cs typeface="Arial" charset="0"/>
              </a:rPr>
              <a:t> </a:t>
            </a:r>
            <a:r>
              <a:rPr lang="el-GR" sz="2000" dirty="0" err="1">
                <a:cs typeface="Arial" charset="0"/>
              </a:rPr>
              <a:t>τὴν</a:t>
            </a:r>
            <a:r>
              <a:rPr lang="en-US" sz="2000" dirty="0">
                <a:cs typeface="Arial" charset="0"/>
              </a:rPr>
              <a:t> </a:t>
            </a:r>
            <a:r>
              <a:rPr lang="el-GR" sz="2000" dirty="0" err="1">
                <a:cs typeface="Arial" charset="0"/>
              </a:rPr>
              <a:t>γλῶσσαν</a:t>
            </a:r>
            <a:r>
              <a:rPr lang="en-US" sz="2000" dirty="0">
                <a:cs typeface="Arial" charset="0"/>
              </a:rPr>
              <a:t> </a:t>
            </a:r>
            <a:r>
              <a:rPr lang="el-GR" sz="2000" dirty="0" err="1">
                <a:cs typeface="Arial" charset="0"/>
              </a:rPr>
              <a:t>ἡμῶν</a:t>
            </a:r>
            <a:r>
              <a:rPr lang="en-US" sz="2000" dirty="0">
                <a:cs typeface="Arial" charset="0"/>
              </a:rPr>
              <a:t> </a:t>
            </a:r>
            <a:r>
              <a:rPr lang="el-GR" sz="2000" dirty="0" err="1">
                <a:cs typeface="Arial" charset="0"/>
              </a:rPr>
              <a:t>μεγαλυνοῦμεν</a:t>
            </a:r>
            <a:r>
              <a:rPr lang="en-US" sz="2000" dirty="0">
                <a:cs typeface="Arial" charset="0"/>
              </a:rPr>
              <a:t> </a:t>
            </a:r>
            <a:r>
              <a:rPr lang="el-GR" sz="2000" dirty="0" err="1">
                <a:cs typeface="Arial" charset="0"/>
              </a:rPr>
              <a:t>τὰ</a:t>
            </a:r>
            <a:r>
              <a:rPr lang="en-US" sz="2000" dirty="0">
                <a:cs typeface="Arial" charset="0"/>
              </a:rPr>
              <a:t> </a:t>
            </a:r>
            <a:r>
              <a:rPr lang="el-GR" sz="2000" dirty="0" err="1">
                <a:cs typeface="Arial" charset="0"/>
              </a:rPr>
              <a:t>χείλη</a:t>
            </a:r>
            <a:r>
              <a:rPr lang="en-US" sz="2000" dirty="0">
                <a:cs typeface="Arial" charset="0"/>
              </a:rPr>
              <a:t> </a:t>
            </a:r>
            <a:r>
              <a:rPr lang="el-GR" sz="2000" dirty="0" err="1">
                <a:cs typeface="Arial" charset="0"/>
              </a:rPr>
              <a:t>ἡμῶν</a:t>
            </a:r>
            <a:r>
              <a:rPr lang="en-US" sz="2000" dirty="0">
                <a:cs typeface="Arial" charset="0"/>
              </a:rPr>
              <a:t> </a:t>
            </a:r>
            <a:r>
              <a:rPr lang="el-GR" sz="2000" dirty="0" err="1">
                <a:cs typeface="Arial" charset="0"/>
              </a:rPr>
              <a:t>παρ</a:t>
            </a:r>
            <a:r>
              <a:rPr lang="el-GR" sz="2000" dirty="0">
                <a:cs typeface="Arial" charset="0"/>
              </a:rPr>
              <a:t>᾽</a:t>
            </a:r>
            <a:r>
              <a:rPr lang="en-US" sz="2000" dirty="0">
                <a:cs typeface="Arial" charset="0"/>
              </a:rPr>
              <a:t> </a:t>
            </a:r>
            <a:r>
              <a:rPr lang="el-GR" sz="2000" dirty="0" err="1">
                <a:cs typeface="Arial" charset="0"/>
              </a:rPr>
              <a:t>ἡμῶν</a:t>
            </a:r>
            <a:r>
              <a:rPr lang="en-US" sz="2000" dirty="0">
                <a:cs typeface="Arial" charset="0"/>
              </a:rPr>
              <a:t> </a:t>
            </a:r>
            <a:r>
              <a:rPr lang="el-GR" sz="2000" dirty="0" err="1">
                <a:cs typeface="Arial" charset="0"/>
              </a:rPr>
              <a:t>ἐστιν</a:t>
            </a:r>
            <a:r>
              <a:rPr lang="en-US" sz="2000" dirty="0">
                <a:cs typeface="Arial" charset="0"/>
              </a:rPr>
              <a:t> </a:t>
            </a:r>
            <a:r>
              <a:rPr lang="el-GR" sz="2000" dirty="0" err="1">
                <a:cs typeface="Arial" charset="0"/>
              </a:rPr>
              <a:t>τίς</a:t>
            </a:r>
            <a:r>
              <a:rPr lang="en-US" sz="2000" dirty="0">
                <a:cs typeface="Arial" charset="0"/>
              </a:rPr>
              <a:t> </a:t>
            </a:r>
            <a:r>
              <a:rPr lang="el-GR" sz="2000" dirty="0" err="1">
                <a:cs typeface="Arial" charset="0"/>
              </a:rPr>
              <a:t>ἡμῶν</a:t>
            </a:r>
            <a:r>
              <a:rPr lang="en-US" sz="2000" dirty="0">
                <a:cs typeface="Arial" charset="0"/>
              </a:rPr>
              <a:t> </a:t>
            </a:r>
            <a:r>
              <a:rPr lang="el-GR" sz="2000" dirty="0" err="1">
                <a:cs typeface="Arial" charset="0"/>
              </a:rPr>
              <a:t>κύριός</a:t>
            </a:r>
            <a:r>
              <a:rPr lang="en-US" sz="2000" dirty="0">
                <a:cs typeface="Arial" charset="0"/>
              </a:rPr>
              <a:t> </a:t>
            </a:r>
            <a:r>
              <a:rPr lang="el-GR" sz="2000" dirty="0" err="1">
                <a:cs typeface="Arial" charset="0"/>
              </a:rPr>
              <a:t>ἐστιν</a:t>
            </a:r>
            <a:endParaRPr lang="el-GR" sz="2000" dirty="0">
              <a:cs typeface="Arial" charset="0"/>
            </a:endParaRPr>
          </a:p>
          <a:p>
            <a:pPr marL="0" indent="0" eaLnBrk="0" hangingPunct="0">
              <a:lnSpc>
                <a:spcPts val="2100"/>
              </a:lnSpc>
              <a:spcBef>
                <a:spcPts val="0"/>
              </a:spcBef>
              <a:buNone/>
              <a:defRPr/>
            </a:pPr>
            <a:r>
              <a:rPr lang="en-US" sz="2000" dirty="0">
                <a:cs typeface="Arial" charset="0"/>
              </a:rPr>
              <a:t> </a:t>
            </a:r>
            <a:r>
              <a:rPr lang="en-US" sz="2000" baseline="30000" dirty="0">
                <a:cs typeface="Arial" charset="0"/>
              </a:rPr>
              <a:t>6 </a:t>
            </a:r>
            <a:r>
              <a:rPr lang="en-US" sz="2000" dirty="0">
                <a:cs typeface="Arial" charset="0"/>
              </a:rPr>
              <a:t> </a:t>
            </a:r>
            <a:r>
              <a:rPr lang="el-GR" sz="2000" dirty="0" err="1">
                <a:cs typeface="Arial" charset="0"/>
              </a:rPr>
              <a:t>ἀπὸ</a:t>
            </a:r>
            <a:r>
              <a:rPr lang="en-US" sz="2000" dirty="0">
                <a:cs typeface="Arial" charset="0"/>
              </a:rPr>
              <a:t> </a:t>
            </a:r>
            <a:r>
              <a:rPr lang="el-GR" sz="2000" dirty="0" err="1">
                <a:cs typeface="Arial" charset="0"/>
              </a:rPr>
              <a:t>τῆς</a:t>
            </a:r>
            <a:r>
              <a:rPr lang="en-US" sz="2000" dirty="0">
                <a:cs typeface="Arial" charset="0"/>
              </a:rPr>
              <a:t> </a:t>
            </a:r>
            <a:r>
              <a:rPr lang="el-GR" sz="2000" dirty="0" err="1">
                <a:cs typeface="Arial" charset="0"/>
              </a:rPr>
              <a:t>ταλαιπωρίας</a:t>
            </a:r>
            <a:r>
              <a:rPr lang="en-US" sz="2000" dirty="0">
                <a:cs typeface="Arial" charset="0"/>
              </a:rPr>
              <a:t> </a:t>
            </a:r>
            <a:r>
              <a:rPr lang="el-GR" sz="2000" dirty="0" err="1">
                <a:cs typeface="Arial" charset="0"/>
              </a:rPr>
              <a:t>τῶν</a:t>
            </a:r>
            <a:r>
              <a:rPr lang="en-US" sz="2000" dirty="0">
                <a:cs typeface="Arial" charset="0"/>
              </a:rPr>
              <a:t> </a:t>
            </a:r>
            <a:r>
              <a:rPr lang="el-GR" sz="2000" dirty="0" err="1">
                <a:cs typeface="Arial" charset="0"/>
              </a:rPr>
              <a:t>πτωχῶν</a:t>
            </a:r>
            <a:r>
              <a:rPr lang="en-US" sz="2000" dirty="0">
                <a:cs typeface="Arial" charset="0"/>
              </a:rPr>
              <a:t> </a:t>
            </a:r>
            <a:r>
              <a:rPr lang="el-GR" sz="2000" dirty="0" err="1">
                <a:cs typeface="Arial" charset="0"/>
              </a:rPr>
              <a:t>καὶ</a:t>
            </a:r>
            <a:r>
              <a:rPr lang="en-US" sz="2000" dirty="0">
                <a:cs typeface="Arial" charset="0"/>
              </a:rPr>
              <a:t> </a:t>
            </a:r>
            <a:r>
              <a:rPr lang="el-GR" sz="2000" dirty="0" err="1">
                <a:cs typeface="Arial" charset="0"/>
              </a:rPr>
              <a:t>ἀπὸ</a:t>
            </a:r>
            <a:r>
              <a:rPr lang="en-US" sz="2000" dirty="0">
                <a:cs typeface="Arial" charset="0"/>
              </a:rPr>
              <a:t> </a:t>
            </a:r>
            <a:r>
              <a:rPr lang="el-GR" sz="2000" dirty="0" err="1">
                <a:cs typeface="Arial" charset="0"/>
              </a:rPr>
              <a:t>τοῦ</a:t>
            </a:r>
            <a:r>
              <a:rPr lang="en-US" sz="2000" dirty="0">
                <a:cs typeface="Arial" charset="0"/>
              </a:rPr>
              <a:t> </a:t>
            </a:r>
            <a:r>
              <a:rPr lang="el-GR" sz="2000" dirty="0" err="1">
                <a:cs typeface="Arial" charset="0"/>
              </a:rPr>
              <a:t>στεναγμοῦ</a:t>
            </a:r>
            <a:r>
              <a:rPr lang="en-US" sz="2000" dirty="0">
                <a:cs typeface="Arial" charset="0"/>
              </a:rPr>
              <a:t> </a:t>
            </a:r>
            <a:r>
              <a:rPr lang="el-GR" sz="2000" dirty="0" err="1">
                <a:cs typeface="Arial" charset="0"/>
              </a:rPr>
              <a:t>τῶν</a:t>
            </a:r>
            <a:r>
              <a:rPr lang="en-US" sz="2000" dirty="0">
                <a:cs typeface="Arial" charset="0"/>
              </a:rPr>
              <a:t> </a:t>
            </a:r>
            <a:r>
              <a:rPr lang="el-GR" sz="2000" dirty="0" err="1">
                <a:cs typeface="Arial" charset="0"/>
              </a:rPr>
              <a:t>πενήτων</a:t>
            </a:r>
            <a:r>
              <a:rPr lang="en-US" sz="2000" dirty="0">
                <a:cs typeface="Arial" charset="0"/>
              </a:rPr>
              <a:t> </a:t>
            </a:r>
            <a:r>
              <a:rPr lang="el-GR" sz="2000" dirty="0" err="1">
                <a:cs typeface="Arial" charset="0"/>
              </a:rPr>
              <a:t>νῦν</a:t>
            </a:r>
            <a:r>
              <a:rPr lang="en-US" sz="2000" dirty="0">
                <a:cs typeface="Arial" charset="0"/>
              </a:rPr>
              <a:t> </a:t>
            </a:r>
            <a:r>
              <a:rPr lang="el-GR" sz="2000" dirty="0" err="1">
                <a:cs typeface="Arial" charset="0"/>
              </a:rPr>
              <a:t>ἀναστήσομαι</a:t>
            </a:r>
            <a:r>
              <a:rPr lang="en-US" sz="2000" dirty="0">
                <a:cs typeface="Arial" charset="0"/>
              </a:rPr>
              <a:t> </a:t>
            </a:r>
            <a:r>
              <a:rPr lang="el-GR" sz="2000" dirty="0" err="1">
                <a:cs typeface="Arial" charset="0"/>
              </a:rPr>
              <a:t>λέγει</a:t>
            </a:r>
            <a:r>
              <a:rPr lang="en-US" sz="2000" dirty="0">
                <a:cs typeface="Arial" charset="0"/>
              </a:rPr>
              <a:t> </a:t>
            </a:r>
            <a:r>
              <a:rPr lang="el-GR" sz="2000" dirty="0" err="1">
                <a:cs typeface="Arial" charset="0"/>
              </a:rPr>
              <a:t>κύριος</a:t>
            </a:r>
            <a:r>
              <a:rPr lang="en-US" sz="2000" dirty="0">
                <a:cs typeface="Arial" charset="0"/>
              </a:rPr>
              <a:t> </a:t>
            </a:r>
            <a:endParaRPr lang="el-GR" sz="2000" dirty="0">
              <a:cs typeface="Arial" charset="0"/>
            </a:endParaRPr>
          </a:p>
          <a:p>
            <a:pPr marL="0" indent="0" eaLnBrk="0" hangingPunct="0">
              <a:lnSpc>
                <a:spcPts val="2100"/>
              </a:lnSpc>
              <a:spcBef>
                <a:spcPts val="0"/>
              </a:spcBef>
              <a:buNone/>
              <a:defRPr/>
            </a:pPr>
            <a:r>
              <a:rPr lang="el-GR" sz="2000" dirty="0">
                <a:cs typeface="Arial" charset="0"/>
              </a:rPr>
              <a:t>    </a:t>
            </a:r>
            <a:r>
              <a:rPr lang="el-GR" sz="2000" dirty="0" err="1">
                <a:cs typeface="Arial" charset="0"/>
              </a:rPr>
              <a:t>θήσομαι</a:t>
            </a:r>
            <a:r>
              <a:rPr lang="en-US" sz="2000" dirty="0">
                <a:cs typeface="Arial" charset="0"/>
              </a:rPr>
              <a:t> </a:t>
            </a:r>
            <a:r>
              <a:rPr lang="el-GR" sz="2000" dirty="0" err="1">
                <a:cs typeface="Arial" charset="0"/>
              </a:rPr>
              <a:t>ἐν</a:t>
            </a:r>
            <a:r>
              <a:rPr lang="en-US" sz="2000" dirty="0">
                <a:cs typeface="Arial" charset="0"/>
              </a:rPr>
              <a:t> </a:t>
            </a:r>
            <a:r>
              <a:rPr lang="el-GR" sz="2000" dirty="0" err="1">
                <a:cs typeface="Arial" charset="0"/>
              </a:rPr>
              <a:t>σωτηρίᾳ</a:t>
            </a:r>
            <a:r>
              <a:rPr lang="en-US" sz="2000" dirty="0">
                <a:cs typeface="Arial" charset="0"/>
              </a:rPr>
              <a:t> </a:t>
            </a:r>
            <a:r>
              <a:rPr lang="el-GR" sz="2000" dirty="0" err="1">
                <a:cs typeface="Arial" charset="0"/>
              </a:rPr>
              <a:t>παρρησιάσομαι</a:t>
            </a:r>
            <a:r>
              <a:rPr lang="el-GR" sz="2000" dirty="0">
                <a:cs typeface="Arial" charset="0"/>
              </a:rPr>
              <a:t> (ενδυναμώσω)</a:t>
            </a:r>
            <a:r>
              <a:rPr lang="en-US" sz="2000" dirty="0">
                <a:cs typeface="Arial" charset="0"/>
              </a:rPr>
              <a:t> </a:t>
            </a:r>
            <a:r>
              <a:rPr lang="el-GR" sz="2000" dirty="0" err="1">
                <a:cs typeface="Arial" charset="0"/>
              </a:rPr>
              <a:t>ἐν</a:t>
            </a:r>
            <a:r>
              <a:rPr lang="en-US" sz="2000" dirty="0">
                <a:cs typeface="Arial" charset="0"/>
              </a:rPr>
              <a:t> </a:t>
            </a:r>
            <a:r>
              <a:rPr lang="el-GR" sz="2000" dirty="0" err="1">
                <a:cs typeface="Arial" charset="0"/>
              </a:rPr>
              <a:t>αὐτῷ</a:t>
            </a:r>
            <a:endParaRPr lang="el-GR" sz="2000" dirty="0">
              <a:cs typeface="Arial" charset="0"/>
            </a:endParaRPr>
          </a:p>
          <a:p>
            <a:pPr marL="0" indent="0" eaLnBrk="0" hangingPunct="0">
              <a:lnSpc>
                <a:spcPts val="2100"/>
              </a:lnSpc>
              <a:spcBef>
                <a:spcPts val="0"/>
              </a:spcBef>
              <a:buNone/>
              <a:defRPr/>
            </a:pPr>
            <a:r>
              <a:rPr lang="en-US" sz="2000" dirty="0">
                <a:cs typeface="Arial" charset="0"/>
              </a:rPr>
              <a:t> </a:t>
            </a:r>
            <a:r>
              <a:rPr lang="en-US" sz="2000" baseline="30000" dirty="0">
                <a:cs typeface="Arial" charset="0"/>
              </a:rPr>
              <a:t>7 </a:t>
            </a:r>
            <a:r>
              <a:rPr lang="en-US" sz="2000" dirty="0">
                <a:cs typeface="Arial" charset="0"/>
              </a:rPr>
              <a:t> </a:t>
            </a:r>
            <a:r>
              <a:rPr lang="el-GR" sz="2000" b="1" dirty="0" err="1">
                <a:cs typeface="Arial" charset="0"/>
              </a:rPr>
              <a:t>τὰ</a:t>
            </a:r>
            <a:r>
              <a:rPr lang="en-US" sz="2000" b="1" dirty="0">
                <a:cs typeface="Arial" charset="0"/>
              </a:rPr>
              <a:t> </a:t>
            </a:r>
            <a:r>
              <a:rPr lang="el-GR" sz="2000" b="1" dirty="0" err="1">
                <a:cs typeface="Arial" charset="0"/>
              </a:rPr>
              <a:t>λόγια</a:t>
            </a:r>
            <a:r>
              <a:rPr lang="en-US" sz="2000" b="1" dirty="0">
                <a:cs typeface="Arial" charset="0"/>
              </a:rPr>
              <a:t> </a:t>
            </a:r>
            <a:r>
              <a:rPr lang="el-GR" sz="2000" b="1" dirty="0" err="1">
                <a:cs typeface="Arial" charset="0"/>
              </a:rPr>
              <a:t>κυρίου</a:t>
            </a:r>
            <a:r>
              <a:rPr lang="en-US" sz="2000" b="1" dirty="0">
                <a:cs typeface="Arial" charset="0"/>
              </a:rPr>
              <a:t> </a:t>
            </a:r>
            <a:r>
              <a:rPr lang="el-GR" sz="2000" b="1" dirty="0" err="1">
                <a:cs typeface="Arial" charset="0"/>
              </a:rPr>
              <a:t>λόγια</a:t>
            </a:r>
            <a:r>
              <a:rPr lang="en-US" sz="2000" b="1" dirty="0">
                <a:cs typeface="Arial" charset="0"/>
              </a:rPr>
              <a:t> </a:t>
            </a:r>
            <a:r>
              <a:rPr lang="el-GR" sz="2000" b="1" dirty="0" err="1">
                <a:cs typeface="Arial" charset="0"/>
              </a:rPr>
              <a:t>ἁγνά</a:t>
            </a:r>
            <a:r>
              <a:rPr lang="en-US" sz="2000" b="1" dirty="0">
                <a:cs typeface="Arial" charset="0"/>
              </a:rPr>
              <a:t> </a:t>
            </a:r>
            <a:r>
              <a:rPr lang="el-GR" sz="2000" b="1" dirty="0" err="1">
                <a:cs typeface="Arial" charset="0"/>
              </a:rPr>
              <a:t>ἀργύριον</a:t>
            </a:r>
            <a:r>
              <a:rPr lang="en-US" sz="2000" b="1" dirty="0">
                <a:cs typeface="Arial" charset="0"/>
              </a:rPr>
              <a:t> </a:t>
            </a:r>
            <a:r>
              <a:rPr lang="el-GR" sz="2000" b="1" dirty="0" err="1">
                <a:cs typeface="Arial" charset="0"/>
              </a:rPr>
              <a:t>πεπυρωμένον</a:t>
            </a:r>
            <a:r>
              <a:rPr lang="en-US" sz="2000" b="1" dirty="0">
                <a:cs typeface="Arial" charset="0"/>
              </a:rPr>
              <a:t> </a:t>
            </a:r>
            <a:r>
              <a:rPr lang="el-GR" sz="2000" b="1" dirty="0" err="1">
                <a:cs typeface="Arial" charset="0"/>
              </a:rPr>
              <a:t>δοκίμιον</a:t>
            </a:r>
            <a:r>
              <a:rPr lang="el-GR" sz="2000" b="1" dirty="0">
                <a:cs typeface="Arial" charset="0"/>
              </a:rPr>
              <a:t> (κλίβανο)</a:t>
            </a:r>
            <a:r>
              <a:rPr lang="en-US" sz="2000" b="1" dirty="0">
                <a:cs typeface="Arial" charset="0"/>
              </a:rPr>
              <a:t> </a:t>
            </a:r>
            <a:r>
              <a:rPr lang="el-GR" sz="2000" b="1" dirty="0" err="1">
                <a:cs typeface="Arial" charset="0"/>
              </a:rPr>
              <a:t>τῇ</a:t>
            </a:r>
            <a:r>
              <a:rPr lang="en-US" sz="2000" b="1" dirty="0">
                <a:cs typeface="Arial" charset="0"/>
              </a:rPr>
              <a:t> </a:t>
            </a:r>
            <a:r>
              <a:rPr lang="el-GR" sz="2000" b="1" dirty="0" err="1">
                <a:cs typeface="Arial" charset="0"/>
              </a:rPr>
              <a:t>γῇ</a:t>
            </a:r>
            <a:r>
              <a:rPr lang="en-US" sz="2000" b="1" dirty="0">
                <a:cs typeface="Arial" charset="0"/>
              </a:rPr>
              <a:t> </a:t>
            </a:r>
            <a:r>
              <a:rPr lang="el-GR" sz="2000" b="1" dirty="0" err="1">
                <a:cs typeface="Arial" charset="0"/>
              </a:rPr>
              <a:t>κεκαθαρισμένον</a:t>
            </a:r>
            <a:r>
              <a:rPr lang="en-US" sz="2000" b="1" dirty="0">
                <a:cs typeface="Arial" charset="0"/>
              </a:rPr>
              <a:t> </a:t>
            </a:r>
            <a:r>
              <a:rPr lang="el-GR" sz="2000" b="1" dirty="0" err="1">
                <a:cs typeface="Arial" charset="0"/>
              </a:rPr>
              <a:t>ἑπταπλασίως</a:t>
            </a:r>
            <a:endParaRPr lang="el-GR" sz="2000" b="1" dirty="0">
              <a:cs typeface="Arial" charset="0"/>
            </a:endParaRPr>
          </a:p>
          <a:p>
            <a:pPr marL="0" indent="0" eaLnBrk="0" hangingPunct="0">
              <a:lnSpc>
                <a:spcPts val="2100"/>
              </a:lnSpc>
              <a:spcBef>
                <a:spcPts val="0"/>
              </a:spcBef>
              <a:buNone/>
              <a:defRPr/>
            </a:pPr>
            <a:r>
              <a:rPr lang="en-US" sz="2000" dirty="0">
                <a:cs typeface="Arial" charset="0"/>
              </a:rPr>
              <a:t> </a:t>
            </a:r>
            <a:r>
              <a:rPr lang="en-US" sz="2000" baseline="30000" dirty="0">
                <a:cs typeface="Arial" charset="0"/>
              </a:rPr>
              <a:t>8 </a:t>
            </a:r>
            <a:r>
              <a:rPr lang="en-US" sz="2000" dirty="0">
                <a:cs typeface="Arial" charset="0"/>
              </a:rPr>
              <a:t> </a:t>
            </a:r>
            <a:r>
              <a:rPr lang="el-GR" sz="2000" dirty="0" err="1">
                <a:cs typeface="Arial" charset="0"/>
              </a:rPr>
              <a:t>σύ</a:t>
            </a:r>
            <a:r>
              <a:rPr lang="en-US" sz="2000" dirty="0">
                <a:cs typeface="Arial" charset="0"/>
              </a:rPr>
              <a:t> </a:t>
            </a:r>
            <a:r>
              <a:rPr lang="el-GR" sz="2000" dirty="0" err="1">
                <a:cs typeface="Arial" charset="0"/>
              </a:rPr>
              <a:t>κύριε</a:t>
            </a:r>
            <a:r>
              <a:rPr lang="en-US" sz="2000" dirty="0">
                <a:cs typeface="Arial" charset="0"/>
              </a:rPr>
              <a:t> </a:t>
            </a:r>
            <a:r>
              <a:rPr lang="el-GR" sz="2000" dirty="0" err="1">
                <a:cs typeface="Arial" charset="0"/>
              </a:rPr>
              <a:t>φυλάξεις</a:t>
            </a:r>
            <a:r>
              <a:rPr lang="en-US" sz="2000" dirty="0">
                <a:cs typeface="Arial" charset="0"/>
              </a:rPr>
              <a:t> </a:t>
            </a:r>
            <a:r>
              <a:rPr lang="el-GR" sz="2000" dirty="0" err="1">
                <a:cs typeface="Arial" charset="0"/>
              </a:rPr>
              <a:t>ἡμᾶς</a:t>
            </a:r>
            <a:r>
              <a:rPr lang="en-US" sz="2000" dirty="0">
                <a:cs typeface="Arial" charset="0"/>
              </a:rPr>
              <a:t> </a:t>
            </a:r>
            <a:r>
              <a:rPr lang="el-GR" sz="2000" dirty="0" err="1">
                <a:cs typeface="Arial" charset="0"/>
              </a:rPr>
              <a:t>καὶ</a:t>
            </a:r>
            <a:r>
              <a:rPr lang="en-US" sz="2000" dirty="0">
                <a:cs typeface="Arial" charset="0"/>
              </a:rPr>
              <a:t> </a:t>
            </a:r>
            <a:r>
              <a:rPr lang="el-GR" sz="2000" dirty="0" err="1">
                <a:cs typeface="Arial" charset="0"/>
              </a:rPr>
              <a:t>διατηρήσεις</a:t>
            </a:r>
            <a:r>
              <a:rPr lang="en-US" sz="2000" dirty="0">
                <a:cs typeface="Arial" charset="0"/>
              </a:rPr>
              <a:t> </a:t>
            </a:r>
            <a:r>
              <a:rPr lang="el-GR" sz="2000" dirty="0" err="1">
                <a:cs typeface="Arial" charset="0"/>
              </a:rPr>
              <a:t>ἡμᾶς</a:t>
            </a:r>
            <a:r>
              <a:rPr lang="en-US" sz="2000" dirty="0">
                <a:cs typeface="Arial" charset="0"/>
              </a:rPr>
              <a:t> </a:t>
            </a:r>
            <a:r>
              <a:rPr lang="el-GR" sz="2000" dirty="0" err="1">
                <a:cs typeface="Arial" charset="0"/>
              </a:rPr>
              <a:t>ἀπὸ</a:t>
            </a:r>
            <a:r>
              <a:rPr lang="en-US" sz="2000" dirty="0">
                <a:cs typeface="Arial" charset="0"/>
              </a:rPr>
              <a:t> </a:t>
            </a:r>
            <a:r>
              <a:rPr lang="el-GR" sz="2000" dirty="0" err="1">
                <a:cs typeface="Arial" charset="0"/>
              </a:rPr>
              <a:t>τῆς</a:t>
            </a:r>
            <a:r>
              <a:rPr lang="en-US" sz="2000" dirty="0">
                <a:cs typeface="Arial" charset="0"/>
              </a:rPr>
              <a:t> </a:t>
            </a:r>
            <a:r>
              <a:rPr lang="el-GR" sz="2000" dirty="0" err="1">
                <a:cs typeface="Arial" charset="0"/>
              </a:rPr>
              <a:t>γενεᾶς</a:t>
            </a:r>
            <a:r>
              <a:rPr lang="en-US" sz="2000" dirty="0">
                <a:cs typeface="Arial" charset="0"/>
              </a:rPr>
              <a:t> </a:t>
            </a:r>
            <a:r>
              <a:rPr lang="el-GR" sz="2000" dirty="0" err="1">
                <a:cs typeface="Arial" charset="0"/>
              </a:rPr>
              <a:t>ταύτης</a:t>
            </a:r>
            <a:r>
              <a:rPr lang="en-US" sz="2000" dirty="0">
                <a:cs typeface="Arial" charset="0"/>
              </a:rPr>
              <a:t> </a:t>
            </a:r>
            <a:r>
              <a:rPr lang="el-GR" sz="2000" dirty="0" err="1">
                <a:cs typeface="Arial" charset="0"/>
              </a:rPr>
              <a:t>καὶ</a:t>
            </a:r>
            <a:r>
              <a:rPr lang="en-US" sz="2000" dirty="0">
                <a:cs typeface="Arial" charset="0"/>
              </a:rPr>
              <a:t> </a:t>
            </a:r>
            <a:r>
              <a:rPr lang="el-GR" sz="2000" dirty="0" err="1">
                <a:cs typeface="Arial" charset="0"/>
              </a:rPr>
              <a:t>εἰς</a:t>
            </a:r>
            <a:r>
              <a:rPr lang="en-US" sz="2000" dirty="0">
                <a:cs typeface="Arial" charset="0"/>
              </a:rPr>
              <a:t> </a:t>
            </a:r>
            <a:r>
              <a:rPr lang="el-GR" sz="2000" dirty="0" err="1">
                <a:cs typeface="Arial" charset="0"/>
              </a:rPr>
              <a:t>τὸν</a:t>
            </a:r>
            <a:r>
              <a:rPr lang="en-US" sz="2000" dirty="0">
                <a:cs typeface="Arial" charset="0"/>
              </a:rPr>
              <a:t> </a:t>
            </a:r>
            <a:r>
              <a:rPr lang="el-GR" sz="2000" dirty="0" err="1">
                <a:cs typeface="Arial" charset="0"/>
              </a:rPr>
              <a:t>αἰῶνα</a:t>
            </a:r>
            <a:endParaRPr lang="el-GR" sz="2000" dirty="0">
              <a:cs typeface="Arial" charset="0"/>
            </a:endParaRPr>
          </a:p>
          <a:p>
            <a:pPr marL="0" indent="0" eaLnBrk="0" hangingPunct="0">
              <a:lnSpc>
                <a:spcPts val="2100"/>
              </a:lnSpc>
              <a:spcBef>
                <a:spcPts val="0"/>
              </a:spcBef>
              <a:buNone/>
              <a:defRPr/>
            </a:pPr>
            <a:r>
              <a:rPr lang="en-US" sz="2000" dirty="0">
                <a:cs typeface="Arial" charset="0"/>
              </a:rPr>
              <a:t> </a:t>
            </a:r>
            <a:r>
              <a:rPr lang="en-US" sz="2000" baseline="30000" dirty="0">
                <a:cs typeface="Arial" charset="0"/>
              </a:rPr>
              <a:t>9 </a:t>
            </a:r>
            <a:r>
              <a:rPr lang="el-GR" sz="2000" dirty="0" err="1" smtClean="0">
                <a:cs typeface="Arial" charset="0"/>
              </a:rPr>
              <a:t>κύκλῳ</a:t>
            </a:r>
            <a:r>
              <a:rPr lang="en-US" sz="2000" dirty="0" smtClean="0">
                <a:cs typeface="Arial" charset="0"/>
              </a:rPr>
              <a:t> </a:t>
            </a:r>
            <a:r>
              <a:rPr lang="el-GR" sz="2000" dirty="0" err="1">
                <a:cs typeface="Arial" charset="0"/>
              </a:rPr>
              <a:t>οἱ</a:t>
            </a:r>
            <a:r>
              <a:rPr lang="en-US" sz="2000" dirty="0">
                <a:cs typeface="Arial" charset="0"/>
              </a:rPr>
              <a:t> </a:t>
            </a:r>
            <a:r>
              <a:rPr lang="el-GR" sz="2000" dirty="0" err="1">
                <a:cs typeface="Arial" charset="0"/>
              </a:rPr>
              <a:t>ἀσεβεῖς</a:t>
            </a:r>
            <a:r>
              <a:rPr lang="en-US" sz="2000" dirty="0">
                <a:cs typeface="Arial" charset="0"/>
              </a:rPr>
              <a:t> </a:t>
            </a:r>
            <a:r>
              <a:rPr lang="el-GR" sz="2000" dirty="0" err="1">
                <a:cs typeface="Arial" charset="0"/>
              </a:rPr>
              <a:t>περιπατοῦσιν</a:t>
            </a:r>
            <a:r>
              <a:rPr lang="en-US" sz="2000" dirty="0">
                <a:cs typeface="Arial" charset="0"/>
              </a:rPr>
              <a:t> </a:t>
            </a:r>
            <a:r>
              <a:rPr lang="el-GR" sz="2000" dirty="0" err="1">
                <a:cs typeface="Arial" charset="0"/>
              </a:rPr>
              <a:t>κατὰ</a:t>
            </a:r>
            <a:r>
              <a:rPr lang="en-US" sz="2000" dirty="0">
                <a:cs typeface="Arial" charset="0"/>
              </a:rPr>
              <a:t> </a:t>
            </a:r>
            <a:r>
              <a:rPr lang="el-GR" sz="2000" dirty="0" err="1">
                <a:cs typeface="Arial" charset="0"/>
              </a:rPr>
              <a:t>τὸ</a:t>
            </a:r>
            <a:r>
              <a:rPr lang="en-US" sz="2000" dirty="0">
                <a:cs typeface="Arial" charset="0"/>
              </a:rPr>
              <a:t> </a:t>
            </a:r>
            <a:r>
              <a:rPr lang="el-GR" sz="2000" dirty="0" err="1">
                <a:cs typeface="Arial" charset="0"/>
              </a:rPr>
              <a:t>ὕψος</a:t>
            </a:r>
            <a:r>
              <a:rPr lang="en-US" sz="2000" dirty="0">
                <a:cs typeface="Arial" charset="0"/>
              </a:rPr>
              <a:t> </a:t>
            </a:r>
            <a:r>
              <a:rPr lang="el-GR" sz="2000" dirty="0">
                <a:cs typeface="Arial" charset="0"/>
              </a:rPr>
              <a:t>σου</a:t>
            </a:r>
            <a:r>
              <a:rPr lang="en-US" sz="2000" dirty="0">
                <a:cs typeface="Arial" charset="0"/>
              </a:rPr>
              <a:t> </a:t>
            </a:r>
            <a:r>
              <a:rPr lang="el-GR" sz="2000" dirty="0" err="1">
                <a:cs typeface="Arial" charset="0"/>
              </a:rPr>
              <a:t>ἐπολυώρησας</a:t>
            </a:r>
            <a:r>
              <a:rPr lang="en-US" sz="2000" dirty="0">
                <a:cs typeface="Arial" charset="0"/>
              </a:rPr>
              <a:t> </a:t>
            </a:r>
            <a:r>
              <a:rPr lang="el-GR" sz="2000" dirty="0" err="1">
                <a:cs typeface="Arial" charset="0"/>
              </a:rPr>
              <a:t>τοὺς</a:t>
            </a:r>
            <a:r>
              <a:rPr lang="en-US" sz="2000" dirty="0">
                <a:cs typeface="Arial" charset="0"/>
              </a:rPr>
              <a:t> </a:t>
            </a:r>
            <a:r>
              <a:rPr lang="el-GR" sz="2000" dirty="0" err="1">
                <a:cs typeface="Arial" charset="0"/>
              </a:rPr>
              <a:t>υἱοὺς</a:t>
            </a:r>
            <a:r>
              <a:rPr lang="en-US" sz="2000" dirty="0">
                <a:cs typeface="Arial" charset="0"/>
              </a:rPr>
              <a:t> </a:t>
            </a:r>
            <a:r>
              <a:rPr lang="el-GR" sz="2000" dirty="0" err="1">
                <a:cs typeface="Arial" charset="0"/>
              </a:rPr>
              <a:t>τῶν</a:t>
            </a:r>
            <a:r>
              <a:rPr lang="en-US" sz="2000" dirty="0">
                <a:cs typeface="Arial" charset="0"/>
              </a:rPr>
              <a:t> </a:t>
            </a:r>
            <a:r>
              <a:rPr lang="el-GR" sz="2000" dirty="0" err="1">
                <a:cs typeface="Arial" charset="0"/>
              </a:rPr>
              <a:t>ἀνθρώπων</a:t>
            </a:r>
            <a:r>
              <a:rPr lang="en-US" sz="2000" dirty="0">
                <a:cs typeface="Arial" charset="0"/>
              </a:rPr>
              <a:t> </a:t>
            </a:r>
          </a:p>
        </p:txBody>
      </p:sp>
    </p:spTree>
    <p:extLst>
      <p:ext uri="{BB962C8B-B14F-4D97-AF65-F5344CB8AC3E}">
        <p14:creationId xmlns:p14="http://schemas.microsoft.com/office/powerpoint/2010/main" val="3994010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4</a:t>
            </a:r>
            <a:r>
              <a:rPr lang="en-US" dirty="0" smtClean="0"/>
              <a:t>]</a:t>
            </a:r>
            <a:endParaRPr lang="el-GR" dirty="0"/>
          </a:p>
        </p:txBody>
      </p:sp>
      <p:sp>
        <p:nvSpPr>
          <p:cNvPr id="3" name="Θέση περιεχομένου 2"/>
          <p:cNvSpPr>
            <a:spLocks noGrp="1"/>
          </p:cNvSpPr>
          <p:nvPr>
            <p:ph idx="1"/>
          </p:nvPr>
        </p:nvSpPr>
        <p:spPr>
          <a:xfrm>
            <a:off x="464156" y="1556792"/>
            <a:ext cx="8229600" cy="4680520"/>
          </a:xfrm>
        </p:spPr>
        <p:txBody>
          <a:bodyPr>
            <a:noAutofit/>
          </a:bodyPr>
          <a:lstStyle/>
          <a:p>
            <a:pPr marL="0" indent="0">
              <a:lnSpc>
                <a:spcPts val="1900"/>
              </a:lnSpc>
              <a:spcBef>
                <a:spcPts val="0"/>
              </a:spcBef>
              <a:buNone/>
            </a:pPr>
            <a:r>
              <a:rPr lang="en-US" sz="2000" b="1" dirty="0"/>
              <a:t>Psalm</a:t>
            </a:r>
            <a:r>
              <a:rPr lang="el-GR" sz="2000" b="1" dirty="0"/>
              <a:t> 113:1</a:t>
            </a:r>
            <a:r>
              <a:rPr lang="el-GR" sz="2000" dirty="0"/>
              <a:t> </a:t>
            </a:r>
            <a:r>
              <a:rPr lang="el-GR" sz="2000" dirty="0" err="1"/>
              <a:t>αλληλουια</a:t>
            </a:r>
            <a:r>
              <a:rPr lang="el-GR" sz="2000" dirty="0"/>
              <a:t> </a:t>
            </a:r>
            <a:r>
              <a:rPr lang="el-GR" sz="2000" dirty="0" err="1"/>
              <a:t>ἐν</a:t>
            </a:r>
            <a:r>
              <a:rPr lang="el-GR" sz="2000" dirty="0"/>
              <a:t> </a:t>
            </a:r>
            <a:r>
              <a:rPr lang="el-GR" sz="2000" dirty="0" err="1"/>
              <a:t>ἐξόδῳ</a:t>
            </a:r>
            <a:r>
              <a:rPr lang="el-GR" sz="2000" dirty="0"/>
              <a:t> </a:t>
            </a:r>
            <a:r>
              <a:rPr lang="el-GR" sz="2000" dirty="0" err="1"/>
              <a:t>Ισραηλ</a:t>
            </a:r>
            <a:r>
              <a:rPr lang="el-GR" sz="2000" dirty="0"/>
              <a:t> </a:t>
            </a:r>
            <a:r>
              <a:rPr lang="el-GR" sz="2000" dirty="0" err="1"/>
              <a:t>ἐξ</a:t>
            </a:r>
            <a:r>
              <a:rPr lang="el-GR" sz="2000" dirty="0"/>
              <a:t> </a:t>
            </a:r>
            <a:r>
              <a:rPr lang="el-GR" sz="2000" dirty="0" err="1"/>
              <a:t>Αἰγύπτου</a:t>
            </a:r>
            <a:r>
              <a:rPr lang="el-GR" sz="2000" dirty="0"/>
              <a:t> </a:t>
            </a:r>
            <a:r>
              <a:rPr lang="el-GR" sz="2000" dirty="0" err="1"/>
              <a:t>οἴκου</a:t>
            </a:r>
            <a:r>
              <a:rPr lang="el-GR" sz="2000" dirty="0"/>
              <a:t> </a:t>
            </a:r>
            <a:r>
              <a:rPr lang="el-GR" sz="2000" dirty="0" err="1"/>
              <a:t>Ιακωβ</a:t>
            </a:r>
            <a:r>
              <a:rPr lang="el-GR" sz="2000" dirty="0"/>
              <a:t> </a:t>
            </a:r>
            <a:r>
              <a:rPr lang="el-GR" sz="2000" dirty="0" err="1"/>
              <a:t>ἐκ</a:t>
            </a:r>
            <a:r>
              <a:rPr lang="el-GR" sz="2000" dirty="0"/>
              <a:t> </a:t>
            </a:r>
            <a:r>
              <a:rPr lang="el-GR" sz="2000" dirty="0" err="1"/>
              <a:t>λαοῦ</a:t>
            </a:r>
            <a:r>
              <a:rPr lang="el-GR" sz="2000" dirty="0"/>
              <a:t> </a:t>
            </a:r>
            <a:r>
              <a:rPr lang="el-GR" sz="2000" dirty="0" err="1"/>
              <a:t>βαρβάρου</a:t>
            </a:r>
            <a:endParaRPr lang="el-GR" sz="2000" dirty="0"/>
          </a:p>
          <a:p>
            <a:pPr marL="0" indent="0">
              <a:lnSpc>
                <a:spcPts val="1900"/>
              </a:lnSpc>
              <a:spcBef>
                <a:spcPts val="0"/>
              </a:spcBef>
              <a:buNone/>
            </a:pPr>
            <a:r>
              <a:rPr lang="el-GR" sz="2000" dirty="0"/>
              <a:t> </a:t>
            </a:r>
            <a:r>
              <a:rPr lang="el-GR" sz="2000" baseline="30000" dirty="0"/>
              <a:t>2 </a:t>
            </a:r>
            <a:r>
              <a:rPr lang="el-GR" sz="2000" dirty="0"/>
              <a:t> </a:t>
            </a:r>
            <a:r>
              <a:rPr lang="el-GR" sz="2000" dirty="0" err="1"/>
              <a:t>ἐγενήθη</a:t>
            </a:r>
            <a:r>
              <a:rPr lang="el-GR" sz="2000" dirty="0"/>
              <a:t> </a:t>
            </a:r>
            <a:r>
              <a:rPr lang="el-GR" sz="2000" dirty="0" err="1"/>
              <a:t>Ιουδαία</a:t>
            </a:r>
            <a:r>
              <a:rPr lang="el-GR" sz="2000" dirty="0"/>
              <a:t> </a:t>
            </a:r>
            <a:r>
              <a:rPr lang="el-GR" sz="2000" dirty="0" err="1"/>
              <a:t>ἁγίασμα</a:t>
            </a:r>
            <a:r>
              <a:rPr lang="el-GR" sz="2000" dirty="0"/>
              <a:t> </a:t>
            </a:r>
            <a:r>
              <a:rPr lang="el-GR" sz="2000" dirty="0" err="1"/>
              <a:t>αὐτοῦ</a:t>
            </a:r>
            <a:r>
              <a:rPr lang="el-GR" sz="2000" dirty="0"/>
              <a:t> </a:t>
            </a:r>
            <a:r>
              <a:rPr lang="el-GR" sz="2000" dirty="0" err="1"/>
              <a:t>Ισραηλ</a:t>
            </a:r>
            <a:r>
              <a:rPr lang="el-GR" sz="2000" dirty="0"/>
              <a:t> </a:t>
            </a:r>
            <a:r>
              <a:rPr lang="el-GR" sz="2000" dirty="0" err="1"/>
              <a:t>ἐξουσία</a:t>
            </a:r>
            <a:r>
              <a:rPr lang="el-GR" sz="2000" dirty="0"/>
              <a:t> </a:t>
            </a:r>
            <a:r>
              <a:rPr lang="el-GR" sz="2000" dirty="0" err="1"/>
              <a:t>αὐτοῦ</a:t>
            </a:r>
            <a:endParaRPr lang="el-GR" sz="2000" dirty="0"/>
          </a:p>
          <a:p>
            <a:pPr marL="0" indent="0">
              <a:lnSpc>
                <a:spcPts val="1900"/>
              </a:lnSpc>
              <a:spcBef>
                <a:spcPts val="0"/>
              </a:spcBef>
              <a:buNone/>
            </a:pPr>
            <a:r>
              <a:rPr lang="el-GR" sz="2000" dirty="0"/>
              <a:t> </a:t>
            </a:r>
            <a:r>
              <a:rPr lang="el-GR" sz="2000" baseline="30000" dirty="0"/>
              <a:t>3 </a:t>
            </a:r>
            <a:r>
              <a:rPr lang="el-GR" sz="2000" dirty="0"/>
              <a:t> ἡ </a:t>
            </a:r>
            <a:r>
              <a:rPr lang="el-GR" sz="2000" dirty="0" err="1"/>
              <a:t>θάλασσα</a:t>
            </a:r>
            <a:r>
              <a:rPr lang="el-GR" sz="2000" dirty="0"/>
              <a:t> </a:t>
            </a:r>
            <a:r>
              <a:rPr lang="el-GR" sz="2000" dirty="0" err="1"/>
              <a:t>εἶδεν</a:t>
            </a:r>
            <a:r>
              <a:rPr lang="el-GR" sz="2000" dirty="0"/>
              <a:t> </a:t>
            </a:r>
            <a:r>
              <a:rPr lang="el-GR" sz="2000" dirty="0" err="1"/>
              <a:t>καὶ</a:t>
            </a:r>
            <a:r>
              <a:rPr lang="el-GR" sz="2000" dirty="0"/>
              <a:t> </a:t>
            </a:r>
            <a:r>
              <a:rPr lang="el-GR" sz="2000" dirty="0" err="1"/>
              <a:t>ἔφυγεν</a:t>
            </a:r>
            <a:r>
              <a:rPr lang="el-GR" sz="2000" dirty="0"/>
              <a:t> ὁ </a:t>
            </a:r>
            <a:r>
              <a:rPr lang="el-GR" sz="2000" dirty="0" err="1"/>
              <a:t>Ιορδάνης</a:t>
            </a:r>
            <a:r>
              <a:rPr lang="el-GR" sz="2000" dirty="0"/>
              <a:t> </a:t>
            </a:r>
            <a:r>
              <a:rPr lang="el-GR" sz="2000" dirty="0" err="1"/>
              <a:t>ἐστράφη</a:t>
            </a:r>
            <a:r>
              <a:rPr lang="el-GR" sz="2000" dirty="0"/>
              <a:t> </a:t>
            </a:r>
            <a:r>
              <a:rPr lang="el-GR" sz="2000" dirty="0" err="1"/>
              <a:t>εἰς</a:t>
            </a:r>
            <a:r>
              <a:rPr lang="el-GR" sz="2000" dirty="0"/>
              <a:t> </a:t>
            </a:r>
            <a:r>
              <a:rPr lang="el-GR" sz="2000" dirty="0" err="1"/>
              <a:t>τὰ</a:t>
            </a:r>
            <a:r>
              <a:rPr lang="el-GR" sz="2000" dirty="0"/>
              <a:t> </a:t>
            </a:r>
            <a:r>
              <a:rPr lang="el-GR" sz="2000" dirty="0" err="1"/>
              <a:t>ὀπίσω</a:t>
            </a:r>
            <a:endParaRPr lang="el-GR" sz="2000" dirty="0"/>
          </a:p>
          <a:p>
            <a:pPr marL="0" indent="0">
              <a:lnSpc>
                <a:spcPts val="1900"/>
              </a:lnSpc>
              <a:spcBef>
                <a:spcPts val="0"/>
              </a:spcBef>
              <a:buNone/>
            </a:pPr>
            <a:r>
              <a:rPr lang="el-GR" sz="2000" dirty="0"/>
              <a:t> </a:t>
            </a:r>
            <a:r>
              <a:rPr lang="el-GR" sz="2000" baseline="30000" dirty="0"/>
              <a:t>4 </a:t>
            </a:r>
            <a:r>
              <a:rPr lang="el-GR" sz="2000" dirty="0"/>
              <a:t> </a:t>
            </a:r>
            <a:r>
              <a:rPr lang="el-GR" sz="2000" dirty="0" err="1"/>
              <a:t>τὰ</a:t>
            </a:r>
            <a:r>
              <a:rPr lang="el-GR" sz="2000" dirty="0"/>
              <a:t> </a:t>
            </a:r>
            <a:r>
              <a:rPr lang="el-GR" sz="2000" dirty="0" err="1"/>
              <a:t>ὄρη</a:t>
            </a:r>
            <a:r>
              <a:rPr lang="el-GR" sz="2000" dirty="0"/>
              <a:t> </a:t>
            </a:r>
            <a:r>
              <a:rPr lang="el-GR" sz="2000" dirty="0" err="1"/>
              <a:t>ἐσκίρτησαν</a:t>
            </a:r>
            <a:r>
              <a:rPr lang="el-GR" sz="2000" dirty="0"/>
              <a:t> </a:t>
            </a:r>
            <a:r>
              <a:rPr lang="el-GR" sz="2000" dirty="0" err="1"/>
              <a:t>ὡσεὶ</a:t>
            </a:r>
            <a:r>
              <a:rPr lang="el-GR" sz="2000" dirty="0"/>
              <a:t> </a:t>
            </a:r>
            <a:r>
              <a:rPr lang="el-GR" sz="2000" dirty="0" err="1"/>
              <a:t>κριοὶ</a:t>
            </a:r>
            <a:r>
              <a:rPr lang="el-GR" sz="2000" dirty="0"/>
              <a:t> </a:t>
            </a:r>
            <a:r>
              <a:rPr lang="el-GR" sz="2000" dirty="0" err="1"/>
              <a:t>καὶ</a:t>
            </a:r>
            <a:r>
              <a:rPr lang="el-GR" sz="2000" dirty="0"/>
              <a:t> </a:t>
            </a:r>
            <a:r>
              <a:rPr lang="el-GR" sz="2000" dirty="0" err="1"/>
              <a:t>οἱ</a:t>
            </a:r>
            <a:r>
              <a:rPr lang="el-GR" sz="2000" dirty="0"/>
              <a:t> </a:t>
            </a:r>
            <a:r>
              <a:rPr lang="el-GR" sz="2000" dirty="0" err="1"/>
              <a:t>βουνοὶ</a:t>
            </a:r>
            <a:r>
              <a:rPr lang="el-GR" sz="2000" dirty="0"/>
              <a:t> </a:t>
            </a:r>
            <a:r>
              <a:rPr lang="el-GR" sz="2000" dirty="0" err="1"/>
              <a:t>ὡς</a:t>
            </a:r>
            <a:r>
              <a:rPr lang="el-GR" sz="2000" dirty="0"/>
              <a:t> </a:t>
            </a:r>
            <a:r>
              <a:rPr lang="el-GR" sz="2000" dirty="0" err="1"/>
              <a:t>ἀρνία</a:t>
            </a:r>
            <a:r>
              <a:rPr lang="el-GR" sz="2000" dirty="0"/>
              <a:t> </a:t>
            </a:r>
            <a:r>
              <a:rPr lang="el-GR" sz="2000" dirty="0" err="1"/>
              <a:t>προβάτων</a:t>
            </a:r>
            <a:endParaRPr lang="el-GR" sz="2000" dirty="0"/>
          </a:p>
          <a:p>
            <a:pPr marL="0" indent="0">
              <a:lnSpc>
                <a:spcPts val="1900"/>
              </a:lnSpc>
              <a:spcBef>
                <a:spcPts val="0"/>
              </a:spcBef>
              <a:buNone/>
            </a:pPr>
            <a:r>
              <a:rPr lang="el-GR" sz="2000" dirty="0"/>
              <a:t> </a:t>
            </a:r>
            <a:r>
              <a:rPr lang="el-GR" sz="2000" baseline="30000" dirty="0"/>
              <a:t>5 </a:t>
            </a:r>
            <a:r>
              <a:rPr lang="el-GR" sz="2000" dirty="0"/>
              <a:t> </a:t>
            </a:r>
            <a:r>
              <a:rPr lang="el-GR" sz="2000" dirty="0" err="1"/>
              <a:t>τί</a:t>
            </a:r>
            <a:r>
              <a:rPr lang="el-GR" sz="2000" dirty="0"/>
              <a:t> </a:t>
            </a:r>
            <a:r>
              <a:rPr lang="el-GR" sz="2000" dirty="0" err="1"/>
              <a:t>σοί</a:t>
            </a:r>
            <a:r>
              <a:rPr lang="el-GR" sz="2000" dirty="0"/>
              <a:t> </a:t>
            </a:r>
            <a:r>
              <a:rPr lang="el-GR" sz="2000" dirty="0" err="1"/>
              <a:t>ἐστιν</a:t>
            </a:r>
            <a:r>
              <a:rPr lang="el-GR" sz="2000" dirty="0"/>
              <a:t> </a:t>
            </a:r>
            <a:r>
              <a:rPr lang="el-GR" sz="2000" dirty="0" err="1"/>
              <a:t>θάλασσα</a:t>
            </a:r>
            <a:r>
              <a:rPr lang="el-GR" sz="2000" dirty="0"/>
              <a:t> </a:t>
            </a:r>
            <a:r>
              <a:rPr lang="el-GR" sz="2000" dirty="0" err="1"/>
              <a:t>ὅτι</a:t>
            </a:r>
            <a:r>
              <a:rPr lang="el-GR" sz="2000" dirty="0"/>
              <a:t> </a:t>
            </a:r>
            <a:r>
              <a:rPr lang="el-GR" sz="2000" dirty="0" err="1"/>
              <a:t>ἔφυγες</a:t>
            </a:r>
            <a:r>
              <a:rPr lang="el-GR" sz="2000" dirty="0"/>
              <a:t> </a:t>
            </a:r>
            <a:r>
              <a:rPr lang="el-GR" sz="2000" dirty="0" err="1"/>
              <a:t>καὶ</a:t>
            </a:r>
            <a:r>
              <a:rPr lang="el-GR" sz="2000" dirty="0"/>
              <a:t> </a:t>
            </a:r>
            <a:r>
              <a:rPr lang="el-GR" sz="2000" dirty="0" err="1"/>
              <a:t>σοί</a:t>
            </a:r>
            <a:r>
              <a:rPr lang="el-GR" sz="2000" dirty="0"/>
              <a:t> </a:t>
            </a:r>
            <a:r>
              <a:rPr lang="el-GR" sz="2000" dirty="0" err="1"/>
              <a:t>Ιορδάνη</a:t>
            </a:r>
            <a:r>
              <a:rPr lang="el-GR" sz="2000" dirty="0"/>
              <a:t> </a:t>
            </a:r>
            <a:r>
              <a:rPr lang="el-GR" sz="2000" dirty="0" err="1"/>
              <a:t>ὅτι</a:t>
            </a:r>
            <a:r>
              <a:rPr lang="el-GR" sz="2000" dirty="0"/>
              <a:t> </a:t>
            </a:r>
            <a:r>
              <a:rPr lang="el-GR" sz="2000" dirty="0" err="1"/>
              <a:t>ἀνεχώρησας</a:t>
            </a:r>
            <a:r>
              <a:rPr lang="el-GR" sz="2000" dirty="0"/>
              <a:t> </a:t>
            </a:r>
            <a:r>
              <a:rPr lang="el-GR" sz="2000" dirty="0" err="1"/>
              <a:t>εἰς</a:t>
            </a:r>
            <a:r>
              <a:rPr lang="el-GR" sz="2000" dirty="0"/>
              <a:t> </a:t>
            </a:r>
            <a:r>
              <a:rPr lang="el-GR" sz="2000" dirty="0" err="1"/>
              <a:t>τὰ</a:t>
            </a:r>
            <a:r>
              <a:rPr lang="el-GR" sz="2000" dirty="0"/>
              <a:t> </a:t>
            </a:r>
            <a:r>
              <a:rPr lang="el-GR" sz="2000" dirty="0" err="1"/>
              <a:t>ὀπίσω</a:t>
            </a:r>
            <a:endParaRPr lang="el-GR" sz="2000" dirty="0"/>
          </a:p>
          <a:p>
            <a:pPr marL="0" indent="0">
              <a:lnSpc>
                <a:spcPts val="1900"/>
              </a:lnSpc>
              <a:spcBef>
                <a:spcPts val="0"/>
              </a:spcBef>
              <a:buNone/>
            </a:pPr>
            <a:r>
              <a:rPr lang="el-GR" sz="2000" dirty="0"/>
              <a:t> </a:t>
            </a:r>
            <a:r>
              <a:rPr lang="el-GR" sz="2000" baseline="30000" dirty="0"/>
              <a:t>6 </a:t>
            </a:r>
            <a:r>
              <a:rPr lang="el-GR" sz="2000" dirty="0"/>
              <a:t> </a:t>
            </a:r>
            <a:r>
              <a:rPr lang="el-GR" sz="2000" dirty="0" err="1"/>
              <a:t>τὰ</a:t>
            </a:r>
            <a:r>
              <a:rPr lang="el-GR" sz="2000" dirty="0"/>
              <a:t> </a:t>
            </a:r>
            <a:r>
              <a:rPr lang="el-GR" sz="2000" dirty="0" err="1"/>
              <a:t>ὄρη</a:t>
            </a:r>
            <a:r>
              <a:rPr lang="el-GR" sz="2000" dirty="0"/>
              <a:t> </a:t>
            </a:r>
            <a:r>
              <a:rPr lang="el-GR" sz="2000" dirty="0" err="1"/>
              <a:t>ὅτι</a:t>
            </a:r>
            <a:r>
              <a:rPr lang="el-GR" sz="2000" dirty="0"/>
              <a:t> </a:t>
            </a:r>
            <a:r>
              <a:rPr lang="el-GR" sz="2000" dirty="0" err="1"/>
              <a:t>ἐσκιρτήσατε</a:t>
            </a:r>
            <a:r>
              <a:rPr lang="el-GR" sz="2000" dirty="0"/>
              <a:t> </a:t>
            </a:r>
            <a:r>
              <a:rPr lang="el-GR" sz="2000" dirty="0" err="1"/>
              <a:t>ὡσεὶ</a:t>
            </a:r>
            <a:r>
              <a:rPr lang="el-GR" sz="2000" dirty="0"/>
              <a:t> </a:t>
            </a:r>
            <a:r>
              <a:rPr lang="el-GR" sz="2000" dirty="0" err="1"/>
              <a:t>κριοί</a:t>
            </a:r>
            <a:r>
              <a:rPr lang="el-GR" sz="2000" dirty="0"/>
              <a:t> </a:t>
            </a:r>
            <a:r>
              <a:rPr lang="el-GR" sz="2000" dirty="0" err="1"/>
              <a:t>καὶ</a:t>
            </a:r>
            <a:r>
              <a:rPr lang="el-GR" sz="2000" dirty="0"/>
              <a:t> </a:t>
            </a:r>
            <a:r>
              <a:rPr lang="el-GR" sz="2000" dirty="0" err="1"/>
              <a:t>οἱ</a:t>
            </a:r>
            <a:r>
              <a:rPr lang="el-GR" sz="2000" dirty="0"/>
              <a:t> </a:t>
            </a:r>
            <a:r>
              <a:rPr lang="el-GR" sz="2000" dirty="0" err="1"/>
              <a:t>βουνοὶ</a:t>
            </a:r>
            <a:r>
              <a:rPr lang="el-GR" sz="2000" dirty="0"/>
              <a:t> </a:t>
            </a:r>
            <a:r>
              <a:rPr lang="el-GR" sz="2000" dirty="0" err="1"/>
              <a:t>ὡς</a:t>
            </a:r>
            <a:r>
              <a:rPr lang="el-GR" sz="2000" dirty="0"/>
              <a:t> </a:t>
            </a:r>
            <a:r>
              <a:rPr lang="el-GR" sz="2000" dirty="0" err="1"/>
              <a:t>ἀρνία</a:t>
            </a:r>
            <a:r>
              <a:rPr lang="el-GR" sz="2000" dirty="0"/>
              <a:t> </a:t>
            </a:r>
            <a:r>
              <a:rPr lang="el-GR" sz="2000" dirty="0" err="1"/>
              <a:t>προβάτων</a:t>
            </a:r>
            <a:endParaRPr lang="el-GR" sz="2000" dirty="0"/>
          </a:p>
          <a:p>
            <a:pPr marL="0" indent="0">
              <a:lnSpc>
                <a:spcPts val="1900"/>
              </a:lnSpc>
              <a:spcBef>
                <a:spcPts val="0"/>
              </a:spcBef>
              <a:buNone/>
            </a:pPr>
            <a:r>
              <a:rPr lang="el-GR" sz="2000" dirty="0"/>
              <a:t> </a:t>
            </a:r>
            <a:r>
              <a:rPr lang="el-GR" sz="2000" baseline="30000" dirty="0"/>
              <a:t>7 </a:t>
            </a:r>
            <a:r>
              <a:rPr lang="el-GR" sz="2000" dirty="0"/>
              <a:t> </a:t>
            </a:r>
            <a:r>
              <a:rPr lang="el-GR" sz="2000" dirty="0" err="1"/>
              <a:t>ἀπὸ</a:t>
            </a:r>
            <a:r>
              <a:rPr lang="el-GR" sz="2000" dirty="0"/>
              <a:t> </a:t>
            </a:r>
            <a:r>
              <a:rPr lang="el-GR" sz="2000" dirty="0" err="1"/>
              <a:t>προσώπου</a:t>
            </a:r>
            <a:r>
              <a:rPr lang="el-GR" sz="2000" dirty="0"/>
              <a:t> </a:t>
            </a:r>
            <a:r>
              <a:rPr lang="el-GR" sz="2000" dirty="0" err="1"/>
              <a:t>κυρίου</a:t>
            </a:r>
            <a:r>
              <a:rPr lang="el-GR" sz="2000" dirty="0"/>
              <a:t> </a:t>
            </a:r>
            <a:r>
              <a:rPr lang="el-GR" sz="2000" dirty="0" err="1"/>
              <a:t>ἐσαλεύθη</a:t>
            </a:r>
            <a:r>
              <a:rPr lang="el-GR" sz="2000" dirty="0"/>
              <a:t> ἡ </a:t>
            </a:r>
            <a:r>
              <a:rPr lang="el-GR" sz="2000" dirty="0" err="1"/>
              <a:t>γῆ</a:t>
            </a:r>
            <a:r>
              <a:rPr lang="el-GR" sz="2000" dirty="0"/>
              <a:t> </a:t>
            </a:r>
            <a:r>
              <a:rPr lang="el-GR" sz="2000" dirty="0" err="1"/>
              <a:t>ἀπὸ</a:t>
            </a:r>
            <a:r>
              <a:rPr lang="el-GR" sz="2000" dirty="0"/>
              <a:t> </a:t>
            </a:r>
            <a:r>
              <a:rPr lang="el-GR" sz="2000" dirty="0" err="1"/>
              <a:t>προσώπου</a:t>
            </a:r>
            <a:r>
              <a:rPr lang="el-GR" sz="2000" dirty="0"/>
              <a:t> </a:t>
            </a:r>
            <a:r>
              <a:rPr lang="el-GR" sz="2000" dirty="0" err="1"/>
              <a:t>τοῦ</a:t>
            </a:r>
            <a:r>
              <a:rPr lang="el-GR" sz="2000" dirty="0"/>
              <a:t> </a:t>
            </a:r>
            <a:r>
              <a:rPr lang="el-GR" sz="2000" dirty="0" err="1"/>
              <a:t>θεοῦ</a:t>
            </a:r>
            <a:r>
              <a:rPr lang="el-GR" sz="2000" dirty="0"/>
              <a:t> </a:t>
            </a:r>
            <a:r>
              <a:rPr lang="el-GR" sz="2000" dirty="0" err="1"/>
              <a:t>Ιακωβ</a:t>
            </a:r>
            <a:endParaRPr lang="el-GR" sz="2000" dirty="0"/>
          </a:p>
          <a:p>
            <a:pPr marL="0" indent="0">
              <a:lnSpc>
                <a:spcPts val="1900"/>
              </a:lnSpc>
              <a:spcBef>
                <a:spcPts val="0"/>
              </a:spcBef>
              <a:buNone/>
            </a:pPr>
            <a:r>
              <a:rPr lang="el-GR" sz="2000" dirty="0"/>
              <a:t> </a:t>
            </a:r>
            <a:r>
              <a:rPr lang="el-GR" sz="2000" baseline="30000" dirty="0"/>
              <a:t>8 </a:t>
            </a:r>
            <a:r>
              <a:rPr lang="el-GR" sz="2000" dirty="0"/>
              <a:t> </a:t>
            </a:r>
            <a:r>
              <a:rPr lang="el-GR" sz="2000" dirty="0" err="1"/>
              <a:t>τοῦ</a:t>
            </a:r>
            <a:r>
              <a:rPr lang="el-GR" sz="2000" dirty="0"/>
              <a:t> </a:t>
            </a:r>
            <a:r>
              <a:rPr lang="el-GR" sz="2000" dirty="0" err="1"/>
              <a:t>στρέψαντος</a:t>
            </a:r>
            <a:r>
              <a:rPr lang="el-GR" sz="2000" dirty="0"/>
              <a:t> </a:t>
            </a:r>
            <a:r>
              <a:rPr lang="el-GR" sz="2000" dirty="0" err="1"/>
              <a:t>τὴν</a:t>
            </a:r>
            <a:r>
              <a:rPr lang="el-GR" sz="2000" dirty="0"/>
              <a:t> </a:t>
            </a:r>
            <a:r>
              <a:rPr lang="el-GR" sz="2000" dirty="0" err="1"/>
              <a:t>πέτραν</a:t>
            </a:r>
            <a:r>
              <a:rPr lang="el-GR" sz="2000" dirty="0"/>
              <a:t> </a:t>
            </a:r>
            <a:r>
              <a:rPr lang="el-GR" sz="2000" dirty="0" err="1"/>
              <a:t>εἰς</a:t>
            </a:r>
            <a:r>
              <a:rPr lang="el-GR" sz="2000" dirty="0"/>
              <a:t> </a:t>
            </a:r>
            <a:r>
              <a:rPr lang="el-GR" sz="2000" dirty="0" err="1"/>
              <a:t>λίμνας</a:t>
            </a:r>
            <a:r>
              <a:rPr lang="el-GR" sz="2000" dirty="0"/>
              <a:t> </a:t>
            </a:r>
            <a:r>
              <a:rPr lang="el-GR" sz="2000" dirty="0" err="1"/>
              <a:t>ὑδάτων</a:t>
            </a:r>
            <a:r>
              <a:rPr lang="el-GR" sz="2000" dirty="0"/>
              <a:t> </a:t>
            </a:r>
            <a:r>
              <a:rPr lang="el-GR" sz="2000" dirty="0" err="1"/>
              <a:t>καὶ</a:t>
            </a:r>
            <a:r>
              <a:rPr lang="el-GR" sz="2000" dirty="0"/>
              <a:t> </a:t>
            </a:r>
            <a:r>
              <a:rPr lang="el-GR" sz="2000" dirty="0" err="1"/>
              <a:t>τὴν</a:t>
            </a:r>
            <a:r>
              <a:rPr lang="el-GR" sz="2000" dirty="0"/>
              <a:t> </a:t>
            </a:r>
            <a:r>
              <a:rPr lang="el-GR" sz="2000" dirty="0" err="1"/>
              <a:t>ἀκρότομον</a:t>
            </a:r>
            <a:r>
              <a:rPr lang="el-GR" sz="2000" dirty="0"/>
              <a:t> </a:t>
            </a:r>
            <a:r>
              <a:rPr lang="el-GR" sz="2000" dirty="0" err="1"/>
              <a:t>εἰς</a:t>
            </a:r>
            <a:r>
              <a:rPr lang="el-GR" sz="2000" dirty="0"/>
              <a:t> </a:t>
            </a:r>
            <a:r>
              <a:rPr lang="el-GR" sz="2000" dirty="0" err="1"/>
              <a:t>πηγὰς</a:t>
            </a:r>
            <a:r>
              <a:rPr lang="el-GR" sz="2000" dirty="0"/>
              <a:t> </a:t>
            </a:r>
            <a:r>
              <a:rPr lang="el-GR" sz="2000" dirty="0" err="1"/>
              <a:t>ὑδάτων</a:t>
            </a:r>
            <a:endParaRPr lang="el-GR" sz="2000" dirty="0"/>
          </a:p>
          <a:p>
            <a:pPr marL="0" indent="0">
              <a:lnSpc>
                <a:spcPts val="1900"/>
              </a:lnSpc>
              <a:spcBef>
                <a:spcPts val="0"/>
              </a:spcBef>
              <a:buNone/>
            </a:pPr>
            <a:r>
              <a:rPr lang="el-GR" sz="2000" dirty="0"/>
              <a:t> </a:t>
            </a:r>
            <a:r>
              <a:rPr lang="el-GR" sz="2000" baseline="30000" dirty="0"/>
              <a:t>9 </a:t>
            </a:r>
            <a:r>
              <a:rPr lang="el-GR" sz="2000" dirty="0"/>
              <a:t> </a:t>
            </a:r>
            <a:r>
              <a:rPr lang="el-GR" sz="2000" dirty="0" err="1"/>
              <a:t>μὴ</a:t>
            </a:r>
            <a:r>
              <a:rPr lang="el-GR" sz="2000" dirty="0"/>
              <a:t> </a:t>
            </a:r>
            <a:r>
              <a:rPr lang="el-GR" sz="2000" dirty="0" err="1"/>
              <a:t>ἡμῖν</a:t>
            </a:r>
            <a:r>
              <a:rPr lang="el-GR" sz="2000" dirty="0"/>
              <a:t> </a:t>
            </a:r>
            <a:r>
              <a:rPr lang="el-GR" sz="2000" dirty="0" err="1"/>
              <a:t>κύριε</a:t>
            </a:r>
            <a:r>
              <a:rPr lang="el-GR" sz="2000" dirty="0"/>
              <a:t> </a:t>
            </a:r>
            <a:r>
              <a:rPr lang="el-GR" sz="2000" dirty="0" err="1"/>
              <a:t>μὴ</a:t>
            </a:r>
            <a:r>
              <a:rPr lang="el-GR" sz="2000" dirty="0"/>
              <a:t> </a:t>
            </a:r>
            <a:r>
              <a:rPr lang="el-GR" sz="2000" dirty="0" err="1"/>
              <a:t>ἡμῖν</a:t>
            </a:r>
            <a:r>
              <a:rPr lang="el-GR" sz="2000" dirty="0"/>
              <a:t> </a:t>
            </a:r>
            <a:r>
              <a:rPr lang="el-GR" sz="2000" dirty="0" err="1"/>
              <a:t>ἀλλ</a:t>
            </a:r>
            <a:r>
              <a:rPr lang="el-GR" sz="2000" dirty="0"/>
              <a:t>᾽ ἢ </a:t>
            </a:r>
            <a:r>
              <a:rPr lang="el-GR" sz="2000" dirty="0" err="1"/>
              <a:t>τῷ</a:t>
            </a:r>
            <a:r>
              <a:rPr lang="el-GR" sz="2000" dirty="0"/>
              <a:t> </a:t>
            </a:r>
            <a:r>
              <a:rPr lang="el-GR" sz="2000" dirty="0" err="1"/>
              <a:t>ὀνόματί</a:t>
            </a:r>
            <a:r>
              <a:rPr lang="el-GR" sz="2000" dirty="0"/>
              <a:t> σου </a:t>
            </a:r>
            <a:r>
              <a:rPr lang="el-GR" sz="2000" dirty="0" err="1"/>
              <a:t>δὸς</a:t>
            </a:r>
            <a:r>
              <a:rPr lang="el-GR" sz="2000" dirty="0"/>
              <a:t> </a:t>
            </a:r>
            <a:r>
              <a:rPr lang="el-GR" sz="2000" dirty="0" err="1"/>
              <a:t>δόξαν</a:t>
            </a:r>
            <a:r>
              <a:rPr lang="el-GR" sz="2000" dirty="0"/>
              <a:t> </a:t>
            </a:r>
            <a:r>
              <a:rPr lang="el-GR" sz="2000" dirty="0" err="1"/>
              <a:t>ἐπὶ</a:t>
            </a:r>
            <a:r>
              <a:rPr lang="el-GR" sz="2000" dirty="0"/>
              <a:t> </a:t>
            </a:r>
            <a:r>
              <a:rPr lang="el-GR" sz="2000" dirty="0" err="1"/>
              <a:t>τῷ</a:t>
            </a:r>
            <a:r>
              <a:rPr lang="el-GR" sz="2000" dirty="0"/>
              <a:t> </a:t>
            </a:r>
            <a:r>
              <a:rPr lang="el-GR" sz="2000" dirty="0" err="1"/>
              <a:t>ἐλέει</a:t>
            </a:r>
            <a:r>
              <a:rPr lang="el-GR" sz="2000" dirty="0"/>
              <a:t> σου </a:t>
            </a:r>
            <a:r>
              <a:rPr lang="el-GR" sz="2000" dirty="0" err="1"/>
              <a:t>καὶ</a:t>
            </a:r>
            <a:r>
              <a:rPr lang="el-GR" sz="2000" dirty="0"/>
              <a:t> </a:t>
            </a:r>
            <a:r>
              <a:rPr lang="el-GR" sz="2000" dirty="0" err="1"/>
              <a:t>τῇ</a:t>
            </a:r>
            <a:r>
              <a:rPr lang="el-GR" sz="2000" dirty="0"/>
              <a:t> </a:t>
            </a:r>
            <a:r>
              <a:rPr lang="el-GR" sz="2000" dirty="0" err="1"/>
              <a:t>ἀληθείᾳ</a:t>
            </a:r>
            <a:r>
              <a:rPr lang="el-GR" sz="2000" dirty="0"/>
              <a:t> σου</a:t>
            </a:r>
          </a:p>
          <a:p>
            <a:pPr marL="0" indent="0">
              <a:lnSpc>
                <a:spcPts val="1900"/>
              </a:lnSpc>
              <a:spcBef>
                <a:spcPts val="0"/>
              </a:spcBef>
              <a:buNone/>
            </a:pPr>
            <a:r>
              <a:rPr lang="el-GR" sz="2000" dirty="0"/>
              <a:t> </a:t>
            </a:r>
            <a:r>
              <a:rPr lang="el-GR" sz="2000" baseline="30000" dirty="0"/>
              <a:t>10 </a:t>
            </a:r>
            <a:r>
              <a:rPr lang="el-GR" sz="2000" dirty="0"/>
              <a:t> </a:t>
            </a:r>
            <a:r>
              <a:rPr lang="el-GR" sz="2000" dirty="0" err="1"/>
              <a:t>μήποτε</a:t>
            </a:r>
            <a:r>
              <a:rPr lang="el-GR" sz="2000" dirty="0"/>
              <a:t> </a:t>
            </a:r>
            <a:r>
              <a:rPr lang="el-GR" sz="2000" dirty="0" err="1"/>
              <a:t>εἴπωσιν</a:t>
            </a:r>
            <a:r>
              <a:rPr lang="el-GR" sz="2000" dirty="0"/>
              <a:t> </a:t>
            </a:r>
            <a:r>
              <a:rPr lang="el-GR" sz="2000" dirty="0" err="1"/>
              <a:t>τὰ</a:t>
            </a:r>
            <a:r>
              <a:rPr lang="el-GR" sz="2000" dirty="0"/>
              <a:t> </a:t>
            </a:r>
            <a:r>
              <a:rPr lang="el-GR" sz="2000" dirty="0" err="1"/>
              <a:t>ἔθνη</a:t>
            </a:r>
            <a:r>
              <a:rPr lang="el-GR" sz="2000" dirty="0"/>
              <a:t> </a:t>
            </a:r>
            <a:r>
              <a:rPr lang="el-GR" sz="2000" dirty="0" err="1"/>
              <a:t>ποῦ</a:t>
            </a:r>
            <a:r>
              <a:rPr lang="el-GR" sz="2000" dirty="0"/>
              <a:t> </a:t>
            </a:r>
            <a:r>
              <a:rPr lang="el-GR" sz="2000" dirty="0" err="1"/>
              <a:t>ἐστιν</a:t>
            </a:r>
            <a:r>
              <a:rPr lang="el-GR" sz="2000" dirty="0"/>
              <a:t> ὁ </a:t>
            </a:r>
            <a:r>
              <a:rPr lang="el-GR" sz="2000" dirty="0" err="1"/>
              <a:t>θεὸς</a:t>
            </a:r>
            <a:r>
              <a:rPr lang="el-GR" sz="2000" dirty="0"/>
              <a:t> </a:t>
            </a:r>
            <a:r>
              <a:rPr lang="el-GR" sz="2000" dirty="0" err="1"/>
              <a:t>αὐτῶν</a:t>
            </a:r>
            <a:endParaRPr lang="el-GR" sz="2000" dirty="0"/>
          </a:p>
          <a:p>
            <a:pPr marL="0" indent="0">
              <a:lnSpc>
                <a:spcPts val="1900"/>
              </a:lnSpc>
              <a:spcBef>
                <a:spcPts val="0"/>
              </a:spcBef>
              <a:buNone/>
            </a:pPr>
            <a:r>
              <a:rPr lang="el-GR" sz="2000" dirty="0"/>
              <a:t> </a:t>
            </a:r>
            <a:r>
              <a:rPr lang="el-GR" sz="2000" baseline="30000" dirty="0"/>
              <a:t>11 </a:t>
            </a:r>
            <a:r>
              <a:rPr lang="el-GR" sz="2000" dirty="0"/>
              <a:t> ὁ </a:t>
            </a:r>
            <a:r>
              <a:rPr lang="el-GR" sz="2000" dirty="0" err="1"/>
              <a:t>δὲ</a:t>
            </a:r>
            <a:r>
              <a:rPr lang="el-GR" sz="2000" dirty="0"/>
              <a:t> </a:t>
            </a:r>
            <a:r>
              <a:rPr lang="el-GR" sz="2000" dirty="0" err="1"/>
              <a:t>θεὸς</a:t>
            </a:r>
            <a:r>
              <a:rPr lang="el-GR" sz="2000" dirty="0"/>
              <a:t> </a:t>
            </a:r>
            <a:r>
              <a:rPr lang="el-GR" sz="2000" dirty="0" err="1"/>
              <a:t>ἡμῶν</a:t>
            </a:r>
            <a:r>
              <a:rPr lang="el-GR" sz="2000" dirty="0"/>
              <a:t> </a:t>
            </a:r>
            <a:r>
              <a:rPr lang="el-GR" sz="2000" dirty="0" err="1"/>
              <a:t>ἐν</a:t>
            </a:r>
            <a:r>
              <a:rPr lang="el-GR" sz="2000" dirty="0"/>
              <a:t> </a:t>
            </a:r>
            <a:r>
              <a:rPr lang="el-GR" sz="2000" dirty="0" err="1"/>
              <a:t>τῷ</a:t>
            </a:r>
            <a:r>
              <a:rPr lang="el-GR" sz="2000" dirty="0"/>
              <a:t> </a:t>
            </a:r>
            <a:r>
              <a:rPr lang="el-GR" sz="2000" dirty="0" err="1"/>
              <a:t>οὐρανῷ</a:t>
            </a:r>
            <a:r>
              <a:rPr lang="el-GR" sz="2000" dirty="0"/>
              <a:t> </a:t>
            </a:r>
            <a:r>
              <a:rPr lang="el-GR" sz="2000" dirty="0" err="1"/>
              <a:t>ἄνω</a:t>
            </a:r>
            <a:r>
              <a:rPr lang="el-GR" sz="2000" dirty="0"/>
              <a:t> </a:t>
            </a:r>
            <a:r>
              <a:rPr lang="el-GR" sz="2000" dirty="0" err="1"/>
              <a:t>ἐν</a:t>
            </a:r>
            <a:r>
              <a:rPr lang="el-GR" sz="2000" dirty="0"/>
              <a:t> </a:t>
            </a:r>
            <a:r>
              <a:rPr lang="el-GR" sz="2000" dirty="0" err="1"/>
              <a:t>τοῖς</a:t>
            </a:r>
            <a:r>
              <a:rPr lang="el-GR" sz="2000" dirty="0"/>
              <a:t> </a:t>
            </a:r>
            <a:r>
              <a:rPr lang="el-GR" sz="2000" dirty="0" err="1"/>
              <a:t>οὐρανοῖς</a:t>
            </a:r>
            <a:r>
              <a:rPr lang="el-GR" sz="2000" dirty="0"/>
              <a:t> </a:t>
            </a:r>
            <a:r>
              <a:rPr lang="el-GR" sz="2000" dirty="0" err="1"/>
              <a:t>καὶ</a:t>
            </a:r>
            <a:r>
              <a:rPr lang="el-GR" sz="2000" dirty="0"/>
              <a:t> </a:t>
            </a:r>
            <a:r>
              <a:rPr lang="el-GR" sz="2000" dirty="0" err="1"/>
              <a:t>ἐν</a:t>
            </a:r>
            <a:r>
              <a:rPr lang="el-GR" sz="2000" dirty="0"/>
              <a:t> </a:t>
            </a:r>
            <a:r>
              <a:rPr lang="el-GR" sz="2000" dirty="0" err="1"/>
              <a:t>τῇ</a:t>
            </a:r>
            <a:r>
              <a:rPr lang="el-GR" sz="2000" dirty="0"/>
              <a:t> </a:t>
            </a:r>
            <a:r>
              <a:rPr lang="el-GR" sz="2000" dirty="0" err="1"/>
              <a:t>γῇ</a:t>
            </a:r>
            <a:r>
              <a:rPr lang="el-GR" sz="2000" dirty="0"/>
              <a:t> </a:t>
            </a:r>
            <a:r>
              <a:rPr lang="el-GR" sz="2000" dirty="0" err="1"/>
              <a:t>πάντα</a:t>
            </a:r>
            <a:r>
              <a:rPr lang="el-GR" sz="2000" dirty="0"/>
              <a:t> </a:t>
            </a:r>
            <a:r>
              <a:rPr lang="el-GR" sz="2000" dirty="0" err="1"/>
              <a:t>ὅσα</a:t>
            </a:r>
            <a:r>
              <a:rPr lang="el-GR" sz="2000" dirty="0"/>
              <a:t> </a:t>
            </a:r>
            <a:r>
              <a:rPr lang="el-GR" sz="2000" dirty="0" err="1"/>
              <a:t>ἠθέλησεν</a:t>
            </a:r>
            <a:r>
              <a:rPr lang="el-GR" sz="2000" dirty="0"/>
              <a:t> </a:t>
            </a:r>
            <a:r>
              <a:rPr lang="el-GR" sz="2000" dirty="0" err="1"/>
              <a:t>ἐποίησεν</a:t>
            </a:r>
            <a:endParaRPr lang="el-GR" sz="2000" dirty="0"/>
          </a:p>
          <a:p>
            <a:pPr marL="0" indent="0">
              <a:lnSpc>
                <a:spcPts val="1900"/>
              </a:lnSpc>
              <a:spcBef>
                <a:spcPts val="0"/>
              </a:spcBef>
              <a:buNone/>
            </a:pPr>
            <a:r>
              <a:rPr lang="el-GR" sz="2000" dirty="0"/>
              <a:t> </a:t>
            </a:r>
            <a:r>
              <a:rPr lang="el-GR" sz="2000" baseline="30000" dirty="0"/>
              <a:t>12 </a:t>
            </a:r>
            <a:r>
              <a:rPr lang="el-GR" sz="2000" dirty="0"/>
              <a:t> </a:t>
            </a:r>
            <a:r>
              <a:rPr lang="el-GR" sz="2000" dirty="0" err="1"/>
              <a:t>τὰ</a:t>
            </a:r>
            <a:r>
              <a:rPr lang="el-GR" sz="2000" dirty="0"/>
              <a:t> </a:t>
            </a:r>
            <a:r>
              <a:rPr lang="el-GR" sz="2000" dirty="0" err="1"/>
              <a:t>εἴδωλα</a:t>
            </a:r>
            <a:r>
              <a:rPr lang="el-GR" sz="2000" dirty="0"/>
              <a:t> </a:t>
            </a:r>
            <a:r>
              <a:rPr lang="el-GR" sz="2000" dirty="0" err="1"/>
              <a:t>τῶν</a:t>
            </a:r>
            <a:r>
              <a:rPr lang="el-GR" sz="2000" dirty="0"/>
              <a:t> </a:t>
            </a:r>
            <a:r>
              <a:rPr lang="el-GR" sz="2000" dirty="0" err="1"/>
              <a:t>ἐθνῶν</a:t>
            </a:r>
            <a:r>
              <a:rPr lang="el-GR" sz="2000" dirty="0"/>
              <a:t> </a:t>
            </a:r>
            <a:r>
              <a:rPr lang="el-GR" sz="2000" dirty="0" err="1"/>
              <a:t>ἀργύριον</a:t>
            </a:r>
            <a:r>
              <a:rPr lang="el-GR" sz="2000" dirty="0"/>
              <a:t> </a:t>
            </a:r>
            <a:r>
              <a:rPr lang="el-GR" sz="2000" dirty="0" err="1"/>
              <a:t>καὶ</a:t>
            </a:r>
            <a:r>
              <a:rPr lang="el-GR" sz="2000" dirty="0"/>
              <a:t> </a:t>
            </a:r>
            <a:r>
              <a:rPr lang="el-GR" sz="2000" dirty="0" err="1"/>
              <a:t>χρυσίον</a:t>
            </a:r>
            <a:r>
              <a:rPr lang="el-GR" sz="2000" dirty="0"/>
              <a:t> </a:t>
            </a:r>
            <a:r>
              <a:rPr lang="el-GR" sz="2000" dirty="0" err="1"/>
              <a:t>ἔργα</a:t>
            </a:r>
            <a:r>
              <a:rPr lang="el-GR" sz="2000" dirty="0"/>
              <a:t> </a:t>
            </a:r>
            <a:r>
              <a:rPr lang="el-GR" sz="2000" dirty="0" err="1"/>
              <a:t>χειρῶν</a:t>
            </a:r>
            <a:r>
              <a:rPr lang="el-GR" sz="2000" dirty="0"/>
              <a:t> </a:t>
            </a:r>
            <a:r>
              <a:rPr lang="el-GR" sz="2000" dirty="0" err="1"/>
              <a:t>ἀνθρώπων</a:t>
            </a:r>
            <a:endParaRPr lang="el-GR" sz="2000" dirty="0"/>
          </a:p>
          <a:p>
            <a:pPr marL="0" indent="0">
              <a:lnSpc>
                <a:spcPts val="1900"/>
              </a:lnSpc>
              <a:spcBef>
                <a:spcPts val="0"/>
              </a:spcBef>
              <a:buNone/>
            </a:pPr>
            <a:r>
              <a:rPr lang="el-GR" sz="2000" dirty="0"/>
              <a:t> </a:t>
            </a:r>
            <a:r>
              <a:rPr lang="el-GR" sz="2000" baseline="30000" dirty="0"/>
              <a:t>13 </a:t>
            </a:r>
            <a:r>
              <a:rPr lang="el-GR" sz="2000" dirty="0"/>
              <a:t> </a:t>
            </a:r>
            <a:r>
              <a:rPr lang="el-GR" sz="2000" dirty="0" err="1"/>
              <a:t>στόμα</a:t>
            </a:r>
            <a:r>
              <a:rPr lang="el-GR" sz="2000" dirty="0"/>
              <a:t> </a:t>
            </a:r>
            <a:r>
              <a:rPr lang="el-GR" sz="2000" dirty="0" err="1"/>
              <a:t>ἔχουσιν</a:t>
            </a:r>
            <a:r>
              <a:rPr lang="el-GR" sz="2000" dirty="0"/>
              <a:t> </a:t>
            </a:r>
            <a:r>
              <a:rPr lang="el-GR" sz="2000" dirty="0" err="1"/>
              <a:t>καὶ</a:t>
            </a:r>
            <a:r>
              <a:rPr lang="el-GR" sz="2000" dirty="0"/>
              <a:t> </a:t>
            </a:r>
            <a:r>
              <a:rPr lang="el-GR" sz="2000" dirty="0" err="1"/>
              <a:t>οὐ</a:t>
            </a:r>
            <a:r>
              <a:rPr lang="el-GR" sz="2000" dirty="0"/>
              <a:t> </a:t>
            </a:r>
            <a:r>
              <a:rPr lang="el-GR" sz="2000" dirty="0" err="1"/>
              <a:t>λαλήσουσιν</a:t>
            </a:r>
            <a:r>
              <a:rPr lang="el-GR" sz="2000" dirty="0"/>
              <a:t> </a:t>
            </a:r>
            <a:r>
              <a:rPr lang="el-GR" sz="2000" dirty="0" err="1"/>
              <a:t>ὀφθαλμοὺς</a:t>
            </a:r>
            <a:r>
              <a:rPr lang="el-GR" sz="2000" dirty="0"/>
              <a:t> </a:t>
            </a:r>
            <a:r>
              <a:rPr lang="el-GR" sz="2000" dirty="0" err="1"/>
              <a:t>ἔχουσιν</a:t>
            </a:r>
            <a:r>
              <a:rPr lang="el-GR" sz="2000" dirty="0"/>
              <a:t> </a:t>
            </a:r>
            <a:r>
              <a:rPr lang="el-GR" sz="2000" dirty="0" err="1"/>
              <a:t>καὶ</a:t>
            </a:r>
            <a:r>
              <a:rPr lang="el-GR" sz="2000" dirty="0"/>
              <a:t> </a:t>
            </a:r>
            <a:r>
              <a:rPr lang="el-GR" sz="2000" dirty="0" err="1"/>
              <a:t>οὐκ</a:t>
            </a:r>
            <a:r>
              <a:rPr lang="el-GR" sz="2000" dirty="0"/>
              <a:t> </a:t>
            </a:r>
            <a:r>
              <a:rPr lang="el-GR" sz="2000" dirty="0" err="1" smtClean="0"/>
              <a:t>ὄψονται</a:t>
            </a:r>
            <a:endParaRPr lang="en-US" sz="2000" dirty="0" smtClean="0"/>
          </a:p>
          <a:p>
            <a:pPr marL="0" indent="0">
              <a:lnSpc>
                <a:spcPts val="1900"/>
              </a:lnSpc>
              <a:spcBef>
                <a:spcPts val="0"/>
              </a:spcBef>
              <a:buNone/>
            </a:pPr>
            <a:r>
              <a:rPr lang="en-US" sz="2000" baseline="30000" dirty="0" smtClean="0"/>
              <a:t>  </a:t>
            </a:r>
            <a:r>
              <a:rPr lang="el-GR" sz="2000" baseline="30000" dirty="0" smtClean="0"/>
              <a:t>14 </a:t>
            </a:r>
            <a:r>
              <a:rPr lang="el-GR" sz="2000" dirty="0" smtClean="0"/>
              <a:t> </a:t>
            </a:r>
            <a:r>
              <a:rPr lang="el-GR" sz="2000" dirty="0" err="1"/>
              <a:t>ὦτα</a:t>
            </a:r>
            <a:r>
              <a:rPr lang="el-GR" sz="2000" dirty="0"/>
              <a:t> </a:t>
            </a:r>
            <a:r>
              <a:rPr lang="el-GR" sz="2000" dirty="0" err="1"/>
              <a:t>ἔχουσιν</a:t>
            </a:r>
            <a:r>
              <a:rPr lang="el-GR" sz="2000" dirty="0"/>
              <a:t> </a:t>
            </a:r>
            <a:r>
              <a:rPr lang="el-GR" sz="2000" dirty="0" err="1"/>
              <a:t>καὶ</a:t>
            </a:r>
            <a:r>
              <a:rPr lang="el-GR" sz="2000" dirty="0"/>
              <a:t> </a:t>
            </a:r>
            <a:r>
              <a:rPr lang="el-GR" sz="2000" dirty="0" err="1"/>
              <a:t>οὐκ</a:t>
            </a:r>
            <a:r>
              <a:rPr lang="el-GR" sz="2000" dirty="0"/>
              <a:t> </a:t>
            </a:r>
            <a:r>
              <a:rPr lang="el-GR" sz="2000" dirty="0" err="1"/>
              <a:t>ἀκούσονται</a:t>
            </a:r>
            <a:r>
              <a:rPr lang="el-GR" sz="2000" dirty="0"/>
              <a:t> </a:t>
            </a:r>
            <a:r>
              <a:rPr lang="el-GR" sz="2000" dirty="0" err="1"/>
              <a:t>ῥῖνας</a:t>
            </a:r>
            <a:r>
              <a:rPr lang="el-GR" sz="2000" dirty="0"/>
              <a:t> </a:t>
            </a:r>
            <a:r>
              <a:rPr lang="el-GR" sz="2000" dirty="0" err="1"/>
              <a:t>ἔχουσιν</a:t>
            </a:r>
            <a:r>
              <a:rPr lang="el-GR" sz="2000" dirty="0"/>
              <a:t> </a:t>
            </a:r>
            <a:r>
              <a:rPr lang="el-GR" sz="2000" dirty="0" err="1"/>
              <a:t>καὶ</a:t>
            </a:r>
            <a:r>
              <a:rPr lang="el-GR" sz="2000" dirty="0"/>
              <a:t> </a:t>
            </a:r>
            <a:r>
              <a:rPr lang="el-GR" sz="2000" dirty="0" err="1"/>
              <a:t>οὐκ</a:t>
            </a:r>
            <a:r>
              <a:rPr lang="el-GR" sz="2000" dirty="0"/>
              <a:t> </a:t>
            </a:r>
            <a:r>
              <a:rPr lang="el-GR" sz="2000" dirty="0" err="1" smtClean="0"/>
              <a:t>ὀσφρανθήσονται</a:t>
            </a:r>
            <a:endParaRPr lang="el-GR" sz="2000" dirty="0"/>
          </a:p>
        </p:txBody>
      </p:sp>
    </p:spTree>
    <p:extLst>
      <p:ext uri="{BB962C8B-B14F-4D97-AF65-F5344CB8AC3E}">
        <p14:creationId xmlns:p14="http://schemas.microsoft.com/office/powerpoint/2010/main" val="1202864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5</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0" indent="0">
              <a:lnSpc>
                <a:spcPts val="1800"/>
              </a:lnSpc>
              <a:spcBef>
                <a:spcPts val="0"/>
              </a:spcBef>
              <a:buNone/>
            </a:pPr>
            <a:r>
              <a:rPr lang="en-US" sz="2000" baseline="30000" dirty="0" smtClean="0"/>
              <a:t> </a:t>
            </a:r>
            <a:r>
              <a:rPr lang="el-GR" sz="2000" baseline="30000" dirty="0" smtClean="0"/>
              <a:t>15</a:t>
            </a:r>
            <a:r>
              <a:rPr lang="en-US" sz="2000" dirty="0" smtClean="0"/>
              <a:t>  </a:t>
            </a:r>
            <a:r>
              <a:rPr lang="el-GR" sz="2000" dirty="0" err="1"/>
              <a:t>χεῖρας</a:t>
            </a:r>
            <a:r>
              <a:rPr lang="el-GR" sz="2000" dirty="0"/>
              <a:t> </a:t>
            </a:r>
            <a:r>
              <a:rPr lang="el-GR" sz="2000" dirty="0" err="1"/>
              <a:t>ἔχουσιν</a:t>
            </a:r>
            <a:r>
              <a:rPr lang="el-GR" sz="2000" dirty="0"/>
              <a:t> </a:t>
            </a:r>
            <a:r>
              <a:rPr lang="el-GR" sz="2000" dirty="0" err="1"/>
              <a:t>καὶ</a:t>
            </a:r>
            <a:r>
              <a:rPr lang="el-GR" sz="2000" dirty="0"/>
              <a:t> </a:t>
            </a:r>
            <a:r>
              <a:rPr lang="el-GR" sz="2000" dirty="0" err="1"/>
              <a:t>οὐ</a:t>
            </a:r>
            <a:r>
              <a:rPr lang="el-GR" sz="2000" dirty="0"/>
              <a:t> </a:t>
            </a:r>
            <a:r>
              <a:rPr lang="el-GR" sz="2000" dirty="0" err="1"/>
              <a:t>ψηλαφήσουσιν</a:t>
            </a:r>
            <a:r>
              <a:rPr lang="el-GR" sz="2000" dirty="0"/>
              <a:t> </a:t>
            </a:r>
            <a:r>
              <a:rPr lang="el-GR" sz="2000" dirty="0" err="1"/>
              <a:t>πόδας</a:t>
            </a:r>
            <a:r>
              <a:rPr lang="el-GR" sz="2000" dirty="0"/>
              <a:t> </a:t>
            </a:r>
            <a:r>
              <a:rPr lang="el-GR" sz="2000" dirty="0" err="1"/>
              <a:t>ἔχουσιν</a:t>
            </a:r>
            <a:r>
              <a:rPr lang="el-GR" sz="2000" dirty="0"/>
              <a:t> </a:t>
            </a:r>
            <a:r>
              <a:rPr lang="el-GR" sz="2000" dirty="0" err="1"/>
              <a:t>καὶ</a:t>
            </a:r>
            <a:r>
              <a:rPr lang="el-GR" sz="2000" dirty="0"/>
              <a:t> </a:t>
            </a:r>
            <a:r>
              <a:rPr lang="el-GR" sz="2000" dirty="0" err="1"/>
              <a:t>οὐ</a:t>
            </a:r>
            <a:r>
              <a:rPr lang="el-GR" sz="2000" dirty="0"/>
              <a:t> </a:t>
            </a:r>
            <a:r>
              <a:rPr lang="el-GR" sz="2000" dirty="0" err="1"/>
              <a:t>περιπατήσουσιν</a:t>
            </a:r>
            <a:r>
              <a:rPr lang="el-GR" sz="2000" dirty="0"/>
              <a:t> </a:t>
            </a:r>
            <a:r>
              <a:rPr lang="el-GR" sz="2000" dirty="0" err="1"/>
              <a:t>οὐ</a:t>
            </a:r>
            <a:r>
              <a:rPr lang="el-GR" sz="2000" dirty="0"/>
              <a:t> </a:t>
            </a:r>
            <a:r>
              <a:rPr lang="el-GR" sz="2000" dirty="0" err="1"/>
              <a:t>φωνήσουσιν</a:t>
            </a:r>
            <a:r>
              <a:rPr lang="el-GR" sz="2000" dirty="0"/>
              <a:t> </a:t>
            </a:r>
            <a:r>
              <a:rPr lang="el-GR" sz="2000" dirty="0" err="1"/>
              <a:t>ἐν</a:t>
            </a:r>
            <a:r>
              <a:rPr lang="el-GR" sz="2000" dirty="0"/>
              <a:t> </a:t>
            </a:r>
            <a:r>
              <a:rPr lang="el-GR" sz="2000" dirty="0" err="1"/>
              <a:t>τῷ</a:t>
            </a:r>
            <a:r>
              <a:rPr lang="el-GR" sz="2000" dirty="0"/>
              <a:t> </a:t>
            </a:r>
            <a:r>
              <a:rPr lang="el-GR" sz="2000" dirty="0" err="1"/>
              <a:t>λάρυγγι</a:t>
            </a:r>
            <a:r>
              <a:rPr lang="el-GR" sz="2000" dirty="0"/>
              <a:t> </a:t>
            </a:r>
            <a:r>
              <a:rPr lang="el-GR" sz="2000" dirty="0" err="1"/>
              <a:t>αὐτῶν</a:t>
            </a:r>
            <a:endParaRPr lang="el-GR" sz="2000" dirty="0"/>
          </a:p>
          <a:p>
            <a:pPr marL="0" indent="0">
              <a:lnSpc>
                <a:spcPts val="1800"/>
              </a:lnSpc>
              <a:spcBef>
                <a:spcPts val="0"/>
              </a:spcBef>
              <a:buNone/>
            </a:pPr>
            <a:r>
              <a:rPr lang="el-GR" sz="2000" dirty="0"/>
              <a:t> </a:t>
            </a:r>
            <a:r>
              <a:rPr lang="el-GR" sz="2000" baseline="30000" dirty="0"/>
              <a:t>16 </a:t>
            </a:r>
            <a:r>
              <a:rPr lang="el-GR" sz="2000" dirty="0"/>
              <a:t> </a:t>
            </a:r>
            <a:r>
              <a:rPr lang="el-GR" sz="2000" dirty="0" err="1"/>
              <a:t>ὅμοιοι</a:t>
            </a:r>
            <a:r>
              <a:rPr lang="el-GR" sz="2000" dirty="0"/>
              <a:t> </a:t>
            </a:r>
            <a:r>
              <a:rPr lang="el-GR" sz="2000" dirty="0" err="1"/>
              <a:t>αὐτοῖς</a:t>
            </a:r>
            <a:r>
              <a:rPr lang="el-GR" sz="2000" dirty="0"/>
              <a:t> </a:t>
            </a:r>
            <a:r>
              <a:rPr lang="el-GR" sz="2000" dirty="0" err="1"/>
              <a:t>γένοιντο</a:t>
            </a:r>
            <a:r>
              <a:rPr lang="el-GR" sz="2000" dirty="0"/>
              <a:t> </a:t>
            </a:r>
            <a:r>
              <a:rPr lang="el-GR" sz="2000" dirty="0" err="1"/>
              <a:t>οἱ</a:t>
            </a:r>
            <a:r>
              <a:rPr lang="el-GR" sz="2000" dirty="0"/>
              <a:t> </a:t>
            </a:r>
            <a:r>
              <a:rPr lang="el-GR" sz="2000" dirty="0" err="1"/>
              <a:t>ποιοῦντες</a:t>
            </a:r>
            <a:r>
              <a:rPr lang="el-GR" sz="2000" dirty="0"/>
              <a:t> </a:t>
            </a:r>
            <a:r>
              <a:rPr lang="el-GR" sz="2000" dirty="0" err="1"/>
              <a:t>αὐτὰ</a:t>
            </a:r>
            <a:r>
              <a:rPr lang="el-GR" sz="2000" dirty="0"/>
              <a:t> </a:t>
            </a:r>
            <a:r>
              <a:rPr lang="el-GR" sz="2000" dirty="0" err="1"/>
              <a:t>καὶ</a:t>
            </a:r>
            <a:r>
              <a:rPr lang="el-GR" sz="2000" dirty="0"/>
              <a:t> </a:t>
            </a:r>
            <a:r>
              <a:rPr lang="el-GR" sz="2000" dirty="0" err="1"/>
              <a:t>πάντες</a:t>
            </a:r>
            <a:r>
              <a:rPr lang="el-GR" sz="2000" dirty="0"/>
              <a:t> </a:t>
            </a:r>
            <a:r>
              <a:rPr lang="el-GR" sz="2000" dirty="0" err="1"/>
              <a:t>οἱ</a:t>
            </a:r>
            <a:r>
              <a:rPr lang="el-GR" sz="2000" dirty="0"/>
              <a:t> </a:t>
            </a:r>
            <a:r>
              <a:rPr lang="el-GR" sz="2000" dirty="0" err="1"/>
              <a:t>πεποιθότες</a:t>
            </a:r>
            <a:r>
              <a:rPr lang="el-GR" sz="2000" dirty="0"/>
              <a:t> </a:t>
            </a:r>
            <a:r>
              <a:rPr lang="el-GR" sz="2000" dirty="0" err="1"/>
              <a:t>ἐπ</a:t>
            </a:r>
            <a:r>
              <a:rPr lang="el-GR" sz="2000" dirty="0"/>
              <a:t>᾽ </a:t>
            </a:r>
            <a:r>
              <a:rPr lang="el-GR" sz="2000" dirty="0" err="1"/>
              <a:t>αὐτοῖς</a:t>
            </a:r>
            <a:endParaRPr lang="el-GR" sz="2000" dirty="0"/>
          </a:p>
          <a:p>
            <a:pPr marL="0" indent="0">
              <a:lnSpc>
                <a:spcPts val="1800"/>
              </a:lnSpc>
              <a:spcBef>
                <a:spcPts val="0"/>
              </a:spcBef>
              <a:buNone/>
            </a:pPr>
            <a:r>
              <a:rPr lang="el-GR" sz="2000" dirty="0"/>
              <a:t> </a:t>
            </a:r>
            <a:r>
              <a:rPr lang="el-GR" sz="2000" baseline="30000" dirty="0"/>
              <a:t>17 </a:t>
            </a:r>
            <a:r>
              <a:rPr lang="el-GR" sz="2000" dirty="0"/>
              <a:t> </a:t>
            </a:r>
            <a:r>
              <a:rPr lang="el-GR" sz="2000" dirty="0" err="1"/>
              <a:t>οἶκος</a:t>
            </a:r>
            <a:r>
              <a:rPr lang="el-GR" sz="2000" dirty="0"/>
              <a:t> </a:t>
            </a:r>
            <a:r>
              <a:rPr lang="el-GR" sz="2000" dirty="0" err="1"/>
              <a:t>Ισραηλ</a:t>
            </a:r>
            <a:r>
              <a:rPr lang="el-GR" sz="2000" dirty="0"/>
              <a:t> </a:t>
            </a:r>
            <a:r>
              <a:rPr lang="el-GR" sz="2000" dirty="0" err="1"/>
              <a:t>ἤλπισεν</a:t>
            </a:r>
            <a:r>
              <a:rPr lang="el-GR" sz="2000" dirty="0"/>
              <a:t> </a:t>
            </a:r>
            <a:r>
              <a:rPr lang="el-GR" sz="2000" dirty="0" err="1"/>
              <a:t>ἐπὶ</a:t>
            </a:r>
            <a:r>
              <a:rPr lang="el-GR" sz="2000" dirty="0"/>
              <a:t> </a:t>
            </a:r>
            <a:r>
              <a:rPr lang="el-GR" sz="2000" dirty="0" err="1"/>
              <a:t>κύριον</a:t>
            </a:r>
            <a:r>
              <a:rPr lang="el-GR" sz="2000" dirty="0"/>
              <a:t> </a:t>
            </a:r>
            <a:r>
              <a:rPr lang="el-GR" sz="2000" dirty="0" err="1"/>
              <a:t>βοηθὸς</a:t>
            </a:r>
            <a:r>
              <a:rPr lang="el-GR" sz="2000" dirty="0"/>
              <a:t> </a:t>
            </a:r>
            <a:r>
              <a:rPr lang="el-GR" sz="2000" dirty="0" err="1"/>
              <a:t>αὐτῶν</a:t>
            </a:r>
            <a:r>
              <a:rPr lang="el-GR" sz="2000" dirty="0"/>
              <a:t> </a:t>
            </a:r>
            <a:r>
              <a:rPr lang="el-GR" sz="2000" dirty="0" err="1"/>
              <a:t>καὶ</a:t>
            </a:r>
            <a:r>
              <a:rPr lang="el-GR" sz="2000" dirty="0"/>
              <a:t> </a:t>
            </a:r>
            <a:r>
              <a:rPr lang="el-GR" sz="2000" dirty="0" err="1"/>
              <a:t>ὑπερασπιστὴς</a:t>
            </a:r>
            <a:r>
              <a:rPr lang="el-GR" sz="2000" dirty="0"/>
              <a:t> </a:t>
            </a:r>
            <a:r>
              <a:rPr lang="el-GR" sz="2000" dirty="0" err="1"/>
              <a:t>αὐτῶν</a:t>
            </a:r>
            <a:r>
              <a:rPr lang="el-GR" sz="2000" dirty="0"/>
              <a:t> </a:t>
            </a:r>
            <a:r>
              <a:rPr lang="el-GR" sz="2000" dirty="0" err="1"/>
              <a:t>ἐστιν</a:t>
            </a:r>
            <a:endParaRPr lang="el-GR" sz="2000" dirty="0"/>
          </a:p>
          <a:p>
            <a:pPr marL="0" indent="0">
              <a:lnSpc>
                <a:spcPts val="1800"/>
              </a:lnSpc>
              <a:spcBef>
                <a:spcPts val="0"/>
              </a:spcBef>
              <a:buNone/>
            </a:pPr>
            <a:r>
              <a:rPr lang="el-GR" sz="2000" dirty="0"/>
              <a:t> </a:t>
            </a:r>
            <a:r>
              <a:rPr lang="el-GR" sz="2000" baseline="30000" dirty="0"/>
              <a:t>18 </a:t>
            </a:r>
            <a:r>
              <a:rPr lang="el-GR" sz="2000" dirty="0"/>
              <a:t> </a:t>
            </a:r>
            <a:r>
              <a:rPr lang="el-GR" sz="2000" dirty="0" err="1"/>
              <a:t>οἶκος</a:t>
            </a:r>
            <a:r>
              <a:rPr lang="el-GR" sz="2000" dirty="0"/>
              <a:t> </a:t>
            </a:r>
            <a:r>
              <a:rPr lang="el-GR" sz="2000" dirty="0" err="1"/>
              <a:t>Ααρων</a:t>
            </a:r>
            <a:r>
              <a:rPr lang="el-GR" sz="2000" dirty="0"/>
              <a:t> </a:t>
            </a:r>
            <a:r>
              <a:rPr lang="el-GR" sz="2000" dirty="0" err="1"/>
              <a:t>ἤλπισεν</a:t>
            </a:r>
            <a:r>
              <a:rPr lang="el-GR" sz="2000" dirty="0"/>
              <a:t> </a:t>
            </a:r>
            <a:r>
              <a:rPr lang="el-GR" sz="2000" dirty="0" err="1"/>
              <a:t>ἐπὶ</a:t>
            </a:r>
            <a:r>
              <a:rPr lang="el-GR" sz="2000" dirty="0"/>
              <a:t> </a:t>
            </a:r>
            <a:r>
              <a:rPr lang="el-GR" sz="2000" dirty="0" err="1"/>
              <a:t>κύριον</a:t>
            </a:r>
            <a:r>
              <a:rPr lang="el-GR" sz="2000" dirty="0"/>
              <a:t> </a:t>
            </a:r>
            <a:r>
              <a:rPr lang="el-GR" sz="2000" dirty="0" err="1"/>
              <a:t>βοηθὸς</a:t>
            </a:r>
            <a:r>
              <a:rPr lang="el-GR" sz="2000" dirty="0"/>
              <a:t> </a:t>
            </a:r>
            <a:r>
              <a:rPr lang="el-GR" sz="2000" dirty="0" err="1"/>
              <a:t>αὐτῶν</a:t>
            </a:r>
            <a:r>
              <a:rPr lang="el-GR" sz="2000" dirty="0"/>
              <a:t> </a:t>
            </a:r>
            <a:r>
              <a:rPr lang="el-GR" sz="2000" dirty="0" err="1"/>
              <a:t>καὶ</a:t>
            </a:r>
            <a:r>
              <a:rPr lang="el-GR" sz="2000" dirty="0"/>
              <a:t> </a:t>
            </a:r>
            <a:r>
              <a:rPr lang="el-GR" sz="2000" dirty="0" err="1"/>
              <a:t>ὑπερασπιστὴς</a:t>
            </a:r>
            <a:r>
              <a:rPr lang="el-GR" sz="2000" dirty="0"/>
              <a:t> </a:t>
            </a:r>
            <a:r>
              <a:rPr lang="el-GR" sz="2000" dirty="0" err="1"/>
              <a:t>αὐτῶν</a:t>
            </a:r>
            <a:r>
              <a:rPr lang="el-GR" sz="2000" dirty="0"/>
              <a:t> </a:t>
            </a:r>
            <a:r>
              <a:rPr lang="el-GR" sz="2000" dirty="0" err="1"/>
              <a:t>ἐστιν</a:t>
            </a:r>
            <a:endParaRPr lang="el-GR" sz="2000" dirty="0"/>
          </a:p>
          <a:p>
            <a:pPr marL="0" indent="0">
              <a:lnSpc>
                <a:spcPts val="1800"/>
              </a:lnSpc>
              <a:spcBef>
                <a:spcPts val="0"/>
              </a:spcBef>
              <a:buNone/>
            </a:pPr>
            <a:r>
              <a:rPr lang="el-GR" sz="2000" dirty="0"/>
              <a:t> </a:t>
            </a:r>
            <a:r>
              <a:rPr lang="el-GR" sz="2000" baseline="30000" dirty="0"/>
              <a:t>19 </a:t>
            </a:r>
            <a:r>
              <a:rPr lang="el-GR" sz="2000" dirty="0"/>
              <a:t> </a:t>
            </a:r>
            <a:r>
              <a:rPr lang="el-GR" sz="2000" dirty="0" err="1"/>
              <a:t>οἱ</a:t>
            </a:r>
            <a:r>
              <a:rPr lang="el-GR" sz="2000" dirty="0"/>
              <a:t> </a:t>
            </a:r>
            <a:r>
              <a:rPr lang="el-GR" sz="2000" dirty="0" err="1"/>
              <a:t>φοβούμενοι</a:t>
            </a:r>
            <a:r>
              <a:rPr lang="el-GR" sz="2000" dirty="0"/>
              <a:t> </a:t>
            </a:r>
            <a:r>
              <a:rPr lang="el-GR" sz="2000" dirty="0" err="1"/>
              <a:t>τὸν</a:t>
            </a:r>
            <a:r>
              <a:rPr lang="el-GR" sz="2000" dirty="0"/>
              <a:t> </a:t>
            </a:r>
            <a:r>
              <a:rPr lang="el-GR" sz="2000" dirty="0" err="1"/>
              <a:t>κύριον</a:t>
            </a:r>
            <a:r>
              <a:rPr lang="el-GR" sz="2000" dirty="0"/>
              <a:t> </a:t>
            </a:r>
            <a:r>
              <a:rPr lang="el-GR" sz="2000" dirty="0" err="1"/>
              <a:t>ἤλπισαν</a:t>
            </a:r>
            <a:r>
              <a:rPr lang="el-GR" sz="2000" dirty="0"/>
              <a:t> </a:t>
            </a:r>
            <a:r>
              <a:rPr lang="el-GR" sz="2000" dirty="0" err="1"/>
              <a:t>ἐπὶ</a:t>
            </a:r>
            <a:r>
              <a:rPr lang="el-GR" sz="2000" dirty="0"/>
              <a:t> </a:t>
            </a:r>
            <a:r>
              <a:rPr lang="el-GR" sz="2000" dirty="0" err="1"/>
              <a:t>κύριον</a:t>
            </a:r>
            <a:r>
              <a:rPr lang="el-GR" sz="2000" dirty="0"/>
              <a:t> </a:t>
            </a:r>
            <a:r>
              <a:rPr lang="el-GR" sz="2000" dirty="0" err="1"/>
              <a:t>βοηθὸς</a:t>
            </a:r>
            <a:r>
              <a:rPr lang="el-GR" sz="2000" dirty="0"/>
              <a:t> </a:t>
            </a:r>
            <a:r>
              <a:rPr lang="el-GR" sz="2000" dirty="0" err="1"/>
              <a:t>αὐτῶν</a:t>
            </a:r>
            <a:r>
              <a:rPr lang="el-GR" sz="2000" dirty="0"/>
              <a:t> </a:t>
            </a:r>
            <a:r>
              <a:rPr lang="el-GR" sz="2000" dirty="0" err="1"/>
              <a:t>καὶ</a:t>
            </a:r>
            <a:r>
              <a:rPr lang="el-GR" sz="2000" dirty="0"/>
              <a:t> </a:t>
            </a:r>
            <a:r>
              <a:rPr lang="el-GR" sz="2000" dirty="0" err="1"/>
              <a:t>ὑπερασπιστὴς</a:t>
            </a:r>
            <a:r>
              <a:rPr lang="el-GR" sz="2000" dirty="0"/>
              <a:t> </a:t>
            </a:r>
            <a:r>
              <a:rPr lang="el-GR" sz="2000" dirty="0" err="1"/>
              <a:t>αὐτῶν</a:t>
            </a:r>
            <a:r>
              <a:rPr lang="el-GR" sz="2000" dirty="0"/>
              <a:t> </a:t>
            </a:r>
            <a:r>
              <a:rPr lang="el-GR" sz="2000" dirty="0" err="1"/>
              <a:t>ἐστιν</a:t>
            </a:r>
            <a:endParaRPr lang="el-GR" sz="2000" dirty="0"/>
          </a:p>
          <a:p>
            <a:pPr marL="0" indent="0">
              <a:lnSpc>
                <a:spcPts val="1800"/>
              </a:lnSpc>
              <a:spcBef>
                <a:spcPts val="0"/>
              </a:spcBef>
              <a:buNone/>
            </a:pPr>
            <a:r>
              <a:rPr lang="el-GR" sz="2000" dirty="0"/>
              <a:t> </a:t>
            </a:r>
            <a:r>
              <a:rPr lang="el-GR" sz="2000" baseline="30000" dirty="0"/>
              <a:t>20 </a:t>
            </a:r>
            <a:r>
              <a:rPr lang="el-GR" sz="2000" dirty="0"/>
              <a:t> </a:t>
            </a:r>
            <a:r>
              <a:rPr lang="el-GR" sz="2000" dirty="0" err="1"/>
              <a:t>κύριος</a:t>
            </a:r>
            <a:r>
              <a:rPr lang="el-GR" sz="2000" dirty="0"/>
              <a:t> </a:t>
            </a:r>
            <a:r>
              <a:rPr lang="el-GR" sz="2000" dirty="0" err="1"/>
              <a:t>ἐμνήσθη</a:t>
            </a:r>
            <a:r>
              <a:rPr lang="el-GR" sz="2000" dirty="0"/>
              <a:t> </a:t>
            </a:r>
            <a:r>
              <a:rPr lang="el-GR" sz="2000" dirty="0" err="1"/>
              <a:t>ἡμῶν</a:t>
            </a:r>
            <a:r>
              <a:rPr lang="el-GR" sz="2000" dirty="0"/>
              <a:t> </a:t>
            </a:r>
            <a:r>
              <a:rPr lang="el-GR" sz="2000" dirty="0" err="1"/>
              <a:t>καὶ</a:t>
            </a:r>
            <a:r>
              <a:rPr lang="el-GR" sz="2000" dirty="0"/>
              <a:t> </a:t>
            </a:r>
            <a:r>
              <a:rPr lang="el-GR" sz="2000" dirty="0" err="1"/>
              <a:t>εὐλόγησεν</a:t>
            </a:r>
            <a:r>
              <a:rPr lang="el-GR" sz="2000" dirty="0"/>
              <a:t> </a:t>
            </a:r>
            <a:r>
              <a:rPr lang="el-GR" sz="2000" dirty="0" err="1"/>
              <a:t>ἡμᾶς</a:t>
            </a:r>
            <a:r>
              <a:rPr lang="el-GR" sz="2000" dirty="0"/>
              <a:t> </a:t>
            </a:r>
            <a:r>
              <a:rPr lang="el-GR" sz="2000" dirty="0" err="1"/>
              <a:t>εὐλόγησεν</a:t>
            </a:r>
            <a:r>
              <a:rPr lang="el-GR" sz="2000" dirty="0"/>
              <a:t> </a:t>
            </a:r>
            <a:r>
              <a:rPr lang="el-GR" sz="2000" dirty="0" err="1"/>
              <a:t>τὸν</a:t>
            </a:r>
            <a:r>
              <a:rPr lang="el-GR" sz="2000" dirty="0"/>
              <a:t> </a:t>
            </a:r>
            <a:r>
              <a:rPr lang="el-GR" sz="2000" dirty="0" err="1"/>
              <a:t>οἶκον</a:t>
            </a:r>
            <a:r>
              <a:rPr lang="el-GR" sz="2000" dirty="0"/>
              <a:t> </a:t>
            </a:r>
            <a:r>
              <a:rPr lang="el-GR" sz="2000" dirty="0" err="1"/>
              <a:t>Ισραηλ</a:t>
            </a:r>
            <a:r>
              <a:rPr lang="el-GR" sz="2000" dirty="0"/>
              <a:t> </a:t>
            </a:r>
            <a:r>
              <a:rPr lang="el-GR" sz="2000" dirty="0" err="1"/>
              <a:t>εὐλόγησεν</a:t>
            </a:r>
            <a:r>
              <a:rPr lang="el-GR" sz="2000" dirty="0"/>
              <a:t> </a:t>
            </a:r>
            <a:r>
              <a:rPr lang="el-GR" sz="2000" dirty="0" err="1"/>
              <a:t>τὸν</a:t>
            </a:r>
            <a:r>
              <a:rPr lang="el-GR" sz="2000" dirty="0"/>
              <a:t> </a:t>
            </a:r>
            <a:r>
              <a:rPr lang="el-GR" sz="2000" dirty="0" err="1"/>
              <a:t>οἶκον</a:t>
            </a:r>
            <a:r>
              <a:rPr lang="el-GR" sz="2000" dirty="0"/>
              <a:t> </a:t>
            </a:r>
            <a:r>
              <a:rPr lang="el-GR" sz="2000" dirty="0" err="1"/>
              <a:t>Ααρων</a:t>
            </a:r>
            <a:endParaRPr lang="el-GR" sz="2000" dirty="0"/>
          </a:p>
          <a:p>
            <a:pPr marL="0" indent="0">
              <a:lnSpc>
                <a:spcPts val="1800"/>
              </a:lnSpc>
              <a:spcBef>
                <a:spcPts val="0"/>
              </a:spcBef>
              <a:buNone/>
            </a:pPr>
            <a:r>
              <a:rPr lang="el-GR" sz="2000" dirty="0"/>
              <a:t> </a:t>
            </a:r>
            <a:r>
              <a:rPr lang="el-GR" sz="2000" baseline="30000" dirty="0"/>
              <a:t>21 </a:t>
            </a:r>
            <a:r>
              <a:rPr lang="el-GR" sz="2000" dirty="0"/>
              <a:t> </a:t>
            </a:r>
            <a:r>
              <a:rPr lang="el-GR" sz="2000" dirty="0" err="1"/>
              <a:t>εὐλόγησεν</a:t>
            </a:r>
            <a:r>
              <a:rPr lang="el-GR" sz="2000" dirty="0"/>
              <a:t> </a:t>
            </a:r>
            <a:r>
              <a:rPr lang="el-GR" sz="2000" dirty="0" err="1"/>
              <a:t>τοὺς</a:t>
            </a:r>
            <a:r>
              <a:rPr lang="el-GR" sz="2000" dirty="0"/>
              <a:t> </a:t>
            </a:r>
            <a:r>
              <a:rPr lang="el-GR" sz="2000" dirty="0" err="1"/>
              <a:t>φοβουμένους</a:t>
            </a:r>
            <a:r>
              <a:rPr lang="el-GR" sz="2000" dirty="0"/>
              <a:t> </a:t>
            </a:r>
            <a:r>
              <a:rPr lang="el-GR" sz="2000" dirty="0" err="1"/>
              <a:t>τὸν</a:t>
            </a:r>
            <a:r>
              <a:rPr lang="el-GR" sz="2000" dirty="0"/>
              <a:t> </a:t>
            </a:r>
            <a:r>
              <a:rPr lang="el-GR" sz="2000" dirty="0" err="1"/>
              <a:t>κύριον</a:t>
            </a:r>
            <a:r>
              <a:rPr lang="el-GR" sz="2000" dirty="0"/>
              <a:t> </a:t>
            </a:r>
            <a:r>
              <a:rPr lang="el-GR" sz="2000" dirty="0" err="1"/>
              <a:t>τοὺς</a:t>
            </a:r>
            <a:r>
              <a:rPr lang="el-GR" sz="2000" dirty="0"/>
              <a:t> </a:t>
            </a:r>
            <a:r>
              <a:rPr lang="el-GR" sz="2000" dirty="0" err="1"/>
              <a:t>μικροὺς</a:t>
            </a:r>
            <a:r>
              <a:rPr lang="el-GR" sz="2000" dirty="0"/>
              <a:t> </a:t>
            </a:r>
            <a:r>
              <a:rPr lang="el-GR" sz="2000" dirty="0" err="1"/>
              <a:t>μετὰ</a:t>
            </a:r>
            <a:r>
              <a:rPr lang="el-GR" sz="2000" dirty="0"/>
              <a:t> </a:t>
            </a:r>
            <a:r>
              <a:rPr lang="el-GR" sz="2000" dirty="0" err="1"/>
              <a:t>τῶν</a:t>
            </a:r>
            <a:r>
              <a:rPr lang="el-GR" sz="2000" dirty="0"/>
              <a:t> </a:t>
            </a:r>
            <a:r>
              <a:rPr lang="el-GR" sz="2000" dirty="0" err="1"/>
              <a:t>μεγάλων</a:t>
            </a:r>
            <a:endParaRPr lang="el-GR" sz="2000" dirty="0"/>
          </a:p>
          <a:p>
            <a:pPr marL="0" indent="0">
              <a:lnSpc>
                <a:spcPts val="1800"/>
              </a:lnSpc>
              <a:spcBef>
                <a:spcPts val="0"/>
              </a:spcBef>
              <a:buNone/>
            </a:pPr>
            <a:r>
              <a:rPr lang="el-GR" sz="2000" dirty="0"/>
              <a:t> </a:t>
            </a:r>
            <a:r>
              <a:rPr lang="el-GR" sz="2000" baseline="30000" dirty="0"/>
              <a:t>22 </a:t>
            </a:r>
            <a:r>
              <a:rPr lang="el-GR" sz="2000" dirty="0"/>
              <a:t> </a:t>
            </a:r>
            <a:r>
              <a:rPr lang="el-GR" sz="2000" dirty="0" err="1"/>
              <a:t>προσθείη</a:t>
            </a:r>
            <a:r>
              <a:rPr lang="el-GR" sz="2000" dirty="0"/>
              <a:t> </a:t>
            </a:r>
            <a:r>
              <a:rPr lang="el-GR" sz="2000" dirty="0" err="1"/>
              <a:t>κύριος</a:t>
            </a:r>
            <a:r>
              <a:rPr lang="el-GR" sz="2000" dirty="0"/>
              <a:t> </a:t>
            </a:r>
            <a:r>
              <a:rPr lang="el-GR" sz="2000" dirty="0" err="1"/>
              <a:t>ἐφ</a:t>
            </a:r>
            <a:r>
              <a:rPr lang="el-GR" sz="2000" dirty="0"/>
              <a:t>᾽ </a:t>
            </a:r>
            <a:r>
              <a:rPr lang="el-GR" sz="2000" dirty="0" err="1"/>
              <a:t>ὑμᾶς</a:t>
            </a:r>
            <a:r>
              <a:rPr lang="el-GR" sz="2000" dirty="0"/>
              <a:t> </a:t>
            </a:r>
            <a:r>
              <a:rPr lang="el-GR" sz="2000" dirty="0" err="1"/>
              <a:t>ἐφ</a:t>
            </a:r>
            <a:r>
              <a:rPr lang="el-GR" sz="2000" dirty="0"/>
              <a:t>᾽ </a:t>
            </a:r>
            <a:r>
              <a:rPr lang="el-GR" sz="2000" dirty="0" err="1"/>
              <a:t>ὑμᾶς</a:t>
            </a:r>
            <a:r>
              <a:rPr lang="el-GR" sz="2000" dirty="0"/>
              <a:t> </a:t>
            </a:r>
            <a:r>
              <a:rPr lang="el-GR" sz="2000" dirty="0" err="1"/>
              <a:t>καὶ</a:t>
            </a:r>
            <a:r>
              <a:rPr lang="el-GR" sz="2000" dirty="0"/>
              <a:t> </a:t>
            </a:r>
            <a:r>
              <a:rPr lang="el-GR" sz="2000" dirty="0" err="1"/>
              <a:t>ἐπὶ</a:t>
            </a:r>
            <a:r>
              <a:rPr lang="el-GR" sz="2000" dirty="0"/>
              <a:t> </a:t>
            </a:r>
            <a:r>
              <a:rPr lang="el-GR" sz="2000" dirty="0" err="1"/>
              <a:t>τοὺς</a:t>
            </a:r>
            <a:r>
              <a:rPr lang="el-GR" sz="2000" dirty="0"/>
              <a:t> </a:t>
            </a:r>
            <a:r>
              <a:rPr lang="el-GR" sz="2000" dirty="0" err="1"/>
              <a:t>υἱοὺς</a:t>
            </a:r>
            <a:r>
              <a:rPr lang="el-GR" sz="2000" dirty="0"/>
              <a:t> </a:t>
            </a:r>
            <a:r>
              <a:rPr lang="el-GR" sz="2000" dirty="0" err="1"/>
              <a:t>ὑμῶν</a:t>
            </a:r>
            <a:endParaRPr lang="el-GR" sz="2000" dirty="0"/>
          </a:p>
          <a:p>
            <a:pPr marL="0" indent="0">
              <a:lnSpc>
                <a:spcPts val="1800"/>
              </a:lnSpc>
              <a:spcBef>
                <a:spcPts val="0"/>
              </a:spcBef>
              <a:buNone/>
            </a:pPr>
            <a:r>
              <a:rPr lang="el-GR" sz="2000" dirty="0"/>
              <a:t> </a:t>
            </a:r>
            <a:r>
              <a:rPr lang="el-GR" sz="2000" baseline="30000" dirty="0"/>
              <a:t>23 </a:t>
            </a:r>
            <a:r>
              <a:rPr lang="el-GR" sz="2000" dirty="0"/>
              <a:t> </a:t>
            </a:r>
            <a:r>
              <a:rPr lang="el-GR" sz="2000" dirty="0" err="1"/>
              <a:t>εὐλογημένοι</a:t>
            </a:r>
            <a:r>
              <a:rPr lang="el-GR" sz="2000" dirty="0"/>
              <a:t> </a:t>
            </a:r>
            <a:r>
              <a:rPr lang="el-GR" sz="2000" dirty="0" err="1"/>
              <a:t>ὑμεῖς</a:t>
            </a:r>
            <a:r>
              <a:rPr lang="el-GR" sz="2000" dirty="0"/>
              <a:t> </a:t>
            </a:r>
            <a:r>
              <a:rPr lang="el-GR" sz="2000" dirty="0" err="1"/>
              <a:t>τῷ</a:t>
            </a:r>
            <a:r>
              <a:rPr lang="el-GR" sz="2000" dirty="0"/>
              <a:t> </a:t>
            </a:r>
            <a:r>
              <a:rPr lang="el-GR" sz="2000" dirty="0" err="1"/>
              <a:t>κυρίῳ</a:t>
            </a:r>
            <a:r>
              <a:rPr lang="el-GR" sz="2000" dirty="0"/>
              <a:t> </a:t>
            </a:r>
            <a:r>
              <a:rPr lang="el-GR" sz="2000" dirty="0" err="1"/>
              <a:t>τῷ</a:t>
            </a:r>
            <a:r>
              <a:rPr lang="el-GR" sz="2000" dirty="0"/>
              <a:t> </a:t>
            </a:r>
            <a:r>
              <a:rPr lang="el-GR" sz="2000" dirty="0" err="1"/>
              <a:t>ποιήσαντι</a:t>
            </a:r>
            <a:r>
              <a:rPr lang="el-GR" sz="2000" dirty="0"/>
              <a:t> </a:t>
            </a:r>
            <a:r>
              <a:rPr lang="el-GR" sz="2000" dirty="0" err="1"/>
              <a:t>τὸν</a:t>
            </a:r>
            <a:r>
              <a:rPr lang="el-GR" sz="2000" dirty="0"/>
              <a:t> </a:t>
            </a:r>
            <a:r>
              <a:rPr lang="el-GR" sz="2000" dirty="0" err="1"/>
              <a:t>οὐρανὸν</a:t>
            </a:r>
            <a:r>
              <a:rPr lang="el-GR" sz="2000" dirty="0"/>
              <a:t> </a:t>
            </a:r>
            <a:r>
              <a:rPr lang="el-GR" sz="2000" dirty="0" err="1"/>
              <a:t>καὶ</a:t>
            </a:r>
            <a:r>
              <a:rPr lang="el-GR" sz="2000" dirty="0"/>
              <a:t> </a:t>
            </a:r>
            <a:r>
              <a:rPr lang="el-GR" sz="2000" dirty="0" err="1"/>
              <a:t>τὴν</a:t>
            </a:r>
            <a:r>
              <a:rPr lang="el-GR" sz="2000" dirty="0"/>
              <a:t> </a:t>
            </a:r>
            <a:r>
              <a:rPr lang="el-GR" sz="2000" dirty="0" err="1"/>
              <a:t>γῆν</a:t>
            </a:r>
            <a:endParaRPr lang="el-GR" sz="2000" dirty="0"/>
          </a:p>
          <a:p>
            <a:pPr marL="0" indent="0">
              <a:lnSpc>
                <a:spcPts val="1800"/>
              </a:lnSpc>
              <a:spcBef>
                <a:spcPts val="0"/>
              </a:spcBef>
              <a:buNone/>
            </a:pPr>
            <a:r>
              <a:rPr lang="el-GR" sz="2000" dirty="0"/>
              <a:t> </a:t>
            </a:r>
            <a:r>
              <a:rPr lang="el-GR" sz="2000" baseline="30000" dirty="0"/>
              <a:t>24 </a:t>
            </a:r>
            <a:r>
              <a:rPr lang="el-GR" sz="2000" dirty="0"/>
              <a:t> ὁ </a:t>
            </a:r>
            <a:r>
              <a:rPr lang="el-GR" sz="2000" dirty="0" err="1"/>
              <a:t>οὐρανὸς</a:t>
            </a:r>
            <a:r>
              <a:rPr lang="el-GR" sz="2000" dirty="0"/>
              <a:t> </a:t>
            </a:r>
            <a:r>
              <a:rPr lang="el-GR" sz="2000" dirty="0" err="1"/>
              <a:t>τοῦ</a:t>
            </a:r>
            <a:r>
              <a:rPr lang="el-GR" sz="2000" dirty="0"/>
              <a:t> </a:t>
            </a:r>
            <a:r>
              <a:rPr lang="el-GR" sz="2000" dirty="0" err="1"/>
              <a:t>οὐρανοῦ</a:t>
            </a:r>
            <a:r>
              <a:rPr lang="el-GR" sz="2000" dirty="0"/>
              <a:t> </a:t>
            </a:r>
            <a:r>
              <a:rPr lang="el-GR" sz="2000" dirty="0" err="1"/>
              <a:t>τῷ</a:t>
            </a:r>
            <a:r>
              <a:rPr lang="el-GR" sz="2000" dirty="0"/>
              <a:t> </a:t>
            </a:r>
            <a:r>
              <a:rPr lang="el-GR" sz="2000" dirty="0" err="1"/>
              <a:t>κυρίῳ</a:t>
            </a:r>
            <a:r>
              <a:rPr lang="el-GR" sz="2000" dirty="0"/>
              <a:t> </a:t>
            </a:r>
            <a:r>
              <a:rPr lang="el-GR" sz="2000" dirty="0" err="1"/>
              <a:t>τὴν</a:t>
            </a:r>
            <a:r>
              <a:rPr lang="el-GR" sz="2000" dirty="0"/>
              <a:t> </a:t>
            </a:r>
            <a:r>
              <a:rPr lang="el-GR" sz="2000" dirty="0" err="1"/>
              <a:t>δὲ</a:t>
            </a:r>
            <a:r>
              <a:rPr lang="el-GR" sz="2000" dirty="0"/>
              <a:t> </a:t>
            </a:r>
            <a:r>
              <a:rPr lang="el-GR" sz="2000" dirty="0" err="1"/>
              <a:t>γῆν</a:t>
            </a:r>
            <a:r>
              <a:rPr lang="el-GR" sz="2000" dirty="0"/>
              <a:t> </a:t>
            </a:r>
            <a:r>
              <a:rPr lang="el-GR" sz="2000" dirty="0" err="1"/>
              <a:t>ἔδωκεν</a:t>
            </a:r>
            <a:r>
              <a:rPr lang="el-GR" sz="2000" dirty="0"/>
              <a:t> </a:t>
            </a:r>
            <a:r>
              <a:rPr lang="el-GR" sz="2000" dirty="0" err="1"/>
              <a:t>τοῖς</a:t>
            </a:r>
            <a:r>
              <a:rPr lang="el-GR" sz="2000" dirty="0"/>
              <a:t> </a:t>
            </a:r>
            <a:r>
              <a:rPr lang="el-GR" sz="2000" dirty="0" err="1"/>
              <a:t>υἱοῖς</a:t>
            </a:r>
            <a:r>
              <a:rPr lang="el-GR" sz="2000" dirty="0"/>
              <a:t> </a:t>
            </a:r>
            <a:r>
              <a:rPr lang="el-GR" sz="2000" dirty="0" err="1"/>
              <a:t>τῶν</a:t>
            </a:r>
            <a:r>
              <a:rPr lang="el-GR" sz="2000" dirty="0"/>
              <a:t> </a:t>
            </a:r>
            <a:r>
              <a:rPr lang="el-GR" sz="2000" dirty="0" err="1"/>
              <a:t>ἀνθρώπων</a:t>
            </a:r>
            <a:endParaRPr lang="el-GR" sz="2000" dirty="0"/>
          </a:p>
          <a:p>
            <a:pPr marL="0" indent="0">
              <a:lnSpc>
                <a:spcPts val="1800"/>
              </a:lnSpc>
              <a:spcBef>
                <a:spcPts val="0"/>
              </a:spcBef>
              <a:buNone/>
            </a:pPr>
            <a:r>
              <a:rPr lang="el-GR" sz="2000" dirty="0"/>
              <a:t> </a:t>
            </a:r>
            <a:r>
              <a:rPr lang="el-GR" sz="2000" baseline="30000" dirty="0"/>
              <a:t>25 </a:t>
            </a:r>
            <a:r>
              <a:rPr lang="el-GR" sz="2000" dirty="0"/>
              <a:t> </a:t>
            </a:r>
            <a:r>
              <a:rPr lang="el-GR" sz="2000" dirty="0" err="1"/>
              <a:t>οὐχ</a:t>
            </a:r>
            <a:r>
              <a:rPr lang="el-GR" sz="2000" dirty="0"/>
              <a:t> </a:t>
            </a:r>
            <a:r>
              <a:rPr lang="el-GR" sz="2000" dirty="0" err="1"/>
              <a:t>οἱ</a:t>
            </a:r>
            <a:r>
              <a:rPr lang="el-GR" sz="2000" dirty="0"/>
              <a:t> </a:t>
            </a:r>
            <a:r>
              <a:rPr lang="el-GR" sz="2000" dirty="0" err="1"/>
              <a:t>νεκροὶ</a:t>
            </a:r>
            <a:r>
              <a:rPr lang="el-GR" sz="2000" dirty="0"/>
              <a:t> </a:t>
            </a:r>
            <a:r>
              <a:rPr lang="el-GR" sz="2000" dirty="0" err="1"/>
              <a:t>αἰνέσουσίν</a:t>
            </a:r>
            <a:r>
              <a:rPr lang="el-GR" sz="2000" dirty="0"/>
              <a:t> σε </a:t>
            </a:r>
            <a:r>
              <a:rPr lang="el-GR" sz="2000" dirty="0" err="1"/>
              <a:t>κύριε</a:t>
            </a:r>
            <a:r>
              <a:rPr lang="el-GR" sz="2000" dirty="0"/>
              <a:t> </a:t>
            </a:r>
            <a:r>
              <a:rPr lang="el-GR" sz="2000" dirty="0" err="1"/>
              <a:t>οὐδὲ</a:t>
            </a:r>
            <a:r>
              <a:rPr lang="el-GR" sz="2000" dirty="0"/>
              <a:t> </a:t>
            </a:r>
            <a:r>
              <a:rPr lang="el-GR" sz="2000" dirty="0" err="1"/>
              <a:t>πάντες</a:t>
            </a:r>
            <a:r>
              <a:rPr lang="el-GR" sz="2000" dirty="0"/>
              <a:t> </a:t>
            </a:r>
            <a:r>
              <a:rPr lang="el-GR" sz="2000" dirty="0" err="1"/>
              <a:t>οἱ</a:t>
            </a:r>
            <a:r>
              <a:rPr lang="el-GR" sz="2000" dirty="0"/>
              <a:t> </a:t>
            </a:r>
            <a:r>
              <a:rPr lang="el-GR" sz="2000" dirty="0" err="1"/>
              <a:t>καταβαίνοντες</a:t>
            </a:r>
            <a:r>
              <a:rPr lang="el-GR" sz="2000" dirty="0"/>
              <a:t> </a:t>
            </a:r>
            <a:r>
              <a:rPr lang="el-GR" sz="2000" dirty="0" err="1"/>
              <a:t>εἰς</a:t>
            </a:r>
            <a:r>
              <a:rPr lang="el-GR" sz="2000" dirty="0"/>
              <a:t> </a:t>
            </a:r>
            <a:r>
              <a:rPr lang="el-GR" sz="2000" dirty="0" err="1"/>
              <a:t>ᾅδου</a:t>
            </a:r>
            <a:endParaRPr lang="el-GR" sz="2000" dirty="0"/>
          </a:p>
          <a:p>
            <a:pPr marL="0" indent="0">
              <a:lnSpc>
                <a:spcPts val="1800"/>
              </a:lnSpc>
              <a:spcBef>
                <a:spcPts val="0"/>
              </a:spcBef>
              <a:buNone/>
            </a:pPr>
            <a:r>
              <a:rPr lang="el-GR" sz="2000" dirty="0"/>
              <a:t> </a:t>
            </a:r>
            <a:r>
              <a:rPr lang="el-GR" sz="2000" baseline="30000" dirty="0"/>
              <a:t>26 </a:t>
            </a:r>
            <a:r>
              <a:rPr lang="el-GR" sz="2000" dirty="0"/>
              <a:t> </a:t>
            </a:r>
            <a:r>
              <a:rPr lang="el-GR" sz="2000" dirty="0" err="1"/>
              <a:t>ἀλλ</a:t>
            </a:r>
            <a:r>
              <a:rPr lang="el-GR" sz="2000" dirty="0"/>
              <a:t>᾽ </a:t>
            </a:r>
            <a:r>
              <a:rPr lang="el-GR" sz="2000" dirty="0" err="1"/>
              <a:t>ἡμεῖς</a:t>
            </a:r>
            <a:r>
              <a:rPr lang="el-GR" sz="2000" dirty="0"/>
              <a:t> </a:t>
            </a:r>
            <a:r>
              <a:rPr lang="el-GR" sz="2000" dirty="0" err="1"/>
              <a:t>οἱ</a:t>
            </a:r>
            <a:r>
              <a:rPr lang="el-GR" sz="2000" dirty="0"/>
              <a:t> </a:t>
            </a:r>
            <a:r>
              <a:rPr lang="el-GR" sz="2000" dirty="0" err="1"/>
              <a:t>ζῶντες</a:t>
            </a:r>
            <a:r>
              <a:rPr lang="el-GR" sz="2000" dirty="0"/>
              <a:t> </a:t>
            </a:r>
            <a:r>
              <a:rPr lang="el-GR" sz="2000" dirty="0" err="1"/>
              <a:t>εὐλογήσομεν</a:t>
            </a:r>
            <a:r>
              <a:rPr lang="el-GR" sz="2000" dirty="0"/>
              <a:t> </a:t>
            </a:r>
            <a:r>
              <a:rPr lang="el-GR" sz="2000" dirty="0" err="1"/>
              <a:t>τὸν</a:t>
            </a:r>
            <a:r>
              <a:rPr lang="el-GR" sz="2000" dirty="0"/>
              <a:t> </a:t>
            </a:r>
            <a:r>
              <a:rPr lang="el-GR" sz="2000" dirty="0" err="1"/>
              <a:t>κύριον</a:t>
            </a:r>
            <a:r>
              <a:rPr lang="el-GR" sz="2000" dirty="0"/>
              <a:t> </a:t>
            </a:r>
            <a:r>
              <a:rPr lang="el-GR" sz="2000" dirty="0" err="1"/>
              <a:t>ἀπὸ</a:t>
            </a:r>
            <a:r>
              <a:rPr lang="el-GR" sz="2000" dirty="0"/>
              <a:t> </a:t>
            </a:r>
            <a:r>
              <a:rPr lang="el-GR" sz="2000" dirty="0" err="1"/>
              <a:t>τοῦ</a:t>
            </a:r>
            <a:r>
              <a:rPr lang="el-GR" sz="2000" dirty="0"/>
              <a:t> </a:t>
            </a:r>
            <a:r>
              <a:rPr lang="el-GR" sz="2000" dirty="0" err="1"/>
              <a:t>νῦν</a:t>
            </a:r>
            <a:r>
              <a:rPr lang="el-GR" sz="2000" dirty="0"/>
              <a:t> </a:t>
            </a:r>
            <a:r>
              <a:rPr lang="el-GR" sz="2000" dirty="0" err="1"/>
              <a:t>καὶ</a:t>
            </a:r>
            <a:r>
              <a:rPr lang="el-GR" sz="2000" dirty="0"/>
              <a:t> </a:t>
            </a:r>
            <a:r>
              <a:rPr lang="el-GR" sz="2000" dirty="0" err="1"/>
              <a:t>ἕως</a:t>
            </a:r>
            <a:r>
              <a:rPr lang="el-GR" sz="2000" dirty="0"/>
              <a:t> </a:t>
            </a:r>
            <a:r>
              <a:rPr lang="el-GR" sz="2000" dirty="0" err="1"/>
              <a:t>τοῦ</a:t>
            </a:r>
            <a:r>
              <a:rPr lang="el-GR" sz="2000" dirty="0"/>
              <a:t> </a:t>
            </a:r>
            <a:r>
              <a:rPr lang="el-GR" sz="2000" dirty="0" err="1"/>
              <a:t>αἰῶνος</a:t>
            </a:r>
            <a:endParaRPr lang="el-GR" sz="2000" dirty="0"/>
          </a:p>
        </p:txBody>
      </p:sp>
    </p:spTree>
    <p:extLst>
      <p:ext uri="{BB962C8B-B14F-4D97-AF65-F5344CB8AC3E}">
        <p14:creationId xmlns:p14="http://schemas.microsoft.com/office/powerpoint/2010/main" val="4096063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196752"/>
            <a:ext cx="8136904" cy="4379569"/>
          </a:xfrm>
        </p:spPr>
      </p:pic>
    </p:spTree>
    <p:extLst>
      <p:ext uri="{BB962C8B-B14F-4D97-AF65-F5344CB8AC3E}">
        <p14:creationId xmlns:p14="http://schemas.microsoft.com/office/powerpoint/2010/main" val="979401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6</a:t>
            </a:r>
            <a:r>
              <a:rPr lang="en-US"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600" dirty="0"/>
              <a:t>ΑΝΑΠΕΜΨΗ ΕΥΧΑΡΙΣΤΙΩΝ ΚΑΙ ΠΑΡΑΚΛΗΣΕΩΝ</a:t>
            </a:r>
          </a:p>
          <a:p>
            <a:pPr marL="0" indent="0">
              <a:buNone/>
            </a:pPr>
            <a:r>
              <a:rPr lang="el-GR" sz="2600" dirty="0"/>
              <a:t>ΟΙΚΟΔ</a:t>
            </a:r>
            <a:r>
              <a:rPr lang="en-US" sz="2600" dirty="0"/>
              <a:t>: </a:t>
            </a:r>
            <a:r>
              <a:rPr lang="el-GR" sz="2600" dirty="0"/>
              <a:t>ΑΝΑΓΝΩΣΗ ΚΑΙ ΕΥΛΟΓΙΑ ΤΡΙΤΟΥ ΠΟΤΗΡΙΟΥ ΟΙΝΟΥ</a:t>
            </a:r>
          </a:p>
          <a:p>
            <a:pPr marL="0" indent="0">
              <a:buNone/>
            </a:pPr>
            <a:r>
              <a:rPr lang="el-GR" sz="2600" dirty="0"/>
              <a:t>ΟΛΟΙ ΜΑΖΙ ΨΑΛΜΩΔΗΣΗ 114-116</a:t>
            </a:r>
            <a:r>
              <a:rPr lang="el-GR" sz="2600" baseline="30000" dirty="0"/>
              <a:t>ΟΥ</a:t>
            </a:r>
            <a:r>
              <a:rPr lang="el-GR" sz="2600" dirty="0"/>
              <a:t> ΚΑΙ 117</a:t>
            </a:r>
            <a:r>
              <a:rPr lang="el-GR" sz="2600" baseline="30000" dirty="0"/>
              <a:t>ΟΥ</a:t>
            </a:r>
            <a:r>
              <a:rPr lang="el-GR" sz="2600" dirty="0"/>
              <a:t> ΨΑΛΜΟΥ </a:t>
            </a:r>
            <a:r>
              <a:rPr lang="el-GR" sz="2600" dirty="0" smtClean="0"/>
              <a:t>ΑΝΤΙΦΩΝΙΚΑ</a:t>
            </a:r>
            <a:endParaRPr lang="el-GR" sz="2600" dirty="0"/>
          </a:p>
        </p:txBody>
      </p:sp>
    </p:spTree>
    <p:extLst>
      <p:ext uri="{BB962C8B-B14F-4D97-AF65-F5344CB8AC3E}">
        <p14:creationId xmlns:p14="http://schemas.microsoft.com/office/powerpoint/2010/main" val="4118518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7</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0" indent="0">
              <a:lnSpc>
                <a:spcPct val="80000"/>
              </a:lnSpc>
              <a:spcBef>
                <a:spcPts val="0"/>
              </a:spcBef>
              <a:buNone/>
            </a:pPr>
            <a:r>
              <a:rPr lang="en-US" sz="2000" baseline="30000" dirty="0"/>
              <a:t>BGT</a:t>
            </a:r>
            <a:r>
              <a:rPr lang="el-GR" sz="2000" baseline="30000" dirty="0"/>
              <a:t>  </a:t>
            </a:r>
            <a:r>
              <a:rPr lang="en-US" sz="2000" b="1" dirty="0"/>
              <a:t>Psalm</a:t>
            </a:r>
            <a:r>
              <a:rPr lang="el-GR" sz="2000" b="1" dirty="0"/>
              <a:t> 114:1</a:t>
            </a:r>
            <a:r>
              <a:rPr lang="el-GR" sz="2000" dirty="0"/>
              <a:t> </a:t>
            </a:r>
            <a:r>
              <a:rPr lang="el-GR" sz="2000" dirty="0" err="1"/>
              <a:t>αλληλουια</a:t>
            </a:r>
            <a:r>
              <a:rPr lang="el-GR" sz="2000" dirty="0"/>
              <a:t> </a:t>
            </a:r>
            <a:r>
              <a:rPr lang="el-GR" sz="2000" dirty="0" err="1"/>
              <a:t>ἠγάπησα</a:t>
            </a:r>
            <a:r>
              <a:rPr lang="el-GR" sz="2000" dirty="0"/>
              <a:t> </a:t>
            </a:r>
            <a:r>
              <a:rPr lang="el-GR" sz="2000" dirty="0" err="1"/>
              <a:t>ὅτι</a:t>
            </a:r>
            <a:r>
              <a:rPr lang="el-GR" sz="2000" dirty="0"/>
              <a:t> </a:t>
            </a:r>
            <a:r>
              <a:rPr lang="el-GR" sz="2000" dirty="0" err="1"/>
              <a:t>εἰσακούσεται</a:t>
            </a:r>
            <a:r>
              <a:rPr lang="el-GR" sz="2000" dirty="0"/>
              <a:t> </a:t>
            </a:r>
            <a:r>
              <a:rPr lang="el-GR" sz="2000" dirty="0" err="1"/>
              <a:t>κύριος</a:t>
            </a:r>
            <a:r>
              <a:rPr lang="el-GR" sz="2000" dirty="0"/>
              <a:t> </a:t>
            </a:r>
            <a:r>
              <a:rPr lang="el-GR" sz="2000" dirty="0" err="1"/>
              <a:t>τῆς</a:t>
            </a:r>
            <a:r>
              <a:rPr lang="el-GR" sz="2000" dirty="0"/>
              <a:t> </a:t>
            </a:r>
            <a:r>
              <a:rPr lang="el-GR" sz="2000" dirty="0" err="1"/>
              <a:t>φωνῆς</a:t>
            </a:r>
            <a:r>
              <a:rPr lang="el-GR" sz="2000" dirty="0"/>
              <a:t> </a:t>
            </a:r>
            <a:r>
              <a:rPr lang="el-GR" sz="2000" dirty="0" err="1"/>
              <a:t>τῆς</a:t>
            </a:r>
            <a:r>
              <a:rPr lang="el-GR" sz="2000" dirty="0"/>
              <a:t> </a:t>
            </a:r>
            <a:r>
              <a:rPr lang="el-GR" sz="2000" dirty="0" err="1"/>
              <a:t>δεήσεώς</a:t>
            </a:r>
            <a:r>
              <a:rPr lang="el-GR" sz="2000" dirty="0"/>
              <a:t> μου</a:t>
            </a:r>
          </a:p>
          <a:p>
            <a:pPr marL="0" indent="0">
              <a:lnSpc>
                <a:spcPct val="80000"/>
              </a:lnSpc>
              <a:spcBef>
                <a:spcPts val="0"/>
              </a:spcBef>
              <a:buNone/>
            </a:pPr>
            <a:r>
              <a:rPr lang="el-GR" sz="2000" dirty="0"/>
              <a:t> </a:t>
            </a:r>
            <a:r>
              <a:rPr lang="el-GR" sz="2000" baseline="30000" dirty="0"/>
              <a:t>2 </a:t>
            </a:r>
            <a:r>
              <a:rPr lang="el-GR" sz="2000" dirty="0"/>
              <a:t> </a:t>
            </a:r>
            <a:r>
              <a:rPr lang="el-GR" sz="2000" dirty="0" err="1"/>
              <a:t>ὅτι</a:t>
            </a:r>
            <a:r>
              <a:rPr lang="el-GR" sz="2000" dirty="0"/>
              <a:t> </a:t>
            </a:r>
            <a:r>
              <a:rPr lang="el-GR" sz="2000" dirty="0" err="1"/>
              <a:t>ἔκλινεν</a:t>
            </a:r>
            <a:r>
              <a:rPr lang="el-GR" sz="2000" dirty="0"/>
              <a:t> </a:t>
            </a:r>
            <a:r>
              <a:rPr lang="el-GR" sz="2000" dirty="0" err="1"/>
              <a:t>τὸ</a:t>
            </a:r>
            <a:r>
              <a:rPr lang="el-GR" sz="2000" dirty="0"/>
              <a:t> </a:t>
            </a:r>
            <a:r>
              <a:rPr lang="el-GR" sz="2000" dirty="0" err="1"/>
              <a:t>οὖς</a:t>
            </a:r>
            <a:r>
              <a:rPr lang="el-GR" sz="2000" dirty="0"/>
              <a:t> </a:t>
            </a:r>
            <a:r>
              <a:rPr lang="el-GR" sz="2000" dirty="0" err="1"/>
              <a:t>αὐτοῦ</a:t>
            </a:r>
            <a:r>
              <a:rPr lang="el-GR" sz="2000" dirty="0"/>
              <a:t> </a:t>
            </a:r>
            <a:r>
              <a:rPr lang="el-GR" sz="2000" dirty="0" err="1"/>
              <a:t>ἐμοί</a:t>
            </a:r>
            <a:r>
              <a:rPr lang="el-GR" sz="2000" dirty="0"/>
              <a:t> </a:t>
            </a:r>
            <a:r>
              <a:rPr lang="el-GR" sz="2000" dirty="0" err="1"/>
              <a:t>καὶ</a:t>
            </a:r>
            <a:r>
              <a:rPr lang="el-GR" sz="2000" dirty="0"/>
              <a:t> </a:t>
            </a:r>
            <a:r>
              <a:rPr lang="el-GR" sz="2000" dirty="0" err="1"/>
              <a:t>ἐν</a:t>
            </a:r>
            <a:r>
              <a:rPr lang="el-GR" sz="2000" dirty="0"/>
              <a:t> </a:t>
            </a:r>
            <a:r>
              <a:rPr lang="el-GR" sz="2000" dirty="0" err="1"/>
              <a:t>ταῖς</a:t>
            </a:r>
            <a:r>
              <a:rPr lang="el-GR" sz="2000" dirty="0"/>
              <a:t> </a:t>
            </a:r>
            <a:r>
              <a:rPr lang="el-GR" sz="2000" dirty="0" err="1"/>
              <a:t>ἡμέραις</a:t>
            </a:r>
            <a:r>
              <a:rPr lang="el-GR" sz="2000" dirty="0"/>
              <a:t> μου </a:t>
            </a:r>
            <a:r>
              <a:rPr lang="el-GR" sz="2000" dirty="0" err="1"/>
              <a:t>ἐπικαλέσομαι</a:t>
            </a:r>
            <a:endParaRPr lang="el-GR" sz="2000" dirty="0"/>
          </a:p>
          <a:p>
            <a:pPr marL="0" indent="0">
              <a:lnSpc>
                <a:spcPct val="80000"/>
              </a:lnSpc>
              <a:spcBef>
                <a:spcPts val="0"/>
              </a:spcBef>
              <a:buNone/>
            </a:pPr>
            <a:r>
              <a:rPr lang="el-GR" sz="2000" dirty="0"/>
              <a:t> </a:t>
            </a:r>
            <a:r>
              <a:rPr lang="el-GR" sz="2000" baseline="30000" dirty="0"/>
              <a:t>3 </a:t>
            </a:r>
            <a:r>
              <a:rPr lang="el-GR" sz="2000" dirty="0"/>
              <a:t> </a:t>
            </a:r>
            <a:r>
              <a:rPr lang="el-GR" sz="2000" dirty="0" err="1"/>
              <a:t>περιέσχον</a:t>
            </a:r>
            <a:r>
              <a:rPr lang="el-GR" sz="2000" dirty="0"/>
              <a:t> με </a:t>
            </a:r>
            <a:r>
              <a:rPr lang="el-GR" sz="2000" dirty="0" err="1"/>
              <a:t>ὠδῖνες</a:t>
            </a:r>
            <a:r>
              <a:rPr lang="el-GR" sz="2000" dirty="0"/>
              <a:t> </a:t>
            </a:r>
            <a:r>
              <a:rPr lang="el-GR" sz="2000" dirty="0" err="1"/>
              <a:t>θανάτου</a:t>
            </a:r>
            <a:r>
              <a:rPr lang="el-GR" sz="2000" dirty="0"/>
              <a:t> </a:t>
            </a:r>
            <a:r>
              <a:rPr lang="el-GR" sz="2000" dirty="0" err="1"/>
              <a:t>κίνδυνοι</a:t>
            </a:r>
            <a:r>
              <a:rPr lang="el-GR" sz="2000" dirty="0"/>
              <a:t> </a:t>
            </a:r>
            <a:r>
              <a:rPr lang="el-GR" sz="2000" dirty="0" err="1"/>
              <a:t>ᾅδου</a:t>
            </a:r>
            <a:r>
              <a:rPr lang="el-GR" sz="2000" dirty="0"/>
              <a:t> </a:t>
            </a:r>
            <a:r>
              <a:rPr lang="el-GR" sz="2000" dirty="0" err="1"/>
              <a:t>εὕροσάν</a:t>
            </a:r>
            <a:r>
              <a:rPr lang="el-GR" sz="2000" dirty="0"/>
              <a:t> με </a:t>
            </a:r>
            <a:r>
              <a:rPr lang="el-GR" sz="2000" dirty="0" err="1"/>
              <a:t>θλῖψιν</a:t>
            </a:r>
            <a:r>
              <a:rPr lang="el-GR" sz="2000" dirty="0"/>
              <a:t> </a:t>
            </a:r>
            <a:r>
              <a:rPr lang="el-GR" sz="2000" dirty="0" err="1"/>
              <a:t>καὶ</a:t>
            </a:r>
            <a:r>
              <a:rPr lang="el-GR" sz="2000" dirty="0"/>
              <a:t> </a:t>
            </a:r>
            <a:r>
              <a:rPr lang="el-GR" sz="2000" dirty="0" err="1"/>
              <a:t>ὀδύνην</a:t>
            </a:r>
            <a:r>
              <a:rPr lang="el-GR" sz="2000" dirty="0"/>
              <a:t> </a:t>
            </a:r>
            <a:r>
              <a:rPr lang="el-GR" sz="2000" dirty="0" err="1"/>
              <a:t>εὗρον</a:t>
            </a:r>
            <a:endParaRPr lang="el-GR" sz="2000" dirty="0"/>
          </a:p>
          <a:p>
            <a:pPr marL="0" indent="0">
              <a:lnSpc>
                <a:spcPct val="80000"/>
              </a:lnSpc>
              <a:spcBef>
                <a:spcPts val="0"/>
              </a:spcBef>
              <a:buNone/>
            </a:pPr>
            <a:r>
              <a:rPr lang="el-GR" sz="2000" dirty="0"/>
              <a:t> </a:t>
            </a:r>
            <a:r>
              <a:rPr lang="el-GR" sz="2000" baseline="30000" dirty="0"/>
              <a:t>4 </a:t>
            </a:r>
            <a:r>
              <a:rPr lang="el-GR" sz="2000" dirty="0"/>
              <a:t> </a:t>
            </a:r>
            <a:r>
              <a:rPr lang="el-GR" sz="2000" dirty="0" err="1"/>
              <a:t>καὶ</a:t>
            </a:r>
            <a:r>
              <a:rPr lang="el-GR" sz="2000" dirty="0"/>
              <a:t> </a:t>
            </a:r>
            <a:r>
              <a:rPr lang="el-GR" sz="2000" dirty="0" err="1"/>
              <a:t>τὸ</a:t>
            </a:r>
            <a:r>
              <a:rPr lang="el-GR" sz="2000" dirty="0"/>
              <a:t> </a:t>
            </a:r>
            <a:r>
              <a:rPr lang="el-GR" sz="2000" dirty="0" err="1"/>
              <a:t>ὄνομα</a:t>
            </a:r>
            <a:r>
              <a:rPr lang="el-GR" sz="2000" dirty="0"/>
              <a:t> </a:t>
            </a:r>
            <a:r>
              <a:rPr lang="el-GR" sz="2000" dirty="0" err="1"/>
              <a:t>κυρίου</a:t>
            </a:r>
            <a:r>
              <a:rPr lang="el-GR" sz="2000" dirty="0"/>
              <a:t> </a:t>
            </a:r>
            <a:r>
              <a:rPr lang="el-GR" sz="2000" dirty="0" err="1"/>
              <a:t>ἐπεκαλεσάμην</a:t>
            </a:r>
            <a:r>
              <a:rPr lang="el-GR" sz="2000" dirty="0"/>
              <a:t> ὦ </a:t>
            </a:r>
            <a:r>
              <a:rPr lang="el-GR" sz="2000" dirty="0" err="1"/>
              <a:t>κύριε</a:t>
            </a:r>
            <a:r>
              <a:rPr lang="el-GR" sz="2000" dirty="0"/>
              <a:t> </a:t>
            </a:r>
            <a:r>
              <a:rPr lang="el-GR" sz="2000" dirty="0" err="1"/>
              <a:t>ῥῦσαι</a:t>
            </a:r>
            <a:r>
              <a:rPr lang="el-GR" sz="2000" dirty="0"/>
              <a:t> </a:t>
            </a:r>
            <a:r>
              <a:rPr lang="el-GR" sz="2000" dirty="0" err="1"/>
              <a:t>τὴν</a:t>
            </a:r>
            <a:r>
              <a:rPr lang="el-GR" sz="2000" dirty="0"/>
              <a:t> </a:t>
            </a:r>
            <a:r>
              <a:rPr lang="el-GR" sz="2000" dirty="0" err="1"/>
              <a:t>ψυχήν</a:t>
            </a:r>
            <a:r>
              <a:rPr lang="el-GR" sz="2000" dirty="0"/>
              <a:t> μου</a:t>
            </a:r>
          </a:p>
          <a:p>
            <a:pPr marL="0" indent="0">
              <a:lnSpc>
                <a:spcPct val="80000"/>
              </a:lnSpc>
              <a:spcBef>
                <a:spcPts val="0"/>
              </a:spcBef>
              <a:buNone/>
            </a:pPr>
            <a:r>
              <a:rPr lang="el-GR" sz="2000" dirty="0"/>
              <a:t> </a:t>
            </a:r>
            <a:r>
              <a:rPr lang="el-GR" sz="2000" baseline="30000" dirty="0"/>
              <a:t>5 </a:t>
            </a:r>
            <a:r>
              <a:rPr lang="el-GR" sz="2000" dirty="0"/>
              <a:t> </a:t>
            </a:r>
            <a:r>
              <a:rPr lang="el-GR" sz="2000" dirty="0" err="1"/>
              <a:t>ἐλεήμων</a:t>
            </a:r>
            <a:r>
              <a:rPr lang="el-GR" sz="2000" dirty="0"/>
              <a:t> ὁ </a:t>
            </a:r>
            <a:r>
              <a:rPr lang="el-GR" sz="2000" dirty="0" err="1"/>
              <a:t>κύριος</a:t>
            </a:r>
            <a:r>
              <a:rPr lang="el-GR" sz="2000" dirty="0"/>
              <a:t> </a:t>
            </a:r>
            <a:r>
              <a:rPr lang="el-GR" sz="2000" dirty="0" err="1"/>
              <a:t>καὶ</a:t>
            </a:r>
            <a:r>
              <a:rPr lang="el-GR" sz="2000" dirty="0"/>
              <a:t> </a:t>
            </a:r>
            <a:r>
              <a:rPr lang="el-GR" sz="2000" dirty="0" err="1"/>
              <a:t>δίκαιος</a:t>
            </a:r>
            <a:r>
              <a:rPr lang="el-GR" sz="2000" dirty="0"/>
              <a:t> </a:t>
            </a:r>
            <a:r>
              <a:rPr lang="el-GR" sz="2000" dirty="0" err="1"/>
              <a:t>καὶ</a:t>
            </a:r>
            <a:r>
              <a:rPr lang="el-GR" sz="2000" dirty="0"/>
              <a:t> ὁ </a:t>
            </a:r>
            <a:r>
              <a:rPr lang="el-GR" sz="2000" dirty="0" err="1"/>
              <a:t>θεὸς</a:t>
            </a:r>
            <a:r>
              <a:rPr lang="el-GR" sz="2000" dirty="0"/>
              <a:t> </a:t>
            </a:r>
            <a:r>
              <a:rPr lang="el-GR" sz="2000" dirty="0" err="1"/>
              <a:t>ἡμῶν</a:t>
            </a:r>
            <a:r>
              <a:rPr lang="el-GR" sz="2000" dirty="0"/>
              <a:t> </a:t>
            </a:r>
            <a:r>
              <a:rPr lang="el-GR" sz="2000" dirty="0" err="1"/>
              <a:t>ἐλεᾷ</a:t>
            </a:r>
            <a:endParaRPr lang="el-GR" sz="2000" dirty="0"/>
          </a:p>
          <a:p>
            <a:pPr marL="0" indent="0">
              <a:lnSpc>
                <a:spcPct val="80000"/>
              </a:lnSpc>
              <a:spcBef>
                <a:spcPts val="0"/>
              </a:spcBef>
              <a:buNone/>
            </a:pPr>
            <a:r>
              <a:rPr lang="el-GR" sz="2000" dirty="0"/>
              <a:t> </a:t>
            </a:r>
            <a:r>
              <a:rPr lang="el-GR" sz="2000" baseline="30000" dirty="0"/>
              <a:t>6 </a:t>
            </a:r>
            <a:r>
              <a:rPr lang="el-GR" sz="2000" dirty="0"/>
              <a:t> </a:t>
            </a:r>
            <a:r>
              <a:rPr lang="el-GR" sz="2000" dirty="0" err="1"/>
              <a:t>φυλάσσων</a:t>
            </a:r>
            <a:r>
              <a:rPr lang="el-GR" sz="2000" dirty="0"/>
              <a:t> </a:t>
            </a:r>
            <a:r>
              <a:rPr lang="el-GR" sz="2000" dirty="0" err="1"/>
              <a:t>τὰ</a:t>
            </a:r>
            <a:r>
              <a:rPr lang="el-GR" sz="2000" dirty="0"/>
              <a:t> </a:t>
            </a:r>
            <a:r>
              <a:rPr lang="el-GR" sz="2000" dirty="0" err="1"/>
              <a:t>νήπια</a:t>
            </a:r>
            <a:r>
              <a:rPr lang="el-GR" sz="2000" dirty="0"/>
              <a:t> ὁ </a:t>
            </a:r>
            <a:r>
              <a:rPr lang="el-GR" sz="2000" dirty="0" err="1"/>
              <a:t>κύριος</a:t>
            </a:r>
            <a:r>
              <a:rPr lang="el-GR" sz="2000" dirty="0"/>
              <a:t> </a:t>
            </a:r>
            <a:r>
              <a:rPr lang="el-GR" sz="2000" dirty="0" err="1"/>
              <a:t>ἐταπεινώθην</a:t>
            </a:r>
            <a:r>
              <a:rPr lang="el-GR" sz="2000" dirty="0"/>
              <a:t> </a:t>
            </a:r>
            <a:r>
              <a:rPr lang="el-GR" sz="2000" dirty="0" err="1"/>
              <a:t>καὶ</a:t>
            </a:r>
            <a:r>
              <a:rPr lang="el-GR" sz="2000" dirty="0"/>
              <a:t> </a:t>
            </a:r>
            <a:r>
              <a:rPr lang="el-GR" sz="2000" dirty="0" err="1"/>
              <a:t>ἔσωσέν</a:t>
            </a:r>
            <a:r>
              <a:rPr lang="el-GR" sz="2000" dirty="0"/>
              <a:t> με</a:t>
            </a:r>
          </a:p>
          <a:p>
            <a:pPr marL="0" indent="0">
              <a:lnSpc>
                <a:spcPct val="80000"/>
              </a:lnSpc>
              <a:spcBef>
                <a:spcPts val="0"/>
              </a:spcBef>
              <a:buNone/>
            </a:pPr>
            <a:r>
              <a:rPr lang="el-GR" sz="2000" dirty="0"/>
              <a:t> </a:t>
            </a:r>
            <a:r>
              <a:rPr lang="el-GR" sz="2000" baseline="30000" dirty="0"/>
              <a:t>7 </a:t>
            </a:r>
            <a:r>
              <a:rPr lang="el-GR" sz="2000" dirty="0"/>
              <a:t> </a:t>
            </a:r>
            <a:r>
              <a:rPr lang="el-GR" sz="2000" dirty="0" err="1"/>
              <a:t>ἐπίστρεψον</a:t>
            </a:r>
            <a:r>
              <a:rPr lang="el-GR" sz="2000" dirty="0"/>
              <a:t> ἡ </a:t>
            </a:r>
            <a:r>
              <a:rPr lang="el-GR" sz="2000" dirty="0" err="1"/>
              <a:t>ψυχή</a:t>
            </a:r>
            <a:r>
              <a:rPr lang="el-GR" sz="2000" dirty="0"/>
              <a:t> μου </a:t>
            </a:r>
            <a:r>
              <a:rPr lang="el-GR" sz="2000" dirty="0" err="1"/>
              <a:t>εἰς</a:t>
            </a:r>
            <a:r>
              <a:rPr lang="el-GR" sz="2000" dirty="0"/>
              <a:t> </a:t>
            </a:r>
            <a:r>
              <a:rPr lang="el-GR" sz="2000" dirty="0" err="1"/>
              <a:t>τὴν</a:t>
            </a:r>
            <a:r>
              <a:rPr lang="el-GR" sz="2000" dirty="0"/>
              <a:t> </a:t>
            </a:r>
            <a:r>
              <a:rPr lang="el-GR" sz="2000" dirty="0" err="1"/>
              <a:t>ἀνάπαυσίν</a:t>
            </a:r>
            <a:r>
              <a:rPr lang="el-GR" sz="2000" dirty="0"/>
              <a:t> σου </a:t>
            </a:r>
            <a:r>
              <a:rPr lang="el-GR" sz="2000" dirty="0" err="1"/>
              <a:t>ὅτι</a:t>
            </a:r>
            <a:r>
              <a:rPr lang="el-GR" sz="2000" dirty="0"/>
              <a:t> </a:t>
            </a:r>
            <a:r>
              <a:rPr lang="el-GR" sz="2000" dirty="0" err="1"/>
              <a:t>κύριος</a:t>
            </a:r>
            <a:r>
              <a:rPr lang="el-GR" sz="2000" dirty="0"/>
              <a:t> </a:t>
            </a:r>
            <a:r>
              <a:rPr lang="el-GR" sz="2000" dirty="0" err="1"/>
              <a:t>εὐηργέτησέν</a:t>
            </a:r>
            <a:r>
              <a:rPr lang="el-GR" sz="2000" dirty="0"/>
              <a:t> σε</a:t>
            </a:r>
          </a:p>
          <a:p>
            <a:pPr marL="0" indent="0">
              <a:lnSpc>
                <a:spcPct val="80000"/>
              </a:lnSpc>
              <a:spcBef>
                <a:spcPts val="0"/>
              </a:spcBef>
              <a:buNone/>
            </a:pPr>
            <a:r>
              <a:rPr lang="el-GR" sz="2000" dirty="0"/>
              <a:t> </a:t>
            </a:r>
            <a:r>
              <a:rPr lang="el-GR" sz="2000" baseline="30000" dirty="0"/>
              <a:t>8 </a:t>
            </a:r>
            <a:r>
              <a:rPr lang="el-GR" sz="2000" dirty="0"/>
              <a:t> </a:t>
            </a:r>
            <a:r>
              <a:rPr lang="el-GR" sz="2000" dirty="0" err="1"/>
              <a:t>ὅτι</a:t>
            </a:r>
            <a:r>
              <a:rPr lang="el-GR" sz="2000" dirty="0"/>
              <a:t> </a:t>
            </a:r>
            <a:r>
              <a:rPr lang="el-GR" sz="2000" dirty="0" err="1"/>
              <a:t>ἐξείλατο</a:t>
            </a:r>
            <a:r>
              <a:rPr lang="el-GR" sz="2000" dirty="0"/>
              <a:t> </a:t>
            </a:r>
            <a:r>
              <a:rPr lang="el-GR" sz="2000" dirty="0" err="1"/>
              <a:t>τὴν</a:t>
            </a:r>
            <a:r>
              <a:rPr lang="el-GR" sz="2000" dirty="0"/>
              <a:t> </a:t>
            </a:r>
            <a:r>
              <a:rPr lang="el-GR" sz="2000" dirty="0" err="1"/>
              <a:t>ψυχήν</a:t>
            </a:r>
            <a:r>
              <a:rPr lang="el-GR" sz="2000" dirty="0"/>
              <a:t> μου </a:t>
            </a:r>
            <a:r>
              <a:rPr lang="el-GR" sz="2000" dirty="0" err="1"/>
              <a:t>ἐκ</a:t>
            </a:r>
            <a:r>
              <a:rPr lang="el-GR" sz="2000" dirty="0"/>
              <a:t> </a:t>
            </a:r>
            <a:r>
              <a:rPr lang="el-GR" sz="2000" dirty="0" err="1"/>
              <a:t>θανάτου</a:t>
            </a:r>
            <a:r>
              <a:rPr lang="el-GR" sz="2000" dirty="0"/>
              <a:t> </a:t>
            </a:r>
            <a:r>
              <a:rPr lang="el-GR" sz="2000" dirty="0" err="1"/>
              <a:t>τοὺς</a:t>
            </a:r>
            <a:r>
              <a:rPr lang="el-GR" sz="2000" dirty="0"/>
              <a:t> </a:t>
            </a:r>
            <a:r>
              <a:rPr lang="el-GR" sz="2000" dirty="0" err="1"/>
              <a:t>ὀφθαλμούς</a:t>
            </a:r>
            <a:r>
              <a:rPr lang="el-GR" sz="2000" dirty="0"/>
              <a:t> μου </a:t>
            </a:r>
            <a:r>
              <a:rPr lang="el-GR" sz="2000" dirty="0" err="1"/>
              <a:t>ἀπὸ</a:t>
            </a:r>
            <a:r>
              <a:rPr lang="el-GR" sz="2000" dirty="0"/>
              <a:t> </a:t>
            </a:r>
            <a:r>
              <a:rPr lang="el-GR" sz="2000" dirty="0" err="1"/>
              <a:t>δακρύων</a:t>
            </a:r>
            <a:r>
              <a:rPr lang="el-GR" sz="2000" dirty="0"/>
              <a:t> </a:t>
            </a:r>
            <a:r>
              <a:rPr lang="el-GR" sz="2000" dirty="0" err="1"/>
              <a:t>καὶ</a:t>
            </a:r>
            <a:r>
              <a:rPr lang="el-GR" sz="2000" dirty="0"/>
              <a:t> </a:t>
            </a:r>
            <a:r>
              <a:rPr lang="el-GR" sz="2000" dirty="0" err="1"/>
              <a:t>τοὺς</a:t>
            </a:r>
            <a:r>
              <a:rPr lang="el-GR" sz="2000" dirty="0"/>
              <a:t> </a:t>
            </a:r>
            <a:r>
              <a:rPr lang="el-GR" sz="2000" dirty="0" err="1"/>
              <a:t>πόδας</a:t>
            </a:r>
            <a:r>
              <a:rPr lang="el-GR" sz="2000" dirty="0"/>
              <a:t> μου </a:t>
            </a:r>
            <a:r>
              <a:rPr lang="el-GR" sz="2000" dirty="0" err="1"/>
              <a:t>ἀπὸ</a:t>
            </a:r>
            <a:r>
              <a:rPr lang="el-GR" sz="2000" dirty="0"/>
              <a:t> </a:t>
            </a:r>
            <a:r>
              <a:rPr lang="el-GR" sz="2000" dirty="0" err="1"/>
              <a:t>ὀλισθήματος</a:t>
            </a:r>
            <a:endParaRPr lang="el-GR" sz="2000" dirty="0"/>
          </a:p>
          <a:p>
            <a:pPr marL="0" indent="0">
              <a:lnSpc>
                <a:spcPct val="80000"/>
              </a:lnSpc>
              <a:spcBef>
                <a:spcPts val="0"/>
              </a:spcBef>
              <a:buNone/>
            </a:pPr>
            <a:r>
              <a:rPr lang="el-GR" sz="2000" dirty="0"/>
              <a:t> </a:t>
            </a:r>
            <a:r>
              <a:rPr lang="el-GR" sz="2000" baseline="30000" dirty="0"/>
              <a:t>9 </a:t>
            </a:r>
            <a:r>
              <a:rPr lang="el-GR" sz="2000" dirty="0"/>
              <a:t> </a:t>
            </a:r>
            <a:r>
              <a:rPr lang="el-GR" sz="2000" dirty="0" err="1"/>
              <a:t>εὐαρεστήσω</a:t>
            </a:r>
            <a:r>
              <a:rPr lang="el-GR" sz="2000" dirty="0"/>
              <a:t> </a:t>
            </a:r>
            <a:r>
              <a:rPr lang="el-GR" sz="2000" dirty="0" err="1"/>
              <a:t>ἐναντίον</a:t>
            </a:r>
            <a:r>
              <a:rPr lang="el-GR" sz="2000" dirty="0"/>
              <a:t> </a:t>
            </a:r>
            <a:r>
              <a:rPr lang="el-GR" sz="2000" dirty="0" err="1"/>
              <a:t>κυρίου</a:t>
            </a:r>
            <a:r>
              <a:rPr lang="el-GR" sz="2000" dirty="0"/>
              <a:t> </a:t>
            </a:r>
            <a:r>
              <a:rPr lang="el-GR" sz="2000" dirty="0" err="1"/>
              <a:t>ἐν</a:t>
            </a:r>
            <a:r>
              <a:rPr lang="el-GR" sz="2000" dirty="0"/>
              <a:t> </a:t>
            </a:r>
            <a:r>
              <a:rPr lang="el-GR" sz="2000" dirty="0" err="1"/>
              <a:t>χώρᾳ</a:t>
            </a:r>
            <a:r>
              <a:rPr lang="el-GR" sz="2000" dirty="0"/>
              <a:t> </a:t>
            </a:r>
            <a:r>
              <a:rPr lang="el-GR" sz="2000" dirty="0" err="1"/>
              <a:t>ζώντων</a:t>
            </a:r>
            <a:endParaRPr lang="el-GR" sz="2000" dirty="0"/>
          </a:p>
          <a:p>
            <a:pPr marL="0" indent="0">
              <a:lnSpc>
                <a:spcPct val="80000"/>
              </a:lnSpc>
              <a:spcBef>
                <a:spcPts val="0"/>
              </a:spcBef>
              <a:buNone/>
            </a:pPr>
            <a:r>
              <a:rPr lang="en-US" sz="2000" baseline="30000" dirty="0"/>
              <a:t>BGT</a:t>
            </a:r>
            <a:r>
              <a:rPr lang="el-GR" sz="2000" baseline="30000" dirty="0"/>
              <a:t>  </a:t>
            </a:r>
            <a:r>
              <a:rPr lang="en-US" sz="2000" b="1" dirty="0"/>
              <a:t>Psalm</a:t>
            </a:r>
            <a:r>
              <a:rPr lang="el-GR" sz="2000" b="1" dirty="0"/>
              <a:t> 115:1</a:t>
            </a:r>
            <a:r>
              <a:rPr lang="el-GR" sz="2000" dirty="0"/>
              <a:t> </a:t>
            </a:r>
            <a:r>
              <a:rPr lang="el-GR" sz="2000" dirty="0" err="1"/>
              <a:t>αλληλουια</a:t>
            </a:r>
            <a:r>
              <a:rPr lang="el-GR" sz="2000" dirty="0"/>
              <a:t> </a:t>
            </a:r>
            <a:r>
              <a:rPr lang="el-GR" sz="2000" dirty="0" err="1"/>
              <a:t>ἐπίστευσα</a:t>
            </a:r>
            <a:r>
              <a:rPr lang="el-GR" sz="2000" dirty="0"/>
              <a:t> </a:t>
            </a:r>
            <a:r>
              <a:rPr lang="el-GR" sz="2000" dirty="0" err="1"/>
              <a:t>διὸ</a:t>
            </a:r>
            <a:r>
              <a:rPr lang="el-GR" sz="2000" dirty="0"/>
              <a:t> </a:t>
            </a:r>
            <a:r>
              <a:rPr lang="el-GR" sz="2000" dirty="0" err="1"/>
              <a:t>ἐλάλησα</a:t>
            </a:r>
            <a:r>
              <a:rPr lang="el-GR" sz="2000" dirty="0"/>
              <a:t> </a:t>
            </a:r>
            <a:r>
              <a:rPr lang="el-GR" sz="2000" dirty="0" err="1"/>
              <a:t>ἐγὼ</a:t>
            </a:r>
            <a:r>
              <a:rPr lang="el-GR" sz="2000" dirty="0"/>
              <a:t> </a:t>
            </a:r>
            <a:r>
              <a:rPr lang="el-GR" sz="2000" dirty="0" err="1"/>
              <a:t>δὲ</a:t>
            </a:r>
            <a:r>
              <a:rPr lang="el-GR" sz="2000" dirty="0"/>
              <a:t> </a:t>
            </a:r>
            <a:r>
              <a:rPr lang="el-GR" sz="2000" dirty="0" err="1"/>
              <a:t>ἐταπεινώθην</a:t>
            </a:r>
            <a:r>
              <a:rPr lang="el-GR" sz="2000" dirty="0"/>
              <a:t> </a:t>
            </a:r>
            <a:r>
              <a:rPr lang="el-GR" sz="2000" dirty="0" err="1"/>
              <a:t>σφόδρα</a:t>
            </a:r>
            <a:endParaRPr lang="el-GR" sz="2000" dirty="0"/>
          </a:p>
          <a:p>
            <a:pPr marL="0" indent="0">
              <a:lnSpc>
                <a:spcPct val="80000"/>
              </a:lnSpc>
              <a:spcBef>
                <a:spcPts val="0"/>
              </a:spcBef>
              <a:buNone/>
            </a:pPr>
            <a:r>
              <a:rPr lang="el-GR" sz="2000" dirty="0"/>
              <a:t> </a:t>
            </a:r>
            <a:r>
              <a:rPr lang="el-GR" sz="2000" baseline="30000" dirty="0"/>
              <a:t>2 </a:t>
            </a:r>
            <a:r>
              <a:rPr lang="el-GR" sz="2000" dirty="0"/>
              <a:t> </a:t>
            </a:r>
            <a:r>
              <a:rPr lang="el-GR" sz="2000" dirty="0" err="1"/>
              <a:t>ἐγὼ</a:t>
            </a:r>
            <a:r>
              <a:rPr lang="el-GR" sz="2000" dirty="0"/>
              <a:t> </a:t>
            </a:r>
            <a:r>
              <a:rPr lang="el-GR" sz="2000" dirty="0" err="1"/>
              <a:t>εἶπα</a:t>
            </a:r>
            <a:r>
              <a:rPr lang="el-GR" sz="2000" dirty="0"/>
              <a:t> </a:t>
            </a:r>
            <a:r>
              <a:rPr lang="el-GR" sz="2000" dirty="0" err="1"/>
              <a:t>ἐν</a:t>
            </a:r>
            <a:r>
              <a:rPr lang="el-GR" sz="2000" dirty="0"/>
              <a:t> </a:t>
            </a:r>
            <a:r>
              <a:rPr lang="el-GR" sz="2000" dirty="0" err="1"/>
              <a:t>τῇ</a:t>
            </a:r>
            <a:r>
              <a:rPr lang="el-GR" sz="2000" dirty="0"/>
              <a:t> </a:t>
            </a:r>
            <a:r>
              <a:rPr lang="el-GR" sz="2000" dirty="0" err="1"/>
              <a:t>ἐκστάσει</a:t>
            </a:r>
            <a:r>
              <a:rPr lang="el-GR" sz="2000" dirty="0"/>
              <a:t> (στενοχώρια) μου </a:t>
            </a:r>
            <a:r>
              <a:rPr lang="el-GR" sz="2000" dirty="0" err="1"/>
              <a:t>πᾶς</a:t>
            </a:r>
            <a:r>
              <a:rPr lang="el-GR" sz="2000" dirty="0"/>
              <a:t> </a:t>
            </a:r>
            <a:r>
              <a:rPr lang="el-GR" sz="2000" dirty="0" err="1"/>
              <a:t>ἄνθρωπος</a:t>
            </a:r>
            <a:r>
              <a:rPr lang="el-GR" sz="2000" dirty="0"/>
              <a:t> </a:t>
            </a:r>
            <a:r>
              <a:rPr lang="el-GR" sz="2000" dirty="0" err="1"/>
              <a:t>ψεύστης</a:t>
            </a:r>
            <a:endParaRPr lang="el-GR" sz="2000" dirty="0"/>
          </a:p>
          <a:p>
            <a:pPr marL="0" indent="0">
              <a:lnSpc>
                <a:spcPct val="80000"/>
              </a:lnSpc>
              <a:spcBef>
                <a:spcPts val="0"/>
              </a:spcBef>
              <a:buNone/>
            </a:pPr>
            <a:r>
              <a:rPr lang="el-GR" sz="2000" dirty="0"/>
              <a:t> </a:t>
            </a:r>
            <a:r>
              <a:rPr lang="el-GR" sz="2000" baseline="30000" dirty="0"/>
              <a:t>3 </a:t>
            </a:r>
            <a:r>
              <a:rPr lang="el-GR" sz="2000" dirty="0"/>
              <a:t> </a:t>
            </a:r>
            <a:r>
              <a:rPr lang="el-GR" sz="2000" dirty="0" err="1"/>
              <a:t>τί</a:t>
            </a:r>
            <a:r>
              <a:rPr lang="el-GR" sz="2000" dirty="0"/>
              <a:t> </a:t>
            </a:r>
            <a:r>
              <a:rPr lang="el-GR" sz="2000" dirty="0" err="1"/>
              <a:t>ἀνταποδώσω</a:t>
            </a:r>
            <a:r>
              <a:rPr lang="el-GR" sz="2000" dirty="0"/>
              <a:t> </a:t>
            </a:r>
            <a:r>
              <a:rPr lang="el-GR" sz="2000" dirty="0" err="1"/>
              <a:t>τῷ</a:t>
            </a:r>
            <a:r>
              <a:rPr lang="el-GR" sz="2000" dirty="0"/>
              <a:t> </a:t>
            </a:r>
            <a:r>
              <a:rPr lang="el-GR" sz="2000" dirty="0" err="1"/>
              <a:t>κυρίῳ</a:t>
            </a:r>
            <a:r>
              <a:rPr lang="el-GR" sz="2000" dirty="0"/>
              <a:t> </a:t>
            </a:r>
            <a:r>
              <a:rPr lang="el-GR" sz="2000" dirty="0" err="1"/>
              <a:t>περὶ</a:t>
            </a:r>
            <a:r>
              <a:rPr lang="el-GR" sz="2000" dirty="0"/>
              <a:t> </a:t>
            </a:r>
            <a:r>
              <a:rPr lang="el-GR" sz="2000" dirty="0" err="1"/>
              <a:t>πάντων</a:t>
            </a:r>
            <a:r>
              <a:rPr lang="el-GR" sz="2000" dirty="0"/>
              <a:t> </a:t>
            </a:r>
            <a:r>
              <a:rPr lang="el-GR" sz="2000" dirty="0" err="1"/>
              <a:t>ὧν</a:t>
            </a:r>
            <a:r>
              <a:rPr lang="el-GR" sz="2000" dirty="0"/>
              <a:t> </a:t>
            </a:r>
            <a:r>
              <a:rPr lang="el-GR" sz="2000" dirty="0" err="1"/>
              <a:t>ἀνταπέδωκέν</a:t>
            </a:r>
            <a:r>
              <a:rPr lang="el-GR" sz="2000" dirty="0"/>
              <a:t> μοι</a:t>
            </a:r>
          </a:p>
          <a:p>
            <a:pPr marL="0" indent="0">
              <a:lnSpc>
                <a:spcPct val="80000"/>
              </a:lnSpc>
              <a:spcBef>
                <a:spcPts val="0"/>
              </a:spcBef>
              <a:buNone/>
            </a:pPr>
            <a:r>
              <a:rPr lang="el-GR" sz="2000" dirty="0"/>
              <a:t> </a:t>
            </a:r>
            <a:r>
              <a:rPr lang="el-GR" sz="2000" baseline="30000" dirty="0"/>
              <a:t>4 </a:t>
            </a:r>
            <a:r>
              <a:rPr lang="el-GR" sz="2000" dirty="0"/>
              <a:t> </a:t>
            </a:r>
            <a:r>
              <a:rPr lang="el-GR" sz="2000" dirty="0" err="1"/>
              <a:t>ποτήριον</a:t>
            </a:r>
            <a:r>
              <a:rPr lang="el-GR" sz="2000" dirty="0"/>
              <a:t> </a:t>
            </a:r>
            <a:r>
              <a:rPr lang="el-GR" sz="2000" dirty="0" err="1"/>
              <a:t>σωτηρίου</a:t>
            </a:r>
            <a:r>
              <a:rPr lang="el-GR" sz="2000" dirty="0"/>
              <a:t> </a:t>
            </a:r>
            <a:r>
              <a:rPr lang="el-GR" sz="2000" dirty="0" err="1"/>
              <a:t>λήμψομαι</a:t>
            </a:r>
            <a:r>
              <a:rPr lang="el-GR" sz="2000" dirty="0"/>
              <a:t> </a:t>
            </a:r>
            <a:r>
              <a:rPr lang="el-GR" sz="2000" dirty="0" err="1"/>
              <a:t>καὶ</a:t>
            </a:r>
            <a:r>
              <a:rPr lang="el-GR" sz="2000" dirty="0"/>
              <a:t> </a:t>
            </a:r>
            <a:r>
              <a:rPr lang="el-GR" sz="2000" dirty="0" err="1"/>
              <a:t>τὸ</a:t>
            </a:r>
            <a:r>
              <a:rPr lang="el-GR" sz="2000" dirty="0"/>
              <a:t> </a:t>
            </a:r>
            <a:r>
              <a:rPr lang="el-GR" sz="2000" dirty="0" err="1"/>
              <a:t>ὄνομα</a:t>
            </a:r>
            <a:r>
              <a:rPr lang="el-GR" sz="2000" dirty="0"/>
              <a:t> </a:t>
            </a:r>
            <a:r>
              <a:rPr lang="el-GR" sz="2000" dirty="0" err="1"/>
              <a:t>κυρίου</a:t>
            </a:r>
            <a:r>
              <a:rPr lang="el-GR" sz="2000" dirty="0"/>
              <a:t> </a:t>
            </a:r>
            <a:r>
              <a:rPr lang="el-GR" sz="2000" dirty="0" err="1"/>
              <a:t>ἐπικαλέσομαι</a:t>
            </a:r>
            <a:endParaRPr lang="el-GR" sz="2000" dirty="0"/>
          </a:p>
          <a:p>
            <a:pPr marL="0" indent="0">
              <a:lnSpc>
                <a:spcPct val="80000"/>
              </a:lnSpc>
              <a:spcBef>
                <a:spcPts val="0"/>
              </a:spcBef>
              <a:buNone/>
            </a:pPr>
            <a:r>
              <a:rPr lang="el-GR" sz="2000" dirty="0"/>
              <a:t> </a:t>
            </a:r>
            <a:r>
              <a:rPr lang="el-GR" sz="2000" baseline="30000" dirty="0"/>
              <a:t>6 </a:t>
            </a:r>
            <a:r>
              <a:rPr lang="el-GR" sz="2000" dirty="0"/>
              <a:t> </a:t>
            </a:r>
            <a:r>
              <a:rPr lang="el-GR" sz="2000" dirty="0" err="1"/>
              <a:t>τίμιος</a:t>
            </a:r>
            <a:r>
              <a:rPr lang="el-GR" sz="2000" dirty="0"/>
              <a:t> </a:t>
            </a:r>
            <a:r>
              <a:rPr lang="el-GR" sz="2000" dirty="0" err="1"/>
              <a:t>ἐναντίον</a:t>
            </a:r>
            <a:r>
              <a:rPr lang="el-GR" sz="2000" dirty="0"/>
              <a:t> </a:t>
            </a:r>
            <a:r>
              <a:rPr lang="el-GR" sz="2000" dirty="0" err="1"/>
              <a:t>κυρίου</a:t>
            </a:r>
            <a:r>
              <a:rPr lang="el-GR" sz="2000" dirty="0"/>
              <a:t> ὁ </a:t>
            </a:r>
            <a:r>
              <a:rPr lang="el-GR" sz="2000" dirty="0" err="1"/>
              <a:t>θάνατος</a:t>
            </a:r>
            <a:r>
              <a:rPr lang="el-GR" sz="2000" dirty="0"/>
              <a:t> </a:t>
            </a:r>
            <a:r>
              <a:rPr lang="el-GR" sz="2000" dirty="0" err="1"/>
              <a:t>τῶν</a:t>
            </a:r>
            <a:r>
              <a:rPr lang="el-GR" sz="2000" dirty="0"/>
              <a:t> </a:t>
            </a:r>
            <a:r>
              <a:rPr lang="el-GR" sz="2000" dirty="0" err="1"/>
              <a:t>ὁσίων</a:t>
            </a:r>
            <a:r>
              <a:rPr lang="el-GR" sz="2000" dirty="0"/>
              <a:t> </a:t>
            </a:r>
            <a:r>
              <a:rPr lang="el-GR" sz="2000" dirty="0" err="1" smtClean="0"/>
              <a:t>αὐτοῦ</a:t>
            </a:r>
            <a:endParaRPr lang="el-GR" sz="2000" dirty="0"/>
          </a:p>
        </p:txBody>
      </p:sp>
    </p:spTree>
    <p:extLst>
      <p:ext uri="{BB962C8B-B14F-4D97-AF65-F5344CB8AC3E}">
        <p14:creationId xmlns:p14="http://schemas.microsoft.com/office/powerpoint/2010/main" val="269228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8</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0" indent="0">
              <a:lnSpc>
                <a:spcPct val="80000"/>
              </a:lnSpc>
              <a:spcBef>
                <a:spcPts val="0"/>
              </a:spcBef>
              <a:buNone/>
            </a:pPr>
            <a:r>
              <a:rPr lang="en-US" sz="2000" baseline="30000" dirty="0" smtClean="0"/>
              <a:t>7</a:t>
            </a:r>
            <a:r>
              <a:rPr lang="el-GR" sz="2000" baseline="30000" dirty="0" smtClean="0"/>
              <a:t> </a:t>
            </a:r>
            <a:r>
              <a:rPr lang="en-US" sz="2000" baseline="30000" dirty="0" smtClean="0"/>
              <a:t> </a:t>
            </a:r>
            <a:r>
              <a:rPr lang="el-GR" sz="2000" dirty="0" smtClean="0"/>
              <a:t>ὦ </a:t>
            </a:r>
            <a:r>
              <a:rPr lang="el-GR" sz="2000" dirty="0" err="1"/>
              <a:t>κύριε</a:t>
            </a:r>
            <a:r>
              <a:rPr lang="el-GR" sz="2000" dirty="0"/>
              <a:t> </a:t>
            </a:r>
            <a:r>
              <a:rPr lang="el-GR" sz="2000" dirty="0" err="1"/>
              <a:t>ἐγὼ</a:t>
            </a:r>
            <a:r>
              <a:rPr lang="el-GR" sz="2000" dirty="0"/>
              <a:t> </a:t>
            </a:r>
            <a:r>
              <a:rPr lang="el-GR" sz="2000" dirty="0" err="1"/>
              <a:t>δοῦλος</a:t>
            </a:r>
            <a:r>
              <a:rPr lang="el-GR" sz="2000" dirty="0"/>
              <a:t> </a:t>
            </a:r>
            <a:r>
              <a:rPr lang="el-GR" sz="2000" dirty="0" err="1"/>
              <a:t>σός</a:t>
            </a:r>
            <a:r>
              <a:rPr lang="el-GR" sz="2000" dirty="0"/>
              <a:t> </a:t>
            </a:r>
            <a:r>
              <a:rPr lang="el-GR" sz="2000" dirty="0" err="1"/>
              <a:t>ἐγὼ</a:t>
            </a:r>
            <a:r>
              <a:rPr lang="el-GR" sz="2000" dirty="0"/>
              <a:t> </a:t>
            </a:r>
            <a:r>
              <a:rPr lang="el-GR" sz="2000" dirty="0" err="1"/>
              <a:t>δοῦλος</a:t>
            </a:r>
            <a:r>
              <a:rPr lang="el-GR" sz="2000" dirty="0"/>
              <a:t> </a:t>
            </a:r>
            <a:r>
              <a:rPr lang="el-GR" sz="2000" dirty="0" err="1"/>
              <a:t>σὸς</a:t>
            </a:r>
            <a:r>
              <a:rPr lang="el-GR" sz="2000" dirty="0"/>
              <a:t> </a:t>
            </a:r>
            <a:r>
              <a:rPr lang="el-GR" sz="2000" dirty="0" err="1"/>
              <a:t>καὶ</a:t>
            </a:r>
            <a:r>
              <a:rPr lang="el-GR" sz="2000" dirty="0"/>
              <a:t> </a:t>
            </a:r>
            <a:r>
              <a:rPr lang="el-GR" sz="2000" dirty="0" err="1"/>
              <a:t>υἱὸς</a:t>
            </a:r>
            <a:r>
              <a:rPr lang="el-GR" sz="2000" dirty="0"/>
              <a:t> </a:t>
            </a:r>
            <a:r>
              <a:rPr lang="el-GR" sz="2000" dirty="0" err="1"/>
              <a:t>τῆς</a:t>
            </a:r>
            <a:r>
              <a:rPr lang="el-GR" sz="2000" dirty="0"/>
              <a:t> </a:t>
            </a:r>
            <a:r>
              <a:rPr lang="el-GR" sz="2000" dirty="0" err="1"/>
              <a:t>παιδίσκης</a:t>
            </a:r>
            <a:r>
              <a:rPr lang="el-GR" sz="2000" dirty="0"/>
              <a:t> σου </a:t>
            </a:r>
            <a:r>
              <a:rPr lang="el-GR" sz="2000" dirty="0" err="1"/>
              <a:t>διέρρηξας</a:t>
            </a:r>
            <a:r>
              <a:rPr lang="el-GR" sz="2000" dirty="0"/>
              <a:t> </a:t>
            </a:r>
            <a:r>
              <a:rPr lang="el-GR" sz="2000" dirty="0" err="1"/>
              <a:t>τοὺς</a:t>
            </a:r>
            <a:r>
              <a:rPr lang="el-GR" sz="2000" dirty="0"/>
              <a:t> </a:t>
            </a:r>
            <a:r>
              <a:rPr lang="el-GR" sz="2000" dirty="0" err="1"/>
              <a:t>δεσμούς</a:t>
            </a:r>
            <a:r>
              <a:rPr lang="el-GR" sz="2000" dirty="0"/>
              <a:t> μου</a:t>
            </a:r>
          </a:p>
          <a:p>
            <a:pPr marL="0" indent="0">
              <a:lnSpc>
                <a:spcPct val="80000"/>
              </a:lnSpc>
              <a:spcBef>
                <a:spcPts val="0"/>
              </a:spcBef>
              <a:buNone/>
            </a:pPr>
            <a:r>
              <a:rPr lang="el-GR" sz="2000" dirty="0"/>
              <a:t> </a:t>
            </a:r>
            <a:r>
              <a:rPr lang="el-GR" sz="2000" baseline="30000" dirty="0"/>
              <a:t>8 </a:t>
            </a:r>
            <a:r>
              <a:rPr lang="el-GR" sz="2000" dirty="0"/>
              <a:t> </a:t>
            </a:r>
            <a:r>
              <a:rPr lang="el-GR" sz="2000" dirty="0" err="1"/>
              <a:t>σοὶ</a:t>
            </a:r>
            <a:r>
              <a:rPr lang="el-GR" sz="2000" dirty="0"/>
              <a:t> </a:t>
            </a:r>
            <a:r>
              <a:rPr lang="el-GR" sz="2000" dirty="0" err="1"/>
              <a:t>θύσω</a:t>
            </a:r>
            <a:r>
              <a:rPr lang="el-GR" sz="2000" dirty="0"/>
              <a:t> </a:t>
            </a:r>
            <a:r>
              <a:rPr lang="el-GR" sz="2000" dirty="0" err="1"/>
              <a:t>θυσίαν</a:t>
            </a:r>
            <a:r>
              <a:rPr lang="el-GR" sz="2000" dirty="0"/>
              <a:t> </a:t>
            </a:r>
            <a:r>
              <a:rPr lang="el-GR" sz="2000" dirty="0" err="1"/>
              <a:t>αἰνέσεως</a:t>
            </a:r>
            <a:endParaRPr lang="el-GR" sz="2000" dirty="0"/>
          </a:p>
          <a:p>
            <a:pPr marL="0" indent="0">
              <a:lnSpc>
                <a:spcPct val="80000"/>
              </a:lnSpc>
              <a:spcBef>
                <a:spcPts val="0"/>
              </a:spcBef>
              <a:buNone/>
            </a:pPr>
            <a:r>
              <a:rPr lang="el-GR" sz="2000" dirty="0"/>
              <a:t> </a:t>
            </a:r>
            <a:r>
              <a:rPr lang="el-GR" sz="2000" baseline="30000" dirty="0"/>
              <a:t>9 </a:t>
            </a:r>
            <a:r>
              <a:rPr lang="el-GR" sz="2000" dirty="0"/>
              <a:t> </a:t>
            </a:r>
            <a:r>
              <a:rPr lang="el-GR" sz="2000" dirty="0" err="1"/>
              <a:t>τὰς</a:t>
            </a:r>
            <a:r>
              <a:rPr lang="el-GR" sz="2000" dirty="0"/>
              <a:t> </a:t>
            </a:r>
            <a:r>
              <a:rPr lang="el-GR" sz="2000" dirty="0" err="1"/>
              <a:t>εὐχάς</a:t>
            </a:r>
            <a:r>
              <a:rPr lang="el-GR" sz="2000" dirty="0"/>
              <a:t> μου </a:t>
            </a:r>
            <a:r>
              <a:rPr lang="el-GR" sz="2000" dirty="0" err="1"/>
              <a:t>τῷ</a:t>
            </a:r>
            <a:r>
              <a:rPr lang="el-GR" sz="2000" dirty="0"/>
              <a:t> </a:t>
            </a:r>
            <a:r>
              <a:rPr lang="el-GR" sz="2000" dirty="0" err="1"/>
              <a:t>κυρίῳ</a:t>
            </a:r>
            <a:r>
              <a:rPr lang="el-GR" sz="2000" dirty="0"/>
              <a:t> </a:t>
            </a:r>
            <a:r>
              <a:rPr lang="el-GR" sz="2000" dirty="0" err="1"/>
              <a:t>ἀποδώσω</a:t>
            </a:r>
            <a:r>
              <a:rPr lang="el-GR" sz="2000" dirty="0"/>
              <a:t> </a:t>
            </a:r>
            <a:r>
              <a:rPr lang="el-GR" sz="2000" dirty="0" err="1"/>
              <a:t>ἐναντίον</a:t>
            </a:r>
            <a:r>
              <a:rPr lang="el-GR" sz="2000" dirty="0"/>
              <a:t> </a:t>
            </a:r>
            <a:r>
              <a:rPr lang="el-GR" sz="2000" dirty="0" err="1"/>
              <a:t>παντὸς</a:t>
            </a:r>
            <a:r>
              <a:rPr lang="el-GR" sz="2000" dirty="0"/>
              <a:t> </a:t>
            </a:r>
            <a:r>
              <a:rPr lang="el-GR" sz="2000" dirty="0" err="1"/>
              <a:t>τοῦ</a:t>
            </a:r>
            <a:r>
              <a:rPr lang="el-GR" sz="2000" dirty="0"/>
              <a:t> </a:t>
            </a:r>
            <a:r>
              <a:rPr lang="el-GR" sz="2000" dirty="0" err="1"/>
              <a:t>λαοῦ</a:t>
            </a:r>
            <a:r>
              <a:rPr lang="el-GR" sz="2000" dirty="0"/>
              <a:t> </a:t>
            </a:r>
            <a:r>
              <a:rPr lang="el-GR" sz="2000" dirty="0" err="1"/>
              <a:t>αὐτοῦ</a:t>
            </a:r>
            <a:endParaRPr lang="el-GR" sz="2000" dirty="0"/>
          </a:p>
          <a:p>
            <a:pPr marL="0" indent="0">
              <a:lnSpc>
                <a:spcPct val="80000"/>
              </a:lnSpc>
              <a:spcBef>
                <a:spcPts val="0"/>
              </a:spcBef>
              <a:buNone/>
            </a:pPr>
            <a:r>
              <a:rPr lang="el-GR" sz="2000" dirty="0"/>
              <a:t> </a:t>
            </a:r>
            <a:r>
              <a:rPr lang="el-GR" sz="2000" baseline="30000" dirty="0"/>
              <a:t>10 </a:t>
            </a:r>
            <a:r>
              <a:rPr lang="el-GR" sz="2000" dirty="0"/>
              <a:t> </a:t>
            </a:r>
            <a:r>
              <a:rPr lang="el-GR" sz="2000" dirty="0" err="1"/>
              <a:t>ἐν</a:t>
            </a:r>
            <a:r>
              <a:rPr lang="el-GR" sz="2000" dirty="0"/>
              <a:t> </a:t>
            </a:r>
            <a:r>
              <a:rPr lang="el-GR" sz="2000" dirty="0" err="1"/>
              <a:t>αὐλαῖς</a:t>
            </a:r>
            <a:r>
              <a:rPr lang="el-GR" sz="2000" dirty="0"/>
              <a:t> </a:t>
            </a:r>
            <a:r>
              <a:rPr lang="el-GR" sz="2000" dirty="0" err="1"/>
              <a:t>οἴκου</a:t>
            </a:r>
            <a:r>
              <a:rPr lang="el-GR" sz="2000" dirty="0"/>
              <a:t> </a:t>
            </a:r>
            <a:r>
              <a:rPr lang="el-GR" sz="2000" dirty="0" err="1"/>
              <a:t>κυρίου</a:t>
            </a:r>
            <a:r>
              <a:rPr lang="el-GR" sz="2000" dirty="0"/>
              <a:t> </a:t>
            </a:r>
            <a:r>
              <a:rPr lang="el-GR" sz="2000" dirty="0" err="1"/>
              <a:t>ἐν</a:t>
            </a:r>
            <a:r>
              <a:rPr lang="el-GR" sz="2000" dirty="0"/>
              <a:t> </a:t>
            </a:r>
            <a:r>
              <a:rPr lang="el-GR" sz="2000" dirty="0" err="1"/>
              <a:t>μέσῳ</a:t>
            </a:r>
            <a:r>
              <a:rPr lang="el-GR" sz="2000" dirty="0"/>
              <a:t> σου </a:t>
            </a:r>
            <a:r>
              <a:rPr lang="el-GR" sz="2000" dirty="0" err="1"/>
              <a:t>Ιερουσαλημ</a:t>
            </a:r>
            <a:endParaRPr lang="el-GR" sz="2000" dirty="0"/>
          </a:p>
          <a:p>
            <a:pPr marL="0" indent="0">
              <a:lnSpc>
                <a:spcPct val="80000"/>
              </a:lnSpc>
              <a:spcBef>
                <a:spcPts val="0"/>
              </a:spcBef>
              <a:buNone/>
            </a:pPr>
            <a:r>
              <a:rPr lang="en-US" sz="2000" baseline="30000" dirty="0"/>
              <a:t>BGT</a:t>
            </a:r>
            <a:r>
              <a:rPr lang="el-GR" sz="2000" baseline="30000" dirty="0"/>
              <a:t>  </a:t>
            </a:r>
            <a:r>
              <a:rPr lang="en-US" sz="2000" b="1" dirty="0"/>
              <a:t>Psalm</a:t>
            </a:r>
            <a:r>
              <a:rPr lang="el-GR" sz="2000" b="1" dirty="0"/>
              <a:t> 116:1</a:t>
            </a:r>
            <a:r>
              <a:rPr lang="el-GR" sz="2000" dirty="0"/>
              <a:t> </a:t>
            </a:r>
            <a:r>
              <a:rPr lang="el-GR" sz="2000" dirty="0" err="1"/>
              <a:t>αλληλουια</a:t>
            </a:r>
            <a:r>
              <a:rPr lang="el-GR" sz="2000" dirty="0"/>
              <a:t> </a:t>
            </a:r>
            <a:r>
              <a:rPr lang="el-GR" sz="2000" dirty="0" err="1"/>
              <a:t>αἰνεῖτε</a:t>
            </a:r>
            <a:r>
              <a:rPr lang="el-GR" sz="2000" dirty="0"/>
              <a:t> </a:t>
            </a:r>
            <a:r>
              <a:rPr lang="el-GR" sz="2000" dirty="0" err="1"/>
              <a:t>τὸν</a:t>
            </a:r>
            <a:r>
              <a:rPr lang="el-GR" sz="2000" dirty="0"/>
              <a:t> </a:t>
            </a:r>
            <a:r>
              <a:rPr lang="el-GR" sz="2000" dirty="0" err="1"/>
              <a:t>κύριον</a:t>
            </a:r>
            <a:r>
              <a:rPr lang="el-GR" sz="2000" dirty="0"/>
              <a:t> </a:t>
            </a:r>
            <a:r>
              <a:rPr lang="el-GR" sz="2000" dirty="0" err="1"/>
              <a:t>πάντα</a:t>
            </a:r>
            <a:r>
              <a:rPr lang="el-GR" sz="2000" dirty="0"/>
              <a:t> </a:t>
            </a:r>
            <a:r>
              <a:rPr lang="el-GR" sz="2000" dirty="0" err="1"/>
              <a:t>τὰ</a:t>
            </a:r>
            <a:r>
              <a:rPr lang="el-GR" sz="2000" dirty="0"/>
              <a:t> </a:t>
            </a:r>
            <a:r>
              <a:rPr lang="el-GR" sz="2000" dirty="0" err="1"/>
              <a:t>ἔθνη</a:t>
            </a:r>
            <a:r>
              <a:rPr lang="el-GR" sz="2000" dirty="0"/>
              <a:t> </a:t>
            </a:r>
            <a:r>
              <a:rPr lang="el-GR" sz="2000" dirty="0" err="1"/>
              <a:t>ἐπαινέσατε</a:t>
            </a:r>
            <a:r>
              <a:rPr lang="el-GR" sz="2000" dirty="0"/>
              <a:t> </a:t>
            </a:r>
            <a:r>
              <a:rPr lang="el-GR" sz="2000" dirty="0" err="1"/>
              <a:t>αὐτόν</a:t>
            </a:r>
            <a:r>
              <a:rPr lang="el-GR" sz="2000" dirty="0"/>
              <a:t> </a:t>
            </a:r>
            <a:r>
              <a:rPr lang="el-GR" sz="2000" dirty="0" err="1"/>
              <a:t>πάντες</a:t>
            </a:r>
            <a:r>
              <a:rPr lang="el-GR" sz="2000" dirty="0"/>
              <a:t> </a:t>
            </a:r>
            <a:r>
              <a:rPr lang="el-GR" sz="2000" dirty="0" err="1"/>
              <a:t>οἱ</a:t>
            </a:r>
            <a:r>
              <a:rPr lang="el-GR" sz="2000" dirty="0"/>
              <a:t> </a:t>
            </a:r>
            <a:r>
              <a:rPr lang="el-GR" sz="2000" dirty="0" err="1"/>
              <a:t>λαοί</a:t>
            </a:r>
            <a:endParaRPr lang="el-GR" sz="2000" dirty="0"/>
          </a:p>
          <a:p>
            <a:pPr marL="0" indent="0">
              <a:lnSpc>
                <a:spcPct val="80000"/>
              </a:lnSpc>
              <a:spcBef>
                <a:spcPts val="0"/>
              </a:spcBef>
              <a:buNone/>
            </a:pPr>
            <a:r>
              <a:rPr lang="el-GR" sz="2000" dirty="0"/>
              <a:t> </a:t>
            </a:r>
            <a:r>
              <a:rPr lang="el-GR" sz="2000" baseline="30000" dirty="0"/>
              <a:t>2 </a:t>
            </a:r>
            <a:r>
              <a:rPr lang="el-GR" sz="2000" dirty="0"/>
              <a:t> </a:t>
            </a:r>
            <a:r>
              <a:rPr lang="el-GR" sz="2000" dirty="0" err="1"/>
              <a:t>ὅτι</a:t>
            </a:r>
            <a:r>
              <a:rPr lang="el-GR" sz="2000" dirty="0"/>
              <a:t> </a:t>
            </a:r>
            <a:r>
              <a:rPr lang="el-GR" sz="2000" dirty="0" err="1"/>
              <a:t>ἐκραταιώθη</a:t>
            </a:r>
            <a:r>
              <a:rPr lang="el-GR" sz="2000" dirty="0"/>
              <a:t> </a:t>
            </a:r>
            <a:r>
              <a:rPr lang="el-GR" sz="2000" dirty="0" err="1"/>
              <a:t>τὸ</a:t>
            </a:r>
            <a:r>
              <a:rPr lang="el-GR" sz="2000" dirty="0"/>
              <a:t> </a:t>
            </a:r>
            <a:r>
              <a:rPr lang="el-GR" sz="2000" dirty="0" err="1"/>
              <a:t>ἔλεος</a:t>
            </a:r>
            <a:r>
              <a:rPr lang="el-GR" sz="2000" dirty="0"/>
              <a:t> </a:t>
            </a:r>
            <a:r>
              <a:rPr lang="el-GR" sz="2000" dirty="0" err="1"/>
              <a:t>αὐτοῦ</a:t>
            </a:r>
            <a:r>
              <a:rPr lang="el-GR" sz="2000" dirty="0"/>
              <a:t> </a:t>
            </a:r>
            <a:r>
              <a:rPr lang="el-GR" sz="2000" dirty="0" err="1"/>
              <a:t>ἐφ</a:t>
            </a:r>
            <a:r>
              <a:rPr lang="el-GR" sz="2000" dirty="0"/>
              <a:t>᾽ </a:t>
            </a:r>
            <a:r>
              <a:rPr lang="el-GR" sz="2000" dirty="0" err="1"/>
              <a:t>ἡμᾶς</a:t>
            </a:r>
            <a:r>
              <a:rPr lang="el-GR" sz="2000" dirty="0"/>
              <a:t> </a:t>
            </a:r>
            <a:r>
              <a:rPr lang="el-GR" sz="2000" dirty="0" err="1"/>
              <a:t>καὶ</a:t>
            </a:r>
            <a:r>
              <a:rPr lang="el-GR" sz="2000" dirty="0"/>
              <a:t> ἡ </a:t>
            </a:r>
            <a:r>
              <a:rPr lang="el-GR" sz="2000" dirty="0" err="1"/>
              <a:t>ἀλήθεια</a:t>
            </a:r>
            <a:r>
              <a:rPr lang="el-GR" sz="2000" dirty="0"/>
              <a:t> </a:t>
            </a:r>
            <a:r>
              <a:rPr lang="el-GR" sz="2000" dirty="0" err="1"/>
              <a:t>τοῦ</a:t>
            </a:r>
            <a:r>
              <a:rPr lang="el-GR" sz="2000" dirty="0"/>
              <a:t> </a:t>
            </a:r>
            <a:r>
              <a:rPr lang="el-GR" sz="2000" dirty="0" err="1"/>
              <a:t>κυρίου</a:t>
            </a:r>
            <a:r>
              <a:rPr lang="el-GR" sz="2000" dirty="0"/>
              <a:t> </a:t>
            </a:r>
            <a:r>
              <a:rPr lang="el-GR" sz="2000" dirty="0" err="1"/>
              <a:t>μένει</a:t>
            </a:r>
            <a:r>
              <a:rPr lang="el-GR" sz="2000" dirty="0"/>
              <a:t> </a:t>
            </a:r>
            <a:r>
              <a:rPr lang="el-GR" sz="2000" dirty="0" err="1"/>
              <a:t>εἰς</a:t>
            </a:r>
            <a:r>
              <a:rPr lang="el-GR" sz="2000" dirty="0"/>
              <a:t> </a:t>
            </a:r>
            <a:r>
              <a:rPr lang="el-GR" sz="2000" dirty="0" err="1"/>
              <a:t>τὸν</a:t>
            </a:r>
            <a:r>
              <a:rPr lang="el-GR" sz="2000" dirty="0"/>
              <a:t> </a:t>
            </a:r>
            <a:r>
              <a:rPr lang="el-GR" sz="2000" dirty="0" err="1"/>
              <a:t>αἰῶνα</a:t>
            </a:r>
            <a:endParaRPr lang="el-GR" sz="2000" dirty="0"/>
          </a:p>
        </p:txBody>
      </p:sp>
    </p:spTree>
    <p:extLst>
      <p:ext uri="{BB962C8B-B14F-4D97-AF65-F5344CB8AC3E}">
        <p14:creationId xmlns:p14="http://schemas.microsoft.com/office/powerpoint/2010/main" val="474545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9</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0" indent="0">
              <a:lnSpc>
                <a:spcPct val="80000"/>
              </a:lnSpc>
              <a:spcBef>
                <a:spcPts val="0"/>
              </a:spcBef>
              <a:buNone/>
            </a:pPr>
            <a:r>
              <a:rPr lang="en-US" sz="2000" b="1" dirty="0"/>
              <a:t>Psalm</a:t>
            </a:r>
            <a:r>
              <a:rPr lang="el-GR" sz="2000" b="1" dirty="0"/>
              <a:t> 117:1</a:t>
            </a:r>
            <a:r>
              <a:rPr lang="el-GR" sz="2000" dirty="0"/>
              <a:t> </a:t>
            </a:r>
            <a:r>
              <a:rPr lang="el-GR" sz="2000" dirty="0" err="1"/>
              <a:t>αλληλουια</a:t>
            </a:r>
            <a:r>
              <a:rPr lang="el-GR" sz="2000" dirty="0"/>
              <a:t> </a:t>
            </a:r>
            <a:r>
              <a:rPr lang="el-GR" sz="2000" dirty="0" err="1"/>
              <a:t>ἐξομολογεῖσθε</a:t>
            </a:r>
            <a:r>
              <a:rPr lang="el-GR" sz="2000" dirty="0"/>
              <a:t> </a:t>
            </a:r>
            <a:r>
              <a:rPr lang="el-GR" sz="2000" dirty="0" err="1"/>
              <a:t>τῷ</a:t>
            </a:r>
            <a:r>
              <a:rPr lang="el-GR" sz="2000" dirty="0"/>
              <a:t> </a:t>
            </a:r>
            <a:r>
              <a:rPr lang="el-GR" sz="2000" dirty="0" err="1"/>
              <a:t>κυρίῳ</a:t>
            </a:r>
            <a:r>
              <a:rPr lang="el-GR" sz="2000" dirty="0"/>
              <a:t> </a:t>
            </a:r>
            <a:r>
              <a:rPr lang="el-GR" sz="2000" dirty="0" err="1"/>
              <a:t>ὅτι</a:t>
            </a:r>
            <a:r>
              <a:rPr lang="el-GR" sz="2000" dirty="0"/>
              <a:t> </a:t>
            </a:r>
            <a:r>
              <a:rPr lang="el-GR" sz="2000" dirty="0" err="1"/>
              <a:t>ἀγαθός</a:t>
            </a:r>
            <a:r>
              <a:rPr lang="el-GR" sz="2000" dirty="0"/>
              <a:t> </a:t>
            </a:r>
            <a:r>
              <a:rPr lang="el-GR" sz="2000" dirty="0" err="1"/>
              <a:t>ὅτι</a:t>
            </a:r>
            <a:r>
              <a:rPr lang="el-GR" sz="2000" dirty="0"/>
              <a:t> </a:t>
            </a:r>
            <a:r>
              <a:rPr lang="el-GR" sz="2000" dirty="0" err="1"/>
              <a:t>εἰς</a:t>
            </a:r>
            <a:r>
              <a:rPr lang="el-GR" sz="2000" dirty="0"/>
              <a:t> </a:t>
            </a:r>
            <a:r>
              <a:rPr lang="el-GR" sz="2000" dirty="0" err="1"/>
              <a:t>τὸν</a:t>
            </a:r>
            <a:r>
              <a:rPr lang="el-GR" sz="2000" dirty="0"/>
              <a:t> </a:t>
            </a:r>
            <a:r>
              <a:rPr lang="el-GR" sz="2000" dirty="0" err="1"/>
              <a:t>αἰῶνα</a:t>
            </a:r>
            <a:r>
              <a:rPr lang="el-GR" sz="2000" dirty="0"/>
              <a:t> </a:t>
            </a:r>
            <a:r>
              <a:rPr lang="el-GR" sz="2000" dirty="0" err="1"/>
              <a:t>τὸ</a:t>
            </a:r>
            <a:r>
              <a:rPr lang="el-GR" sz="2000" dirty="0"/>
              <a:t> </a:t>
            </a:r>
            <a:r>
              <a:rPr lang="el-GR" sz="2000" dirty="0" err="1"/>
              <a:t>ἔλεος</a:t>
            </a:r>
            <a:r>
              <a:rPr lang="el-GR" sz="2000" dirty="0"/>
              <a:t> </a:t>
            </a:r>
            <a:r>
              <a:rPr lang="el-GR" sz="2000" dirty="0" err="1"/>
              <a:t>αὐτοῦ</a:t>
            </a:r>
            <a:endParaRPr lang="el-GR" sz="2000" dirty="0"/>
          </a:p>
          <a:p>
            <a:pPr marL="0" indent="0">
              <a:lnSpc>
                <a:spcPct val="80000"/>
              </a:lnSpc>
              <a:spcBef>
                <a:spcPts val="0"/>
              </a:spcBef>
              <a:buNone/>
            </a:pPr>
            <a:r>
              <a:rPr lang="el-GR" sz="2000" dirty="0"/>
              <a:t> </a:t>
            </a:r>
            <a:r>
              <a:rPr lang="el-GR" sz="2000" baseline="30000" dirty="0"/>
              <a:t>2 </a:t>
            </a:r>
            <a:r>
              <a:rPr lang="el-GR" sz="2000" dirty="0"/>
              <a:t> </a:t>
            </a:r>
            <a:r>
              <a:rPr lang="el-GR" sz="2000" dirty="0" err="1"/>
              <a:t>εἰπάτω</a:t>
            </a:r>
            <a:r>
              <a:rPr lang="el-GR" sz="2000" dirty="0"/>
              <a:t> </a:t>
            </a:r>
            <a:r>
              <a:rPr lang="el-GR" sz="2000" dirty="0" err="1"/>
              <a:t>δὴ</a:t>
            </a:r>
            <a:r>
              <a:rPr lang="el-GR" sz="2000" dirty="0"/>
              <a:t> </a:t>
            </a:r>
            <a:r>
              <a:rPr lang="el-GR" sz="2000" dirty="0" err="1"/>
              <a:t>οἶκος</a:t>
            </a:r>
            <a:r>
              <a:rPr lang="el-GR" sz="2000" dirty="0"/>
              <a:t> </a:t>
            </a:r>
            <a:r>
              <a:rPr lang="el-GR" sz="2000" dirty="0" err="1"/>
              <a:t>Ισραηλ</a:t>
            </a:r>
            <a:r>
              <a:rPr lang="el-GR" sz="2000" dirty="0"/>
              <a:t> </a:t>
            </a:r>
            <a:r>
              <a:rPr lang="el-GR" sz="2000" dirty="0" err="1"/>
              <a:t>ὅτι</a:t>
            </a:r>
            <a:r>
              <a:rPr lang="el-GR" sz="2000" dirty="0"/>
              <a:t> </a:t>
            </a:r>
            <a:r>
              <a:rPr lang="el-GR" sz="2000" dirty="0" err="1"/>
              <a:t>ἀγαθός</a:t>
            </a:r>
            <a:r>
              <a:rPr lang="el-GR" sz="2000" dirty="0"/>
              <a:t> </a:t>
            </a:r>
            <a:r>
              <a:rPr lang="el-GR" sz="2000" dirty="0" err="1"/>
              <a:t>ὅτι</a:t>
            </a:r>
            <a:r>
              <a:rPr lang="el-GR" sz="2000" dirty="0"/>
              <a:t> </a:t>
            </a:r>
            <a:r>
              <a:rPr lang="el-GR" sz="2000" dirty="0" err="1"/>
              <a:t>εἰς</a:t>
            </a:r>
            <a:r>
              <a:rPr lang="el-GR" sz="2000" dirty="0"/>
              <a:t> </a:t>
            </a:r>
            <a:r>
              <a:rPr lang="el-GR" sz="2000" dirty="0" err="1"/>
              <a:t>τὸν</a:t>
            </a:r>
            <a:r>
              <a:rPr lang="el-GR" sz="2000" dirty="0"/>
              <a:t> </a:t>
            </a:r>
            <a:r>
              <a:rPr lang="el-GR" sz="2000" dirty="0" err="1"/>
              <a:t>αἰῶνα</a:t>
            </a:r>
            <a:r>
              <a:rPr lang="el-GR" sz="2000" dirty="0"/>
              <a:t> </a:t>
            </a:r>
            <a:r>
              <a:rPr lang="el-GR" sz="2000" dirty="0" err="1"/>
              <a:t>τὸ</a:t>
            </a:r>
            <a:r>
              <a:rPr lang="el-GR" sz="2000" dirty="0"/>
              <a:t> </a:t>
            </a:r>
            <a:r>
              <a:rPr lang="el-GR" sz="2000" dirty="0" err="1"/>
              <a:t>ἔλεος</a:t>
            </a:r>
            <a:r>
              <a:rPr lang="el-GR" sz="2000" dirty="0"/>
              <a:t> </a:t>
            </a:r>
            <a:r>
              <a:rPr lang="el-GR" sz="2000" dirty="0" err="1"/>
              <a:t>αὐτοῦ</a:t>
            </a:r>
            <a:endParaRPr lang="el-GR" sz="2000" dirty="0"/>
          </a:p>
          <a:p>
            <a:pPr marL="0" indent="0">
              <a:lnSpc>
                <a:spcPct val="80000"/>
              </a:lnSpc>
              <a:spcBef>
                <a:spcPts val="0"/>
              </a:spcBef>
              <a:buNone/>
            </a:pPr>
            <a:r>
              <a:rPr lang="el-GR" sz="2000" dirty="0"/>
              <a:t> </a:t>
            </a:r>
            <a:r>
              <a:rPr lang="el-GR" sz="2000" baseline="30000" dirty="0"/>
              <a:t>3 </a:t>
            </a:r>
            <a:r>
              <a:rPr lang="el-GR" sz="2000" dirty="0"/>
              <a:t> </a:t>
            </a:r>
            <a:r>
              <a:rPr lang="el-GR" sz="2000" dirty="0" err="1"/>
              <a:t>εἰπάτω</a:t>
            </a:r>
            <a:r>
              <a:rPr lang="el-GR" sz="2000" dirty="0"/>
              <a:t> </a:t>
            </a:r>
            <a:r>
              <a:rPr lang="el-GR" sz="2000" dirty="0" err="1"/>
              <a:t>δὴ</a:t>
            </a:r>
            <a:r>
              <a:rPr lang="el-GR" sz="2000" dirty="0"/>
              <a:t> </a:t>
            </a:r>
            <a:r>
              <a:rPr lang="el-GR" sz="2000" dirty="0" err="1"/>
              <a:t>οἶκος</a:t>
            </a:r>
            <a:r>
              <a:rPr lang="el-GR" sz="2000" dirty="0"/>
              <a:t> </a:t>
            </a:r>
            <a:r>
              <a:rPr lang="el-GR" sz="2000" dirty="0" err="1"/>
              <a:t>Ααρων</a:t>
            </a:r>
            <a:r>
              <a:rPr lang="el-GR" sz="2000" dirty="0"/>
              <a:t> </a:t>
            </a:r>
            <a:r>
              <a:rPr lang="el-GR" sz="2000" dirty="0" err="1"/>
              <a:t>ὅτι</a:t>
            </a:r>
            <a:r>
              <a:rPr lang="el-GR" sz="2000" dirty="0"/>
              <a:t> </a:t>
            </a:r>
            <a:r>
              <a:rPr lang="el-GR" sz="2000" dirty="0" err="1"/>
              <a:t>ἀγαθός</a:t>
            </a:r>
            <a:r>
              <a:rPr lang="el-GR" sz="2000" dirty="0"/>
              <a:t> </a:t>
            </a:r>
            <a:r>
              <a:rPr lang="el-GR" sz="2000" dirty="0" err="1"/>
              <a:t>ὅτι</a:t>
            </a:r>
            <a:r>
              <a:rPr lang="el-GR" sz="2000" dirty="0"/>
              <a:t> </a:t>
            </a:r>
            <a:r>
              <a:rPr lang="el-GR" sz="2000" dirty="0" err="1"/>
              <a:t>εἰς</a:t>
            </a:r>
            <a:r>
              <a:rPr lang="el-GR" sz="2000" dirty="0"/>
              <a:t> </a:t>
            </a:r>
            <a:r>
              <a:rPr lang="el-GR" sz="2000" dirty="0" err="1"/>
              <a:t>τὸν</a:t>
            </a:r>
            <a:r>
              <a:rPr lang="el-GR" sz="2000" dirty="0"/>
              <a:t> </a:t>
            </a:r>
            <a:r>
              <a:rPr lang="el-GR" sz="2000" dirty="0" err="1"/>
              <a:t>αἰῶνα</a:t>
            </a:r>
            <a:r>
              <a:rPr lang="el-GR" sz="2000" dirty="0"/>
              <a:t> </a:t>
            </a:r>
            <a:r>
              <a:rPr lang="el-GR" sz="2000" dirty="0" err="1"/>
              <a:t>τὸ</a:t>
            </a:r>
            <a:r>
              <a:rPr lang="el-GR" sz="2000" dirty="0"/>
              <a:t> </a:t>
            </a:r>
            <a:r>
              <a:rPr lang="el-GR" sz="2000" dirty="0" err="1"/>
              <a:t>ἔλεος</a:t>
            </a:r>
            <a:r>
              <a:rPr lang="el-GR" sz="2000" dirty="0"/>
              <a:t> </a:t>
            </a:r>
            <a:r>
              <a:rPr lang="el-GR" sz="2000" dirty="0" err="1"/>
              <a:t>αὐτοῦ</a:t>
            </a:r>
            <a:endParaRPr lang="el-GR" sz="2000" dirty="0"/>
          </a:p>
          <a:p>
            <a:pPr marL="0" indent="0">
              <a:lnSpc>
                <a:spcPct val="80000"/>
              </a:lnSpc>
              <a:spcBef>
                <a:spcPts val="0"/>
              </a:spcBef>
              <a:buNone/>
            </a:pPr>
            <a:r>
              <a:rPr lang="el-GR" sz="2000" dirty="0"/>
              <a:t> </a:t>
            </a:r>
            <a:r>
              <a:rPr lang="el-GR" sz="2000" baseline="30000" dirty="0"/>
              <a:t>4 </a:t>
            </a:r>
            <a:r>
              <a:rPr lang="el-GR" sz="2000" dirty="0"/>
              <a:t> </a:t>
            </a:r>
            <a:r>
              <a:rPr lang="el-GR" sz="2000" dirty="0" err="1"/>
              <a:t>εἰπάτωσαν</a:t>
            </a:r>
            <a:r>
              <a:rPr lang="el-GR" sz="2000" dirty="0"/>
              <a:t> </a:t>
            </a:r>
            <a:r>
              <a:rPr lang="el-GR" sz="2000" dirty="0" err="1"/>
              <a:t>δὴ</a:t>
            </a:r>
            <a:r>
              <a:rPr lang="el-GR" sz="2000" dirty="0"/>
              <a:t> </a:t>
            </a:r>
            <a:r>
              <a:rPr lang="el-GR" sz="2000" dirty="0" err="1"/>
              <a:t>πάντες</a:t>
            </a:r>
            <a:r>
              <a:rPr lang="el-GR" sz="2000" dirty="0"/>
              <a:t> </a:t>
            </a:r>
            <a:r>
              <a:rPr lang="el-GR" sz="2000" dirty="0" err="1"/>
              <a:t>οἱ</a:t>
            </a:r>
            <a:r>
              <a:rPr lang="el-GR" sz="2000" dirty="0"/>
              <a:t> </a:t>
            </a:r>
            <a:r>
              <a:rPr lang="el-GR" sz="2000" dirty="0" err="1"/>
              <a:t>φοβούμενοι</a:t>
            </a:r>
            <a:r>
              <a:rPr lang="el-GR" sz="2000" dirty="0"/>
              <a:t> </a:t>
            </a:r>
            <a:r>
              <a:rPr lang="el-GR" sz="2000" dirty="0" err="1"/>
              <a:t>τὸν</a:t>
            </a:r>
            <a:r>
              <a:rPr lang="el-GR" sz="2000" dirty="0"/>
              <a:t> </a:t>
            </a:r>
            <a:r>
              <a:rPr lang="el-GR" sz="2000" dirty="0" err="1"/>
              <a:t>κύριον</a:t>
            </a:r>
            <a:r>
              <a:rPr lang="el-GR" sz="2000" dirty="0"/>
              <a:t> </a:t>
            </a:r>
            <a:r>
              <a:rPr lang="el-GR" sz="2000" dirty="0" err="1"/>
              <a:t>ὅτι</a:t>
            </a:r>
            <a:r>
              <a:rPr lang="el-GR" sz="2000" dirty="0"/>
              <a:t> </a:t>
            </a:r>
            <a:r>
              <a:rPr lang="el-GR" sz="2000" dirty="0" err="1"/>
              <a:t>ἀγαθός</a:t>
            </a:r>
            <a:r>
              <a:rPr lang="el-GR" sz="2000" dirty="0"/>
              <a:t> </a:t>
            </a:r>
            <a:r>
              <a:rPr lang="el-GR" sz="2000" dirty="0" err="1"/>
              <a:t>ὅτι</a:t>
            </a:r>
            <a:r>
              <a:rPr lang="el-GR" sz="2000" dirty="0"/>
              <a:t> </a:t>
            </a:r>
            <a:r>
              <a:rPr lang="el-GR" sz="2000" dirty="0" err="1"/>
              <a:t>εἰς</a:t>
            </a:r>
            <a:r>
              <a:rPr lang="el-GR" sz="2000" dirty="0"/>
              <a:t> </a:t>
            </a:r>
            <a:r>
              <a:rPr lang="el-GR" sz="2000" dirty="0" err="1"/>
              <a:t>τὸν</a:t>
            </a:r>
            <a:r>
              <a:rPr lang="el-GR" sz="2000" dirty="0"/>
              <a:t> </a:t>
            </a:r>
            <a:r>
              <a:rPr lang="el-GR" sz="2000" dirty="0" err="1"/>
              <a:t>αἰῶνα</a:t>
            </a:r>
            <a:r>
              <a:rPr lang="el-GR" sz="2000" dirty="0"/>
              <a:t> </a:t>
            </a:r>
            <a:r>
              <a:rPr lang="el-GR" sz="2000" dirty="0" err="1"/>
              <a:t>τὸ</a:t>
            </a:r>
            <a:r>
              <a:rPr lang="el-GR" sz="2000" dirty="0"/>
              <a:t> </a:t>
            </a:r>
            <a:r>
              <a:rPr lang="el-GR" sz="2000" dirty="0" err="1"/>
              <a:t>ἔλεος</a:t>
            </a:r>
            <a:r>
              <a:rPr lang="el-GR" sz="2000" dirty="0"/>
              <a:t> </a:t>
            </a:r>
            <a:r>
              <a:rPr lang="el-GR" sz="2000" dirty="0" err="1"/>
              <a:t>αὐτοῦ</a:t>
            </a:r>
            <a:endParaRPr lang="el-GR" sz="2000" dirty="0"/>
          </a:p>
          <a:p>
            <a:pPr marL="0" indent="0">
              <a:lnSpc>
                <a:spcPct val="80000"/>
              </a:lnSpc>
              <a:spcBef>
                <a:spcPts val="0"/>
              </a:spcBef>
              <a:buNone/>
            </a:pPr>
            <a:r>
              <a:rPr lang="el-GR" sz="2000" dirty="0"/>
              <a:t> </a:t>
            </a:r>
            <a:r>
              <a:rPr lang="el-GR" sz="2000" baseline="30000" dirty="0"/>
              <a:t>5 </a:t>
            </a:r>
            <a:r>
              <a:rPr lang="el-GR" sz="2000" dirty="0"/>
              <a:t> </a:t>
            </a:r>
            <a:r>
              <a:rPr lang="el-GR" sz="2000" dirty="0" err="1"/>
              <a:t>ἐν</a:t>
            </a:r>
            <a:r>
              <a:rPr lang="el-GR" sz="2000" dirty="0"/>
              <a:t> </a:t>
            </a:r>
            <a:r>
              <a:rPr lang="el-GR" sz="2000" dirty="0" err="1"/>
              <a:t>θλίψει</a:t>
            </a:r>
            <a:r>
              <a:rPr lang="el-GR" sz="2000" dirty="0"/>
              <a:t> </a:t>
            </a:r>
            <a:r>
              <a:rPr lang="el-GR" sz="2000" dirty="0" err="1"/>
              <a:t>ἐπεκαλεσάμην</a:t>
            </a:r>
            <a:r>
              <a:rPr lang="el-GR" sz="2000" dirty="0"/>
              <a:t> </a:t>
            </a:r>
            <a:r>
              <a:rPr lang="el-GR" sz="2000" dirty="0" err="1"/>
              <a:t>τὸν</a:t>
            </a:r>
            <a:r>
              <a:rPr lang="el-GR" sz="2000" dirty="0"/>
              <a:t> </a:t>
            </a:r>
            <a:r>
              <a:rPr lang="el-GR" sz="2000" dirty="0" err="1"/>
              <a:t>κύριον</a:t>
            </a:r>
            <a:r>
              <a:rPr lang="el-GR" sz="2000" dirty="0"/>
              <a:t> </a:t>
            </a:r>
            <a:r>
              <a:rPr lang="el-GR" sz="2000" dirty="0" err="1"/>
              <a:t>καὶ</a:t>
            </a:r>
            <a:r>
              <a:rPr lang="el-GR" sz="2000" dirty="0"/>
              <a:t> </a:t>
            </a:r>
            <a:r>
              <a:rPr lang="el-GR" sz="2000" dirty="0" err="1"/>
              <a:t>ἐπήκουσέν</a:t>
            </a:r>
            <a:r>
              <a:rPr lang="el-GR" sz="2000" dirty="0"/>
              <a:t> μου </a:t>
            </a:r>
            <a:r>
              <a:rPr lang="el-GR" sz="2000" dirty="0" err="1"/>
              <a:t>εἰς</a:t>
            </a:r>
            <a:r>
              <a:rPr lang="el-GR" sz="2000" dirty="0"/>
              <a:t> </a:t>
            </a:r>
            <a:r>
              <a:rPr lang="el-GR" sz="2000" dirty="0" err="1"/>
              <a:t>πλατυσμόν</a:t>
            </a:r>
            <a:r>
              <a:rPr lang="el-GR" sz="2000" dirty="0"/>
              <a:t> (δίνοντας μου ανακούφιση)</a:t>
            </a:r>
          </a:p>
          <a:p>
            <a:pPr marL="0" indent="0">
              <a:lnSpc>
                <a:spcPct val="80000"/>
              </a:lnSpc>
              <a:spcBef>
                <a:spcPts val="0"/>
              </a:spcBef>
              <a:buNone/>
            </a:pPr>
            <a:r>
              <a:rPr lang="el-GR" sz="2000" dirty="0"/>
              <a:t> </a:t>
            </a:r>
            <a:r>
              <a:rPr lang="el-GR" sz="2000" baseline="30000" dirty="0"/>
              <a:t>6 </a:t>
            </a:r>
            <a:r>
              <a:rPr lang="el-GR" sz="2000" dirty="0"/>
              <a:t> </a:t>
            </a:r>
            <a:r>
              <a:rPr lang="el-GR" sz="2000" dirty="0" err="1"/>
              <a:t>κύριος</a:t>
            </a:r>
            <a:r>
              <a:rPr lang="el-GR" sz="2000" dirty="0"/>
              <a:t> </a:t>
            </a:r>
            <a:r>
              <a:rPr lang="el-GR" sz="2000" dirty="0" err="1"/>
              <a:t>ἐμοὶ</a:t>
            </a:r>
            <a:r>
              <a:rPr lang="el-GR" sz="2000" dirty="0"/>
              <a:t> </a:t>
            </a:r>
            <a:r>
              <a:rPr lang="el-GR" sz="2000" dirty="0" err="1"/>
              <a:t>βοηθός</a:t>
            </a:r>
            <a:r>
              <a:rPr lang="el-GR" sz="2000" dirty="0"/>
              <a:t> </a:t>
            </a:r>
            <a:r>
              <a:rPr lang="el-GR" sz="2000" dirty="0" err="1"/>
              <a:t>οὐ</a:t>
            </a:r>
            <a:r>
              <a:rPr lang="el-GR" sz="2000" dirty="0"/>
              <a:t> </a:t>
            </a:r>
            <a:r>
              <a:rPr lang="el-GR" sz="2000" dirty="0" err="1"/>
              <a:t>φοβηθήσομαι</a:t>
            </a:r>
            <a:r>
              <a:rPr lang="el-GR" sz="2000" dirty="0"/>
              <a:t> </a:t>
            </a:r>
            <a:r>
              <a:rPr lang="el-GR" sz="2000" dirty="0" err="1"/>
              <a:t>τί</a:t>
            </a:r>
            <a:r>
              <a:rPr lang="el-GR" sz="2000" dirty="0"/>
              <a:t> </a:t>
            </a:r>
            <a:r>
              <a:rPr lang="el-GR" sz="2000" dirty="0" err="1"/>
              <a:t>ποιήσει</a:t>
            </a:r>
            <a:r>
              <a:rPr lang="el-GR" sz="2000" dirty="0"/>
              <a:t> μοι </a:t>
            </a:r>
            <a:r>
              <a:rPr lang="el-GR" sz="2000" dirty="0" err="1"/>
              <a:t>ἄνθρωπος</a:t>
            </a:r>
            <a:endParaRPr lang="el-GR" sz="2000" dirty="0"/>
          </a:p>
          <a:p>
            <a:pPr marL="0" indent="0">
              <a:lnSpc>
                <a:spcPct val="80000"/>
              </a:lnSpc>
              <a:spcBef>
                <a:spcPts val="0"/>
              </a:spcBef>
              <a:buNone/>
            </a:pPr>
            <a:r>
              <a:rPr lang="el-GR" sz="2000" dirty="0"/>
              <a:t> </a:t>
            </a:r>
            <a:r>
              <a:rPr lang="el-GR" sz="2000" baseline="30000" dirty="0"/>
              <a:t>7 </a:t>
            </a:r>
            <a:r>
              <a:rPr lang="el-GR" sz="2000" dirty="0"/>
              <a:t> </a:t>
            </a:r>
            <a:r>
              <a:rPr lang="el-GR" sz="2000" dirty="0" err="1"/>
              <a:t>κύριος</a:t>
            </a:r>
            <a:r>
              <a:rPr lang="el-GR" sz="2000" dirty="0"/>
              <a:t> </a:t>
            </a:r>
            <a:r>
              <a:rPr lang="el-GR" sz="2000" dirty="0" err="1"/>
              <a:t>ἐμοὶ</a:t>
            </a:r>
            <a:r>
              <a:rPr lang="el-GR" sz="2000" dirty="0"/>
              <a:t> </a:t>
            </a:r>
            <a:r>
              <a:rPr lang="el-GR" sz="2000" dirty="0" err="1"/>
              <a:t>βοηθός</a:t>
            </a:r>
            <a:r>
              <a:rPr lang="el-GR" sz="2000" dirty="0"/>
              <a:t> </a:t>
            </a:r>
            <a:r>
              <a:rPr lang="el-GR" sz="2000" dirty="0" err="1"/>
              <a:t>κἀγὼ</a:t>
            </a:r>
            <a:r>
              <a:rPr lang="el-GR" sz="2000" dirty="0"/>
              <a:t> </a:t>
            </a:r>
            <a:r>
              <a:rPr lang="el-GR" sz="2000" dirty="0" err="1"/>
              <a:t>ἐπόψομαι</a:t>
            </a:r>
            <a:r>
              <a:rPr lang="el-GR" sz="2000" dirty="0"/>
              <a:t> </a:t>
            </a:r>
            <a:r>
              <a:rPr lang="el-GR" sz="2000" dirty="0" err="1"/>
              <a:t>τοὺς</a:t>
            </a:r>
            <a:r>
              <a:rPr lang="el-GR" sz="2000" dirty="0"/>
              <a:t> </a:t>
            </a:r>
            <a:r>
              <a:rPr lang="el-GR" sz="2000" dirty="0" err="1"/>
              <a:t>ἐχθρούς</a:t>
            </a:r>
            <a:r>
              <a:rPr lang="el-GR" sz="2000" dirty="0"/>
              <a:t> μου</a:t>
            </a:r>
          </a:p>
          <a:p>
            <a:pPr marL="0" indent="0">
              <a:lnSpc>
                <a:spcPct val="80000"/>
              </a:lnSpc>
              <a:spcBef>
                <a:spcPts val="0"/>
              </a:spcBef>
              <a:buNone/>
            </a:pPr>
            <a:r>
              <a:rPr lang="el-GR" sz="2000" dirty="0"/>
              <a:t> </a:t>
            </a:r>
            <a:r>
              <a:rPr lang="el-GR" sz="2000" baseline="30000" dirty="0"/>
              <a:t>8 </a:t>
            </a:r>
            <a:r>
              <a:rPr lang="el-GR" sz="2000" dirty="0"/>
              <a:t> </a:t>
            </a:r>
            <a:r>
              <a:rPr lang="el-GR" sz="2000" dirty="0" err="1"/>
              <a:t>ἀγαθὸν</a:t>
            </a:r>
            <a:r>
              <a:rPr lang="el-GR" sz="2000" dirty="0"/>
              <a:t> </a:t>
            </a:r>
            <a:r>
              <a:rPr lang="el-GR" sz="2000" dirty="0" err="1"/>
              <a:t>πεποιθέναι</a:t>
            </a:r>
            <a:r>
              <a:rPr lang="el-GR" sz="2000" dirty="0"/>
              <a:t> </a:t>
            </a:r>
            <a:r>
              <a:rPr lang="el-GR" sz="2000" dirty="0" err="1"/>
              <a:t>ἐπὶ</a:t>
            </a:r>
            <a:r>
              <a:rPr lang="el-GR" sz="2000" dirty="0"/>
              <a:t> </a:t>
            </a:r>
            <a:r>
              <a:rPr lang="el-GR" sz="2000" dirty="0" err="1"/>
              <a:t>κύριον</a:t>
            </a:r>
            <a:r>
              <a:rPr lang="el-GR" sz="2000" dirty="0"/>
              <a:t> ἢ </a:t>
            </a:r>
            <a:r>
              <a:rPr lang="el-GR" sz="2000" dirty="0" err="1"/>
              <a:t>πεποιθέναι</a:t>
            </a:r>
            <a:r>
              <a:rPr lang="el-GR" sz="2000" dirty="0"/>
              <a:t> </a:t>
            </a:r>
            <a:r>
              <a:rPr lang="el-GR" sz="2000" dirty="0" err="1"/>
              <a:t>ἐπ</a:t>
            </a:r>
            <a:r>
              <a:rPr lang="el-GR" sz="2000" dirty="0"/>
              <a:t>᾽ </a:t>
            </a:r>
            <a:r>
              <a:rPr lang="el-GR" sz="2000" dirty="0" err="1"/>
              <a:t>ἄνθρωπον</a:t>
            </a:r>
            <a:endParaRPr lang="el-GR" sz="2000" dirty="0"/>
          </a:p>
          <a:p>
            <a:pPr marL="0" indent="0">
              <a:lnSpc>
                <a:spcPct val="80000"/>
              </a:lnSpc>
              <a:spcBef>
                <a:spcPts val="0"/>
              </a:spcBef>
              <a:buNone/>
            </a:pPr>
            <a:r>
              <a:rPr lang="el-GR" sz="2000" dirty="0"/>
              <a:t> </a:t>
            </a:r>
            <a:r>
              <a:rPr lang="el-GR" sz="2000" baseline="30000" dirty="0"/>
              <a:t>9 </a:t>
            </a:r>
            <a:r>
              <a:rPr lang="el-GR" sz="2000" dirty="0"/>
              <a:t> </a:t>
            </a:r>
            <a:r>
              <a:rPr lang="el-GR" sz="2000" dirty="0" err="1"/>
              <a:t>ἀγαθὸν</a:t>
            </a:r>
            <a:r>
              <a:rPr lang="el-GR" sz="2000" dirty="0"/>
              <a:t> </a:t>
            </a:r>
            <a:r>
              <a:rPr lang="el-GR" sz="2000" dirty="0" err="1"/>
              <a:t>ἐλπίζειν</a:t>
            </a:r>
            <a:r>
              <a:rPr lang="el-GR" sz="2000" dirty="0"/>
              <a:t> </a:t>
            </a:r>
            <a:r>
              <a:rPr lang="el-GR" sz="2000" dirty="0" err="1"/>
              <a:t>ἐπὶ</a:t>
            </a:r>
            <a:r>
              <a:rPr lang="el-GR" sz="2000" dirty="0"/>
              <a:t> </a:t>
            </a:r>
            <a:r>
              <a:rPr lang="el-GR" sz="2000" dirty="0" err="1"/>
              <a:t>κύριον</a:t>
            </a:r>
            <a:r>
              <a:rPr lang="el-GR" sz="2000" dirty="0"/>
              <a:t> ἢ </a:t>
            </a:r>
            <a:r>
              <a:rPr lang="el-GR" sz="2000" dirty="0" err="1"/>
              <a:t>ἐλπίζειν</a:t>
            </a:r>
            <a:r>
              <a:rPr lang="el-GR" sz="2000" dirty="0"/>
              <a:t> </a:t>
            </a:r>
            <a:r>
              <a:rPr lang="el-GR" sz="2000" dirty="0" err="1"/>
              <a:t>ἐπ</a:t>
            </a:r>
            <a:r>
              <a:rPr lang="el-GR" sz="2000" dirty="0"/>
              <a:t>᾽ </a:t>
            </a:r>
            <a:r>
              <a:rPr lang="el-GR" sz="2000" dirty="0" err="1"/>
              <a:t>ἄρχοντας</a:t>
            </a:r>
            <a:endParaRPr lang="el-GR" sz="2000" dirty="0"/>
          </a:p>
          <a:p>
            <a:pPr marL="0" indent="0">
              <a:lnSpc>
                <a:spcPct val="80000"/>
              </a:lnSpc>
              <a:spcBef>
                <a:spcPts val="0"/>
              </a:spcBef>
              <a:buNone/>
            </a:pPr>
            <a:r>
              <a:rPr lang="el-GR" sz="2000" dirty="0"/>
              <a:t> </a:t>
            </a:r>
            <a:r>
              <a:rPr lang="el-GR" sz="2000" baseline="30000" dirty="0"/>
              <a:t>10 </a:t>
            </a:r>
            <a:r>
              <a:rPr lang="el-GR" sz="2000" dirty="0"/>
              <a:t> </a:t>
            </a:r>
            <a:r>
              <a:rPr lang="el-GR" sz="2000" dirty="0" err="1"/>
              <a:t>πάντα</a:t>
            </a:r>
            <a:r>
              <a:rPr lang="el-GR" sz="2000" dirty="0"/>
              <a:t> </a:t>
            </a:r>
            <a:r>
              <a:rPr lang="el-GR" sz="2000" dirty="0" err="1"/>
              <a:t>τὰ</a:t>
            </a:r>
            <a:r>
              <a:rPr lang="el-GR" sz="2000" dirty="0"/>
              <a:t> </a:t>
            </a:r>
            <a:r>
              <a:rPr lang="el-GR" sz="2000" dirty="0" err="1"/>
              <a:t>ἔθνη</a:t>
            </a:r>
            <a:r>
              <a:rPr lang="el-GR" sz="2000" dirty="0"/>
              <a:t> </a:t>
            </a:r>
            <a:r>
              <a:rPr lang="el-GR" sz="2000" dirty="0" err="1"/>
              <a:t>ἐκύκλωσάν</a:t>
            </a:r>
            <a:r>
              <a:rPr lang="el-GR" sz="2000" dirty="0"/>
              <a:t> με </a:t>
            </a:r>
            <a:r>
              <a:rPr lang="el-GR" sz="2000" dirty="0" err="1"/>
              <a:t>καὶ</a:t>
            </a:r>
            <a:r>
              <a:rPr lang="el-GR" sz="2000" dirty="0"/>
              <a:t> </a:t>
            </a:r>
            <a:r>
              <a:rPr lang="el-GR" sz="2000" dirty="0" err="1"/>
              <a:t>τῷ</a:t>
            </a:r>
            <a:r>
              <a:rPr lang="el-GR" sz="2000" dirty="0"/>
              <a:t> </a:t>
            </a:r>
            <a:r>
              <a:rPr lang="el-GR" sz="2000" dirty="0" err="1"/>
              <a:t>ὀνόματι</a:t>
            </a:r>
            <a:r>
              <a:rPr lang="el-GR" sz="2000" dirty="0"/>
              <a:t> </a:t>
            </a:r>
            <a:r>
              <a:rPr lang="el-GR" sz="2000" dirty="0" err="1"/>
              <a:t>κυρίου</a:t>
            </a:r>
            <a:r>
              <a:rPr lang="el-GR" sz="2000" dirty="0"/>
              <a:t> </a:t>
            </a:r>
            <a:r>
              <a:rPr lang="el-GR" sz="2000" dirty="0" err="1"/>
              <a:t>ἠμυνάμην</a:t>
            </a:r>
            <a:r>
              <a:rPr lang="el-GR" sz="2000" dirty="0"/>
              <a:t> </a:t>
            </a:r>
            <a:r>
              <a:rPr lang="el-GR" sz="2000" dirty="0" err="1"/>
              <a:t>αὐτούς</a:t>
            </a:r>
            <a:endParaRPr lang="el-GR" sz="2000" dirty="0"/>
          </a:p>
          <a:p>
            <a:pPr marL="0" indent="0">
              <a:lnSpc>
                <a:spcPct val="80000"/>
              </a:lnSpc>
              <a:spcBef>
                <a:spcPts val="0"/>
              </a:spcBef>
              <a:buNone/>
            </a:pPr>
            <a:r>
              <a:rPr lang="el-GR" sz="2000" dirty="0"/>
              <a:t> </a:t>
            </a:r>
            <a:r>
              <a:rPr lang="el-GR" sz="2000" baseline="30000" dirty="0"/>
              <a:t>11 </a:t>
            </a:r>
            <a:r>
              <a:rPr lang="el-GR" sz="2000" dirty="0"/>
              <a:t> </a:t>
            </a:r>
            <a:r>
              <a:rPr lang="el-GR" sz="2000" dirty="0" err="1"/>
              <a:t>κυκλώσαντες</a:t>
            </a:r>
            <a:r>
              <a:rPr lang="el-GR" sz="2000" dirty="0"/>
              <a:t> </a:t>
            </a:r>
            <a:r>
              <a:rPr lang="el-GR" sz="2000" dirty="0" err="1"/>
              <a:t>ἐκύκλωσάν</a:t>
            </a:r>
            <a:r>
              <a:rPr lang="el-GR" sz="2000" dirty="0"/>
              <a:t> με </a:t>
            </a:r>
            <a:r>
              <a:rPr lang="el-GR" sz="2000" dirty="0" err="1"/>
              <a:t>καὶ</a:t>
            </a:r>
            <a:r>
              <a:rPr lang="el-GR" sz="2000" dirty="0"/>
              <a:t> </a:t>
            </a:r>
            <a:r>
              <a:rPr lang="el-GR" sz="2000" dirty="0" err="1"/>
              <a:t>τῷ</a:t>
            </a:r>
            <a:r>
              <a:rPr lang="el-GR" sz="2000" dirty="0"/>
              <a:t> </a:t>
            </a:r>
            <a:r>
              <a:rPr lang="el-GR" sz="2000" dirty="0" err="1"/>
              <a:t>ὀνόματι</a:t>
            </a:r>
            <a:r>
              <a:rPr lang="el-GR" sz="2000" dirty="0"/>
              <a:t> </a:t>
            </a:r>
            <a:r>
              <a:rPr lang="el-GR" sz="2000" dirty="0" err="1"/>
              <a:t>κυρίου</a:t>
            </a:r>
            <a:r>
              <a:rPr lang="el-GR" sz="2000" dirty="0"/>
              <a:t> </a:t>
            </a:r>
            <a:r>
              <a:rPr lang="el-GR" sz="2000" dirty="0" err="1"/>
              <a:t>ἠμυνάμην</a:t>
            </a:r>
            <a:r>
              <a:rPr lang="el-GR" sz="2000" dirty="0"/>
              <a:t> </a:t>
            </a:r>
            <a:r>
              <a:rPr lang="el-GR" sz="2000" dirty="0" err="1"/>
              <a:t>αὐτούς</a:t>
            </a:r>
            <a:endParaRPr lang="el-GR" sz="2000" dirty="0"/>
          </a:p>
          <a:p>
            <a:pPr marL="0" indent="0">
              <a:lnSpc>
                <a:spcPct val="80000"/>
              </a:lnSpc>
              <a:spcBef>
                <a:spcPts val="0"/>
              </a:spcBef>
              <a:buNone/>
            </a:pPr>
            <a:r>
              <a:rPr lang="el-GR" sz="2000" dirty="0"/>
              <a:t> </a:t>
            </a:r>
            <a:r>
              <a:rPr lang="el-GR" sz="2000" baseline="30000" dirty="0"/>
              <a:t>12 </a:t>
            </a:r>
            <a:r>
              <a:rPr lang="el-GR" sz="2000" dirty="0"/>
              <a:t> </a:t>
            </a:r>
            <a:r>
              <a:rPr lang="el-GR" sz="2000" dirty="0" err="1"/>
              <a:t>ἐκύκλωσάν</a:t>
            </a:r>
            <a:r>
              <a:rPr lang="el-GR" sz="2000" dirty="0"/>
              <a:t> με </a:t>
            </a:r>
            <a:r>
              <a:rPr lang="el-GR" sz="2000" dirty="0" err="1"/>
              <a:t>ὡσεὶ</a:t>
            </a:r>
            <a:r>
              <a:rPr lang="el-GR" sz="2000" dirty="0"/>
              <a:t> </a:t>
            </a:r>
            <a:r>
              <a:rPr lang="el-GR" sz="2000" dirty="0" err="1"/>
              <a:t>μέλισσαι</a:t>
            </a:r>
            <a:r>
              <a:rPr lang="el-GR" sz="2000" dirty="0"/>
              <a:t> </a:t>
            </a:r>
            <a:r>
              <a:rPr lang="el-GR" sz="2000" dirty="0" err="1"/>
              <a:t>κηρίον</a:t>
            </a:r>
            <a:r>
              <a:rPr lang="el-GR" sz="2000" dirty="0"/>
              <a:t> </a:t>
            </a:r>
            <a:r>
              <a:rPr lang="el-GR" sz="2000" dirty="0" err="1"/>
              <a:t>καὶ</a:t>
            </a:r>
            <a:r>
              <a:rPr lang="el-GR" sz="2000" dirty="0"/>
              <a:t> </a:t>
            </a:r>
            <a:r>
              <a:rPr lang="el-GR" sz="2000" dirty="0" err="1"/>
              <a:t>ἐξεκαύθησαν</a:t>
            </a:r>
            <a:r>
              <a:rPr lang="el-GR" sz="2000" dirty="0"/>
              <a:t> </a:t>
            </a:r>
            <a:r>
              <a:rPr lang="el-GR" sz="2000" dirty="0" err="1"/>
              <a:t>ὡσεὶ</a:t>
            </a:r>
            <a:r>
              <a:rPr lang="el-GR" sz="2000" dirty="0"/>
              <a:t> </a:t>
            </a:r>
            <a:r>
              <a:rPr lang="el-GR" sz="2000" dirty="0" err="1"/>
              <a:t>πῦρ</a:t>
            </a:r>
            <a:r>
              <a:rPr lang="el-GR" sz="2000" dirty="0"/>
              <a:t> </a:t>
            </a:r>
            <a:r>
              <a:rPr lang="el-GR" sz="2000" dirty="0" err="1"/>
              <a:t>ἐν</a:t>
            </a:r>
            <a:r>
              <a:rPr lang="el-GR" sz="2000" dirty="0"/>
              <a:t> </a:t>
            </a:r>
            <a:r>
              <a:rPr lang="el-GR" sz="2000" dirty="0" err="1"/>
              <a:t>ἀκάνθαις</a:t>
            </a:r>
            <a:r>
              <a:rPr lang="el-GR" sz="2000" dirty="0"/>
              <a:t> </a:t>
            </a:r>
            <a:r>
              <a:rPr lang="el-GR" sz="2000" dirty="0" err="1"/>
              <a:t>καὶ</a:t>
            </a:r>
            <a:r>
              <a:rPr lang="el-GR" sz="2000" dirty="0"/>
              <a:t> </a:t>
            </a:r>
            <a:r>
              <a:rPr lang="el-GR" sz="2000" dirty="0" err="1"/>
              <a:t>τῷ</a:t>
            </a:r>
            <a:r>
              <a:rPr lang="el-GR" sz="2000" dirty="0"/>
              <a:t> </a:t>
            </a:r>
            <a:r>
              <a:rPr lang="el-GR" sz="2000" dirty="0" err="1"/>
              <a:t>ὀνόματι</a:t>
            </a:r>
            <a:r>
              <a:rPr lang="el-GR" sz="2000" dirty="0"/>
              <a:t> </a:t>
            </a:r>
            <a:r>
              <a:rPr lang="el-GR" sz="2000" dirty="0" err="1"/>
              <a:t>κυρίου</a:t>
            </a:r>
            <a:r>
              <a:rPr lang="el-GR" sz="2000" dirty="0"/>
              <a:t> </a:t>
            </a:r>
            <a:r>
              <a:rPr lang="el-GR" sz="2000" dirty="0" err="1"/>
              <a:t>ἠμυνάμην</a:t>
            </a:r>
            <a:r>
              <a:rPr lang="el-GR" sz="2000" dirty="0"/>
              <a:t> </a:t>
            </a:r>
            <a:r>
              <a:rPr lang="el-GR" sz="2000" dirty="0" err="1"/>
              <a:t>αὐτούς</a:t>
            </a:r>
            <a:endParaRPr lang="el-GR" sz="2000" dirty="0"/>
          </a:p>
          <a:p>
            <a:pPr marL="0" indent="0">
              <a:lnSpc>
                <a:spcPct val="80000"/>
              </a:lnSpc>
              <a:spcBef>
                <a:spcPts val="0"/>
              </a:spcBef>
              <a:buNone/>
            </a:pPr>
            <a:r>
              <a:rPr lang="el-GR" sz="2000" dirty="0"/>
              <a:t> </a:t>
            </a:r>
            <a:r>
              <a:rPr lang="el-GR" sz="2000" baseline="30000" dirty="0"/>
              <a:t>13 </a:t>
            </a:r>
            <a:r>
              <a:rPr lang="el-GR" sz="2000" dirty="0"/>
              <a:t> </a:t>
            </a:r>
            <a:r>
              <a:rPr lang="el-GR" sz="2000" dirty="0" err="1"/>
              <a:t>ὠσθεὶς</a:t>
            </a:r>
            <a:r>
              <a:rPr lang="el-GR" sz="2000" dirty="0"/>
              <a:t> </a:t>
            </a:r>
            <a:r>
              <a:rPr lang="el-GR" sz="2000" dirty="0" err="1"/>
              <a:t>ἀνετράπην</a:t>
            </a:r>
            <a:r>
              <a:rPr lang="el-GR" sz="2000" dirty="0"/>
              <a:t> </a:t>
            </a:r>
            <a:r>
              <a:rPr lang="el-GR" sz="2000" dirty="0" err="1"/>
              <a:t>τοῦ</a:t>
            </a:r>
            <a:r>
              <a:rPr lang="el-GR" sz="2000" dirty="0"/>
              <a:t> </a:t>
            </a:r>
            <a:r>
              <a:rPr lang="el-GR" sz="2000" dirty="0" err="1"/>
              <a:t>πεσεῖν</a:t>
            </a:r>
            <a:r>
              <a:rPr lang="el-GR" sz="2000" dirty="0"/>
              <a:t> </a:t>
            </a:r>
            <a:r>
              <a:rPr lang="el-GR" sz="2000" dirty="0" err="1"/>
              <a:t>καὶ</a:t>
            </a:r>
            <a:r>
              <a:rPr lang="el-GR" sz="2000" dirty="0"/>
              <a:t> ὁ </a:t>
            </a:r>
            <a:r>
              <a:rPr lang="el-GR" sz="2000" dirty="0" err="1"/>
              <a:t>κύριος</a:t>
            </a:r>
            <a:r>
              <a:rPr lang="el-GR" sz="2000" dirty="0"/>
              <a:t> </a:t>
            </a:r>
            <a:r>
              <a:rPr lang="el-GR" sz="2000" dirty="0" err="1"/>
              <a:t>ἀντελάβετό</a:t>
            </a:r>
            <a:r>
              <a:rPr lang="el-GR" sz="2000" dirty="0"/>
              <a:t> μου</a:t>
            </a:r>
          </a:p>
          <a:p>
            <a:pPr marL="0" indent="0">
              <a:lnSpc>
                <a:spcPct val="80000"/>
              </a:lnSpc>
              <a:spcBef>
                <a:spcPts val="0"/>
              </a:spcBef>
              <a:buNone/>
            </a:pPr>
            <a:r>
              <a:rPr lang="el-GR" sz="2000" dirty="0"/>
              <a:t> </a:t>
            </a:r>
            <a:r>
              <a:rPr lang="el-GR" sz="2000" baseline="30000" dirty="0"/>
              <a:t>14 </a:t>
            </a:r>
            <a:r>
              <a:rPr lang="el-GR" sz="2000" dirty="0"/>
              <a:t> </a:t>
            </a:r>
            <a:r>
              <a:rPr lang="el-GR" sz="2000" dirty="0" err="1"/>
              <a:t>ἰσχύς</a:t>
            </a:r>
            <a:r>
              <a:rPr lang="el-GR" sz="2000" dirty="0"/>
              <a:t> μου </a:t>
            </a:r>
            <a:r>
              <a:rPr lang="el-GR" sz="2000" dirty="0" err="1"/>
              <a:t>καὶ</a:t>
            </a:r>
            <a:r>
              <a:rPr lang="el-GR" sz="2000" dirty="0"/>
              <a:t> </a:t>
            </a:r>
            <a:r>
              <a:rPr lang="el-GR" sz="2000" dirty="0" err="1"/>
              <a:t>ὕμνησίς</a:t>
            </a:r>
            <a:r>
              <a:rPr lang="el-GR" sz="2000" dirty="0"/>
              <a:t> μου ὁ </a:t>
            </a:r>
            <a:r>
              <a:rPr lang="el-GR" sz="2000" dirty="0" err="1"/>
              <a:t>κύριος</a:t>
            </a:r>
            <a:r>
              <a:rPr lang="el-GR" sz="2000" dirty="0"/>
              <a:t> </a:t>
            </a:r>
            <a:r>
              <a:rPr lang="el-GR" sz="2000" dirty="0" err="1"/>
              <a:t>καὶ</a:t>
            </a:r>
            <a:r>
              <a:rPr lang="el-GR" sz="2000" dirty="0"/>
              <a:t> </a:t>
            </a:r>
            <a:r>
              <a:rPr lang="el-GR" sz="2000" dirty="0" err="1"/>
              <a:t>ἐγένετό</a:t>
            </a:r>
            <a:r>
              <a:rPr lang="el-GR" sz="2000" dirty="0"/>
              <a:t> μοι </a:t>
            </a:r>
            <a:r>
              <a:rPr lang="el-GR" sz="2000" dirty="0" err="1"/>
              <a:t>εἰς</a:t>
            </a:r>
            <a:r>
              <a:rPr lang="el-GR" sz="2000" dirty="0"/>
              <a:t> </a:t>
            </a:r>
            <a:r>
              <a:rPr lang="el-GR" sz="2000" dirty="0" err="1" smtClean="0"/>
              <a:t>σωτηρίαν</a:t>
            </a:r>
            <a:endParaRPr lang="el-GR" sz="2000" dirty="0" smtClean="0"/>
          </a:p>
        </p:txBody>
      </p:sp>
    </p:spTree>
    <p:extLst>
      <p:ext uri="{BB962C8B-B14F-4D97-AF65-F5344CB8AC3E}">
        <p14:creationId xmlns:p14="http://schemas.microsoft.com/office/powerpoint/2010/main" val="2487850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10</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0" indent="0">
              <a:lnSpc>
                <a:spcPct val="80000"/>
              </a:lnSpc>
              <a:spcBef>
                <a:spcPts val="0"/>
              </a:spcBef>
              <a:buNone/>
            </a:pPr>
            <a:r>
              <a:rPr lang="en-US" sz="2000" baseline="30000" dirty="0" smtClean="0"/>
              <a:t>  </a:t>
            </a:r>
            <a:r>
              <a:rPr lang="el-GR" sz="2000" baseline="30000" dirty="0" smtClean="0"/>
              <a:t>15 </a:t>
            </a:r>
            <a:r>
              <a:rPr lang="el-GR" sz="2000" dirty="0" err="1" smtClean="0"/>
              <a:t>φωνὴ</a:t>
            </a:r>
            <a:r>
              <a:rPr lang="el-GR" sz="2000" dirty="0" smtClean="0"/>
              <a:t> </a:t>
            </a:r>
            <a:r>
              <a:rPr lang="el-GR" sz="2000" dirty="0" err="1"/>
              <a:t>ἀγαλλιάσεως</a:t>
            </a:r>
            <a:r>
              <a:rPr lang="el-GR" sz="2000" dirty="0"/>
              <a:t> </a:t>
            </a:r>
            <a:r>
              <a:rPr lang="el-GR" sz="2000" dirty="0" err="1"/>
              <a:t>καὶ</a:t>
            </a:r>
            <a:r>
              <a:rPr lang="el-GR" sz="2000" dirty="0"/>
              <a:t> </a:t>
            </a:r>
            <a:r>
              <a:rPr lang="el-GR" sz="2000" dirty="0" err="1"/>
              <a:t>σωτηρίας</a:t>
            </a:r>
            <a:r>
              <a:rPr lang="el-GR" sz="2000" dirty="0"/>
              <a:t> </a:t>
            </a:r>
            <a:r>
              <a:rPr lang="el-GR" sz="2000" dirty="0" err="1"/>
              <a:t>ἐν</a:t>
            </a:r>
            <a:r>
              <a:rPr lang="el-GR" sz="2000" dirty="0"/>
              <a:t> </a:t>
            </a:r>
            <a:r>
              <a:rPr lang="el-GR" sz="2000" dirty="0" err="1"/>
              <a:t>σκηναῖς</a:t>
            </a:r>
            <a:r>
              <a:rPr lang="el-GR" sz="2000" dirty="0"/>
              <a:t> </a:t>
            </a:r>
            <a:r>
              <a:rPr lang="el-GR" sz="2000" dirty="0" err="1"/>
              <a:t>δικαίων</a:t>
            </a:r>
            <a:r>
              <a:rPr lang="el-GR" sz="2000" dirty="0"/>
              <a:t> </a:t>
            </a:r>
            <a:r>
              <a:rPr lang="el-GR" sz="2000" dirty="0" err="1"/>
              <a:t>δεξιὰ</a:t>
            </a:r>
            <a:r>
              <a:rPr lang="el-GR" sz="2000" dirty="0"/>
              <a:t> </a:t>
            </a:r>
            <a:r>
              <a:rPr lang="el-GR" sz="2000" dirty="0" err="1"/>
              <a:t>κυρίου</a:t>
            </a:r>
            <a:r>
              <a:rPr lang="el-GR" sz="2000" dirty="0"/>
              <a:t> </a:t>
            </a:r>
            <a:r>
              <a:rPr lang="el-GR" sz="2000" dirty="0" err="1"/>
              <a:t>ἐποίησεν</a:t>
            </a:r>
            <a:r>
              <a:rPr lang="el-GR" sz="2000" dirty="0"/>
              <a:t> </a:t>
            </a:r>
            <a:r>
              <a:rPr lang="el-GR" sz="2000" dirty="0" err="1"/>
              <a:t>δύναμιν</a:t>
            </a:r>
            <a:endParaRPr lang="el-GR" sz="2000" dirty="0"/>
          </a:p>
          <a:p>
            <a:pPr marL="0" indent="0">
              <a:lnSpc>
                <a:spcPct val="80000"/>
              </a:lnSpc>
              <a:spcBef>
                <a:spcPts val="0"/>
              </a:spcBef>
              <a:buNone/>
            </a:pPr>
            <a:r>
              <a:rPr lang="el-GR" sz="2000" dirty="0"/>
              <a:t> </a:t>
            </a:r>
            <a:r>
              <a:rPr lang="el-GR" sz="2000" baseline="30000" dirty="0"/>
              <a:t>16 </a:t>
            </a:r>
            <a:r>
              <a:rPr lang="el-GR" sz="2000" dirty="0"/>
              <a:t> </a:t>
            </a:r>
            <a:r>
              <a:rPr lang="el-GR" sz="2000" dirty="0" err="1"/>
              <a:t>δεξιὰ</a:t>
            </a:r>
            <a:r>
              <a:rPr lang="el-GR" sz="2000" dirty="0"/>
              <a:t> </a:t>
            </a:r>
            <a:r>
              <a:rPr lang="el-GR" sz="2000" dirty="0" err="1"/>
              <a:t>κυρίου</a:t>
            </a:r>
            <a:r>
              <a:rPr lang="el-GR" sz="2000" dirty="0"/>
              <a:t> </a:t>
            </a:r>
            <a:r>
              <a:rPr lang="el-GR" sz="2000" dirty="0" err="1"/>
              <a:t>ὕψωσέν</a:t>
            </a:r>
            <a:r>
              <a:rPr lang="el-GR" sz="2000" dirty="0"/>
              <a:t> με </a:t>
            </a:r>
            <a:r>
              <a:rPr lang="el-GR" sz="2000" dirty="0" err="1"/>
              <a:t>δεξιὰ</a:t>
            </a:r>
            <a:r>
              <a:rPr lang="el-GR" sz="2000" dirty="0"/>
              <a:t> </a:t>
            </a:r>
            <a:r>
              <a:rPr lang="el-GR" sz="2000" dirty="0" err="1"/>
              <a:t>κυρίου</a:t>
            </a:r>
            <a:r>
              <a:rPr lang="el-GR" sz="2000" dirty="0"/>
              <a:t> </a:t>
            </a:r>
            <a:r>
              <a:rPr lang="el-GR" sz="2000" dirty="0" err="1"/>
              <a:t>ἐποίησεν</a:t>
            </a:r>
            <a:r>
              <a:rPr lang="el-GR" sz="2000" dirty="0"/>
              <a:t> </a:t>
            </a:r>
            <a:r>
              <a:rPr lang="el-GR" sz="2000" dirty="0" err="1"/>
              <a:t>δύναμιν</a:t>
            </a:r>
            <a:endParaRPr lang="el-GR" sz="2000" dirty="0"/>
          </a:p>
          <a:p>
            <a:pPr marL="0" indent="0">
              <a:lnSpc>
                <a:spcPct val="80000"/>
              </a:lnSpc>
              <a:spcBef>
                <a:spcPts val="0"/>
              </a:spcBef>
              <a:buNone/>
            </a:pPr>
            <a:r>
              <a:rPr lang="el-GR" sz="2000" dirty="0"/>
              <a:t> </a:t>
            </a:r>
            <a:r>
              <a:rPr lang="el-GR" sz="2000" baseline="30000" dirty="0"/>
              <a:t>17 </a:t>
            </a:r>
            <a:r>
              <a:rPr lang="el-GR" sz="2000" dirty="0"/>
              <a:t> </a:t>
            </a:r>
            <a:r>
              <a:rPr lang="el-GR" sz="2000" dirty="0" err="1"/>
              <a:t>οὐκ</a:t>
            </a:r>
            <a:r>
              <a:rPr lang="el-GR" sz="2000" dirty="0"/>
              <a:t> </a:t>
            </a:r>
            <a:r>
              <a:rPr lang="el-GR" sz="2000" dirty="0" err="1"/>
              <a:t>ἀποθανοῦμαι</a:t>
            </a:r>
            <a:r>
              <a:rPr lang="el-GR" sz="2000" dirty="0"/>
              <a:t> </a:t>
            </a:r>
            <a:r>
              <a:rPr lang="el-GR" sz="2000" dirty="0" err="1"/>
              <a:t>ἀλλὰ</a:t>
            </a:r>
            <a:r>
              <a:rPr lang="el-GR" sz="2000" dirty="0"/>
              <a:t> </a:t>
            </a:r>
            <a:r>
              <a:rPr lang="el-GR" sz="2000" dirty="0" err="1"/>
              <a:t>ζήσομαι</a:t>
            </a:r>
            <a:r>
              <a:rPr lang="el-GR" sz="2000" dirty="0"/>
              <a:t> </a:t>
            </a:r>
            <a:r>
              <a:rPr lang="el-GR" sz="2000" dirty="0" err="1"/>
              <a:t>καὶ</a:t>
            </a:r>
            <a:r>
              <a:rPr lang="el-GR" sz="2000" dirty="0"/>
              <a:t> </a:t>
            </a:r>
            <a:r>
              <a:rPr lang="el-GR" sz="2000" dirty="0" err="1"/>
              <a:t>ἐκδιηγήσομαι</a:t>
            </a:r>
            <a:r>
              <a:rPr lang="el-GR" sz="2000" dirty="0"/>
              <a:t> </a:t>
            </a:r>
            <a:r>
              <a:rPr lang="el-GR" sz="2000" dirty="0" err="1"/>
              <a:t>τὰ</a:t>
            </a:r>
            <a:r>
              <a:rPr lang="el-GR" sz="2000" dirty="0"/>
              <a:t> </a:t>
            </a:r>
            <a:r>
              <a:rPr lang="el-GR" sz="2000" dirty="0" err="1"/>
              <a:t>ἔργα</a:t>
            </a:r>
            <a:r>
              <a:rPr lang="el-GR" sz="2000" dirty="0"/>
              <a:t> </a:t>
            </a:r>
            <a:r>
              <a:rPr lang="el-GR" sz="2000" dirty="0" err="1"/>
              <a:t>κυρίου</a:t>
            </a:r>
            <a:endParaRPr lang="el-GR" sz="2000" dirty="0"/>
          </a:p>
          <a:p>
            <a:pPr marL="0" indent="0">
              <a:lnSpc>
                <a:spcPct val="80000"/>
              </a:lnSpc>
              <a:spcBef>
                <a:spcPts val="0"/>
              </a:spcBef>
              <a:buNone/>
            </a:pPr>
            <a:r>
              <a:rPr lang="el-GR" sz="2000" dirty="0"/>
              <a:t> </a:t>
            </a:r>
            <a:r>
              <a:rPr lang="el-GR" sz="2000" baseline="30000" dirty="0"/>
              <a:t>18 </a:t>
            </a:r>
            <a:r>
              <a:rPr lang="el-GR" sz="2000" dirty="0"/>
              <a:t> </a:t>
            </a:r>
            <a:r>
              <a:rPr lang="el-GR" sz="2000" dirty="0" err="1"/>
              <a:t>παιδεύων</a:t>
            </a:r>
            <a:r>
              <a:rPr lang="el-GR" sz="2000" dirty="0"/>
              <a:t> </a:t>
            </a:r>
            <a:r>
              <a:rPr lang="el-GR" sz="2000" dirty="0" err="1"/>
              <a:t>ἐπαίδευσέν</a:t>
            </a:r>
            <a:r>
              <a:rPr lang="el-GR" sz="2000" dirty="0"/>
              <a:t> με ὁ </a:t>
            </a:r>
            <a:r>
              <a:rPr lang="el-GR" sz="2000" dirty="0" err="1"/>
              <a:t>κύριος</a:t>
            </a:r>
            <a:r>
              <a:rPr lang="el-GR" sz="2000" dirty="0"/>
              <a:t> </a:t>
            </a:r>
            <a:r>
              <a:rPr lang="el-GR" sz="2000" dirty="0" err="1"/>
              <a:t>καὶ</a:t>
            </a:r>
            <a:r>
              <a:rPr lang="el-GR" sz="2000" dirty="0"/>
              <a:t> </a:t>
            </a:r>
            <a:r>
              <a:rPr lang="el-GR" sz="2000" dirty="0" err="1"/>
              <a:t>τῷ</a:t>
            </a:r>
            <a:r>
              <a:rPr lang="el-GR" sz="2000" dirty="0"/>
              <a:t> </a:t>
            </a:r>
            <a:r>
              <a:rPr lang="el-GR" sz="2000" dirty="0" err="1"/>
              <a:t>θανάτῳ</a:t>
            </a:r>
            <a:r>
              <a:rPr lang="el-GR" sz="2000" dirty="0"/>
              <a:t> </a:t>
            </a:r>
            <a:r>
              <a:rPr lang="el-GR" sz="2000" dirty="0" err="1"/>
              <a:t>οὐ</a:t>
            </a:r>
            <a:r>
              <a:rPr lang="el-GR" sz="2000" dirty="0"/>
              <a:t> </a:t>
            </a:r>
            <a:r>
              <a:rPr lang="el-GR" sz="2000" dirty="0" err="1"/>
              <a:t>παρέδωκέν</a:t>
            </a:r>
            <a:r>
              <a:rPr lang="el-GR" sz="2000" dirty="0"/>
              <a:t> με</a:t>
            </a:r>
          </a:p>
          <a:p>
            <a:pPr marL="0" indent="0">
              <a:lnSpc>
                <a:spcPct val="80000"/>
              </a:lnSpc>
              <a:spcBef>
                <a:spcPts val="0"/>
              </a:spcBef>
              <a:buNone/>
            </a:pPr>
            <a:r>
              <a:rPr lang="el-GR" sz="2000" dirty="0"/>
              <a:t> </a:t>
            </a:r>
            <a:r>
              <a:rPr lang="el-GR" sz="2000" baseline="30000" dirty="0"/>
              <a:t>19 </a:t>
            </a:r>
            <a:r>
              <a:rPr lang="el-GR" sz="2000" dirty="0"/>
              <a:t> </a:t>
            </a:r>
            <a:r>
              <a:rPr lang="el-GR" sz="2000" dirty="0" err="1"/>
              <a:t>ἀνοίξατέ</a:t>
            </a:r>
            <a:r>
              <a:rPr lang="el-GR" sz="2000" dirty="0"/>
              <a:t> μοι </a:t>
            </a:r>
            <a:r>
              <a:rPr lang="el-GR" sz="2000" dirty="0" err="1"/>
              <a:t>πύλας</a:t>
            </a:r>
            <a:r>
              <a:rPr lang="el-GR" sz="2000" dirty="0"/>
              <a:t> </a:t>
            </a:r>
            <a:r>
              <a:rPr lang="el-GR" sz="2000" dirty="0" err="1"/>
              <a:t>δικαιοσύνης</a:t>
            </a:r>
            <a:r>
              <a:rPr lang="el-GR" sz="2000" dirty="0"/>
              <a:t> </a:t>
            </a:r>
            <a:r>
              <a:rPr lang="el-GR" sz="2000" dirty="0" err="1"/>
              <a:t>εἰσελθὼν</a:t>
            </a:r>
            <a:r>
              <a:rPr lang="el-GR" sz="2000" dirty="0"/>
              <a:t> </a:t>
            </a:r>
            <a:r>
              <a:rPr lang="el-GR" sz="2000" dirty="0" err="1"/>
              <a:t>ἐν</a:t>
            </a:r>
            <a:r>
              <a:rPr lang="el-GR" sz="2000" dirty="0"/>
              <a:t> </a:t>
            </a:r>
            <a:r>
              <a:rPr lang="el-GR" sz="2000" dirty="0" err="1"/>
              <a:t>αὐταῖς</a:t>
            </a:r>
            <a:r>
              <a:rPr lang="el-GR" sz="2000" dirty="0"/>
              <a:t> </a:t>
            </a:r>
            <a:r>
              <a:rPr lang="el-GR" sz="2000" dirty="0" err="1"/>
              <a:t>ἐξομολογήσομαι</a:t>
            </a:r>
            <a:r>
              <a:rPr lang="el-GR" sz="2000" dirty="0"/>
              <a:t> </a:t>
            </a:r>
            <a:r>
              <a:rPr lang="el-GR" sz="2000" dirty="0" err="1"/>
              <a:t>τῷ</a:t>
            </a:r>
            <a:r>
              <a:rPr lang="el-GR" sz="2000" dirty="0"/>
              <a:t> </a:t>
            </a:r>
            <a:r>
              <a:rPr lang="el-GR" sz="2000" dirty="0" err="1"/>
              <a:t>κυρίῳ</a:t>
            </a:r>
            <a:endParaRPr lang="el-GR" sz="2000" dirty="0"/>
          </a:p>
          <a:p>
            <a:pPr marL="0" indent="0">
              <a:lnSpc>
                <a:spcPct val="80000"/>
              </a:lnSpc>
              <a:spcBef>
                <a:spcPts val="0"/>
              </a:spcBef>
              <a:buNone/>
            </a:pPr>
            <a:r>
              <a:rPr lang="el-GR" sz="2000" dirty="0"/>
              <a:t> </a:t>
            </a:r>
            <a:r>
              <a:rPr lang="el-GR" sz="2000" baseline="30000" dirty="0"/>
              <a:t>20 </a:t>
            </a:r>
            <a:r>
              <a:rPr lang="el-GR" sz="2000" dirty="0"/>
              <a:t> </a:t>
            </a:r>
            <a:r>
              <a:rPr lang="el-GR" sz="2000" dirty="0" err="1"/>
              <a:t>αὕτη</a:t>
            </a:r>
            <a:r>
              <a:rPr lang="el-GR" sz="2000" dirty="0"/>
              <a:t> ἡ </a:t>
            </a:r>
            <a:r>
              <a:rPr lang="el-GR" sz="2000" dirty="0" err="1"/>
              <a:t>πύλη</a:t>
            </a:r>
            <a:r>
              <a:rPr lang="el-GR" sz="2000" dirty="0"/>
              <a:t> </a:t>
            </a:r>
            <a:r>
              <a:rPr lang="el-GR" sz="2000" dirty="0" err="1"/>
              <a:t>τοῦ</a:t>
            </a:r>
            <a:r>
              <a:rPr lang="el-GR" sz="2000" dirty="0"/>
              <a:t> </a:t>
            </a:r>
            <a:r>
              <a:rPr lang="el-GR" sz="2000" dirty="0" err="1"/>
              <a:t>κυρίου</a:t>
            </a:r>
            <a:r>
              <a:rPr lang="el-GR" sz="2000" dirty="0"/>
              <a:t> </a:t>
            </a:r>
            <a:r>
              <a:rPr lang="el-GR" sz="2000" dirty="0" err="1"/>
              <a:t>δίκαιοι</a:t>
            </a:r>
            <a:r>
              <a:rPr lang="el-GR" sz="2000" dirty="0"/>
              <a:t> </a:t>
            </a:r>
            <a:r>
              <a:rPr lang="el-GR" sz="2000" dirty="0" err="1"/>
              <a:t>εἰσελεύσονται</a:t>
            </a:r>
            <a:r>
              <a:rPr lang="el-GR" sz="2000" dirty="0"/>
              <a:t> </a:t>
            </a:r>
            <a:r>
              <a:rPr lang="el-GR" sz="2000" dirty="0" err="1"/>
              <a:t>ἐν</a:t>
            </a:r>
            <a:r>
              <a:rPr lang="el-GR" sz="2000" dirty="0"/>
              <a:t> </a:t>
            </a:r>
            <a:r>
              <a:rPr lang="el-GR" sz="2000" dirty="0" err="1"/>
              <a:t>αὐτῇ</a:t>
            </a:r>
            <a:endParaRPr lang="el-GR" sz="2000" dirty="0"/>
          </a:p>
          <a:p>
            <a:pPr marL="0" indent="0">
              <a:lnSpc>
                <a:spcPct val="80000"/>
              </a:lnSpc>
              <a:spcBef>
                <a:spcPts val="0"/>
              </a:spcBef>
              <a:buNone/>
            </a:pPr>
            <a:r>
              <a:rPr lang="el-GR" sz="2000" dirty="0"/>
              <a:t> </a:t>
            </a:r>
            <a:r>
              <a:rPr lang="el-GR" sz="2000" baseline="30000" dirty="0"/>
              <a:t>21 </a:t>
            </a:r>
            <a:r>
              <a:rPr lang="el-GR" sz="2000" dirty="0"/>
              <a:t> </a:t>
            </a:r>
            <a:r>
              <a:rPr lang="el-GR" sz="2000" dirty="0" err="1"/>
              <a:t>ἐξομολογήσομαί</a:t>
            </a:r>
            <a:r>
              <a:rPr lang="el-GR" sz="2000" dirty="0"/>
              <a:t> σοι </a:t>
            </a:r>
            <a:r>
              <a:rPr lang="el-GR" sz="2000" dirty="0" err="1"/>
              <a:t>ὅτι</a:t>
            </a:r>
            <a:r>
              <a:rPr lang="el-GR" sz="2000" dirty="0"/>
              <a:t> </a:t>
            </a:r>
            <a:r>
              <a:rPr lang="el-GR" sz="2000" dirty="0" err="1"/>
              <a:t>ἐπήκουσάς</a:t>
            </a:r>
            <a:r>
              <a:rPr lang="el-GR" sz="2000" dirty="0"/>
              <a:t> μου </a:t>
            </a:r>
            <a:r>
              <a:rPr lang="el-GR" sz="2000" dirty="0" err="1"/>
              <a:t>καὶ</a:t>
            </a:r>
            <a:r>
              <a:rPr lang="el-GR" sz="2000" dirty="0"/>
              <a:t> </a:t>
            </a:r>
            <a:r>
              <a:rPr lang="el-GR" sz="2000" dirty="0" err="1"/>
              <a:t>ἐγένου</a:t>
            </a:r>
            <a:r>
              <a:rPr lang="el-GR" sz="2000" dirty="0"/>
              <a:t> μοι </a:t>
            </a:r>
            <a:r>
              <a:rPr lang="el-GR" sz="2000" dirty="0" err="1"/>
              <a:t>εἰς</a:t>
            </a:r>
            <a:r>
              <a:rPr lang="el-GR" sz="2000" dirty="0"/>
              <a:t> </a:t>
            </a:r>
            <a:r>
              <a:rPr lang="el-GR" sz="2000" dirty="0" err="1"/>
              <a:t>σωτηρίαν</a:t>
            </a:r>
            <a:endParaRPr lang="el-GR" sz="2000" dirty="0"/>
          </a:p>
        </p:txBody>
      </p:sp>
    </p:spTree>
    <p:extLst>
      <p:ext uri="{BB962C8B-B14F-4D97-AF65-F5344CB8AC3E}">
        <p14:creationId xmlns:p14="http://schemas.microsoft.com/office/powerpoint/2010/main" val="3867244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11</a:t>
            </a:r>
            <a:r>
              <a:rPr lang="en-US"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600" dirty="0" smtClean="0"/>
              <a:t>ΟΙΚΟΔ</a:t>
            </a:r>
            <a:r>
              <a:rPr lang="en-US" sz="2600" dirty="0"/>
              <a:t>: </a:t>
            </a:r>
            <a:r>
              <a:rPr lang="el-GR" sz="2600" dirty="0"/>
              <a:t>ΑΝΥΨΩΣΗ ΕΥΛΟΓΙΑ ΤΕΤΑΡΤΟΥ ΠΟΤΗΡΙΟΥ ΟΙΝΟΥ</a:t>
            </a:r>
          </a:p>
          <a:p>
            <a:pPr marL="0" indent="0">
              <a:buNone/>
            </a:pPr>
            <a:r>
              <a:rPr lang="el-GR" sz="2600" dirty="0"/>
              <a:t>ΟΙΚΟΓΕΝΕΙΑ</a:t>
            </a:r>
            <a:r>
              <a:rPr lang="en-US" sz="2600" dirty="0"/>
              <a:t>: </a:t>
            </a:r>
            <a:r>
              <a:rPr lang="el-GR" sz="2600" dirty="0"/>
              <a:t>ΜΕΤΑΛΗΨΗ ΑΠΟ ΤΟ ΤΕΤΑΡΤΟ ΠΟΤΗΡΙ ΤΟΥ ΟΙΝΟΥ</a:t>
            </a:r>
          </a:p>
          <a:p>
            <a:pPr marL="0" indent="0">
              <a:buNone/>
            </a:pPr>
            <a:r>
              <a:rPr lang="el-GR" sz="2600" dirty="0"/>
              <a:t>ΟΛΟΙ ΜΑΖΙ</a:t>
            </a:r>
            <a:r>
              <a:rPr lang="en-US" sz="2600" dirty="0"/>
              <a:t>: </a:t>
            </a:r>
            <a:r>
              <a:rPr lang="el-GR" sz="2600" dirty="0"/>
              <a:t>ΑΝΤΙΦΩΝΙΚΗ ΨΑΛΜΩΔΗΣΗ ΤΟΥ ΨΑΛΜΟΥ </a:t>
            </a:r>
            <a:r>
              <a:rPr lang="el-GR" sz="2600" dirty="0" smtClean="0"/>
              <a:t>136</a:t>
            </a:r>
            <a:endParaRPr lang="el-GR" sz="2600" dirty="0"/>
          </a:p>
        </p:txBody>
      </p:sp>
    </p:spTree>
    <p:extLst>
      <p:ext uri="{BB962C8B-B14F-4D97-AF65-F5344CB8AC3E}">
        <p14:creationId xmlns:p14="http://schemas.microsoft.com/office/powerpoint/2010/main" val="1059952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2972880"/>
            <a:ext cx="8229600" cy="3264432"/>
          </a:xfrm>
        </p:spPr>
        <p:txBody>
          <a:bodyPr>
            <a:noAutofit/>
          </a:bodyPr>
          <a:lstStyle/>
          <a:p>
            <a:pPr marL="0" indent="0">
              <a:lnSpc>
                <a:spcPts val="1800"/>
              </a:lnSpc>
              <a:spcBef>
                <a:spcPts val="0"/>
              </a:spcBef>
              <a:buNone/>
            </a:pPr>
            <a:r>
              <a:rPr lang="en-US" sz="2000" b="1" dirty="0" smtClean="0"/>
              <a:t>Psalm </a:t>
            </a:r>
            <a:r>
              <a:rPr lang="en-US" sz="2000" b="1" dirty="0"/>
              <a:t>136:1</a:t>
            </a:r>
            <a:r>
              <a:rPr lang="en-US" sz="2000" dirty="0"/>
              <a:t> </a:t>
            </a:r>
            <a:r>
              <a:rPr lang="el-GR" sz="2000" dirty="0" err="1"/>
              <a:t>τῷ</a:t>
            </a:r>
            <a:r>
              <a:rPr lang="en-US" sz="2000" dirty="0"/>
              <a:t> </a:t>
            </a:r>
            <a:r>
              <a:rPr lang="el-GR" sz="2000" dirty="0" err="1"/>
              <a:t>Δαυιδ</a:t>
            </a:r>
            <a:r>
              <a:rPr lang="en-US" sz="2000" dirty="0"/>
              <a:t> </a:t>
            </a:r>
            <a:r>
              <a:rPr lang="el-GR" sz="2000" dirty="0" err="1"/>
              <a:t>ἐπὶ</a:t>
            </a:r>
            <a:r>
              <a:rPr lang="en-US" sz="2000" dirty="0"/>
              <a:t> </a:t>
            </a:r>
            <a:r>
              <a:rPr lang="el-GR" sz="2000" dirty="0" err="1"/>
              <a:t>τῶν</a:t>
            </a:r>
            <a:r>
              <a:rPr lang="en-US" sz="2000" dirty="0"/>
              <a:t> </a:t>
            </a:r>
            <a:r>
              <a:rPr lang="el-GR" sz="2000" dirty="0" err="1"/>
              <a:t>ποταμῶν</a:t>
            </a:r>
            <a:r>
              <a:rPr lang="en-US" sz="2000" dirty="0"/>
              <a:t> </a:t>
            </a:r>
            <a:r>
              <a:rPr lang="el-GR" sz="2000" dirty="0" err="1"/>
              <a:t>Βαβυλῶνος</a:t>
            </a:r>
            <a:r>
              <a:rPr lang="en-US" sz="2000" dirty="0"/>
              <a:t> </a:t>
            </a:r>
            <a:r>
              <a:rPr lang="el-GR" sz="2000" dirty="0" err="1"/>
              <a:t>ἐκεῖ</a:t>
            </a:r>
            <a:r>
              <a:rPr lang="en-US" sz="2000" dirty="0"/>
              <a:t> </a:t>
            </a:r>
            <a:r>
              <a:rPr lang="el-GR" sz="2000" dirty="0" err="1"/>
              <a:t>ἐκαθίσαμεν</a:t>
            </a:r>
            <a:r>
              <a:rPr lang="en-US" sz="2000" dirty="0"/>
              <a:t> </a:t>
            </a:r>
            <a:r>
              <a:rPr lang="el-GR" sz="2000" dirty="0" err="1"/>
              <a:t>καὶ</a:t>
            </a:r>
            <a:r>
              <a:rPr lang="en-US" sz="2000" dirty="0"/>
              <a:t> </a:t>
            </a:r>
            <a:r>
              <a:rPr lang="el-GR" sz="2000" dirty="0" err="1"/>
              <a:t>ἐκλαύσαμεν</a:t>
            </a:r>
            <a:r>
              <a:rPr lang="en-US" sz="2000" dirty="0"/>
              <a:t> </a:t>
            </a:r>
            <a:r>
              <a:rPr lang="el-GR" sz="2000" dirty="0" err="1"/>
              <a:t>ἐν</a:t>
            </a:r>
            <a:r>
              <a:rPr lang="en-US" sz="2000" dirty="0"/>
              <a:t> </a:t>
            </a:r>
            <a:r>
              <a:rPr lang="el-GR" sz="2000" dirty="0" err="1"/>
              <a:t>τῷ</a:t>
            </a:r>
            <a:r>
              <a:rPr lang="en-US" sz="2000" dirty="0"/>
              <a:t> </a:t>
            </a:r>
            <a:r>
              <a:rPr lang="el-GR" sz="2000" dirty="0" err="1"/>
              <a:t>μνησθῆναι</a:t>
            </a:r>
            <a:r>
              <a:rPr lang="en-US" sz="2000" dirty="0"/>
              <a:t> </a:t>
            </a:r>
            <a:r>
              <a:rPr lang="el-GR" sz="2000" dirty="0" err="1"/>
              <a:t>ἡμᾶς</a:t>
            </a:r>
            <a:r>
              <a:rPr lang="en-US" sz="2000" dirty="0"/>
              <a:t> </a:t>
            </a:r>
            <a:r>
              <a:rPr lang="el-GR" sz="2000" dirty="0" err="1"/>
              <a:t>τῆς</a:t>
            </a:r>
            <a:r>
              <a:rPr lang="en-US" sz="2000" dirty="0"/>
              <a:t> </a:t>
            </a:r>
            <a:r>
              <a:rPr lang="el-GR" sz="2000" dirty="0" err="1"/>
              <a:t>Σιων</a:t>
            </a:r>
            <a:endParaRPr lang="el-GR" sz="2000" dirty="0"/>
          </a:p>
          <a:p>
            <a:pPr marL="0" indent="0">
              <a:lnSpc>
                <a:spcPts val="1800"/>
              </a:lnSpc>
              <a:spcBef>
                <a:spcPts val="0"/>
              </a:spcBef>
              <a:buNone/>
            </a:pPr>
            <a:r>
              <a:rPr lang="en-US" sz="2000" dirty="0"/>
              <a:t> </a:t>
            </a:r>
            <a:r>
              <a:rPr lang="en-US" sz="2000" baseline="30000" dirty="0"/>
              <a:t>2 </a:t>
            </a:r>
            <a:r>
              <a:rPr lang="en-US" sz="2000" dirty="0"/>
              <a:t> </a:t>
            </a:r>
            <a:r>
              <a:rPr lang="el-GR" sz="2000" dirty="0" err="1"/>
              <a:t>ἐπὶ</a:t>
            </a:r>
            <a:r>
              <a:rPr lang="en-US" sz="2000" dirty="0"/>
              <a:t> </a:t>
            </a:r>
            <a:r>
              <a:rPr lang="el-GR" sz="2000" dirty="0" err="1"/>
              <a:t>ταῖς</a:t>
            </a:r>
            <a:r>
              <a:rPr lang="en-US" sz="2000" dirty="0"/>
              <a:t> </a:t>
            </a:r>
            <a:r>
              <a:rPr lang="el-GR" sz="2000" dirty="0" err="1"/>
              <a:t>ἰτέαις</a:t>
            </a:r>
            <a:r>
              <a:rPr lang="en-US" sz="2000" dirty="0"/>
              <a:t> </a:t>
            </a:r>
            <a:r>
              <a:rPr lang="el-GR" sz="2000" dirty="0" err="1"/>
              <a:t>ἐν</a:t>
            </a:r>
            <a:r>
              <a:rPr lang="en-US" sz="2000" dirty="0"/>
              <a:t> </a:t>
            </a:r>
            <a:r>
              <a:rPr lang="el-GR" sz="2000" dirty="0" err="1"/>
              <a:t>μέσῳ</a:t>
            </a:r>
            <a:r>
              <a:rPr lang="en-US" sz="2000" dirty="0"/>
              <a:t> </a:t>
            </a:r>
            <a:r>
              <a:rPr lang="el-GR" sz="2000" dirty="0" err="1"/>
              <a:t>αὐτῆς</a:t>
            </a:r>
            <a:r>
              <a:rPr lang="en-US" sz="2000" dirty="0"/>
              <a:t> </a:t>
            </a:r>
            <a:r>
              <a:rPr lang="el-GR" sz="2000" dirty="0" err="1"/>
              <a:t>ἐκρεμάσαμεν</a:t>
            </a:r>
            <a:r>
              <a:rPr lang="en-US" sz="2000" dirty="0"/>
              <a:t> </a:t>
            </a:r>
            <a:r>
              <a:rPr lang="el-GR" sz="2000" dirty="0" err="1"/>
              <a:t>τὰ</a:t>
            </a:r>
            <a:r>
              <a:rPr lang="en-US" sz="2000" dirty="0"/>
              <a:t> </a:t>
            </a:r>
            <a:r>
              <a:rPr lang="el-GR" sz="2000" dirty="0" err="1"/>
              <a:t>ὄργανα</a:t>
            </a:r>
            <a:r>
              <a:rPr lang="en-US" sz="2000" dirty="0"/>
              <a:t> </a:t>
            </a:r>
            <a:r>
              <a:rPr lang="el-GR" sz="2000" dirty="0" err="1"/>
              <a:t>ἡμῶν</a:t>
            </a:r>
            <a:endParaRPr lang="el-GR" sz="2000" dirty="0"/>
          </a:p>
          <a:p>
            <a:pPr marL="0" indent="0">
              <a:lnSpc>
                <a:spcPts val="1800"/>
              </a:lnSpc>
              <a:spcBef>
                <a:spcPts val="0"/>
              </a:spcBef>
              <a:buNone/>
            </a:pPr>
            <a:r>
              <a:rPr lang="en-US" sz="2000" dirty="0"/>
              <a:t> </a:t>
            </a:r>
            <a:r>
              <a:rPr lang="en-US" sz="2000" baseline="30000" dirty="0"/>
              <a:t>3 </a:t>
            </a:r>
            <a:r>
              <a:rPr lang="en-US" sz="2000" dirty="0"/>
              <a:t> </a:t>
            </a:r>
            <a:r>
              <a:rPr lang="el-GR" sz="2000" dirty="0" err="1"/>
              <a:t>ὅτι</a:t>
            </a:r>
            <a:r>
              <a:rPr lang="en-US" sz="2000" dirty="0"/>
              <a:t> </a:t>
            </a:r>
            <a:r>
              <a:rPr lang="el-GR" sz="2000" dirty="0" err="1"/>
              <a:t>ἐκεῖ</a:t>
            </a:r>
            <a:r>
              <a:rPr lang="en-US" sz="2000" dirty="0"/>
              <a:t> </a:t>
            </a:r>
            <a:r>
              <a:rPr lang="el-GR" sz="2000" dirty="0" err="1"/>
              <a:t>ἐπηρώτησαν</a:t>
            </a:r>
            <a:r>
              <a:rPr lang="en-US" sz="2000" dirty="0"/>
              <a:t> </a:t>
            </a:r>
            <a:r>
              <a:rPr lang="el-GR" sz="2000" dirty="0" err="1"/>
              <a:t>ἡμᾶς</a:t>
            </a:r>
            <a:r>
              <a:rPr lang="en-US" sz="2000" dirty="0"/>
              <a:t> </a:t>
            </a:r>
            <a:r>
              <a:rPr lang="el-GR" sz="2000" dirty="0" err="1"/>
              <a:t>οἱ</a:t>
            </a:r>
            <a:r>
              <a:rPr lang="en-US" sz="2000" dirty="0"/>
              <a:t> </a:t>
            </a:r>
            <a:r>
              <a:rPr lang="el-GR" sz="2000" dirty="0" err="1"/>
              <a:t>αἰχμαλωτεύσαντες</a:t>
            </a:r>
            <a:r>
              <a:rPr lang="en-US" sz="2000" dirty="0"/>
              <a:t> </a:t>
            </a:r>
            <a:r>
              <a:rPr lang="el-GR" sz="2000" dirty="0" err="1"/>
              <a:t>ἡμᾶς</a:t>
            </a:r>
            <a:r>
              <a:rPr lang="en-US" sz="2000" dirty="0"/>
              <a:t> </a:t>
            </a:r>
            <a:r>
              <a:rPr lang="el-GR" sz="2000" dirty="0" err="1"/>
              <a:t>λόγους</a:t>
            </a:r>
            <a:r>
              <a:rPr lang="en-US" sz="2000" dirty="0"/>
              <a:t> </a:t>
            </a:r>
            <a:r>
              <a:rPr lang="el-GR" sz="2000" dirty="0" err="1"/>
              <a:t>ᾠδῶν</a:t>
            </a:r>
            <a:r>
              <a:rPr lang="en-US" sz="2000" dirty="0"/>
              <a:t> </a:t>
            </a:r>
            <a:r>
              <a:rPr lang="el-GR" sz="2000" dirty="0" err="1"/>
              <a:t>καὶ</a:t>
            </a:r>
            <a:r>
              <a:rPr lang="en-US" sz="2000" dirty="0"/>
              <a:t> </a:t>
            </a:r>
            <a:r>
              <a:rPr lang="el-GR" sz="2000" dirty="0" err="1"/>
              <a:t>οἱ</a:t>
            </a:r>
            <a:r>
              <a:rPr lang="en-US" sz="2000" dirty="0"/>
              <a:t> </a:t>
            </a:r>
            <a:r>
              <a:rPr lang="el-GR" sz="2000" dirty="0" err="1"/>
              <a:t>ἀπαγαγόντες</a:t>
            </a:r>
            <a:r>
              <a:rPr lang="en-US" sz="2000" dirty="0"/>
              <a:t> </a:t>
            </a:r>
            <a:r>
              <a:rPr lang="el-GR" sz="2000" dirty="0" err="1"/>
              <a:t>ἡμᾶς</a:t>
            </a:r>
            <a:r>
              <a:rPr lang="en-US" sz="2000" dirty="0"/>
              <a:t> </a:t>
            </a:r>
            <a:r>
              <a:rPr lang="el-GR" sz="2000" dirty="0" err="1"/>
              <a:t>ὕμνον</a:t>
            </a:r>
            <a:r>
              <a:rPr lang="en-US" sz="2000" dirty="0"/>
              <a:t> </a:t>
            </a:r>
            <a:r>
              <a:rPr lang="el-GR" sz="2000" dirty="0" err="1"/>
              <a:t>ᾄσατε</a:t>
            </a:r>
            <a:r>
              <a:rPr lang="en-US" sz="2000" dirty="0"/>
              <a:t> </a:t>
            </a:r>
            <a:r>
              <a:rPr lang="el-GR" sz="2000" dirty="0" err="1"/>
              <a:t>ἡμῖν</a:t>
            </a:r>
            <a:r>
              <a:rPr lang="en-US" sz="2000" dirty="0"/>
              <a:t> </a:t>
            </a:r>
            <a:r>
              <a:rPr lang="el-GR" sz="2000" dirty="0" err="1"/>
              <a:t>ἐκ</a:t>
            </a:r>
            <a:r>
              <a:rPr lang="en-US" sz="2000" dirty="0"/>
              <a:t> </a:t>
            </a:r>
            <a:r>
              <a:rPr lang="el-GR" sz="2000" dirty="0" err="1"/>
              <a:t>τῶν</a:t>
            </a:r>
            <a:r>
              <a:rPr lang="en-US" sz="2000" dirty="0"/>
              <a:t> </a:t>
            </a:r>
            <a:r>
              <a:rPr lang="el-GR" sz="2000" dirty="0" err="1"/>
              <a:t>ᾠδῶν</a:t>
            </a:r>
            <a:r>
              <a:rPr lang="en-US" sz="2000" dirty="0"/>
              <a:t> </a:t>
            </a:r>
            <a:r>
              <a:rPr lang="el-GR" sz="2000" dirty="0" err="1"/>
              <a:t>Σιων</a:t>
            </a:r>
            <a:endParaRPr lang="el-GR" sz="2000" dirty="0"/>
          </a:p>
          <a:p>
            <a:pPr marL="0" indent="0">
              <a:lnSpc>
                <a:spcPts val="1800"/>
              </a:lnSpc>
              <a:spcBef>
                <a:spcPts val="0"/>
              </a:spcBef>
              <a:buNone/>
            </a:pPr>
            <a:r>
              <a:rPr lang="en-US" sz="2000" dirty="0"/>
              <a:t> </a:t>
            </a:r>
            <a:r>
              <a:rPr lang="en-US" sz="2000" baseline="30000" dirty="0"/>
              <a:t>4 </a:t>
            </a:r>
            <a:r>
              <a:rPr lang="en-US" sz="2000" dirty="0"/>
              <a:t> </a:t>
            </a:r>
            <a:r>
              <a:rPr lang="el-GR" sz="2000" dirty="0" err="1"/>
              <a:t>πῶς</a:t>
            </a:r>
            <a:r>
              <a:rPr lang="en-US" sz="2000" dirty="0"/>
              <a:t> </a:t>
            </a:r>
            <a:r>
              <a:rPr lang="el-GR" sz="2000" dirty="0" err="1"/>
              <a:t>ᾄσωμεν</a:t>
            </a:r>
            <a:r>
              <a:rPr lang="en-US" sz="2000" dirty="0"/>
              <a:t> </a:t>
            </a:r>
            <a:r>
              <a:rPr lang="el-GR" sz="2000" dirty="0" err="1"/>
              <a:t>τὴν</a:t>
            </a:r>
            <a:r>
              <a:rPr lang="en-US" sz="2000" dirty="0"/>
              <a:t> </a:t>
            </a:r>
            <a:r>
              <a:rPr lang="el-GR" sz="2000" dirty="0" err="1"/>
              <a:t>ᾠδὴν</a:t>
            </a:r>
            <a:r>
              <a:rPr lang="en-US" sz="2000" dirty="0"/>
              <a:t> </a:t>
            </a:r>
            <a:r>
              <a:rPr lang="el-GR" sz="2000" dirty="0" err="1"/>
              <a:t>κυρίου</a:t>
            </a:r>
            <a:r>
              <a:rPr lang="en-US" sz="2000" dirty="0"/>
              <a:t> </a:t>
            </a:r>
            <a:r>
              <a:rPr lang="el-GR" sz="2000" dirty="0" err="1"/>
              <a:t>ἐπὶ</a:t>
            </a:r>
            <a:r>
              <a:rPr lang="en-US" sz="2000" dirty="0"/>
              <a:t> </a:t>
            </a:r>
            <a:r>
              <a:rPr lang="el-GR" sz="2000" dirty="0" err="1"/>
              <a:t>γῆς</a:t>
            </a:r>
            <a:r>
              <a:rPr lang="en-US" sz="2000" dirty="0"/>
              <a:t> </a:t>
            </a:r>
            <a:r>
              <a:rPr lang="el-GR" sz="2000" dirty="0" err="1"/>
              <a:t>ἀλλοτρίας</a:t>
            </a:r>
            <a:endParaRPr lang="el-GR" sz="2000" dirty="0"/>
          </a:p>
          <a:p>
            <a:pPr marL="0" indent="0">
              <a:lnSpc>
                <a:spcPts val="1800"/>
              </a:lnSpc>
              <a:spcBef>
                <a:spcPts val="0"/>
              </a:spcBef>
              <a:buNone/>
            </a:pPr>
            <a:r>
              <a:rPr lang="en-US" sz="2000" dirty="0"/>
              <a:t> </a:t>
            </a:r>
            <a:r>
              <a:rPr lang="el-GR" sz="2000" baseline="30000" dirty="0"/>
              <a:t>5 </a:t>
            </a:r>
            <a:r>
              <a:rPr lang="el-GR" sz="2000" dirty="0"/>
              <a:t> </a:t>
            </a:r>
            <a:r>
              <a:rPr lang="el-GR" sz="2000" dirty="0" err="1"/>
              <a:t>ἐὰν</a:t>
            </a:r>
            <a:r>
              <a:rPr lang="el-GR" sz="2000" dirty="0"/>
              <a:t> </a:t>
            </a:r>
            <a:r>
              <a:rPr lang="el-GR" sz="2000" dirty="0" err="1"/>
              <a:t>ἐπιλάθωμαί</a:t>
            </a:r>
            <a:r>
              <a:rPr lang="el-GR" sz="2000" dirty="0"/>
              <a:t> σου </a:t>
            </a:r>
            <a:r>
              <a:rPr lang="el-GR" sz="2000" dirty="0" err="1"/>
              <a:t>Ιερουσαλημ</a:t>
            </a:r>
            <a:r>
              <a:rPr lang="el-GR" sz="2000" dirty="0"/>
              <a:t> </a:t>
            </a:r>
            <a:r>
              <a:rPr lang="el-GR" sz="2000" dirty="0" err="1"/>
              <a:t>ἐπιλησθείη</a:t>
            </a:r>
            <a:r>
              <a:rPr lang="el-GR" sz="2000" dirty="0"/>
              <a:t> ἡ </a:t>
            </a:r>
            <a:r>
              <a:rPr lang="el-GR" sz="2000" dirty="0" err="1"/>
              <a:t>δεξιά</a:t>
            </a:r>
            <a:r>
              <a:rPr lang="el-GR" sz="2000" dirty="0"/>
              <a:t> μου</a:t>
            </a:r>
          </a:p>
          <a:p>
            <a:pPr marL="0" indent="0">
              <a:lnSpc>
                <a:spcPts val="1800"/>
              </a:lnSpc>
              <a:spcBef>
                <a:spcPts val="0"/>
              </a:spcBef>
              <a:buNone/>
            </a:pPr>
            <a:r>
              <a:rPr lang="el-GR" sz="2000" dirty="0"/>
              <a:t> </a:t>
            </a:r>
            <a:r>
              <a:rPr lang="el-GR" sz="2000" baseline="30000" dirty="0"/>
              <a:t>6 </a:t>
            </a:r>
            <a:r>
              <a:rPr lang="el-GR" sz="2000" dirty="0"/>
              <a:t> </a:t>
            </a:r>
            <a:r>
              <a:rPr lang="el-GR" sz="2000" dirty="0" err="1"/>
              <a:t>κολληθείη</a:t>
            </a:r>
            <a:r>
              <a:rPr lang="el-GR" sz="2000" dirty="0"/>
              <a:t> ἡ </a:t>
            </a:r>
            <a:r>
              <a:rPr lang="el-GR" sz="2000" dirty="0" err="1"/>
              <a:t>γλῶσσά</a:t>
            </a:r>
            <a:r>
              <a:rPr lang="el-GR" sz="2000" dirty="0"/>
              <a:t> μου </a:t>
            </a:r>
            <a:r>
              <a:rPr lang="el-GR" sz="2000" dirty="0" err="1"/>
              <a:t>τῷ</a:t>
            </a:r>
            <a:r>
              <a:rPr lang="el-GR" sz="2000" dirty="0"/>
              <a:t> </a:t>
            </a:r>
            <a:r>
              <a:rPr lang="el-GR" sz="2000" dirty="0" err="1"/>
              <a:t>λάρυγγί</a:t>
            </a:r>
            <a:r>
              <a:rPr lang="el-GR" sz="2000" dirty="0"/>
              <a:t> μου </a:t>
            </a:r>
            <a:r>
              <a:rPr lang="el-GR" sz="2000" dirty="0" err="1"/>
              <a:t>ἐὰν</a:t>
            </a:r>
            <a:r>
              <a:rPr lang="el-GR" sz="2000" dirty="0"/>
              <a:t> </a:t>
            </a:r>
            <a:r>
              <a:rPr lang="el-GR" sz="2000" dirty="0" err="1"/>
              <a:t>μή</a:t>
            </a:r>
            <a:r>
              <a:rPr lang="el-GR" sz="2000" dirty="0"/>
              <a:t> σου </a:t>
            </a:r>
            <a:r>
              <a:rPr lang="el-GR" sz="2000" dirty="0" err="1"/>
              <a:t>μνησθῶ</a:t>
            </a:r>
            <a:r>
              <a:rPr lang="el-GR" sz="2000" dirty="0"/>
              <a:t> </a:t>
            </a:r>
            <a:r>
              <a:rPr lang="el-GR" sz="2000" dirty="0" err="1"/>
              <a:t>ἐὰν</a:t>
            </a:r>
            <a:r>
              <a:rPr lang="el-GR" sz="2000" dirty="0"/>
              <a:t> </a:t>
            </a:r>
            <a:r>
              <a:rPr lang="el-GR" sz="2000" dirty="0" err="1"/>
              <a:t>μὴ</a:t>
            </a:r>
            <a:r>
              <a:rPr lang="el-GR" sz="2000" dirty="0"/>
              <a:t> </a:t>
            </a:r>
            <a:r>
              <a:rPr lang="el-GR" sz="2000" dirty="0" err="1"/>
              <a:t>προανατάξωμαι</a:t>
            </a:r>
            <a:r>
              <a:rPr lang="el-GR" sz="2000" dirty="0"/>
              <a:t> </a:t>
            </a:r>
            <a:r>
              <a:rPr lang="el-GR" sz="2000" dirty="0" err="1"/>
              <a:t>τὴν</a:t>
            </a:r>
            <a:r>
              <a:rPr lang="el-GR" sz="2000" dirty="0"/>
              <a:t> </a:t>
            </a:r>
            <a:r>
              <a:rPr lang="el-GR" sz="2000" dirty="0" err="1"/>
              <a:t>Ιερουσαλημ</a:t>
            </a:r>
            <a:r>
              <a:rPr lang="el-GR" sz="2000" dirty="0"/>
              <a:t> </a:t>
            </a:r>
            <a:r>
              <a:rPr lang="el-GR" sz="2000" dirty="0" err="1"/>
              <a:t>ἐν</a:t>
            </a:r>
            <a:r>
              <a:rPr lang="el-GR" sz="2000" dirty="0"/>
              <a:t> </a:t>
            </a:r>
            <a:r>
              <a:rPr lang="el-GR" sz="2000" dirty="0" err="1"/>
              <a:t>ἀρχῇ</a:t>
            </a:r>
            <a:r>
              <a:rPr lang="el-GR" sz="2000" dirty="0"/>
              <a:t> </a:t>
            </a:r>
            <a:r>
              <a:rPr lang="el-GR" sz="2000" dirty="0" err="1"/>
              <a:t>τῆς</a:t>
            </a:r>
            <a:r>
              <a:rPr lang="el-GR" sz="2000" dirty="0"/>
              <a:t> </a:t>
            </a:r>
            <a:r>
              <a:rPr lang="el-GR" sz="2000" dirty="0" err="1"/>
              <a:t>εὐφροσύνης</a:t>
            </a:r>
            <a:r>
              <a:rPr lang="el-GR" sz="2000" dirty="0"/>
              <a:t> μου</a:t>
            </a:r>
          </a:p>
          <a:p>
            <a:pPr marL="0" indent="0">
              <a:lnSpc>
                <a:spcPts val="1800"/>
              </a:lnSpc>
              <a:spcBef>
                <a:spcPts val="0"/>
              </a:spcBef>
              <a:buNone/>
            </a:pPr>
            <a:r>
              <a:rPr lang="el-GR" sz="2000" dirty="0"/>
              <a:t> </a:t>
            </a:r>
            <a:r>
              <a:rPr lang="el-GR" sz="2000" baseline="30000" dirty="0"/>
              <a:t>7 </a:t>
            </a:r>
            <a:r>
              <a:rPr lang="el-GR" sz="2000" dirty="0"/>
              <a:t> </a:t>
            </a:r>
            <a:r>
              <a:rPr lang="el-GR" sz="2000" dirty="0" err="1"/>
              <a:t>μνήσθητι</a:t>
            </a:r>
            <a:r>
              <a:rPr lang="el-GR" sz="2000" dirty="0"/>
              <a:t> </a:t>
            </a:r>
            <a:r>
              <a:rPr lang="el-GR" sz="2000" dirty="0" err="1"/>
              <a:t>κύριε</a:t>
            </a:r>
            <a:r>
              <a:rPr lang="el-GR" sz="2000" dirty="0"/>
              <a:t> </a:t>
            </a:r>
            <a:r>
              <a:rPr lang="el-GR" sz="2000" dirty="0" err="1"/>
              <a:t>τῶν</a:t>
            </a:r>
            <a:r>
              <a:rPr lang="el-GR" sz="2000" dirty="0"/>
              <a:t> </a:t>
            </a:r>
            <a:r>
              <a:rPr lang="el-GR" sz="2000" dirty="0" err="1"/>
              <a:t>υἱῶν</a:t>
            </a:r>
            <a:r>
              <a:rPr lang="el-GR" sz="2000" dirty="0"/>
              <a:t> </a:t>
            </a:r>
            <a:r>
              <a:rPr lang="el-GR" sz="2000" dirty="0" err="1"/>
              <a:t>Εδωμ</a:t>
            </a:r>
            <a:r>
              <a:rPr lang="el-GR" sz="2000" dirty="0"/>
              <a:t> </a:t>
            </a:r>
            <a:r>
              <a:rPr lang="el-GR" sz="2000" dirty="0" err="1"/>
              <a:t>τὴν</a:t>
            </a:r>
            <a:r>
              <a:rPr lang="el-GR" sz="2000" dirty="0"/>
              <a:t> </a:t>
            </a:r>
            <a:r>
              <a:rPr lang="el-GR" sz="2000" dirty="0" err="1"/>
              <a:t>ἡμέραν</a:t>
            </a:r>
            <a:r>
              <a:rPr lang="el-GR" sz="2000" dirty="0"/>
              <a:t> </a:t>
            </a:r>
            <a:r>
              <a:rPr lang="el-GR" sz="2000" dirty="0" err="1"/>
              <a:t>Ιερουσαλημ</a:t>
            </a:r>
            <a:r>
              <a:rPr lang="el-GR" sz="2000" dirty="0"/>
              <a:t> </a:t>
            </a:r>
            <a:r>
              <a:rPr lang="el-GR" sz="2000" dirty="0" err="1"/>
              <a:t>τῶν</a:t>
            </a:r>
            <a:r>
              <a:rPr lang="el-GR" sz="2000" dirty="0"/>
              <a:t> </a:t>
            </a:r>
            <a:r>
              <a:rPr lang="el-GR" sz="2000" dirty="0" err="1"/>
              <a:t>λεγόντων</a:t>
            </a:r>
            <a:r>
              <a:rPr lang="el-GR" sz="2000" dirty="0"/>
              <a:t> </a:t>
            </a:r>
            <a:r>
              <a:rPr lang="el-GR" sz="2000" dirty="0" err="1"/>
              <a:t>ἐκκενοῦτε</a:t>
            </a:r>
            <a:r>
              <a:rPr lang="el-GR" sz="2000" dirty="0"/>
              <a:t> </a:t>
            </a:r>
            <a:r>
              <a:rPr lang="el-GR" sz="2000" dirty="0" err="1"/>
              <a:t>ἐκκενοῦτε</a:t>
            </a:r>
            <a:r>
              <a:rPr lang="el-GR" sz="2000" dirty="0"/>
              <a:t> </a:t>
            </a:r>
            <a:r>
              <a:rPr lang="el-GR" sz="2000" dirty="0" err="1"/>
              <a:t>ἕως</a:t>
            </a:r>
            <a:r>
              <a:rPr lang="el-GR" sz="2000" dirty="0"/>
              <a:t> ὁ </a:t>
            </a:r>
            <a:r>
              <a:rPr lang="el-GR" sz="2000" dirty="0" err="1"/>
              <a:t>θεμέλιος</a:t>
            </a:r>
            <a:r>
              <a:rPr lang="el-GR" sz="2000" dirty="0"/>
              <a:t> </a:t>
            </a:r>
            <a:r>
              <a:rPr lang="el-GR" sz="2000" dirty="0" err="1"/>
              <a:t>ἐν</a:t>
            </a:r>
            <a:r>
              <a:rPr lang="el-GR" sz="2000" dirty="0"/>
              <a:t> </a:t>
            </a:r>
            <a:r>
              <a:rPr lang="el-GR" sz="2000" dirty="0" err="1"/>
              <a:t>αὐτῇ</a:t>
            </a:r>
            <a:endParaRPr lang="el-GR" sz="2000" dirty="0"/>
          </a:p>
          <a:p>
            <a:pPr marL="0" indent="0">
              <a:lnSpc>
                <a:spcPts val="1800"/>
              </a:lnSpc>
              <a:spcBef>
                <a:spcPts val="0"/>
              </a:spcBef>
              <a:buNone/>
            </a:pPr>
            <a:r>
              <a:rPr lang="el-GR" sz="2000" dirty="0"/>
              <a:t> </a:t>
            </a:r>
            <a:r>
              <a:rPr lang="el-GR" sz="2000" baseline="30000" dirty="0"/>
              <a:t>8 </a:t>
            </a:r>
            <a:r>
              <a:rPr lang="el-GR" sz="2000" dirty="0"/>
              <a:t> </a:t>
            </a:r>
            <a:r>
              <a:rPr lang="el-GR" sz="2000" dirty="0" err="1"/>
              <a:t>θυγάτηρ</a:t>
            </a:r>
            <a:r>
              <a:rPr lang="el-GR" sz="2000" dirty="0"/>
              <a:t> </a:t>
            </a:r>
            <a:r>
              <a:rPr lang="el-GR" sz="2000" dirty="0" err="1"/>
              <a:t>Βαβυλῶνος</a:t>
            </a:r>
            <a:r>
              <a:rPr lang="el-GR" sz="2000" dirty="0"/>
              <a:t> ἡ </a:t>
            </a:r>
            <a:r>
              <a:rPr lang="el-GR" sz="2000" dirty="0" err="1"/>
              <a:t>ταλαίπωρος</a:t>
            </a:r>
            <a:r>
              <a:rPr lang="el-GR" sz="2000" dirty="0"/>
              <a:t> </a:t>
            </a:r>
            <a:r>
              <a:rPr lang="el-GR" sz="2000" dirty="0" err="1"/>
              <a:t>μακάριος</a:t>
            </a:r>
            <a:r>
              <a:rPr lang="el-GR" sz="2000" dirty="0"/>
              <a:t> </a:t>
            </a:r>
            <a:r>
              <a:rPr lang="el-GR" sz="2000" dirty="0" err="1"/>
              <a:t>ὃς</a:t>
            </a:r>
            <a:r>
              <a:rPr lang="el-GR" sz="2000" dirty="0"/>
              <a:t> </a:t>
            </a:r>
            <a:r>
              <a:rPr lang="el-GR" sz="2000" dirty="0" err="1"/>
              <a:t>ἀνταποδώσει</a:t>
            </a:r>
            <a:r>
              <a:rPr lang="el-GR" sz="2000" dirty="0"/>
              <a:t> σοι </a:t>
            </a:r>
            <a:r>
              <a:rPr lang="el-GR" sz="2000" dirty="0" err="1"/>
              <a:t>τὸ</a:t>
            </a:r>
            <a:r>
              <a:rPr lang="el-GR" sz="2000" dirty="0"/>
              <a:t> </a:t>
            </a:r>
            <a:r>
              <a:rPr lang="el-GR" sz="2000" dirty="0" err="1"/>
              <a:t>ἀνταπόδομά</a:t>
            </a:r>
            <a:r>
              <a:rPr lang="el-GR" sz="2000" dirty="0"/>
              <a:t> σου ὃ </a:t>
            </a:r>
            <a:r>
              <a:rPr lang="el-GR" sz="2000" dirty="0" err="1"/>
              <a:t>ἀνταπέδωκας</a:t>
            </a:r>
            <a:r>
              <a:rPr lang="el-GR" sz="2000" dirty="0"/>
              <a:t> </a:t>
            </a:r>
            <a:r>
              <a:rPr lang="el-GR" sz="2000" dirty="0" err="1"/>
              <a:t>ἡμῖν</a:t>
            </a:r>
            <a:endParaRPr lang="el-GR" sz="2000" dirty="0"/>
          </a:p>
          <a:p>
            <a:pPr marL="0" indent="0">
              <a:lnSpc>
                <a:spcPts val="1800"/>
              </a:lnSpc>
              <a:spcBef>
                <a:spcPts val="0"/>
              </a:spcBef>
              <a:buNone/>
            </a:pPr>
            <a:r>
              <a:rPr lang="el-GR" sz="2000" dirty="0"/>
              <a:t> </a:t>
            </a:r>
            <a:r>
              <a:rPr lang="el-GR" sz="2000" baseline="30000" dirty="0"/>
              <a:t>9 </a:t>
            </a:r>
            <a:r>
              <a:rPr lang="el-GR" sz="2000" dirty="0"/>
              <a:t> </a:t>
            </a:r>
            <a:r>
              <a:rPr lang="el-GR" sz="2000" dirty="0" err="1"/>
              <a:t>μακάριος</a:t>
            </a:r>
            <a:r>
              <a:rPr lang="el-GR" sz="2000" dirty="0"/>
              <a:t> </a:t>
            </a:r>
            <a:r>
              <a:rPr lang="el-GR" sz="2000" dirty="0" err="1"/>
              <a:t>ὃς</a:t>
            </a:r>
            <a:r>
              <a:rPr lang="el-GR" sz="2000" dirty="0"/>
              <a:t> </a:t>
            </a:r>
            <a:r>
              <a:rPr lang="el-GR" sz="2000" dirty="0" err="1"/>
              <a:t>κρατήσει</a:t>
            </a:r>
            <a:r>
              <a:rPr lang="el-GR" sz="2000" dirty="0"/>
              <a:t> </a:t>
            </a:r>
            <a:r>
              <a:rPr lang="el-GR" sz="2000" dirty="0" err="1"/>
              <a:t>καὶ</a:t>
            </a:r>
            <a:r>
              <a:rPr lang="el-GR" sz="2000" dirty="0"/>
              <a:t> </a:t>
            </a:r>
            <a:r>
              <a:rPr lang="el-GR" sz="2000" dirty="0" err="1"/>
              <a:t>ἐδαφιεῖ</a:t>
            </a:r>
            <a:r>
              <a:rPr lang="el-GR" sz="2000" dirty="0"/>
              <a:t> </a:t>
            </a:r>
            <a:r>
              <a:rPr lang="el-GR" sz="2000" dirty="0" err="1"/>
              <a:t>τὰ</a:t>
            </a:r>
            <a:r>
              <a:rPr lang="el-GR" sz="2000" dirty="0"/>
              <a:t> </a:t>
            </a:r>
            <a:r>
              <a:rPr lang="el-GR" sz="2000" dirty="0" err="1"/>
              <a:t>νήπιά</a:t>
            </a:r>
            <a:r>
              <a:rPr lang="el-GR" sz="2000" dirty="0"/>
              <a:t> σου </a:t>
            </a:r>
            <a:r>
              <a:rPr lang="el-GR" sz="2000" dirty="0" err="1"/>
              <a:t>πρὸς</a:t>
            </a:r>
            <a:r>
              <a:rPr lang="el-GR" sz="2000" dirty="0"/>
              <a:t> </a:t>
            </a:r>
            <a:r>
              <a:rPr lang="el-GR" sz="2000" dirty="0" err="1"/>
              <a:t>τὴν</a:t>
            </a:r>
            <a:r>
              <a:rPr lang="el-GR" sz="2000" dirty="0"/>
              <a:t> </a:t>
            </a:r>
            <a:r>
              <a:rPr lang="el-GR" sz="2000" dirty="0" err="1" smtClean="0"/>
              <a:t>πέτραν</a:t>
            </a:r>
            <a:endParaRPr lang="el-GR" sz="2000" dirty="0"/>
          </a:p>
        </p:txBody>
      </p:sp>
      <p:sp>
        <p:nvSpPr>
          <p:cNvPr id="4" name="Τίτλος 3"/>
          <p:cNvSpPr>
            <a:spLocks noGrp="1"/>
          </p:cNvSpPr>
          <p:nvPr>
            <p:ph type="title"/>
          </p:nvPr>
        </p:nvSpPr>
        <p:spPr/>
        <p:txBody>
          <a:bodyPr>
            <a:normAutofit fontScale="90000"/>
          </a:bodyPr>
          <a:lstStyle/>
          <a:p>
            <a:r>
              <a:rPr lang="el-GR" dirty="0"/>
              <a:t> ΠΩΣ ΓΙΟΡΤΑΖΟΤΑΝ ΤΟ ΙΟΥΔΑΪΚΟ </a:t>
            </a:r>
            <a:r>
              <a:rPr lang="el-GR" dirty="0" smtClean="0"/>
              <a:t>ΠΑΣΧΑ </a:t>
            </a:r>
            <a:r>
              <a:rPr lang="en-US" dirty="0" smtClean="0"/>
              <a:t>[</a:t>
            </a:r>
            <a:r>
              <a:rPr lang="el-GR" dirty="0" smtClean="0"/>
              <a:t>1</a:t>
            </a:r>
            <a:r>
              <a:rPr lang="en-US" dirty="0" smtClean="0"/>
              <a:t>2</a:t>
            </a:r>
            <a:r>
              <a:rPr lang="en-US" dirty="0"/>
              <a:t>]</a:t>
            </a: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418400"/>
            <a:ext cx="2157984" cy="1554480"/>
          </a:xfrm>
          <a:prstGeom prst="rect">
            <a:avLst/>
          </a:prstGeom>
        </p:spPr>
      </p:pic>
      <p:sp>
        <p:nvSpPr>
          <p:cNvPr id="7" name="TextBox 6"/>
          <p:cNvSpPr txBox="1"/>
          <p:nvPr/>
        </p:nvSpPr>
        <p:spPr>
          <a:xfrm>
            <a:off x="5436096" y="2592219"/>
            <a:ext cx="432048" cy="191952"/>
          </a:xfrm>
          <a:prstGeom prst="rect">
            <a:avLst/>
          </a:prstGeom>
        </p:spPr>
        <p:txBody>
          <a:bodyPr vert="horz" wrap="square" lIns="91440" tIns="45720" rIns="91440" bIns="45720" rtlCol="0" anchor="ctr">
            <a:noAutofit/>
          </a:bodyPr>
          <a:lstStyle/>
          <a:p>
            <a:pPr algn="ctr"/>
            <a:r>
              <a:rPr lang="en-US" sz="1500" dirty="0" smtClean="0"/>
              <a:t>24</a:t>
            </a:r>
            <a:endParaRPr lang="el-GR" sz="1500" dirty="0" smtClean="0"/>
          </a:p>
        </p:txBody>
      </p:sp>
    </p:spTree>
    <p:extLst>
      <p:ext uri="{BB962C8B-B14F-4D97-AF65-F5344CB8AC3E}">
        <p14:creationId xmlns:p14="http://schemas.microsoft.com/office/powerpoint/2010/main" val="35279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ΕΟΡΤΗ ΤΩΝ ΑΖΥΜΩΝ </a:t>
            </a:r>
            <a:br>
              <a:rPr lang="el-GR" dirty="0"/>
            </a:br>
            <a:r>
              <a:rPr lang="el-GR" dirty="0"/>
              <a:t>(</a:t>
            </a:r>
            <a:r>
              <a:rPr lang="el-GR" dirty="0" err="1"/>
              <a:t>Χάγ</a:t>
            </a:r>
            <a:r>
              <a:rPr lang="el-GR" dirty="0"/>
              <a:t> </a:t>
            </a:r>
            <a:r>
              <a:rPr lang="el-GR" dirty="0" err="1"/>
              <a:t>αμματσώθ</a:t>
            </a:r>
            <a:r>
              <a:rPr lang="el-GR" dirty="0"/>
              <a:t>)</a:t>
            </a:r>
          </a:p>
        </p:txBody>
      </p:sp>
      <p:sp>
        <p:nvSpPr>
          <p:cNvPr id="3" name="Θέση περιεχομένου 2"/>
          <p:cNvSpPr>
            <a:spLocks noGrp="1"/>
          </p:cNvSpPr>
          <p:nvPr>
            <p:ph idx="1"/>
          </p:nvPr>
        </p:nvSpPr>
        <p:spPr/>
        <p:txBody>
          <a:bodyPr>
            <a:noAutofit/>
          </a:bodyPr>
          <a:lstStyle/>
          <a:p>
            <a:pPr>
              <a:lnSpc>
                <a:spcPts val="2100"/>
              </a:lnSpc>
              <a:spcBef>
                <a:spcPts val="0"/>
              </a:spcBef>
            </a:pPr>
            <a:r>
              <a:rPr lang="el-GR" sz="2200" b="1" dirty="0"/>
              <a:t>Ιστορικός λόγος: </a:t>
            </a:r>
          </a:p>
          <a:p>
            <a:pPr marL="0" indent="0" algn="ctr">
              <a:lnSpc>
                <a:spcPts val="2100"/>
              </a:lnSpc>
              <a:spcBef>
                <a:spcPts val="0"/>
              </a:spcBef>
              <a:buNone/>
            </a:pPr>
            <a:r>
              <a:rPr lang="el-GR" sz="2200" dirty="0"/>
              <a:t>Από τον αγροτικό βίο, επειδή την εποχή του θερισμού </a:t>
            </a:r>
          </a:p>
          <a:p>
            <a:pPr marL="0" indent="0" algn="ctr">
              <a:lnSpc>
                <a:spcPts val="2100"/>
              </a:lnSpc>
              <a:spcBef>
                <a:spcPts val="0"/>
              </a:spcBef>
              <a:buNone/>
            </a:pPr>
            <a:r>
              <a:rPr lang="el-GR" sz="2200" dirty="0"/>
              <a:t>δεν υπήρχε επαρκής χρόνος για κατασκευή ενζύμου </a:t>
            </a:r>
            <a:r>
              <a:rPr lang="el-GR" sz="2200" dirty="0" smtClean="0"/>
              <a:t>άρτου</a:t>
            </a:r>
            <a:endParaRPr lang="el-GR" sz="2200" dirty="0"/>
          </a:p>
          <a:p>
            <a:pPr marL="0" indent="0">
              <a:lnSpc>
                <a:spcPts val="2100"/>
              </a:lnSpc>
              <a:spcBef>
                <a:spcPts val="0"/>
              </a:spcBef>
              <a:buNone/>
            </a:pPr>
            <a:endParaRPr lang="el-GR" sz="2200" dirty="0"/>
          </a:p>
          <a:p>
            <a:pPr>
              <a:lnSpc>
                <a:spcPts val="2100"/>
              </a:lnSpc>
              <a:spcBef>
                <a:spcPts val="0"/>
              </a:spcBef>
            </a:pPr>
            <a:r>
              <a:rPr lang="el-GR" sz="2200" b="1" dirty="0"/>
              <a:t>Πηγές:</a:t>
            </a:r>
          </a:p>
          <a:p>
            <a:pPr marL="0" indent="0" algn="ctr">
              <a:lnSpc>
                <a:spcPts val="2100"/>
              </a:lnSpc>
              <a:spcBef>
                <a:spcPts val="0"/>
              </a:spcBef>
              <a:buNone/>
            </a:pPr>
            <a:r>
              <a:rPr lang="el-GR" sz="2200" dirty="0"/>
              <a:t>Γεν. 18, 6.  19, 3</a:t>
            </a:r>
          </a:p>
          <a:p>
            <a:pPr marL="0" indent="0" algn="ctr">
              <a:lnSpc>
                <a:spcPts val="2100"/>
              </a:lnSpc>
              <a:spcBef>
                <a:spcPts val="0"/>
              </a:spcBef>
              <a:buNone/>
            </a:pPr>
            <a:r>
              <a:rPr lang="el-GR" sz="2200" dirty="0" err="1"/>
              <a:t>Πρβλ</a:t>
            </a:r>
            <a:r>
              <a:rPr lang="el-GR" sz="2200" dirty="0"/>
              <a:t>. Εξ. 12, 33</a:t>
            </a:r>
          </a:p>
          <a:p>
            <a:pPr marL="0" indent="0" algn="ctr">
              <a:lnSpc>
                <a:spcPts val="2100"/>
              </a:lnSpc>
              <a:spcBef>
                <a:spcPts val="0"/>
              </a:spcBef>
              <a:buNone/>
            </a:pPr>
            <a:r>
              <a:rPr lang="el-GR" sz="2200" dirty="0"/>
              <a:t>Ι. </a:t>
            </a:r>
            <a:r>
              <a:rPr lang="el-GR" sz="2200" dirty="0" err="1"/>
              <a:t>Ναυή</a:t>
            </a:r>
            <a:r>
              <a:rPr lang="el-GR" sz="2200" dirty="0"/>
              <a:t> 5, 11</a:t>
            </a:r>
          </a:p>
          <a:p>
            <a:pPr marL="0" indent="0" algn="ctr">
              <a:lnSpc>
                <a:spcPts val="2100"/>
              </a:lnSpc>
              <a:spcBef>
                <a:spcPts val="0"/>
              </a:spcBef>
              <a:buNone/>
            </a:pPr>
            <a:r>
              <a:rPr lang="el-GR" sz="2200" dirty="0" err="1"/>
              <a:t>Ρούθ</a:t>
            </a:r>
            <a:r>
              <a:rPr lang="el-GR" sz="2200" dirty="0"/>
              <a:t> 2,14</a:t>
            </a:r>
          </a:p>
          <a:p>
            <a:pPr marL="0" indent="0">
              <a:lnSpc>
                <a:spcPts val="2100"/>
              </a:lnSpc>
              <a:spcBef>
                <a:spcPts val="0"/>
              </a:spcBef>
              <a:buNone/>
            </a:pPr>
            <a:r>
              <a:rPr lang="el-GR" sz="2200" dirty="0"/>
              <a:t>	</a:t>
            </a:r>
          </a:p>
          <a:p>
            <a:pPr>
              <a:lnSpc>
                <a:spcPts val="2100"/>
              </a:lnSpc>
              <a:spcBef>
                <a:spcPts val="0"/>
              </a:spcBef>
            </a:pPr>
            <a:r>
              <a:rPr lang="el-GR" sz="2200" b="1" dirty="0"/>
              <a:t>Προέλευση Εορτής: </a:t>
            </a:r>
          </a:p>
          <a:p>
            <a:pPr marL="0" indent="0" algn="ctr">
              <a:lnSpc>
                <a:spcPts val="2100"/>
              </a:lnSpc>
              <a:spcBef>
                <a:spcPts val="0"/>
              </a:spcBef>
              <a:buNone/>
            </a:pPr>
            <a:r>
              <a:rPr lang="el-GR" sz="2200" dirty="0" err="1"/>
              <a:t>Χαναανιτική</a:t>
            </a:r>
            <a:endParaRPr lang="el-GR" sz="2200" dirty="0"/>
          </a:p>
          <a:p>
            <a:pPr marL="0" indent="0">
              <a:lnSpc>
                <a:spcPts val="2100"/>
              </a:lnSpc>
              <a:spcBef>
                <a:spcPts val="0"/>
              </a:spcBef>
              <a:buNone/>
            </a:pPr>
            <a:endParaRPr lang="el-GR" sz="2200" dirty="0"/>
          </a:p>
          <a:p>
            <a:pPr>
              <a:lnSpc>
                <a:spcPts val="2100"/>
              </a:lnSpc>
              <a:spcBef>
                <a:spcPts val="0"/>
              </a:spcBef>
            </a:pPr>
            <a:r>
              <a:rPr lang="el-GR" sz="2200" b="1" dirty="0"/>
              <a:t>Χρόνος Εορτασμού: </a:t>
            </a:r>
          </a:p>
          <a:p>
            <a:pPr marL="0" indent="0" algn="ctr">
              <a:lnSpc>
                <a:spcPts val="2100"/>
              </a:lnSpc>
              <a:spcBef>
                <a:spcPts val="0"/>
              </a:spcBef>
              <a:buNone/>
            </a:pPr>
            <a:r>
              <a:rPr lang="el-GR" sz="2200" dirty="0"/>
              <a:t>Την εσπέρα της 14ης του μήνα </a:t>
            </a:r>
            <a:r>
              <a:rPr lang="el-GR" sz="2200" dirty="0" err="1"/>
              <a:t>Νισάν</a:t>
            </a:r>
            <a:r>
              <a:rPr lang="el-GR" sz="2200" dirty="0"/>
              <a:t> και διαρκούσε 10 ημέρες </a:t>
            </a:r>
          </a:p>
          <a:p>
            <a:pPr marL="0" indent="0" algn="ctr">
              <a:lnSpc>
                <a:spcPts val="2100"/>
              </a:lnSpc>
              <a:spcBef>
                <a:spcPts val="0"/>
              </a:spcBef>
              <a:buNone/>
            </a:pPr>
            <a:r>
              <a:rPr lang="el-GR" sz="2200" dirty="0"/>
              <a:t>(Από Σάββατο σε Σάββατο</a:t>
            </a:r>
            <a:r>
              <a:rPr lang="el-GR" sz="2200" dirty="0" smtClean="0"/>
              <a:t>)</a:t>
            </a:r>
            <a:endParaRPr lang="el-GR" sz="2200" dirty="0"/>
          </a:p>
        </p:txBody>
      </p:sp>
    </p:spTree>
    <p:extLst>
      <p:ext uri="{BB962C8B-B14F-4D97-AF65-F5344CB8AC3E}">
        <p14:creationId xmlns:p14="http://schemas.microsoft.com/office/powerpoint/2010/main" val="3333409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716" y="1535181"/>
            <a:ext cx="6552728" cy="4453366"/>
          </a:xfrm>
        </p:spPr>
      </p:pic>
      <p:sp>
        <p:nvSpPr>
          <p:cNvPr id="5" name="TextBox 4"/>
          <p:cNvSpPr txBox="1"/>
          <p:nvPr/>
        </p:nvSpPr>
        <p:spPr>
          <a:xfrm>
            <a:off x="3267638" y="6098763"/>
            <a:ext cx="2574883" cy="281764"/>
          </a:xfrm>
          <a:prstGeom prst="rect">
            <a:avLst/>
          </a:prstGeom>
        </p:spPr>
        <p:txBody>
          <a:bodyPr vert="horz" wrap="square" lIns="91440" tIns="45720" rIns="91440" bIns="45720" rtlCol="0" anchor="ctr">
            <a:noAutofit/>
          </a:bodyPr>
          <a:lstStyle/>
          <a:p>
            <a:pPr algn="ctr"/>
            <a:r>
              <a:rPr lang="el-GR" dirty="0"/>
              <a:t>ΑΖΥΜΟΣ ΑΡΤΟΣ</a:t>
            </a:r>
            <a:endParaRPr lang="el-GR" dirty="0" smtClean="0"/>
          </a:p>
        </p:txBody>
      </p:sp>
      <p:sp>
        <p:nvSpPr>
          <p:cNvPr id="6" name="TextBox 5"/>
          <p:cNvSpPr txBox="1"/>
          <p:nvPr/>
        </p:nvSpPr>
        <p:spPr>
          <a:xfrm>
            <a:off x="7399396" y="5796595"/>
            <a:ext cx="432048" cy="191952"/>
          </a:xfrm>
          <a:prstGeom prst="rect">
            <a:avLst/>
          </a:prstGeom>
        </p:spPr>
        <p:txBody>
          <a:bodyPr vert="horz" wrap="square" lIns="91440" tIns="45720" rIns="91440" bIns="45720" rtlCol="0" anchor="ctr">
            <a:noAutofit/>
          </a:bodyPr>
          <a:lstStyle/>
          <a:p>
            <a:pPr algn="ctr"/>
            <a:r>
              <a:rPr lang="en-US" sz="1500" dirty="0" smtClean="0"/>
              <a:t>25</a:t>
            </a:r>
            <a:endParaRPr lang="el-GR" sz="1500" dirty="0" smtClean="0"/>
          </a:p>
        </p:txBody>
      </p:sp>
      <p:sp>
        <p:nvSpPr>
          <p:cNvPr id="7" name="Τίτλος 1"/>
          <p:cNvSpPr>
            <a:spLocks noGrp="1"/>
          </p:cNvSpPr>
          <p:nvPr>
            <p:ph type="title"/>
          </p:nvPr>
        </p:nvSpPr>
        <p:spPr>
          <a:xfrm>
            <a:off x="457200" y="274638"/>
            <a:ext cx="8229600" cy="1143000"/>
          </a:xfrm>
        </p:spPr>
        <p:txBody>
          <a:bodyPr>
            <a:normAutofit fontScale="90000"/>
          </a:bodyPr>
          <a:lstStyle/>
          <a:p>
            <a:r>
              <a:rPr lang="el-GR" dirty="0"/>
              <a:t>ΕΟΡΤΗ ΤΩΝ ΑΖΥΜΩΝ </a:t>
            </a:r>
            <a:br>
              <a:rPr lang="el-GR" dirty="0"/>
            </a:br>
            <a:r>
              <a:rPr lang="el-GR" dirty="0"/>
              <a:t>(</a:t>
            </a:r>
            <a:r>
              <a:rPr lang="el-GR" dirty="0" err="1"/>
              <a:t>Χάγ</a:t>
            </a:r>
            <a:r>
              <a:rPr lang="el-GR" dirty="0"/>
              <a:t> </a:t>
            </a:r>
            <a:r>
              <a:rPr lang="el-GR" dirty="0" err="1"/>
              <a:t>αμματσώθ</a:t>
            </a:r>
            <a:r>
              <a:rPr lang="el-GR" dirty="0"/>
              <a:t>) [2]</a:t>
            </a:r>
          </a:p>
        </p:txBody>
      </p:sp>
    </p:spTree>
    <p:extLst>
      <p:ext uri="{BB962C8B-B14F-4D97-AF65-F5344CB8AC3E}">
        <p14:creationId xmlns:p14="http://schemas.microsoft.com/office/powerpoint/2010/main" val="2136682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ΕΟΡΤΗ ΤΩΝ ΑΖΥΜΩΝ </a:t>
            </a:r>
            <a:br>
              <a:rPr lang="el-GR" dirty="0"/>
            </a:br>
            <a:r>
              <a:rPr lang="el-GR" dirty="0"/>
              <a:t>(</a:t>
            </a:r>
            <a:r>
              <a:rPr lang="el-GR" dirty="0" err="1"/>
              <a:t>Χάγ</a:t>
            </a:r>
            <a:r>
              <a:rPr lang="el-GR" dirty="0"/>
              <a:t> </a:t>
            </a:r>
            <a:r>
              <a:rPr lang="el-GR" dirty="0" err="1"/>
              <a:t>αμματσώθ</a:t>
            </a:r>
            <a:r>
              <a:rPr lang="el-GR" dirty="0" smtClean="0"/>
              <a:t>) </a:t>
            </a:r>
            <a:r>
              <a:rPr lang="en-US" dirty="0" smtClean="0"/>
              <a:t>[</a:t>
            </a:r>
            <a:r>
              <a:rPr lang="el-GR" dirty="0" smtClean="0"/>
              <a:t>3</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288000" indent="-288000">
              <a:lnSpc>
                <a:spcPts val="2200"/>
              </a:lnSpc>
              <a:spcBef>
                <a:spcPts val="0"/>
              </a:spcBef>
            </a:pPr>
            <a:r>
              <a:rPr lang="el-GR" sz="2000" dirty="0"/>
              <a:t>ΑΡΧΙΚΑ ΗΤΑΝ ΚΑΘΑΡΑ ΜΙΑ ΓΕΩΡΓΙΚΗ ΕΟΡΤΗ, ΕΟΡΤΗ ΤΟΥ ΘΕΡΙΣΜΟΥ ΚΑΙ ΤΗΣ ΣΥΓΚΟΜΙΔΗΣ, ΔΙΑΡΚΕΙΑΣ ΜΙΑΣ ΕΒΔΟΜΑΔΑΣ ΑΠΟ ΣΑΒΒΑΤΟ ΣΕ ΣΑΒΒΑΤΟ, Η ΟΠΟΙΑ ΕΟΡΤΑΖΟΤΑΝ ΤΗΝ ΑΝΟΙΞΗ. ΕΤΡΩΓΑΝ Σ’ ΑΥΤΗ ΤΗΝ ΕΒΔΟΜΑΔΑ ΑΖΥΜΟ ΑΡΤΟ.</a:t>
            </a:r>
          </a:p>
          <a:p>
            <a:pPr marL="288000" indent="-288000">
              <a:lnSpc>
                <a:spcPts val="2200"/>
              </a:lnSpc>
              <a:spcBef>
                <a:spcPts val="0"/>
              </a:spcBef>
            </a:pPr>
            <a:r>
              <a:rPr lang="el-GR" sz="2000" dirty="0"/>
              <a:t>ΑΡΓΟΤΕΡΑ ΣΥΝΔΕΕΤΑΙ ΜΕ ΤΑ ΓΕΓΟΝΟΤΑ ΤΗΣ ΕΞΟΔΟΥ ΚΑΙ ΕΟΡΤΑΖΕΤΑΙ ΕΝΙΑΙΑ ΜΕ ΤΟ ΠΑΣΧΑ.</a:t>
            </a:r>
          </a:p>
          <a:p>
            <a:pPr marL="288000" indent="-288000">
              <a:lnSpc>
                <a:spcPts val="2200"/>
              </a:lnSpc>
              <a:spcBef>
                <a:spcPts val="0"/>
              </a:spcBef>
            </a:pPr>
            <a:r>
              <a:rPr lang="el-GR" sz="2000" dirty="0"/>
              <a:t>ΟΤΑΝ ΟΡΙΣΘΗΚΕ ΤΟ ΠΑΣΧΑ ΤΗΝ 14</a:t>
            </a:r>
            <a:r>
              <a:rPr lang="el-GR" sz="2000" baseline="30000" dirty="0"/>
              <a:t>Η</a:t>
            </a:r>
            <a:r>
              <a:rPr lang="el-GR" sz="2000" dirty="0"/>
              <a:t> ΤΟΥ ΜΗΝΟΣ ΝΙΣΑΝ, ΟΡΙΣΘΗΚΕ Ο ΕΟΡΤΑΣΜΟΣ ΤΩΝ ΑΖΥΜΩΝ ΤΗ 15</a:t>
            </a:r>
            <a:r>
              <a:rPr lang="el-GR" sz="2000" baseline="30000" dirty="0"/>
              <a:t>Η</a:t>
            </a:r>
            <a:r>
              <a:rPr lang="el-GR" sz="2000" dirty="0"/>
              <a:t> ΗΜΕΡΑ ΤΟΥ ΙΔΙΟΥ ΜΗΝΑ. ΔΙΑΡΚΕΙ ΜΙΑ ΕΒΔΟΜΑΔΑ ΑΠΌ 15-21 ΤΟΥ ΜΗΝΟΣ ΝΙΣΑΝ. ΕΤΡΩΓΑΝ ΑΖΥΜΟ ΑΡΤΟ.</a:t>
            </a:r>
          </a:p>
          <a:p>
            <a:pPr marL="288000" indent="-288000">
              <a:lnSpc>
                <a:spcPts val="2200"/>
              </a:lnSpc>
              <a:spcBef>
                <a:spcPts val="0"/>
              </a:spcBef>
            </a:pPr>
            <a:r>
              <a:rPr lang="el-GR" sz="2000" dirty="0"/>
              <a:t>ΤΗΝ ΠΡΩΤΗ ΚΑΙ ΕΒΔΟΜΗ ΗΜΕΡΑ ΕΙΧΑΝ ΙΕΡΕΣ ΣΥΝΑΞΕΙΣ ΚΑΙ ΔΕΝ ΕΠΙΤΡΕΠΟΤΑΝ ΤΕΛΕΣΗ ΧΕΙΡΩΝΑΚΤΙΚΗΣ ΕΡΓΑΣΙΑΣ. ΤΙΣ ΥΠΟΛΟΙΠΕΣ ΗΜΕΡΕΣ ΠΡΟΣΦΕΡΑΝ ΘΥΣΙΕΣ ΣΤΟΝ ΓΙΑΧΒΕ.</a:t>
            </a:r>
          </a:p>
          <a:p>
            <a:pPr marL="288000" indent="-288000">
              <a:lnSpc>
                <a:spcPts val="2200"/>
              </a:lnSpc>
              <a:spcBef>
                <a:spcPts val="0"/>
              </a:spcBef>
            </a:pPr>
            <a:r>
              <a:rPr lang="el-GR" sz="2000" dirty="0"/>
              <a:t>ΕΟΡΤΑΖΟΝΤΑΝ ΜΟΝΟ ΣΤΟΝ ΝΑΟ ΤΩΝ ΙΕΡΟΣΟΛΥΜΩΝ, ΓΙ’ ΑΥΤΌ ΚΑΙ ΕΠΡΟΚΕΙΤΟ ΓΙΑ ΙΕΡΑΠΟΔΗΜΗΤΙΚΗ ΠΑΝΗΓΥΡΙ ΠΡΟΣΚΥΝΗΜΑΤΙΚΟΥ ΧΑΡΑΚΤΗΡΑ.</a:t>
            </a:r>
          </a:p>
          <a:p>
            <a:pPr marL="288000" indent="-288000">
              <a:lnSpc>
                <a:spcPts val="2200"/>
              </a:lnSpc>
              <a:spcBef>
                <a:spcPts val="0"/>
              </a:spcBef>
            </a:pPr>
            <a:r>
              <a:rPr lang="el-GR" sz="2000" dirty="0"/>
              <a:t>ΘΥΣΙΑ ΟΛΟΚΑΥΤΩΜΑΤΟΣ</a:t>
            </a:r>
            <a:r>
              <a:rPr lang="en-US" sz="2000" dirty="0"/>
              <a:t>: </a:t>
            </a:r>
            <a:r>
              <a:rPr lang="el-GR" sz="2000" dirty="0"/>
              <a:t>ΔΥΟ ΜΟΣΧΟΥΣ, ΕΝΑ ΚΡΙΑΡΙ, ΕΠΤΑ ΑΜΝΟΥΣ</a:t>
            </a:r>
            <a:r>
              <a:rPr lang="el-GR" sz="2000" dirty="0" smtClean="0"/>
              <a:t>.</a:t>
            </a:r>
            <a:endParaRPr lang="el-GR" sz="2000" dirty="0"/>
          </a:p>
        </p:txBody>
      </p:sp>
    </p:spTree>
    <p:extLst>
      <p:ext uri="{BB962C8B-B14F-4D97-AF65-F5344CB8AC3E}">
        <p14:creationId xmlns:p14="http://schemas.microsoft.com/office/powerpoint/2010/main" val="2946951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09620206"/>
              </p:ext>
            </p:extLst>
          </p:nvPr>
        </p:nvGraphicFramePr>
        <p:xfrm>
          <a:off x="611560" y="1268760"/>
          <a:ext cx="7920880" cy="4309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4753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ΕΟΡΤΗ ΤΩΝ ΑΖΥΜΩΝ </a:t>
            </a:r>
            <a:br>
              <a:rPr lang="el-GR" dirty="0"/>
            </a:br>
            <a:r>
              <a:rPr lang="el-GR" dirty="0"/>
              <a:t>(</a:t>
            </a:r>
            <a:r>
              <a:rPr lang="el-GR" dirty="0" err="1"/>
              <a:t>Χάγ</a:t>
            </a:r>
            <a:r>
              <a:rPr lang="el-GR" dirty="0"/>
              <a:t> </a:t>
            </a:r>
            <a:r>
              <a:rPr lang="el-GR" dirty="0" err="1"/>
              <a:t>αμματσώθ</a:t>
            </a:r>
            <a:r>
              <a:rPr lang="el-GR" dirty="0" smtClean="0"/>
              <a:t>) </a:t>
            </a:r>
            <a:r>
              <a:rPr lang="en-US" dirty="0" smtClean="0"/>
              <a:t>[</a:t>
            </a:r>
            <a:r>
              <a:rPr lang="el-GR" dirty="0" smtClean="0"/>
              <a:t>4</a:t>
            </a:r>
            <a:r>
              <a:rPr lang="en-US" dirty="0" smtClean="0"/>
              <a:t>]</a:t>
            </a:r>
            <a:endParaRPr lang="el-GR" dirty="0"/>
          </a:p>
        </p:txBody>
      </p:sp>
      <p:sp>
        <p:nvSpPr>
          <p:cNvPr id="3" name="Θέση περιεχομένου 2"/>
          <p:cNvSpPr>
            <a:spLocks noGrp="1"/>
          </p:cNvSpPr>
          <p:nvPr>
            <p:ph idx="1"/>
          </p:nvPr>
        </p:nvSpPr>
        <p:spPr/>
        <p:txBody>
          <a:bodyPr>
            <a:normAutofit/>
          </a:bodyPr>
          <a:lstStyle/>
          <a:p>
            <a:r>
              <a:rPr lang="el-GR" sz="2200" dirty="0"/>
              <a:t>ΑΝΑΙΜΑΚΤΕΣ ΠΡΟΣΦΟΡΕΣ</a:t>
            </a:r>
            <a:r>
              <a:rPr lang="en-US" sz="2200" dirty="0"/>
              <a:t>: </a:t>
            </a:r>
            <a:r>
              <a:rPr lang="el-GR" sz="2200" dirty="0"/>
              <a:t>ΑΛΕΥΡΙ ΑΝΑΚΑΤΩΜΕΝΟ ΜΕ ΛΑΔΙ.</a:t>
            </a:r>
          </a:p>
          <a:p>
            <a:r>
              <a:rPr lang="el-GR" sz="2200" dirty="0"/>
              <a:t>ΕΞΙΛΑΣΤΗΡΙΑ ΘΥΣΙΑ</a:t>
            </a:r>
            <a:r>
              <a:rPr lang="en-US" sz="2200" dirty="0"/>
              <a:t>: </a:t>
            </a:r>
            <a:r>
              <a:rPr lang="el-GR" sz="2200" dirty="0" smtClean="0"/>
              <a:t>ΤΡΑΓΟΣ</a:t>
            </a:r>
            <a:r>
              <a:rPr lang="en-US" sz="2200" dirty="0" smtClean="0"/>
              <a:t>.</a:t>
            </a:r>
            <a:endParaRPr lang="el-GR" sz="2200" dirty="0"/>
          </a:p>
          <a:p>
            <a:r>
              <a:rPr lang="el-GR" sz="2200" dirty="0"/>
              <a:t>ΕΥΧΑΡΙΣΤΗΡΙΑ ΣΤΟΝ ΘΕΟ</a:t>
            </a:r>
            <a:r>
              <a:rPr lang="en-US" sz="2200" dirty="0"/>
              <a:t>: </a:t>
            </a:r>
            <a:r>
              <a:rPr lang="el-GR" sz="2200" dirty="0"/>
              <a:t>ΤΑ ΔΕΜΑΤΙΑ ΑΠΟ ΤΟ ΚΡΙΘΑΡΙ ΠΟΥ ΕΙΧΑΝ ΘΕΡΙΣΕΙ ΠΡΩΤΑ (ΠΡΟΣΦΟΡΑ). Η ΠΡΟΣΦΟΡΑ ΑΥΤΗ ΣΥΝΟΔΕΥΟΤΑΝ ΑΠΟ ΑΙΜΑΤΗΡΗ ΘΥΣΙΑ ΑΜΝΟΥ ΜΑΖΙ ΜΕ ΑΝΑΙΜΑΚΤΕΣ ΠΡΟΣΦΟΡΕΣ ΚΑΙ ΣΠΟΝΔΕΣ</a:t>
            </a:r>
            <a:r>
              <a:rPr lang="el-GR" sz="2200" dirty="0" smtClean="0"/>
              <a:t>.</a:t>
            </a:r>
            <a:endParaRPr lang="el-GR" sz="2200" dirty="0"/>
          </a:p>
        </p:txBody>
      </p:sp>
    </p:spTree>
    <p:extLst>
      <p:ext uri="{BB962C8B-B14F-4D97-AF65-F5344CB8AC3E}">
        <p14:creationId xmlns:p14="http://schemas.microsoft.com/office/powerpoint/2010/main" val="12907862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ΣΑΒΒΑΤΟ</a:t>
            </a:r>
            <a:endParaRPr lang="el-GR" dirty="0"/>
          </a:p>
        </p:txBody>
      </p:sp>
      <p:sp>
        <p:nvSpPr>
          <p:cNvPr id="3" name="Θέση περιεχομένου 2"/>
          <p:cNvSpPr>
            <a:spLocks noGrp="1"/>
          </p:cNvSpPr>
          <p:nvPr>
            <p:ph idx="1"/>
          </p:nvPr>
        </p:nvSpPr>
        <p:spPr>
          <a:xfrm>
            <a:off x="464156" y="1556792"/>
            <a:ext cx="8229600" cy="4536504"/>
          </a:xfrm>
        </p:spPr>
        <p:txBody>
          <a:bodyPr>
            <a:noAutofit/>
          </a:bodyPr>
          <a:lstStyle/>
          <a:p>
            <a:pPr marL="288000" indent="-288000" algn="ctr">
              <a:lnSpc>
                <a:spcPts val="2400"/>
              </a:lnSpc>
              <a:spcBef>
                <a:spcPts val="0"/>
              </a:spcBef>
              <a:defRPr/>
            </a:pPr>
            <a:r>
              <a:rPr lang="el-GR" sz="2000" dirty="0">
                <a:cs typeface="Arial" charset="0"/>
              </a:rPr>
              <a:t>ΣΥΝΔΕΣΗ ΜΕ ΤΗΝ ΗΜΕΡΑ ΤΗΣ ΠΑΝΣΕΛΗΝΟΥ ΚΑΙ ΜΕ ΤΟΝ ΑΡΙΘΜΟ </a:t>
            </a:r>
            <a:r>
              <a:rPr lang="el-GR" sz="2000" dirty="0" smtClean="0">
                <a:cs typeface="Arial" charset="0"/>
              </a:rPr>
              <a:t>ΕΠΤΑ</a:t>
            </a:r>
            <a:endParaRPr lang="el-GR" sz="2000" dirty="0">
              <a:cs typeface="Arial" charset="0"/>
            </a:endParaRPr>
          </a:p>
          <a:p>
            <a:pPr marL="288000" indent="-288000" algn="ctr">
              <a:lnSpc>
                <a:spcPts val="2400"/>
              </a:lnSpc>
              <a:spcBef>
                <a:spcPts val="0"/>
              </a:spcBef>
              <a:defRPr/>
            </a:pPr>
            <a:r>
              <a:rPr lang="el-GR" sz="2000" dirty="0">
                <a:cs typeface="Arial" charset="0"/>
              </a:rPr>
              <a:t>ΗΜΕΡΑ ΑΝΑΠΑΥΣΗΣ ΑΠΟ ΤΙΣ ΓΕΩΡΓΙΚΕΣ ΕΡΓΑΣΙΕΣ</a:t>
            </a:r>
          </a:p>
          <a:p>
            <a:pPr marL="288000" indent="-288000" algn="ctr">
              <a:lnSpc>
                <a:spcPts val="2400"/>
              </a:lnSpc>
              <a:spcBef>
                <a:spcPts val="0"/>
              </a:spcBef>
              <a:defRPr/>
            </a:pPr>
            <a:r>
              <a:rPr lang="el-GR" sz="2000" dirty="0">
                <a:cs typeface="Arial" charset="0"/>
              </a:rPr>
              <a:t>ΣΥΝΔΕΘΗΚΕ ΜΕ ΤΟΝ ΓΙΑΧΒΕ (ΕΞ 16,25</a:t>
            </a:r>
            <a:r>
              <a:rPr lang="el-GR" sz="2000" dirty="0" smtClean="0">
                <a:cs typeface="Arial" charset="0"/>
              </a:rPr>
              <a:t>)</a:t>
            </a:r>
            <a:endParaRPr lang="el-GR" sz="2000" dirty="0">
              <a:cs typeface="Arial" charset="0"/>
            </a:endParaRPr>
          </a:p>
          <a:p>
            <a:pPr marL="288000" indent="-288000" algn="ctr">
              <a:lnSpc>
                <a:spcPts val="2400"/>
              </a:lnSpc>
              <a:spcBef>
                <a:spcPts val="0"/>
              </a:spcBef>
              <a:defRPr/>
            </a:pPr>
            <a:r>
              <a:rPr lang="el-GR" sz="2000" dirty="0">
                <a:cs typeface="Arial" charset="0"/>
              </a:rPr>
              <a:t>ΗΜΕΡΑ ΚΑΘΑΓΙΑΣΜΟΥ ΚΑΙ ΕΥΛΑΒΕΙΑΣ, ΗΜΕΡΑ ΑΝΑΠΑΥΣΗΣ, ΑΦΙΕΡΩΜΕΝΗ ΣΤΟΝ </a:t>
            </a:r>
            <a:r>
              <a:rPr lang="el-GR" sz="2000" dirty="0" smtClean="0">
                <a:cs typeface="Arial" charset="0"/>
              </a:rPr>
              <a:t>ΚΥΡΙΟ</a:t>
            </a:r>
            <a:endParaRPr lang="el-GR" sz="2000" dirty="0">
              <a:cs typeface="Arial" charset="0"/>
            </a:endParaRPr>
          </a:p>
          <a:p>
            <a:pPr marL="288000" indent="-288000" algn="ctr">
              <a:lnSpc>
                <a:spcPts val="2400"/>
              </a:lnSpc>
              <a:spcBef>
                <a:spcPts val="0"/>
              </a:spcBef>
              <a:defRPr/>
            </a:pPr>
            <a:r>
              <a:rPr lang="el-GR" sz="2000" dirty="0">
                <a:cs typeface="Arial" charset="0"/>
              </a:rPr>
              <a:t>ΓΕΝΕΣΗ ΕΒΔΟΜΗ ΗΜΕΡΑ ΑΝΑΠΑΥΕΤΑΙ Ο ΘΕΟΣ</a:t>
            </a:r>
          </a:p>
          <a:p>
            <a:pPr marL="288000" indent="-288000" algn="ctr">
              <a:lnSpc>
                <a:spcPts val="2400"/>
              </a:lnSpc>
              <a:spcBef>
                <a:spcPts val="0"/>
              </a:spcBef>
              <a:defRPr/>
            </a:pPr>
            <a:r>
              <a:rPr lang="el-GR" sz="2000" dirty="0">
                <a:cs typeface="Arial" charset="0"/>
              </a:rPr>
              <a:t>ΕΡΗΜΟ ΤΟ ΜΑΝΝΑ ΜΟΝΟ ΕΞΙ ΜΕΡΕΣ</a:t>
            </a:r>
          </a:p>
          <a:p>
            <a:pPr marL="288000" indent="-288000" algn="ctr">
              <a:lnSpc>
                <a:spcPts val="2400"/>
              </a:lnSpc>
              <a:spcBef>
                <a:spcPts val="0"/>
              </a:spcBef>
              <a:defRPr/>
            </a:pPr>
            <a:r>
              <a:rPr lang="el-GR" sz="2000" dirty="0">
                <a:cs typeface="Arial" charset="0"/>
              </a:rPr>
              <a:t>ΤΕΤΑΡΤΗ ΕΝΤΟΛΗ ΤΟΥ ΔΕΚΑΛΟΓΟΥ</a:t>
            </a:r>
          </a:p>
          <a:p>
            <a:pPr marL="288000" indent="-288000" algn="ctr">
              <a:lnSpc>
                <a:spcPts val="2400"/>
              </a:lnSpc>
              <a:spcBef>
                <a:spcPts val="0"/>
              </a:spcBef>
              <a:defRPr/>
            </a:pPr>
            <a:r>
              <a:rPr lang="el-GR" sz="2000" dirty="0">
                <a:cs typeface="Arial" charset="0"/>
              </a:rPr>
              <a:t>ΣΤΟ ΔΕΥΤΕΡΟΝΟΜΙΟ ΤΟ ΣΑΒΒΑΤΟ ΣΥΝΔΕΕΤΑΙ ΜΕ ΤΗΝ ΑΠΕΛΕΥΘΕΡΩΣΗ ΚΑΙ ΑΝΑΠΑΥΣΗ ΑΠΟ ΤΙΣ ΚΑΚΟΥΧΙΕΣ ΤΗΣ ΕΡΗΜΟΥ</a:t>
            </a:r>
          </a:p>
          <a:p>
            <a:pPr marL="288000" indent="-288000" algn="ctr">
              <a:lnSpc>
                <a:spcPts val="2400"/>
              </a:lnSpc>
              <a:spcBef>
                <a:spcPts val="0"/>
              </a:spcBef>
              <a:defRPr/>
            </a:pPr>
            <a:r>
              <a:rPr lang="el-GR" sz="2000" dirty="0">
                <a:cs typeface="Arial" charset="0"/>
              </a:rPr>
              <a:t>ΗΜΕΡΑ ΓΙΟΡΤΗΣ ΚΑΙ ΧΑΡΑΣ</a:t>
            </a:r>
          </a:p>
          <a:p>
            <a:pPr marL="288000" indent="-288000" algn="ctr">
              <a:lnSpc>
                <a:spcPts val="2400"/>
              </a:lnSpc>
              <a:spcBef>
                <a:spcPts val="0"/>
              </a:spcBef>
              <a:defRPr/>
            </a:pPr>
            <a:r>
              <a:rPr lang="el-GR" sz="2000" dirty="0">
                <a:cs typeface="Arial" charset="0"/>
              </a:rPr>
              <a:t>ΑΝΑΓΓΕΛΟΤΑΝ ΜΕ ΣΑΛΠΙΣΜΑ ΤΩΝ ΛΕΥΙΤΩΝ</a:t>
            </a:r>
          </a:p>
          <a:p>
            <a:pPr marL="288000" indent="-288000" algn="ctr">
              <a:lnSpc>
                <a:spcPts val="2400"/>
              </a:lnSpc>
              <a:spcBef>
                <a:spcPts val="0"/>
              </a:spcBef>
              <a:defRPr/>
            </a:pPr>
            <a:r>
              <a:rPr lang="el-GR" sz="2000" dirty="0">
                <a:cs typeface="Arial" charset="0"/>
              </a:rPr>
              <a:t>ΠΡΟΣΘΕΤΕΣ ΘΥΣΙΕΣ. ΠΡΟΣΦΕΡΑΝ ΔΥΟ ΑΜΝΟΥΣ ΑΝΑ ΕΤΟΣ ΑΜΩΜΟΥΣ, ΑΝΑΙΜΑΚΤΗ ΠΡΟΣΦΟΡΑ ΌΠΩΣ ΑΛΕΥΡΙ ΑΝΑΚΑΤΩΜΕΝΟ ΜΕ ΛΑΔΙ ΚΑΘΩΣ ΚΑΙ </a:t>
            </a:r>
            <a:r>
              <a:rPr lang="el-GR" sz="2000" dirty="0" smtClean="0">
                <a:cs typeface="Arial" charset="0"/>
              </a:rPr>
              <a:t>ΣΠΟΝΔΗ</a:t>
            </a:r>
            <a:endParaRPr lang="el-GR" sz="2000" dirty="0">
              <a:cs typeface="Arial" charset="0"/>
            </a:endParaRPr>
          </a:p>
        </p:txBody>
      </p:sp>
    </p:spTree>
    <p:extLst>
      <p:ext uri="{BB962C8B-B14F-4D97-AF65-F5344CB8AC3E}">
        <p14:creationId xmlns:p14="http://schemas.microsoft.com/office/powerpoint/2010/main" val="23504862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Δέκα Εντολές</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2067451"/>
            <a:ext cx="3888432" cy="2916324"/>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9086" y="2348880"/>
            <a:ext cx="4337714" cy="2441669"/>
          </a:xfrm>
        </p:spPr>
      </p:pic>
      <p:sp>
        <p:nvSpPr>
          <p:cNvPr id="7" name="TextBox 6"/>
          <p:cNvSpPr txBox="1"/>
          <p:nvPr/>
        </p:nvSpPr>
        <p:spPr>
          <a:xfrm>
            <a:off x="3779912" y="4791823"/>
            <a:ext cx="432048" cy="191952"/>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6</a:t>
            </a:r>
          </a:p>
        </p:txBody>
      </p:sp>
      <p:sp>
        <p:nvSpPr>
          <p:cNvPr id="8" name="TextBox 7"/>
          <p:cNvSpPr txBox="1"/>
          <p:nvPr/>
        </p:nvSpPr>
        <p:spPr>
          <a:xfrm>
            <a:off x="8263583" y="4791823"/>
            <a:ext cx="432048" cy="191952"/>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7</a:t>
            </a:r>
          </a:p>
        </p:txBody>
      </p:sp>
    </p:spTree>
    <p:extLst>
      <p:ext uri="{BB962C8B-B14F-4D97-AF65-F5344CB8AC3E}">
        <p14:creationId xmlns:p14="http://schemas.microsoft.com/office/powerpoint/2010/main" val="3942624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ΣΑΒΒΑΤΟ </a:t>
            </a:r>
            <a:r>
              <a:rPr lang="en-US" dirty="0"/>
              <a:t>[2]</a:t>
            </a:r>
            <a:endParaRPr lang="el-GR" dirty="0"/>
          </a:p>
        </p:txBody>
      </p:sp>
      <p:sp>
        <p:nvSpPr>
          <p:cNvPr id="3" name="Θέση περιεχομένου 2"/>
          <p:cNvSpPr>
            <a:spLocks noGrp="1"/>
          </p:cNvSpPr>
          <p:nvPr>
            <p:ph idx="1"/>
          </p:nvPr>
        </p:nvSpPr>
        <p:spPr/>
        <p:txBody>
          <a:bodyPr>
            <a:noAutofit/>
          </a:bodyPr>
          <a:lstStyle/>
          <a:p>
            <a:pPr marL="324000" indent="-324000" algn="ctr">
              <a:defRPr/>
            </a:pPr>
            <a:r>
              <a:rPr lang="el-GR" sz="2200" dirty="0">
                <a:cs typeface="Arial" charset="0"/>
              </a:rPr>
              <a:t>ΜΕ ΤΟ ΠΕΡΑΣΜΑ ΤΟΥ ΧΡΟΝΟΥ ΑΝΤΙ ΠΝΕΥΜΑΤΙΚΗ, ΠΡΟΣΗΛΩΣΗ ΣΤΟΝ ΝΟΜΟ. </a:t>
            </a:r>
          </a:p>
          <a:p>
            <a:pPr marL="324000" indent="-324000" algn="ctr">
              <a:defRPr/>
            </a:pPr>
            <a:r>
              <a:rPr lang="el-GR" sz="2200" dirty="0">
                <a:cs typeface="Arial" charset="0"/>
              </a:rPr>
              <a:t>ΑΥΞΗΣΗ ΤΩΝ ΑΠΑΓΟΡΕΥΣΕΩΝ ΓΙΑ ΤΗΝ ΤΗΡΗΣΗ ΤΟΥ.</a:t>
            </a:r>
          </a:p>
          <a:p>
            <a:pPr marL="324000" indent="-324000" algn="ctr">
              <a:defRPr/>
            </a:pPr>
            <a:r>
              <a:rPr lang="el-GR" sz="2200" dirty="0">
                <a:cs typeface="Arial" charset="0"/>
              </a:rPr>
              <a:t>ΑΠΑΓΟΡΕΥΣΗ ΚΑΘΕ ΕΙΔΟΥΣ ΕΡΓΑΣΙΑΣ ΚΑΙ ΕΜΠΟΡΙΚΕΣ </a:t>
            </a:r>
            <a:r>
              <a:rPr lang="el-GR" sz="2200" dirty="0" smtClean="0">
                <a:cs typeface="Arial" charset="0"/>
              </a:rPr>
              <a:t>ΣΥΝΑΛΛΑΓΕΣ.</a:t>
            </a:r>
            <a:endParaRPr lang="el-GR" sz="2200" dirty="0">
              <a:cs typeface="Arial" charset="0"/>
            </a:endParaRPr>
          </a:p>
          <a:p>
            <a:pPr marL="324000" indent="-324000" algn="ctr">
              <a:defRPr/>
            </a:pPr>
            <a:r>
              <a:rPr lang="el-GR" sz="2200" dirty="0">
                <a:cs typeface="Arial" charset="0"/>
              </a:rPr>
              <a:t>ΣΤΟΝ ΧΡΙΣΤΙΑΝΙΣΜΟ Ο ΧΡΙΣΤΟΣ ΕΙΝΑΙ Η ΑΛΗΘΙΝΗ ΑΝΑΠΑΥΣΗ, Η ΑΛΗΘΙΝΗ ΕΒΔΟΜΗ ΗΜΕΡΑ.</a:t>
            </a:r>
          </a:p>
          <a:p>
            <a:pPr marL="324000" indent="-324000" algn="ctr">
              <a:defRPr/>
            </a:pPr>
            <a:r>
              <a:rPr lang="el-GR" sz="2200" dirty="0">
                <a:cs typeface="Arial" charset="0"/>
              </a:rPr>
              <a:t>ΤΟ ΣΑΒΒΑΤΟ ΣΤΟΝ ΙΟΥΔΑΪΣΜΟ ΑΝΑΦΕΡΕΤΑΙ ΣΤΗΝ ΙΣΤΟΡΙΑ ΚΑΙ ΤΟΝ ΧΡΟΝΟ ΚΑΙ Ο ΝΑΟΣ ΣΤΟ ΣΥΜΠΑΝ ΚΑΙ ΣΤΟΝ ΧΩΡΟ.</a:t>
            </a:r>
          </a:p>
          <a:p>
            <a:pPr marL="324000" indent="-324000" algn="ctr">
              <a:defRPr/>
            </a:pPr>
            <a:r>
              <a:rPr lang="el-GR" sz="2200" dirty="0">
                <a:cs typeface="Arial" charset="0"/>
              </a:rPr>
              <a:t>ΤΟ ΣΑΒΒΑΤΟ ΕΚΦΡΑΖΕΙ ΤΗΝ ΑΦΙΕΡΩΣΗ ΤΟΥ ΧΡΟΝΟΥ ΣΤΟΝ ΘΕΟ, ΟΠΩΣ Ο ΝΑΟΣ ΕΚΦΡΑΖΕΙ ΤΗΝ ΑΦΙΕΡΩΣΗ ΤΟΥ ΧΩΡΟΥ ΣΤΟΝ ΘΕΟ</a:t>
            </a:r>
            <a:r>
              <a:rPr lang="el-GR" sz="2200" dirty="0" smtClean="0">
                <a:cs typeface="Arial" charset="0"/>
              </a:rPr>
              <a:t>.</a:t>
            </a:r>
            <a:endParaRPr lang="el-GR" sz="2200" dirty="0">
              <a:cs typeface="Arial" charset="0"/>
            </a:endParaRPr>
          </a:p>
        </p:txBody>
      </p:sp>
    </p:spTree>
    <p:extLst>
      <p:ext uri="{BB962C8B-B14F-4D97-AF65-F5344CB8AC3E}">
        <p14:creationId xmlns:p14="http://schemas.microsoft.com/office/powerpoint/2010/main" val="16619185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chor="b">
            <a:normAutofit/>
          </a:bodyPr>
          <a:lstStyle/>
          <a:p>
            <a:pPr marL="0" indent="0" algn="ctr">
              <a:buNone/>
            </a:pPr>
            <a:r>
              <a:rPr lang="el-GR" sz="2000" b="1" i="1" dirty="0" err="1">
                <a:latin typeface="Calibri" panose="020F0502020204030204" pitchFamily="34" charset="0"/>
                <a:ea typeface="Calibri" panose="020F0502020204030204" pitchFamily="34" charset="0"/>
                <a:cs typeface="Palatino Linotype" panose="02040502050505030304" pitchFamily="18" charset="0"/>
              </a:rPr>
              <a:t>Ἔστιν</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δὲ</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ἐν</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τοῖς</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Ἱεροσολύμοις</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ἐπὶ</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τῇ</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προβατικῇ</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κολυμβήθρα</a:t>
            </a:r>
            <a:r>
              <a:rPr lang="el-GR" sz="2000" b="1" i="1" dirty="0">
                <a:latin typeface="Calibri" panose="020F0502020204030204" pitchFamily="34" charset="0"/>
                <a:ea typeface="Calibri" panose="020F0502020204030204" pitchFamily="34" charset="0"/>
                <a:cs typeface="Palatino Linotype" panose="02040502050505030304" pitchFamily="18" charset="0"/>
              </a:rPr>
              <a:t> ἡ </a:t>
            </a:r>
            <a:r>
              <a:rPr lang="el-GR" sz="2000" b="1" i="1" dirty="0" err="1">
                <a:latin typeface="Calibri" panose="020F0502020204030204" pitchFamily="34" charset="0"/>
                <a:ea typeface="Calibri" panose="020F0502020204030204" pitchFamily="34" charset="0"/>
                <a:cs typeface="Palatino Linotype" panose="02040502050505030304" pitchFamily="18" charset="0"/>
              </a:rPr>
              <a:t>ἐπιλεγομένη</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Ἑβραϊστὶ</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Βηθζαθὰ</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πέντε</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στοὰς</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ἔχουσα</a:t>
            </a:r>
            <a:r>
              <a:rPr lang="el-GR" sz="2000" b="1" i="1" dirty="0">
                <a:latin typeface="Calibri" panose="020F0502020204030204" pitchFamily="34" charset="0"/>
                <a:ea typeface="Calibri" panose="020F0502020204030204" pitchFamily="34" charset="0"/>
                <a:cs typeface="Palatino Linotype" panose="02040502050505030304" pitchFamily="18" charset="0"/>
              </a:rPr>
              <a:t> (</a:t>
            </a:r>
            <a:r>
              <a:rPr lang="el-GR" sz="2000" b="1" i="1" dirty="0" err="1">
                <a:latin typeface="Calibri" panose="020F0502020204030204" pitchFamily="34" charset="0"/>
                <a:ea typeface="Calibri" panose="020F0502020204030204" pitchFamily="34" charset="0"/>
                <a:cs typeface="Palatino Linotype" panose="02040502050505030304" pitchFamily="18" charset="0"/>
              </a:rPr>
              <a:t>Ιω</a:t>
            </a:r>
            <a:r>
              <a:rPr lang="el-GR" sz="2000" b="1" i="1" dirty="0">
                <a:latin typeface="Calibri" panose="020F0502020204030204" pitchFamily="34" charset="0"/>
                <a:ea typeface="Calibri" panose="020F0502020204030204" pitchFamily="34" charset="0"/>
                <a:cs typeface="Palatino Linotype" panose="02040502050505030304" pitchFamily="18" charset="0"/>
              </a:rPr>
              <a:t> 5,2</a:t>
            </a:r>
            <a:r>
              <a:rPr lang="el-GR" sz="2000" b="1" i="1" dirty="0" smtClean="0">
                <a:latin typeface="Calibri" panose="020F0502020204030204" pitchFamily="34" charset="0"/>
                <a:ea typeface="Calibri" panose="020F0502020204030204" pitchFamily="34" charset="0"/>
                <a:cs typeface="Palatino Linotype" panose="02040502050505030304" pitchFamily="18" charset="0"/>
              </a:rPr>
              <a:t>).</a:t>
            </a:r>
          </a:p>
          <a:p>
            <a:pPr marL="0" indent="0" algn="ctr">
              <a:buNone/>
            </a:pPr>
            <a:endParaRPr lang="el-GR" sz="2000" b="1" i="1" dirty="0">
              <a:latin typeface="Calibri" panose="020F0502020204030204" pitchFamily="34" charset="0"/>
              <a:ea typeface="Calibri" panose="020F0502020204030204" pitchFamily="34" charset="0"/>
              <a:cs typeface="Palatino Linotype" panose="02040502050505030304" pitchFamily="18" charset="0"/>
            </a:endParaRPr>
          </a:p>
          <a:p>
            <a:pPr marL="0" indent="0" eaLnBrk="0" hangingPunct="0">
              <a:spcBef>
                <a:spcPts val="0"/>
              </a:spcBef>
              <a:buNone/>
              <a:defRPr/>
            </a:pPr>
            <a:r>
              <a:rPr lang="el-GR" sz="2000" dirty="0" err="1">
                <a:ea typeface="Calibri" pitchFamily="34" charset="0"/>
                <a:cs typeface="Palatino Linotype" pitchFamily="18" charset="0"/>
              </a:rPr>
              <a:t>Πεντάπηχύς</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ἐστίν</a:t>
            </a:r>
            <a:r>
              <a:rPr lang="el-GR" sz="2000" dirty="0">
                <a:ea typeface="Calibri" pitchFamily="34" charset="0"/>
                <a:cs typeface="Palatino Linotype" pitchFamily="18" charset="0"/>
              </a:rPr>
              <a:t> ὁ διάβολος, </a:t>
            </a:r>
            <a:r>
              <a:rPr lang="el-GR" sz="2000" dirty="0" err="1">
                <a:ea typeface="Calibri" pitchFamily="34" charset="0"/>
                <a:cs typeface="Palatino Linotype" pitchFamily="18" charset="0"/>
              </a:rPr>
              <a:t>φησίν</a:t>
            </a:r>
            <a:r>
              <a:rPr lang="el-GR" sz="2000" dirty="0">
                <a:ea typeface="Calibri" pitchFamily="34" charset="0"/>
                <a:cs typeface="Palatino Linotype" pitchFamily="18" charset="0"/>
              </a:rPr>
              <a:t>, διά </a:t>
            </a:r>
            <a:r>
              <a:rPr lang="el-GR" sz="2000" dirty="0" err="1">
                <a:ea typeface="Calibri" pitchFamily="34" charset="0"/>
                <a:cs typeface="Palatino Linotype" pitchFamily="18" charset="0"/>
              </a:rPr>
              <a:t>τάς</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αἰσθήσεις</a:t>
            </a:r>
            <a:r>
              <a:rPr lang="el-GR" sz="2000" baseline="30000" dirty="0">
                <a:ea typeface="Calibri" pitchFamily="34" charset="0"/>
                <a:cs typeface="Palatino Linotype" pitchFamily="18" charset="0"/>
              </a:rPr>
              <a:t>.</a:t>
            </a:r>
            <a:r>
              <a:rPr lang="el-GR" sz="2000" dirty="0">
                <a:ea typeface="Calibri" pitchFamily="34" charset="0"/>
                <a:cs typeface="Palatino Linotype" pitchFamily="18" charset="0"/>
              </a:rPr>
              <a:t>  </a:t>
            </a:r>
          </a:p>
          <a:p>
            <a:pPr marL="0" indent="0" eaLnBrk="0" hangingPunct="0">
              <a:spcBef>
                <a:spcPts val="0"/>
              </a:spcBef>
              <a:buNone/>
              <a:defRPr/>
            </a:pPr>
            <a:endParaRPr lang="el-GR" sz="2000" dirty="0">
              <a:cs typeface="Arial" charset="0"/>
            </a:endParaRPr>
          </a:p>
          <a:p>
            <a:pPr marL="0" indent="0" eaLnBrk="0" hangingPunct="0">
              <a:spcBef>
                <a:spcPts val="0"/>
              </a:spcBef>
              <a:buNone/>
              <a:defRPr/>
            </a:pPr>
            <a:r>
              <a:rPr lang="el-GR" sz="2000" dirty="0">
                <a:ea typeface="Calibri" pitchFamily="34" charset="0"/>
                <a:cs typeface="Palatino Linotype" pitchFamily="18" charset="0"/>
              </a:rPr>
              <a:t>Μαξίμου </a:t>
            </a:r>
            <a:r>
              <a:rPr lang="el-GR" sz="2000" dirty="0" err="1">
                <a:ea typeface="Calibri" pitchFamily="34" charset="0"/>
                <a:cs typeface="Palatino Linotype" pitchFamily="18" charset="0"/>
              </a:rPr>
              <a:t>Ὁμολογητοῦ</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Πρ</a:t>
            </a:r>
            <a:r>
              <a:rPr lang="en-US" sz="2000" dirty="0">
                <a:ea typeface="Calibri" pitchFamily="34" charset="0"/>
                <a:cs typeface="Palatino Linotype" pitchFamily="18" charset="0"/>
              </a:rPr>
              <a:t>o</a:t>
            </a:r>
            <a:r>
              <a:rPr lang="el-GR" sz="2000" dirty="0">
                <a:ea typeface="Calibri" pitchFamily="34" charset="0"/>
                <a:cs typeface="Palatino Linotype" pitchFamily="18" charset="0"/>
              </a:rPr>
              <a:t>ς </a:t>
            </a:r>
            <a:r>
              <a:rPr lang="el-GR" sz="2000" dirty="0" err="1">
                <a:ea typeface="Calibri" pitchFamily="34" charset="0"/>
                <a:cs typeface="Palatino Linotype" pitchFamily="18" charset="0"/>
              </a:rPr>
              <a:t>Θαλάσσιον</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τὸν</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Ὀσιώτατον</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πρεσβύτερον</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καὶ</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ἡγούμενον</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περὶ</a:t>
            </a:r>
            <a:r>
              <a:rPr lang="el-GR" sz="2000" dirty="0">
                <a:ea typeface="Calibri" pitchFamily="34" charset="0"/>
                <a:cs typeface="Palatino Linotype" pitchFamily="18" charset="0"/>
              </a:rPr>
              <a:t> διαφόρων </a:t>
            </a:r>
            <a:r>
              <a:rPr lang="el-GR" sz="2000" dirty="0" err="1">
                <a:ea typeface="Calibri" pitchFamily="34" charset="0"/>
                <a:cs typeface="Palatino Linotype" pitchFamily="18" charset="0"/>
              </a:rPr>
              <a:t>ἀπορῶν</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τῆς</a:t>
            </a:r>
            <a:r>
              <a:rPr lang="el-GR" sz="2000" dirty="0">
                <a:ea typeface="Calibri" pitchFamily="34" charset="0"/>
                <a:cs typeface="Palatino Linotype" pitchFamily="18" charset="0"/>
              </a:rPr>
              <a:t> Θείας </a:t>
            </a:r>
            <a:r>
              <a:rPr lang="el-GR" sz="2000" dirty="0" err="1">
                <a:ea typeface="Calibri" pitchFamily="34" charset="0"/>
                <a:cs typeface="Palatino Linotype" pitchFamily="18" charset="0"/>
              </a:rPr>
              <a:t>Γραφῆς</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Ἕλληνες</a:t>
            </a:r>
            <a:r>
              <a:rPr lang="el-GR" sz="2000" dirty="0">
                <a:ea typeface="Calibri" pitchFamily="34" charset="0"/>
                <a:cs typeface="Palatino Linotype" pitchFamily="18" charset="0"/>
              </a:rPr>
              <a:t> Πατέρες </a:t>
            </a:r>
            <a:r>
              <a:rPr lang="el-GR" sz="2000" dirty="0" err="1">
                <a:ea typeface="Calibri" pitchFamily="34" charset="0"/>
                <a:cs typeface="Palatino Linotype" pitchFamily="18" charset="0"/>
              </a:rPr>
              <a:t>τῆς</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Ἐκκλησίας</a:t>
            </a:r>
            <a:r>
              <a:rPr lang="el-GR" sz="2000" dirty="0">
                <a:ea typeface="Calibri" pitchFamily="34" charset="0"/>
                <a:cs typeface="Palatino Linotype" pitchFamily="18" charset="0"/>
              </a:rPr>
              <a:t>, Τομ. 14</a:t>
            </a:r>
            <a:r>
              <a:rPr lang="en-US" sz="2000" dirty="0">
                <a:ea typeface="Calibri" pitchFamily="34" charset="0"/>
                <a:cs typeface="Palatino Linotype" pitchFamily="18" charset="0"/>
              </a:rPr>
              <a:t>B</a:t>
            </a:r>
            <a:r>
              <a:rPr lang="el-GR" sz="2000" dirty="0">
                <a:ea typeface="Calibri" pitchFamily="34" charset="0"/>
                <a:cs typeface="Palatino Linotype" pitchFamily="18" charset="0"/>
              </a:rPr>
              <a:t> (Θεσσαλονίκη: </a:t>
            </a:r>
            <a:r>
              <a:rPr lang="el-GR" sz="2000" dirty="0" err="1">
                <a:ea typeface="Calibri" pitchFamily="34" charset="0"/>
                <a:cs typeface="Palatino Linotype" pitchFamily="18" charset="0"/>
              </a:rPr>
              <a:t>Πατερικαὶ</a:t>
            </a:r>
            <a:r>
              <a:rPr lang="el-GR" sz="2000" dirty="0">
                <a:ea typeface="Calibri" pitchFamily="34" charset="0"/>
                <a:cs typeface="Palatino Linotype" pitchFamily="18" charset="0"/>
              </a:rPr>
              <a:t> </a:t>
            </a:r>
            <a:r>
              <a:rPr lang="el-GR" sz="2000" dirty="0" err="1">
                <a:ea typeface="Calibri" pitchFamily="34" charset="0"/>
                <a:cs typeface="Palatino Linotype" pitchFamily="18" charset="0"/>
              </a:rPr>
              <a:t>Ἐκδόσεις</a:t>
            </a:r>
            <a:r>
              <a:rPr lang="el-GR" sz="2000" dirty="0">
                <a:ea typeface="Calibri" pitchFamily="34" charset="0"/>
                <a:cs typeface="Palatino Linotype" pitchFamily="18" charset="0"/>
              </a:rPr>
              <a:t> Γρηγόριος </a:t>
            </a:r>
            <a:r>
              <a:rPr lang="el-GR" sz="2000" dirty="0" err="1">
                <a:ea typeface="Calibri" pitchFamily="34" charset="0"/>
                <a:cs typeface="Palatino Linotype" pitchFamily="18" charset="0"/>
              </a:rPr>
              <a:t>Παλάμας</a:t>
            </a:r>
            <a:r>
              <a:rPr lang="el-GR" sz="2000" dirty="0">
                <a:ea typeface="Calibri" pitchFamily="34" charset="0"/>
                <a:cs typeface="Palatino Linotype" pitchFamily="18" charset="0"/>
              </a:rPr>
              <a:t>, 1992) 416</a:t>
            </a:r>
            <a:r>
              <a:rPr lang="el-GR" sz="2000" dirty="0" smtClean="0">
                <a:ea typeface="Calibri" pitchFamily="34" charset="0"/>
                <a:cs typeface="Palatino Linotype" pitchFamily="18" charset="0"/>
              </a:rPr>
              <a:t>.</a:t>
            </a:r>
            <a:endParaRPr lang="el-GR" sz="2000" dirty="0">
              <a:cs typeface="Arial"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04664"/>
            <a:ext cx="3672408" cy="2620142"/>
          </a:xfrm>
          <a:prstGeom prst="rect">
            <a:avLst/>
          </a:prstGeom>
        </p:spPr>
      </p:pic>
      <p:sp>
        <p:nvSpPr>
          <p:cNvPr id="5" name="TextBox 4"/>
          <p:cNvSpPr txBox="1"/>
          <p:nvPr/>
        </p:nvSpPr>
        <p:spPr>
          <a:xfrm>
            <a:off x="6156176" y="2832854"/>
            <a:ext cx="432048" cy="191952"/>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8</a:t>
            </a:r>
          </a:p>
        </p:txBody>
      </p:sp>
    </p:spTree>
    <p:extLst>
      <p:ext uri="{BB962C8B-B14F-4D97-AF65-F5344CB8AC3E}">
        <p14:creationId xmlns:p14="http://schemas.microsoft.com/office/powerpoint/2010/main" val="31863022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eaLnBrk="0" hangingPunct="0">
              <a:buNone/>
              <a:defRPr/>
            </a:pPr>
            <a:r>
              <a:rPr lang="el-GR" sz="2200" b="1" i="1" dirty="0" err="1">
                <a:ea typeface="Calibri" pitchFamily="34" charset="0"/>
                <a:cs typeface="Palatino Linotype" pitchFamily="18" charset="0"/>
              </a:rPr>
              <a:t>καὶ</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εὐθέως</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ἐγένετο</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ὑγιὴς</a:t>
            </a:r>
            <a:r>
              <a:rPr lang="el-GR" sz="2200" b="1" i="1" dirty="0">
                <a:ea typeface="Calibri" pitchFamily="34" charset="0"/>
                <a:cs typeface="Palatino Linotype" pitchFamily="18" charset="0"/>
              </a:rPr>
              <a:t> ὁ </a:t>
            </a:r>
            <a:r>
              <a:rPr lang="el-GR" sz="2200" b="1" i="1" dirty="0" err="1">
                <a:ea typeface="Calibri" pitchFamily="34" charset="0"/>
                <a:cs typeface="Palatino Linotype" pitchFamily="18" charset="0"/>
              </a:rPr>
              <a:t>ἄνθρωπος</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καὶ</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ἦρεν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τὸν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κράβαττον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αὐτοῦ</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καὶ</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περιεπάτει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Ἦν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δὲ</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σάββατον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ἐν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ἐκείνῃ</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τῇ</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ἡμέρᾳ</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ἔλεγον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οὖν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οἱ</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Ἰουδαῖοι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τῷ</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τεθεραπευμένῳ</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σάββατόν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ἐστιν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καὶ</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οὐκ</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ἔξεστίν</a:t>
            </a:r>
            <a:r>
              <a:rPr lang="el-GR" sz="2200" b="1" i="1" dirty="0">
                <a:ea typeface="Calibri" pitchFamily="34" charset="0"/>
                <a:cs typeface="Palatino Linotype" pitchFamily="18" charset="0"/>
              </a:rPr>
              <a:t> σοι </a:t>
            </a:r>
            <a:r>
              <a:rPr lang="el-GR" sz="2200" b="1" i="1" dirty="0" err="1">
                <a:ea typeface="Calibri" pitchFamily="34" charset="0"/>
                <a:cs typeface="Palatino Linotype" pitchFamily="18" charset="0"/>
              </a:rPr>
              <a:t>ἆραι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τὸν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κράβαττόν</a:t>
            </a:r>
            <a:r>
              <a:rPr lang="el-GR" sz="2200" b="1" i="1" dirty="0">
                <a:ea typeface="Calibri" pitchFamily="34" charset="0"/>
                <a:cs typeface="Palatino Linotype" pitchFamily="18" charset="0"/>
              </a:rPr>
              <a:t> σου.</a:t>
            </a:r>
            <a:endParaRPr lang="el-GR" sz="2200" dirty="0">
              <a:cs typeface="Arial" charset="0"/>
            </a:endParaRPr>
          </a:p>
          <a:p>
            <a:pPr marL="0" indent="0" eaLnBrk="0" hangingPunct="0">
              <a:buNone/>
              <a:defRPr/>
            </a:pPr>
            <a:r>
              <a:rPr lang="el-GR" sz="2200" b="1" i="1" dirty="0" err="1">
                <a:ea typeface="Calibri" pitchFamily="34" charset="0"/>
                <a:cs typeface="Palatino Linotype" pitchFamily="18" charset="0"/>
              </a:rPr>
              <a:t>καὶ</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διὰ</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τοῦτο</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ἐδίωκον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οἱ</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Ἰουδαῖοι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τὸν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Ἰησοῦν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ὅτι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ταῦτα</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ἐποίει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ἐν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σαββάτῳ</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διὰ</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τοῦτο</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οὖν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μᾶλλον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ἐζήτουν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αὐτὸν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οἱ</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Ἰουδαῖοι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ἀποκτεῖναι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ὅτι</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οὐ</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μόνον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ἔλυεν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τὸ</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σάββατον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ἀλλὰ</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καὶ</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πατέρα</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ἴδιον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ἔλεγεν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τὸν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θεὸν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ἴσον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ἑαυτὸν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ποιῶν</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τῷ</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θεῷ</a:t>
            </a:r>
            <a:r>
              <a:rPr lang="el-GR" sz="2200" b="1" i="1" dirty="0">
                <a:ea typeface="Calibri" pitchFamily="34" charset="0"/>
                <a:cs typeface="Palatino Linotype" pitchFamily="18" charset="0"/>
              </a:rPr>
              <a:t>.  (</a:t>
            </a:r>
            <a:r>
              <a:rPr lang="el-GR" sz="2200" b="1" i="1" dirty="0" err="1">
                <a:ea typeface="Calibri" pitchFamily="34" charset="0"/>
                <a:cs typeface="Palatino Linotype" pitchFamily="18" charset="0"/>
              </a:rPr>
              <a:t>Ιω</a:t>
            </a:r>
            <a:r>
              <a:rPr lang="el-GR" sz="2200" b="1" i="1" dirty="0">
                <a:ea typeface="Calibri" pitchFamily="34" charset="0"/>
                <a:cs typeface="Palatino Linotype" pitchFamily="18" charset="0"/>
              </a:rPr>
              <a:t> 5,9,10,16,18</a:t>
            </a:r>
            <a:r>
              <a:rPr lang="el-GR" sz="2200" b="1" i="1" dirty="0" smtClean="0">
                <a:ea typeface="Calibri" pitchFamily="34" charset="0"/>
                <a:cs typeface="Palatino Linotype" pitchFamily="18" charset="0"/>
              </a:rPr>
              <a:t>).</a:t>
            </a:r>
            <a:endParaRPr lang="el-GR" sz="2200" dirty="0">
              <a:cs typeface="Arial" charset="0"/>
            </a:endParaRPr>
          </a:p>
        </p:txBody>
      </p:sp>
      <p:sp>
        <p:nvSpPr>
          <p:cNvPr id="4" name="Τίτλος 1"/>
          <p:cNvSpPr>
            <a:spLocks noGrp="1"/>
          </p:cNvSpPr>
          <p:nvPr>
            <p:ph type="title"/>
          </p:nvPr>
        </p:nvSpPr>
        <p:spPr>
          <a:xfrm>
            <a:off x="457200" y="274638"/>
            <a:ext cx="8229600" cy="1143000"/>
          </a:xfrm>
        </p:spPr>
        <p:txBody>
          <a:bodyPr>
            <a:normAutofit/>
          </a:bodyPr>
          <a:lstStyle/>
          <a:p>
            <a:r>
              <a:rPr lang="el-GR" dirty="0" smtClean="0"/>
              <a:t>ΣΑΒΒΑΤΟ </a:t>
            </a:r>
            <a:r>
              <a:rPr lang="en-US" dirty="0" smtClean="0"/>
              <a:t>[</a:t>
            </a:r>
            <a:r>
              <a:rPr lang="el-GR" dirty="0" smtClean="0"/>
              <a:t>3</a:t>
            </a:r>
            <a:r>
              <a:rPr lang="en-US" dirty="0" smtClean="0"/>
              <a:t>]</a:t>
            </a:r>
            <a:endParaRPr lang="el-GR" dirty="0"/>
          </a:p>
        </p:txBody>
      </p:sp>
    </p:spTree>
    <p:extLst>
      <p:ext uri="{BB962C8B-B14F-4D97-AF65-F5344CB8AC3E}">
        <p14:creationId xmlns:p14="http://schemas.microsoft.com/office/powerpoint/2010/main" val="28492694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7237" y="2672556"/>
            <a:ext cx="3438525" cy="2381250"/>
          </a:xfrm>
        </p:spPr>
      </p:pic>
      <p:sp>
        <p:nvSpPr>
          <p:cNvPr id="4" name="Θέση περιεχομένου 3"/>
          <p:cNvSpPr>
            <a:spLocks noGrp="1"/>
          </p:cNvSpPr>
          <p:nvPr>
            <p:ph sz="half" idx="2"/>
          </p:nvPr>
        </p:nvSpPr>
        <p:spPr/>
        <p:txBody>
          <a:bodyPr anchor="ctr">
            <a:normAutofit/>
          </a:bodyPr>
          <a:lstStyle/>
          <a:p>
            <a:pPr marL="0" indent="0">
              <a:buNone/>
            </a:pPr>
            <a:r>
              <a:rPr lang="el-GR" sz="2400" dirty="0"/>
              <a:t>Οι Ιουδαίοι τηρούσαν το Σάββατο ως σύμβολο των τεσσάρων ενεργειών του Θεού:</a:t>
            </a:r>
          </a:p>
          <a:p>
            <a:pPr marL="0" indent="0">
              <a:buNone/>
            </a:pPr>
            <a:r>
              <a:rPr lang="el-GR" sz="2400" dirty="0"/>
              <a:t> (α) Αγιασμός της εβδόμης ημέρας (β) Ευλογία</a:t>
            </a:r>
          </a:p>
          <a:p>
            <a:pPr marL="0" indent="0">
              <a:buNone/>
            </a:pPr>
            <a:r>
              <a:rPr lang="el-GR" sz="2400" dirty="0"/>
              <a:t> (γ) Συμπλήρωση του δημιουργικού του έργου</a:t>
            </a:r>
          </a:p>
          <a:p>
            <a:pPr marL="0" indent="0">
              <a:buNone/>
            </a:pPr>
            <a:r>
              <a:rPr lang="el-GR" sz="2400" dirty="0"/>
              <a:t> (δ) </a:t>
            </a:r>
            <a:r>
              <a:rPr lang="el-GR" sz="2400" dirty="0" smtClean="0"/>
              <a:t>Ανάπαυση</a:t>
            </a:r>
            <a:endParaRPr lang="el-GR" sz="2400" dirty="0"/>
          </a:p>
        </p:txBody>
      </p:sp>
      <p:sp>
        <p:nvSpPr>
          <p:cNvPr id="6" name="TextBox 5"/>
          <p:cNvSpPr txBox="1"/>
          <p:nvPr/>
        </p:nvSpPr>
        <p:spPr>
          <a:xfrm>
            <a:off x="3851920" y="5053806"/>
            <a:ext cx="432048" cy="191952"/>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9</a:t>
            </a:r>
          </a:p>
        </p:txBody>
      </p:sp>
      <p:sp>
        <p:nvSpPr>
          <p:cNvPr id="7" name="Τίτλος 1"/>
          <p:cNvSpPr>
            <a:spLocks noGrp="1"/>
          </p:cNvSpPr>
          <p:nvPr>
            <p:ph type="title"/>
          </p:nvPr>
        </p:nvSpPr>
        <p:spPr>
          <a:xfrm>
            <a:off x="457200" y="274638"/>
            <a:ext cx="8229600" cy="1143000"/>
          </a:xfrm>
        </p:spPr>
        <p:txBody>
          <a:bodyPr>
            <a:normAutofit/>
          </a:bodyPr>
          <a:lstStyle/>
          <a:p>
            <a:r>
              <a:rPr lang="el-GR" dirty="0" smtClean="0"/>
              <a:t>ΣΑΒΒΑΤΟ </a:t>
            </a:r>
            <a:r>
              <a:rPr lang="en-US" dirty="0" smtClean="0"/>
              <a:t>[</a:t>
            </a:r>
            <a:r>
              <a:rPr lang="el-GR" dirty="0" smtClean="0"/>
              <a:t>4</a:t>
            </a:r>
            <a:r>
              <a:rPr lang="en-US" dirty="0" smtClean="0"/>
              <a:t>]</a:t>
            </a:r>
            <a:endParaRPr lang="el-GR" dirty="0"/>
          </a:p>
        </p:txBody>
      </p:sp>
    </p:spTree>
    <p:extLst>
      <p:ext uri="{BB962C8B-B14F-4D97-AF65-F5344CB8AC3E}">
        <p14:creationId xmlns:p14="http://schemas.microsoft.com/office/powerpoint/2010/main" val="3477700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404664"/>
            <a:ext cx="8229600" cy="5678091"/>
          </a:xfrm>
        </p:spPr>
        <p:txBody>
          <a:bodyPr anchor="ctr">
            <a:normAutofit fontScale="62500" lnSpcReduction="20000"/>
          </a:bodyPr>
          <a:lstStyle/>
          <a:p>
            <a:pPr marL="0" indent="0">
              <a:spcBef>
                <a:spcPts val="600"/>
              </a:spcBef>
              <a:buNone/>
            </a:pPr>
            <a:r>
              <a:rPr lang="el-GR" dirty="0">
                <a:ea typeface="Calibri" panose="020F0502020204030204" pitchFamily="34" charset="0"/>
                <a:cs typeface="Palatino Linotype" panose="02040502050505030304" pitchFamily="18" charset="0"/>
              </a:rPr>
              <a:t>Υπάρχουν τρεις λόγοι που ο Κύριος άρχισε να εργάζεται το Σάββατο κατά τον Θωμά τον </a:t>
            </a:r>
            <a:r>
              <a:rPr lang="el-GR" dirty="0" err="1">
                <a:ea typeface="Calibri" panose="020F0502020204030204" pitchFamily="34" charset="0"/>
                <a:cs typeface="Palatino Linotype" panose="02040502050505030304" pitchFamily="18" charset="0"/>
              </a:rPr>
              <a:t>Ακινάτη</a:t>
            </a:r>
            <a:r>
              <a:rPr lang="el-GR" dirty="0">
                <a:ea typeface="Calibri" panose="020F0502020204030204" pitchFamily="34" charset="0"/>
                <a:cs typeface="Palatino Linotype" panose="02040502050505030304" pitchFamily="18" charset="0"/>
              </a:rPr>
              <a:t>. Ο πρώτος δίνεται από τον Άγιο Αμβρόσιο στην ερμηνεία του στο Κατά Λουκά Ευαγγέλιο. Ο Χριστός ήρθε για να ανακαινίσει τον κόσμο, δηλαδή τον άνθρωπο που έχει διαστραφεί. Κι’ αρχίζει το έργο του από εκεί που ο Δημιουργός το άφησε, το Σάββατο όπως αναφέρεται στο πρώτο κεφάλαιο της Γένεσης. Ο Χριστός άρχισε το έργο του το Σάββατο για να δείξει ότι ήταν ο ανακαινιστής της δημιουργίας.</a:t>
            </a:r>
          </a:p>
          <a:p>
            <a:pPr marL="0" indent="0">
              <a:spcBef>
                <a:spcPts val="600"/>
              </a:spcBef>
              <a:buNone/>
            </a:pPr>
            <a:r>
              <a:rPr lang="el-GR" dirty="0">
                <a:ea typeface="Calibri" panose="020F0502020204030204" pitchFamily="34" charset="0"/>
                <a:cs typeface="Palatino Linotype" panose="02040502050505030304" pitchFamily="18" charset="0"/>
              </a:rPr>
              <a:t>Ένας δεύτερος λόγος είναι ότι το Σάββατο γιορταζόταν από τους Εβραίους ως μνήμη της πρώτης δημιουργίας. Ο Χριστός όμως ήλθε για να δημιουργήσει μια νέα κτίση σύμφωνα με το «</a:t>
            </a:r>
            <a:r>
              <a:rPr lang="el-GR" dirty="0" err="1">
                <a:ea typeface="Calibri" panose="020F0502020204030204" pitchFamily="34" charset="0"/>
                <a:cs typeface="Palatino Linotype" panose="02040502050505030304" pitchFamily="18" charset="0"/>
              </a:rPr>
              <a:t>οὔτε</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γὰρ</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περιτομή</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τί</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ἐστιν</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οὔτε</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ἀκροβυστία</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ἀλλὰ</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καινὴ</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κτίσις</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Γαλ</a:t>
            </a:r>
            <a:r>
              <a:rPr lang="el-GR" dirty="0">
                <a:ea typeface="Calibri" panose="020F0502020204030204" pitchFamily="34" charset="0"/>
                <a:cs typeface="Palatino Linotype" panose="02040502050505030304" pitchFamily="18" charset="0"/>
              </a:rPr>
              <a:t> 6,15)». Δηλαδή δια μέσου της χάρης η οποία εκπορεύεται από το Άγιο Πνεύμα, «</a:t>
            </a:r>
            <a:r>
              <a:rPr lang="el-GR" dirty="0" err="1">
                <a:ea typeface="Calibri" panose="020F0502020204030204" pitchFamily="34" charset="0"/>
                <a:cs typeface="Palatino Linotype" panose="02040502050505030304" pitchFamily="18" charset="0"/>
              </a:rPr>
              <a:t>ἐξαποστελεῖς</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τὸ</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πνεῦμά</a:t>
            </a:r>
            <a:r>
              <a:rPr lang="el-GR" dirty="0">
                <a:ea typeface="Calibri" panose="020F0502020204030204" pitchFamily="34" charset="0"/>
                <a:cs typeface="Palatino Linotype" panose="02040502050505030304" pitchFamily="18" charset="0"/>
              </a:rPr>
              <a:t> σου </a:t>
            </a:r>
            <a:r>
              <a:rPr lang="el-GR" dirty="0" err="1">
                <a:ea typeface="Calibri" panose="020F0502020204030204" pitchFamily="34" charset="0"/>
                <a:cs typeface="Palatino Linotype" panose="02040502050505030304" pitchFamily="18" charset="0"/>
              </a:rPr>
              <a:t>καὶ</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κτισθήσονται</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καὶ</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ἀνακαινιεῖς</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τὸ</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πρόσωπον</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τῆς</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γῆς</a:t>
            </a:r>
            <a:r>
              <a:rPr lang="el-GR" dirty="0">
                <a:ea typeface="Calibri" panose="020F0502020204030204" pitchFamily="34" charset="0"/>
                <a:cs typeface="Palatino Linotype" panose="02040502050505030304" pitchFamily="18" charset="0"/>
              </a:rPr>
              <a:t> (</a:t>
            </a:r>
            <a:r>
              <a:rPr lang="el-GR" dirty="0" err="1">
                <a:ea typeface="Calibri" panose="020F0502020204030204" pitchFamily="34" charset="0"/>
                <a:cs typeface="Palatino Linotype" panose="02040502050505030304" pitchFamily="18" charset="0"/>
              </a:rPr>
              <a:t>Ψλ</a:t>
            </a:r>
            <a:r>
              <a:rPr lang="el-GR" dirty="0">
                <a:ea typeface="Calibri" panose="020F0502020204030204" pitchFamily="34" charset="0"/>
                <a:cs typeface="Palatino Linotype" panose="02040502050505030304" pitchFamily="18" charset="0"/>
              </a:rPr>
              <a:t> 103, 30)». Έτσι ο Χριστός εργάσθηκε το Σάββατο για να δείξει τη νέα δημιουργία, αναδημιουργία που λαμβάνει μέρος μέσω αυτού.  </a:t>
            </a:r>
          </a:p>
          <a:p>
            <a:pPr marL="0" indent="0">
              <a:spcBef>
                <a:spcPts val="600"/>
              </a:spcBef>
              <a:buNone/>
            </a:pPr>
            <a:r>
              <a:rPr lang="el-GR" dirty="0">
                <a:ea typeface="Calibri" panose="020F0502020204030204" pitchFamily="34" charset="0"/>
                <a:cs typeface="Palatino Linotype" panose="02040502050505030304" pitchFamily="18" charset="0"/>
              </a:rPr>
              <a:t>Ο τρίτος λόγος είναι για να δείξει ότι ο Χριστός μπορούσε να κάνει κάτι που ο νόμος δεν θα μπορούσε επειδή  έγινε ασθενής από τη σάρκα.  Έστειλε τον υιό του μέσα στην αμαρτωλή σάρκα για να κατακρίνει την αμαρτία στη σάρκα του, έτσι ώστε οι απαιτήσεις του νόμου να εκπληρωθούν σε μας (</a:t>
            </a:r>
            <a:r>
              <a:rPr lang="el-GR" dirty="0" err="1">
                <a:ea typeface="Calibri" panose="020F0502020204030204" pitchFamily="34" charset="0"/>
                <a:cs typeface="Palatino Linotype" panose="02040502050505030304" pitchFamily="18" charset="0"/>
              </a:rPr>
              <a:t>Ρωμ</a:t>
            </a:r>
            <a:r>
              <a:rPr lang="el-GR" dirty="0">
                <a:ea typeface="Calibri" panose="020F0502020204030204" pitchFamily="34" charset="0"/>
                <a:cs typeface="Palatino Linotype" panose="02040502050505030304" pitchFamily="18" charset="0"/>
              </a:rPr>
              <a:t> 8,3</a:t>
            </a:r>
            <a:r>
              <a:rPr lang="el-GR" dirty="0" smtClean="0">
                <a:ea typeface="Calibri" panose="020F0502020204030204" pitchFamily="34" charset="0"/>
                <a:cs typeface="Palatino Linotype" panose="02040502050505030304" pitchFamily="18" charset="0"/>
              </a:rPr>
              <a:t>).</a:t>
            </a:r>
            <a:endParaRPr lang="el-GR" dirty="0">
              <a:ea typeface="Calibri" panose="020F0502020204030204" pitchFamily="34" charset="0"/>
              <a:cs typeface="Palatino Linotype" panose="02040502050505030304" pitchFamily="18" charset="0"/>
            </a:endParaRPr>
          </a:p>
        </p:txBody>
      </p:sp>
    </p:spTree>
    <p:extLst>
      <p:ext uri="{BB962C8B-B14F-4D97-AF65-F5344CB8AC3E}">
        <p14:creationId xmlns:p14="http://schemas.microsoft.com/office/powerpoint/2010/main" val="17069005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20688"/>
            <a:ext cx="7776864" cy="5499160"/>
          </a:xfrm>
          <a:prstGeom prst="rect">
            <a:avLst/>
          </a:prstGeom>
        </p:spPr>
      </p:pic>
    </p:spTree>
    <p:extLst>
      <p:ext uri="{BB962C8B-B14F-4D97-AF65-F5344CB8AC3E}">
        <p14:creationId xmlns:p14="http://schemas.microsoft.com/office/powerpoint/2010/main" val="11925270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Γενεαλογικό δέντρο του Ιησού Χριστού σύμφωνα με τον Ευαγγελιστή Ματθαίο (1,17</a:t>
            </a:r>
            <a:r>
              <a:rPr lang="el-GR" sz="3200" dirty="0" smtClean="0"/>
              <a:t>)</a:t>
            </a:r>
            <a:endParaRPr lang="el-GR" sz="3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556792"/>
            <a:ext cx="4962144" cy="4194048"/>
          </a:xfrm>
          <a:prstGeom prst="rect">
            <a:avLst/>
          </a:prstGeom>
        </p:spPr>
      </p:pic>
      <p:sp>
        <p:nvSpPr>
          <p:cNvPr id="5" name="TextBox 4"/>
          <p:cNvSpPr txBox="1"/>
          <p:nvPr/>
        </p:nvSpPr>
        <p:spPr>
          <a:xfrm>
            <a:off x="1259632" y="5949280"/>
            <a:ext cx="3816424" cy="360040"/>
          </a:xfrm>
          <a:prstGeom prst="rect">
            <a:avLst/>
          </a:prstGeom>
        </p:spPr>
        <p:txBody>
          <a:bodyPr vert="horz" wrap="square" lIns="91440" tIns="45720" rIns="91440" bIns="45720" rtlCol="0" anchor="ctr">
            <a:noAutofit/>
          </a:bodyPr>
          <a:lstStyle/>
          <a:p>
            <a:pPr algn="ctr"/>
            <a:r>
              <a:rPr lang="el-GR" sz="2000" dirty="0"/>
              <a:t>ΕΒΔΟΜΗ </a:t>
            </a:r>
            <a:r>
              <a:rPr lang="el-GR" sz="2000" dirty="0" smtClean="0"/>
              <a:t>ΜΕΡΑ</a:t>
            </a:r>
            <a:r>
              <a:rPr lang="en-US" sz="2000" dirty="0" smtClean="0"/>
              <a:t> </a:t>
            </a:r>
            <a:r>
              <a:rPr lang="el-GR" sz="2000" dirty="0" smtClean="0"/>
              <a:t>-</a:t>
            </a:r>
            <a:r>
              <a:rPr lang="en-US" sz="2000" dirty="0" smtClean="0"/>
              <a:t> </a:t>
            </a:r>
            <a:r>
              <a:rPr lang="el-GR" sz="2000" dirty="0" smtClean="0"/>
              <a:t>ΤΥΠΟΣ ΧΡΙΣΤΟΥ</a:t>
            </a:r>
            <a:endParaRPr lang="el-GR" sz="2000" dirty="0"/>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776" y="2701316"/>
            <a:ext cx="2238375" cy="1905000"/>
          </a:xfrm>
          <a:prstGeom prst="rect">
            <a:avLst/>
          </a:prstGeom>
        </p:spPr>
      </p:pic>
      <p:sp>
        <p:nvSpPr>
          <p:cNvPr id="8" name="TextBox 7"/>
          <p:cNvSpPr txBox="1"/>
          <p:nvPr/>
        </p:nvSpPr>
        <p:spPr>
          <a:xfrm>
            <a:off x="8028103" y="4606316"/>
            <a:ext cx="432048" cy="191952"/>
          </a:xfrm>
          <a:prstGeom prst="rect">
            <a:avLst/>
          </a:prstGeom>
        </p:spPr>
        <p:txBody>
          <a:bodyPr vert="horz" wrap="square" lIns="91440" tIns="45720" rIns="91440" bIns="45720" rtlCol="0" anchor="ctr">
            <a:noAutofit/>
          </a:bodyPr>
          <a:lstStyle/>
          <a:p>
            <a:pPr algn="ctr"/>
            <a:r>
              <a:rPr lang="en-US" sz="1500" dirty="0" smtClean="0"/>
              <a:t>30</a:t>
            </a:r>
            <a:endParaRPr lang="el-GR" sz="1500" dirty="0" smtClean="0"/>
          </a:p>
        </p:txBody>
      </p:sp>
    </p:spTree>
    <p:extLst>
      <p:ext uri="{BB962C8B-B14F-4D97-AF65-F5344CB8AC3E}">
        <p14:creationId xmlns:p14="http://schemas.microsoft.com/office/powerpoint/2010/main" val="292570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ΕΟΡΤΗ ΤΟΥ ΠΑΣΧΑ </a:t>
            </a:r>
            <a:br>
              <a:rPr lang="el-GR" dirty="0"/>
            </a:br>
            <a:r>
              <a:rPr lang="el-GR" dirty="0"/>
              <a:t>(</a:t>
            </a:r>
            <a:r>
              <a:rPr lang="el-GR" dirty="0" err="1"/>
              <a:t>Χάγ</a:t>
            </a:r>
            <a:r>
              <a:rPr lang="el-GR" dirty="0"/>
              <a:t> </a:t>
            </a:r>
            <a:r>
              <a:rPr lang="el-GR" dirty="0" err="1"/>
              <a:t>Πεσάχ</a:t>
            </a:r>
            <a:r>
              <a:rPr lang="el-GR" dirty="0"/>
              <a:t>)</a:t>
            </a:r>
          </a:p>
        </p:txBody>
      </p:sp>
      <p:sp>
        <p:nvSpPr>
          <p:cNvPr id="3" name="Θέση περιεχομένου 2"/>
          <p:cNvSpPr>
            <a:spLocks noGrp="1"/>
          </p:cNvSpPr>
          <p:nvPr>
            <p:ph idx="1"/>
          </p:nvPr>
        </p:nvSpPr>
        <p:spPr/>
        <p:txBody>
          <a:bodyPr>
            <a:noAutofit/>
          </a:bodyPr>
          <a:lstStyle/>
          <a:p>
            <a:pPr marL="468000" indent="-360000" fontAlgn="base">
              <a:lnSpc>
                <a:spcPts val="2640"/>
              </a:lnSpc>
              <a:spcBef>
                <a:spcPts val="200"/>
              </a:spcBef>
              <a:spcAft>
                <a:spcPct val="0"/>
              </a:spcAft>
              <a:buFontTx/>
              <a:buChar char="•"/>
            </a:pPr>
            <a:r>
              <a:rPr lang="el-GR" sz="2200" b="1" dirty="0"/>
              <a:t>Ιστορικός Λόγος: </a:t>
            </a:r>
          </a:p>
          <a:p>
            <a:pPr marL="468000" indent="-360000" algn="ctr" fontAlgn="base">
              <a:lnSpc>
                <a:spcPts val="2640"/>
              </a:lnSpc>
              <a:spcBef>
                <a:spcPts val="200"/>
              </a:spcBef>
              <a:spcAft>
                <a:spcPct val="0"/>
              </a:spcAft>
              <a:buNone/>
            </a:pPr>
            <a:r>
              <a:rPr lang="el-GR" sz="2200" dirty="0"/>
              <a:t>Η Έξοδος (Εξ.12)</a:t>
            </a:r>
          </a:p>
          <a:p>
            <a:pPr marL="468000" indent="-360000" fontAlgn="base">
              <a:lnSpc>
                <a:spcPts val="2640"/>
              </a:lnSpc>
              <a:spcBef>
                <a:spcPts val="200"/>
              </a:spcBef>
              <a:spcAft>
                <a:spcPct val="0"/>
              </a:spcAft>
              <a:buNone/>
            </a:pPr>
            <a:endParaRPr lang="el-GR" sz="2200" dirty="0"/>
          </a:p>
          <a:p>
            <a:pPr marL="468000" indent="-360000" fontAlgn="base">
              <a:lnSpc>
                <a:spcPts val="2640"/>
              </a:lnSpc>
              <a:spcBef>
                <a:spcPts val="200"/>
              </a:spcBef>
              <a:spcAft>
                <a:spcPct val="0"/>
              </a:spcAft>
              <a:buFontTx/>
              <a:buChar char="•"/>
            </a:pPr>
            <a:r>
              <a:rPr lang="el-GR" sz="2200" b="1" dirty="0"/>
              <a:t>Πληροφορίες για τον Εορτασμό από τα βιβλία:</a:t>
            </a:r>
          </a:p>
          <a:p>
            <a:pPr marL="468000" lvl="0" indent="-360000" fontAlgn="base">
              <a:lnSpc>
                <a:spcPts val="2640"/>
              </a:lnSpc>
              <a:spcBef>
                <a:spcPts val="200"/>
              </a:spcBef>
              <a:spcAft>
                <a:spcPct val="0"/>
              </a:spcAft>
              <a:buNone/>
            </a:pPr>
            <a:r>
              <a:rPr lang="el-GR" sz="2200" i="1" kern="0" dirty="0">
                <a:solidFill>
                  <a:srgbClr val="333399"/>
                </a:solidFill>
                <a:cs typeface="Times New Roman" panose="02020603050405020304" pitchFamily="18" charset="0"/>
              </a:rPr>
              <a:t>			</a:t>
            </a:r>
            <a:r>
              <a:rPr lang="el-GR" sz="2200" dirty="0"/>
              <a:t>	1. Ιησού του </a:t>
            </a:r>
            <a:r>
              <a:rPr lang="el-GR" sz="2200" dirty="0" err="1"/>
              <a:t>Ναυή</a:t>
            </a:r>
            <a:r>
              <a:rPr lang="el-GR" sz="2200" dirty="0"/>
              <a:t> (5 κ.ε.)</a:t>
            </a:r>
          </a:p>
          <a:p>
            <a:pPr marL="468000" lvl="0" indent="-360000" fontAlgn="base">
              <a:lnSpc>
                <a:spcPts val="2640"/>
              </a:lnSpc>
              <a:spcBef>
                <a:spcPts val="200"/>
              </a:spcBef>
              <a:spcAft>
                <a:spcPct val="0"/>
              </a:spcAft>
              <a:buNone/>
            </a:pPr>
            <a:r>
              <a:rPr lang="el-GR" sz="2200" dirty="0"/>
              <a:t>				2. Δ΄ Βασιλειών (23,21 εξ)</a:t>
            </a:r>
          </a:p>
          <a:p>
            <a:pPr marL="468000" lvl="0" indent="-360000" fontAlgn="base">
              <a:lnSpc>
                <a:spcPts val="2640"/>
              </a:lnSpc>
              <a:spcBef>
                <a:spcPts val="200"/>
              </a:spcBef>
              <a:spcAft>
                <a:spcPct val="0"/>
              </a:spcAft>
              <a:buNone/>
            </a:pPr>
            <a:r>
              <a:rPr lang="el-GR" sz="2200" dirty="0"/>
              <a:t>				3. Β΄ </a:t>
            </a:r>
            <a:r>
              <a:rPr lang="el-GR" sz="2200" dirty="0" err="1"/>
              <a:t>Παραλειπομένων</a:t>
            </a:r>
            <a:r>
              <a:rPr lang="el-GR" sz="2200" dirty="0"/>
              <a:t> (35,1-19)</a:t>
            </a:r>
          </a:p>
          <a:p>
            <a:pPr marL="468000" lvl="0" indent="-360000" fontAlgn="base">
              <a:lnSpc>
                <a:spcPts val="2640"/>
              </a:lnSpc>
              <a:spcBef>
                <a:spcPts val="200"/>
              </a:spcBef>
              <a:spcAft>
                <a:spcPct val="0"/>
              </a:spcAft>
              <a:buNone/>
            </a:pPr>
            <a:r>
              <a:rPr lang="el-GR" sz="2200" dirty="0"/>
              <a:t>				4. Β΄ Έσδρα (6, 19-22) </a:t>
            </a:r>
          </a:p>
          <a:p>
            <a:pPr marL="468000" lvl="0" indent="-360000" fontAlgn="base">
              <a:lnSpc>
                <a:spcPts val="2640"/>
              </a:lnSpc>
              <a:spcBef>
                <a:spcPts val="200"/>
              </a:spcBef>
              <a:spcAft>
                <a:spcPct val="0"/>
              </a:spcAft>
              <a:buNone/>
            </a:pPr>
            <a:r>
              <a:rPr lang="el-GR" sz="2200" dirty="0"/>
              <a:t>				5. </a:t>
            </a:r>
            <a:r>
              <a:rPr lang="el-GR" sz="2200" dirty="0" err="1"/>
              <a:t>Ψαλμ</a:t>
            </a:r>
            <a:r>
              <a:rPr lang="el-GR" sz="2200" dirty="0"/>
              <a:t>. 114.</a:t>
            </a:r>
          </a:p>
          <a:p>
            <a:pPr marL="468000" lvl="0" indent="-360000" fontAlgn="base">
              <a:lnSpc>
                <a:spcPts val="2640"/>
              </a:lnSpc>
              <a:spcBef>
                <a:spcPts val="200"/>
              </a:spcBef>
              <a:spcAft>
                <a:spcPct val="0"/>
              </a:spcAft>
              <a:buNone/>
            </a:pPr>
            <a:endParaRPr lang="el-GR" sz="2200" dirty="0"/>
          </a:p>
          <a:p>
            <a:pPr marL="468000" lvl="0" indent="-360000" fontAlgn="base">
              <a:lnSpc>
                <a:spcPts val="2640"/>
              </a:lnSpc>
              <a:spcBef>
                <a:spcPts val="200"/>
              </a:spcBef>
              <a:spcAft>
                <a:spcPct val="0"/>
              </a:spcAft>
              <a:buFontTx/>
              <a:buChar char="•"/>
            </a:pPr>
            <a:r>
              <a:rPr lang="el-GR" sz="2200" b="1" dirty="0"/>
              <a:t>Χρόνος Εορτασμού: </a:t>
            </a:r>
          </a:p>
          <a:p>
            <a:pPr marL="468000" lvl="0" indent="-360000" algn="ctr" fontAlgn="base">
              <a:lnSpc>
                <a:spcPts val="2640"/>
              </a:lnSpc>
              <a:spcBef>
                <a:spcPts val="200"/>
              </a:spcBef>
              <a:spcAft>
                <a:spcPct val="0"/>
              </a:spcAft>
              <a:buNone/>
            </a:pPr>
            <a:r>
              <a:rPr lang="el-GR" sz="2200" dirty="0"/>
              <a:t>14η μήνα </a:t>
            </a:r>
            <a:r>
              <a:rPr lang="el-GR" sz="2200" dirty="0" err="1"/>
              <a:t>Νισάν</a:t>
            </a:r>
            <a:r>
              <a:rPr lang="el-GR" sz="2200" dirty="0"/>
              <a:t>. </a:t>
            </a:r>
          </a:p>
        </p:txBody>
      </p:sp>
    </p:spTree>
    <p:extLst>
      <p:ext uri="{BB962C8B-B14F-4D97-AF65-F5344CB8AC3E}">
        <p14:creationId xmlns:p14="http://schemas.microsoft.com/office/powerpoint/2010/main" val="69854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Γενεαλογικό δέντρο του Ιησού Χριστού σύμφωνα με τον Ευαγγελιστή Λουκά (3,24-28</a:t>
            </a:r>
            <a:r>
              <a:rPr lang="el-GR" sz="3200" dirty="0" smtClean="0"/>
              <a:t>)</a:t>
            </a:r>
            <a:endParaRPr lang="el-GR" sz="32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2694" y="1556792"/>
            <a:ext cx="2798611" cy="4898854"/>
          </a:xfrm>
        </p:spPr>
      </p:pic>
    </p:spTree>
    <p:extLst>
      <p:ext uri="{BB962C8B-B14F-4D97-AF65-F5344CB8AC3E}">
        <p14:creationId xmlns:p14="http://schemas.microsoft.com/office/powerpoint/2010/main" val="2523765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ΝΟΥΜΗΝΙΑ</a:t>
            </a:r>
            <a:endParaRPr lang="el-GR" dirty="0"/>
          </a:p>
        </p:txBody>
      </p:sp>
      <p:sp>
        <p:nvSpPr>
          <p:cNvPr id="3" name="Θέση περιεχομένου 2"/>
          <p:cNvSpPr>
            <a:spLocks noGrp="1"/>
          </p:cNvSpPr>
          <p:nvPr>
            <p:ph idx="1"/>
          </p:nvPr>
        </p:nvSpPr>
        <p:spPr/>
        <p:txBody>
          <a:bodyPr>
            <a:noAutofit/>
          </a:bodyPr>
          <a:lstStyle/>
          <a:p>
            <a:pPr marL="216000" indent="-216000">
              <a:lnSpc>
                <a:spcPts val="2200"/>
              </a:lnSpc>
              <a:spcBef>
                <a:spcPts val="0"/>
              </a:spcBef>
              <a:defRPr/>
            </a:pPr>
            <a:r>
              <a:rPr lang="el-GR" sz="2200" dirty="0">
                <a:cs typeface="Arial" charset="0"/>
              </a:rPr>
              <a:t>ΕΜΦΑΝΙΣΗ ΝΕΑΣ </a:t>
            </a:r>
            <a:r>
              <a:rPr lang="el-GR" sz="2200" dirty="0" smtClean="0">
                <a:cs typeface="Arial" charset="0"/>
              </a:rPr>
              <a:t>ΣΕΛΗΝΗΣ</a:t>
            </a:r>
            <a:r>
              <a:rPr lang="en-US" sz="2200" dirty="0" smtClean="0">
                <a:cs typeface="Arial" charset="0"/>
              </a:rPr>
              <a:t>.</a:t>
            </a:r>
            <a:endParaRPr lang="el-GR" sz="2200" dirty="0">
              <a:cs typeface="Arial" charset="0"/>
            </a:endParaRPr>
          </a:p>
          <a:p>
            <a:pPr marL="216000" indent="-216000">
              <a:lnSpc>
                <a:spcPts val="2200"/>
              </a:lnSpc>
              <a:spcBef>
                <a:spcPts val="0"/>
              </a:spcBef>
              <a:defRPr/>
            </a:pPr>
            <a:r>
              <a:rPr lang="el-GR" sz="2200" dirty="0">
                <a:cs typeface="Arial" charset="0"/>
              </a:rPr>
              <a:t>ΤΟ ΙΕΡΟ ΣΟΦΑΡ (ΣΑΛΠΙΓΓΑ) ΑΝΗΓΓΕΛΛΕ ΤΗΝ ΕΝΑΡΞΗ ΤΗΣ ΝΕΟΥΜΗΝΙΑΣ.</a:t>
            </a:r>
          </a:p>
          <a:p>
            <a:pPr marL="216000" indent="-216000">
              <a:lnSpc>
                <a:spcPts val="2200"/>
              </a:lnSpc>
              <a:spcBef>
                <a:spcPts val="0"/>
              </a:spcBef>
              <a:defRPr/>
            </a:pPr>
            <a:r>
              <a:rPr lang="el-GR" sz="2200" dirty="0">
                <a:cs typeface="Arial" charset="0"/>
              </a:rPr>
              <a:t>ΘΥΣΙΕΣ</a:t>
            </a:r>
            <a:r>
              <a:rPr lang="en-US" sz="2200" dirty="0">
                <a:cs typeface="Arial" charset="0"/>
              </a:rPr>
              <a:t>: </a:t>
            </a:r>
            <a:r>
              <a:rPr lang="el-GR" sz="2200" dirty="0">
                <a:cs typeface="Arial" charset="0"/>
              </a:rPr>
              <a:t>ΔΥΟ ΜΟΣΧΟΙ, ΕΝΑΣ ΚΡΙΟΣ, ΕΠΤΑ ΑΜΝΟΙ ΚΑΙ ΕΝΑΣ ΤΡΑΓΟΣ.</a:t>
            </a:r>
          </a:p>
          <a:p>
            <a:pPr marL="216000" indent="-216000">
              <a:lnSpc>
                <a:spcPts val="2200"/>
              </a:lnSpc>
              <a:spcBef>
                <a:spcPts val="0"/>
              </a:spcBef>
              <a:defRPr/>
            </a:pPr>
            <a:r>
              <a:rPr lang="el-GR" sz="2200" dirty="0">
                <a:cs typeface="Arial" charset="0"/>
              </a:rPr>
              <a:t>ΑΝΑΙΜΑΚΤΕΣ</a:t>
            </a:r>
            <a:r>
              <a:rPr lang="en-US" sz="2200" dirty="0">
                <a:cs typeface="Arial" charset="0"/>
              </a:rPr>
              <a:t>: </a:t>
            </a:r>
            <a:r>
              <a:rPr lang="el-GR" sz="2200" dirty="0">
                <a:cs typeface="Arial" charset="0"/>
              </a:rPr>
              <a:t>ΨΙΛΟ ΑΛΕΥΡΙ ΑΝΑΚΑΤΕΜΕΝΟ ΜΕ ΛΑΔΙ, </a:t>
            </a:r>
            <a:r>
              <a:rPr lang="el-GR" sz="2200" dirty="0" smtClean="0">
                <a:cs typeface="Arial" charset="0"/>
              </a:rPr>
              <a:t>ΣΠΟΝΔΕΣ</a:t>
            </a:r>
            <a:r>
              <a:rPr lang="en-US" sz="2200" dirty="0" smtClean="0">
                <a:cs typeface="Arial" charset="0"/>
              </a:rPr>
              <a:t>.</a:t>
            </a:r>
            <a:endParaRPr lang="el-GR" sz="2200" dirty="0">
              <a:cs typeface="Arial" charset="0"/>
            </a:endParaRPr>
          </a:p>
          <a:p>
            <a:pPr marL="216000" indent="-216000">
              <a:lnSpc>
                <a:spcPts val="2200"/>
              </a:lnSpc>
              <a:spcBef>
                <a:spcPts val="0"/>
              </a:spcBef>
              <a:defRPr/>
            </a:pPr>
            <a:r>
              <a:rPr lang="el-GR" sz="2200" dirty="0">
                <a:cs typeface="Arial" charset="0"/>
              </a:rPr>
              <a:t>ΠΡΩΤΗ ΤΟΥ ΜΗΝΑ ΤΙΣΡΙ, Η ΠΙΟ ΣΗΜΑΝΤΙΚΗ ΝΟΥΜΗΝΙΑ (ΠΡΩΤΟΧΡΟΝΙΑ).</a:t>
            </a:r>
          </a:p>
          <a:p>
            <a:pPr marL="216000" indent="-216000">
              <a:lnSpc>
                <a:spcPts val="2200"/>
              </a:lnSpc>
              <a:spcBef>
                <a:spcPts val="0"/>
              </a:spcBef>
              <a:defRPr/>
            </a:pPr>
            <a:r>
              <a:rPr lang="el-GR" sz="2200" dirty="0">
                <a:cs typeface="Arial" charset="0"/>
              </a:rPr>
              <a:t>ΗΜΕΡΑ ΑΡΓΙΑΣ ΚΑΙ ΑΝΑΠΑΥΣΗΣ. ΕΠΙΤΡΕΠΟΝΤΑΝ ΜΟΝΟ ΙΕΡΕΣ ΣΥΝΑΞΕΙΣ.</a:t>
            </a:r>
          </a:p>
          <a:p>
            <a:pPr marL="216000" indent="-216000">
              <a:lnSpc>
                <a:spcPts val="2200"/>
              </a:lnSpc>
              <a:spcBef>
                <a:spcPts val="0"/>
              </a:spcBef>
              <a:defRPr/>
            </a:pPr>
            <a:r>
              <a:rPr lang="el-GR" sz="2200" dirty="0">
                <a:cs typeface="Arial" charset="0"/>
              </a:rPr>
              <a:t>ΧΑΡΜΟΣΥΝΗ ΜΕΡΑ. ΠΟΛΛΟΙ ΙΣΡΑΗΛΙΤΕΣ ΜΕΤΕΒΑΙΝΑΝ ΣΤΗΝ ΙΕΡΟΥΣΑΛΗΜ ΜΑΖΙ ΜΕ ΤΙΣ ΟΙΚΟΓΕΝΕΙΕΣ ΤΟΥΣ ΓΙΑ ΝΑ ΠΡΟΣΦΕΡΟΥΝ ΘΥΣΙΑ.</a:t>
            </a:r>
          </a:p>
          <a:p>
            <a:pPr marL="216000" indent="-216000">
              <a:lnSpc>
                <a:spcPts val="2200"/>
              </a:lnSpc>
              <a:spcBef>
                <a:spcPts val="0"/>
              </a:spcBef>
              <a:defRPr/>
            </a:pPr>
            <a:r>
              <a:rPr lang="el-GR" sz="2200" dirty="0">
                <a:cs typeface="Arial" charset="0"/>
              </a:rPr>
              <a:t>ΚΑΤΑ ΤΗΝ ΠΕΡΙΟΔΟ ΤΗΣ ΒΑΣΙΛΕΙΑΣ, Ο ΒΑΣΙΛΙΑΣ ΌΠΩΣ ΜΑΡΤΥΡΕΙΤΑΙ ΑΠΟ ΤΙΣ ΒΙΒΛΙΚΕΣ ΑΦΗΓΗΣΕΙΣ, ΠΑΡΕΘΕΤΕ ΕΠΙΣΗΜΟ ΓΕΥΜΑ ΣΤΟΥΣ ΑΞΙΩΜΑΤΟΥΧΟΥΣ ΤΟΥ. </a:t>
            </a:r>
          </a:p>
          <a:p>
            <a:pPr marL="216000" indent="-216000">
              <a:lnSpc>
                <a:spcPts val="2200"/>
              </a:lnSpc>
              <a:spcBef>
                <a:spcPts val="0"/>
              </a:spcBef>
              <a:defRPr/>
            </a:pPr>
            <a:r>
              <a:rPr lang="el-GR" sz="2200" dirty="0">
                <a:cs typeface="Arial" charset="0"/>
              </a:rPr>
              <a:t>ΑΓΙΑΣΜΟΣ ΣΤΗΝ ΟΡΘΟΔΟΞΗ </a:t>
            </a:r>
            <a:r>
              <a:rPr lang="el-GR" sz="2200" dirty="0" smtClean="0">
                <a:cs typeface="Arial" charset="0"/>
              </a:rPr>
              <a:t>ΘΡΗΣΚΕΙΑ</a:t>
            </a:r>
            <a:r>
              <a:rPr lang="en-US" sz="2200" dirty="0">
                <a:cs typeface="Arial" charset="0"/>
              </a:rPr>
              <a:t>.</a:t>
            </a:r>
            <a:endParaRPr lang="el-GR" sz="2200" dirty="0">
              <a:cs typeface="Arial" charset="0"/>
            </a:endParaRPr>
          </a:p>
        </p:txBody>
      </p:sp>
    </p:spTree>
    <p:extLst>
      <p:ext uri="{BB962C8B-B14F-4D97-AF65-F5344CB8AC3E}">
        <p14:creationId xmlns:p14="http://schemas.microsoft.com/office/powerpoint/2010/main" val="4092222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ΣΚΗΝΟΠΗΓΙΑΣ</a:t>
            </a:r>
            <a:br>
              <a:rPr lang="el-GR" dirty="0"/>
            </a:br>
            <a:r>
              <a:rPr lang="el-GR" dirty="0"/>
              <a:t>(</a:t>
            </a:r>
            <a:r>
              <a:rPr lang="el-GR" dirty="0" err="1"/>
              <a:t>Χάγ</a:t>
            </a:r>
            <a:r>
              <a:rPr lang="el-GR" dirty="0"/>
              <a:t> </a:t>
            </a:r>
            <a:r>
              <a:rPr lang="el-GR" dirty="0" err="1"/>
              <a:t>Ασουκιώθ</a:t>
            </a:r>
            <a:r>
              <a:rPr lang="el-GR" dirty="0"/>
              <a:t>)</a:t>
            </a:r>
          </a:p>
        </p:txBody>
      </p:sp>
      <p:sp>
        <p:nvSpPr>
          <p:cNvPr id="3" name="Θέση περιεχομένου 2"/>
          <p:cNvSpPr>
            <a:spLocks noGrp="1"/>
          </p:cNvSpPr>
          <p:nvPr>
            <p:ph idx="1"/>
          </p:nvPr>
        </p:nvSpPr>
        <p:spPr>
          <a:xfrm>
            <a:off x="464156" y="1556792"/>
            <a:ext cx="8229600" cy="4608512"/>
          </a:xfrm>
        </p:spPr>
        <p:txBody>
          <a:bodyPr>
            <a:noAutofit/>
          </a:bodyPr>
          <a:lstStyle/>
          <a:p>
            <a:pPr marL="288000" indent="-288000">
              <a:lnSpc>
                <a:spcPts val="1800"/>
              </a:lnSpc>
              <a:spcBef>
                <a:spcPts val="0"/>
              </a:spcBef>
            </a:pPr>
            <a:r>
              <a:rPr lang="el-GR" sz="2000" b="1" dirty="0">
                <a:cs typeface="Arial" charset="0"/>
              </a:rPr>
              <a:t>Ιστορικός λόγος: </a:t>
            </a:r>
          </a:p>
          <a:p>
            <a:pPr marL="288000" indent="-288000" algn="ctr">
              <a:lnSpc>
                <a:spcPts val="1800"/>
              </a:lnSpc>
              <a:spcBef>
                <a:spcPts val="0"/>
              </a:spcBef>
              <a:buNone/>
            </a:pPr>
            <a:r>
              <a:rPr lang="el-GR" sz="2000" dirty="0">
                <a:cs typeface="Arial" charset="0"/>
              </a:rPr>
              <a:t>Προς ανάμνηση της διαμονής σε </a:t>
            </a:r>
            <a:r>
              <a:rPr lang="el-GR" sz="2000" dirty="0" smtClean="0">
                <a:cs typeface="Arial" charset="0"/>
              </a:rPr>
              <a:t>σκηνές</a:t>
            </a:r>
            <a:r>
              <a:rPr lang="en-US" sz="2000" dirty="0" smtClean="0">
                <a:cs typeface="Arial" charset="0"/>
              </a:rPr>
              <a:t>.</a:t>
            </a:r>
            <a:r>
              <a:rPr lang="el-GR" sz="2000" dirty="0" smtClean="0">
                <a:cs typeface="Arial" charset="0"/>
              </a:rPr>
              <a:t> </a:t>
            </a:r>
            <a:endParaRPr lang="el-GR" sz="2000" dirty="0">
              <a:cs typeface="Arial" charset="0"/>
            </a:endParaRPr>
          </a:p>
          <a:p>
            <a:pPr marL="288000" indent="-288000" algn="ctr">
              <a:lnSpc>
                <a:spcPts val="1800"/>
              </a:lnSpc>
              <a:spcBef>
                <a:spcPts val="0"/>
              </a:spcBef>
              <a:buNone/>
            </a:pPr>
            <a:r>
              <a:rPr lang="el-GR" sz="2000" dirty="0">
                <a:cs typeface="Arial" charset="0"/>
              </a:rPr>
              <a:t>Ονομαζόταν και εορτή του Κυρίου και συνδυαζόταν με </a:t>
            </a:r>
            <a:r>
              <a:rPr lang="el-GR" sz="2000" dirty="0" err="1">
                <a:cs typeface="Arial" charset="0"/>
              </a:rPr>
              <a:t>ιεραποδημία</a:t>
            </a:r>
            <a:r>
              <a:rPr lang="el-GR" sz="2000" dirty="0">
                <a:cs typeface="Arial" charset="0"/>
              </a:rPr>
              <a:t> στο ναό. </a:t>
            </a:r>
          </a:p>
          <a:p>
            <a:pPr marL="288000" indent="-288000">
              <a:lnSpc>
                <a:spcPts val="1800"/>
              </a:lnSpc>
              <a:spcBef>
                <a:spcPts val="0"/>
              </a:spcBef>
            </a:pPr>
            <a:endParaRPr lang="el-GR" sz="2000" dirty="0">
              <a:cs typeface="Arial" charset="0"/>
            </a:endParaRPr>
          </a:p>
          <a:p>
            <a:pPr marL="288000" indent="-288000">
              <a:lnSpc>
                <a:spcPts val="1800"/>
              </a:lnSpc>
              <a:spcBef>
                <a:spcPts val="0"/>
              </a:spcBef>
            </a:pPr>
            <a:r>
              <a:rPr lang="el-GR" sz="2000" b="1" dirty="0">
                <a:cs typeface="Arial" charset="0"/>
              </a:rPr>
              <a:t>Πληροφορίες για την Εορτή: </a:t>
            </a:r>
          </a:p>
          <a:p>
            <a:pPr marL="288000" indent="-288000" algn="ctr">
              <a:lnSpc>
                <a:spcPts val="1800"/>
              </a:lnSpc>
              <a:spcBef>
                <a:spcPts val="0"/>
              </a:spcBef>
              <a:buNone/>
            </a:pPr>
            <a:r>
              <a:rPr lang="el-GR" sz="2000" dirty="0" err="1">
                <a:cs typeface="Arial" charset="0"/>
              </a:rPr>
              <a:t>Ιώσηπος</a:t>
            </a:r>
            <a:r>
              <a:rPr lang="el-GR" sz="2000" dirty="0">
                <a:cs typeface="Arial" charset="0"/>
              </a:rPr>
              <a:t> (</a:t>
            </a:r>
            <a:r>
              <a:rPr lang="el-GR" sz="2000" dirty="0" err="1">
                <a:cs typeface="Arial" charset="0"/>
              </a:rPr>
              <a:t>Ιουδ</a:t>
            </a:r>
            <a:r>
              <a:rPr lang="el-GR" sz="2000" dirty="0">
                <a:cs typeface="Arial" charset="0"/>
              </a:rPr>
              <a:t>. Αρχ. </a:t>
            </a:r>
            <a:r>
              <a:rPr lang="en-US" sz="2000" dirty="0">
                <a:cs typeface="Arial" charset="0"/>
              </a:rPr>
              <a:t>V</a:t>
            </a:r>
            <a:r>
              <a:rPr lang="el-GR" sz="2000" dirty="0">
                <a:cs typeface="Arial" charset="0"/>
              </a:rPr>
              <a:t>ΙΙΙ, 4,1)</a:t>
            </a:r>
            <a:endParaRPr lang="en-US" sz="2000" dirty="0">
              <a:cs typeface="Arial" charset="0"/>
            </a:endParaRPr>
          </a:p>
          <a:p>
            <a:pPr marL="288000" indent="-288000" algn="ctr">
              <a:lnSpc>
                <a:spcPts val="1800"/>
              </a:lnSpc>
              <a:spcBef>
                <a:spcPts val="0"/>
              </a:spcBef>
              <a:buNone/>
            </a:pPr>
            <a:r>
              <a:rPr lang="el-GR" sz="2000" dirty="0">
                <a:cs typeface="Arial" charset="0"/>
              </a:rPr>
              <a:t>Πλούταρχος (Συμποσιακών </a:t>
            </a:r>
            <a:r>
              <a:rPr lang="el-GR" sz="2000" dirty="0" err="1">
                <a:cs typeface="Arial" charset="0"/>
              </a:rPr>
              <a:t>Προβλ</a:t>
            </a:r>
            <a:r>
              <a:rPr lang="el-GR" sz="2000" dirty="0">
                <a:cs typeface="Arial" charset="0"/>
              </a:rPr>
              <a:t>. Ι</a:t>
            </a:r>
            <a:r>
              <a:rPr lang="en-US" sz="2000" dirty="0">
                <a:cs typeface="Arial" charset="0"/>
              </a:rPr>
              <a:t>V</a:t>
            </a:r>
            <a:r>
              <a:rPr lang="el-GR" sz="2000" dirty="0">
                <a:cs typeface="Arial" charset="0"/>
              </a:rPr>
              <a:t>, 6)</a:t>
            </a:r>
          </a:p>
          <a:p>
            <a:pPr marL="288000" indent="-288000" algn="ctr">
              <a:lnSpc>
                <a:spcPts val="1800"/>
              </a:lnSpc>
              <a:spcBef>
                <a:spcPts val="0"/>
              </a:spcBef>
              <a:buNone/>
            </a:pPr>
            <a:r>
              <a:rPr lang="el-GR" sz="2000" dirty="0">
                <a:cs typeface="Arial" charset="0"/>
              </a:rPr>
              <a:t>Καινή Διαθήκη (</a:t>
            </a:r>
            <a:r>
              <a:rPr lang="el-GR" sz="2000" dirty="0" err="1">
                <a:cs typeface="Arial" charset="0"/>
              </a:rPr>
              <a:t>Ιω</a:t>
            </a:r>
            <a:r>
              <a:rPr lang="el-GR" sz="2000" dirty="0">
                <a:cs typeface="Arial" charset="0"/>
              </a:rPr>
              <a:t>. 7,37  8,12)</a:t>
            </a:r>
          </a:p>
          <a:p>
            <a:pPr marL="288000" indent="-288000" algn="ctr">
              <a:lnSpc>
                <a:spcPts val="1800"/>
              </a:lnSpc>
              <a:spcBef>
                <a:spcPts val="0"/>
              </a:spcBef>
              <a:buNone/>
            </a:pPr>
            <a:r>
              <a:rPr lang="el-GR" sz="2000" dirty="0">
                <a:cs typeface="Arial" charset="0"/>
              </a:rPr>
              <a:t>Βαβυλωνιακό </a:t>
            </a:r>
            <a:r>
              <a:rPr lang="el-GR" sz="2000" dirty="0" err="1">
                <a:cs typeface="Arial" charset="0"/>
              </a:rPr>
              <a:t>Ταλμούδ</a:t>
            </a:r>
            <a:endParaRPr lang="el-GR" sz="2000" dirty="0">
              <a:cs typeface="Arial" charset="0"/>
            </a:endParaRPr>
          </a:p>
          <a:p>
            <a:pPr marL="288000" indent="-288000">
              <a:lnSpc>
                <a:spcPts val="1800"/>
              </a:lnSpc>
              <a:spcBef>
                <a:spcPts val="0"/>
              </a:spcBef>
            </a:pPr>
            <a:r>
              <a:rPr lang="el-GR" sz="2000" b="1" dirty="0">
                <a:cs typeface="Arial" charset="0"/>
              </a:rPr>
              <a:t>Χρόνος Εορτασμού: </a:t>
            </a:r>
          </a:p>
          <a:p>
            <a:pPr marL="288000" indent="-288000" algn="ctr">
              <a:lnSpc>
                <a:spcPts val="1800"/>
              </a:lnSpc>
              <a:spcBef>
                <a:spcPts val="0"/>
              </a:spcBef>
              <a:buNone/>
            </a:pPr>
            <a:r>
              <a:rPr lang="el-GR" sz="2000" dirty="0">
                <a:cs typeface="Arial" charset="0"/>
              </a:rPr>
              <a:t>Αρχή του έτους, την 15η του 7ου μήνα </a:t>
            </a:r>
            <a:r>
              <a:rPr lang="el-GR" sz="2000" dirty="0" err="1">
                <a:cs typeface="Arial" charset="0"/>
              </a:rPr>
              <a:t>Τισρί</a:t>
            </a:r>
            <a:r>
              <a:rPr lang="el-GR" sz="2000" dirty="0">
                <a:cs typeface="Arial" charset="0"/>
              </a:rPr>
              <a:t> μετά την  </a:t>
            </a:r>
            <a:r>
              <a:rPr lang="el-GR" sz="2000" dirty="0" smtClean="0">
                <a:cs typeface="Arial" charset="0"/>
              </a:rPr>
              <a:t>πανσέληνο</a:t>
            </a:r>
            <a:r>
              <a:rPr lang="en-US" sz="2000" dirty="0" smtClean="0">
                <a:cs typeface="Arial" charset="0"/>
              </a:rPr>
              <a:t>.</a:t>
            </a:r>
            <a:endParaRPr lang="el-GR" sz="2000" dirty="0">
              <a:cs typeface="Arial" charset="0"/>
            </a:endParaRPr>
          </a:p>
          <a:p>
            <a:pPr marL="288000" indent="-288000">
              <a:lnSpc>
                <a:spcPts val="1800"/>
              </a:lnSpc>
              <a:spcBef>
                <a:spcPts val="0"/>
              </a:spcBef>
            </a:pPr>
            <a:endParaRPr lang="el-GR" sz="2000" dirty="0">
              <a:cs typeface="Arial" charset="0"/>
            </a:endParaRPr>
          </a:p>
          <a:p>
            <a:pPr marL="288000" indent="-288000">
              <a:lnSpc>
                <a:spcPts val="1800"/>
              </a:lnSpc>
              <a:spcBef>
                <a:spcPts val="0"/>
              </a:spcBef>
            </a:pPr>
            <a:r>
              <a:rPr lang="el-GR" sz="2000" b="1" dirty="0">
                <a:cs typeface="Arial" charset="0"/>
              </a:rPr>
              <a:t>Χαρακτήρας της εορτής: </a:t>
            </a:r>
          </a:p>
          <a:p>
            <a:pPr marL="288000" indent="-288000" algn="ctr">
              <a:lnSpc>
                <a:spcPts val="1800"/>
              </a:lnSpc>
              <a:spcBef>
                <a:spcPts val="0"/>
              </a:spcBef>
              <a:buNone/>
            </a:pPr>
            <a:r>
              <a:rPr lang="el-GR" sz="2000" dirty="0">
                <a:cs typeface="Arial" charset="0"/>
              </a:rPr>
              <a:t>	Προσδιορίζεται από τη διαμονή σε σκηνές και την οδοιπορία στην Ιερουσαλήμ. </a:t>
            </a:r>
          </a:p>
          <a:p>
            <a:pPr marL="288000" indent="-288000" algn="ctr">
              <a:lnSpc>
                <a:spcPts val="1800"/>
              </a:lnSpc>
              <a:spcBef>
                <a:spcPts val="0"/>
              </a:spcBef>
              <a:buNone/>
            </a:pPr>
            <a:r>
              <a:rPr lang="el-GR" sz="2000" dirty="0">
                <a:cs typeface="Arial" charset="0"/>
              </a:rPr>
              <a:t>Ο λαός έβγαινε στην ύπαιθρο για τη συλλογή των καρπών και παρέμενε σε σκηνές. </a:t>
            </a:r>
          </a:p>
          <a:p>
            <a:pPr marL="288000" indent="-288000" algn="ctr">
              <a:lnSpc>
                <a:spcPts val="1800"/>
              </a:lnSpc>
              <a:spcBef>
                <a:spcPts val="0"/>
              </a:spcBef>
              <a:buNone/>
            </a:pPr>
            <a:r>
              <a:rPr lang="el-GR" sz="2000" dirty="0">
                <a:cs typeface="Arial" charset="0"/>
              </a:rPr>
              <a:t> Έκφραση ευγνωμοσύνης προς το Θεό για τις ευνοϊκές καιρικές συνθήκες για καλή καρποφορία.</a:t>
            </a:r>
          </a:p>
          <a:p>
            <a:pPr marL="288000" indent="-288000" algn="ctr">
              <a:lnSpc>
                <a:spcPts val="1800"/>
              </a:lnSpc>
              <a:spcBef>
                <a:spcPts val="0"/>
              </a:spcBef>
              <a:buNone/>
            </a:pPr>
            <a:r>
              <a:rPr lang="el-GR" sz="2000" dirty="0">
                <a:cs typeface="Arial" charset="0"/>
              </a:rPr>
              <a:t>(Εύθυμος και ζωηρός ο χαρακτήρας) </a:t>
            </a:r>
          </a:p>
        </p:txBody>
      </p:sp>
    </p:spTree>
    <p:extLst>
      <p:ext uri="{BB962C8B-B14F-4D97-AF65-F5344CB8AC3E}">
        <p14:creationId xmlns:p14="http://schemas.microsoft.com/office/powerpoint/2010/main" val="33269539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ΣΚΗΝΟΠΗΓΙΑΣ</a:t>
            </a:r>
            <a:br>
              <a:rPr lang="el-GR" dirty="0"/>
            </a:br>
            <a:r>
              <a:rPr lang="el-GR" dirty="0"/>
              <a:t>(</a:t>
            </a:r>
            <a:r>
              <a:rPr lang="el-GR" dirty="0" err="1"/>
              <a:t>Χάγ</a:t>
            </a:r>
            <a:r>
              <a:rPr lang="el-GR" dirty="0"/>
              <a:t> </a:t>
            </a:r>
            <a:r>
              <a:rPr lang="el-GR" dirty="0" err="1"/>
              <a:t>Ασουκιώθ</a:t>
            </a:r>
            <a:r>
              <a:rPr lang="el-GR" dirty="0" smtClean="0"/>
              <a:t>)</a:t>
            </a:r>
            <a:r>
              <a:rPr lang="en-US" dirty="0"/>
              <a:t> [2]</a:t>
            </a:r>
            <a:endParaRPr lang="el-GR" dirty="0"/>
          </a:p>
        </p:txBody>
      </p:sp>
      <p:sp>
        <p:nvSpPr>
          <p:cNvPr id="3" name="Θέση περιεχομένου 2"/>
          <p:cNvSpPr>
            <a:spLocks noGrp="1"/>
          </p:cNvSpPr>
          <p:nvPr>
            <p:ph idx="1"/>
          </p:nvPr>
        </p:nvSpPr>
        <p:spPr/>
        <p:txBody>
          <a:bodyPr>
            <a:noAutofit/>
          </a:bodyPr>
          <a:lstStyle/>
          <a:p>
            <a:pPr marL="288000" indent="-288000">
              <a:lnSpc>
                <a:spcPts val="2200"/>
              </a:lnSpc>
              <a:spcBef>
                <a:spcPts val="0"/>
              </a:spcBef>
            </a:pPr>
            <a:r>
              <a:rPr lang="el-GR" sz="2000" dirty="0" smtClean="0"/>
              <a:t>15</a:t>
            </a:r>
            <a:r>
              <a:rPr lang="el-GR" sz="2000" baseline="30000" dirty="0" smtClean="0"/>
              <a:t>Η</a:t>
            </a:r>
            <a:r>
              <a:rPr lang="el-GR" sz="2000" dirty="0" smtClean="0"/>
              <a:t> ΗΜΕΡΑ ΤΟΥ ΕΒΔΟΜΟΥ ΜΗΝΑ ΤΙΣΡΙ ΜΕΤΑ ΤΗΝ ΠΑΝΣΕΛΗΝΟ ΚΑΙ ΔΙΑΡΚΟΥΣΕ ΕΠΤΑ ΗΜΕΡΕΣ.</a:t>
            </a:r>
          </a:p>
          <a:p>
            <a:pPr marL="288000" indent="-288000">
              <a:lnSpc>
                <a:spcPts val="2200"/>
              </a:lnSpc>
              <a:spcBef>
                <a:spcPts val="0"/>
              </a:spcBef>
            </a:pPr>
            <a:r>
              <a:rPr lang="el-GR" sz="2000" dirty="0" smtClean="0"/>
              <a:t>ΙΕΡΑΠΟΔΗΜΙΑ ΣΤΟΝ ΝΑΟ ΤΗΣ ΙΕΡΟΥΣΑΛΗΜ.</a:t>
            </a:r>
          </a:p>
          <a:p>
            <a:pPr marL="288000" indent="-288000">
              <a:lnSpc>
                <a:spcPts val="2200"/>
              </a:lnSpc>
              <a:spcBef>
                <a:spcPts val="0"/>
              </a:spcBef>
            </a:pPr>
            <a:r>
              <a:rPr lang="el-GR" sz="2000" dirty="0" smtClean="0"/>
              <a:t>ΕΜΕΝΑΝ ΣΕ ΣΚΗΝΕΣ. ΘΥΜΗΣΗ ΤΗΣ ΕΞΟΔΟΥ ΑΠΟ ΤΗ ΔΟΥΛΕΙΑ ΤΗΣ ΑΙΓΥΠΤΟΥ.</a:t>
            </a:r>
          </a:p>
          <a:p>
            <a:pPr marL="288000" indent="-288000">
              <a:lnSpc>
                <a:spcPts val="2200"/>
              </a:lnSpc>
              <a:spcBef>
                <a:spcPts val="0"/>
              </a:spcBef>
            </a:pPr>
            <a:r>
              <a:rPr lang="el-GR" sz="2000" dirty="0" smtClean="0"/>
              <a:t>ΠΑΝΗΓΥΡΙΚΟ ΧΑΡΑΚΤΗΡΑ. ΕΥΘΥΜΙΑ ΚΑΙ ΧΟΡΟ, ΠΡΟΚΑΛΟΥΣΑΝ ΘΟΡΥΒΟ.</a:t>
            </a:r>
          </a:p>
          <a:p>
            <a:pPr marL="288000" indent="-288000">
              <a:lnSpc>
                <a:spcPts val="2200"/>
              </a:lnSpc>
              <a:spcBef>
                <a:spcPts val="0"/>
              </a:spcBef>
            </a:pPr>
            <a:r>
              <a:rPr lang="el-GR" sz="2000" dirty="0" smtClean="0"/>
              <a:t>ΠΟΥΛΑΒ, ΕΘΡΟΓΚ, ΚΛΑΔΟΥΣ ΦΟΙΝΙΚΩΝ, ΙΤΙΑΣ, ΜΥΡΤΙΑΣ ΚΑΙ ΛΕΜΟΝΙΑΣ (ΚΡΑΤΟΥΣΑΝ).</a:t>
            </a:r>
          </a:p>
          <a:p>
            <a:pPr marL="288000" indent="-288000">
              <a:lnSpc>
                <a:spcPts val="2200"/>
              </a:lnSpc>
              <a:spcBef>
                <a:spcPts val="0"/>
              </a:spcBef>
            </a:pPr>
            <a:r>
              <a:rPr lang="el-GR" sz="2000" dirty="0" smtClean="0"/>
              <a:t>ΔΕΥΤ. 16,13-15 (ΣΗΜΑΣΙΑ ΕΟΡΤΗΣ)</a:t>
            </a:r>
            <a:r>
              <a:rPr lang="en-US" sz="2000" dirty="0" smtClean="0"/>
              <a:t>.</a:t>
            </a:r>
            <a:endParaRPr lang="el-GR" sz="2000" dirty="0" smtClean="0"/>
          </a:p>
          <a:p>
            <a:pPr marL="288000" indent="-288000">
              <a:lnSpc>
                <a:spcPts val="2200"/>
              </a:lnSpc>
              <a:spcBef>
                <a:spcPts val="0"/>
              </a:spcBef>
            </a:pPr>
            <a:r>
              <a:rPr lang="el-GR" sz="2000" dirty="0" smtClean="0"/>
              <a:t>ΑΙΤΟΥΝΤΑΝ ΒΡΟΧΕΣ. ΕΝΑΣ ΙΕΡΕΑΣ ΜΕΤΕΒΑΙΝΕ ΣΤΗΝ ΚΟΛΥΜΒΗΘΡΑ ΤΟΥ ΣΙΛΩΑΜ, ΓΙΑ ΝΑ ΚΟΜΙΣΕΙ ΜΕ ΜΙΑ ΣΤΑΜΝΑ ΝΕΡΟ ΣΤΟΝ ΝΑΟ.</a:t>
            </a:r>
          </a:p>
          <a:p>
            <a:pPr marL="288000" indent="-288000">
              <a:lnSpc>
                <a:spcPts val="2200"/>
              </a:lnSpc>
              <a:spcBef>
                <a:spcPts val="0"/>
              </a:spcBef>
            </a:pPr>
            <a:r>
              <a:rPr lang="el-GR" sz="2000" dirty="0" smtClean="0"/>
              <a:t>ΚΑΤΟΠΙΝ ΓΙΝΟΤΑΝ ΔΕΚΤΟΣ ΑΠΌ ΤΟΥΣ ΛΟΙΠΟΥΣ ΙΕΡΕΙΣ ΣΤΗΝ ΠΥΛΗ ΤΟΥ ΝΑΟΥ ΟΠΟΥ ΑΝΑΓΙΓΝΩΣΚΟΤΑΝ Η ΠΡΟΦΗΤΕΙΑ ΤΟΥ </a:t>
            </a:r>
            <a:r>
              <a:rPr lang="el-GR" sz="2000" dirty="0" err="1" smtClean="0"/>
              <a:t>ΗΣΑΐΑ</a:t>
            </a:r>
            <a:r>
              <a:rPr lang="el-GR" sz="2000" dirty="0" smtClean="0"/>
              <a:t> «ΑΝΤΛΗΣΑΤΕ ΥΔΩΡ ΜΕΤ’ ΕΥΦΡΟΣΥΝΗΣ ΕΚ ΤΩΝ ΠΗΓΩΝ ΤΟΥ ΣΩΤΗΡΙΟΥ (</a:t>
            </a:r>
            <a:r>
              <a:rPr lang="el-GR" sz="2000" dirty="0" err="1" smtClean="0"/>
              <a:t>Ησ</a:t>
            </a:r>
            <a:r>
              <a:rPr lang="el-GR" sz="2000" dirty="0" smtClean="0"/>
              <a:t> 12,3).</a:t>
            </a:r>
          </a:p>
          <a:p>
            <a:pPr marL="288000" indent="-288000">
              <a:lnSpc>
                <a:spcPts val="2200"/>
              </a:lnSpc>
              <a:spcBef>
                <a:spcPts val="0"/>
              </a:spcBef>
            </a:pPr>
            <a:r>
              <a:rPr lang="el-GR" sz="2000" dirty="0" smtClean="0"/>
              <a:t>Ο ΑΡΧΙΕΡΕΑΣ ΛΑΜΒΑΝΕ ΤΗ ΣΤΑΜΝΑ ΜΕ ΤΟ ΝΕΡΟ ΑΠΟ ΤΑ ΧΕΡΙΑ ΤΟΥ ΙΕΡΕΑ ΚΑΙ ΠΡΟΧΩΡΟΥΣΕ ΣΤΗ ΣΠΟΥΔΗ ΣΤΟ ΘΥΣΙΑΣΤΗΡΙΟ ΤΩΝ ΟΛΟΚΑΥΤΩΜΑΤΩΝ.</a:t>
            </a:r>
            <a:endParaRPr lang="el-GR" sz="2000" dirty="0"/>
          </a:p>
        </p:txBody>
      </p:sp>
    </p:spTree>
    <p:extLst>
      <p:ext uri="{BB962C8B-B14F-4D97-AF65-F5344CB8AC3E}">
        <p14:creationId xmlns:p14="http://schemas.microsoft.com/office/powerpoint/2010/main" val="20997860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ΣΚΗΝΟΠΗΓΙΑΣ</a:t>
            </a:r>
            <a:br>
              <a:rPr lang="el-GR" dirty="0"/>
            </a:br>
            <a:r>
              <a:rPr lang="el-GR" dirty="0"/>
              <a:t>(</a:t>
            </a:r>
            <a:r>
              <a:rPr lang="el-GR" dirty="0" err="1"/>
              <a:t>Χάγ</a:t>
            </a:r>
            <a:r>
              <a:rPr lang="el-GR" dirty="0"/>
              <a:t> </a:t>
            </a:r>
            <a:r>
              <a:rPr lang="el-GR" dirty="0" err="1"/>
              <a:t>Ασουκιώθ</a:t>
            </a:r>
            <a:r>
              <a:rPr lang="el-GR" dirty="0" smtClean="0"/>
              <a:t>) </a:t>
            </a:r>
            <a:r>
              <a:rPr lang="en-US" dirty="0" smtClean="0"/>
              <a:t>[</a:t>
            </a:r>
            <a:r>
              <a:rPr lang="el-GR" dirty="0" smtClean="0"/>
              <a:t>3</a:t>
            </a:r>
            <a:r>
              <a:rPr lang="en-US" dirty="0" smtClean="0"/>
              <a:t>]</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1729" y="1557338"/>
            <a:ext cx="3653242" cy="4525962"/>
          </a:xfrm>
        </p:spPr>
      </p:pic>
      <p:sp>
        <p:nvSpPr>
          <p:cNvPr id="5" name="TextBox 4"/>
          <p:cNvSpPr txBox="1"/>
          <p:nvPr/>
        </p:nvSpPr>
        <p:spPr>
          <a:xfrm>
            <a:off x="2771800" y="6091644"/>
            <a:ext cx="3600400" cy="288032"/>
          </a:xfrm>
          <a:prstGeom prst="rect">
            <a:avLst/>
          </a:prstGeom>
        </p:spPr>
        <p:txBody>
          <a:bodyPr vert="horz" wrap="square" lIns="91440" tIns="45720" rIns="91440" bIns="45720" rtlCol="0" anchor="ctr">
            <a:noAutofit/>
          </a:bodyPr>
          <a:lstStyle/>
          <a:p>
            <a:pPr algn="ctr"/>
            <a:r>
              <a:rPr lang="el-GR" sz="2000" dirty="0"/>
              <a:t>ΕΘΡΟΓΚ ΚΑΙ ΛΟΥΛΑΒ</a:t>
            </a:r>
            <a:endParaRPr lang="el-GR" sz="2000" dirty="0" smtClean="0"/>
          </a:p>
        </p:txBody>
      </p:sp>
      <p:sp>
        <p:nvSpPr>
          <p:cNvPr id="6" name="TextBox 5"/>
          <p:cNvSpPr txBox="1"/>
          <p:nvPr/>
        </p:nvSpPr>
        <p:spPr>
          <a:xfrm>
            <a:off x="6399746" y="5899692"/>
            <a:ext cx="432048" cy="191952"/>
          </a:xfrm>
          <a:prstGeom prst="rect">
            <a:avLst/>
          </a:prstGeom>
        </p:spPr>
        <p:txBody>
          <a:bodyPr vert="horz" wrap="square" lIns="91440" tIns="45720" rIns="91440" bIns="45720" rtlCol="0" anchor="ctr">
            <a:noAutofit/>
          </a:bodyPr>
          <a:lstStyle/>
          <a:p>
            <a:pPr algn="ctr"/>
            <a:r>
              <a:rPr lang="en-US" sz="1500" dirty="0" smtClean="0"/>
              <a:t>31</a:t>
            </a:r>
            <a:endParaRPr lang="el-GR" sz="1500" dirty="0" smtClean="0"/>
          </a:p>
        </p:txBody>
      </p:sp>
    </p:spTree>
    <p:extLst>
      <p:ext uri="{BB962C8B-B14F-4D97-AF65-F5344CB8AC3E}">
        <p14:creationId xmlns:p14="http://schemas.microsoft.com/office/powerpoint/2010/main" val="886514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ΣΚΗΝΟΠΗΓΙΑΣ</a:t>
            </a:r>
            <a:br>
              <a:rPr lang="el-GR" dirty="0"/>
            </a:br>
            <a:r>
              <a:rPr lang="el-GR" dirty="0"/>
              <a:t>(</a:t>
            </a:r>
            <a:r>
              <a:rPr lang="el-GR" dirty="0" err="1"/>
              <a:t>Χάγ</a:t>
            </a:r>
            <a:r>
              <a:rPr lang="el-GR" dirty="0"/>
              <a:t> </a:t>
            </a:r>
            <a:r>
              <a:rPr lang="el-GR" dirty="0" err="1"/>
              <a:t>Ασουκιώθ</a:t>
            </a:r>
            <a:r>
              <a:rPr lang="el-GR" dirty="0" smtClean="0"/>
              <a:t>)</a:t>
            </a:r>
            <a:r>
              <a:rPr lang="en-US" dirty="0"/>
              <a:t> </a:t>
            </a:r>
            <a:r>
              <a:rPr lang="en-US" dirty="0" smtClean="0"/>
              <a:t>[</a:t>
            </a:r>
            <a:r>
              <a:rPr lang="el-GR" dirty="0" smtClean="0"/>
              <a:t>4</a:t>
            </a:r>
            <a:r>
              <a:rPr lang="en-US" dirty="0" smtClean="0"/>
              <a:t>]</a:t>
            </a:r>
            <a:endParaRPr lang="el-GR" dirty="0"/>
          </a:p>
        </p:txBody>
      </p:sp>
      <p:sp>
        <p:nvSpPr>
          <p:cNvPr id="3" name="Θέση περιεχομένου 2"/>
          <p:cNvSpPr>
            <a:spLocks noGrp="1"/>
          </p:cNvSpPr>
          <p:nvPr>
            <p:ph idx="1"/>
          </p:nvPr>
        </p:nvSpPr>
        <p:spPr/>
        <p:txBody>
          <a:bodyPr>
            <a:noAutofit/>
          </a:bodyPr>
          <a:lstStyle/>
          <a:p>
            <a:pPr marL="252000" indent="-252000">
              <a:lnSpc>
                <a:spcPts val="2200"/>
              </a:lnSpc>
              <a:spcBef>
                <a:spcPts val="0"/>
              </a:spcBef>
            </a:pPr>
            <a:r>
              <a:rPr lang="el-GR" sz="2200" dirty="0"/>
              <a:t>ΨΑΛΛΟΤΑΝ Ο 118 ΨΑΛΜΟΣ ΠΟΥ ΣΧΕΤΙΖΟΤΑΝ ΜΕ ΤΗ ΒΡΟΧΗ ΚΑΙ ΤΗ ΓΟΝΙΜΟΤΗΤΑ ΤΗΣ ΓΗΣ.</a:t>
            </a:r>
          </a:p>
          <a:p>
            <a:pPr marL="252000" indent="-252000">
              <a:lnSpc>
                <a:spcPts val="2200"/>
              </a:lnSpc>
              <a:spcBef>
                <a:spcPts val="0"/>
              </a:spcBef>
            </a:pPr>
            <a:r>
              <a:rPr lang="el-GR" sz="2200" dirty="0"/>
              <a:t>ΓΙΟΡΤΗ ΤΗΣ ΣΥΓΚΟΜΙΔΗΣ ΤΩΝ ΚΑΡΠΩΝ ΟΠΩΣ Η ΠΕΝΤΗΚΟΣΤΗ ΤΟΥ ΘΕΡΙΣΜΟΥ.</a:t>
            </a:r>
          </a:p>
          <a:p>
            <a:pPr marL="252000" indent="-252000">
              <a:lnSpc>
                <a:spcPts val="2200"/>
              </a:lnSpc>
              <a:spcBef>
                <a:spcPts val="0"/>
              </a:spcBef>
            </a:pPr>
            <a:r>
              <a:rPr lang="el-GR" sz="2200" dirty="0"/>
              <a:t>ΟΙ ΣΚΗΝΕΣ ΝΟΟΥΝΤΑΙ ΟΧΙ ΑΠΛΩΣ ΩΣ ΑΝΑΜΝΗΣΗ ΤΗΣ ΘΕΙΑΣ ΠΡΟΣΤΑΣΙΑΣ ΣΤΗΝ ΕΡΗΜΟ, ΑΛΛΑ ΚΑΙ ΩΣ ΤΥΠΟΣ ΤΩΝ </a:t>
            </a:r>
            <a:r>
              <a:rPr lang="en-US" sz="2200" dirty="0"/>
              <a:t>SUKKOT, </a:t>
            </a:r>
            <a:r>
              <a:rPr lang="el-GR" sz="2200" dirty="0"/>
              <a:t>ΜΕΣΑ ΣΤΙΣ ΟΠΟΙΕΣ ΘΑ ΜΕΝΟΥΝ ΟΙ ΔΙΚΑΙΟΙ ΣΤΟΝ ΜΕΛΛΟΝΤΑ ΑΙΩΝΑ. Η ΧΑΡΑΚΤΗΡΙΣΤΙΚΟΤΕΡΗ ΠΡΑΞΗ ΤΗΣ ΤΕΛΕΤΗΣ ΤΗΣ ΓΙΟΡΤΗΣ ΣΥΝΔΕΟΤΑΝ ΜΕ ΤΜΙΑ ΣΗΜΑΣΙΑ ΚΑΘΑΡΑ ΕΣΧΑΤΟΛΟΓΙΚΗ ΟΠΩΣ ΤΗΝ ΤΕΛΟΥΣΑΝ ΣΤΟΝ ΙΟΥΔΑΪΣΜΟ.</a:t>
            </a:r>
          </a:p>
          <a:p>
            <a:pPr marL="252000" indent="-252000">
              <a:lnSpc>
                <a:spcPts val="2200"/>
              </a:lnSpc>
              <a:spcBef>
                <a:spcPts val="0"/>
              </a:spcBef>
            </a:pPr>
            <a:r>
              <a:rPr lang="el-GR" sz="2200" dirty="0"/>
              <a:t>ΣΥΝΔΕΕΤΑΙ ΜΕ ΤΗΝ ΑΝΑΜΟΝΗ ΤΟΥ ΜΕΣΣΙΑ. ΔΕΥΤΕΡΕΥΟΝ ΧΑΡΑΚΤΗΡΙΣΤΙΚΟ ΤΗΣ ΓΙΟΡΤΗΣ, ΤΗΝ ΕΠΙΣΗΜΗ ΛΙΤΑΝΕΙΑ ΓΥΡΩ ΑΠΟ ΤΟ ΘΥΣΙΑΣΤΗΡΙΟ.</a:t>
            </a:r>
          </a:p>
          <a:p>
            <a:pPr marL="252000" indent="-252000">
              <a:lnSpc>
                <a:spcPts val="2200"/>
              </a:lnSpc>
              <a:spcBef>
                <a:spcPts val="0"/>
              </a:spcBef>
            </a:pPr>
            <a:r>
              <a:rPr lang="el-GR" sz="2200" dirty="0"/>
              <a:t>ΤΑ ΧΙΛΙΑ ΧΡΟΝΙΑ ΕΙΝΑΙ Η ΒΑΣΙΛΕΙΑ ΤΟΥ ΜΕΣΣΙΑ ΠΑΝΩ ΣΤΗ ΓΗ. ΥΠΑΡΧΕΙ ΕΠΟΜΕΝΩΣ ΣΤΟΝ ΙΟΥΔΑΪΣΜΟ ΠΑΡΑΔΟΣΗ ΠΟΥ ΘΕΩΡΟΥΣΕ ΤΗ ΣΚΗΝΟΠΗΓΙΑ ΣΑΝ ΤΟΝ ΤΟΠΟ ΤΗΣ ΧΙΛΙΕΤΟΥΣ ΒΑΣΙΛΕΙΑΣ</a:t>
            </a:r>
            <a:r>
              <a:rPr lang="el-GR" sz="2200" dirty="0" smtClean="0"/>
              <a:t>.</a:t>
            </a:r>
            <a:endParaRPr lang="el-GR" sz="2200" dirty="0"/>
          </a:p>
        </p:txBody>
      </p:sp>
    </p:spTree>
    <p:extLst>
      <p:ext uri="{BB962C8B-B14F-4D97-AF65-F5344CB8AC3E}">
        <p14:creationId xmlns:p14="http://schemas.microsoft.com/office/powerpoint/2010/main" val="29455700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ΣΚΗΝΟΠΗΓΙΑΣ</a:t>
            </a:r>
            <a:br>
              <a:rPr lang="el-GR" dirty="0"/>
            </a:br>
            <a:r>
              <a:rPr lang="el-GR" dirty="0"/>
              <a:t>(</a:t>
            </a:r>
            <a:r>
              <a:rPr lang="el-GR" dirty="0" err="1"/>
              <a:t>Χάγ</a:t>
            </a:r>
            <a:r>
              <a:rPr lang="el-GR" dirty="0"/>
              <a:t> </a:t>
            </a:r>
            <a:r>
              <a:rPr lang="el-GR" dirty="0" err="1"/>
              <a:t>Ασουκιώθ</a:t>
            </a:r>
            <a:r>
              <a:rPr lang="el-GR" dirty="0" smtClean="0"/>
              <a:t>)</a:t>
            </a:r>
            <a:r>
              <a:rPr lang="en-US" dirty="0"/>
              <a:t> </a:t>
            </a:r>
            <a:r>
              <a:rPr lang="en-US" dirty="0" smtClean="0"/>
              <a:t>[</a:t>
            </a:r>
            <a:r>
              <a:rPr lang="el-GR" dirty="0" smtClean="0"/>
              <a:t>5</a:t>
            </a:r>
            <a:r>
              <a:rPr lang="en-US" dirty="0" smtClean="0"/>
              <a:t>]</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458" y="1557338"/>
            <a:ext cx="6037784" cy="4525962"/>
          </a:xfrm>
        </p:spPr>
      </p:pic>
      <p:sp>
        <p:nvSpPr>
          <p:cNvPr id="5" name="TextBox 4"/>
          <p:cNvSpPr txBox="1"/>
          <p:nvPr/>
        </p:nvSpPr>
        <p:spPr>
          <a:xfrm>
            <a:off x="7599447" y="5891348"/>
            <a:ext cx="432048" cy="191952"/>
          </a:xfrm>
          <a:prstGeom prst="rect">
            <a:avLst/>
          </a:prstGeom>
        </p:spPr>
        <p:txBody>
          <a:bodyPr vert="horz" wrap="square" lIns="91440" tIns="45720" rIns="91440" bIns="45720" rtlCol="0" anchor="ctr">
            <a:noAutofit/>
          </a:bodyPr>
          <a:lstStyle/>
          <a:p>
            <a:pPr algn="ctr"/>
            <a:r>
              <a:rPr lang="en-US" sz="1500" dirty="0" smtClean="0"/>
              <a:t>32</a:t>
            </a:r>
            <a:endParaRPr lang="el-GR" sz="1500" dirty="0" smtClean="0"/>
          </a:p>
        </p:txBody>
      </p:sp>
    </p:spTree>
    <p:extLst>
      <p:ext uri="{BB962C8B-B14F-4D97-AF65-F5344CB8AC3E}">
        <p14:creationId xmlns:p14="http://schemas.microsoft.com/office/powerpoint/2010/main" val="14839778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59572" y="258074"/>
            <a:ext cx="3528392" cy="1143000"/>
          </a:xfrm>
        </p:spPr>
        <p:txBody>
          <a:bodyPr>
            <a:noAutofit/>
          </a:bodyPr>
          <a:lstStyle/>
          <a:p>
            <a:r>
              <a:rPr lang="el-GR" sz="3200" dirty="0"/>
              <a:t>ΣΚΗΝΟΠΗΓΙΑΣ</a:t>
            </a:r>
            <a:br>
              <a:rPr lang="el-GR" sz="3200" dirty="0"/>
            </a:br>
            <a:r>
              <a:rPr lang="el-GR" sz="3200" dirty="0"/>
              <a:t>(</a:t>
            </a:r>
            <a:r>
              <a:rPr lang="el-GR" sz="3200" dirty="0" err="1"/>
              <a:t>Χάγ</a:t>
            </a:r>
            <a:r>
              <a:rPr lang="el-GR" sz="3200" dirty="0"/>
              <a:t> </a:t>
            </a:r>
            <a:r>
              <a:rPr lang="el-GR" sz="3200" dirty="0" err="1"/>
              <a:t>Ασουκιώθ</a:t>
            </a:r>
            <a:r>
              <a:rPr lang="el-GR" sz="3200" dirty="0" smtClean="0"/>
              <a:t>) </a:t>
            </a:r>
            <a:r>
              <a:rPr lang="en-US" sz="3200" dirty="0" smtClean="0"/>
              <a:t>[</a:t>
            </a:r>
            <a:r>
              <a:rPr lang="el-GR" sz="3200" dirty="0" smtClean="0"/>
              <a:t>6</a:t>
            </a:r>
            <a:r>
              <a:rPr lang="en-US" sz="3200" dirty="0" smtClean="0"/>
              <a:t>]</a:t>
            </a:r>
            <a:endParaRPr lang="el-GR" sz="3200" dirty="0"/>
          </a:p>
        </p:txBody>
      </p:sp>
      <p:sp>
        <p:nvSpPr>
          <p:cNvPr id="3" name="Θέση περιεχομένου 2"/>
          <p:cNvSpPr>
            <a:spLocks noGrp="1"/>
          </p:cNvSpPr>
          <p:nvPr>
            <p:ph idx="1"/>
          </p:nvPr>
        </p:nvSpPr>
        <p:spPr/>
        <p:txBody>
          <a:bodyPr anchor="b">
            <a:normAutofit/>
          </a:bodyPr>
          <a:lstStyle/>
          <a:p>
            <a:pPr marL="252000" indent="-252000">
              <a:lnSpc>
                <a:spcPts val="2000"/>
              </a:lnSpc>
              <a:spcBef>
                <a:spcPts val="0"/>
              </a:spcBef>
            </a:pPr>
            <a:r>
              <a:rPr lang="el-GR" sz="2000" dirty="0"/>
              <a:t>ΜΕ ΤΗ ΣΚΗΝΟΠΗΓΙΑ ΤΟ ΠΕΡΙΣΤΑΤΙΚΟ ΣΤΟ ΚΑΤΑ ΙΩΑΝΝΗ ΕΥΑΓΓΕΛΙΟ (7,37). Ο ΧΡΙΣΤΟΣ ΠΗΓΗ ΥΔΑΤΟΣ ΖΩΗΣ.</a:t>
            </a:r>
          </a:p>
          <a:p>
            <a:pPr marL="252000" indent="-252000">
              <a:lnSpc>
                <a:spcPts val="2000"/>
              </a:lnSpc>
              <a:spcBef>
                <a:spcPts val="0"/>
              </a:spcBef>
            </a:pPr>
            <a:r>
              <a:rPr lang="el-GR" sz="2000" dirty="0"/>
              <a:t>ΜΕΤΑΜΟΡΦΩΣΗ ΤΟΥ ΧΡΙΣΤΟΥ. ΣΤΟ ΘΑΒΩΡ ΣΚΗΝΕΣ. ΕΠΙΣΗΣ ΜΕΘ’ ΗΜΕΡΕΣ ΕΞΙ (ΜΤ 17,1 ΚΑΙ ΜΚ 19,2) ΚΑΙ ΣΤΟΝ ΛΟΥΚΑ ΩΣΕΙ ΜΕΡΕΣ ΟΚΤΩ (9,28). ΣΥΜΦΩΝΕΙ ΜΕ ΤΗ ΜΕΡΑ ΤΗΣ ΣΚΗΝΟΠΗΓΙΑΣ ΟΤΙ ΟΙ ΜΕΡΕΣ ΗΤΑΝ ΕΠΤΑ.</a:t>
            </a:r>
          </a:p>
          <a:p>
            <a:pPr marL="252000" indent="-252000">
              <a:lnSpc>
                <a:spcPts val="2000"/>
              </a:lnSpc>
              <a:spcBef>
                <a:spcPts val="0"/>
              </a:spcBef>
            </a:pPr>
            <a:r>
              <a:rPr lang="el-GR" sz="2000" dirty="0"/>
              <a:t>ΣΤΗΝ ΑΠΟΚΑΛΥΨΗ ΟΙ ΔΙΚΑΙΟΙ ΣΕ ΣΚΗΝΕΣ (7,15, 12,12, 13,6, 21,3).</a:t>
            </a:r>
          </a:p>
          <a:p>
            <a:pPr marL="252000" indent="-252000">
              <a:lnSpc>
                <a:spcPts val="2000"/>
              </a:lnSpc>
              <a:spcBef>
                <a:spcPts val="0"/>
              </a:spcBef>
            </a:pPr>
            <a:r>
              <a:rPr lang="el-GR" sz="2000" dirty="0"/>
              <a:t>ΣΚΗΝΟΠΗΓΙΑ</a:t>
            </a:r>
            <a:r>
              <a:rPr lang="en-US" sz="2000" dirty="0"/>
              <a:t>: </a:t>
            </a:r>
            <a:r>
              <a:rPr lang="el-GR" sz="2000" dirty="0"/>
              <a:t>Ο ΤΥΠΟΣ ΤΗΣ ΖΩΗΣ ΤΗΣ ΕΚΚΛΗΣΙΑΣ ΣΤΗ ΔΙΑΔΡΟΜΗ ΤΗΣ ΑΠΌ ΤΟ ΒΑΠΤΙΣΜΑ ΣΤΟΝ ΟΥΡΑΝΟ. ΟΠΩΣ ΑΠΟ ΤΗΝ ΕΞΟΔΟ ΣΤΗ ΓΗ ΤΗΣ ΕΠΑΓΓΕΛΙΑΣ.</a:t>
            </a:r>
          </a:p>
          <a:p>
            <a:pPr marL="252000" indent="-252000">
              <a:lnSpc>
                <a:spcPts val="2000"/>
              </a:lnSpc>
              <a:spcBef>
                <a:spcPts val="0"/>
              </a:spcBef>
            </a:pPr>
            <a:r>
              <a:rPr lang="el-GR" sz="2000" dirty="0"/>
              <a:t>ΣΚΗΝΟΠΗΓΙΑ. ΣΑΡΚΩΣΗ ΟΠΟΥ Ο ΧΡΙΣΤΟΣ ΟΙΚΟΔΟΜΕΙ ΤΗ ΣΚΗΝΗ ΠΑΝΩ ΣΤΟ ΙΔΙΟ ΤΟΥ ΤΟ ΣΩΜΑ</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1944624" cy="247497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214" y="829574"/>
            <a:ext cx="2693781" cy="2194082"/>
          </a:xfrm>
          <a:prstGeom prst="rect">
            <a:avLst/>
          </a:prstGeom>
        </p:spPr>
      </p:pic>
      <p:sp>
        <p:nvSpPr>
          <p:cNvPr id="6" name="TextBox 5"/>
          <p:cNvSpPr txBox="1"/>
          <p:nvPr/>
        </p:nvSpPr>
        <p:spPr>
          <a:xfrm>
            <a:off x="2127524" y="2834647"/>
            <a:ext cx="432048" cy="191952"/>
          </a:xfrm>
          <a:prstGeom prst="rect">
            <a:avLst/>
          </a:prstGeom>
        </p:spPr>
        <p:txBody>
          <a:bodyPr vert="horz" wrap="square" lIns="91440" tIns="45720" rIns="91440" bIns="45720" rtlCol="0" anchor="ctr">
            <a:noAutofit/>
          </a:bodyPr>
          <a:lstStyle/>
          <a:p>
            <a:pPr algn="ctr"/>
            <a:r>
              <a:rPr lang="en-US" sz="1500" dirty="0" smtClean="0"/>
              <a:t>33</a:t>
            </a:r>
            <a:endParaRPr lang="el-GR" sz="1500" dirty="0" smtClean="0"/>
          </a:p>
        </p:txBody>
      </p:sp>
      <p:sp>
        <p:nvSpPr>
          <p:cNvPr id="7" name="TextBox 6"/>
          <p:cNvSpPr txBox="1"/>
          <p:nvPr/>
        </p:nvSpPr>
        <p:spPr>
          <a:xfrm>
            <a:off x="8477732" y="2821982"/>
            <a:ext cx="432048" cy="191952"/>
          </a:xfrm>
          <a:prstGeom prst="rect">
            <a:avLst/>
          </a:prstGeom>
        </p:spPr>
        <p:txBody>
          <a:bodyPr vert="horz" wrap="square" lIns="91440" tIns="45720" rIns="91440" bIns="45720" rtlCol="0" anchor="ctr">
            <a:noAutofit/>
          </a:bodyPr>
          <a:lstStyle/>
          <a:p>
            <a:pPr algn="ctr"/>
            <a:r>
              <a:rPr lang="en-US" sz="1500" dirty="0" smtClean="0"/>
              <a:t>34</a:t>
            </a:r>
            <a:endParaRPr lang="el-GR" sz="1500" dirty="0" smtClean="0"/>
          </a:p>
        </p:txBody>
      </p:sp>
    </p:spTree>
    <p:extLst>
      <p:ext uri="{BB962C8B-B14F-4D97-AF65-F5344CB8AC3E}">
        <p14:creationId xmlns:p14="http://schemas.microsoft.com/office/powerpoint/2010/main" val="8031426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59572" y="258074"/>
            <a:ext cx="3528392" cy="1143000"/>
          </a:xfrm>
        </p:spPr>
        <p:txBody>
          <a:bodyPr>
            <a:normAutofit/>
          </a:bodyPr>
          <a:lstStyle/>
          <a:p>
            <a:r>
              <a:rPr lang="el-GR" sz="3200" dirty="0"/>
              <a:t>ΣΚΗΝΟΠΗΓΙΑΣ</a:t>
            </a:r>
            <a:br>
              <a:rPr lang="el-GR" sz="3200" dirty="0"/>
            </a:br>
            <a:r>
              <a:rPr lang="el-GR" sz="3200" dirty="0"/>
              <a:t>(</a:t>
            </a:r>
            <a:r>
              <a:rPr lang="el-GR" sz="3200" dirty="0" err="1"/>
              <a:t>Χάγ</a:t>
            </a:r>
            <a:r>
              <a:rPr lang="el-GR" sz="3200" dirty="0"/>
              <a:t> </a:t>
            </a:r>
            <a:r>
              <a:rPr lang="el-GR" sz="3200" dirty="0" err="1"/>
              <a:t>Ασουκιώθ</a:t>
            </a:r>
            <a:r>
              <a:rPr lang="el-GR" sz="3200" dirty="0" smtClean="0"/>
              <a:t>)</a:t>
            </a:r>
            <a:r>
              <a:rPr lang="en-US" sz="3200" dirty="0"/>
              <a:t> </a:t>
            </a:r>
            <a:r>
              <a:rPr lang="en-US" sz="3200" dirty="0" smtClean="0"/>
              <a:t>[</a:t>
            </a:r>
            <a:r>
              <a:rPr lang="el-GR" sz="3200" dirty="0" smtClean="0"/>
              <a:t>7</a:t>
            </a:r>
            <a:r>
              <a:rPr lang="en-US" sz="3200" dirty="0" smtClean="0"/>
              <a:t>]</a:t>
            </a:r>
            <a:endParaRPr lang="el-GR" sz="3200" dirty="0"/>
          </a:p>
        </p:txBody>
      </p:sp>
      <p:sp>
        <p:nvSpPr>
          <p:cNvPr id="3" name="Θέση περιεχομένου 2"/>
          <p:cNvSpPr>
            <a:spLocks noGrp="1"/>
          </p:cNvSpPr>
          <p:nvPr>
            <p:ph idx="1"/>
          </p:nvPr>
        </p:nvSpPr>
        <p:spPr/>
        <p:txBody>
          <a:bodyPr anchor="b">
            <a:normAutofit/>
          </a:bodyPr>
          <a:lstStyle/>
          <a:p>
            <a:pPr marL="252000" indent="-252000" algn="ctr">
              <a:lnSpc>
                <a:spcPts val="2000"/>
              </a:lnSpc>
              <a:spcBef>
                <a:spcPts val="0"/>
              </a:spcBef>
            </a:pPr>
            <a:r>
              <a:rPr lang="el-GR" sz="2200" dirty="0"/>
              <a:t>70 μοσχάρια κατά τον Φίλωνα στη γιορτή της Σκηνοπηγίας</a:t>
            </a:r>
          </a:p>
          <a:p>
            <a:pPr marL="252000" indent="-252000" algn="ctr">
              <a:lnSpc>
                <a:spcPts val="2000"/>
              </a:lnSpc>
              <a:spcBef>
                <a:spcPts val="0"/>
              </a:spcBef>
            </a:pPr>
            <a:r>
              <a:rPr lang="el-GR" sz="2200" dirty="0"/>
              <a:t>1η ημέρα 13</a:t>
            </a:r>
          </a:p>
          <a:p>
            <a:pPr marL="252000" indent="-252000" algn="ctr">
              <a:lnSpc>
                <a:spcPts val="2000"/>
              </a:lnSpc>
              <a:spcBef>
                <a:spcPts val="0"/>
              </a:spcBef>
            </a:pPr>
            <a:r>
              <a:rPr lang="el-GR" sz="2200" dirty="0"/>
              <a:t>2η ημέρα 12</a:t>
            </a:r>
          </a:p>
          <a:p>
            <a:pPr marL="252000" indent="-252000" algn="ctr">
              <a:lnSpc>
                <a:spcPts val="2000"/>
              </a:lnSpc>
              <a:spcBef>
                <a:spcPts val="0"/>
              </a:spcBef>
            </a:pPr>
            <a:r>
              <a:rPr lang="el-GR" sz="2200" dirty="0"/>
              <a:t>3η ημέρα 11</a:t>
            </a:r>
          </a:p>
          <a:p>
            <a:pPr marL="252000" indent="-252000" algn="ctr">
              <a:lnSpc>
                <a:spcPts val="2000"/>
              </a:lnSpc>
              <a:spcBef>
                <a:spcPts val="0"/>
              </a:spcBef>
            </a:pPr>
            <a:r>
              <a:rPr lang="el-GR" sz="2200" dirty="0"/>
              <a:t>4η ημέρα 10</a:t>
            </a:r>
          </a:p>
          <a:p>
            <a:pPr marL="252000" indent="-252000" algn="ctr">
              <a:lnSpc>
                <a:spcPts val="2000"/>
              </a:lnSpc>
              <a:spcBef>
                <a:spcPts val="0"/>
              </a:spcBef>
            </a:pPr>
            <a:r>
              <a:rPr lang="el-GR" sz="2200" dirty="0"/>
              <a:t>5η ημέρα 9</a:t>
            </a:r>
          </a:p>
          <a:p>
            <a:pPr marL="252000" indent="-252000" algn="ctr">
              <a:lnSpc>
                <a:spcPts val="2000"/>
              </a:lnSpc>
              <a:spcBef>
                <a:spcPts val="0"/>
              </a:spcBef>
            </a:pPr>
            <a:r>
              <a:rPr lang="el-GR" sz="2200" dirty="0"/>
              <a:t>6η ημέρα 8</a:t>
            </a:r>
          </a:p>
          <a:p>
            <a:pPr marL="252000" indent="-252000" algn="ctr">
              <a:lnSpc>
                <a:spcPts val="2000"/>
              </a:lnSpc>
              <a:spcBef>
                <a:spcPts val="0"/>
              </a:spcBef>
            </a:pPr>
            <a:r>
              <a:rPr lang="el-GR" sz="2200" dirty="0"/>
              <a:t>7η ημέρα 7</a:t>
            </a:r>
          </a:p>
          <a:p>
            <a:pPr marL="252000" indent="-252000" algn="ctr">
              <a:lnSpc>
                <a:spcPts val="2000"/>
              </a:lnSpc>
              <a:spcBef>
                <a:spcPts val="0"/>
              </a:spcBef>
            </a:pPr>
            <a:r>
              <a:rPr lang="el-GR" sz="2200" dirty="0"/>
              <a:t>------------------</a:t>
            </a:r>
          </a:p>
          <a:p>
            <a:pPr marL="252000" indent="-252000" algn="ctr">
              <a:lnSpc>
                <a:spcPts val="2000"/>
              </a:lnSpc>
              <a:spcBef>
                <a:spcPts val="0"/>
              </a:spcBef>
            </a:pPr>
            <a:r>
              <a:rPr lang="el-GR" sz="2200" dirty="0"/>
              <a:t>Σύνολο </a:t>
            </a:r>
            <a:r>
              <a:rPr lang="el-GR" sz="2200" dirty="0" smtClean="0"/>
              <a:t>70</a:t>
            </a: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1944624" cy="247497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214" y="829574"/>
            <a:ext cx="2693781" cy="2194082"/>
          </a:xfrm>
          <a:prstGeom prst="rect">
            <a:avLst/>
          </a:prstGeom>
        </p:spPr>
      </p:pic>
      <p:sp>
        <p:nvSpPr>
          <p:cNvPr id="6" name="TextBox 5"/>
          <p:cNvSpPr txBox="1"/>
          <p:nvPr/>
        </p:nvSpPr>
        <p:spPr>
          <a:xfrm>
            <a:off x="2127524" y="2834647"/>
            <a:ext cx="432048" cy="191952"/>
          </a:xfrm>
          <a:prstGeom prst="rect">
            <a:avLst/>
          </a:prstGeom>
        </p:spPr>
        <p:txBody>
          <a:bodyPr vert="horz" wrap="square" lIns="91440" tIns="45720" rIns="91440" bIns="45720" rtlCol="0" anchor="ctr">
            <a:noAutofit/>
          </a:bodyPr>
          <a:lstStyle/>
          <a:p>
            <a:pPr algn="ctr"/>
            <a:r>
              <a:rPr lang="en-US" sz="1500" dirty="0" smtClean="0"/>
              <a:t>33</a:t>
            </a:r>
            <a:endParaRPr lang="el-GR" sz="1500" dirty="0" smtClean="0"/>
          </a:p>
        </p:txBody>
      </p:sp>
      <p:sp>
        <p:nvSpPr>
          <p:cNvPr id="7" name="TextBox 6"/>
          <p:cNvSpPr txBox="1"/>
          <p:nvPr/>
        </p:nvSpPr>
        <p:spPr>
          <a:xfrm>
            <a:off x="8477732" y="2821982"/>
            <a:ext cx="432048" cy="191952"/>
          </a:xfrm>
          <a:prstGeom prst="rect">
            <a:avLst/>
          </a:prstGeom>
        </p:spPr>
        <p:txBody>
          <a:bodyPr vert="horz" wrap="square" lIns="91440" tIns="45720" rIns="91440" bIns="45720" rtlCol="0" anchor="ctr">
            <a:noAutofit/>
          </a:bodyPr>
          <a:lstStyle/>
          <a:p>
            <a:pPr algn="ctr"/>
            <a:r>
              <a:rPr lang="en-US" sz="1500" dirty="0" smtClean="0"/>
              <a:t>34</a:t>
            </a:r>
            <a:endParaRPr lang="el-GR" sz="1500" dirty="0" smtClean="0"/>
          </a:p>
        </p:txBody>
      </p:sp>
    </p:spTree>
    <p:extLst>
      <p:ext uri="{BB962C8B-B14F-4D97-AF65-F5344CB8AC3E}">
        <p14:creationId xmlns:p14="http://schemas.microsoft.com/office/powerpoint/2010/main" val="3354543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ΠΕΝΤΗΚΟΣΤΗ</a:t>
            </a:r>
            <a:endParaRPr lang="el-GR" dirty="0"/>
          </a:p>
        </p:txBody>
      </p:sp>
      <p:sp>
        <p:nvSpPr>
          <p:cNvPr id="3" name="Θέση περιεχομένου 2"/>
          <p:cNvSpPr>
            <a:spLocks noGrp="1"/>
          </p:cNvSpPr>
          <p:nvPr>
            <p:ph idx="1"/>
          </p:nvPr>
        </p:nvSpPr>
        <p:spPr/>
        <p:txBody>
          <a:bodyPr>
            <a:noAutofit/>
          </a:bodyPr>
          <a:lstStyle/>
          <a:p>
            <a:pPr marL="252000" indent="-252000">
              <a:lnSpc>
                <a:spcPts val="1920"/>
              </a:lnSpc>
              <a:spcBef>
                <a:spcPts val="0"/>
              </a:spcBef>
            </a:pPr>
            <a:r>
              <a:rPr lang="el-GR" sz="2200" dirty="0" smtClean="0"/>
              <a:t>ΑΡΧΙΚΑ </a:t>
            </a:r>
            <a:r>
              <a:rPr lang="el-GR" sz="2200" dirty="0"/>
              <a:t>Η ΠΕΝΤΗΚΟΣΤΗ ΗΤΑΝ ΜΙΑ ΑΓΡΟΤΙΚΗ ΕΟΡΤΗ, ΜΙΑ ΧΑΡΜΟΣΥΝΗ ΚΑΙ ΓΙΟΡΤΙΝΗ ΗΜΕΡΑ, ΚΑΤΑ ΤΗΝ ΟΠΟΙΑ ΕΟΡΤΑΖΟΤΑΝ Η ΟΛΟΚΛΗΡΩΣΗ ΤΟΥ ΘΕΡΙΣΜΟΥ ΤΩΝ ΧΩΡΑΦΙΩΝ ΚΑΙ ΦΥΣΙΚΑ ΜΙΑ ΕΥΧΑΡΙΣΤΙΑ ΠΡΟΣ ΤΟΝ ΚΥΡΙΟ ΜΕΣΩ ΤΗΣ ΠΡΟΣΦΟΡΑΣ ΤΩΝ ΠΡΩΤΟΓΕΝΝΗΜΑΤΩΝ.</a:t>
            </a:r>
          </a:p>
          <a:p>
            <a:pPr marL="252000" indent="-252000">
              <a:lnSpc>
                <a:spcPts val="1920"/>
              </a:lnSpc>
              <a:spcBef>
                <a:spcPts val="0"/>
              </a:spcBef>
            </a:pPr>
            <a:r>
              <a:rPr lang="el-GR" sz="2200" dirty="0"/>
              <a:t>ΕΠΡΟΚΕΙΤΟ ΓΙΑ ΜΙΑ ΙΕΡΑΠΟΔΗΜΗΤΙΚΗ ΕΟΡΤΗ ΚΑΤΑ ΤΗΝ ΟΠΟΙΑ ΟΙ ΙΣΡΑΗΛΙΤΕΣ ΑΠΟ ΟΠΟΙΟ ΜΕΡΟΣ ΚΑΙ ΑΝ ΚΑΤΟΙΚΟΥΣΑΝ ΜΕΤΑΚΙΝΟΥΝΤΑΝ ΠΡΟΣ ΤΟΝ ΝΑΟ, ΓΙΑ ΝΑ ΠΡΟΣΦΕΡΟΥΝ ΤΙΣ ΑΠΑΡΧΕΣ ΤΩΝ ΠΡΩΤΟΓΕΝΝΗΜΑΤΩΝ ΤΟΥΣ.</a:t>
            </a:r>
          </a:p>
          <a:p>
            <a:pPr marL="252000" indent="-252000">
              <a:lnSpc>
                <a:spcPts val="1920"/>
              </a:lnSpc>
              <a:spcBef>
                <a:spcPts val="0"/>
              </a:spcBef>
            </a:pPr>
            <a:r>
              <a:rPr lang="el-GR" sz="2200" dirty="0"/>
              <a:t>ΣΙΓΑ-ΣΙΓΑ ΑΠΕΚΤΗΣΕ ΑΛΛΟ ΝΟΗΜΑ ΚΑΙ ΕΝΣΩΜΑΤΩΘΗΚΕ ΣΤΟ ΠΝΕΥΜΑ ΤΗΣ ΣΩΤΗΡΙΑΣ ΤΟΥ ΙΣΡΑΗΛΗΤΙΚΟΥ ΛΑΟΥ.</a:t>
            </a:r>
          </a:p>
          <a:p>
            <a:pPr marL="252000" indent="-252000">
              <a:lnSpc>
                <a:spcPts val="1920"/>
              </a:lnSpc>
              <a:spcBef>
                <a:spcPts val="0"/>
              </a:spcBef>
            </a:pPr>
            <a:r>
              <a:rPr lang="el-GR" sz="2200" dirty="0"/>
              <a:t>ΚΑΤΕΣΤΗ ΣΤΑΔΙΑΚΑ Η ΕΟΡΤΗ ΤΗΣ ΔΩΡΕΑΣ ΤΟΥ ΝΟΜΟΥ ΣΤΟ ΟΡΟΣ ΣΙΝΑ. Η ΠΕΝΤΗΚΟΣΤΗ ΤΩΝ ΙΟΥΔΑΙΩΝ ΜΝΗΜΟΝΕΥΕ ΠΛΕΟΝ ΤΗΝ ΠΕΡΙΟΔΟ ΤΗΣ ΔΙΑΜΟΝΗΣ ΤΟΥΣ ΣΤΟ ΟΡΟΣ ΣΙΝΑ ΚΑΙ ΤΗΝ ΠΑΡΑΔΟΣΗ ΤΟΥ ΝΟΜΟΥ ΣΤΟΝ ΜΩΥΣΗ.</a:t>
            </a:r>
          </a:p>
          <a:p>
            <a:pPr marL="252000" indent="-252000">
              <a:lnSpc>
                <a:spcPts val="1920"/>
              </a:lnSpc>
              <a:spcBef>
                <a:spcPts val="0"/>
              </a:spcBef>
            </a:pPr>
            <a:r>
              <a:rPr lang="el-GR" sz="2200" dirty="0"/>
              <a:t>ΘΥΣΙΕΣ</a:t>
            </a:r>
            <a:r>
              <a:rPr lang="en-US" sz="2200" dirty="0"/>
              <a:t>: 7 </a:t>
            </a:r>
            <a:r>
              <a:rPr lang="el-GR" sz="2200" dirty="0"/>
              <a:t>ΕΝΙΑΥΣΙΟΥΣ ΑΜΩΜΟΥΣ ΑΜΝΟΥΣ, 1 ΜΟΣΧΟ ΚΑΙ 2 ΚΡΙΑΡΙΑ ΩΣ ΘΥΣΙΑ ΟΛΟΚΑΥΤΩΜΑΤΟΣ. ΠΡΟΣΦΟΡΑ ΕΝΟΣ ΤΡΑΓΟΥ ΩΣ ΘΥΣΙΑ ΣΕΛΑΛΙΜ. ΣΠΟΝΔΕΣ</a:t>
            </a:r>
            <a:r>
              <a:rPr lang="en-US" sz="2200" dirty="0"/>
              <a:t>.</a:t>
            </a:r>
            <a:endParaRPr lang="el-GR" sz="2200" dirty="0"/>
          </a:p>
        </p:txBody>
      </p:sp>
    </p:spTree>
    <p:extLst>
      <p:ext uri="{BB962C8B-B14F-4D97-AF65-F5344CB8AC3E}">
        <p14:creationId xmlns:p14="http://schemas.microsoft.com/office/powerpoint/2010/main" val="1924828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699792" y="1397308"/>
            <a:ext cx="5987008" cy="4904868"/>
          </a:xfrm>
        </p:spPr>
        <p:txBody>
          <a:bodyPr>
            <a:noAutofit/>
          </a:bodyPr>
          <a:lstStyle/>
          <a:p>
            <a:pPr marL="0" indent="0">
              <a:lnSpc>
                <a:spcPct val="65000"/>
              </a:lnSpc>
              <a:spcBef>
                <a:spcPts val="0"/>
              </a:spcBef>
              <a:buNone/>
              <a:defRPr/>
            </a:pPr>
            <a:r>
              <a:rPr lang="el-GR" sz="2000" dirty="0">
                <a:cs typeface="Arial" charset="0"/>
              </a:rPr>
              <a:t>ΠΙΟ ΠΙΘΑΝΗ ΕΤΥΜΟΛΟΓΙΑ ΑΠΟ ΤΟ «ΔΙΑΒΑΙΝΩ, ΠΑΡΕΡΧΟΜΑΙ» ΚΑΙ ΚΑΤ’ ΕΠΕΚΤΑΣΗ «ΠΡΟΣΤΑΤΕΥΩ, ΣΩΖΩ». ΙΩΣΗΠΟΣ-ΥΠΕΡΒΑΣΙΑ</a:t>
            </a:r>
          </a:p>
          <a:p>
            <a:pPr marL="0" indent="0">
              <a:lnSpc>
                <a:spcPts val="1900"/>
              </a:lnSpc>
              <a:spcBef>
                <a:spcPts val="300"/>
              </a:spcBef>
              <a:buNone/>
              <a:defRPr/>
            </a:pPr>
            <a:r>
              <a:rPr lang="el-GR" sz="2000" dirty="0" err="1">
                <a:cs typeface="Arial" charset="0"/>
              </a:rPr>
              <a:t>μετὰ</a:t>
            </a:r>
            <a:r>
              <a:rPr lang="el-GR" sz="2000" dirty="0">
                <a:cs typeface="Arial" charset="0"/>
              </a:rPr>
              <a:t> </a:t>
            </a:r>
            <a:r>
              <a:rPr lang="el-GR" sz="2000" dirty="0" err="1">
                <a:cs typeface="Arial" charset="0"/>
              </a:rPr>
              <a:t>δὲ</a:t>
            </a:r>
            <a:r>
              <a:rPr lang="el-GR" sz="2000" dirty="0">
                <a:cs typeface="Arial" charset="0"/>
              </a:rPr>
              <a:t> </a:t>
            </a:r>
            <a:r>
              <a:rPr lang="el-GR" sz="2000" dirty="0" err="1">
                <a:cs typeface="Arial" charset="0"/>
              </a:rPr>
              <a:t>τὴν</a:t>
            </a:r>
            <a:r>
              <a:rPr lang="el-GR" sz="2000" dirty="0">
                <a:cs typeface="Arial" charset="0"/>
              </a:rPr>
              <a:t> </a:t>
            </a:r>
            <a:r>
              <a:rPr lang="el-GR" sz="2000" dirty="0" err="1">
                <a:cs typeface="Arial" charset="0"/>
              </a:rPr>
              <a:t>νουμηνίαν</a:t>
            </a:r>
            <a:r>
              <a:rPr lang="el-GR" sz="2000" dirty="0">
                <a:cs typeface="Arial" charset="0"/>
              </a:rPr>
              <a:t> </a:t>
            </a:r>
            <a:r>
              <a:rPr lang="el-GR" sz="2000" dirty="0" err="1">
                <a:cs typeface="Arial" charset="0"/>
              </a:rPr>
              <a:t>ἐστὶν</a:t>
            </a:r>
            <a:r>
              <a:rPr lang="el-GR" sz="2000" dirty="0">
                <a:cs typeface="Arial" charset="0"/>
              </a:rPr>
              <a:t> </a:t>
            </a:r>
            <a:r>
              <a:rPr lang="el-GR" sz="2000" dirty="0" err="1">
                <a:cs typeface="Arial" charset="0"/>
              </a:rPr>
              <a:t>ἑορτὴ</a:t>
            </a:r>
            <a:r>
              <a:rPr lang="el-GR" sz="2000" dirty="0">
                <a:cs typeface="Arial" charset="0"/>
              </a:rPr>
              <a:t> </a:t>
            </a:r>
            <a:r>
              <a:rPr lang="el-GR" sz="2000" dirty="0" err="1">
                <a:cs typeface="Arial" charset="0"/>
              </a:rPr>
              <a:t>τετάρτη</a:t>
            </a:r>
            <a:r>
              <a:rPr lang="el-GR" sz="2000" dirty="0">
                <a:cs typeface="Arial" charset="0"/>
              </a:rPr>
              <a:t>, </a:t>
            </a:r>
            <a:r>
              <a:rPr lang="el-GR" sz="2000" dirty="0" err="1">
                <a:cs typeface="Arial" charset="0"/>
              </a:rPr>
              <a:t>τὰ</a:t>
            </a:r>
            <a:r>
              <a:rPr lang="el-GR" sz="2000" dirty="0">
                <a:cs typeface="Arial" charset="0"/>
              </a:rPr>
              <a:t> </a:t>
            </a:r>
            <a:r>
              <a:rPr lang="el-GR" sz="2000" dirty="0" err="1">
                <a:cs typeface="Arial" charset="0"/>
              </a:rPr>
              <a:t>διαβατήρια</a:t>
            </a:r>
            <a:r>
              <a:rPr lang="el-GR" sz="2000" dirty="0">
                <a:cs typeface="Arial" charset="0"/>
              </a:rPr>
              <a:t>, </a:t>
            </a:r>
            <a:r>
              <a:rPr lang="el-GR" sz="2000" dirty="0" err="1">
                <a:cs typeface="Arial" charset="0"/>
              </a:rPr>
              <a:t>ἣν</a:t>
            </a:r>
            <a:r>
              <a:rPr lang="el-GR" sz="2000" dirty="0">
                <a:cs typeface="Arial" charset="0"/>
              </a:rPr>
              <a:t> </a:t>
            </a:r>
            <a:r>
              <a:rPr lang="el-GR" sz="2000" dirty="0" err="1">
                <a:cs typeface="Arial" charset="0"/>
              </a:rPr>
              <a:t>Ἑβραῖοι</a:t>
            </a:r>
            <a:r>
              <a:rPr lang="el-GR" sz="2000" dirty="0">
                <a:cs typeface="Arial" charset="0"/>
              </a:rPr>
              <a:t> </a:t>
            </a:r>
            <a:r>
              <a:rPr lang="el-GR" sz="2000" dirty="0" err="1">
                <a:cs typeface="Arial" charset="0"/>
              </a:rPr>
              <a:t>Πάσχα</a:t>
            </a:r>
            <a:r>
              <a:rPr lang="el-GR" sz="2000" dirty="0">
                <a:cs typeface="Arial" charset="0"/>
              </a:rPr>
              <a:t> </a:t>
            </a:r>
            <a:r>
              <a:rPr lang="el-GR" sz="2000" dirty="0" err="1">
                <a:cs typeface="Arial" charset="0"/>
              </a:rPr>
              <a:t>πατρίῳ</a:t>
            </a:r>
            <a:r>
              <a:rPr lang="el-GR" sz="2000" dirty="0">
                <a:cs typeface="Arial" charset="0"/>
              </a:rPr>
              <a:t> </a:t>
            </a:r>
            <a:r>
              <a:rPr lang="el-GR" sz="2000" dirty="0" err="1">
                <a:cs typeface="Arial" charset="0"/>
              </a:rPr>
              <a:t>γλώττῃ</a:t>
            </a:r>
            <a:r>
              <a:rPr lang="el-GR" sz="2000" dirty="0">
                <a:cs typeface="Arial" charset="0"/>
              </a:rPr>
              <a:t> </a:t>
            </a:r>
            <a:r>
              <a:rPr lang="el-GR" sz="2000" dirty="0" err="1">
                <a:cs typeface="Arial" charset="0"/>
              </a:rPr>
              <a:t>καλοῦσιν</a:t>
            </a:r>
            <a:r>
              <a:rPr lang="el-GR" sz="2000" dirty="0">
                <a:cs typeface="Arial" charset="0"/>
              </a:rPr>
              <a:t>,  </a:t>
            </a:r>
            <a:r>
              <a:rPr lang="en-US" sz="2000" dirty="0">
                <a:cs typeface="Arial" charset="0"/>
              </a:rPr>
              <a:t>(</a:t>
            </a:r>
            <a:r>
              <a:rPr lang="en-US" sz="2000" dirty="0" err="1">
                <a:cs typeface="Arial" charset="0"/>
              </a:rPr>
              <a:t>Spe</a:t>
            </a:r>
            <a:r>
              <a:rPr lang="en-US" sz="2000" dirty="0">
                <a:cs typeface="Arial" charset="0"/>
              </a:rPr>
              <a:t> 2:145 PHI)</a:t>
            </a:r>
            <a:endParaRPr lang="el-GR" sz="2000" dirty="0">
              <a:cs typeface="Arial" charset="0"/>
            </a:endParaRPr>
          </a:p>
          <a:p>
            <a:pPr marL="0" indent="0">
              <a:lnSpc>
                <a:spcPct val="65000"/>
              </a:lnSpc>
              <a:spcBef>
                <a:spcPts val="0"/>
              </a:spcBef>
              <a:buNone/>
              <a:defRPr/>
            </a:pPr>
            <a:endParaRPr lang="el-GR" sz="2000" dirty="0">
              <a:cs typeface="Arial" charset="0"/>
            </a:endParaRPr>
          </a:p>
          <a:p>
            <a:pPr marL="0" indent="0">
              <a:lnSpc>
                <a:spcPct val="65000"/>
              </a:lnSpc>
              <a:spcBef>
                <a:spcPts val="0"/>
              </a:spcBef>
              <a:buNone/>
              <a:defRPr/>
            </a:pPr>
            <a:r>
              <a:rPr lang="el-GR" sz="2000" dirty="0">
                <a:cs typeface="Arial" charset="0"/>
              </a:rPr>
              <a:t>ΤΟ ΠΑΣΧΑ ΔΕΝ ΔΗΛΩΝΕΙ ΑΠΛΑ ΤΗΝ ΠΑΣΧΑΛΙΑ ΕΟΡΤΗ ΑΛΛΑ ΚΑΙ ΤΗΝ ΠΡΟΣΦΕΡΘΕΙΣΑ ΘΥΣΙΑ ΤΩΝ ΙΣΡΑΗΛΙΤΩΝ ΚΑΤΑ ΤΗΝ ΗΜΕΡΑ ΤΗΣ ΕΟΡΤΗΣ ΚΑΘΩΣ ΕΠΙΣΗΣ ΚΑΙ ΤΟ ΣΦΑΓΙΟ ΤΗΣ ΘΥΣΙΑΣ.</a:t>
            </a:r>
          </a:p>
          <a:p>
            <a:pPr marL="0" indent="0">
              <a:lnSpc>
                <a:spcPct val="65000"/>
              </a:lnSpc>
              <a:spcBef>
                <a:spcPts val="0"/>
              </a:spcBef>
              <a:buNone/>
              <a:defRPr/>
            </a:pPr>
            <a:endParaRPr lang="el-GR" sz="2000" dirty="0">
              <a:cs typeface="Arial" charset="0"/>
            </a:endParaRPr>
          </a:p>
          <a:p>
            <a:pPr marL="0" indent="0">
              <a:lnSpc>
                <a:spcPct val="65000"/>
              </a:lnSpc>
              <a:spcBef>
                <a:spcPts val="0"/>
              </a:spcBef>
              <a:buNone/>
              <a:defRPr/>
            </a:pPr>
            <a:r>
              <a:rPr lang="el-GR" sz="2000" dirty="0">
                <a:cs typeface="Arial" charset="0"/>
              </a:rPr>
              <a:t>ΕΟΡΤΗ ΠΑΣΧΑ ΣΥΝΩΝΥΜΗ ΜΕ ΤΗ ΛΕΞΗ «ΣΩΤΗΡΙΑ»</a:t>
            </a:r>
          </a:p>
          <a:p>
            <a:pPr marL="0" indent="0">
              <a:lnSpc>
                <a:spcPct val="65000"/>
              </a:lnSpc>
              <a:spcBef>
                <a:spcPts val="0"/>
              </a:spcBef>
              <a:buNone/>
              <a:defRPr/>
            </a:pPr>
            <a:r>
              <a:rPr lang="el-GR" sz="2000" dirty="0">
                <a:cs typeface="Arial" charset="0"/>
              </a:rPr>
              <a:t>ΘΕΣΠΙΖΕΤΑΙ ΑΠΟ ΤΟΝ ΓΙΑΧΒΕ ΣΤΗΝ ΑΙΓΥΠΤΟ ΚΑΤΑ ΤΗ ΝΥΧΤΑ ΤΗΣ ΕΞΟΔΟΥ (ΠΡΩΤΟ ΠΑΣΧΑ</a:t>
            </a:r>
            <a:r>
              <a:rPr lang="el-GR" sz="2000" dirty="0" smtClean="0">
                <a:cs typeface="Arial" charset="0"/>
              </a:rPr>
              <a:t>).</a:t>
            </a:r>
            <a:endParaRPr lang="en-US" sz="2000" dirty="0" smtClean="0">
              <a:cs typeface="Arial" charset="0"/>
            </a:endParaRPr>
          </a:p>
          <a:p>
            <a:pPr marL="0" indent="0">
              <a:lnSpc>
                <a:spcPct val="65000"/>
              </a:lnSpc>
              <a:spcBef>
                <a:spcPts val="0"/>
              </a:spcBef>
              <a:buNone/>
              <a:defRPr/>
            </a:pPr>
            <a:endParaRPr lang="el-GR" sz="2000" dirty="0">
              <a:cs typeface="Arial" charset="0"/>
            </a:endParaRPr>
          </a:p>
          <a:p>
            <a:pPr marL="0" indent="0">
              <a:lnSpc>
                <a:spcPct val="65000"/>
              </a:lnSpc>
              <a:spcBef>
                <a:spcPts val="0"/>
              </a:spcBef>
              <a:buNone/>
              <a:defRPr/>
            </a:pPr>
            <a:r>
              <a:rPr lang="el-GR" sz="2000" dirty="0">
                <a:cs typeface="Arial" charset="0"/>
              </a:rPr>
              <a:t>ΠΡΟΜΗΘΕΥΤΗΚΑΝ ΤΗΝ 10</a:t>
            </a:r>
            <a:r>
              <a:rPr lang="el-GR" sz="2000" baseline="30000" dirty="0">
                <a:cs typeface="Arial" charset="0"/>
              </a:rPr>
              <a:t>Η</a:t>
            </a:r>
            <a:r>
              <a:rPr lang="el-GR" sz="2000" dirty="0">
                <a:cs typeface="Arial" charset="0"/>
              </a:rPr>
              <a:t> ΗΜΕΡΑ ΤΟΥ ΜΗΝΟΣ ΝΙΣΑΝ ΤΟ ΠΑΣΧΑΛΙΟ ΘΥΜΑ ΠΟΥ ΕΠΡΕΠΕ ΝΑ ΕΙΝΑΙ ΑΜΝΟΣ Η ΕΡΙΦΙΟ, ΓΕΝΟΣ ΑΡΣΕΝΙΚΟ,ΕΝΙΑΥΣΙΟ ΚΑΙ ΑΜΩΜΟ. </a:t>
            </a:r>
          </a:p>
          <a:p>
            <a:pPr marL="0" indent="0">
              <a:lnSpc>
                <a:spcPct val="65000"/>
              </a:lnSpc>
              <a:spcBef>
                <a:spcPts val="0"/>
              </a:spcBef>
              <a:buNone/>
              <a:defRPr/>
            </a:pPr>
            <a:endParaRPr lang="el-GR" sz="2000" dirty="0">
              <a:cs typeface="Arial" charset="0"/>
            </a:endParaRPr>
          </a:p>
          <a:p>
            <a:pPr marL="0" indent="0">
              <a:lnSpc>
                <a:spcPct val="65000"/>
              </a:lnSpc>
              <a:spcBef>
                <a:spcPts val="0"/>
              </a:spcBef>
              <a:buNone/>
              <a:defRPr/>
            </a:pPr>
            <a:r>
              <a:rPr lang="el-GR" sz="2000" dirty="0">
                <a:cs typeface="Arial" charset="0"/>
              </a:rPr>
              <a:t>ΤΟ ΒΡΑΔΥ ΤΗΣ 14</a:t>
            </a:r>
            <a:r>
              <a:rPr lang="el-GR" sz="2000" baseline="30000" dirty="0">
                <a:cs typeface="Arial" charset="0"/>
              </a:rPr>
              <a:t>ΗΣ</a:t>
            </a:r>
            <a:r>
              <a:rPr lang="el-GR" sz="2000" dirty="0">
                <a:cs typeface="Arial" charset="0"/>
              </a:rPr>
              <a:t> ΜΗΝΟΣ ΝΙΣΑΝ ΚΑΘΕ ΟΙΚΟΓΕΝΕΙΑ ΕΣΦΑΖΕ ΤΟ ΖΩΟ ΚΑΙ ΜΕ ΤΟ ΑΙΜΑ ΑΛΕΙΦΕ ΤΟ ΚΑΤΩΦΛΙ ΚΑΙ ΤΙΣ ΠΑΡΑΣΤΑΔΕΣ ΤΗΣ ΘΥΡΑΣ ΚΑΘΕ ΟΙΚΙΑΣ ΟΠΟΥ ΘΑ ΕΛΑΜΒΑΝΕ ΤΟ ΠΑΣΧΑΛΙΟ ΔΕΙΠΝΟ</a:t>
            </a:r>
            <a:r>
              <a:rPr lang="el-GR" sz="2000" dirty="0" smtClean="0">
                <a:cs typeface="Arial" charset="0"/>
              </a:rPr>
              <a:t>.</a:t>
            </a:r>
            <a:endParaRPr lang="el-GR" sz="2000" dirty="0">
              <a:cs typeface="Arial" charset="0"/>
            </a:endParaRPr>
          </a:p>
        </p:txBody>
      </p:sp>
      <p:sp>
        <p:nvSpPr>
          <p:cNvPr id="4" name="Τίτλος 3"/>
          <p:cNvSpPr>
            <a:spLocks noGrp="1"/>
          </p:cNvSpPr>
          <p:nvPr>
            <p:ph type="title"/>
          </p:nvPr>
        </p:nvSpPr>
        <p:spPr>
          <a:xfrm>
            <a:off x="2699792" y="273600"/>
            <a:ext cx="5987008" cy="965841"/>
          </a:xfrm>
        </p:spPr>
        <p:txBody>
          <a:bodyPr>
            <a:normAutofit fontScale="90000"/>
          </a:bodyPr>
          <a:lstStyle/>
          <a:p>
            <a:r>
              <a:rPr lang="el-GR" dirty="0"/>
              <a:t>ΠΑΣΧΑ (ΠΕΣΣΑΧ-ΦΑΣΕΚ-ΦΑΣΕΧ)</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64" y="2975702"/>
            <a:ext cx="1419441" cy="1748080"/>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97" y="4738224"/>
            <a:ext cx="1584176" cy="1700959"/>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09" y="1624649"/>
            <a:ext cx="1995505" cy="1336611"/>
          </a:xfrm>
          <a:prstGeom prst="rect">
            <a:avLst/>
          </a:prstGeom>
        </p:spPr>
      </p:pic>
      <p:pic>
        <p:nvPicPr>
          <p:cNvPr id="8" name="Θέση περιεχομένου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289" y="266377"/>
            <a:ext cx="1872744" cy="1351051"/>
          </a:xfrm>
          <a:prstGeom prst="rect">
            <a:avLst/>
          </a:prstGeom>
        </p:spPr>
      </p:pic>
      <p:sp>
        <p:nvSpPr>
          <p:cNvPr id="9" name="TextBox 8"/>
          <p:cNvSpPr txBox="1"/>
          <p:nvPr/>
        </p:nvSpPr>
        <p:spPr>
          <a:xfrm>
            <a:off x="2156505" y="273378"/>
            <a:ext cx="288032" cy="308526"/>
          </a:xfrm>
          <a:prstGeom prst="rect">
            <a:avLst/>
          </a:prstGeom>
        </p:spPr>
        <p:txBody>
          <a:bodyPr vert="horz" wrap="square" lIns="91440" tIns="45720" rIns="91440" bIns="45720" rtlCol="0" anchor="ctr">
            <a:noAutofit/>
          </a:bodyPr>
          <a:lstStyle/>
          <a:p>
            <a:pPr algn="ctr"/>
            <a:r>
              <a:rPr lang="en-US" sz="1500" dirty="0" smtClean="0"/>
              <a:t>5</a:t>
            </a:r>
            <a:endParaRPr lang="el-GR" sz="1500" dirty="0" smtClean="0"/>
          </a:p>
        </p:txBody>
      </p:sp>
      <p:sp>
        <p:nvSpPr>
          <p:cNvPr id="10" name="TextBox 9"/>
          <p:cNvSpPr txBox="1"/>
          <p:nvPr/>
        </p:nvSpPr>
        <p:spPr>
          <a:xfrm>
            <a:off x="2231623" y="1631870"/>
            <a:ext cx="288032" cy="308526"/>
          </a:xfrm>
          <a:prstGeom prst="rect">
            <a:avLst/>
          </a:prstGeom>
        </p:spPr>
        <p:txBody>
          <a:bodyPr vert="horz" wrap="square" lIns="91440" tIns="45720" rIns="91440" bIns="45720" rtlCol="0" anchor="ctr">
            <a:noAutofit/>
          </a:bodyPr>
          <a:lstStyle/>
          <a:p>
            <a:pPr algn="ctr"/>
            <a:r>
              <a:rPr lang="en-US" sz="1500" dirty="0" smtClean="0"/>
              <a:t>6</a:t>
            </a:r>
            <a:endParaRPr lang="el-GR" sz="1500" dirty="0" smtClean="0"/>
          </a:p>
        </p:txBody>
      </p:sp>
      <p:sp>
        <p:nvSpPr>
          <p:cNvPr id="11" name="TextBox 10"/>
          <p:cNvSpPr txBox="1"/>
          <p:nvPr/>
        </p:nvSpPr>
        <p:spPr>
          <a:xfrm>
            <a:off x="1868473" y="2975702"/>
            <a:ext cx="288032" cy="308526"/>
          </a:xfrm>
          <a:prstGeom prst="rect">
            <a:avLst/>
          </a:prstGeom>
        </p:spPr>
        <p:txBody>
          <a:bodyPr vert="horz" wrap="square" lIns="91440" tIns="45720" rIns="91440" bIns="45720" rtlCol="0" anchor="ctr">
            <a:noAutofit/>
          </a:bodyPr>
          <a:lstStyle/>
          <a:p>
            <a:pPr algn="ctr"/>
            <a:r>
              <a:rPr lang="en-US" sz="1500" dirty="0" smtClean="0"/>
              <a:t>7</a:t>
            </a:r>
            <a:endParaRPr lang="el-GR" sz="1500" dirty="0" smtClean="0"/>
          </a:p>
        </p:txBody>
      </p:sp>
      <p:sp>
        <p:nvSpPr>
          <p:cNvPr id="12" name="TextBox 11"/>
          <p:cNvSpPr txBox="1"/>
          <p:nvPr/>
        </p:nvSpPr>
        <p:spPr>
          <a:xfrm>
            <a:off x="1950841" y="6130657"/>
            <a:ext cx="288032" cy="308526"/>
          </a:xfrm>
          <a:prstGeom prst="rect">
            <a:avLst/>
          </a:prstGeom>
        </p:spPr>
        <p:txBody>
          <a:bodyPr vert="horz" wrap="square" lIns="91440" tIns="45720" rIns="91440" bIns="45720" rtlCol="0" anchor="ctr">
            <a:noAutofit/>
          </a:bodyPr>
          <a:lstStyle/>
          <a:p>
            <a:pPr algn="ctr"/>
            <a:r>
              <a:rPr lang="en-US" sz="1500" dirty="0" smtClean="0"/>
              <a:t>8</a:t>
            </a:r>
            <a:endParaRPr lang="el-GR" sz="1500" dirty="0" smtClean="0"/>
          </a:p>
        </p:txBody>
      </p:sp>
    </p:spTree>
    <p:extLst>
      <p:ext uri="{BB962C8B-B14F-4D97-AF65-F5344CB8AC3E}">
        <p14:creationId xmlns:p14="http://schemas.microsoft.com/office/powerpoint/2010/main" val="32729635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ΠΕΝΤΗΚΟΣΤΗ </a:t>
            </a:r>
            <a:r>
              <a:rPr lang="el-GR" dirty="0"/>
              <a:t>[2]</a:t>
            </a:r>
          </a:p>
        </p:txBody>
      </p:sp>
      <p:sp>
        <p:nvSpPr>
          <p:cNvPr id="3" name="Θέση περιεχομένου 2"/>
          <p:cNvSpPr>
            <a:spLocks noGrp="1"/>
          </p:cNvSpPr>
          <p:nvPr>
            <p:ph idx="1"/>
          </p:nvPr>
        </p:nvSpPr>
        <p:spPr/>
        <p:txBody>
          <a:bodyPr>
            <a:normAutofit/>
          </a:bodyPr>
          <a:lstStyle/>
          <a:p>
            <a:pPr marL="252000" indent="-252000">
              <a:lnSpc>
                <a:spcPts val="1920"/>
              </a:lnSpc>
              <a:spcBef>
                <a:spcPts val="0"/>
              </a:spcBef>
            </a:pPr>
            <a:r>
              <a:rPr lang="el-GR" sz="2200" dirty="0"/>
              <a:t>Ο ΧΡΙΣΤΟΣ ΓΙΝΕΤΑΙ Η ΑΠΑΡΧΗ ΤΗΣ ΑΝΑΝΕΩΜΕΝΗΣ ΑΝΘΡΩΠΟΤΗΤΑΣ.</a:t>
            </a:r>
          </a:p>
          <a:p>
            <a:pPr marL="252000" indent="-252000">
              <a:lnSpc>
                <a:spcPts val="1920"/>
              </a:lnSpc>
              <a:spcBef>
                <a:spcPts val="0"/>
              </a:spcBef>
            </a:pPr>
            <a:r>
              <a:rPr lang="el-GR" sz="2200" dirty="0"/>
              <a:t>ΤΟ ΔΕΜΑΤΙ ΠΡΟΣΦΕΡΘΗΚΕ ΕΝΩΠΙΟΝ ΤΟΥ ΚΥΡΙΟΥ. ΕΤΣΙ Ο ΕΜΜΑΝΟΥΗΛ ΑΝΑΣΤΑΙΝΕΤΑΙ ΕΚ ΝΕΚΡΩΝ ΝΕΟΣ ΚΑΙ ΑΦΘΑΡΤΟΣ ΚΑΡΠΟΣ ΤΗΣ ΑΝΘΡΩΠΟΤΗΤΑΣ ΚΑΙ ΑΝΕΒΑΙΝΕΙ ΣΤΟΝ ΟΥΡΑΝΟ ΓΙΑ ΝΑ ΜΕΣΙΤΕΥΣΕΙ ΣΤΟ ΕΞΗΣ ΥΠΕΡ ΗΜΩΝ ΜΠΡΟΣΤΑ ΣΤΟΝ ΠΑΤΕΡΑ (ΚΥΡΙΛΛΟΣ ΑΛΕΞΑΝΔΡΕΙΑΣ)</a:t>
            </a:r>
            <a:r>
              <a:rPr lang="en-US" sz="2200" dirty="0"/>
              <a:t>.</a:t>
            </a:r>
            <a:endParaRPr lang="el-GR" sz="2200" dirty="0"/>
          </a:p>
          <a:p>
            <a:pPr marL="252000" indent="-252000">
              <a:lnSpc>
                <a:spcPts val="1920"/>
              </a:lnSpc>
              <a:spcBef>
                <a:spcPts val="0"/>
              </a:spcBef>
            </a:pPr>
            <a:r>
              <a:rPr lang="el-GR" sz="2200" dirty="0"/>
              <a:t>Ο ΑΡΙΘΜΟΣ 50 ΑΠΟΤΕΛΕΙ ΤΟ ΣΥΜΒΟΛΟ ΤΗΣ ΑΦΕΣΗΣ ΤΩΝ ΑΜΑΡΤΙΩΝ. ΑΝΤΙΣΤΟΙΧΕΙ ΠΡΟΣ ΤΙΣ ΔΙΑΣΤΑΣΕΙΣ ΤΗΣ ΚΙΒΩΤΟΥ ΤΟΥ ΝΩΕ ΠΟΥ ΕΙΧΕ ΠΕΝΗΝΤΑ ΠΗΧΕΙΣ ΠΛΑΤΟΣ. ΤΟ ΙΔΙΟ ΠΙΣΤΕΥΕΙ ΚΑΙ Ο ΦΙΛΩΝΑΣ.</a:t>
            </a:r>
          </a:p>
          <a:p>
            <a:pPr marL="252000" indent="-252000">
              <a:lnSpc>
                <a:spcPts val="1920"/>
              </a:lnSpc>
              <a:spcBef>
                <a:spcPts val="0"/>
              </a:spcBef>
            </a:pPr>
            <a:r>
              <a:rPr lang="el-GR" sz="2200" dirty="0"/>
              <a:t>Ο ΧΡΙΣΤΟΣ ΩΣ ΠΝΕΥΜΑΤΙΚΟΣ ΝΩΕ ΜΕΣΑ ΣΤΗΝ ΚΙΒΩΤΟ ΤΟΥ ΤΗΝ ΕΚΚΛΗΣΙΑ ΧΡΗΣΙΜΟΠΟΙΗΣΕ ΤΟΝ ΓΝΩΣΤΟ ΑΡΙΘΜΟ 50 ΤΗΣ ΠΑΡΑΓΡΑΦΗΣ ΑΛΛΑ ΚΑΙ ΤΟΥ ΕΥΡΟΥΣ ΤΗΣ ΚΙΒΩΤΟΥ.</a:t>
            </a:r>
          </a:p>
          <a:p>
            <a:pPr marL="252000" indent="-252000">
              <a:lnSpc>
                <a:spcPts val="1920"/>
              </a:lnSpc>
              <a:spcBef>
                <a:spcPts val="0"/>
              </a:spcBef>
            </a:pPr>
            <a:r>
              <a:rPr lang="el-GR" sz="2200" dirty="0"/>
              <a:t>ΠΑΡΑΒΟΛΗ 50 ΔΗΝΑΡΙΩΝ.</a:t>
            </a:r>
          </a:p>
          <a:p>
            <a:pPr marL="252000" indent="-252000">
              <a:lnSpc>
                <a:spcPts val="1920"/>
              </a:lnSpc>
              <a:spcBef>
                <a:spcPts val="0"/>
              </a:spcBef>
            </a:pPr>
            <a:r>
              <a:rPr lang="el-GR" sz="2200" dirty="0"/>
              <a:t>ΝΑ ΣΥΓΧΩΡΟΥΜΕ ΕΒΔΟΜΗΝΤΑΚΙΣ ΕΠΤΑ (50Χ10-10) </a:t>
            </a:r>
            <a:r>
              <a:rPr lang="el-GR" sz="2200" dirty="0" err="1"/>
              <a:t>Μτ</a:t>
            </a:r>
            <a:r>
              <a:rPr lang="el-GR" sz="2200" dirty="0"/>
              <a:t> 18,22</a:t>
            </a:r>
            <a:r>
              <a:rPr lang="en-US" sz="2200" dirty="0"/>
              <a:t>.</a:t>
            </a:r>
            <a:endParaRPr lang="el-GR" sz="2200" dirty="0"/>
          </a:p>
          <a:p>
            <a:pPr marL="252000" indent="-252000">
              <a:lnSpc>
                <a:spcPts val="1920"/>
              </a:lnSpc>
              <a:spcBef>
                <a:spcPts val="0"/>
              </a:spcBef>
            </a:pPr>
            <a:r>
              <a:rPr lang="el-GR" sz="2200" dirty="0"/>
              <a:t>ΕΟΡΤΗ ΤΩΝ ΕΒΔΟΜΑΔΩΝ ΑΠΕΛΕΥΘΕΡΩΣΗΣ ΚΑΙ ΠΑΡΑΓΡΑΦΕΣ ΧΡΕΩΝ. ΣΥΝΔΕΕΤΑΙ ΜΕ ΤΟ ΙΩΒΗΛΑΙΟ ΕΤΟΣ.</a:t>
            </a:r>
          </a:p>
        </p:txBody>
      </p:sp>
    </p:spTree>
    <p:extLst>
      <p:ext uri="{BB962C8B-B14F-4D97-AF65-F5344CB8AC3E}">
        <p14:creationId xmlns:p14="http://schemas.microsoft.com/office/powerpoint/2010/main" val="10532800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ΠΕΝΤΗΚΟΣΤΗ </a:t>
            </a:r>
            <a:r>
              <a:rPr lang="en-US" dirty="0" smtClean="0"/>
              <a:t>[</a:t>
            </a:r>
            <a:r>
              <a:rPr lang="el-GR" dirty="0" smtClean="0"/>
              <a:t>3</a:t>
            </a:r>
            <a:r>
              <a:rPr lang="en-US" dirty="0" smtClean="0"/>
              <a:t>]</a:t>
            </a:r>
            <a:endParaRPr lang="el-GR" dirty="0"/>
          </a:p>
        </p:txBody>
      </p:sp>
      <p:sp>
        <p:nvSpPr>
          <p:cNvPr id="3" name="Θέση περιεχομένου 2"/>
          <p:cNvSpPr>
            <a:spLocks noGrp="1"/>
          </p:cNvSpPr>
          <p:nvPr>
            <p:ph idx="1"/>
          </p:nvPr>
        </p:nvSpPr>
        <p:spPr/>
        <p:txBody>
          <a:bodyPr>
            <a:normAutofit/>
          </a:bodyPr>
          <a:lstStyle/>
          <a:p>
            <a:pPr marL="252000" indent="-252000">
              <a:lnSpc>
                <a:spcPct val="80000"/>
              </a:lnSpc>
              <a:spcBef>
                <a:spcPts val="0"/>
              </a:spcBef>
            </a:pPr>
            <a:r>
              <a:rPr lang="el-GR" sz="2000" dirty="0"/>
              <a:t>ΦΙΛΩΝΑΣ-ΠΥΘΑΓΟΡΙΚΗ ΣΥΜΒΟΛΙΚΗ 7Χ7+1</a:t>
            </a:r>
            <a:r>
              <a:rPr lang="en-US" sz="2000" dirty="0"/>
              <a:t>.</a:t>
            </a:r>
            <a:endParaRPr lang="el-GR" sz="2000" dirty="0"/>
          </a:p>
          <a:p>
            <a:pPr marL="252000" indent="-252000">
              <a:lnSpc>
                <a:spcPct val="80000"/>
              </a:lnSpc>
              <a:spcBef>
                <a:spcPts val="0"/>
              </a:spcBef>
            </a:pPr>
            <a:r>
              <a:rPr lang="el-GR" sz="2000" dirty="0"/>
              <a:t>ΤΟ 50 ΑΠΟΤΕΛΕΙ ΠΛΗΡΩΜΑ ΤΗΣ ΤΕΛΕΙΟΤΗΤΑΣ ΤΟΥ ΑΡΙΘΜΟΥ 7 ΕΠΙ ΤΟΝ ΕΥΑΤΟ ΤΟΥ ΣΥΝ ΤΗ ΤΕΛΕΙΟΤΗΤΑ ΤΗΣ ΜΟΝΑΔΑΣ.</a:t>
            </a:r>
          </a:p>
          <a:p>
            <a:pPr marL="252000" indent="-252000">
              <a:lnSpc>
                <a:spcPct val="80000"/>
              </a:lnSpc>
              <a:spcBef>
                <a:spcPts val="0"/>
              </a:spcBef>
            </a:pPr>
            <a:r>
              <a:rPr lang="el-GR" sz="2000" dirty="0"/>
              <a:t>ΠΑΤΕΡΕΣ ΤΗ ΜΟΝΑΔΑ ΤΟΥ ΦΙΛΩΝΑ ΘΑ ΤΗΝ ΑΝΑΔΕΙΞΟΥΝ ΩΣ ΤΗΝ ΟΓΔΟΗ ΗΜΕΡΑ ΤΗΣ ΑΝΑΣΤΑΣΗΣ ΤΟΥ ΧΡΙΣΤΟΥ ΚΑΙ Ο ΤΥΠΟΣ ΤΗΣ ΑΝΑΣΤΑΣΗΣ ΣΤΗ ΜΕΛΛΟΥΣΑ ΖΩΗ. </a:t>
            </a:r>
          </a:p>
          <a:p>
            <a:pPr marL="252000" indent="-252000">
              <a:lnSpc>
                <a:spcPct val="80000"/>
              </a:lnSpc>
              <a:spcBef>
                <a:spcPts val="0"/>
              </a:spcBef>
            </a:pPr>
            <a:r>
              <a:rPr lang="el-GR" sz="2000" dirty="0"/>
              <a:t>ΠΕΝΤΗΚΟΣΤΗ Ο ΤΥΠΟΣ ΤΗΣ ΑΙΩΝΙΑΣ ΖΩΗΣ (ΜΕΓΑΣ ΑΘΑΝΑΣΙΟΣ)</a:t>
            </a:r>
            <a:r>
              <a:rPr lang="en-US" sz="2000" dirty="0"/>
              <a:t>.</a:t>
            </a:r>
            <a:endParaRPr lang="el-GR" sz="2000" dirty="0"/>
          </a:p>
          <a:p>
            <a:pPr marL="252000" indent="-252000">
              <a:lnSpc>
                <a:spcPct val="80000"/>
              </a:lnSpc>
              <a:spcBef>
                <a:spcPts val="0"/>
              </a:spcBef>
            </a:pPr>
            <a:r>
              <a:rPr lang="el-GR" sz="2000" dirty="0"/>
              <a:t>ΤΥΠΟΣ ΜΕΛΛΟΝΤΙΚΗΣ ΑΝΑΣΤΑΣΗΣ. ΓΙ’ ΑΥΤΌ Η ΕΚΚΛΗΣΙΑ ΜΑΣ ΑΓΝΟΕΙ ΤΗ ΝΗΣΤΕΙΑ (Μ. ΒΑΣΙΛΕΙΟΣ, Μ. ΑΘΑΝΑΣΙΟΣ).</a:t>
            </a:r>
          </a:p>
          <a:p>
            <a:pPr marL="252000" indent="-252000">
              <a:lnSpc>
                <a:spcPct val="80000"/>
              </a:lnSpc>
              <a:spcBef>
                <a:spcPts val="0"/>
              </a:spcBef>
            </a:pPr>
            <a:r>
              <a:rPr lang="el-GR" sz="2000" dirty="0"/>
              <a:t>ΚΑΘΟΔΟΣ ΤΟΥ ΑΓΙΟΥ ΠΝΕΥΜΑΤΟΣ</a:t>
            </a:r>
            <a:r>
              <a:rPr lang="en-US" sz="2000" dirty="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376" y="4053087"/>
            <a:ext cx="1008112" cy="2344835"/>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368255"/>
            <a:ext cx="2286000" cy="1714500"/>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4368255"/>
            <a:ext cx="2333625" cy="1695450"/>
          </a:xfrm>
          <a:prstGeom prst="rect">
            <a:avLst/>
          </a:prstGeom>
        </p:spPr>
      </p:pic>
      <p:sp>
        <p:nvSpPr>
          <p:cNvPr id="7" name="TextBox 6"/>
          <p:cNvSpPr txBox="1"/>
          <p:nvPr/>
        </p:nvSpPr>
        <p:spPr>
          <a:xfrm>
            <a:off x="2249488" y="6205970"/>
            <a:ext cx="378296" cy="191952"/>
          </a:xfrm>
          <a:prstGeom prst="rect">
            <a:avLst/>
          </a:prstGeom>
        </p:spPr>
        <p:txBody>
          <a:bodyPr vert="horz" wrap="square" lIns="91440" tIns="45720" rIns="91440" bIns="45720" rtlCol="0" anchor="ctr">
            <a:noAutofit/>
          </a:bodyPr>
          <a:lstStyle/>
          <a:p>
            <a:pPr algn="ctr"/>
            <a:r>
              <a:rPr lang="en-US" sz="1500" dirty="0" smtClean="0"/>
              <a:t>35</a:t>
            </a:r>
            <a:endParaRPr lang="el-GR" sz="1500" dirty="0" smtClean="0"/>
          </a:p>
        </p:txBody>
      </p:sp>
      <p:sp>
        <p:nvSpPr>
          <p:cNvPr id="8" name="TextBox 7"/>
          <p:cNvSpPr txBox="1"/>
          <p:nvPr/>
        </p:nvSpPr>
        <p:spPr>
          <a:xfrm>
            <a:off x="5157640" y="5888735"/>
            <a:ext cx="377340" cy="174970"/>
          </a:xfrm>
          <a:prstGeom prst="rect">
            <a:avLst/>
          </a:prstGeom>
        </p:spPr>
        <p:txBody>
          <a:bodyPr vert="horz" wrap="square" lIns="91440" tIns="45720" rIns="91440" bIns="45720" rtlCol="0" anchor="ctr">
            <a:noAutofit/>
          </a:bodyPr>
          <a:lstStyle/>
          <a:p>
            <a:pPr algn="ctr"/>
            <a:r>
              <a:rPr lang="en-US" sz="1500" dirty="0" smtClean="0"/>
              <a:t>36</a:t>
            </a:r>
            <a:endParaRPr lang="el-GR" sz="1500" dirty="0" smtClean="0"/>
          </a:p>
        </p:txBody>
      </p:sp>
      <p:sp>
        <p:nvSpPr>
          <p:cNvPr id="9" name="TextBox 8"/>
          <p:cNvSpPr txBox="1"/>
          <p:nvPr/>
        </p:nvSpPr>
        <p:spPr>
          <a:xfrm>
            <a:off x="8156637" y="5880244"/>
            <a:ext cx="378296" cy="191952"/>
          </a:xfrm>
          <a:prstGeom prst="rect">
            <a:avLst/>
          </a:prstGeom>
        </p:spPr>
        <p:txBody>
          <a:bodyPr vert="horz" wrap="square" lIns="91440" tIns="45720" rIns="91440" bIns="45720" rtlCol="0" anchor="ctr">
            <a:noAutofit/>
          </a:bodyPr>
          <a:lstStyle/>
          <a:p>
            <a:pPr algn="ctr"/>
            <a:r>
              <a:rPr lang="en-US" sz="1500" dirty="0" smtClean="0"/>
              <a:t>37</a:t>
            </a:r>
            <a:endParaRPr lang="el-GR" sz="1500" dirty="0" smtClean="0"/>
          </a:p>
        </p:txBody>
      </p:sp>
    </p:spTree>
    <p:extLst>
      <p:ext uri="{BB962C8B-B14F-4D97-AF65-F5344CB8AC3E}">
        <p14:creationId xmlns:p14="http://schemas.microsoft.com/office/powerpoint/2010/main" val="29233808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ΠΕΝΤΗΚΟΣΤΗ </a:t>
            </a:r>
            <a:r>
              <a:rPr lang="en-US" dirty="0" smtClean="0"/>
              <a:t>[</a:t>
            </a:r>
            <a:r>
              <a:rPr lang="el-GR" dirty="0" smtClean="0"/>
              <a:t>4</a:t>
            </a:r>
            <a:r>
              <a:rPr lang="en-US" dirty="0" smtClean="0"/>
              <a:t>]</a:t>
            </a:r>
            <a:endParaRPr lang="el-GR" dirty="0"/>
          </a:p>
        </p:txBody>
      </p:sp>
      <p:sp>
        <p:nvSpPr>
          <p:cNvPr id="3" name="Θέση περιεχομένου 2"/>
          <p:cNvSpPr>
            <a:spLocks noGrp="1"/>
          </p:cNvSpPr>
          <p:nvPr>
            <p:ph idx="1"/>
          </p:nvPr>
        </p:nvSpPr>
        <p:spPr/>
        <p:txBody>
          <a:bodyPr>
            <a:normAutofit/>
          </a:bodyPr>
          <a:lstStyle/>
          <a:p>
            <a:pPr marL="252000" indent="-252000">
              <a:spcBef>
                <a:spcPts val="0"/>
              </a:spcBef>
            </a:pPr>
            <a:r>
              <a:rPr lang="el-GR" sz="2000" dirty="0"/>
              <a:t>ΠΕΝΗΝΤΑ ΜΕΡΕΣ ΜΕΤΑ ΤΟ ΠΑΣΧΑ ΔΟΘΗΚΕ Ο ΝΟΜΟΣ ΣΤΟΝ ΜΩΥΣΗ. ΑΥΤΗ Η ΜΕΡΑ ΘΑ ΓΙΝΕΙ Ο ΤΥΠΟΣ ΤΗΣ ΚΑΘΟΔΟΥ ΤΟΥ ΑΓΙΟΥ ΠΝΕΥΜΑΤΟΣ. </a:t>
            </a:r>
          </a:p>
          <a:p>
            <a:pPr marL="252000" indent="-252000">
              <a:spcBef>
                <a:spcPts val="0"/>
              </a:spcBef>
            </a:pPr>
            <a:r>
              <a:rPr lang="el-GR" sz="2000" dirty="0"/>
              <a:t>ΤΟ ΑΓΙΟ ΠΝΕΥΜΑ ΟΝΟΜΑΖΕΤΑΙ ΔΑΚΤΥΛΟΣ ΤΟΥ ΘΕΟΥ.</a:t>
            </a:r>
          </a:p>
          <a:p>
            <a:pPr marL="252000" indent="-252000">
              <a:spcBef>
                <a:spcPts val="0"/>
              </a:spcBef>
            </a:pPr>
            <a:r>
              <a:rPr lang="el-GR" sz="2000" dirty="0"/>
              <a:t>ΟΙ ΔΥΟ ΔΙΑΘΗΚΕΣ ΣΕ ΑΡΜΟΝΙΚΗ ΣΥΜΦΩΝΙΑ. Ο ΝΟΜΟΣ ΜΕΣΑΣ ΣΤΗΝ ΚΙΒΩΤΟ ΤΗΣ ΔΙΑΘΗΚΗΣΗ ΕΊΝΑΙ Ο ΑΓΙΑΣΜΟΣ ΜΕΣΑ ΣΤΟ ΣΩΜΑ ΤΟΥ ΚΥΡΙΟΥ. ΜΕ ΤΗΝ ΑΝΑΣΤΑΣΗ ΤΟΥ ΜΑΣ ΥΠΟΣΧΕΤΑΙ ΤΗ ΜΕΛΛΟΝΤΙΚΗ ΜΑΣ ΑΝΑΠΑΥΣΗ, ΚΑΙ ΓΙΑ ΤΗ ΣΥΜΜΕΤΟΧΗ ΜΑΣ ΣΕ ΑΥΤΉ ΑΚΡΙΒΩΣ ΤΗΝ ΑΝΑΣΤΑΣΗ ΜΑΣ ΠΑΡΕΧΕΤΑΙ Η ΧΑΡΗ ΑΠΟ ΤΟ ΑΓΙΟ ΠΝΕΥΜΑ (ΑΥΓΟΥΣΤΙΝΟΣ).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376" y="4053087"/>
            <a:ext cx="1008112" cy="2344835"/>
          </a:xfrm>
          <a:prstGeom prst="rect">
            <a:avLst/>
          </a:prstGeom>
        </p:spPr>
      </p:pic>
      <p:sp>
        <p:nvSpPr>
          <p:cNvPr id="5" name="TextBox 4"/>
          <p:cNvSpPr txBox="1"/>
          <p:nvPr/>
        </p:nvSpPr>
        <p:spPr>
          <a:xfrm>
            <a:off x="2249488" y="6205970"/>
            <a:ext cx="378296" cy="191952"/>
          </a:xfrm>
          <a:prstGeom prst="rect">
            <a:avLst/>
          </a:prstGeom>
        </p:spPr>
        <p:txBody>
          <a:bodyPr vert="horz" wrap="square" lIns="91440" tIns="45720" rIns="91440" bIns="45720" rtlCol="0" anchor="ctr">
            <a:noAutofit/>
          </a:bodyPr>
          <a:lstStyle/>
          <a:p>
            <a:pPr algn="ctr"/>
            <a:r>
              <a:rPr lang="en-US" sz="1500" dirty="0" smtClean="0"/>
              <a:t>35</a:t>
            </a:r>
            <a:endParaRPr lang="el-GR" sz="1500" dirty="0" smtClean="0"/>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600" y="4184980"/>
            <a:ext cx="4174709" cy="2081048"/>
          </a:xfrm>
          <a:prstGeom prst="rect">
            <a:avLst/>
          </a:prstGeom>
        </p:spPr>
      </p:pic>
      <p:sp>
        <p:nvSpPr>
          <p:cNvPr id="7" name="TextBox 6"/>
          <p:cNvSpPr txBox="1"/>
          <p:nvPr/>
        </p:nvSpPr>
        <p:spPr>
          <a:xfrm>
            <a:off x="7432309" y="6072100"/>
            <a:ext cx="378296" cy="191952"/>
          </a:xfrm>
          <a:prstGeom prst="rect">
            <a:avLst/>
          </a:prstGeom>
        </p:spPr>
        <p:txBody>
          <a:bodyPr vert="horz" wrap="square" lIns="91440" tIns="45720" rIns="91440" bIns="45720" rtlCol="0" anchor="ctr">
            <a:noAutofit/>
          </a:bodyPr>
          <a:lstStyle/>
          <a:p>
            <a:pPr algn="ctr"/>
            <a:r>
              <a:rPr lang="en-US" sz="1500" dirty="0" smtClean="0"/>
              <a:t>38</a:t>
            </a:r>
            <a:endParaRPr lang="el-GR" sz="1500" dirty="0" smtClean="0"/>
          </a:p>
        </p:txBody>
      </p:sp>
    </p:spTree>
    <p:extLst>
      <p:ext uri="{BB962C8B-B14F-4D97-AF65-F5344CB8AC3E}">
        <p14:creationId xmlns:p14="http://schemas.microsoft.com/office/powerpoint/2010/main" val="3437930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1720" y="274638"/>
            <a:ext cx="6635080" cy="1143000"/>
          </a:xfrm>
        </p:spPr>
        <p:txBody>
          <a:bodyPr>
            <a:noAutofit/>
          </a:bodyPr>
          <a:lstStyle/>
          <a:p>
            <a:r>
              <a:rPr lang="el-GR" sz="3700" dirty="0"/>
              <a:t>ΕΞΙΛΑΣΜΟΥ</a:t>
            </a:r>
            <a:br>
              <a:rPr lang="el-GR" sz="3700" dirty="0"/>
            </a:br>
            <a:r>
              <a:rPr lang="el-GR" sz="3700" dirty="0"/>
              <a:t>(</a:t>
            </a:r>
            <a:r>
              <a:rPr lang="el-GR" sz="3700" dirty="0" err="1"/>
              <a:t>Γιώμ</a:t>
            </a:r>
            <a:r>
              <a:rPr lang="el-GR" sz="3700" dirty="0"/>
              <a:t> </a:t>
            </a:r>
            <a:r>
              <a:rPr lang="el-GR" sz="3700" dirty="0" err="1"/>
              <a:t>Κιππούρ</a:t>
            </a:r>
            <a:r>
              <a:rPr lang="el-GR" sz="3700" dirty="0"/>
              <a:t> ή </a:t>
            </a:r>
            <a:r>
              <a:rPr lang="el-GR" sz="3700" dirty="0" err="1"/>
              <a:t>Γιώμ</a:t>
            </a:r>
            <a:r>
              <a:rPr lang="el-GR" sz="3700" dirty="0"/>
              <a:t> </a:t>
            </a:r>
            <a:r>
              <a:rPr lang="el-GR" sz="3700" dirty="0" err="1"/>
              <a:t>Κιππουρίμ</a:t>
            </a:r>
            <a:r>
              <a:rPr lang="el-GR" sz="3700" dirty="0"/>
              <a:t>)</a:t>
            </a:r>
          </a:p>
        </p:txBody>
      </p:sp>
      <p:sp>
        <p:nvSpPr>
          <p:cNvPr id="3" name="Θέση περιεχομένου 2"/>
          <p:cNvSpPr>
            <a:spLocks noGrp="1"/>
          </p:cNvSpPr>
          <p:nvPr>
            <p:ph idx="1"/>
          </p:nvPr>
        </p:nvSpPr>
        <p:spPr/>
        <p:txBody>
          <a:bodyPr>
            <a:noAutofit/>
          </a:bodyPr>
          <a:lstStyle/>
          <a:p>
            <a:pPr>
              <a:spcBef>
                <a:spcPts val="0"/>
              </a:spcBef>
            </a:pPr>
            <a:r>
              <a:rPr lang="el-GR" sz="2000" b="1" dirty="0"/>
              <a:t>Ιστορικός λόγος:</a:t>
            </a:r>
          </a:p>
          <a:p>
            <a:pPr marL="0" indent="0" algn="ctr">
              <a:spcBef>
                <a:spcPts val="0"/>
              </a:spcBef>
              <a:buNone/>
            </a:pPr>
            <a:r>
              <a:rPr lang="el-GR" sz="2000" dirty="0"/>
              <a:t>Η κάθαρση του λαού και της χώρας</a:t>
            </a:r>
          </a:p>
          <a:p>
            <a:pPr marL="0" indent="0">
              <a:spcBef>
                <a:spcPts val="0"/>
              </a:spcBef>
              <a:buNone/>
            </a:pPr>
            <a:endParaRPr lang="el-GR" sz="2000" dirty="0"/>
          </a:p>
          <a:p>
            <a:pPr>
              <a:spcBef>
                <a:spcPts val="0"/>
              </a:spcBef>
            </a:pPr>
            <a:r>
              <a:rPr lang="el-GR" sz="2000" b="1" dirty="0"/>
              <a:t>Πηγές:</a:t>
            </a:r>
          </a:p>
          <a:p>
            <a:pPr marL="0" indent="0" algn="ctr">
              <a:spcBef>
                <a:spcPts val="0"/>
              </a:spcBef>
              <a:buNone/>
            </a:pPr>
            <a:r>
              <a:rPr lang="el-GR" sz="2000" dirty="0"/>
              <a:t>Ιεζεκιήλ (45, 18) </a:t>
            </a:r>
          </a:p>
          <a:p>
            <a:pPr marL="0" indent="0" algn="ctr">
              <a:spcBef>
                <a:spcPts val="0"/>
              </a:spcBef>
              <a:buNone/>
            </a:pPr>
            <a:r>
              <a:rPr lang="el-GR" sz="2000" dirty="0" err="1"/>
              <a:t>Ιώσηπος</a:t>
            </a:r>
            <a:endParaRPr lang="el-GR" sz="2000" dirty="0"/>
          </a:p>
          <a:p>
            <a:pPr marL="0" indent="0" algn="ctr">
              <a:spcBef>
                <a:spcPts val="0"/>
              </a:spcBef>
              <a:buNone/>
            </a:pPr>
            <a:r>
              <a:rPr lang="el-GR" sz="2000" dirty="0"/>
              <a:t>Φίλωνας</a:t>
            </a:r>
          </a:p>
          <a:p>
            <a:pPr marL="0" indent="0" algn="ctr">
              <a:spcBef>
                <a:spcPts val="0"/>
              </a:spcBef>
              <a:buNone/>
            </a:pPr>
            <a:r>
              <a:rPr lang="el-GR" sz="2000" dirty="0"/>
              <a:t>Καινή Διαθήκη (</a:t>
            </a:r>
            <a:r>
              <a:rPr lang="el-GR" sz="2000" dirty="0" err="1"/>
              <a:t>Πράξ</a:t>
            </a:r>
            <a:r>
              <a:rPr lang="el-GR" sz="2000" dirty="0"/>
              <a:t>. 27,7)</a:t>
            </a:r>
          </a:p>
          <a:p>
            <a:pPr marL="0" indent="0">
              <a:spcBef>
                <a:spcPts val="0"/>
              </a:spcBef>
              <a:buNone/>
            </a:pPr>
            <a:endParaRPr lang="el-GR" sz="2000" dirty="0"/>
          </a:p>
          <a:p>
            <a:pPr>
              <a:spcBef>
                <a:spcPts val="0"/>
              </a:spcBef>
            </a:pPr>
            <a:r>
              <a:rPr lang="el-GR" sz="2000" b="1" dirty="0"/>
              <a:t>Χρόνος Εορτασμού:</a:t>
            </a:r>
          </a:p>
          <a:p>
            <a:pPr marL="0" indent="0" algn="ctr">
              <a:spcBef>
                <a:spcPts val="0"/>
              </a:spcBef>
              <a:buNone/>
            </a:pPr>
            <a:r>
              <a:rPr lang="el-GR" sz="2000" dirty="0"/>
              <a:t>10η ημέρα  του 7ου μήνα </a:t>
            </a:r>
            <a:r>
              <a:rPr lang="el-GR" sz="2000" dirty="0" err="1"/>
              <a:t>Τισρί</a:t>
            </a:r>
            <a:endParaRPr lang="el-GR" sz="2000" dirty="0"/>
          </a:p>
          <a:p>
            <a:pPr marL="0" indent="0">
              <a:spcBef>
                <a:spcPts val="0"/>
              </a:spcBef>
              <a:buNone/>
            </a:pPr>
            <a:endParaRPr lang="el-GR" sz="2000" dirty="0"/>
          </a:p>
          <a:p>
            <a:pPr>
              <a:spcBef>
                <a:spcPts val="0"/>
              </a:spcBef>
            </a:pPr>
            <a:r>
              <a:rPr lang="el-GR" sz="2000" b="1" dirty="0"/>
              <a:t>Σημασία της Εορτής:</a:t>
            </a:r>
          </a:p>
          <a:p>
            <a:pPr marL="0" indent="0" algn="ctr">
              <a:spcBef>
                <a:spcPts val="0"/>
              </a:spcBef>
              <a:buNone/>
            </a:pPr>
            <a:r>
              <a:rPr lang="el-GR" sz="2000" dirty="0"/>
              <a:t>Η άφεση των </a:t>
            </a:r>
            <a:r>
              <a:rPr lang="el-GR" sz="2000" dirty="0" smtClean="0"/>
              <a:t>αμαρτιών</a:t>
            </a:r>
            <a:endParaRPr lang="el-GR" sz="20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29" y="98806"/>
            <a:ext cx="1593533" cy="1494664"/>
          </a:xfrm>
          <a:prstGeom prst="rect">
            <a:avLst/>
          </a:prstGeom>
        </p:spPr>
      </p:pic>
    </p:spTree>
    <p:extLst>
      <p:ext uri="{BB962C8B-B14F-4D97-AF65-F5344CB8AC3E}">
        <p14:creationId xmlns:p14="http://schemas.microsoft.com/office/powerpoint/2010/main" val="20127171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ΕΞΙΛΑΣΜΟΥ</a:t>
            </a:r>
            <a:br>
              <a:rPr lang="el-GR" dirty="0"/>
            </a:br>
            <a:r>
              <a:rPr lang="el-GR" dirty="0"/>
              <a:t>(</a:t>
            </a:r>
            <a:r>
              <a:rPr lang="el-GR" dirty="0" err="1"/>
              <a:t>Γιώμ</a:t>
            </a:r>
            <a:r>
              <a:rPr lang="el-GR" dirty="0"/>
              <a:t> </a:t>
            </a:r>
            <a:r>
              <a:rPr lang="el-GR" dirty="0" err="1"/>
              <a:t>Κιππούρ</a:t>
            </a:r>
            <a:r>
              <a:rPr lang="el-GR" dirty="0"/>
              <a:t> ή </a:t>
            </a:r>
            <a:r>
              <a:rPr lang="el-GR" dirty="0" err="1"/>
              <a:t>Γιώμ</a:t>
            </a:r>
            <a:r>
              <a:rPr lang="el-GR" dirty="0"/>
              <a:t> </a:t>
            </a:r>
            <a:r>
              <a:rPr lang="el-GR" dirty="0" err="1"/>
              <a:t>Κιππουρίμ</a:t>
            </a:r>
            <a:r>
              <a:rPr lang="el-GR" dirty="0" smtClean="0"/>
              <a:t>)</a:t>
            </a:r>
            <a:r>
              <a:rPr lang="en-US" dirty="0"/>
              <a:t> [2]</a:t>
            </a:r>
            <a:endParaRPr lang="el-GR" dirty="0"/>
          </a:p>
        </p:txBody>
      </p:sp>
      <p:sp>
        <p:nvSpPr>
          <p:cNvPr id="3" name="Θέση περιεχομένου 2"/>
          <p:cNvSpPr>
            <a:spLocks noGrp="1"/>
          </p:cNvSpPr>
          <p:nvPr>
            <p:ph idx="1"/>
          </p:nvPr>
        </p:nvSpPr>
        <p:spPr/>
        <p:txBody>
          <a:bodyPr>
            <a:noAutofit/>
          </a:bodyPr>
          <a:lstStyle/>
          <a:p>
            <a:pPr marL="288000" indent="-288000">
              <a:lnSpc>
                <a:spcPts val="2200"/>
              </a:lnSpc>
              <a:spcBef>
                <a:spcPts val="0"/>
              </a:spcBef>
            </a:pPr>
            <a:r>
              <a:rPr lang="el-GR" sz="2200" dirty="0" smtClean="0"/>
              <a:t>ΕΠΙΚΛΗΤΟΣ </a:t>
            </a:r>
            <a:r>
              <a:rPr lang="el-GR" sz="2200" dirty="0"/>
              <a:t>ΑΡΓΙΑ, ΝΗΣΤΕΙΑΣ, ΜΕΤΑΝΟΙΑΣ.</a:t>
            </a:r>
          </a:p>
          <a:p>
            <a:pPr marL="288000" indent="-288000">
              <a:lnSpc>
                <a:spcPts val="2200"/>
              </a:lnSpc>
              <a:spcBef>
                <a:spcPts val="0"/>
              </a:spcBef>
            </a:pPr>
            <a:r>
              <a:rPr lang="el-GR" sz="2200" dirty="0"/>
              <a:t>10Η ΤΟΥ ΜΗΝΟΣ ΤΙΣΡΙ (ΣΕΠΤΕΜΒΡΙΟΣ, ΟΚΤΩΒΡΙΟΣ).</a:t>
            </a:r>
          </a:p>
          <a:p>
            <a:pPr marL="288000" indent="-288000">
              <a:lnSpc>
                <a:spcPts val="2200"/>
              </a:lnSpc>
              <a:spcBef>
                <a:spcPts val="0"/>
              </a:spcBef>
            </a:pPr>
            <a:r>
              <a:rPr lang="el-GR" sz="2200" dirty="0"/>
              <a:t>ΑΡΧΙΕΡΕΥΣ ΕΠΤΑΗΜΕΡΗ ΠΡΟΕΤΟΙΜΑΣΙΑ ΓΙΑ ΝΑ ΔΙΑΣΦΑΛΙΣΕΙ ΤΗΝ ΚΑΘΑΡΟΤΗΤΑ ΤΟΥ.</a:t>
            </a:r>
          </a:p>
          <a:p>
            <a:pPr marL="288000" indent="-288000">
              <a:lnSpc>
                <a:spcPts val="2200"/>
              </a:lnSpc>
              <a:spcBef>
                <a:spcPts val="0"/>
              </a:spcBef>
            </a:pPr>
            <a:r>
              <a:rPr lang="el-GR" sz="2200" dirty="0"/>
              <a:t>ΠΛΕΝΟΤΑΝ ΚΑΙ ΕΝΔΥΟΤΑΝ ΤΗΝ ΑΡΧΙΕΡΑΤΙΚΗ ΣΤΟΛΗ.</a:t>
            </a:r>
          </a:p>
          <a:p>
            <a:pPr marL="288000" indent="-288000">
              <a:lnSpc>
                <a:spcPts val="2200"/>
              </a:lnSpc>
              <a:spcBef>
                <a:spcPts val="0"/>
              </a:spcBef>
            </a:pPr>
            <a:r>
              <a:rPr lang="el-GR" sz="2200" dirty="0"/>
              <a:t>ΠΡΟΣΦΕΡΕ ΈΝΑ ΜΟΣΧΟ ΚΑΙ ΘΥΜΙΑΜΑ ΓΙΑ ΤΗΝ ΕΞΙΛΕΩΣΗ ΤΟΥ ΙΔΙΟΥ.</a:t>
            </a:r>
          </a:p>
          <a:p>
            <a:pPr marL="288000" indent="-288000">
              <a:lnSpc>
                <a:spcPts val="2200"/>
              </a:lnSpc>
              <a:spcBef>
                <a:spcPts val="0"/>
              </a:spcBef>
            </a:pPr>
            <a:r>
              <a:rPr lang="el-GR" sz="2200" dirty="0"/>
              <a:t>ΠΡΟ ΤΟΥ ΚΥΡΙΩΣ ΝΑΟΥ ΔΥΟ ΤΡΑΓΟΥΣ.</a:t>
            </a:r>
          </a:p>
          <a:p>
            <a:pPr marL="288000" indent="-288000">
              <a:lnSpc>
                <a:spcPts val="2200"/>
              </a:lnSpc>
              <a:spcBef>
                <a:spcPts val="0"/>
              </a:spcBef>
            </a:pPr>
            <a:r>
              <a:rPr lang="el-GR" sz="2200" dirty="0"/>
              <a:t>ΜΕ ΚΛΗΡΟ ΕΚΛΕΓΟΤΑΝ ΑΥΤΟΣ ΠΟΥ ΠΡΟΣΦΕΡΟΤΑΝ ΣΤΟΝ ΘΕΟ ΣΤΟ ΘΥΣΙΑΣΤΗΡΙΟ ΤΩΝ ΟΛΟΚΑΥΤΩΜΑΤΩΝ.</a:t>
            </a:r>
          </a:p>
          <a:p>
            <a:pPr marL="288000" indent="-288000">
              <a:lnSpc>
                <a:spcPts val="2200"/>
              </a:lnSpc>
              <a:spcBef>
                <a:spcPts val="0"/>
              </a:spcBef>
            </a:pPr>
            <a:r>
              <a:rPr lang="el-GR" sz="2200" dirty="0"/>
              <a:t>Ο ΔΕΥΤΕΡΟΣ ΟΔΗΓΕΙΤΟ ΣΤΟΝ ΑΡΧΙΕΡΕΑ. ΕΘΕΤΕ ΤΟ ΧΕΡΙ ΤΟΥ ΕΠΙ ΤΟΥ ΤΡΑΓΟΥ ΓΙΑ ΝΑ ΜΕΤΑΘΕΣΕΙ ΤΙΣ ΑΜΑΡΤΙΕΣ ΤΟΥ ΛΑΟΥ ΤΟΥ ΙΣΡΑΗΛ (ΙΦΙΓΕΝΕΙΑ).</a:t>
            </a:r>
          </a:p>
          <a:p>
            <a:pPr marL="288000" indent="-288000">
              <a:lnSpc>
                <a:spcPts val="2200"/>
              </a:lnSpc>
              <a:spcBef>
                <a:spcPts val="0"/>
              </a:spcBef>
            </a:pPr>
            <a:r>
              <a:rPr lang="el-GR" sz="2200" dirty="0"/>
              <a:t>ΟΙ ΑΜΑΡΤΙΕΣ ΤΟΥ ΛΑΟΥ ΕΠΕΣΤΡΕΦΑΝ ΣΤΟΝ ΔΑΙΜΟΝΑ ΑΖΑΖΕΛ (ΔΑΙΜΟΝΑΣ ΔΥΝΑΤΟΣ).</a:t>
            </a:r>
          </a:p>
          <a:p>
            <a:pPr marL="288000" indent="-288000">
              <a:lnSpc>
                <a:spcPts val="2200"/>
              </a:lnSpc>
              <a:spcBef>
                <a:spcPts val="0"/>
              </a:spcBef>
            </a:pPr>
            <a:r>
              <a:rPr lang="el-GR" sz="2200" dirty="0"/>
              <a:t>Ο ΤΡΑΓΟΣ ΟΔΗΓΕΙΤΟ ΣΤΟΥΣ ΚΡΗΜΝΟΥΣ ΚΑΙ ΚΑΤΑΚΡΗΜΝΙΖΟΤΑΝ.</a:t>
            </a:r>
          </a:p>
        </p:txBody>
      </p:sp>
    </p:spTree>
    <p:extLst>
      <p:ext uri="{BB962C8B-B14F-4D97-AF65-F5344CB8AC3E}">
        <p14:creationId xmlns:p14="http://schemas.microsoft.com/office/powerpoint/2010/main" val="6543052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ΕΞΙΛΑΣΜΟΥ</a:t>
            </a:r>
            <a:br>
              <a:rPr lang="el-GR" dirty="0"/>
            </a:br>
            <a:r>
              <a:rPr lang="el-GR" dirty="0"/>
              <a:t>(</a:t>
            </a:r>
            <a:r>
              <a:rPr lang="el-GR" dirty="0" err="1"/>
              <a:t>Γιώμ</a:t>
            </a:r>
            <a:r>
              <a:rPr lang="el-GR" dirty="0"/>
              <a:t> </a:t>
            </a:r>
            <a:r>
              <a:rPr lang="el-GR" dirty="0" err="1"/>
              <a:t>Κιππούρ</a:t>
            </a:r>
            <a:r>
              <a:rPr lang="el-GR" dirty="0"/>
              <a:t> ή </a:t>
            </a:r>
            <a:r>
              <a:rPr lang="el-GR" dirty="0" err="1"/>
              <a:t>Γιώμ</a:t>
            </a:r>
            <a:r>
              <a:rPr lang="el-GR" dirty="0"/>
              <a:t> </a:t>
            </a:r>
            <a:r>
              <a:rPr lang="el-GR" dirty="0" err="1"/>
              <a:t>Κιππουρίμ</a:t>
            </a:r>
            <a:r>
              <a:rPr lang="el-GR" dirty="0" smtClean="0"/>
              <a:t>)</a:t>
            </a:r>
            <a:r>
              <a:rPr lang="en-US" dirty="0"/>
              <a:t> </a:t>
            </a:r>
            <a:r>
              <a:rPr lang="en-US" dirty="0" smtClean="0"/>
              <a:t>[</a:t>
            </a:r>
            <a:r>
              <a:rPr lang="el-GR" dirty="0" smtClean="0"/>
              <a:t>3</a:t>
            </a:r>
            <a:r>
              <a:rPr lang="en-US" dirty="0" smtClean="0"/>
              <a:t>]</a:t>
            </a:r>
            <a:endParaRPr lang="el-GR" dirty="0"/>
          </a:p>
        </p:txBody>
      </p:sp>
      <p:sp>
        <p:nvSpPr>
          <p:cNvPr id="3" name="Θέση περιεχομένου 2"/>
          <p:cNvSpPr>
            <a:spLocks noGrp="1"/>
          </p:cNvSpPr>
          <p:nvPr>
            <p:ph idx="1"/>
          </p:nvPr>
        </p:nvSpPr>
        <p:spPr/>
        <p:txBody>
          <a:bodyPr>
            <a:normAutofit/>
          </a:bodyPr>
          <a:lstStyle/>
          <a:p>
            <a:pPr marL="288000" indent="-288000">
              <a:lnSpc>
                <a:spcPts val="2200"/>
              </a:lnSpc>
              <a:spcBef>
                <a:spcPts val="0"/>
              </a:spcBef>
            </a:pPr>
            <a:r>
              <a:rPr lang="el-GR" sz="2000" dirty="0" smtClean="0"/>
              <a:t>ΑΥΤΟΣ </a:t>
            </a:r>
            <a:r>
              <a:rPr lang="el-GR" sz="2000" dirty="0"/>
              <a:t>ΠΟΥ ΕΠΙΦΟΡΤΙΖΟΤΑΝ ΝΑ ΟΔΗΓΗΣΕΙ ΤΟΝ ΤΡΑΓΟ ΣΤΗΝ ΕΡΗΜΟ ΟΦΕΙΛΕ ΕΠΙΣΤΡΕΦΟΝΤΑΣ ΝΑ ΠΛΥΝΕΙ ΤΟ ΣΩΜΑ ΤΟΥ ΚΑΙ ΤΑ ΡΟΥΧΑ ΤΟΥ, ΓΙΑ ΝΑ ΚΑΘΑΡΘΕΙ.</a:t>
            </a:r>
          </a:p>
          <a:p>
            <a:pPr marL="288000" indent="-288000">
              <a:lnSpc>
                <a:spcPts val="2200"/>
              </a:lnSpc>
              <a:spcBef>
                <a:spcPts val="0"/>
              </a:spcBef>
            </a:pPr>
            <a:r>
              <a:rPr lang="el-GR" sz="2000" dirty="0"/>
              <a:t>ΕΜΕΙΝΕ Ο ΑΡΧΙΕΡΕΑΣ ΣΤΑ ΑΓΙΑ ΤΩΝ ΑΓΙΩΝ.</a:t>
            </a:r>
          </a:p>
          <a:p>
            <a:pPr marL="288000" indent="-288000">
              <a:lnSpc>
                <a:spcPts val="2200"/>
              </a:lnSpc>
              <a:spcBef>
                <a:spcPts val="0"/>
              </a:spcBef>
            </a:pPr>
            <a:r>
              <a:rPr lang="el-GR" sz="2000" dirty="0"/>
              <a:t>ΕΚΑΙΓΕ ΑΡΚΕΤΟ ΘΥΜΙΑΜΑ ΔΗΜΙΟΥΡΓΩΝΤΑΣ ΠΥΚΝΟ ΝΕΦΟΣ ΤΟ ΟΠΟΙΟ ΚΑΛΥΠΤΕ ΤΗΝ ΚΑΠΟΡΕΘ, ΤΟ ΙΛΑΣΤΗΡΙΟ ΕΠΙΘΗΜΑ.</a:t>
            </a:r>
          </a:p>
          <a:p>
            <a:pPr marL="288000" indent="-288000">
              <a:lnSpc>
                <a:spcPts val="2200"/>
              </a:lnSpc>
              <a:spcBef>
                <a:spcPts val="0"/>
              </a:spcBef>
            </a:pPr>
            <a:r>
              <a:rPr lang="el-GR" sz="2000" dirty="0"/>
              <a:t>ΡΑΝΤΙΖΕ ΕΠΤΑ ΦΟΡΕΣ ΜΕ ΤΟ ΑΙΜΑ ΤΟΥ ΤΡΑΓΟΥ ΚΑΙ ΤΑ ΑΓΙΑ ΤΩΝ ΑΓΙΩΝ.</a:t>
            </a:r>
          </a:p>
          <a:p>
            <a:pPr marL="288000" indent="-288000">
              <a:lnSpc>
                <a:spcPts val="2200"/>
              </a:lnSpc>
              <a:spcBef>
                <a:spcPts val="0"/>
              </a:spcBef>
            </a:pPr>
            <a:r>
              <a:rPr lang="el-GR" sz="2000" dirty="0"/>
              <a:t>Η ΕΙΣΟΔΟΣ ΤΟΥ ΑΡΧΙΕΡΕΑ ΣΤΑ ΑΓΙΑ ΤΩΝ ΑΓΙΩΝ ΕΓΚΥΜΟΝΟΥΣΕ ΚΙΝΔΥΝΟΥΣ ΓΙ’ ΑΥΤΟ ΑΚΟΛΟΥΘΟΥΣΕ ΕΟΡΤΑΣΜΟΣ ΣΤΗΝ ΟΙΚΙΑ ΤΟΥ.</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298406"/>
            <a:ext cx="2880320" cy="1784349"/>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119126"/>
            <a:ext cx="2589637" cy="2142907"/>
          </a:xfrm>
          <a:prstGeom prst="rect">
            <a:avLst/>
          </a:prstGeom>
        </p:spPr>
      </p:pic>
      <p:sp>
        <p:nvSpPr>
          <p:cNvPr id="6" name="TextBox 5"/>
          <p:cNvSpPr txBox="1"/>
          <p:nvPr/>
        </p:nvSpPr>
        <p:spPr>
          <a:xfrm>
            <a:off x="3923928" y="5901344"/>
            <a:ext cx="378296" cy="191952"/>
          </a:xfrm>
          <a:prstGeom prst="rect">
            <a:avLst/>
          </a:prstGeom>
        </p:spPr>
        <p:txBody>
          <a:bodyPr vert="horz" wrap="square" lIns="91440" tIns="45720" rIns="91440" bIns="45720" rtlCol="0" anchor="ctr">
            <a:noAutofit/>
          </a:bodyPr>
          <a:lstStyle/>
          <a:p>
            <a:pPr algn="ctr"/>
            <a:r>
              <a:rPr lang="en-US" sz="1500" dirty="0" smtClean="0"/>
              <a:t>40</a:t>
            </a:r>
            <a:endParaRPr lang="el-GR" sz="1500" dirty="0" smtClean="0"/>
          </a:p>
        </p:txBody>
      </p:sp>
      <p:sp>
        <p:nvSpPr>
          <p:cNvPr id="7" name="TextBox 6"/>
          <p:cNvSpPr txBox="1"/>
          <p:nvPr/>
        </p:nvSpPr>
        <p:spPr>
          <a:xfrm>
            <a:off x="7737701" y="6070081"/>
            <a:ext cx="378296" cy="191952"/>
          </a:xfrm>
          <a:prstGeom prst="rect">
            <a:avLst/>
          </a:prstGeom>
        </p:spPr>
        <p:txBody>
          <a:bodyPr vert="horz" wrap="square" lIns="91440" tIns="45720" rIns="91440" bIns="45720" rtlCol="0" anchor="ctr">
            <a:noAutofit/>
          </a:bodyPr>
          <a:lstStyle/>
          <a:p>
            <a:pPr algn="ctr"/>
            <a:r>
              <a:rPr lang="en-US" sz="1500" dirty="0" smtClean="0"/>
              <a:t>41</a:t>
            </a:r>
            <a:endParaRPr lang="el-GR" sz="1500" dirty="0" smtClean="0"/>
          </a:p>
        </p:txBody>
      </p:sp>
    </p:spTree>
    <p:extLst>
      <p:ext uri="{BB962C8B-B14F-4D97-AF65-F5344CB8AC3E}">
        <p14:creationId xmlns:p14="http://schemas.microsoft.com/office/powerpoint/2010/main" val="15791003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ΕΓΚΑΙΝΙΩΝ</a:t>
            </a:r>
            <a:br>
              <a:rPr lang="el-GR" dirty="0"/>
            </a:br>
            <a:r>
              <a:rPr lang="el-GR" dirty="0"/>
              <a:t>(</a:t>
            </a:r>
            <a:r>
              <a:rPr lang="el-GR" dirty="0" err="1"/>
              <a:t>Χανουκά</a:t>
            </a:r>
            <a:r>
              <a:rPr lang="el-GR" dirty="0"/>
              <a:t> ή εορτή του φωτός</a:t>
            </a:r>
            <a:r>
              <a:rPr lang="el-GR" dirty="0" smtClean="0"/>
              <a:t>)</a:t>
            </a:r>
            <a:endParaRPr lang="el-GR" dirty="0"/>
          </a:p>
        </p:txBody>
      </p:sp>
      <p:sp>
        <p:nvSpPr>
          <p:cNvPr id="3" name="Θέση περιεχομένου 2"/>
          <p:cNvSpPr>
            <a:spLocks noGrp="1"/>
          </p:cNvSpPr>
          <p:nvPr>
            <p:ph idx="1"/>
          </p:nvPr>
        </p:nvSpPr>
        <p:spPr/>
        <p:txBody>
          <a:bodyPr>
            <a:noAutofit/>
          </a:bodyPr>
          <a:lstStyle/>
          <a:p>
            <a:pPr>
              <a:lnSpc>
                <a:spcPts val="2200"/>
              </a:lnSpc>
              <a:spcBef>
                <a:spcPts val="0"/>
              </a:spcBef>
            </a:pPr>
            <a:r>
              <a:rPr lang="el-GR" sz="2200" b="1" dirty="0"/>
              <a:t>Ιστορικός λόγος:</a:t>
            </a:r>
          </a:p>
          <a:p>
            <a:pPr algn="ctr">
              <a:lnSpc>
                <a:spcPts val="2200"/>
              </a:lnSpc>
              <a:spcBef>
                <a:spcPts val="0"/>
              </a:spcBef>
              <a:buFont typeface="Arial" pitchFamily="34" charset="0"/>
              <a:buNone/>
            </a:pPr>
            <a:r>
              <a:rPr lang="el-GR" sz="2200" dirty="0"/>
              <a:t>Ο </a:t>
            </a:r>
            <a:r>
              <a:rPr lang="el-GR" sz="2200" dirty="0" err="1"/>
              <a:t>Αντίοχος</a:t>
            </a:r>
            <a:r>
              <a:rPr lang="el-GR" sz="2200" dirty="0"/>
              <a:t> ο Β΄ ο Επιφανής το 167 π.Χ. βεβήλωσε το ναό στήνοντας είδωλο στο θυσιαστήριο των ολοκαυτωμάτων (βδέλυγμα ερημώσεως). </a:t>
            </a:r>
          </a:p>
          <a:p>
            <a:pPr algn="ctr">
              <a:lnSpc>
                <a:spcPts val="2200"/>
              </a:lnSpc>
              <a:spcBef>
                <a:spcPts val="0"/>
              </a:spcBef>
              <a:buFont typeface="Arial" pitchFamily="34" charset="0"/>
              <a:buNone/>
            </a:pPr>
            <a:r>
              <a:rPr lang="el-GR" sz="2200" dirty="0"/>
              <a:t>Τρία χρόνια μετά, το 164 π.Χ. ο  Ιούδας ο </a:t>
            </a:r>
            <a:r>
              <a:rPr lang="el-GR" sz="2200" dirty="0" err="1"/>
              <a:t>Μακκαβαίος</a:t>
            </a:r>
            <a:r>
              <a:rPr lang="el-GR" sz="2200" dirty="0"/>
              <a:t> κατέλαβε την Ιερουσαλήμ, κατεδάφισε το θυσιαστήριο, το έκτισε πάλι </a:t>
            </a:r>
          </a:p>
          <a:p>
            <a:pPr algn="ctr">
              <a:lnSpc>
                <a:spcPts val="2200"/>
              </a:lnSpc>
              <a:spcBef>
                <a:spcPts val="0"/>
              </a:spcBef>
              <a:buFont typeface="Arial" pitchFamily="34" charset="0"/>
              <a:buNone/>
            </a:pPr>
            <a:r>
              <a:rPr lang="el-GR" sz="2200" dirty="0"/>
              <a:t>και έκανε εγκαίνια την ίδια ημέρα της βεβήλωσής του </a:t>
            </a:r>
          </a:p>
          <a:p>
            <a:pPr algn="ctr">
              <a:lnSpc>
                <a:spcPts val="2200"/>
              </a:lnSpc>
              <a:spcBef>
                <a:spcPts val="0"/>
              </a:spcBef>
              <a:buFont typeface="Arial" pitchFamily="34" charset="0"/>
              <a:buNone/>
            </a:pPr>
            <a:r>
              <a:rPr lang="el-GR" sz="2200" dirty="0"/>
              <a:t>(25η του </a:t>
            </a:r>
            <a:r>
              <a:rPr lang="el-GR" sz="2200" dirty="0" err="1"/>
              <a:t>Κισλέβ</a:t>
            </a:r>
            <a:r>
              <a:rPr lang="el-GR" sz="2200" dirty="0"/>
              <a:t> = Δεκεμβρίου)</a:t>
            </a:r>
          </a:p>
          <a:p>
            <a:pPr algn="ctr">
              <a:lnSpc>
                <a:spcPts val="2200"/>
              </a:lnSpc>
              <a:spcBef>
                <a:spcPts val="0"/>
              </a:spcBef>
              <a:buFont typeface="Arial" pitchFamily="34" charset="0"/>
              <a:buNone/>
            </a:pPr>
            <a:r>
              <a:rPr lang="el-GR" sz="2200" dirty="0"/>
              <a:t>Άναψαν την 8φωτη Λυχνία (</a:t>
            </a:r>
            <a:r>
              <a:rPr lang="el-GR" sz="2200" dirty="0" err="1"/>
              <a:t>Χανουκά</a:t>
            </a:r>
            <a:r>
              <a:rPr lang="el-GR" sz="2200" dirty="0"/>
              <a:t>).</a:t>
            </a:r>
          </a:p>
          <a:p>
            <a:pPr algn="ctr">
              <a:lnSpc>
                <a:spcPts val="2200"/>
              </a:lnSpc>
              <a:spcBef>
                <a:spcPts val="0"/>
              </a:spcBef>
              <a:buFont typeface="Arial" pitchFamily="34" charset="0"/>
              <a:buNone/>
            </a:pPr>
            <a:endParaRPr lang="el-GR" sz="2200" dirty="0"/>
          </a:p>
          <a:p>
            <a:pPr>
              <a:lnSpc>
                <a:spcPts val="2200"/>
              </a:lnSpc>
              <a:spcBef>
                <a:spcPts val="0"/>
              </a:spcBef>
            </a:pPr>
            <a:r>
              <a:rPr lang="el-GR" sz="2200" b="1" dirty="0"/>
              <a:t>Τελετουργικό της Εορτής</a:t>
            </a:r>
            <a:r>
              <a:rPr lang="el-GR" sz="2200" dirty="0"/>
              <a:t>:</a:t>
            </a:r>
          </a:p>
          <a:p>
            <a:pPr algn="ctr">
              <a:lnSpc>
                <a:spcPts val="2200"/>
              </a:lnSpc>
              <a:spcBef>
                <a:spcPts val="0"/>
              </a:spcBef>
              <a:buFont typeface="Arial" pitchFamily="34" charset="0"/>
              <a:buNone/>
            </a:pPr>
            <a:r>
              <a:rPr lang="el-GR" sz="2200" dirty="0"/>
              <a:t>Διάρκεια 8 ημέρες</a:t>
            </a:r>
          </a:p>
          <a:p>
            <a:pPr algn="ctr">
              <a:lnSpc>
                <a:spcPts val="2200"/>
              </a:lnSpc>
              <a:spcBef>
                <a:spcPts val="0"/>
              </a:spcBef>
              <a:buFont typeface="Arial" pitchFamily="34" charset="0"/>
              <a:buNone/>
            </a:pPr>
            <a:r>
              <a:rPr lang="el-GR" sz="2200" dirty="0"/>
              <a:t>Χαρμόσυνη</a:t>
            </a:r>
          </a:p>
          <a:p>
            <a:pPr algn="ctr">
              <a:lnSpc>
                <a:spcPts val="2200"/>
              </a:lnSpc>
              <a:spcBef>
                <a:spcPts val="0"/>
              </a:spcBef>
              <a:buFont typeface="Arial" pitchFamily="34" charset="0"/>
              <a:buNone/>
            </a:pPr>
            <a:r>
              <a:rPr lang="el-GR" sz="2200" dirty="0"/>
              <a:t>Κρατούσαν φοίνικες. Έψαλλαν τους 113-118 ψαλμούς</a:t>
            </a:r>
          </a:p>
          <a:p>
            <a:pPr algn="ctr">
              <a:lnSpc>
                <a:spcPts val="2200"/>
              </a:lnSpc>
              <a:spcBef>
                <a:spcPts val="0"/>
              </a:spcBef>
              <a:buFont typeface="Arial" pitchFamily="34" charset="0"/>
              <a:buNone/>
            </a:pPr>
            <a:r>
              <a:rPr lang="el-GR" sz="2200" dirty="0"/>
              <a:t>Άναβαν κάθε ημέρα μία επιπλέον λυχνία</a:t>
            </a:r>
          </a:p>
          <a:p>
            <a:pPr algn="ctr">
              <a:lnSpc>
                <a:spcPts val="2200"/>
              </a:lnSpc>
              <a:spcBef>
                <a:spcPts val="0"/>
              </a:spcBef>
              <a:buFont typeface="Arial" pitchFamily="34" charset="0"/>
              <a:buNone/>
            </a:pPr>
            <a:r>
              <a:rPr lang="el-GR" sz="2200" dirty="0"/>
              <a:t>Θυσία ολοκαυτώματος</a:t>
            </a:r>
          </a:p>
        </p:txBody>
      </p:sp>
    </p:spTree>
    <p:extLst>
      <p:ext uri="{BB962C8B-B14F-4D97-AF65-F5344CB8AC3E}">
        <p14:creationId xmlns:p14="http://schemas.microsoft.com/office/powerpoint/2010/main" val="40944986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484784"/>
            <a:ext cx="6484362" cy="4525962"/>
          </a:xfrm>
        </p:spPr>
      </p:pic>
      <p:sp>
        <p:nvSpPr>
          <p:cNvPr id="5" name="TextBox 4"/>
          <p:cNvSpPr txBox="1"/>
          <p:nvPr/>
        </p:nvSpPr>
        <p:spPr>
          <a:xfrm>
            <a:off x="3601713" y="6016751"/>
            <a:ext cx="1944216" cy="288032"/>
          </a:xfrm>
          <a:prstGeom prst="rect">
            <a:avLst/>
          </a:prstGeom>
        </p:spPr>
        <p:txBody>
          <a:bodyPr vert="horz" wrap="square" lIns="91440" tIns="45720" rIns="91440" bIns="45720" rtlCol="0" anchor="ctr">
            <a:noAutofit/>
          </a:bodyPr>
          <a:lstStyle/>
          <a:p>
            <a:pPr algn="ctr"/>
            <a:r>
              <a:rPr lang="el-GR" sz="2000" dirty="0"/>
              <a:t>ΧΑΝΟΥΚΑ</a:t>
            </a:r>
            <a:endParaRPr lang="el-GR" sz="2000" dirty="0" smtClean="0"/>
          </a:p>
        </p:txBody>
      </p:sp>
      <p:sp>
        <p:nvSpPr>
          <p:cNvPr id="6" name="TextBox 5"/>
          <p:cNvSpPr txBox="1"/>
          <p:nvPr/>
        </p:nvSpPr>
        <p:spPr>
          <a:xfrm>
            <a:off x="7816002" y="5666693"/>
            <a:ext cx="378296" cy="191952"/>
          </a:xfrm>
          <a:prstGeom prst="rect">
            <a:avLst/>
          </a:prstGeom>
        </p:spPr>
        <p:txBody>
          <a:bodyPr vert="horz" wrap="square" lIns="91440" tIns="45720" rIns="91440" bIns="45720" rtlCol="0" anchor="ctr">
            <a:noAutofit/>
          </a:bodyPr>
          <a:lstStyle/>
          <a:p>
            <a:pPr algn="ctr"/>
            <a:r>
              <a:rPr lang="en-US" sz="1500" dirty="0" smtClean="0"/>
              <a:t>42</a:t>
            </a:r>
            <a:endParaRPr lang="el-GR" sz="1500" dirty="0" smtClean="0"/>
          </a:p>
        </p:txBody>
      </p:sp>
      <p:sp>
        <p:nvSpPr>
          <p:cNvPr id="7" name="Τίτλος 1"/>
          <p:cNvSpPr>
            <a:spLocks noGrp="1"/>
          </p:cNvSpPr>
          <p:nvPr>
            <p:ph type="title"/>
          </p:nvPr>
        </p:nvSpPr>
        <p:spPr>
          <a:xfrm>
            <a:off x="457200" y="274638"/>
            <a:ext cx="8229600" cy="1143000"/>
          </a:xfrm>
        </p:spPr>
        <p:txBody>
          <a:bodyPr>
            <a:normAutofit fontScale="90000"/>
          </a:bodyPr>
          <a:lstStyle/>
          <a:p>
            <a:r>
              <a:rPr lang="el-GR" dirty="0"/>
              <a:t>ΕΓΚΑΙΝΙΩΝ</a:t>
            </a:r>
            <a:br>
              <a:rPr lang="el-GR" dirty="0"/>
            </a:br>
            <a:r>
              <a:rPr lang="el-GR" dirty="0"/>
              <a:t>(</a:t>
            </a:r>
            <a:r>
              <a:rPr lang="el-GR" dirty="0" err="1"/>
              <a:t>Χανουκά</a:t>
            </a:r>
            <a:r>
              <a:rPr lang="el-GR" dirty="0"/>
              <a:t> ή εορτή του φωτός</a:t>
            </a:r>
            <a:r>
              <a:rPr lang="el-GR" dirty="0" smtClean="0"/>
              <a:t>)</a:t>
            </a:r>
            <a:r>
              <a:rPr lang="en-US" dirty="0"/>
              <a:t> </a:t>
            </a:r>
            <a:r>
              <a:rPr lang="en-US" dirty="0" smtClean="0"/>
              <a:t>[</a:t>
            </a:r>
            <a:r>
              <a:rPr lang="el-GR" dirty="0" smtClean="0"/>
              <a:t>2</a:t>
            </a:r>
            <a:r>
              <a:rPr lang="en-US" dirty="0" smtClean="0"/>
              <a:t>]</a:t>
            </a:r>
            <a:endParaRPr lang="el-GR" dirty="0"/>
          </a:p>
        </p:txBody>
      </p:sp>
    </p:spTree>
    <p:extLst>
      <p:ext uri="{BB962C8B-B14F-4D97-AF65-F5344CB8AC3E}">
        <p14:creationId xmlns:p14="http://schemas.microsoft.com/office/powerpoint/2010/main" val="28147229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074992"/>
            <a:ext cx="2267712" cy="1804416"/>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860" y="1556792"/>
            <a:ext cx="3096768" cy="1743456"/>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909" y="4095305"/>
            <a:ext cx="2143125" cy="2143125"/>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3462819"/>
            <a:ext cx="2082344" cy="2774536"/>
          </a:xfrm>
          <a:prstGeom prst="rect">
            <a:avLst/>
          </a:prstGeom>
        </p:spPr>
      </p:pic>
      <p:sp>
        <p:nvSpPr>
          <p:cNvPr id="8" name="TextBox 7"/>
          <p:cNvSpPr txBox="1"/>
          <p:nvPr/>
        </p:nvSpPr>
        <p:spPr>
          <a:xfrm>
            <a:off x="3383328" y="3687456"/>
            <a:ext cx="378296" cy="191952"/>
          </a:xfrm>
          <a:prstGeom prst="rect">
            <a:avLst/>
          </a:prstGeom>
        </p:spPr>
        <p:txBody>
          <a:bodyPr vert="horz" wrap="square" lIns="91440" tIns="45720" rIns="91440" bIns="45720" rtlCol="0" anchor="ctr">
            <a:noAutofit/>
          </a:bodyPr>
          <a:lstStyle/>
          <a:p>
            <a:pPr algn="ctr"/>
            <a:r>
              <a:rPr lang="en-US" sz="1500" dirty="0" smtClean="0"/>
              <a:t>43</a:t>
            </a:r>
            <a:endParaRPr lang="el-GR" sz="1500" dirty="0" smtClean="0"/>
          </a:p>
        </p:txBody>
      </p:sp>
      <p:sp>
        <p:nvSpPr>
          <p:cNvPr id="9" name="TextBox 8"/>
          <p:cNvSpPr txBox="1"/>
          <p:nvPr/>
        </p:nvSpPr>
        <p:spPr>
          <a:xfrm>
            <a:off x="7809628" y="3108296"/>
            <a:ext cx="378296" cy="191952"/>
          </a:xfrm>
          <a:prstGeom prst="rect">
            <a:avLst/>
          </a:prstGeom>
        </p:spPr>
        <p:txBody>
          <a:bodyPr vert="horz" wrap="square" lIns="91440" tIns="45720" rIns="91440" bIns="45720" rtlCol="0" anchor="ctr">
            <a:noAutofit/>
          </a:bodyPr>
          <a:lstStyle/>
          <a:p>
            <a:pPr algn="ctr"/>
            <a:r>
              <a:rPr lang="en-US" sz="1500" dirty="0" smtClean="0"/>
              <a:t>44</a:t>
            </a:r>
            <a:endParaRPr lang="el-GR" sz="1500" dirty="0" smtClean="0"/>
          </a:p>
        </p:txBody>
      </p:sp>
      <p:sp>
        <p:nvSpPr>
          <p:cNvPr id="10" name="TextBox 9"/>
          <p:cNvSpPr txBox="1"/>
          <p:nvPr/>
        </p:nvSpPr>
        <p:spPr>
          <a:xfrm>
            <a:off x="3383328" y="6045403"/>
            <a:ext cx="378296" cy="191952"/>
          </a:xfrm>
          <a:prstGeom prst="rect">
            <a:avLst/>
          </a:prstGeom>
        </p:spPr>
        <p:txBody>
          <a:bodyPr vert="horz" wrap="square" lIns="91440" tIns="45720" rIns="91440" bIns="45720" rtlCol="0" anchor="ctr">
            <a:noAutofit/>
          </a:bodyPr>
          <a:lstStyle/>
          <a:p>
            <a:pPr algn="ctr"/>
            <a:r>
              <a:rPr lang="en-US" sz="1500" dirty="0" smtClean="0"/>
              <a:t>45</a:t>
            </a:r>
            <a:endParaRPr lang="el-GR" sz="1500" dirty="0" smtClean="0"/>
          </a:p>
        </p:txBody>
      </p:sp>
      <p:sp>
        <p:nvSpPr>
          <p:cNvPr id="11" name="TextBox 10"/>
          <p:cNvSpPr txBox="1"/>
          <p:nvPr/>
        </p:nvSpPr>
        <p:spPr>
          <a:xfrm>
            <a:off x="7302416" y="6045403"/>
            <a:ext cx="378296" cy="191952"/>
          </a:xfrm>
          <a:prstGeom prst="rect">
            <a:avLst/>
          </a:prstGeom>
        </p:spPr>
        <p:txBody>
          <a:bodyPr vert="horz" wrap="square" lIns="91440" tIns="45720" rIns="91440" bIns="45720" rtlCol="0" anchor="ctr">
            <a:noAutofit/>
          </a:bodyPr>
          <a:lstStyle/>
          <a:p>
            <a:pPr algn="ctr"/>
            <a:r>
              <a:rPr lang="en-US" sz="1500" dirty="0" smtClean="0"/>
              <a:t>46</a:t>
            </a:r>
            <a:endParaRPr lang="el-GR" sz="1500" dirty="0" smtClean="0"/>
          </a:p>
        </p:txBody>
      </p:sp>
      <p:sp>
        <p:nvSpPr>
          <p:cNvPr id="12" name="Τίτλος 1"/>
          <p:cNvSpPr>
            <a:spLocks noGrp="1"/>
          </p:cNvSpPr>
          <p:nvPr>
            <p:ph type="title"/>
          </p:nvPr>
        </p:nvSpPr>
        <p:spPr>
          <a:xfrm>
            <a:off x="457200" y="274638"/>
            <a:ext cx="8229600" cy="1143000"/>
          </a:xfrm>
        </p:spPr>
        <p:txBody>
          <a:bodyPr>
            <a:normAutofit fontScale="90000"/>
          </a:bodyPr>
          <a:lstStyle/>
          <a:p>
            <a:r>
              <a:rPr lang="el-GR" dirty="0"/>
              <a:t>ΕΓΚΑΙΝΙΩΝ</a:t>
            </a:r>
            <a:br>
              <a:rPr lang="el-GR" dirty="0"/>
            </a:br>
            <a:r>
              <a:rPr lang="el-GR" dirty="0"/>
              <a:t>(</a:t>
            </a:r>
            <a:r>
              <a:rPr lang="el-GR" dirty="0" err="1"/>
              <a:t>Χανουκά</a:t>
            </a:r>
            <a:r>
              <a:rPr lang="el-GR" dirty="0"/>
              <a:t> ή εορτή του φωτός</a:t>
            </a:r>
            <a:r>
              <a:rPr lang="el-GR" dirty="0" smtClean="0"/>
              <a:t>)</a:t>
            </a:r>
            <a:r>
              <a:rPr lang="en-US" dirty="0"/>
              <a:t> [</a:t>
            </a:r>
            <a:r>
              <a:rPr lang="el-GR" dirty="0"/>
              <a:t>3</a:t>
            </a:r>
            <a:r>
              <a:rPr lang="en-US" dirty="0"/>
              <a:t>]</a:t>
            </a:r>
            <a:endParaRPr lang="el-GR" dirty="0"/>
          </a:p>
        </p:txBody>
      </p:sp>
    </p:spTree>
    <p:extLst>
      <p:ext uri="{BB962C8B-B14F-4D97-AF65-F5344CB8AC3E}">
        <p14:creationId xmlns:p14="http://schemas.microsoft.com/office/powerpoint/2010/main" val="21335168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ΤΩΝ ΚΛΗΡΩΝ</a:t>
            </a:r>
            <a:br>
              <a:rPr lang="el-GR" dirty="0"/>
            </a:br>
            <a:r>
              <a:rPr lang="el-GR" dirty="0"/>
              <a:t>(</a:t>
            </a:r>
            <a:r>
              <a:rPr lang="el-GR" dirty="0" err="1"/>
              <a:t>Πουρείμ</a:t>
            </a:r>
            <a:r>
              <a:rPr lang="el-GR" dirty="0"/>
              <a:t>)</a:t>
            </a:r>
          </a:p>
        </p:txBody>
      </p:sp>
      <p:sp>
        <p:nvSpPr>
          <p:cNvPr id="3" name="Θέση περιεχομένου 2"/>
          <p:cNvSpPr>
            <a:spLocks noGrp="1"/>
          </p:cNvSpPr>
          <p:nvPr>
            <p:ph idx="1"/>
          </p:nvPr>
        </p:nvSpPr>
        <p:spPr/>
        <p:txBody>
          <a:bodyPr>
            <a:noAutofit/>
          </a:bodyPr>
          <a:lstStyle/>
          <a:p>
            <a:pPr>
              <a:spcBef>
                <a:spcPts val="600"/>
              </a:spcBef>
            </a:pPr>
            <a:r>
              <a:rPr lang="el-GR" sz="2200" b="1" dirty="0"/>
              <a:t>Ιστορικός λόγος:</a:t>
            </a:r>
          </a:p>
          <a:p>
            <a:pPr marL="0" indent="0" algn="ctr">
              <a:spcBef>
                <a:spcPts val="600"/>
              </a:spcBef>
              <a:buNone/>
            </a:pPr>
            <a:r>
              <a:rPr lang="el-GR" sz="2200" dirty="0"/>
              <a:t>Στηρίζεται στο βιβλίο της </a:t>
            </a:r>
            <a:r>
              <a:rPr lang="el-GR" sz="2200" dirty="0" err="1"/>
              <a:t>Εσθήρ</a:t>
            </a:r>
            <a:r>
              <a:rPr lang="el-GR" sz="2200" dirty="0"/>
              <a:t> (9, 20),</a:t>
            </a:r>
          </a:p>
          <a:p>
            <a:pPr marL="0" indent="0" algn="ctr">
              <a:spcBef>
                <a:spcPts val="600"/>
              </a:spcBef>
              <a:buNone/>
            </a:pPr>
            <a:r>
              <a:rPr lang="el-GR" sz="2200" dirty="0"/>
              <a:t>κυρίως για την κλήρωση μεταξύ μηνών και ημερών, η οποία γινόταν</a:t>
            </a:r>
          </a:p>
          <a:p>
            <a:pPr marL="0" indent="0" algn="ctr">
              <a:spcBef>
                <a:spcPts val="600"/>
              </a:spcBef>
              <a:buNone/>
            </a:pPr>
            <a:r>
              <a:rPr lang="el-GR" sz="2200" dirty="0"/>
              <a:t>για την επιλογή της ημέρας εξόντωσης των διαβιούντων στο περσικό κράτος Ιουδαίων. </a:t>
            </a:r>
          </a:p>
          <a:p>
            <a:pPr marL="0" indent="0">
              <a:spcBef>
                <a:spcPts val="600"/>
              </a:spcBef>
              <a:buNone/>
            </a:pPr>
            <a:endParaRPr lang="el-GR" sz="2200" dirty="0"/>
          </a:p>
          <a:p>
            <a:pPr>
              <a:spcBef>
                <a:spcPts val="600"/>
              </a:spcBef>
            </a:pPr>
            <a:r>
              <a:rPr lang="el-GR" sz="2200" b="1" dirty="0"/>
              <a:t>Χρόνος Εορτασμού:</a:t>
            </a:r>
          </a:p>
          <a:p>
            <a:pPr marL="0" indent="0" algn="ctr">
              <a:spcBef>
                <a:spcPts val="600"/>
              </a:spcBef>
              <a:buNone/>
            </a:pPr>
            <a:r>
              <a:rPr lang="el-GR" sz="2200" dirty="0" smtClean="0"/>
              <a:t>14</a:t>
            </a:r>
            <a:r>
              <a:rPr lang="el-GR" sz="2200" baseline="30000" dirty="0" smtClean="0"/>
              <a:t>η</a:t>
            </a:r>
            <a:r>
              <a:rPr lang="en-US" sz="2200" dirty="0" smtClean="0"/>
              <a:t> </a:t>
            </a:r>
            <a:r>
              <a:rPr lang="el-GR" sz="2200" dirty="0" smtClean="0"/>
              <a:t>και 15</a:t>
            </a:r>
            <a:r>
              <a:rPr lang="el-GR" sz="2200" baseline="30000" dirty="0" smtClean="0"/>
              <a:t>η</a:t>
            </a:r>
            <a:r>
              <a:rPr lang="en-US" sz="2200" dirty="0" smtClean="0"/>
              <a:t> </a:t>
            </a:r>
            <a:r>
              <a:rPr lang="el-GR" sz="2200" dirty="0" smtClean="0"/>
              <a:t>μηνός </a:t>
            </a:r>
            <a:r>
              <a:rPr lang="el-GR" sz="2200" dirty="0" err="1"/>
              <a:t>Αδάρ</a:t>
            </a:r>
            <a:r>
              <a:rPr lang="el-GR" sz="2200" dirty="0"/>
              <a:t> (Φεβρουάριο Μάρτιο)</a:t>
            </a:r>
          </a:p>
          <a:p>
            <a:pPr marL="0" indent="0">
              <a:spcBef>
                <a:spcPts val="600"/>
              </a:spcBef>
              <a:buNone/>
            </a:pPr>
            <a:endParaRPr lang="el-GR" sz="2200" dirty="0"/>
          </a:p>
          <a:p>
            <a:pPr>
              <a:spcBef>
                <a:spcPts val="600"/>
              </a:spcBef>
            </a:pPr>
            <a:r>
              <a:rPr lang="el-GR" sz="2200" b="1" dirty="0"/>
              <a:t>Προέλευση της Εορτής:</a:t>
            </a:r>
          </a:p>
          <a:p>
            <a:pPr marL="0" indent="0" algn="ctr">
              <a:spcBef>
                <a:spcPts val="600"/>
              </a:spcBef>
              <a:buNone/>
            </a:pPr>
            <a:r>
              <a:rPr lang="el-GR" sz="2200" dirty="0"/>
              <a:t>Υποθέσεις ότι προέρχεται από τη </a:t>
            </a:r>
            <a:r>
              <a:rPr lang="el-GR" sz="2200" dirty="0" smtClean="0"/>
              <a:t>Μεσοποταμία</a:t>
            </a:r>
            <a:endParaRPr lang="el-GR" sz="2200" dirty="0"/>
          </a:p>
        </p:txBody>
      </p:sp>
    </p:spTree>
    <p:extLst>
      <p:ext uri="{BB962C8B-B14F-4D97-AF65-F5344CB8AC3E}">
        <p14:creationId xmlns:p14="http://schemas.microsoft.com/office/powerpoint/2010/main" val="2050963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ΠΑΣΧΑ</a:t>
            </a:r>
            <a:endParaRPr lang="el-GR" dirty="0"/>
          </a:p>
        </p:txBody>
      </p:sp>
      <p:sp>
        <p:nvSpPr>
          <p:cNvPr id="3" name="Θέση περιεχομένου 2"/>
          <p:cNvSpPr>
            <a:spLocks noGrp="1"/>
          </p:cNvSpPr>
          <p:nvPr>
            <p:ph idx="1"/>
          </p:nvPr>
        </p:nvSpPr>
        <p:spPr/>
        <p:txBody>
          <a:bodyPr>
            <a:noAutofit/>
          </a:bodyPr>
          <a:lstStyle/>
          <a:p>
            <a:pPr marL="288000" indent="-288000">
              <a:lnSpc>
                <a:spcPct val="70000"/>
              </a:lnSpc>
              <a:spcBef>
                <a:spcPts val="600"/>
              </a:spcBef>
              <a:defRPr/>
            </a:pPr>
            <a:r>
              <a:rPr lang="el-GR" sz="2000" dirty="0">
                <a:cs typeface="Arial" charset="0"/>
              </a:rPr>
              <a:t>ΨΗΣΙΜΟ ΖΩΟΥ ΣΤΗ </a:t>
            </a:r>
            <a:r>
              <a:rPr lang="el-GR" sz="2000" dirty="0" smtClean="0">
                <a:cs typeface="Arial" charset="0"/>
              </a:rPr>
              <a:t>ΦΩΤΙΑ</a:t>
            </a:r>
            <a:r>
              <a:rPr lang="en-US" sz="2000" dirty="0" smtClean="0">
                <a:cs typeface="Arial" charset="0"/>
              </a:rPr>
              <a:t>.</a:t>
            </a:r>
            <a:endParaRPr lang="el-GR" sz="2000" dirty="0">
              <a:cs typeface="Arial" charset="0"/>
            </a:endParaRPr>
          </a:p>
          <a:p>
            <a:pPr marL="288000" indent="-288000">
              <a:lnSpc>
                <a:spcPct val="70000"/>
              </a:lnSpc>
              <a:spcBef>
                <a:spcPts val="600"/>
              </a:spcBef>
              <a:defRPr/>
            </a:pPr>
            <a:r>
              <a:rPr lang="el-GR" sz="2000" dirty="0">
                <a:cs typeface="Arial" charset="0"/>
              </a:rPr>
              <a:t>ΕΠΡΕΠΕ ΝΑ ΚΑΤΑΝΑΛΩΘΕΙ ΤΗΝ ΙΔΙΑ ΜΕΡΑ.</a:t>
            </a:r>
          </a:p>
          <a:p>
            <a:pPr marL="288000" indent="-288000">
              <a:lnSpc>
                <a:spcPct val="70000"/>
              </a:lnSpc>
              <a:spcBef>
                <a:spcPts val="600"/>
              </a:spcBef>
              <a:defRPr/>
            </a:pPr>
            <a:r>
              <a:rPr lang="el-GR" sz="2000" dirty="0">
                <a:cs typeface="Arial" charset="0"/>
              </a:rPr>
              <a:t>ΑΠΟΦΥΓΗ ΣΥΝΤΡΙΒΗΣ ΤΩΝ ΟΣΤΩΝ ΤΟΥ.</a:t>
            </a:r>
          </a:p>
          <a:p>
            <a:pPr marL="288000" indent="-288000">
              <a:lnSpc>
                <a:spcPct val="70000"/>
              </a:lnSpc>
              <a:spcBef>
                <a:spcPts val="600"/>
              </a:spcBef>
              <a:defRPr/>
            </a:pPr>
            <a:r>
              <a:rPr lang="el-GR" sz="2000" dirty="0">
                <a:cs typeface="Arial" charset="0"/>
              </a:rPr>
              <a:t>ΑΖΥΜΟΣ ΑΡΤΟΣ ΚΑΙ ΠΙΚΡΑ ΧΟΡΤΑ.</a:t>
            </a:r>
          </a:p>
          <a:p>
            <a:pPr marL="288000" indent="-288000">
              <a:lnSpc>
                <a:spcPct val="70000"/>
              </a:lnSpc>
              <a:spcBef>
                <a:spcPts val="600"/>
              </a:spcBef>
              <a:defRPr/>
            </a:pPr>
            <a:r>
              <a:rPr lang="el-GR" sz="2000" dirty="0">
                <a:cs typeface="Arial" charset="0"/>
              </a:rPr>
              <a:t>ΚΑΤΑΛΛΗΛΗ ΕΝΔΥΜΑΣΙΑ, ΖΩΝΗ, ΥΠΟΔΗΜΑΤΑ ΚΑΙ ΡΑΒΔΟΣ ΣΤΟ ΧΕΡΙ.</a:t>
            </a:r>
          </a:p>
          <a:p>
            <a:pPr marL="288000" indent="-288000">
              <a:lnSpc>
                <a:spcPct val="70000"/>
              </a:lnSpc>
              <a:spcBef>
                <a:spcPts val="600"/>
              </a:spcBef>
              <a:defRPr/>
            </a:pPr>
            <a:r>
              <a:rPr lang="el-GR" sz="2000" dirty="0">
                <a:cs typeface="Arial" charset="0"/>
              </a:rPr>
              <a:t>ΤΕΛΕΤΟΥΡΓΙΚΕΣ ΜΕΤΑΒΟΛΕΣ</a:t>
            </a:r>
            <a:r>
              <a:rPr lang="en-US" sz="2000" dirty="0">
                <a:cs typeface="Arial" charset="0"/>
              </a:rPr>
              <a:t>: </a:t>
            </a:r>
            <a:r>
              <a:rPr lang="el-GR" sz="2000" dirty="0">
                <a:cs typeface="Arial" charset="0"/>
              </a:rPr>
              <a:t>ΣΠΙΤΙ ΜΕΧΡΙ ΙΩΣΙΑ, ΜΕΤΑ ΣΤΟΝ ΝΑΟ. ΣΤΗΝ ΕΠΟΧΗ ΤΟΥ ΧΡΙΣΤΟΥ ΚΑΙ ΤΑ ΔΥΟ.</a:t>
            </a:r>
          </a:p>
          <a:p>
            <a:pPr marL="288000" indent="-288000">
              <a:lnSpc>
                <a:spcPct val="70000"/>
              </a:lnSpc>
              <a:spcBef>
                <a:spcPts val="600"/>
              </a:spcBef>
              <a:defRPr/>
            </a:pPr>
            <a:r>
              <a:rPr lang="el-GR" sz="2000" dirty="0">
                <a:cs typeface="Arial" charset="0"/>
              </a:rPr>
              <a:t>ΣΤΟ ΠΑΣΧΑΛΙΟ ΔΕΙΠΝΟ ΜΟΝΟ ΟΣΟΙ ΠΕΡΙΤΕΜΝΟΝΤΑΝ.</a:t>
            </a:r>
          </a:p>
          <a:p>
            <a:pPr marL="288000" indent="-288000">
              <a:lnSpc>
                <a:spcPct val="70000"/>
              </a:lnSpc>
              <a:spcBef>
                <a:spcPts val="600"/>
              </a:spcBef>
              <a:defRPr/>
            </a:pPr>
            <a:r>
              <a:rPr lang="el-GR" sz="2000" dirty="0">
                <a:cs typeface="Arial" charset="0"/>
              </a:rPr>
              <a:t>ΠΕΡΙΛΑΜΒΑΝΕ ΕΥΧΑΡΙΣΤΙΕΣ, ΥΜΝΟΥΣ ΚΑΙ ΔΟΞΟΛΟΓΙΕΣ ΑΠΟ ΤΟΝ ΟΙΚΟΔΕΣΠΟΤΗ.</a:t>
            </a:r>
          </a:p>
          <a:p>
            <a:pPr marL="288000" indent="-288000">
              <a:lnSpc>
                <a:spcPct val="70000"/>
              </a:lnSpc>
              <a:spcBef>
                <a:spcPts val="600"/>
              </a:spcBef>
              <a:defRPr/>
            </a:pPr>
            <a:r>
              <a:rPr lang="el-GR" sz="2000" dirty="0">
                <a:cs typeface="Arial" charset="0"/>
              </a:rPr>
              <a:t>ΚΛΑΣΗ ΑΖΥΜΟΥ ΑΡΤΟΥ ΚΑΙ ΔΙΑΝΟΜΗ ΤΩΝ ΤΕΜΑΧΙΩΝ ΣΕ ΟΛΟΥΣ ΤΟΥΣ ΠΑΡΙΣΤΑΜΕΝΟΥΣ. ΕΥΛΟΓΙΑ ΟΙΝΟΥ.</a:t>
            </a:r>
          </a:p>
          <a:p>
            <a:pPr marL="288000" indent="-288000">
              <a:lnSpc>
                <a:spcPct val="70000"/>
              </a:lnSpc>
              <a:spcBef>
                <a:spcPts val="600"/>
              </a:spcBef>
              <a:defRPr/>
            </a:pPr>
            <a:r>
              <a:rPr lang="el-GR" sz="2000" dirty="0">
                <a:cs typeface="Arial" charset="0"/>
              </a:rPr>
              <a:t>ΒΡΩΣΗ ΠΙΚΡΩΝ ΧΟΡΤΩΝ ΚΑΙ </a:t>
            </a:r>
            <a:r>
              <a:rPr lang="en-US" sz="2000" dirty="0">
                <a:cs typeface="Arial" charset="0"/>
              </a:rPr>
              <a:t>HAROSET </a:t>
            </a:r>
            <a:r>
              <a:rPr lang="el-GR" sz="2000" dirty="0">
                <a:cs typeface="Arial" charset="0"/>
              </a:rPr>
              <a:t>(ΧΥΛΟΣ ΑΠΟ ΦΡΟΥΤΑ, ΟΙΝΟ ΚΑΙ ΚΑΡΥΚΕΥΜΑΤΑ).</a:t>
            </a:r>
          </a:p>
          <a:p>
            <a:pPr marL="288000" indent="-288000">
              <a:lnSpc>
                <a:spcPct val="70000"/>
              </a:lnSpc>
              <a:spcBef>
                <a:spcPts val="600"/>
              </a:spcBef>
              <a:defRPr/>
            </a:pPr>
            <a:r>
              <a:rPr lang="el-GR" sz="2000" dirty="0">
                <a:cs typeface="Arial" charset="0"/>
              </a:rPr>
              <a:t>ΑΝΑΓΝΩΣΗ ΠΕΡΙΚΟΠΩΝ ΑΠΟ ΤΟ ΒΙΒΛΙΟ ΤΗΣ ΕΞΟΔΟΥ.</a:t>
            </a:r>
          </a:p>
          <a:p>
            <a:pPr marL="288000" indent="-288000">
              <a:lnSpc>
                <a:spcPct val="70000"/>
              </a:lnSpc>
              <a:spcBef>
                <a:spcPts val="600"/>
              </a:spcBef>
              <a:defRPr/>
            </a:pPr>
            <a:r>
              <a:rPr lang="el-GR" sz="2000" dirty="0">
                <a:cs typeface="Arial" charset="0"/>
              </a:rPr>
              <a:t>ΕΨΑΛΛΑΝ (112 ΚΑΙ 113 ΨΑΛΜΟΥΣ</a:t>
            </a:r>
            <a:r>
              <a:rPr lang="el-GR" sz="2000" dirty="0" smtClean="0">
                <a:cs typeface="Arial" charset="0"/>
              </a:rPr>
              <a:t>)</a:t>
            </a:r>
            <a:r>
              <a:rPr lang="en-US" sz="2000" dirty="0" smtClean="0">
                <a:cs typeface="Arial" charset="0"/>
              </a:rPr>
              <a:t>.</a:t>
            </a:r>
            <a:endParaRPr lang="el-GR" sz="2000" dirty="0">
              <a:cs typeface="Arial" charset="0"/>
            </a:endParaRPr>
          </a:p>
          <a:p>
            <a:pPr marL="288000" indent="-288000">
              <a:lnSpc>
                <a:spcPct val="70000"/>
              </a:lnSpc>
              <a:spcBef>
                <a:spcPts val="600"/>
              </a:spcBef>
              <a:defRPr/>
            </a:pPr>
            <a:r>
              <a:rPr lang="el-GR" sz="2000" dirty="0">
                <a:cs typeface="Arial" charset="0"/>
              </a:rPr>
              <a:t>ΤΕΛΕΙΩΝΑΝ ΜΕ ΤΟΝ ΨΑΛΜΟ 135</a:t>
            </a:r>
            <a:r>
              <a:rPr lang="el-GR" sz="2000" dirty="0" smtClean="0">
                <a:cs typeface="Arial" charset="0"/>
              </a:rPr>
              <a:t>.</a:t>
            </a:r>
            <a:endParaRPr lang="el-GR" sz="2000" dirty="0">
              <a:cs typeface="Arial" charset="0"/>
            </a:endParaRPr>
          </a:p>
        </p:txBody>
      </p:sp>
    </p:spTree>
    <p:extLst>
      <p:ext uri="{BB962C8B-B14F-4D97-AF65-F5344CB8AC3E}">
        <p14:creationId xmlns:p14="http://schemas.microsoft.com/office/powerpoint/2010/main" val="25005973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ΤΩΝ ΚΛΗΡΩΝ</a:t>
            </a:r>
            <a:br>
              <a:rPr lang="el-GR" dirty="0"/>
            </a:br>
            <a:r>
              <a:rPr lang="el-GR" dirty="0"/>
              <a:t>(</a:t>
            </a:r>
            <a:r>
              <a:rPr lang="el-GR" dirty="0" err="1"/>
              <a:t>Πουρείμ</a:t>
            </a:r>
            <a:r>
              <a:rPr lang="el-GR" dirty="0" smtClean="0"/>
              <a:t>) </a:t>
            </a:r>
            <a:r>
              <a:rPr lang="en-US" dirty="0" smtClean="0"/>
              <a:t>[</a:t>
            </a:r>
            <a:r>
              <a:rPr lang="el-GR" dirty="0" smtClean="0"/>
              <a:t>2</a:t>
            </a:r>
            <a:r>
              <a:rPr lang="en-US" dirty="0" smtClean="0"/>
              <a:t>]</a:t>
            </a:r>
            <a:endParaRPr lang="el-GR" dirty="0"/>
          </a:p>
        </p:txBody>
      </p:sp>
      <p:sp>
        <p:nvSpPr>
          <p:cNvPr id="3" name="Θέση περιεχομένου 2"/>
          <p:cNvSpPr>
            <a:spLocks noGrp="1"/>
          </p:cNvSpPr>
          <p:nvPr>
            <p:ph idx="1"/>
          </p:nvPr>
        </p:nvSpPr>
        <p:spPr/>
        <p:txBody>
          <a:bodyPr>
            <a:normAutofit/>
          </a:bodyPr>
          <a:lstStyle/>
          <a:p>
            <a:pPr>
              <a:spcBef>
                <a:spcPts val="0"/>
              </a:spcBef>
            </a:pPr>
            <a:r>
              <a:rPr lang="el-GR" sz="2200" dirty="0"/>
              <a:t>ΧΑΡΜΟΣΥΝΟΣ ΕΟΡΤΗ</a:t>
            </a:r>
          </a:p>
          <a:p>
            <a:pPr>
              <a:spcBef>
                <a:spcPts val="0"/>
              </a:spcBef>
            </a:pPr>
            <a:r>
              <a:rPr lang="el-GR" sz="2200" dirty="0"/>
              <a:t>ΤΗΣ ΕΟΡΤΗΣ ΠΡΟΗΓΟΥΝΤΑΝ ΝΗΣΤΕΙΑ ΓΙΑ ΤΟΝ ΛΑΟ ΤΟΥ ΙΣΡΑΗΛ Ο ΟΠΟΙΟΣ ΣΥΝΑΘΡΟΙΖΟΝΤΑΝ ΣΤΙΣ ΣΥΝΑΓΩΓΕΣ ΚΑΙ ΑΝΑΒΕ ΛΥΧΝΙΕΣ.</a:t>
            </a:r>
          </a:p>
          <a:p>
            <a:pPr>
              <a:spcBef>
                <a:spcPts val="0"/>
              </a:spcBef>
            </a:pPr>
            <a:r>
              <a:rPr lang="el-GR" sz="2200" dirty="0"/>
              <a:t>ΑΝΑΓΝΩΣΗ ΣΤΙΣ ΣΥΝΑΓΩΓΕΣ ΤΟ ΒΙΒΛΙΟ ΤΗΣ ΕΣΘΗΡ.</a:t>
            </a:r>
          </a:p>
          <a:p>
            <a:pPr>
              <a:spcBef>
                <a:spcPts val="0"/>
              </a:spcBef>
            </a:pPr>
            <a:r>
              <a:rPr lang="el-GR" sz="2200" dirty="0"/>
              <a:t>ΑΝΤΑΛΛΑΖΑΝ ΔΩΡΑ, ΠΡΟΕΒΑΙΝΑΝ ΣΕ ΕΛΕΗΜΟΣΥΝΗ ΚΑΙ ΔΙΟΡΓΑΝΩΝΑΝ ΣΥΜΠΟΣΙΑ.</a:t>
            </a:r>
          </a:p>
          <a:p>
            <a:pPr>
              <a:spcBef>
                <a:spcPts val="0"/>
              </a:spcBef>
            </a:pPr>
            <a:r>
              <a:rPr lang="el-GR" sz="2200" dirty="0"/>
              <a:t>ΣΤΑΔΙΑΚΑ Ο ΕΥΘΥΜΟΣ ΧΑΡΑΚΤΗΡΑΣ ΤΗΣ ΕΟΡΤΗΣ ΕΠΕΚΤΑΘΗΚΕ ΜΕ ΤΗ ΜΕΤΑΜΦΙΕΣΗ ΤΩΝ ΣΥΜΜΕΤΕΧΟΝΤΩΝ ΣΕ ΑΥΤΉ</a:t>
            </a:r>
            <a:r>
              <a:rPr lang="el-GR" sz="2200" dirty="0" smtClean="0"/>
              <a:t>.</a:t>
            </a: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938" y="4365104"/>
            <a:ext cx="2448272" cy="2004744"/>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360507"/>
            <a:ext cx="3312368" cy="2009341"/>
          </a:xfrm>
          <a:prstGeom prst="rect">
            <a:avLst/>
          </a:prstGeom>
        </p:spPr>
      </p:pic>
      <p:sp>
        <p:nvSpPr>
          <p:cNvPr id="6" name="TextBox 5"/>
          <p:cNvSpPr txBox="1"/>
          <p:nvPr/>
        </p:nvSpPr>
        <p:spPr>
          <a:xfrm>
            <a:off x="3706210" y="6177896"/>
            <a:ext cx="378296" cy="191952"/>
          </a:xfrm>
          <a:prstGeom prst="rect">
            <a:avLst/>
          </a:prstGeom>
        </p:spPr>
        <p:txBody>
          <a:bodyPr vert="horz" wrap="square" lIns="91440" tIns="45720" rIns="91440" bIns="45720" rtlCol="0" anchor="ctr">
            <a:noAutofit/>
          </a:bodyPr>
          <a:lstStyle/>
          <a:p>
            <a:pPr algn="ctr"/>
            <a:r>
              <a:rPr lang="en-US" sz="1500" dirty="0" smtClean="0"/>
              <a:t>47</a:t>
            </a:r>
            <a:endParaRPr lang="el-GR" sz="1500" dirty="0" smtClean="0"/>
          </a:p>
        </p:txBody>
      </p:sp>
      <p:sp>
        <p:nvSpPr>
          <p:cNvPr id="7" name="TextBox 6"/>
          <p:cNvSpPr txBox="1"/>
          <p:nvPr/>
        </p:nvSpPr>
        <p:spPr>
          <a:xfrm>
            <a:off x="7812360" y="6181415"/>
            <a:ext cx="378296" cy="191952"/>
          </a:xfrm>
          <a:prstGeom prst="rect">
            <a:avLst/>
          </a:prstGeom>
        </p:spPr>
        <p:txBody>
          <a:bodyPr vert="horz" wrap="square" lIns="91440" tIns="45720" rIns="91440" bIns="45720" rtlCol="0" anchor="ctr">
            <a:noAutofit/>
          </a:bodyPr>
          <a:lstStyle/>
          <a:p>
            <a:pPr algn="ctr"/>
            <a:r>
              <a:rPr lang="en-US" sz="1500" dirty="0" smtClean="0"/>
              <a:t>48</a:t>
            </a:r>
            <a:endParaRPr lang="el-GR" sz="1500" dirty="0" smtClean="0"/>
          </a:p>
        </p:txBody>
      </p:sp>
    </p:spTree>
    <p:extLst>
      <p:ext uri="{BB962C8B-B14F-4D97-AF65-F5344CB8AC3E}">
        <p14:creationId xmlns:p14="http://schemas.microsoft.com/office/powerpoint/2010/main" val="26918759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548680"/>
            <a:ext cx="8229600" cy="5534075"/>
          </a:xfrm>
        </p:spPr>
        <p:txBody>
          <a:bodyPr tIns="1486800" anchor="t">
            <a:normAutofit/>
          </a:bodyPr>
          <a:lstStyle/>
          <a:p>
            <a:pPr marL="0" indent="0" algn="ctr">
              <a:buNone/>
            </a:pPr>
            <a:r>
              <a:rPr lang="el-GR" sz="3400" dirty="0"/>
              <a:t>ΕΥΧΑΡΙΣΤΩ</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206" y="2852936"/>
            <a:ext cx="3873500" cy="1524000"/>
          </a:xfrm>
          <a:prstGeom prst="rect">
            <a:avLst/>
          </a:prstGeom>
        </p:spPr>
      </p:pic>
    </p:spTree>
    <p:extLst>
      <p:ext uri="{BB962C8B-B14F-4D97-AF65-F5344CB8AC3E}">
        <p14:creationId xmlns:p14="http://schemas.microsoft.com/office/powerpoint/2010/main" val="30482208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a:t>
            </a:r>
            <a:endParaRPr lang="el-GR" dirty="0">
              <a:solidFill>
                <a:srgbClr val="5075BC"/>
              </a:solidFill>
            </a:endParaRPr>
          </a:p>
        </p:txBody>
      </p:sp>
    </p:spTree>
    <p:extLst>
      <p:ext uri="{BB962C8B-B14F-4D97-AF65-F5344CB8AC3E}">
        <p14:creationId xmlns:p14="http://schemas.microsoft.com/office/powerpoint/2010/main" val="21131654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9490083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0.</a:t>
            </a:r>
            <a:r>
              <a:rPr lang="en-US" sz="2000" dirty="0" smtClean="0"/>
              <a:t>9</a:t>
            </a:r>
            <a:r>
              <a:rPr lang="el-GR" sz="2000" dirty="0" smtClean="0"/>
              <a:t> </a:t>
            </a:r>
            <a:r>
              <a:rPr lang="el-GR" sz="2000" dirty="0"/>
              <a:t>διαθέσιμη </a:t>
            </a:r>
            <a:r>
              <a:rPr lang="el-GR" sz="2000" dirty="0">
                <a:hlinkClick r:id="rId3"/>
              </a:rPr>
              <a:t>εδώ</a:t>
            </a:r>
            <a:r>
              <a:rPr lang="el-GR" sz="2000" dirty="0"/>
              <a:t>. </a:t>
            </a:r>
            <a:endParaRPr lang="el-GR" sz="2000" dirty="0">
              <a:solidFill>
                <a:srgbClr val="92D050"/>
              </a:solidFill>
            </a:endParaRPr>
          </a:p>
          <a:p>
            <a:pPr marL="0" indent="0">
              <a:buNone/>
            </a:pPr>
            <a:endParaRPr lang="el-GR" sz="2000" dirty="0"/>
          </a:p>
        </p:txBody>
      </p:sp>
    </p:spTree>
    <p:extLst>
      <p:ext uri="{BB962C8B-B14F-4D97-AF65-F5344CB8AC3E}">
        <p14:creationId xmlns:p14="http://schemas.microsoft.com/office/powerpoint/2010/main" val="34097891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a:t>
            </a:r>
            <a:r>
              <a:rPr lang="en-US" sz="2000" dirty="0" smtClean="0"/>
              <a:t>, </a:t>
            </a:r>
            <a:r>
              <a:rPr lang="el-GR" sz="2000" dirty="0"/>
              <a:t>Θωμάς Μαυρομούστακος 2015. Σωτήριος Δεσπότης</a:t>
            </a:r>
            <a:r>
              <a:rPr lang="en-US" sz="2000" dirty="0"/>
              <a:t>, </a:t>
            </a:r>
            <a:r>
              <a:rPr lang="el-GR" sz="2000" dirty="0"/>
              <a:t>Θωμάς Μαυρομούστακος. «Βιβλική Αρχαιολογία - </a:t>
            </a:r>
            <a:r>
              <a:rPr lang="el-GR" sz="2000" dirty="0" err="1"/>
              <a:t>Θεσμολογία</a:t>
            </a:r>
            <a:r>
              <a:rPr lang="el-GR" sz="2000" dirty="0"/>
              <a:t>. Ενότητα </a:t>
            </a:r>
            <a:r>
              <a:rPr lang="en-US" sz="2000" dirty="0" smtClean="0"/>
              <a:t>2.1</a:t>
            </a:r>
            <a:r>
              <a:rPr lang="el-GR" sz="2000" dirty="0" smtClean="0"/>
              <a:t>: </a:t>
            </a:r>
            <a:r>
              <a:rPr lang="el-GR" sz="2000" dirty="0"/>
              <a:t>Ιεροί χρόνοι - Οι </a:t>
            </a:r>
            <a:r>
              <a:rPr lang="el-GR" sz="2000" dirty="0" smtClean="0"/>
              <a:t>εορτές». Έκδοση: 1.0. Αθήνα 2015. Διαθέσιμο από τη δικτυακή διεύθυνση: </a:t>
            </a:r>
            <a:r>
              <a:rPr lang="en-US" sz="2000" dirty="0" smtClean="0">
                <a:hlinkClick r:id="rId3"/>
              </a:rPr>
              <a:t>http://opencourses.uoa.gr/courses/SOCTHEOL103/</a:t>
            </a:r>
            <a:r>
              <a:rPr lang="el-GR" sz="2000" dirty="0" smtClean="0"/>
              <a:t> </a:t>
            </a:r>
            <a:endParaRPr lang="el-GR" sz="2000" dirty="0"/>
          </a:p>
        </p:txBody>
      </p:sp>
    </p:spTree>
    <p:extLst>
      <p:ext uri="{BB962C8B-B14F-4D97-AF65-F5344CB8AC3E}">
        <p14:creationId xmlns:p14="http://schemas.microsoft.com/office/powerpoint/2010/main" val="3293797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(1/9)</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1</a:t>
            </a:r>
            <a:r>
              <a:rPr lang="en-US" sz="2000" dirty="0"/>
              <a:t>: C</a:t>
            </a:r>
            <a:r>
              <a:rPr lang="en-US" sz="2000" dirty="0" smtClean="0"/>
              <a:t>opyrighted.</a:t>
            </a:r>
          </a:p>
          <a:p>
            <a:pPr marL="0" indent="0">
              <a:buNone/>
            </a:pPr>
            <a:r>
              <a:rPr lang="el-GR" sz="2000" dirty="0" smtClean="0"/>
              <a:t>Εικόνα 2</a:t>
            </a:r>
            <a:r>
              <a:rPr lang="en-US" sz="2000" dirty="0"/>
              <a:t>: The Jews </a:t>
            </a:r>
            <a:r>
              <a:rPr lang="en-US" sz="2000" dirty="0" smtClean="0"/>
              <a:t>Passover.</a:t>
            </a:r>
            <a:r>
              <a:rPr lang="en-US" sz="2000" dirty="0"/>
              <a:t> </a:t>
            </a:r>
            <a:r>
              <a:rPr lang="en-US" sz="2000" dirty="0" smtClean="0"/>
              <a:t>Public domain. </a:t>
            </a:r>
            <a:r>
              <a:rPr lang="en-US" sz="2000" dirty="0" smtClean="0">
                <a:hlinkClick r:id="rId3"/>
              </a:rPr>
              <a:t>https</a:t>
            </a:r>
            <a:r>
              <a:rPr lang="en-US" sz="2000" dirty="0">
                <a:hlinkClick r:id="rId3"/>
              </a:rPr>
              <a:t>://</a:t>
            </a:r>
            <a:r>
              <a:rPr lang="en-US" sz="2000" dirty="0" smtClean="0">
                <a:hlinkClick r:id="rId3"/>
              </a:rPr>
              <a:t>commons.wikimedia.org/wiki/File:The_Jews_Passover.jpg</a:t>
            </a:r>
            <a:endParaRPr lang="en-US" sz="2000" dirty="0" smtClean="0"/>
          </a:p>
          <a:p>
            <a:pPr marL="0" indent="0">
              <a:buNone/>
            </a:pPr>
            <a:r>
              <a:rPr lang="el-GR" sz="2000" dirty="0" smtClean="0"/>
              <a:t>Εικόνα 3</a:t>
            </a:r>
            <a:r>
              <a:rPr lang="en-US" sz="2000" dirty="0" smtClean="0"/>
              <a:t>: </a:t>
            </a:r>
            <a:r>
              <a:rPr lang="el-GR" sz="2000" dirty="0"/>
              <a:t>Σούβλισμα </a:t>
            </a:r>
            <a:r>
              <a:rPr lang="el-GR" sz="2000" dirty="0" smtClean="0"/>
              <a:t>αμνού</a:t>
            </a:r>
            <a:r>
              <a:rPr lang="en-US" sz="2000" dirty="0" smtClean="0"/>
              <a:t>. Copyrighted. </a:t>
            </a:r>
            <a:r>
              <a:rPr lang="el-GR" sz="2000" dirty="0" smtClean="0">
                <a:hlinkClick r:id="rId4"/>
              </a:rPr>
              <a:t>http</a:t>
            </a:r>
            <a:r>
              <a:rPr lang="el-GR" sz="2000" dirty="0">
                <a:hlinkClick r:id="rId4"/>
              </a:rPr>
              <a:t>://3.bp.blogspot.com/-2EfWX3DifyY/T4Z6f2rPCvI/AAAAAAAAGps/YakxAF1izqk/s320/_</a:t>
            </a:r>
            <a:r>
              <a:rPr lang="el-GR" sz="2000" dirty="0" smtClean="0">
                <a:hlinkClick r:id="rId4"/>
              </a:rPr>
              <a:t>katsik.jpg</a:t>
            </a:r>
            <a:endParaRPr lang="en-US" sz="2000" dirty="0" smtClean="0"/>
          </a:p>
          <a:p>
            <a:pPr marL="0" indent="0">
              <a:buNone/>
            </a:pPr>
            <a:r>
              <a:rPr lang="el-GR" sz="2000" dirty="0" smtClean="0"/>
              <a:t>Εικόνα 4</a:t>
            </a:r>
            <a:r>
              <a:rPr lang="en-US" sz="2000" dirty="0" smtClean="0"/>
              <a:t>: </a:t>
            </a:r>
            <a:r>
              <a:rPr lang="el-GR" sz="2000" dirty="0"/>
              <a:t>Η Ανάσταση του Ιησού </a:t>
            </a:r>
            <a:r>
              <a:rPr lang="el-GR" sz="2000" dirty="0" smtClean="0"/>
              <a:t>Χριστού</a:t>
            </a:r>
            <a:r>
              <a:rPr lang="en-US" sz="2000" dirty="0" smtClean="0"/>
              <a:t>.</a:t>
            </a:r>
            <a:r>
              <a:rPr lang="en-US" sz="2000" dirty="0"/>
              <a:t> </a:t>
            </a:r>
            <a:r>
              <a:rPr lang="en-US" sz="2000" dirty="0" smtClean="0"/>
              <a:t>Copyrighted. </a:t>
            </a:r>
            <a:r>
              <a:rPr lang="el-GR" sz="2000" dirty="0" smtClean="0">
                <a:hlinkClick r:id="rId5"/>
              </a:rPr>
              <a:t>http</a:t>
            </a:r>
            <a:r>
              <a:rPr lang="el-GR" sz="2000" dirty="0">
                <a:hlinkClick r:id="rId5"/>
              </a:rPr>
              <a:t>://</a:t>
            </a:r>
            <a:r>
              <a:rPr lang="el-GR" sz="2000" dirty="0" smtClean="0">
                <a:hlinkClick r:id="rId5"/>
              </a:rPr>
              <a:t>www.slowtrav.com/blog/mariai/The_Resurrection_of_Jesus_Christ.jpg</a:t>
            </a:r>
            <a:endParaRPr lang="en-US" sz="2000" dirty="0" smtClean="0"/>
          </a:p>
          <a:p>
            <a:pPr marL="0" indent="0">
              <a:buNone/>
            </a:pPr>
            <a:r>
              <a:rPr lang="el-GR" sz="2000" dirty="0" smtClean="0"/>
              <a:t>Εικόνα 5</a:t>
            </a:r>
            <a:r>
              <a:rPr lang="en-US" sz="2000" dirty="0" smtClean="0"/>
              <a:t>: </a:t>
            </a:r>
            <a:r>
              <a:rPr lang="el-GR" sz="2000" dirty="0"/>
              <a:t>Θησεία </a:t>
            </a:r>
            <a:r>
              <a:rPr lang="el-GR" sz="2000" dirty="0" smtClean="0"/>
              <a:t>Εβραίων</a:t>
            </a:r>
            <a:r>
              <a:rPr lang="en-US" sz="2000" dirty="0" smtClean="0"/>
              <a:t>. </a:t>
            </a:r>
            <a:r>
              <a:rPr lang="en-US" sz="2000" dirty="0"/>
              <a:t>Copyrighted. </a:t>
            </a:r>
            <a:r>
              <a:rPr lang="en-US" sz="2000" dirty="0" smtClean="0">
                <a:hlinkClick r:id="rId6"/>
              </a:rPr>
              <a:t>http</a:t>
            </a:r>
            <a:r>
              <a:rPr lang="en-US" sz="2000" dirty="0">
                <a:hlinkClick r:id="rId6"/>
              </a:rPr>
              <a:t>://</a:t>
            </a:r>
            <a:r>
              <a:rPr lang="en-US" sz="2000" dirty="0" smtClean="0">
                <a:hlinkClick r:id="rId6"/>
              </a:rPr>
              <a:t>www.heavenlyascents.com/wp-content/uploads/2008/11/pesch_offer.jpg</a:t>
            </a:r>
            <a:r>
              <a:rPr lang="en-US" sz="2000" dirty="0" smtClean="0"/>
              <a:t> </a:t>
            </a:r>
            <a:endParaRPr lang="el-GR" sz="2000" dirty="0"/>
          </a:p>
        </p:txBody>
      </p:sp>
    </p:spTree>
    <p:extLst>
      <p:ext uri="{BB962C8B-B14F-4D97-AF65-F5344CB8AC3E}">
        <p14:creationId xmlns:p14="http://schemas.microsoft.com/office/powerpoint/2010/main" val="1059185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Σημασία </a:t>
            </a:r>
            <a:r>
              <a:rPr lang="el-GR" dirty="0"/>
              <a:t>εορτών κατά </a:t>
            </a:r>
            <a:r>
              <a:rPr lang="el-GR" dirty="0" smtClean="0"/>
              <a:t>Φίλωνα</a:t>
            </a:r>
            <a:endParaRPr lang="el-GR" dirty="0"/>
          </a:p>
        </p:txBody>
      </p:sp>
      <p:sp>
        <p:nvSpPr>
          <p:cNvPr id="3" name="Θέση περιεχομένου 2"/>
          <p:cNvSpPr>
            <a:spLocks noGrp="1"/>
          </p:cNvSpPr>
          <p:nvPr>
            <p:ph idx="1"/>
          </p:nvPr>
        </p:nvSpPr>
        <p:spPr/>
        <p:txBody>
          <a:bodyPr>
            <a:noAutofit/>
          </a:bodyPr>
          <a:lstStyle/>
          <a:p>
            <a:pPr marL="0" indent="0">
              <a:lnSpc>
                <a:spcPts val="2300"/>
              </a:lnSpc>
              <a:spcBef>
                <a:spcPts val="600"/>
              </a:spcBef>
              <a:buNone/>
            </a:pPr>
            <a:r>
              <a:rPr lang="el-GR" sz="2000" dirty="0" err="1"/>
              <a:t>οἷς</a:t>
            </a:r>
            <a:r>
              <a:rPr lang="el-GR" sz="2000" dirty="0"/>
              <a:t> </a:t>
            </a:r>
            <a:r>
              <a:rPr lang="el-GR" sz="2000" dirty="0" err="1"/>
              <a:t>δὲ</a:t>
            </a:r>
            <a:r>
              <a:rPr lang="el-GR" sz="2000" dirty="0"/>
              <a:t> </a:t>
            </a:r>
            <a:r>
              <a:rPr lang="el-GR" sz="2000" dirty="0" err="1"/>
              <a:t>τὰ</a:t>
            </a:r>
            <a:r>
              <a:rPr lang="el-GR" sz="2000" dirty="0"/>
              <a:t> </a:t>
            </a:r>
            <a:r>
              <a:rPr lang="el-GR" sz="2000" dirty="0" err="1"/>
              <a:t>ῥητὰ</a:t>
            </a:r>
            <a:r>
              <a:rPr lang="el-GR" sz="2000" dirty="0"/>
              <a:t> </a:t>
            </a:r>
            <a:r>
              <a:rPr lang="el-GR" sz="2000" dirty="0" err="1"/>
              <a:t>τρέπειν</a:t>
            </a:r>
            <a:r>
              <a:rPr lang="el-GR" sz="2000" dirty="0"/>
              <a:t> </a:t>
            </a:r>
            <a:r>
              <a:rPr lang="el-GR" sz="2000" dirty="0" err="1"/>
              <a:t>πρὸς</a:t>
            </a:r>
            <a:r>
              <a:rPr lang="el-GR" sz="2000" dirty="0"/>
              <a:t> </a:t>
            </a:r>
            <a:r>
              <a:rPr lang="el-GR" sz="2000" dirty="0" err="1"/>
              <a:t>ἀλληγορίαν</a:t>
            </a:r>
            <a:r>
              <a:rPr lang="el-GR" sz="2000" dirty="0"/>
              <a:t> </a:t>
            </a:r>
            <a:r>
              <a:rPr lang="el-GR" sz="2000" dirty="0" err="1"/>
              <a:t>ἔθος</a:t>
            </a:r>
            <a:r>
              <a:rPr lang="el-GR" sz="2000" dirty="0"/>
              <a:t> </a:t>
            </a:r>
            <a:r>
              <a:rPr lang="el-GR" sz="2000" dirty="0" err="1"/>
              <a:t>ψυχῆς</a:t>
            </a:r>
            <a:r>
              <a:rPr lang="el-GR" sz="2000" dirty="0"/>
              <a:t> </a:t>
            </a:r>
            <a:r>
              <a:rPr lang="el-GR" sz="2000" dirty="0" err="1"/>
              <a:t>κάθαρσιν</a:t>
            </a:r>
            <a:r>
              <a:rPr lang="el-GR" sz="2000" dirty="0"/>
              <a:t> </a:t>
            </a:r>
            <a:r>
              <a:rPr lang="el-GR" sz="2000" dirty="0" err="1"/>
              <a:t>αἰνίττεται</a:t>
            </a:r>
            <a:r>
              <a:rPr lang="el-GR" sz="2000" dirty="0"/>
              <a:t> </a:t>
            </a:r>
            <a:r>
              <a:rPr lang="el-GR" sz="2000" dirty="0" err="1"/>
              <a:t>τὰ</a:t>
            </a:r>
            <a:r>
              <a:rPr lang="el-GR" sz="2000" dirty="0"/>
              <a:t> </a:t>
            </a:r>
            <a:r>
              <a:rPr lang="el-GR" sz="2000" dirty="0" err="1"/>
              <a:t>διαβατήρια</a:t>
            </a:r>
            <a:r>
              <a:rPr lang="el-GR" sz="2000" dirty="0"/>
              <a:t>· </a:t>
            </a:r>
            <a:r>
              <a:rPr lang="el-GR" sz="2000" dirty="0" err="1"/>
              <a:t>φασὶ</a:t>
            </a:r>
            <a:r>
              <a:rPr lang="el-GR" sz="2000" dirty="0"/>
              <a:t> </a:t>
            </a:r>
            <a:r>
              <a:rPr lang="el-GR" sz="2000" dirty="0" err="1"/>
              <a:t>γὰρ</a:t>
            </a:r>
            <a:r>
              <a:rPr lang="el-GR" sz="2000" dirty="0"/>
              <a:t> </a:t>
            </a:r>
            <a:r>
              <a:rPr lang="el-GR" sz="2000" dirty="0" err="1"/>
              <a:t>τὸν</a:t>
            </a:r>
            <a:r>
              <a:rPr lang="el-GR" sz="2000" dirty="0"/>
              <a:t> </a:t>
            </a:r>
            <a:r>
              <a:rPr lang="el-GR" sz="2000" dirty="0" err="1"/>
              <a:t>σοφίας</a:t>
            </a:r>
            <a:r>
              <a:rPr lang="el-GR" sz="2000" dirty="0"/>
              <a:t> </a:t>
            </a:r>
            <a:r>
              <a:rPr lang="el-GR" sz="2000" dirty="0" err="1"/>
              <a:t>ἐραστὴν</a:t>
            </a:r>
            <a:r>
              <a:rPr lang="el-GR" sz="2000" dirty="0"/>
              <a:t> </a:t>
            </a:r>
            <a:r>
              <a:rPr lang="el-GR" sz="2000" dirty="0" err="1"/>
              <a:t>οὐδὲν</a:t>
            </a:r>
            <a:r>
              <a:rPr lang="el-GR" sz="2000" dirty="0"/>
              <a:t> </a:t>
            </a:r>
            <a:r>
              <a:rPr lang="el-GR" sz="2000" dirty="0" err="1"/>
              <a:t>ἕτερον</a:t>
            </a:r>
            <a:r>
              <a:rPr lang="el-GR" sz="2000" dirty="0"/>
              <a:t> </a:t>
            </a:r>
            <a:r>
              <a:rPr lang="el-GR" sz="2000" dirty="0" err="1"/>
              <a:t>ἐπιτηδεύειν</a:t>
            </a:r>
            <a:r>
              <a:rPr lang="el-GR" sz="2000" dirty="0"/>
              <a:t> ἢ </a:t>
            </a:r>
            <a:r>
              <a:rPr lang="el-GR" sz="2000" dirty="0" err="1"/>
              <a:t>τὴν</a:t>
            </a:r>
            <a:r>
              <a:rPr lang="el-GR" sz="2000" dirty="0"/>
              <a:t> </a:t>
            </a:r>
            <a:r>
              <a:rPr lang="el-GR" sz="2000" dirty="0" err="1"/>
              <a:t>ἀπὸ</a:t>
            </a:r>
            <a:r>
              <a:rPr lang="el-GR" sz="2000" dirty="0"/>
              <a:t> </a:t>
            </a:r>
            <a:r>
              <a:rPr lang="el-GR" sz="2000" dirty="0" err="1"/>
              <a:t>τοῦ</a:t>
            </a:r>
            <a:r>
              <a:rPr lang="el-GR" sz="2000" dirty="0"/>
              <a:t> </a:t>
            </a:r>
            <a:r>
              <a:rPr lang="el-GR" sz="2000" dirty="0" err="1"/>
              <a:t>σώματος</a:t>
            </a:r>
            <a:r>
              <a:rPr lang="el-GR" sz="2000" dirty="0"/>
              <a:t> </a:t>
            </a:r>
            <a:r>
              <a:rPr lang="el-GR" sz="2000" dirty="0" err="1"/>
              <a:t>καὶ</a:t>
            </a:r>
            <a:r>
              <a:rPr lang="el-GR" sz="2000" dirty="0"/>
              <a:t> </a:t>
            </a:r>
            <a:r>
              <a:rPr lang="el-GR" sz="2000" dirty="0" err="1"/>
              <a:t>τῶν</a:t>
            </a:r>
            <a:r>
              <a:rPr lang="el-GR" sz="2000" dirty="0"/>
              <a:t> </a:t>
            </a:r>
            <a:r>
              <a:rPr lang="el-GR" sz="2000" dirty="0" err="1"/>
              <a:t>παθῶν</a:t>
            </a:r>
            <a:r>
              <a:rPr lang="el-GR" sz="2000" dirty="0"/>
              <a:t> </a:t>
            </a:r>
            <a:r>
              <a:rPr lang="el-GR" sz="2000" dirty="0" err="1"/>
              <a:t>διάβασιν</a:t>
            </a:r>
            <a:r>
              <a:rPr lang="el-GR" sz="2000" dirty="0"/>
              <a:t>, </a:t>
            </a:r>
            <a:r>
              <a:rPr lang="el-GR" sz="2000" dirty="0" err="1"/>
              <a:t>ὧν</a:t>
            </a:r>
            <a:r>
              <a:rPr lang="el-GR" sz="2000" dirty="0"/>
              <a:t> </a:t>
            </a:r>
            <a:r>
              <a:rPr lang="el-GR" sz="2000" dirty="0" err="1"/>
              <a:t>ἕκαστον</a:t>
            </a:r>
            <a:r>
              <a:rPr lang="el-GR" sz="2000" dirty="0"/>
              <a:t> </a:t>
            </a:r>
            <a:r>
              <a:rPr lang="el-GR" sz="2000" dirty="0" err="1"/>
              <a:t>ἐπικλύζει</a:t>
            </a:r>
            <a:r>
              <a:rPr lang="el-GR" sz="2000" dirty="0"/>
              <a:t> </a:t>
            </a:r>
            <a:r>
              <a:rPr lang="el-GR" sz="2000" dirty="0" err="1"/>
              <a:t>χειμάρρου</a:t>
            </a:r>
            <a:r>
              <a:rPr lang="el-GR" sz="2000" dirty="0"/>
              <a:t> </a:t>
            </a:r>
            <a:r>
              <a:rPr lang="el-GR" sz="2000" dirty="0" err="1"/>
              <a:t>ποταμοῦ</a:t>
            </a:r>
            <a:r>
              <a:rPr lang="el-GR" sz="2000" dirty="0"/>
              <a:t> </a:t>
            </a:r>
            <a:r>
              <a:rPr lang="el-GR" sz="2000" dirty="0" err="1"/>
              <a:t>τρόπον</a:t>
            </a:r>
            <a:r>
              <a:rPr lang="el-GR" sz="2000" dirty="0"/>
              <a:t>, </a:t>
            </a:r>
            <a:r>
              <a:rPr lang="el-GR" sz="2000" dirty="0" err="1"/>
              <a:t>εἰ</a:t>
            </a:r>
            <a:r>
              <a:rPr lang="el-GR" sz="2000" dirty="0"/>
              <a:t> </a:t>
            </a:r>
            <a:r>
              <a:rPr lang="el-GR" sz="2000" dirty="0" err="1"/>
              <a:t>μή</a:t>
            </a:r>
            <a:r>
              <a:rPr lang="el-GR" sz="2000" dirty="0"/>
              <a:t> τις </a:t>
            </a:r>
            <a:r>
              <a:rPr lang="el-GR" sz="2000" dirty="0" err="1"/>
              <a:t>τοῖς</a:t>
            </a:r>
            <a:r>
              <a:rPr lang="el-GR" sz="2000" dirty="0"/>
              <a:t> </a:t>
            </a:r>
            <a:r>
              <a:rPr lang="el-GR" sz="2000" dirty="0" err="1"/>
              <a:t>ἀρετῆς</a:t>
            </a:r>
            <a:r>
              <a:rPr lang="el-GR" sz="2000" dirty="0"/>
              <a:t> </a:t>
            </a:r>
            <a:r>
              <a:rPr lang="el-GR" sz="2000" dirty="0" err="1"/>
              <a:t>δόγμασιν</a:t>
            </a:r>
            <a:r>
              <a:rPr lang="el-GR" sz="2000" dirty="0"/>
              <a:t> </a:t>
            </a:r>
            <a:r>
              <a:rPr lang="el-GR" sz="2000" dirty="0" err="1"/>
              <a:t>ἀνακόπτοι</a:t>
            </a:r>
            <a:r>
              <a:rPr lang="el-GR" sz="2000" dirty="0"/>
              <a:t> </a:t>
            </a:r>
            <a:r>
              <a:rPr lang="el-GR" sz="2000" dirty="0" err="1"/>
              <a:t>καὶ</a:t>
            </a:r>
            <a:r>
              <a:rPr lang="el-GR" sz="2000" dirty="0"/>
              <a:t> </a:t>
            </a:r>
            <a:r>
              <a:rPr lang="el-GR" sz="2000" dirty="0" err="1"/>
              <a:t>ἀναχαιτίζοι</a:t>
            </a:r>
            <a:r>
              <a:rPr lang="el-GR" sz="2000" dirty="0"/>
              <a:t> </a:t>
            </a:r>
            <a:r>
              <a:rPr lang="el-GR" sz="2000" dirty="0" err="1"/>
              <a:t>τὴν</a:t>
            </a:r>
            <a:r>
              <a:rPr lang="el-GR" sz="2000" dirty="0"/>
              <a:t> </a:t>
            </a:r>
            <a:r>
              <a:rPr lang="el-GR" sz="2000" dirty="0" err="1"/>
              <a:t>φοράν</a:t>
            </a:r>
            <a:r>
              <a:rPr lang="el-GR" sz="2000" dirty="0"/>
              <a:t>.</a:t>
            </a:r>
          </a:p>
          <a:p>
            <a:pPr marL="0" indent="0">
              <a:lnSpc>
                <a:spcPts val="2300"/>
              </a:lnSpc>
              <a:spcBef>
                <a:spcPts val="600"/>
              </a:spcBef>
              <a:buNone/>
            </a:pPr>
            <a:r>
              <a:rPr lang="en-US" sz="2000" dirty="0"/>
              <a:t> </a:t>
            </a:r>
            <a:r>
              <a:rPr lang="en-US" sz="2000" baseline="30000" dirty="0"/>
              <a:t>148 </a:t>
            </a:r>
            <a:r>
              <a:rPr lang="el-GR" sz="2000" dirty="0"/>
              <a:t> </a:t>
            </a:r>
            <a:r>
              <a:rPr lang="el-GR" sz="2000" dirty="0" err="1"/>
              <a:t>ἑκάστη</a:t>
            </a:r>
            <a:r>
              <a:rPr lang="el-GR" sz="2000" dirty="0"/>
              <a:t> </a:t>
            </a:r>
            <a:r>
              <a:rPr lang="el-GR" sz="2000" dirty="0" err="1"/>
              <a:t>δὲ</a:t>
            </a:r>
            <a:r>
              <a:rPr lang="el-GR" sz="2000" dirty="0"/>
              <a:t> </a:t>
            </a:r>
            <a:r>
              <a:rPr lang="el-GR" sz="2000" dirty="0" err="1"/>
              <a:t>οἰκία</a:t>
            </a:r>
            <a:r>
              <a:rPr lang="el-GR" sz="2000" dirty="0"/>
              <a:t> </a:t>
            </a:r>
            <a:r>
              <a:rPr lang="el-GR" sz="2000" dirty="0" err="1"/>
              <a:t>κατ</a:t>
            </a:r>
            <a:r>
              <a:rPr lang="el-GR" sz="2000" dirty="0"/>
              <a:t>᾽ </a:t>
            </a:r>
            <a:r>
              <a:rPr lang="el-GR" sz="2000" dirty="0" err="1"/>
              <a:t>ἐκεῖνον</a:t>
            </a:r>
            <a:r>
              <a:rPr lang="el-GR" sz="2000" dirty="0"/>
              <a:t> </a:t>
            </a:r>
            <a:r>
              <a:rPr lang="el-GR" sz="2000" dirty="0" err="1"/>
              <a:t>τὸν</a:t>
            </a:r>
            <a:r>
              <a:rPr lang="el-GR" sz="2000" dirty="0"/>
              <a:t> </a:t>
            </a:r>
            <a:r>
              <a:rPr lang="el-GR" sz="2000" dirty="0" err="1"/>
              <a:t>χρόνον</a:t>
            </a:r>
            <a:r>
              <a:rPr lang="el-GR" sz="2000" dirty="0"/>
              <a:t> </a:t>
            </a:r>
            <a:r>
              <a:rPr lang="el-GR" sz="2000" dirty="0" err="1"/>
              <a:t>σχῆμα</a:t>
            </a:r>
            <a:r>
              <a:rPr lang="el-GR" sz="2000" dirty="0"/>
              <a:t> </a:t>
            </a:r>
            <a:r>
              <a:rPr lang="el-GR" sz="2000" dirty="0" err="1"/>
              <a:t>ἱεροῦ</a:t>
            </a:r>
            <a:r>
              <a:rPr lang="el-GR" sz="2000" dirty="0"/>
              <a:t> </a:t>
            </a:r>
            <a:r>
              <a:rPr lang="el-GR" sz="2000" dirty="0" err="1"/>
              <a:t>καὶ</a:t>
            </a:r>
            <a:r>
              <a:rPr lang="el-GR" sz="2000" dirty="0"/>
              <a:t> </a:t>
            </a:r>
            <a:r>
              <a:rPr lang="el-GR" sz="2000" dirty="0" err="1"/>
              <a:t>σεμνότητα</a:t>
            </a:r>
            <a:r>
              <a:rPr lang="el-GR" sz="2000" dirty="0"/>
              <a:t> </a:t>
            </a:r>
            <a:r>
              <a:rPr lang="el-GR" sz="2000" dirty="0" err="1"/>
              <a:t>περιβέβληται</a:t>
            </a:r>
            <a:r>
              <a:rPr lang="el-GR" sz="2000" dirty="0"/>
              <a:t>, </a:t>
            </a:r>
            <a:r>
              <a:rPr lang="el-GR" sz="2000" dirty="0" err="1"/>
              <a:t>τοῦ</a:t>
            </a:r>
            <a:r>
              <a:rPr lang="el-GR" sz="2000" dirty="0"/>
              <a:t> </a:t>
            </a:r>
            <a:r>
              <a:rPr lang="el-GR" sz="2000" dirty="0" err="1"/>
              <a:t>σφαγιασθέντος</a:t>
            </a:r>
            <a:r>
              <a:rPr lang="el-GR" sz="2000" dirty="0"/>
              <a:t> </a:t>
            </a:r>
            <a:r>
              <a:rPr lang="el-GR" sz="2000" dirty="0" err="1"/>
              <a:t>ἱερείου</a:t>
            </a:r>
            <a:r>
              <a:rPr lang="el-GR" sz="2000" dirty="0"/>
              <a:t> </a:t>
            </a:r>
            <a:r>
              <a:rPr lang="el-GR" sz="2000" dirty="0" err="1"/>
              <a:t>πρὸς</a:t>
            </a:r>
            <a:r>
              <a:rPr lang="el-GR" sz="2000" dirty="0"/>
              <a:t> </a:t>
            </a:r>
            <a:r>
              <a:rPr lang="el-GR" sz="2000" dirty="0" err="1"/>
              <a:t>τὴν</a:t>
            </a:r>
            <a:r>
              <a:rPr lang="el-GR" sz="2000" dirty="0"/>
              <a:t> </a:t>
            </a:r>
            <a:r>
              <a:rPr lang="el-GR" sz="2000" dirty="0" err="1"/>
              <a:t>ἁρμόττουσαν</a:t>
            </a:r>
            <a:r>
              <a:rPr lang="el-GR" sz="2000" dirty="0"/>
              <a:t> </a:t>
            </a:r>
            <a:r>
              <a:rPr lang="el-GR" sz="2000" dirty="0" err="1"/>
              <a:t>εὐωχίαν</a:t>
            </a:r>
            <a:r>
              <a:rPr lang="el-GR" sz="2000" dirty="0"/>
              <a:t> </a:t>
            </a:r>
            <a:r>
              <a:rPr lang="el-GR" sz="2000" dirty="0" err="1"/>
              <a:t>εὐτρεπιζομένου</a:t>
            </a:r>
            <a:r>
              <a:rPr lang="el-GR" sz="2000" dirty="0"/>
              <a:t> </a:t>
            </a:r>
            <a:r>
              <a:rPr lang="el-GR" sz="2000" dirty="0" err="1"/>
              <a:t>καὶ</a:t>
            </a:r>
            <a:r>
              <a:rPr lang="el-GR" sz="2000" dirty="0"/>
              <a:t> </a:t>
            </a:r>
            <a:r>
              <a:rPr lang="el-GR" sz="2000" dirty="0" err="1"/>
              <a:t>τῶν</a:t>
            </a:r>
            <a:r>
              <a:rPr lang="el-GR" sz="2000" dirty="0"/>
              <a:t> </a:t>
            </a:r>
            <a:r>
              <a:rPr lang="el-GR" sz="2000" dirty="0" err="1"/>
              <a:t>ἐπὶ</a:t>
            </a:r>
            <a:r>
              <a:rPr lang="el-GR" sz="2000" dirty="0"/>
              <a:t> </a:t>
            </a:r>
            <a:r>
              <a:rPr lang="el-GR" sz="2000" dirty="0" err="1"/>
              <a:t>τὰ</a:t>
            </a:r>
            <a:r>
              <a:rPr lang="el-GR" sz="2000" dirty="0"/>
              <a:t> </a:t>
            </a:r>
            <a:r>
              <a:rPr lang="el-GR" sz="2000" dirty="0" err="1"/>
              <a:t>συσσίτια</a:t>
            </a:r>
            <a:r>
              <a:rPr lang="el-GR" sz="2000" dirty="0"/>
              <a:t> </a:t>
            </a:r>
            <a:r>
              <a:rPr lang="el-GR" sz="2000" dirty="0" err="1"/>
              <a:t>συνειλεγμένων</a:t>
            </a:r>
            <a:r>
              <a:rPr lang="el-GR" sz="2000" dirty="0"/>
              <a:t> </a:t>
            </a:r>
            <a:r>
              <a:rPr lang="el-GR" sz="2000" dirty="0" err="1"/>
              <a:t>ἁγνευτικοῖς</a:t>
            </a:r>
            <a:r>
              <a:rPr lang="el-GR" sz="2000" dirty="0"/>
              <a:t> </a:t>
            </a:r>
            <a:r>
              <a:rPr lang="el-GR" sz="2000" dirty="0" err="1"/>
              <a:t>περιρραντηρίοις</a:t>
            </a:r>
            <a:r>
              <a:rPr lang="el-GR" sz="2000" dirty="0"/>
              <a:t> </a:t>
            </a:r>
            <a:r>
              <a:rPr lang="el-GR" sz="2000" dirty="0" err="1"/>
              <a:t>κεκαθαρμένων</a:t>
            </a:r>
            <a:r>
              <a:rPr lang="el-GR" sz="2000" dirty="0"/>
              <a:t>, </a:t>
            </a:r>
            <a:r>
              <a:rPr lang="el-GR" sz="2000" dirty="0" err="1"/>
              <a:t>οἳ</a:t>
            </a:r>
            <a:r>
              <a:rPr lang="el-GR" sz="2000" dirty="0"/>
              <a:t> </a:t>
            </a:r>
            <a:r>
              <a:rPr lang="el-GR" sz="2000" dirty="0" err="1"/>
              <a:t>παραγεγόνασιν</a:t>
            </a:r>
            <a:r>
              <a:rPr lang="el-GR" sz="2000" dirty="0"/>
              <a:t> </a:t>
            </a:r>
            <a:r>
              <a:rPr lang="el-GR" sz="2000" dirty="0" err="1"/>
              <a:t>οὐχ</a:t>
            </a:r>
            <a:r>
              <a:rPr lang="el-GR" sz="2000" dirty="0"/>
              <a:t> </a:t>
            </a:r>
            <a:r>
              <a:rPr lang="el-GR" sz="2000" dirty="0" err="1"/>
              <a:t>ὡς</a:t>
            </a:r>
            <a:r>
              <a:rPr lang="el-GR" sz="2000" dirty="0"/>
              <a:t> </a:t>
            </a:r>
            <a:r>
              <a:rPr lang="el-GR" sz="2000" dirty="0" err="1"/>
              <a:t>εἰς</a:t>
            </a:r>
            <a:r>
              <a:rPr lang="el-GR" sz="2000" dirty="0"/>
              <a:t> </a:t>
            </a:r>
            <a:r>
              <a:rPr lang="el-GR" sz="2000" dirty="0" err="1"/>
              <a:t>τὰ</a:t>
            </a:r>
            <a:r>
              <a:rPr lang="el-GR" sz="2000" dirty="0"/>
              <a:t> </a:t>
            </a:r>
            <a:r>
              <a:rPr lang="el-GR" sz="2000" dirty="0" err="1"/>
              <a:t>ἄλλα</a:t>
            </a:r>
            <a:r>
              <a:rPr lang="el-GR" sz="2000" dirty="0"/>
              <a:t> </a:t>
            </a:r>
            <a:r>
              <a:rPr lang="el-GR" sz="2000" dirty="0" err="1"/>
              <a:t>συμπόσια</a:t>
            </a:r>
            <a:r>
              <a:rPr lang="el-GR" sz="2000" dirty="0"/>
              <a:t> </a:t>
            </a:r>
            <a:r>
              <a:rPr lang="el-GR" sz="2000" dirty="0" err="1"/>
              <a:t>χαριούμενοι</a:t>
            </a:r>
            <a:r>
              <a:rPr lang="el-GR" sz="2000" dirty="0"/>
              <a:t> </a:t>
            </a:r>
            <a:r>
              <a:rPr lang="el-GR" sz="2000" dirty="0" err="1"/>
              <a:t>γαστρὶ</a:t>
            </a:r>
            <a:r>
              <a:rPr lang="el-GR" sz="2000" dirty="0"/>
              <a:t> </a:t>
            </a:r>
            <a:r>
              <a:rPr lang="el-GR" sz="2000" dirty="0" err="1"/>
              <a:t>δι</a:t>
            </a:r>
            <a:r>
              <a:rPr lang="el-GR" sz="2000" dirty="0"/>
              <a:t>᾽ </a:t>
            </a:r>
            <a:r>
              <a:rPr lang="el-GR" sz="2000" dirty="0" err="1"/>
              <a:t>οἴνου</a:t>
            </a:r>
            <a:r>
              <a:rPr lang="el-GR" sz="2000" dirty="0"/>
              <a:t> </a:t>
            </a:r>
            <a:r>
              <a:rPr lang="el-GR" sz="2000" dirty="0" err="1"/>
              <a:t>καὶ</a:t>
            </a:r>
            <a:r>
              <a:rPr lang="el-GR" sz="2000" dirty="0"/>
              <a:t> </a:t>
            </a:r>
            <a:r>
              <a:rPr lang="el-GR" sz="2000" dirty="0" err="1"/>
              <a:t>ἐδεσμάτων</a:t>
            </a:r>
            <a:r>
              <a:rPr lang="el-GR" sz="2000" dirty="0"/>
              <a:t>, </a:t>
            </a:r>
            <a:r>
              <a:rPr lang="el-GR" sz="2000" dirty="0" err="1"/>
              <a:t>ἀλλὰ</a:t>
            </a:r>
            <a:r>
              <a:rPr lang="el-GR" sz="2000" dirty="0"/>
              <a:t> </a:t>
            </a:r>
            <a:r>
              <a:rPr lang="el-GR" sz="2000" dirty="0" err="1"/>
              <a:t>πάτριον</a:t>
            </a:r>
            <a:r>
              <a:rPr lang="el-GR" sz="2000" dirty="0"/>
              <a:t> </a:t>
            </a:r>
            <a:r>
              <a:rPr lang="el-GR" sz="2000" dirty="0" err="1"/>
              <a:t>ἔθος</a:t>
            </a:r>
            <a:r>
              <a:rPr lang="el-GR" sz="2000" dirty="0"/>
              <a:t> </a:t>
            </a:r>
            <a:r>
              <a:rPr lang="el-GR" sz="2000" dirty="0" err="1"/>
              <a:t>ἐκπληρώσοντες</a:t>
            </a:r>
            <a:r>
              <a:rPr lang="el-GR" sz="2000" dirty="0"/>
              <a:t> </a:t>
            </a:r>
            <a:r>
              <a:rPr lang="el-GR" sz="2000" dirty="0" err="1"/>
              <a:t>μετ</a:t>
            </a:r>
            <a:r>
              <a:rPr lang="el-GR" sz="2000" dirty="0"/>
              <a:t>᾽ </a:t>
            </a:r>
            <a:r>
              <a:rPr lang="el-GR" sz="2000" dirty="0" err="1"/>
              <a:t>εὐχῶν</a:t>
            </a:r>
            <a:r>
              <a:rPr lang="el-GR" sz="2000" dirty="0"/>
              <a:t> τε </a:t>
            </a:r>
            <a:r>
              <a:rPr lang="el-GR" sz="2000" dirty="0" err="1"/>
              <a:t>καὶ</a:t>
            </a:r>
            <a:r>
              <a:rPr lang="el-GR" sz="2000" dirty="0"/>
              <a:t> </a:t>
            </a:r>
            <a:r>
              <a:rPr lang="el-GR" sz="2000" dirty="0" err="1"/>
              <a:t>ὕμνων</a:t>
            </a:r>
            <a:r>
              <a:rPr lang="el-GR" sz="2000" dirty="0"/>
              <a:t>.</a:t>
            </a:r>
          </a:p>
          <a:p>
            <a:pPr marL="0" indent="0">
              <a:lnSpc>
                <a:spcPts val="2300"/>
              </a:lnSpc>
              <a:spcBef>
                <a:spcPts val="600"/>
              </a:spcBef>
              <a:buNone/>
            </a:pPr>
            <a:r>
              <a:rPr lang="en-US" sz="2000" dirty="0"/>
              <a:t> </a:t>
            </a:r>
            <a:r>
              <a:rPr lang="en-US" sz="2000" baseline="30000" dirty="0"/>
              <a:t>149 </a:t>
            </a:r>
            <a:r>
              <a:rPr lang="el-GR" sz="2000" dirty="0"/>
              <a:t> </a:t>
            </a:r>
            <a:r>
              <a:rPr lang="el-GR" sz="2000" dirty="0" err="1"/>
              <a:t>ἄξιον</a:t>
            </a:r>
            <a:r>
              <a:rPr lang="el-GR" sz="2000" dirty="0"/>
              <a:t> </a:t>
            </a:r>
            <a:r>
              <a:rPr lang="el-GR" sz="2000" dirty="0" err="1"/>
              <a:t>μέντοι</a:t>
            </a:r>
            <a:r>
              <a:rPr lang="el-GR" sz="2000" dirty="0"/>
              <a:t> </a:t>
            </a:r>
            <a:r>
              <a:rPr lang="el-GR" sz="2000" dirty="0" err="1"/>
              <a:t>καὶ</a:t>
            </a:r>
            <a:r>
              <a:rPr lang="el-GR" sz="2000" dirty="0"/>
              <a:t> </a:t>
            </a:r>
            <a:r>
              <a:rPr lang="el-GR" sz="2000" dirty="0" err="1"/>
              <a:t>τὴν</a:t>
            </a:r>
            <a:r>
              <a:rPr lang="el-GR" sz="2000" dirty="0"/>
              <a:t> </a:t>
            </a:r>
            <a:r>
              <a:rPr lang="el-GR" sz="2000" dirty="0" err="1"/>
              <a:t>ἡμέραν</a:t>
            </a:r>
            <a:r>
              <a:rPr lang="el-GR" sz="2000" dirty="0"/>
              <a:t> </a:t>
            </a:r>
            <a:r>
              <a:rPr lang="el-GR" sz="2000" dirty="0" err="1"/>
              <a:t>παρασημήνασθαι</a:t>
            </a:r>
            <a:r>
              <a:rPr lang="el-GR" sz="2000" dirty="0"/>
              <a:t> </a:t>
            </a:r>
            <a:r>
              <a:rPr lang="el-GR" sz="2000" dirty="0" err="1"/>
              <a:t>τῆς</a:t>
            </a:r>
            <a:r>
              <a:rPr lang="el-GR" sz="2000" dirty="0"/>
              <a:t> </a:t>
            </a:r>
            <a:r>
              <a:rPr lang="el-GR" sz="2000" dirty="0" err="1"/>
              <a:t>πανδήμου</a:t>
            </a:r>
            <a:r>
              <a:rPr lang="el-GR" sz="2000" dirty="0"/>
              <a:t> </a:t>
            </a:r>
            <a:r>
              <a:rPr lang="el-GR" sz="2000" dirty="0" err="1"/>
              <a:t>εὐωχίας</a:t>
            </a:r>
            <a:r>
              <a:rPr lang="el-GR" sz="2000" dirty="0"/>
              <a:t>· </a:t>
            </a:r>
            <a:r>
              <a:rPr lang="el-GR" sz="2000" dirty="0" err="1"/>
              <a:t>ἄγεται</a:t>
            </a:r>
            <a:r>
              <a:rPr lang="el-GR" sz="2000" dirty="0"/>
              <a:t> </a:t>
            </a:r>
            <a:r>
              <a:rPr lang="el-GR" sz="2000" dirty="0" err="1"/>
              <a:t>γὰρ</a:t>
            </a:r>
            <a:r>
              <a:rPr lang="el-GR" sz="2000" dirty="0"/>
              <a:t> </a:t>
            </a:r>
            <a:r>
              <a:rPr lang="el-GR" sz="2000" dirty="0" err="1"/>
              <a:t>τεσσαρεσκαιδεκάτῃ</a:t>
            </a:r>
            <a:r>
              <a:rPr lang="el-GR" sz="2000" dirty="0"/>
              <a:t> </a:t>
            </a:r>
            <a:r>
              <a:rPr lang="el-GR" sz="2000" dirty="0" err="1"/>
              <a:t>τοῦ</a:t>
            </a:r>
            <a:r>
              <a:rPr lang="el-GR" sz="2000" dirty="0"/>
              <a:t> </a:t>
            </a:r>
            <a:r>
              <a:rPr lang="el-GR" sz="2000" dirty="0" err="1"/>
              <a:t>μηνός</a:t>
            </a:r>
            <a:r>
              <a:rPr lang="el-GR" sz="2000" dirty="0"/>
              <a:t>, </a:t>
            </a:r>
            <a:r>
              <a:rPr lang="el-GR" sz="2000" dirty="0" err="1"/>
              <a:t>ἥτις</a:t>
            </a:r>
            <a:r>
              <a:rPr lang="el-GR" sz="2000" dirty="0"/>
              <a:t> </a:t>
            </a:r>
            <a:r>
              <a:rPr lang="el-GR" sz="2000" dirty="0" err="1"/>
              <a:t>ἐκ</a:t>
            </a:r>
            <a:r>
              <a:rPr lang="el-GR" sz="2000" dirty="0"/>
              <a:t> </a:t>
            </a:r>
            <a:r>
              <a:rPr lang="el-GR" sz="2000" dirty="0" err="1"/>
              <a:t>δυεῖν</a:t>
            </a:r>
            <a:r>
              <a:rPr lang="el-GR" sz="2000" dirty="0"/>
              <a:t> </a:t>
            </a:r>
            <a:r>
              <a:rPr lang="el-GR" sz="2000" dirty="0" err="1"/>
              <a:t>ἑβδομάδων</a:t>
            </a:r>
            <a:r>
              <a:rPr lang="el-GR" sz="2000" dirty="0"/>
              <a:t> </a:t>
            </a:r>
            <a:r>
              <a:rPr lang="el-GR" sz="2000" dirty="0" err="1"/>
              <a:t>συνέστηκεν</a:t>
            </a:r>
            <a:r>
              <a:rPr lang="el-GR" sz="2000" dirty="0"/>
              <a:t>, </a:t>
            </a:r>
            <a:r>
              <a:rPr lang="el-GR" sz="2000" dirty="0" err="1"/>
              <a:t>ἵνα</a:t>
            </a:r>
            <a:r>
              <a:rPr lang="el-GR" sz="2000" dirty="0"/>
              <a:t> </a:t>
            </a:r>
            <a:r>
              <a:rPr lang="el-GR" sz="2000" dirty="0" err="1"/>
              <a:t>μηδὲν</a:t>
            </a:r>
            <a:r>
              <a:rPr lang="el-GR" sz="2000" dirty="0"/>
              <a:t> </a:t>
            </a:r>
            <a:r>
              <a:rPr lang="el-GR" sz="2000" dirty="0" err="1"/>
              <a:t>ἀμοιρῇ</a:t>
            </a:r>
            <a:r>
              <a:rPr lang="el-GR" sz="2000" dirty="0"/>
              <a:t> </a:t>
            </a:r>
            <a:r>
              <a:rPr lang="el-GR" sz="2000" dirty="0" err="1"/>
              <a:t>τῶν</a:t>
            </a:r>
            <a:r>
              <a:rPr lang="el-GR" sz="2000" dirty="0"/>
              <a:t> </a:t>
            </a:r>
            <a:r>
              <a:rPr lang="el-GR" sz="2000" dirty="0" err="1"/>
              <a:t>ἀξίων</a:t>
            </a:r>
            <a:r>
              <a:rPr lang="el-GR" sz="2000" dirty="0"/>
              <a:t> </a:t>
            </a:r>
            <a:r>
              <a:rPr lang="el-GR" sz="2000" dirty="0" err="1"/>
              <a:t>τιμῆς</a:t>
            </a:r>
            <a:r>
              <a:rPr lang="el-GR" sz="2000" dirty="0"/>
              <a:t> </a:t>
            </a:r>
            <a:r>
              <a:rPr lang="el-GR" sz="2000" dirty="0" err="1"/>
              <a:t>ἑβδομάδος</a:t>
            </a:r>
            <a:r>
              <a:rPr lang="el-GR" sz="2000" dirty="0"/>
              <a:t>, </a:t>
            </a:r>
            <a:r>
              <a:rPr lang="el-GR" sz="2000" dirty="0" err="1"/>
              <a:t>ἀλλ</a:t>
            </a:r>
            <a:r>
              <a:rPr lang="el-GR" sz="2000" dirty="0"/>
              <a:t>᾽ </a:t>
            </a:r>
            <a:r>
              <a:rPr lang="el-GR" sz="2000" dirty="0" err="1"/>
              <a:t>αὕτη</a:t>
            </a:r>
            <a:r>
              <a:rPr lang="el-GR" sz="2000" dirty="0"/>
              <a:t> </a:t>
            </a:r>
            <a:r>
              <a:rPr lang="el-GR" sz="2000" dirty="0" err="1"/>
              <a:t>κατάρχῃ</a:t>
            </a:r>
            <a:r>
              <a:rPr lang="el-GR" sz="2000" dirty="0"/>
              <a:t> </a:t>
            </a:r>
            <a:r>
              <a:rPr lang="el-GR" sz="2000" dirty="0" err="1"/>
              <a:t>πᾶσιν</a:t>
            </a:r>
            <a:r>
              <a:rPr lang="el-GR" sz="2000" dirty="0"/>
              <a:t> </a:t>
            </a:r>
            <a:r>
              <a:rPr lang="el-GR" sz="2000" dirty="0" err="1"/>
              <a:t>ἐπιφανείας</a:t>
            </a:r>
            <a:r>
              <a:rPr lang="el-GR" sz="2000" dirty="0"/>
              <a:t> </a:t>
            </a:r>
            <a:r>
              <a:rPr lang="el-GR" sz="2000" dirty="0" err="1"/>
              <a:t>καὶ</a:t>
            </a:r>
            <a:r>
              <a:rPr lang="el-GR" sz="2000" dirty="0"/>
              <a:t> </a:t>
            </a:r>
            <a:r>
              <a:rPr lang="el-GR" sz="2000" dirty="0" err="1"/>
              <a:t>σεμνότητος</a:t>
            </a:r>
            <a:r>
              <a:rPr lang="el-GR" sz="2000" dirty="0" smtClean="0"/>
              <a:t>.</a:t>
            </a:r>
            <a:endParaRPr lang="el-GR" sz="2000" dirty="0"/>
          </a:p>
        </p:txBody>
      </p:sp>
    </p:spTree>
    <p:extLst>
      <p:ext uri="{BB962C8B-B14F-4D97-AF65-F5344CB8AC3E}">
        <p14:creationId xmlns:p14="http://schemas.microsoft.com/office/powerpoint/2010/main" val="5890483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(2/9)</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Εικόνα 6</a:t>
            </a:r>
            <a:r>
              <a:rPr lang="en-US" sz="2000" dirty="0" smtClean="0"/>
              <a:t>: </a:t>
            </a:r>
            <a:r>
              <a:rPr lang="el-GR" sz="2000" dirty="0"/>
              <a:t>Το φυτό </a:t>
            </a:r>
            <a:r>
              <a:rPr lang="el-GR" sz="2000" dirty="0" err="1" smtClean="0"/>
              <a:t>Ύσσωπος</a:t>
            </a:r>
            <a:r>
              <a:rPr lang="en-US" sz="2000" dirty="0" smtClean="0"/>
              <a:t>. Copyrighted. </a:t>
            </a:r>
            <a:r>
              <a:rPr lang="el-GR" sz="2000" dirty="0" smtClean="0">
                <a:hlinkClick r:id="rId3"/>
              </a:rPr>
              <a:t>https</a:t>
            </a:r>
            <a:r>
              <a:rPr lang="el-GR" sz="2000" dirty="0">
                <a:hlinkClick r:id="rId3"/>
              </a:rPr>
              <a:t>://</a:t>
            </a:r>
            <a:r>
              <a:rPr lang="el-GR" sz="2000" dirty="0" smtClean="0">
                <a:hlinkClick r:id="rId3"/>
              </a:rPr>
              <a:t>s-media-cache-ak0.pinimg.com/736x/28/d1/87/28d187464fe0e8f02f531e23ef9ab334.jpg</a:t>
            </a:r>
            <a:endParaRPr lang="en-US" sz="2000" dirty="0" smtClean="0"/>
          </a:p>
          <a:p>
            <a:pPr marL="0" indent="0">
              <a:buNone/>
            </a:pPr>
            <a:r>
              <a:rPr lang="el-GR" sz="2000" dirty="0" smtClean="0"/>
              <a:t>Εικόνα 7</a:t>
            </a:r>
            <a:r>
              <a:rPr lang="en-US" sz="2000" dirty="0" smtClean="0"/>
              <a:t>: </a:t>
            </a:r>
            <a:r>
              <a:rPr lang="el-GR" sz="2000" dirty="0"/>
              <a:t>Το φυτό </a:t>
            </a:r>
            <a:r>
              <a:rPr lang="el-GR" sz="2000" dirty="0" smtClean="0"/>
              <a:t>μαντζουράνα</a:t>
            </a:r>
            <a:r>
              <a:rPr lang="en-US" sz="2000" dirty="0" smtClean="0"/>
              <a:t>. Copyrighted. </a:t>
            </a:r>
            <a:r>
              <a:rPr lang="el-GR" sz="2000" dirty="0" smtClean="0">
                <a:hlinkClick r:id="rId4"/>
              </a:rPr>
              <a:t>http</a:t>
            </a:r>
            <a:r>
              <a:rPr lang="el-GR" sz="2000" dirty="0">
                <a:hlinkClick r:id="rId4"/>
              </a:rPr>
              <a:t>://</a:t>
            </a:r>
            <a:r>
              <a:rPr lang="el-GR" sz="2000" dirty="0" smtClean="0">
                <a:hlinkClick r:id="rId4"/>
              </a:rPr>
              <a:t>www.giatrosofia.com/photos/220110809215937.jpg</a:t>
            </a:r>
            <a:endParaRPr lang="en-US" sz="2000" dirty="0" smtClean="0"/>
          </a:p>
          <a:p>
            <a:pPr marL="0" indent="0">
              <a:buNone/>
            </a:pPr>
            <a:r>
              <a:rPr lang="el-GR" sz="2000" dirty="0" smtClean="0"/>
              <a:t>Εικόνα 8</a:t>
            </a:r>
            <a:r>
              <a:rPr lang="en-US" sz="2000" dirty="0"/>
              <a:t>: The Passover </a:t>
            </a:r>
            <a:r>
              <a:rPr lang="en-US" sz="2000" dirty="0" smtClean="0"/>
              <a:t>exodus.</a:t>
            </a:r>
            <a:r>
              <a:rPr lang="en-US" sz="2000" dirty="0"/>
              <a:t> Copyrighted. </a:t>
            </a:r>
            <a:r>
              <a:rPr lang="en-US" sz="2000" dirty="0" smtClean="0">
                <a:hlinkClick r:id="rId5"/>
              </a:rPr>
              <a:t>https</a:t>
            </a:r>
            <a:r>
              <a:rPr lang="en-US" sz="2000" dirty="0">
                <a:hlinkClick r:id="rId5"/>
              </a:rPr>
              <a:t>://</a:t>
            </a:r>
            <a:r>
              <a:rPr lang="en-US" sz="2000" dirty="0" smtClean="0">
                <a:hlinkClick r:id="rId5"/>
              </a:rPr>
              <a:t>s-media-cache-ak0.pinimg.com/236x/ff/1d/50/ff1d5033f66074a364253acb2f24fe1e.jpg</a:t>
            </a:r>
            <a:endParaRPr lang="en-US" sz="2000" dirty="0" smtClean="0"/>
          </a:p>
          <a:p>
            <a:pPr marL="0" indent="0">
              <a:buNone/>
            </a:pPr>
            <a:r>
              <a:rPr lang="el-GR" sz="2000" dirty="0" smtClean="0"/>
              <a:t>Εικόνα 9</a:t>
            </a:r>
            <a:r>
              <a:rPr lang="en-US" sz="2000" dirty="0" smtClean="0"/>
              <a:t>: </a:t>
            </a:r>
            <a:r>
              <a:rPr lang="el-GR" sz="2000" dirty="0"/>
              <a:t>Ο Ιωάννης ο Χρυσόστομος. Copyrighted</a:t>
            </a:r>
            <a:r>
              <a:rPr lang="el-GR" sz="2000" dirty="0" smtClean="0"/>
              <a:t>.</a:t>
            </a:r>
            <a:endParaRPr lang="en-US" sz="2000" dirty="0" smtClean="0"/>
          </a:p>
          <a:p>
            <a:pPr marL="0" indent="0">
              <a:buNone/>
            </a:pPr>
            <a:r>
              <a:rPr lang="el-GR" sz="2000" dirty="0" smtClean="0"/>
              <a:t>Εικόνα 10</a:t>
            </a:r>
            <a:r>
              <a:rPr lang="en-US" sz="2000" dirty="0" smtClean="0"/>
              <a:t>: </a:t>
            </a:r>
            <a:r>
              <a:rPr lang="el-GR" sz="2000" dirty="0"/>
              <a:t>Ο Άγιος Γρηγόριος ο Θεολόγος. Copyrighted</a:t>
            </a:r>
            <a:r>
              <a:rPr lang="el-GR" sz="2000" dirty="0" smtClean="0"/>
              <a:t>.</a:t>
            </a:r>
            <a:endParaRPr lang="en-US" sz="2000" dirty="0" smtClean="0"/>
          </a:p>
          <a:p>
            <a:pPr marL="0" indent="0">
              <a:buNone/>
            </a:pPr>
            <a:r>
              <a:rPr lang="el-GR" sz="2000" dirty="0" smtClean="0"/>
              <a:t>Εικόνα 11</a:t>
            </a:r>
            <a:r>
              <a:rPr lang="en-US" sz="2000" dirty="0" smtClean="0"/>
              <a:t>: </a:t>
            </a:r>
            <a:r>
              <a:rPr lang="el-GR" sz="2000" dirty="0"/>
              <a:t>Ο Προφήτης </a:t>
            </a:r>
            <a:r>
              <a:rPr lang="el-GR" sz="2000" dirty="0" smtClean="0"/>
              <a:t>Ησαΐας.</a:t>
            </a:r>
            <a:r>
              <a:rPr lang="en-US" sz="2000" dirty="0" smtClean="0"/>
              <a:t> </a:t>
            </a:r>
            <a:r>
              <a:rPr lang="el-GR" sz="2000" dirty="0"/>
              <a:t>Copyrighted</a:t>
            </a:r>
            <a:r>
              <a:rPr lang="el-GR" sz="2000" dirty="0" smtClean="0"/>
              <a:t>. </a:t>
            </a:r>
            <a:r>
              <a:rPr lang="el-GR" sz="2000" dirty="0">
                <a:hlinkClick r:id="rId6"/>
              </a:rPr>
              <a:t>http://</a:t>
            </a:r>
            <a:r>
              <a:rPr lang="el-GR" sz="2000" dirty="0" smtClean="0">
                <a:hlinkClick r:id="rId6"/>
              </a:rPr>
              <a:t>users.sch.gr/aiasgr/Image/Palaia_Diathikh/Profhths_Hsaias/Profhths_Hsaias_01.jpg</a:t>
            </a:r>
            <a:endParaRPr lang="en-US" sz="2000" dirty="0" smtClean="0"/>
          </a:p>
        </p:txBody>
      </p:sp>
    </p:spTree>
    <p:extLst>
      <p:ext uri="{BB962C8B-B14F-4D97-AF65-F5344CB8AC3E}">
        <p14:creationId xmlns:p14="http://schemas.microsoft.com/office/powerpoint/2010/main" val="21979300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(3/9)</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Εικόνα 12</a:t>
            </a:r>
            <a:r>
              <a:rPr lang="en-US" sz="2000" dirty="0"/>
              <a:t>: </a:t>
            </a:r>
            <a:r>
              <a:rPr lang="el-GR" sz="2000" dirty="0"/>
              <a:t>Τοιχογραφία "Η πηγή του Ιακώβ". Copyrighted</a:t>
            </a:r>
            <a:r>
              <a:rPr lang="el-GR" sz="2000" dirty="0" smtClean="0"/>
              <a:t>.</a:t>
            </a:r>
            <a:endParaRPr lang="en-US" sz="2000" dirty="0" smtClean="0"/>
          </a:p>
          <a:p>
            <a:pPr marL="0" indent="0">
              <a:buNone/>
            </a:pPr>
            <a:r>
              <a:rPr lang="el-GR" sz="2000" dirty="0" smtClean="0"/>
              <a:t>Εικόνα 13</a:t>
            </a:r>
            <a:r>
              <a:rPr lang="en-US" sz="2000" dirty="0" smtClean="0"/>
              <a:t>: </a:t>
            </a:r>
            <a:r>
              <a:rPr lang="el-GR" sz="2000" dirty="0"/>
              <a:t>Η </a:t>
            </a:r>
            <a:r>
              <a:rPr lang="el-GR" sz="2000" dirty="0" smtClean="0"/>
              <a:t>Σταύρωση. </a:t>
            </a:r>
            <a:r>
              <a:rPr lang="el-GR" sz="2000" dirty="0"/>
              <a:t>Copyrighted</a:t>
            </a:r>
            <a:r>
              <a:rPr lang="el-GR" sz="2000" dirty="0" smtClean="0"/>
              <a:t>. </a:t>
            </a:r>
            <a:r>
              <a:rPr lang="en-US" sz="2000" dirty="0">
                <a:hlinkClick r:id="rId3"/>
              </a:rPr>
              <a:t>https://</a:t>
            </a:r>
            <a:r>
              <a:rPr lang="en-US" sz="2000" dirty="0" smtClean="0">
                <a:hlinkClick r:id="rId3"/>
              </a:rPr>
              <a:t>s-media-cache-ak0.pinimg.com/236x/3f/33/c7/3f33c776d67db19cf739bd56eec92680.jpg</a:t>
            </a:r>
            <a:endParaRPr lang="el-GR" sz="2000" dirty="0" smtClean="0"/>
          </a:p>
          <a:p>
            <a:pPr marL="0" indent="0">
              <a:buNone/>
            </a:pPr>
            <a:r>
              <a:rPr lang="el-GR" sz="2000" dirty="0" smtClean="0"/>
              <a:t>Εικόνα 14</a:t>
            </a:r>
            <a:r>
              <a:rPr lang="en-US" sz="2000" dirty="0" smtClean="0"/>
              <a:t>: </a:t>
            </a:r>
            <a:r>
              <a:rPr lang="el-GR" sz="2000" dirty="0"/>
              <a:t>"Η κλήση των πρώτων μαθητών του </a:t>
            </a:r>
            <a:r>
              <a:rPr lang="el-GR" sz="2000" dirty="0" smtClean="0"/>
              <a:t>Χριστού"</a:t>
            </a:r>
            <a:r>
              <a:rPr lang="en-US" sz="2000" dirty="0" smtClean="0"/>
              <a:t>.</a:t>
            </a:r>
            <a:r>
              <a:rPr lang="el-GR" sz="2000" dirty="0" smtClean="0"/>
              <a:t> Copyrighted.</a:t>
            </a:r>
            <a:r>
              <a:rPr lang="en-US" sz="2000" dirty="0" smtClean="0"/>
              <a:t> </a:t>
            </a:r>
            <a:r>
              <a:rPr lang="el-GR" sz="2000" dirty="0" smtClean="0">
                <a:hlinkClick r:id="rId4"/>
              </a:rPr>
              <a:t>http</a:t>
            </a:r>
            <a:r>
              <a:rPr lang="el-GR" sz="2000" dirty="0">
                <a:hlinkClick r:id="rId4"/>
              </a:rPr>
              <a:t>://</a:t>
            </a:r>
            <a:r>
              <a:rPr lang="el-GR" sz="2000" dirty="0" smtClean="0">
                <a:hlinkClick r:id="rId4"/>
              </a:rPr>
              <a:t>oodegr.co/oode/grafi/kd/eikones/klisi_ma8itwn_1.jpg</a:t>
            </a:r>
            <a:endParaRPr lang="en-US" sz="2000" dirty="0" smtClean="0"/>
          </a:p>
          <a:p>
            <a:pPr marL="0" indent="0">
              <a:buNone/>
            </a:pPr>
            <a:r>
              <a:rPr lang="el-GR" sz="2000" dirty="0" smtClean="0"/>
              <a:t>Εικόνα 15</a:t>
            </a:r>
            <a:r>
              <a:rPr lang="en-US" sz="2000" dirty="0" smtClean="0"/>
              <a:t>: </a:t>
            </a:r>
            <a:r>
              <a:rPr lang="el-GR" sz="2000" dirty="0"/>
              <a:t>Η Ανάσταση του Λαζάρου</a:t>
            </a:r>
            <a:r>
              <a:rPr lang="el-GR" sz="2000" dirty="0" smtClean="0"/>
              <a:t>.</a:t>
            </a:r>
            <a:r>
              <a:rPr lang="el-GR" sz="2000" dirty="0"/>
              <a:t> Copyrighted.</a:t>
            </a:r>
            <a:r>
              <a:rPr lang="en-US" sz="2000" dirty="0"/>
              <a:t> </a:t>
            </a:r>
            <a:r>
              <a:rPr lang="el-GR" sz="2000" dirty="0" smtClean="0">
                <a:hlinkClick r:id="rId5"/>
              </a:rPr>
              <a:t>http</a:t>
            </a:r>
            <a:r>
              <a:rPr lang="el-GR" sz="2000" dirty="0">
                <a:hlinkClick r:id="rId5"/>
              </a:rPr>
              <a:t>://eclass31.weebly.com/uploads/8/3/3/4/8334101/_</a:t>
            </a:r>
            <a:r>
              <a:rPr lang="el-GR" sz="2000" dirty="0" smtClean="0">
                <a:hlinkClick r:id="rId5"/>
              </a:rPr>
              <a:t>5697987_orig.jpg</a:t>
            </a:r>
            <a:endParaRPr lang="en-US" sz="2000" dirty="0" smtClean="0"/>
          </a:p>
          <a:p>
            <a:pPr marL="0" indent="0">
              <a:buNone/>
            </a:pPr>
            <a:r>
              <a:rPr lang="el-GR" sz="2000" dirty="0" smtClean="0"/>
              <a:t>Εικόνα 16</a:t>
            </a:r>
            <a:r>
              <a:rPr lang="en-US" sz="2000" dirty="0" smtClean="0"/>
              <a:t>: </a:t>
            </a:r>
            <a:r>
              <a:rPr lang="el-GR" sz="2000" dirty="0"/>
              <a:t>Ο Ιησούς Χριστός ως αμνός</a:t>
            </a:r>
            <a:r>
              <a:rPr lang="el-GR" sz="2000" dirty="0" smtClean="0"/>
              <a:t>.</a:t>
            </a:r>
            <a:r>
              <a:rPr lang="el-GR" sz="2000" dirty="0"/>
              <a:t> Copyrighted.</a:t>
            </a:r>
            <a:r>
              <a:rPr lang="en-US" sz="2000" dirty="0"/>
              <a:t> </a:t>
            </a:r>
            <a:r>
              <a:rPr lang="el-GR" sz="2000" dirty="0" smtClean="0">
                <a:hlinkClick r:id="rId6"/>
              </a:rPr>
              <a:t>https</a:t>
            </a:r>
            <a:r>
              <a:rPr lang="el-GR" sz="2000" dirty="0">
                <a:hlinkClick r:id="rId6"/>
              </a:rPr>
              <a:t>://</a:t>
            </a:r>
            <a:r>
              <a:rPr lang="el-GR" sz="2000" dirty="0" smtClean="0">
                <a:hlinkClick r:id="rId6"/>
              </a:rPr>
              <a:t>fdathanasiou.files.wordpress.com/2013/12/06132-cebfce99ceb7cf83cebfcf8dcf82cf89cf82ceb1cebccebdcf8ccf824cebfcf82ceb1ceb9cf8ecebd.png</a:t>
            </a:r>
            <a:endParaRPr lang="en-US" sz="2000" dirty="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36283715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r>
              <a:rPr lang="en-US" dirty="0" smtClean="0"/>
              <a:t> (4/9)</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Εικόνα 17</a:t>
            </a:r>
            <a:r>
              <a:rPr lang="en-US" sz="2000" dirty="0" smtClean="0"/>
              <a:t>: </a:t>
            </a:r>
            <a:r>
              <a:rPr lang="el-GR" sz="2000" dirty="0"/>
              <a:t>Ο Ιησούς Χριστός ως αμνός, 359 μ.Χ</a:t>
            </a:r>
            <a:r>
              <a:rPr lang="el-GR" sz="2000" dirty="0" smtClean="0"/>
              <a:t>.</a:t>
            </a:r>
            <a:r>
              <a:rPr lang="en-US" sz="2000" dirty="0" smtClean="0"/>
              <a:t>. Copyrighted. </a:t>
            </a:r>
            <a:r>
              <a:rPr lang="el-GR" sz="2000" dirty="0" smtClean="0">
                <a:hlinkClick r:id="rId3"/>
              </a:rPr>
              <a:t>https</a:t>
            </a:r>
            <a:r>
              <a:rPr lang="el-GR" sz="2000" dirty="0">
                <a:hlinkClick r:id="rId3"/>
              </a:rPr>
              <a:t>://</a:t>
            </a:r>
            <a:r>
              <a:rPr lang="el-GR" sz="2000" dirty="0" smtClean="0">
                <a:hlinkClick r:id="rId3"/>
              </a:rPr>
              <a:t>fdathanasiou.files.wordpress.com/2013/12/61e99-cebfce99ceb7cf83cebfcf8dcf82ceb1cebccebdcf8ccf82359cebccea7.png</a:t>
            </a:r>
            <a:endParaRPr lang="en-US" sz="2000" dirty="0"/>
          </a:p>
          <a:p>
            <a:pPr marL="0" indent="0">
              <a:buNone/>
            </a:pPr>
            <a:r>
              <a:rPr lang="el-GR" sz="2000" dirty="0" smtClean="0"/>
              <a:t>Εικόνα 18</a:t>
            </a:r>
            <a:r>
              <a:rPr lang="en-US" sz="2000" dirty="0" smtClean="0"/>
              <a:t>: </a:t>
            </a:r>
            <a:r>
              <a:rPr lang="el-GR" sz="2000" dirty="0"/>
              <a:t>Η </a:t>
            </a:r>
            <a:r>
              <a:rPr lang="el-GR" sz="2000" dirty="0" smtClean="0"/>
              <a:t>Κυριακή </a:t>
            </a:r>
            <a:r>
              <a:rPr lang="el-GR" sz="2000" dirty="0"/>
              <a:t>Των </a:t>
            </a:r>
            <a:r>
              <a:rPr lang="el-GR" sz="2000" dirty="0" smtClean="0"/>
              <a:t>Βαΐων.</a:t>
            </a:r>
            <a:r>
              <a:rPr lang="en-US" sz="2000" dirty="0" smtClean="0"/>
              <a:t> </a:t>
            </a:r>
            <a:r>
              <a:rPr lang="en-US" sz="2000" dirty="0"/>
              <a:t>Copyrighted. </a:t>
            </a:r>
            <a:r>
              <a:rPr lang="el-GR" sz="2000" dirty="0" smtClean="0">
                <a:hlinkClick r:id="rId4"/>
              </a:rPr>
              <a:t>http</a:t>
            </a:r>
            <a:r>
              <a:rPr lang="el-GR" sz="2000" dirty="0">
                <a:hlinkClick r:id="rId4"/>
              </a:rPr>
              <a:t>://cosmopoliti.com/wp-content/uploads/2015/04/%</a:t>
            </a:r>
            <a:r>
              <a:rPr lang="el-GR" sz="2000" dirty="0" smtClean="0">
                <a:hlinkClick r:id="rId4"/>
              </a:rPr>
              <a:t>CE%92%CE%B1%CF%8A%CF%86%CF%8C%CF%81%CE%BF%CF%82-758x1024.jpg</a:t>
            </a:r>
            <a:endParaRPr lang="en-US" sz="2000" dirty="0" smtClean="0"/>
          </a:p>
          <a:p>
            <a:pPr marL="0" indent="0">
              <a:buNone/>
            </a:pPr>
            <a:r>
              <a:rPr lang="el-GR" sz="2000" dirty="0" smtClean="0"/>
              <a:t>Εικόνα 19</a:t>
            </a:r>
            <a:r>
              <a:rPr lang="en-US" sz="2000" dirty="0" smtClean="0"/>
              <a:t>: </a:t>
            </a:r>
            <a:r>
              <a:rPr lang="el-GR" sz="2000" dirty="0"/>
              <a:t>Ο Μυστικός Δείπνος</a:t>
            </a:r>
            <a:r>
              <a:rPr lang="el-GR" sz="2000" dirty="0" smtClean="0"/>
              <a:t>.</a:t>
            </a:r>
            <a:r>
              <a:rPr lang="en-US" sz="2000" dirty="0"/>
              <a:t> Copyrighted. </a:t>
            </a:r>
            <a:r>
              <a:rPr lang="el-GR" sz="2000" dirty="0" smtClean="0">
                <a:hlinkClick r:id="rId5"/>
              </a:rPr>
              <a:t>https</a:t>
            </a:r>
            <a:r>
              <a:rPr lang="el-GR" sz="2000" dirty="0">
                <a:hlinkClick r:id="rId5"/>
              </a:rPr>
              <a:t>://</a:t>
            </a:r>
            <a:r>
              <a:rPr lang="el-GR" sz="2000" dirty="0" smtClean="0">
                <a:hlinkClick r:id="rId5"/>
              </a:rPr>
              <a:t>amoustakis.files.wordpress.com/2014/04/cebfcebccf85cf83cf84ceb9cebacebfcf82ceb4ceb5ceb9cf80cebdcebfcf82.jpg</a:t>
            </a:r>
            <a:endParaRPr lang="en-US" sz="2000" dirty="0" smtClean="0"/>
          </a:p>
          <a:p>
            <a:pPr marL="0" indent="0">
              <a:buNone/>
            </a:pPr>
            <a:r>
              <a:rPr lang="el-GR" sz="2000" dirty="0" smtClean="0"/>
              <a:t>Εικόνα 20</a:t>
            </a:r>
            <a:r>
              <a:rPr lang="en-US" sz="2000" dirty="0" smtClean="0"/>
              <a:t>: </a:t>
            </a:r>
            <a:r>
              <a:rPr lang="el-GR" sz="2000" dirty="0"/>
              <a:t>Η </a:t>
            </a:r>
            <a:r>
              <a:rPr lang="el-GR" sz="2000" dirty="0" smtClean="0"/>
              <a:t>Σταύρωση</a:t>
            </a:r>
            <a:r>
              <a:rPr lang="el-GR" sz="2000" dirty="0"/>
              <a:t>. </a:t>
            </a:r>
            <a:r>
              <a:rPr lang="en-US" sz="2000" dirty="0"/>
              <a:t>Copyrighted. </a:t>
            </a:r>
            <a:r>
              <a:rPr lang="en-US" sz="2000" dirty="0" smtClean="0">
                <a:hlinkClick r:id="rId6"/>
              </a:rPr>
              <a:t>https</a:t>
            </a:r>
            <a:r>
              <a:rPr lang="en-US" sz="2000" dirty="0">
                <a:hlinkClick r:id="rId6"/>
              </a:rPr>
              <a:t>://</a:t>
            </a:r>
            <a:r>
              <a:rPr lang="en-US" sz="2000" dirty="0" smtClean="0">
                <a:hlinkClick r:id="rId6"/>
              </a:rPr>
              <a:t>s-media-cache-ak0.pinimg.com/236x/3f/33/c7/3f33c776d67db19cf739bd56eec92680.jpg</a:t>
            </a:r>
            <a:endParaRPr lang="el-GR" sz="2000" dirty="0" smtClean="0"/>
          </a:p>
          <a:p>
            <a:pPr marL="0" indent="0">
              <a:buNone/>
            </a:pPr>
            <a:r>
              <a:rPr lang="el-GR" sz="2000" dirty="0" smtClean="0"/>
              <a:t>Εικόνα 21</a:t>
            </a:r>
            <a:r>
              <a:rPr lang="en-US" sz="2000" dirty="0" smtClean="0"/>
              <a:t>: </a:t>
            </a:r>
            <a:r>
              <a:rPr lang="el-GR" sz="2000" dirty="0"/>
              <a:t>Η Ανάσταση του Ιησού </a:t>
            </a:r>
            <a:r>
              <a:rPr lang="el-GR" sz="2000" dirty="0" smtClean="0"/>
              <a:t>Χριστού</a:t>
            </a:r>
            <a:r>
              <a:rPr lang="en-US" sz="2000" dirty="0" smtClean="0"/>
              <a:t>. Copyrighted. </a:t>
            </a:r>
            <a:r>
              <a:rPr lang="el-GR" sz="2000" dirty="0" smtClean="0">
                <a:hlinkClick r:id="rId7"/>
              </a:rPr>
              <a:t>http</a:t>
            </a:r>
            <a:r>
              <a:rPr lang="el-GR" sz="2000" dirty="0">
                <a:hlinkClick r:id="rId7"/>
              </a:rPr>
              <a:t>://</a:t>
            </a:r>
            <a:r>
              <a:rPr lang="el-GR" sz="2000" dirty="0" smtClean="0">
                <a:hlinkClick r:id="rId7"/>
              </a:rPr>
              <a:t>www.slowtrav.com/blog/mariai/The_Resurrection_of_Jesus_Christ.jpg</a:t>
            </a:r>
            <a:r>
              <a:rPr lang="en-US" sz="2000" dirty="0" smtClean="0"/>
              <a:t> </a:t>
            </a:r>
          </a:p>
        </p:txBody>
      </p:sp>
    </p:spTree>
    <p:extLst>
      <p:ext uri="{BB962C8B-B14F-4D97-AF65-F5344CB8AC3E}">
        <p14:creationId xmlns:p14="http://schemas.microsoft.com/office/powerpoint/2010/main" val="15711619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(5/9)</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smtClean="0"/>
              <a:t>Εικόνα 22</a:t>
            </a:r>
            <a:r>
              <a:rPr lang="en-US" sz="2000" dirty="0" smtClean="0"/>
              <a:t>: </a:t>
            </a:r>
            <a:r>
              <a:rPr lang="el-GR" sz="2000" dirty="0"/>
              <a:t>Πάσχα: Το Μεγάλο Σάββατο</a:t>
            </a:r>
            <a:r>
              <a:rPr lang="el-GR" sz="2000" dirty="0" smtClean="0"/>
              <a:t>.</a:t>
            </a:r>
            <a:r>
              <a:rPr lang="en-US" sz="2000" dirty="0" smtClean="0"/>
              <a:t> Copyrighted. </a:t>
            </a:r>
            <a:r>
              <a:rPr lang="el-GR" sz="2000" dirty="0" smtClean="0">
                <a:hlinkClick r:id="rId3"/>
              </a:rPr>
              <a:t>http</a:t>
            </a:r>
            <a:r>
              <a:rPr lang="el-GR" sz="2000" dirty="0">
                <a:hlinkClick r:id="rId3"/>
              </a:rPr>
              <a:t>://</a:t>
            </a:r>
            <a:r>
              <a:rPr lang="el-GR" sz="2000" dirty="0" smtClean="0">
                <a:hlinkClick r:id="rId3"/>
              </a:rPr>
              <a:t>www.my-family.gr/wp-content/uploads/soul_0019.jpg</a:t>
            </a:r>
            <a:endParaRPr lang="en-US" sz="2000" dirty="0" smtClean="0"/>
          </a:p>
          <a:p>
            <a:pPr marL="0" indent="0">
              <a:buNone/>
            </a:pPr>
            <a:r>
              <a:rPr lang="el-GR" sz="2000" dirty="0" smtClean="0"/>
              <a:t>Εικόνα 23</a:t>
            </a:r>
            <a:r>
              <a:rPr lang="en-US" sz="2000" dirty="0" smtClean="0"/>
              <a:t>: </a:t>
            </a:r>
            <a:r>
              <a:rPr lang="el-GR" sz="2000" dirty="0"/>
              <a:t>Ο «άπιστος» Θωμάς</a:t>
            </a:r>
            <a:r>
              <a:rPr lang="el-GR" sz="2000" dirty="0" smtClean="0"/>
              <a:t>.</a:t>
            </a:r>
            <a:r>
              <a:rPr lang="en-US" sz="2000" dirty="0" smtClean="0"/>
              <a:t> Public domain. </a:t>
            </a:r>
            <a:r>
              <a:rPr lang="el-GR" sz="2000" dirty="0" smtClean="0">
                <a:hlinkClick r:id="rId4"/>
              </a:rPr>
              <a:t>https</a:t>
            </a:r>
            <a:r>
              <a:rPr lang="el-GR" sz="2000" dirty="0">
                <a:hlinkClick r:id="rId4"/>
              </a:rPr>
              <a:t>://commons.wikimedia.org/wiki/File:Caravaggio_-_</a:t>
            </a:r>
            <a:r>
              <a:rPr lang="el-GR" sz="2000" dirty="0" smtClean="0">
                <a:hlinkClick r:id="rId4"/>
              </a:rPr>
              <a:t>The_Incredulity_of_Saint_Thomas.jpg?uselang=el</a:t>
            </a:r>
            <a:endParaRPr lang="en-US" sz="2000" dirty="0" smtClean="0"/>
          </a:p>
          <a:p>
            <a:pPr marL="0" indent="0">
              <a:buNone/>
            </a:pPr>
            <a:r>
              <a:rPr lang="el-GR" sz="2000" dirty="0" smtClean="0"/>
              <a:t>Εικόνα 24</a:t>
            </a:r>
            <a:r>
              <a:rPr lang="en-US" sz="2000" dirty="0"/>
              <a:t>: Eduard </a:t>
            </a:r>
            <a:r>
              <a:rPr lang="en-US" sz="2000" dirty="0" err="1"/>
              <a:t>Bendemann</a:t>
            </a:r>
            <a:r>
              <a:rPr lang="en-US" sz="2000" dirty="0"/>
              <a:t>: By the Waters of Babylon (The Mourning Jews in Exile). </a:t>
            </a:r>
            <a:r>
              <a:rPr lang="en-US" sz="2000" dirty="0" smtClean="0"/>
              <a:t>Copyrighted. </a:t>
            </a:r>
            <a:r>
              <a:rPr lang="en-US" sz="2000" dirty="0" smtClean="0">
                <a:hlinkClick r:id="rId5"/>
              </a:rPr>
              <a:t>http</a:t>
            </a:r>
            <a:r>
              <a:rPr lang="en-US" sz="2000" dirty="0">
                <a:hlinkClick r:id="rId5"/>
              </a:rPr>
              <a:t>://</a:t>
            </a:r>
            <a:r>
              <a:rPr lang="en-US" sz="2000" dirty="0" smtClean="0">
                <a:hlinkClick r:id="rId5"/>
              </a:rPr>
              <a:t>juedischesmuseum.de/typo3temp/GB/9ec380816d.jpg</a:t>
            </a:r>
            <a:endParaRPr lang="en-US" sz="2000" dirty="0" smtClean="0"/>
          </a:p>
          <a:p>
            <a:pPr marL="0" indent="0">
              <a:buNone/>
            </a:pPr>
            <a:r>
              <a:rPr lang="el-GR" sz="2000" dirty="0" smtClean="0"/>
              <a:t>Εικόνα 25</a:t>
            </a:r>
            <a:r>
              <a:rPr lang="en-US" sz="2000" dirty="0" smtClean="0"/>
              <a:t>: </a:t>
            </a:r>
            <a:r>
              <a:rPr lang="el-GR" sz="2000" dirty="0"/>
              <a:t>Άζυμος άρτος</a:t>
            </a:r>
            <a:r>
              <a:rPr lang="el-GR" sz="2000" dirty="0" smtClean="0"/>
              <a:t>.</a:t>
            </a:r>
            <a:r>
              <a:rPr lang="en-US" sz="2000" dirty="0" smtClean="0"/>
              <a:t> </a:t>
            </a:r>
            <a:r>
              <a:rPr lang="en-US" sz="2000" dirty="0"/>
              <a:t>Copyrighted.</a:t>
            </a:r>
            <a:r>
              <a:rPr lang="el-GR" sz="2000" dirty="0" smtClean="0"/>
              <a:t> </a:t>
            </a:r>
            <a:r>
              <a:rPr lang="en-US" sz="2000" dirty="0">
                <a:hlinkClick r:id="rId6"/>
              </a:rPr>
              <a:t>http://</a:t>
            </a:r>
            <a:r>
              <a:rPr lang="en-US" sz="2000" dirty="0" smtClean="0">
                <a:hlinkClick r:id="rId6"/>
              </a:rPr>
              <a:t>hdwpics.com/images/2B19C21E73C0/Feast-of-Passover-Day.jpg</a:t>
            </a:r>
            <a:endParaRPr lang="en-US" sz="2000" dirty="0" smtClean="0"/>
          </a:p>
          <a:p>
            <a:pPr marL="0" indent="0">
              <a:buNone/>
            </a:pPr>
            <a:r>
              <a:rPr lang="el-GR" sz="2000" dirty="0" smtClean="0"/>
              <a:t>Εικόνες 26-27</a:t>
            </a:r>
            <a:r>
              <a:rPr lang="en-US" sz="2000" dirty="0" smtClean="0"/>
              <a:t>:</a:t>
            </a:r>
            <a:r>
              <a:rPr lang="el-GR" sz="2000" dirty="0"/>
              <a:t> Οι Δέκα </a:t>
            </a:r>
            <a:r>
              <a:rPr lang="el-GR" sz="2000" dirty="0" smtClean="0"/>
              <a:t>Εντολές. </a:t>
            </a:r>
            <a:r>
              <a:rPr lang="en-US" sz="2000" dirty="0"/>
              <a:t>Copyrighted.</a:t>
            </a:r>
            <a:r>
              <a:rPr lang="el-GR" sz="2000" dirty="0"/>
              <a:t> </a:t>
            </a:r>
            <a:r>
              <a:rPr lang="el-GR" sz="2000" dirty="0" smtClean="0">
                <a:hlinkClick r:id="rId7"/>
              </a:rPr>
              <a:t>http</a:t>
            </a:r>
            <a:r>
              <a:rPr lang="el-GR" sz="2000" dirty="0">
                <a:hlinkClick r:id="rId7"/>
              </a:rPr>
              <a:t>://4.bp.blogspot.com/-fvxqRnFq4ek/T2IYNm4qimI/AAAAAAAAB2g/Ryr0Kfg02h8/s1600/10+%</a:t>
            </a:r>
            <a:r>
              <a:rPr lang="el-GR" sz="2000" dirty="0" smtClean="0">
                <a:hlinkClick r:id="rId7"/>
              </a:rPr>
              <a:t>CE%B5%CE%BD%CF%84%CE%BF%CE%BB%CE%B5%CF%82.jpg</a:t>
            </a:r>
            <a:endParaRPr lang="el-GR" sz="2000" dirty="0"/>
          </a:p>
          <a:p>
            <a:pPr marL="0" indent="0">
              <a:buNone/>
            </a:pPr>
            <a:r>
              <a:rPr lang="el-GR" sz="2000" dirty="0" smtClean="0"/>
              <a:t>Εικόνα 28</a:t>
            </a:r>
            <a:r>
              <a:rPr lang="en-US" sz="2000" dirty="0" smtClean="0"/>
              <a:t>: Copyrighted. </a:t>
            </a:r>
            <a:endParaRPr lang="en-US" sz="2000" dirty="0"/>
          </a:p>
        </p:txBody>
      </p:sp>
    </p:spTree>
    <p:extLst>
      <p:ext uri="{BB962C8B-B14F-4D97-AF65-F5344CB8AC3E}">
        <p14:creationId xmlns:p14="http://schemas.microsoft.com/office/powerpoint/2010/main" val="36698736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(6/9)</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smtClean="0"/>
              <a:t>Εικόνα 29</a:t>
            </a:r>
            <a:r>
              <a:rPr lang="en-US" sz="2000" dirty="0" smtClean="0"/>
              <a:t>: </a:t>
            </a:r>
            <a:r>
              <a:rPr lang="el-GR" sz="2000" dirty="0"/>
              <a:t>Η Ακολουθία του </a:t>
            </a:r>
            <a:r>
              <a:rPr lang="el-GR" sz="2000" dirty="0" smtClean="0"/>
              <a:t>Επιταφίου</a:t>
            </a:r>
            <a:r>
              <a:rPr lang="en-US" sz="2000" dirty="0" smtClean="0"/>
              <a:t>. Copyrighted. </a:t>
            </a:r>
            <a:r>
              <a:rPr lang="el-GR" sz="2000" dirty="0" smtClean="0">
                <a:hlinkClick r:id="rId3"/>
              </a:rPr>
              <a:t>http</a:t>
            </a:r>
            <a:r>
              <a:rPr lang="el-GR" sz="2000" dirty="0">
                <a:hlinkClick r:id="rId3"/>
              </a:rPr>
              <a:t>://1.bp.blogspot.com/-</a:t>
            </a:r>
            <a:r>
              <a:rPr lang="el-GR" sz="2000" dirty="0" smtClean="0">
                <a:hlinkClick r:id="rId3"/>
              </a:rPr>
              <a:t>AxoDVuePdos/TqGgSNLlcxI/AAAAAAAAATs/EkTYtIKfTgY/s1600/Akolouthia+Epitafiou+sto+Fanari.JPG</a:t>
            </a:r>
            <a:endParaRPr lang="en-US" sz="2000" dirty="0" smtClean="0"/>
          </a:p>
          <a:p>
            <a:pPr marL="0" indent="0">
              <a:buNone/>
            </a:pPr>
            <a:r>
              <a:rPr lang="el-GR" sz="2000" dirty="0"/>
              <a:t>Εικόνα 30</a:t>
            </a:r>
            <a:r>
              <a:rPr lang="en-US" sz="2000" dirty="0"/>
              <a:t>: Postage Stamp Sweden 1975 Jesse At Foot Of Genealogical </a:t>
            </a:r>
            <a:r>
              <a:rPr lang="en-US" sz="2000" dirty="0" smtClean="0"/>
              <a:t>Tree. Copyrighted. </a:t>
            </a:r>
            <a:r>
              <a:rPr lang="en-US" sz="2000" dirty="0" smtClean="0">
                <a:hlinkClick r:id="rId4"/>
              </a:rPr>
              <a:t>http</a:t>
            </a:r>
            <a:r>
              <a:rPr lang="en-US" sz="2000" dirty="0">
                <a:hlinkClick r:id="rId4"/>
              </a:rPr>
              <a:t>://</a:t>
            </a:r>
            <a:r>
              <a:rPr lang="en-US" sz="2000" dirty="0" smtClean="0">
                <a:hlinkClick r:id="rId4"/>
              </a:rPr>
              <a:t>static2.bigstockphoto.com/thumbs/4/5/4/large2/45455947.jpg</a:t>
            </a:r>
            <a:endParaRPr lang="en-US" sz="2000" dirty="0" smtClean="0"/>
          </a:p>
          <a:p>
            <a:pPr marL="0" indent="0">
              <a:buNone/>
            </a:pPr>
            <a:r>
              <a:rPr lang="el-GR" sz="2000" dirty="0" smtClean="0"/>
              <a:t>Εικόνα 31</a:t>
            </a:r>
            <a:r>
              <a:rPr lang="en-US" sz="2000" dirty="0"/>
              <a:t>: </a:t>
            </a:r>
            <a:r>
              <a:rPr lang="en-US" sz="2000" dirty="0" err="1"/>
              <a:t>Lulav</a:t>
            </a:r>
            <a:r>
              <a:rPr lang="en-US" sz="2000" dirty="0"/>
              <a:t> and </a:t>
            </a:r>
            <a:r>
              <a:rPr lang="en-US" sz="2000" dirty="0" err="1"/>
              <a:t>Etrog</a:t>
            </a:r>
            <a:r>
              <a:rPr lang="en-US" sz="2000" dirty="0"/>
              <a:t> used during the Jewish holiday of Sukkot</a:t>
            </a:r>
            <a:r>
              <a:rPr lang="en-US" sz="2000" dirty="0" smtClean="0"/>
              <a:t>.</a:t>
            </a:r>
            <a:r>
              <a:rPr lang="en-US" sz="2000" dirty="0"/>
              <a:t> Copyrighted. </a:t>
            </a:r>
            <a:r>
              <a:rPr lang="en-US" sz="2000" dirty="0" smtClean="0">
                <a:hlinkClick r:id="rId5"/>
              </a:rPr>
              <a:t>http</a:t>
            </a:r>
            <a:r>
              <a:rPr lang="en-US" sz="2000" dirty="0">
                <a:hlinkClick r:id="rId5"/>
              </a:rPr>
              <a:t>://</a:t>
            </a:r>
            <a:r>
              <a:rPr lang="en-US" sz="2000" dirty="0" smtClean="0">
                <a:hlinkClick r:id="rId5"/>
              </a:rPr>
              <a:t>images.juedische-allgemeine.de/article/17018.jpg</a:t>
            </a:r>
            <a:endParaRPr lang="en-US" sz="2000" dirty="0" smtClean="0"/>
          </a:p>
          <a:p>
            <a:pPr marL="0" indent="0">
              <a:buNone/>
            </a:pPr>
            <a:r>
              <a:rPr lang="el-GR" sz="2000" dirty="0" smtClean="0"/>
              <a:t>Εικόνα 32</a:t>
            </a:r>
            <a:r>
              <a:rPr lang="en-US" sz="2000" dirty="0" smtClean="0"/>
              <a:t>: </a:t>
            </a:r>
            <a:r>
              <a:rPr lang="el-GR" sz="2000" dirty="0"/>
              <a:t>Η εορτή του </a:t>
            </a:r>
            <a:r>
              <a:rPr lang="el-GR" sz="2000" dirty="0" err="1"/>
              <a:t>Σουκότ</a:t>
            </a:r>
            <a:r>
              <a:rPr lang="el-GR" sz="2000" dirty="0" smtClean="0"/>
              <a:t>.</a:t>
            </a:r>
            <a:r>
              <a:rPr lang="en-US" sz="2000" dirty="0" smtClean="0"/>
              <a:t> </a:t>
            </a:r>
            <a:r>
              <a:rPr lang="en-US" sz="2000" dirty="0"/>
              <a:t>Copyrighted. </a:t>
            </a:r>
            <a:r>
              <a:rPr lang="el-GR" sz="2000" dirty="0" smtClean="0">
                <a:hlinkClick r:id="rId6"/>
              </a:rPr>
              <a:t>http</a:t>
            </a:r>
            <a:r>
              <a:rPr lang="el-GR" sz="2000" dirty="0">
                <a:hlinkClick r:id="rId6"/>
              </a:rPr>
              <a:t>://image.slidesharecdn.com/random-140314131345-phpapp02/95/-</a:t>
            </a:r>
            <a:r>
              <a:rPr lang="el-GR" sz="2000" dirty="0" smtClean="0">
                <a:hlinkClick r:id="rId6"/>
              </a:rPr>
              <a:t>12-638.jpg?cb=1394802948</a:t>
            </a:r>
            <a:endParaRPr lang="en-US" sz="2000" dirty="0" smtClean="0"/>
          </a:p>
          <a:p>
            <a:pPr marL="0" indent="0">
              <a:buNone/>
            </a:pPr>
            <a:r>
              <a:rPr lang="el-GR" sz="2000" dirty="0" smtClean="0"/>
              <a:t>Εικόνα 33</a:t>
            </a:r>
            <a:r>
              <a:rPr lang="en-US" sz="2000" dirty="0" smtClean="0"/>
              <a:t>: </a:t>
            </a:r>
            <a:r>
              <a:rPr lang="el-GR" sz="2000" dirty="0"/>
              <a:t>Η Μεταμόρφωση </a:t>
            </a:r>
            <a:r>
              <a:rPr lang="el-GR" sz="2000" dirty="0" err="1"/>
              <a:t>Σωτήρος</a:t>
            </a:r>
            <a:r>
              <a:rPr lang="el-GR" sz="2000" dirty="0" smtClean="0"/>
              <a:t>.</a:t>
            </a:r>
            <a:r>
              <a:rPr lang="en-US" sz="2000" dirty="0" smtClean="0"/>
              <a:t> </a:t>
            </a:r>
            <a:r>
              <a:rPr lang="en-US" sz="2000" dirty="0"/>
              <a:t>Copyrighted. </a:t>
            </a:r>
            <a:r>
              <a:rPr lang="el-GR" sz="2000" dirty="0" smtClean="0">
                <a:hlinkClick r:id="rId7"/>
              </a:rPr>
              <a:t>http</a:t>
            </a:r>
            <a:r>
              <a:rPr lang="el-GR" sz="2000" dirty="0">
                <a:hlinkClick r:id="rId7"/>
              </a:rPr>
              <a:t>://</a:t>
            </a:r>
            <a:r>
              <a:rPr lang="el-GR" sz="2000" dirty="0" smtClean="0">
                <a:hlinkClick r:id="rId7"/>
              </a:rPr>
              <a:t>metamorfosi-vrilission.gr/wp-content/uploads/2011/10/metamorfosi.jpg</a:t>
            </a:r>
            <a:endParaRPr lang="el-GR" sz="2000" dirty="0"/>
          </a:p>
        </p:txBody>
      </p:sp>
    </p:spTree>
    <p:extLst>
      <p:ext uri="{BB962C8B-B14F-4D97-AF65-F5344CB8AC3E}">
        <p14:creationId xmlns:p14="http://schemas.microsoft.com/office/powerpoint/2010/main" val="32059531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(7/9)</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34</a:t>
            </a:r>
            <a:r>
              <a:rPr lang="en-US" sz="2000" dirty="0" smtClean="0"/>
              <a:t>: </a:t>
            </a:r>
            <a:r>
              <a:rPr lang="el-GR" sz="2000" dirty="0"/>
              <a:t>Η σκηνή του Μωυσή</a:t>
            </a:r>
            <a:r>
              <a:rPr lang="el-GR" sz="2000" dirty="0" smtClean="0"/>
              <a:t>.</a:t>
            </a:r>
            <a:r>
              <a:rPr lang="en-US" sz="2000" dirty="0" smtClean="0"/>
              <a:t> Copyrighted. </a:t>
            </a:r>
            <a:r>
              <a:rPr lang="el-GR" sz="2000" dirty="0" smtClean="0">
                <a:hlinkClick r:id="rId3"/>
              </a:rPr>
              <a:t>http</a:t>
            </a:r>
            <a:r>
              <a:rPr lang="el-GR" sz="2000" dirty="0">
                <a:hlinkClick r:id="rId3"/>
              </a:rPr>
              <a:t>://</a:t>
            </a:r>
            <a:r>
              <a:rPr lang="el-GR" sz="2000" dirty="0" smtClean="0">
                <a:hlinkClick r:id="rId3"/>
              </a:rPr>
              <a:t>www.templestudy.com/wp-content/uploads/2008/06/tabernacle3.jpg</a:t>
            </a:r>
            <a:endParaRPr lang="en-US" sz="2000" dirty="0" smtClean="0"/>
          </a:p>
          <a:p>
            <a:pPr marL="0" indent="0">
              <a:buNone/>
            </a:pPr>
            <a:r>
              <a:rPr lang="el-GR" sz="2000" dirty="0"/>
              <a:t>Εικόνα 35</a:t>
            </a:r>
            <a:r>
              <a:rPr lang="en-US" sz="2000" dirty="0"/>
              <a:t>: </a:t>
            </a:r>
            <a:r>
              <a:rPr lang="el-GR" sz="2000" dirty="0"/>
              <a:t>Ημέρα της Αγίας Τριάδος</a:t>
            </a:r>
            <a:r>
              <a:rPr lang="el-GR" sz="2000" dirty="0" smtClean="0"/>
              <a:t>.</a:t>
            </a:r>
            <a:r>
              <a:rPr lang="en-US" sz="2000" dirty="0" smtClean="0"/>
              <a:t> Public domain. </a:t>
            </a:r>
            <a:r>
              <a:rPr lang="el-GR" sz="2000" dirty="0" smtClean="0">
                <a:hlinkClick r:id="rId4"/>
              </a:rPr>
              <a:t>https</a:t>
            </a:r>
            <a:r>
              <a:rPr lang="el-GR" sz="2000" dirty="0">
                <a:hlinkClick r:id="rId4"/>
              </a:rPr>
              <a:t>://</a:t>
            </a:r>
            <a:r>
              <a:rPr lang="el-GR" sz="2000" dirty="0" smtClean="0">
                <a:hlinkClick r:id="rId4"/>
              </a:rPr>
              <a:t>commons.wikimedia.org/wiki/File:El_Greco_006.jpg?uselang=el</a:t>
            </a:r>
            <a:endParaRPr lang="en-US" sz="2000" dirty="0" smtClean="0"/>
          </a:p>
          <a:p>
            <a:pPr marL="0" indent="0">
              <a:buNone/>
            </a:pPr>
            <a:r>
              <a:rPr lang="el-GR" sz="2000" dirty="0" smtClean="0"/>
              <a:t>Εικόνα 36</a:t>
            </a:r>
            <a:r>
              <a:rPr lang="en-US" sz="2000" dirty="0" smtClean="0"/>
              <a:t>: </a:t>
            </a:r>
            <a:r>
              <a:rPr lang="el-GR" sz="2000" dirty="0"/>
              <a:t>Η Πεντηκοστή. </a:t>
            </a:r>
            <a:r>
              <a:rPr lang="en-US" sz="2000" dirty="0"/>
              <a:t>Public </a:t>
            </a:r>
            <a:r>
              <a:rPr lang="en-US" sz="2000" dirty="0" smtClean="0"/>
              <a:t>domain. </a:t>
            </a:r>
            <a:r>
              <a:rPr lang="en-US" sz="2000" dirty="0" smtClean="0">
                <a:hlinkClick r:id="rId5"/>
              </a:rPr>
              <a:t>https</a:t>
            </a:r>
            <a:r>
              <a:rPr lang="en-US" sz="2000" dirty="0">
                <a:hlinkClick r:id="rId5"/>
              </a:rPr>
              <a:t>://</a:t>
            </a:r>
            <a:r>
              <a:rPr lang="en-US" sz="2000" dirty="0" smtClean="0">
                <a:hlinkClick r:id="rId5"/>
              </a:rPr>
              <a:t>commons.wikimedia.org/wiki/File:Pentecost.JPG</a:t>
            </a:r>
            <a:endParaRPr lang="en-US" sz="2000" dirty="0" smtClean="0"/>
          </a:p>
          <a:p>
            <a:pPr marL="0" indent="0">
              <a:buNone/>
            </a:pPr>
            <a:r>
              <a:rPr lang="el-GR" sz="2000" dirty="0" smtClean="0"/>
              <a:t>Εικόνα 37</a:t>
            </a:r>
            <a:r>
              <a:rPr lang="en-US" sz="2000" dirty="0" smtClean="0"/>
              <a:t>: </a:t>
            </a:r>
            <a:r>
              <a:rPr lang="el-GR" sz="2000" dirty="0"/>
              <a:t>Η Κιβωτός του </a:t>
            </a:r>
            <a:r>
              <a:rPr lang="el-GR" sz="2000" dirty="0" smtClean="0"/>
              <a:t>Νώε</a:t>
            </a:r>
            <a:r>
              <a:rPr lang="en-US" sz="2000" dirty="0" smtClean="0"/>
              <a:t>. </a:t>
            </a:r>
            <a:r>
              <a:rPr lang="en-US" sz="2000" dirty="0"/>
              <a:t>Copyrighted. </a:t>
            </a:r>
            <a:r>
              <a:rPr lang="el-GR" sz="2000" dirty="0" smtClean="0">
                <a:hlinkClick r:id="rId6"/>
              </a:rPr>
              <a:t>http</a:t>
            </a:r>
            <a:r>
              <a:rPr lang="el-GR" sz="2000" dirty="0">
                <a:hlinkClick r:id="rId6"/>
              </a:rPr>
              <a:t>://</a:t>
            </a:r>
            <a:r>
              <a:rPr lang="el-GR" sz="2000" dirty="0" smtClean="0">
                <a:hlinkClick r:id="rId6"/>
              </a:rPr>
              <a:t>ebooks.edu.gr/modules/ebook/show.php/DSDIM-F100/501/3263,13299/images/img4_12.jpg</a:t>
            </a:r>
            <a:endParaRPr lang="en-US" sz="2000" dirty="0" smtClean="0"/>
          </a:p>
          <a:p>
            <a:pPr marL="0" indent="0">
              <a:buNone/>
            </a:pPr>
            <a:r>
              <a:rPr lang="el-GR" sz="2000" dirty="0" smtClean="0"/>
              <a:t>Εικόνα 38</a:t>
            </a:r>
            <a:r>
              <a:rPr lang="en-US" sz="2000" dirty="0" smtClean="0"/>
              <a:t>: </a:t>
            </a:r>
            <a:r>
              <a:rPr lang="el-GR" sz="2000" dirty="0"/>
              <a:t>Οι Δέκα </a:t>
            </a:r>
            <a:r>
              <a:rPr lang="el-GR" sz="2000" dirty="0" smtClean="0"/>
              <a:t>Εντολές</a:t>
            </a:r>
            <a:r>
              <a:rPr lang="en-US" sz="2000" dirty="0" smtClean="0"/>
              <a:t>. </a:t>
            </a:r>
            <a:r>
              <a:rPr lang="en-US" sz="2000" dirty="0"/>
              <a:t>Copyrighted. </a:t>
            </a:r>
            <a:r>
              <a:rPr lang="el-GR" sz="2000" dirty="0" smtClean="0">
                <a:hlinkClick r:id="rId7"/>
              </a:rPr>
              <a:t>http</a:t>
            </a:r>
            <a:r>
              <a:rPr lang="el-GR" sz="2000" dirty="0">
                <a:hlinkClick r:id="rId7"/>
              </a:rPr>
              <a:t>://</a:t>
            </a:r>
            <a:r>
              <a:rPr lang="el-GR" sz="2000" dirty="0" smtClean="0">
                <a:hlinkClick r:id="rId7"/>
              </a:rPr>
              <a:t>orthodoxanswers.gr/wp-content/uploads/2010/04/moisis-660x330.jpg</a:t>
            </a:r>
            <a:endParaRPr lang="en-US" sz="2000" dirty="0" smtClean="0"/>
          </a:p>
        </p:txBody>
      </p:sp>
    </p:spTree>
    <p:extLst>
      <p:ext uri="{BB962C8B-B14F-4D97-AF65-F5344CB8AC3E}">
        <p14:creationId xmlns:p14="http://schemas.microsoft.com/office/powerpoint/2010/main" val="4685687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(8/9)</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a:t>Εικόνα 39</a:t>
            </a:r>
            <a:r>
              <a:rPr lang="en-US" sz="2000" dirty="0"/>
              <a:t>: </a:t>
            </a:r>
            <a:r>
              <a:rPr lang="el-GR" sz="2000" dirty="0"/>
              <a:t>Το </a:t>
            </a:r>
            <a:r>
              <a:rPr lang="el-GR" sz="2000" dirty="0" err="1"/>
              <a:t>Γιώμ</a:t>
            </a:r>
            <a:r>
              <a:rPr lang="el-GR" sz="2000" dirty="0"/>
              <a:t> </a:t>
            </a:r>
            <a:r>
              <a:rPr lang="el-GR" sz="2000" dirty="0" err="1"/>
              <a:t>Κιππούρ</a:t>
            </a:r>
            <a:r>
              <a:rPr lang="el-GR" sz="2000" dirty="0"/>
              <a:t>.</a:t>
            </a:r>
            <a:r>
              <a:rPr lang="en-US" sz="2000" dirty="0"/>
              <a:t> Copyrighted. </a:t>
            </a:r>
            <a:r>
              <a:rPr lang="el-GR" sz="2000" dirty="0">
                <a:hlinkClick r:id="rId3"/>
              </a:rPr>
              <a:t>http://</a:t>
            </a:r>
            <a:r>
              <a:rPr lang="el-GR" sz="2000" dirty="0" smtClean="0">
                <a:hlinkClick r:id="rId3"/>
              </a:rPr>
              <a:t>www.cliparthut.com/clip-arts/748/yom-kippur-clip-art-748004.gif</a:t>
            </a:r>
            <a:endParaRPr lang="en-US" sz="2000" dirty="0" smtClean="0"/>
          </a:p>
          <a:p>
            <a:pPr marL="0" indent="0">
              <a:buNone/>
            </a:pPr>
            <a:r>
              <a:rPr lang="el-GR" sz="2000" dirty="0" smtClean="0"/>
              <a:t>Εικόνα 40</a:t>
            </a:r>
            <a:r>
              <a:rPr lang="en-US" sz="2000" dirty="0"/>
              <a:t>: The Scapegoat</a:t>
            </a:r>
            <a:r>
              <a:rPr lang="en-US" sz="2000" dirty="0" smtClean="0"/>
              <a:t>. Public domain. </a:t>
            </a:r>
            <a:r>
              <a:rPr lang="en-US" sz="2000" dirty="0" smtClean="0">
                <a:hlinkClick r:id="rId4"/>
              </a:rPr>
              <a:t>https</a:t>
            </a:r>
            <a:r>
              <a:rPr lang="en-US" sz="2000" dirty="0">
                <a:hlinkClick r:id="rId4"/>
              </a:rPr>
              <a:t>://commons.wikimedia.org/wiki/File:William_Holman_Hunt_-_</a:t>
            </a:r>
            <a:r>
              <a:rPr lang="en-US" sz="2000" dirty="0" smtClean="0">
                <a:hlinkClick r:id="rId4"/>
              </a:rPr>
              <a:t>The_Scapegoat.jpg</a:t>
            </a:r>
            <a:endParaRPr lang="en-US" sz="2000" dirty="0" smtClean="0"/>
          </a:p>
          <a:p>
            <a:pPr marL="0" indent="0">
              <a:buNone/>
            </a:pPr>
            <a:r>
              <a:rPr lang="el-GR" sz="2000" dirty="0" smtClean="0"/>
              <a:t>Εικόνα 41</a:t>
            </a:r>
            <a:r>
              <a:rPr lang="en-US" sz="2000" dirty="0" smtClean="0"/>
              <a:t>: </a:t>
            </a:r>
            <a:r>
              <a:rPr lang="el-GR" sz="2000" dirty="0"/>
              <a:t>Ιφιγένεια εν </a:t>
            </a:r>
            <a:r>
              <a:rPr lang="el-GR" sz="2000" dirty="0" err="1"/>
              <a:t>Αυλίδι</a:t>
            </a:r>
            <a:r>
              <a:rPr lang="el-GR" sz="2000" dirty="0"/>
              <a:t>. </a:t>
            </a:r>
            <a:r>
              <a:rPr lang="en-US" sz="2000" dirty="0"/>
              <a:t>Public </a:t>
            </a:r>
            <a:r>
              <a:rPr lang="en-US" sz="2000" dirty="0" smtClean="0"/>
              <a:t>domain. </a:t>
            </a:r>
            <a:r>
              <a:rPr lang="el-GR" sz="2000" dirty="0" smtClean="0">
                <a:hlinkClick r:id="rId5"/>
              </a:rPr>
              <a:t>https</a:t>
            </a:r>
            <a:r>
              <a:rPr lang="el-GR" sz="2000" dirty="0">
                <a:hlinkClick r:id="rId5"/>
              </a:rPr>
              <a:t>://commons.wikimedia.org/wiki/File:Pieter_Lastman_-_De_offerstrijd_tussen_Orestes_en_Pylades_-_</a:t>
            </a:r>
            <a:r>
              <a:rPr lang="el-GR" sz="2000" dirty="0" smtClean="0">
                <a:hlinkClick r:id="rId5"/>
              </a:rPr>
              <a:t>Google_Art_Project.jpg</a:t>
            </a:r>
            <a:endParaRPr lang="en-US" sz="2000" dirty="0" smtClean="0"/>
          </a:p>
          <a:p>
            <a:pPr marL="0" indent="0">
              <a:buNone/>
            </a:pPr>
            <a:r>
              <a:rPr lang="el-GR" sz="2000" dirty="0" smtClean="0"/>
              <a:t>Εικόνα 42</a:t>
            </a:r>
            <a:r>
              <a:rPr lang="en-US" sz="2000" dirty="0" smtClean="0"/>
              <a:t>: </a:t>
            </a:r>
            <a:r>
              <a:rPr lang="it-IT" sz="2000" dirty="0"/>
              <a:t>A Hanukkah </a:t>
            </a:r>
            <a:r>
              <a:rPr lang="it-IT" sz="2000" dirty="0" smtClean="0"/>
              <a:t>menorah</a:t>
            </a:r>
            <a:r>
              <a:rPr lang="el-GR" sz="2000" dirty="0" smtClean="0"/>
              <a:t>.</a:t>
            </a:r>
            <a:r>
              <a:rPr lang="en-US" sz="2000" dirty="0" smtClean="0"/>
              <a:t> </a:t>
            </a:r>
            <a:r>
              <a:rPr lang="en-US" sz="2000" dirty="0"/>
              <a:t>Copyrighted. </a:t>
            </a:r>
            <a:r>
              <a:rPr lang="it-IT" sz="2000" dirty="0" smtClean="0">
                <a:hlinkClick r:id="rId6"/>
              </a:rPr>
              <a:t>http</a:t>
            </a:r>
            <a:r>
              <a:rPr lang="it-IT" sz="2000" dirty="0">
                <a:hlinkClick r:id="rId6"/>
              </a:rPr>
              <a:t>://3.bp.blogspot.com/-</a:t>
            </a:r>
            <a:r>
              <a:rPr lang="it-IT" sz="2000" dirty="0" smtClean="0">
                <a:hlinkClick r:id="rId6"/>
              </a:rPr>
              <a:t>s1iSsTBvcRM/TuuCrqVC3DI/AAAAAAAABUo/URI_f94f4Is/s1600/MIDEAST_ISRAEL_HANNUK_Peep.jpg</a:t>
            </a:r>
            <a:endParaRPr lang="it-IT" sz="2000" dirty="0" smtClean="0"/>
          </a:p>
          <a:p>
            <a:pPr marL="0" indent="0">
              <a:buNone/>
            </a:pPr>
            <a:r>
              <a:rPr lang="el-GR" sz="2000" dirty="0" smtClean="0"/>
              <a:t>Εικόνα 43</a:t>
            </a:r>
            <a:r>
              <a:rPr lang="en-US" sz="2000" dirty="0"/>
              <a:t>: A Hanukkah menorah. Copyrighted. </a:t>
            </a:r>
            <a:r>
              <a:rPr lang="en-US" sz="2000" dirty="0" smtClean="0">
                <a:hlinkClick r:id="rId7"/>
              </a:rPr>
              <a:t>http</a:t>
            </a:r>
            <a:r>
              <a:rPr lang="en-US" sz="2000" dirty="0">
                <a:hlinkClick r:id="rId7"/>
              </a:rPr>
              <a:t>://</a:t>
            </a:r>
            <a:r>
              <a:rPr lang="en-US" sz="2000" dirty="0" smtClean="0">
                <a:hlinkClick r:id="rId7"/>
              </a:rPr>
              <a:t>aspectsofreligion.wikispaces.com/file/view/48954.gif/122688085/48954.gif</a:t>
            </a:r>
            <a:endParaRPr lang="el-GR" sz="2000" dirty="0"/>
          </a:p>
        </p:txBody>
      </p:sp>
    </p:spTree>
    <p:extLst>
      <p:ext uri="{BB962C8B-B14F-4D97-AF65-F5344CB8AC3E}">
        <p14:creationId xmlns:p14="http://schemas.microsoft.com/office/powerpoint/2010/main" val="12204610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(9/9)</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44</a:t>
            </a:r>
            <a:r>
              <a:rPr lang="en-US" sz="2000" dirty="0"/>
              <a:t>:</a:t>
            </a:r>
            <a:r>
              <a:rPr lang="it-IT" sz="2000" dirty="0" smtClean="0"/>
              <a:t> </a:t>
            </a:r>
            <a:r>
              <a:rPr lang="it-IT" sz="2000" dirty="0"/>
              <a:t>A Hanukkah menorah</a:t>
            </a:r>
            <a:r>
              <a:rPr lang="it-IT" sz="2000" dirty="0" smtClean="0"/>
              <a:t>. Copyrighted. </a:t>
            </a:r>
            <a:r>
              <a:rPr lang="it-IT" sz="2000" dirty="0" smtClean="0">
                <a:hlinkClick r:id="rId3"/>
              </a:rPr>
              <a:t>http</a:t>
            </a:r>
            <a:r>
              <a:rPr lang="it-IT" sz="2000" dirty="0">
                <a:hlinkClick r:id="rId3"/>
              </a:rPr>
              <a:t>://</a:t>
            </a:r>
            <a:r>
              <a:rPr lang="it-IT" sz="2000" dirty="0" smtClean="0">
                <a:hlinkClick r:id="rId3"/>
              </a:rPr>
              <a:t>multikulti.gr/wp-content/uploads/hanoukia-620x310.jpg</a:t>
            </a:r>
            <a:endParaRPr lang="it-IT" sz="2000" dirty="0" smtClean="0"/>
          </a:p>
          <a:p>
            <a:pPr marL="0" indent="0">
              <a:buNone/>
            </a:pPr>
            <a:r>
              <a:rPr lang="el-GR" sz="2000" dirty="0" smtClean="0"/>
              <a:t>Εικόνα 45</a:t>
            </a:r>
            <a:r>
              <a:rPr lang="en-US" sz="2000" dirty="0"/>
              <a:t>: Happy Hanukkah Card</a:t>
            </a:r>
            <a:r>
              <a:rPr lang="en-US" sz="2000" dirty="0" smtClean="0"/>
              <a:t>. </a:t>
            </a:r>
            <a:r>
              <a:rPr lang="it-IT" sz="2000" dirty="0" smtClean="0"/>
              <a:t>Copyrighted. </a:t>
            </a:r>
            <a:r>
              <a:rPr lang="en-US" sz="2000" dirty="0" smtClean="0">
                <a:hlinkClick r:id="rId4"/>
              </a:rPr>
              <a:t>http</a:t>
            </a:r>
            <a:r>
              <a:rPr lang="en-US" sz="2000" dirty="0">
                <a:hlinkClick r:id="rId4"/>
              </a:rPr>
              <a:t>://</a:t>
            </a:r>
            <a:r>
              <a:rPr lang="en-US" sz="2000" dirty="0" smtClean="0">
                <a:hlinkClick r:id="rId4"/>
              </a:rPr>
              <a:t>thumbs.dreamstime.com/x/retro-happy-hanukkah-card-5-27105126.jpg</a:t>
            </a:r>
            <a:endParaRPr lang="en-US" sz="2000" dirty="0" smtClean="0"/>
          </a:p>
          <a:p>
            <a:pPr marL="0" indent="0">
              <a:buNone/>
            </a:pPr>
            <a:r>
              <a:rPr lang="el-GR" sz="2000" dirty="0" smtClean="0"/>
              <a:t>Εικόνα 46</a:t>
            </a:r>
            <a:r>
              <a:rPr lang="en-US" sz="2000" dirty="0" smtClean="0"/>
              <a:t>: </a:t>
            </a:r>
            <a:r>
              <a:rPr lang="fr-FR" sz="2000" dirty="0"/>
              <a:t>Allumage des bougies de </a:t>
            </a:r>
            <a:r>
              <a:rPr lang="fr-FR" sz="2000" dirty="0" err="1"/>
              <a:t>hanoucca</a:t>
            </a:r>
            <a:r>
              <a:rPr lang="fr-FR" sz="2000" dirty="0"/>
              <a:t> au moyen âge</a:t>
            </a:r>
            <a:r>
              <a:rPr lang="fr-FR" sz="2000" dirty="0" smtClean="0"/>
              <a:t>. </a:t>
            </a:r>
            <a:r>
              <a:rPr lang="it-IT" sz="2000" dirty="0"/>
              <a:t>Copyrighted. </a:t>
            </a:r>
            <a:r>
              <a:rPr lang="fr-FR" sz="2000" dirty="0" smtClean="0">
                <a:hlinkClick r:id="rId5"/>
              </a:rPr>
              <a:t>http</a:t>
            </a:r>
            <a:r>
              <a:rPr lang="fr-FR" sz="2000" dirty="0">
                <a:hlinkClick r:id="rId5"/>
              </a:rPr>
              <a:t>://</a:t>
            </a:r>
            <a:r>
              <a:rPr lang="fr-FR" sz="2000" dirty="0" smtClean="0">
                <a:hlinkClick r:id="rId5"/>
              </a:rPr>
              <a:t>ioanninajewishlegacy.com/IoanninaEL/assets/img/relifeHanukGallery01.jpg</a:t>
            </a:r>
            <a:endParaRPr lang="fr-FR" sz="2000" dirty="0" smtClean="0"/>
          </a:p>
          <a:p>
            <a:pPr marL="0" indent="0">
              <a:buNone/>
            </a:pPr>
            <a:r>
              <a:rPr lang="el-GR" sz="2000" dirty="0" smtClean="0"/>
              <a:t>Εικόνα 47</a:t>
            </a:r>
            <a:r>
              <a:rPr lang="en-US" sz="2000" dirty="0"/>
              <a:t>: Jewish </a:t>
            </a:r>
            <a:r>
              <a:rPr lang="en-US" sz="2000" dirty="0" smtClean="0"/>
              <a:t>holiday</a:t>
            </a:r>
            <a:r>
              <a:rPr lang="el-GR" sz="2000" dirty="0" smtClean="0"/>
              <a:t> </a:t>
            </a:r>
            <a:r>
              <a:rPr lang="en-US" sz="2000" dirty="0"/>
              <a:t>icon</a:t>
            </a:r>
            <a:r>
              <a:rPr lang="el-GR" sz="2000" dirty="0" smtClean="0"/>
              <a:t>. </a:t>
            </a:r>
            <a:r>
              <a:rPr lang="it-IT" sz="2000" dirty="0" smtClean="0"/>
              <a:t>Copyrighted</a:t>
            </a:r>
            <a:r>
              <a:rPr lang="en-US" sz="2000" dirty="0" smtClean="0"/>
              <a:t>.</a:t>
            </a:r>
            <a:r>
              <a:rPr lang="el-GR" sz="2000" dirty="0" smtClean="0"/>
              <a:t> </a:t>
            </a:r>
            <a:r>
              <a:rPr lang="en-US" sz="2000" dirty="0" smtClean="0">
                <a:hlinkClick r:id="rId6"/>
              </a:rPr>
              <a:t>http</a:t>
            </a:r>
            <a:r>
              <a:rPr lang="en-US" sz="2000" dirty="0">
                <a:hlinkClick r:id="rId6"/>
              </a:rPr>
              <a:t>://</a:t>
            </a:r>
            <a:r>
              <a:rPr lang="en-US" sz="2000" dirty="0" smtClean="0">
                <a:hlinkClick r:id="rId6"/>
              </a:rPr>
              <a:t>thumb9.shutterstock.com/display_pic_with_logo/87512/244355752/stock-vector-jewish-holiday-icons-for-purim-balloons-megillah-with-the-hebrew-text-megilat-esther-the-name-244355752.jpg</a:t>
            </a:r>
            <a:endParaRPr lang="el-GR" sz="2000" dirty="0" smtClean="0"/>
          </a:p>
          <a:p>
            <a:pPr marL="0" indent="0">
              <a:buNone/>
            </a:pPr>
            <a:r>
              <a:rPr lang="el-GR" sz="2000" dirty="0" smtClean="0"/>
              <a:t>Εικόνα 48</a:t>
            </a:r>
            <a:r>
              <a:rPr lang="en-US" sz="2000" dirty="0" smtClean="0"/>
              <a:t>: </a:t>
            </a:r>
            <a:r>
              <a:rPr lang="el-GR" sz="2000" dirty="0"/>
              <a:t>Η Βασίλισσα </a:t>
            </a:r>
            <a:r>
              <a:rPr lang="el-GR" sz="2000" dirty="0" err="1"/>
              <a:t>Εσθήρ</a:t>
            </a:r>
            <a:r>
              <a:rPr lang="el-GR" sz="2000" dirty="0" smtClean="0"/>
              <a:t>.</a:t>
            </a:r>
            <a:r>
              <a:rPr lang="en-US" sz="2000" dirty="0" smtClean="0"/>
              <a:t> </a:t>
            </a:r>
            <a:r>
              <a:rPr lang="it-IT" sz="2000" dirty="0"/>
              <a:t>Copyrighted</a:t>
            </a:r>
            <a:r>
              <a:rPr lang="en-US" sz="2000" dirty="0"/>
              <a:t>.</a:t>
            </a:r>
            <a:r>
              <a:rPr lang="el-GR" sz="2000" dirty="0" smtClean="0"/>
              <a:t> </a:t>
            </a:r>
            <a:r>
              <a:rPr lang="el-GR" sz="2000" dirty="0">
                <a:hlinkClick r:id="rId7"/>
              </a:rPr>
              <a:t>http://1.bp.blogspot.com/-</a:t>
            </a:r>
            <a:r>
              <a:rPr lang="el-GR" sz="2000" dirty="0" smtClean="0">
                <a:hlinkClick r:id="rId7"/>
              </a:rPr>
              <a:t>PsYPUiYgOM4/TV1-qODklTI/AAAAAAAAB2g/NfjcqRQlu-0/s1600/bEsther.jpg</a:t>
            </a:r>
            <a:r>
              <a:rPr lang="en-US" sz="2000" dirty="0" smtClean="0"/>
              <a:t> </a:t>
            </a:r>
            <a:endParaRPr lang="en-US" sz="2000" dirty="0"/>
          </a:p>
          <a:p>
            <a:pPr marL="0" indent="0">
              <a:buNone/>
            </a:pPr>
            <a:endParaRPr lang="el-GR" sz="2000" dirty="0"/>
          </a:p>
        </p:txBody>
      </p:sp>
    </p:spTree>
    <p:extLst>
      <p:ext uri="{BB962C8B-B14F-4D97-AF65-F5344CB8AC3E}">
        <p14:creationId xmlns:p14="http://schemas.microsoft.com/office/powerpoint/2010/main" val="20673988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9/2015 17:45:3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9080EA7-8B00-4390-B192-B2898E78894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2411</TotalTime>
  <Words>7899</Words>
  <Application>Microsoft Office PowerPoint</Application>
  <PresentationFormat>Προβολή στην οθόνη (4:3)</PresentationFormat>
  <Paragraphs>682</Paragraphs>
  <Slides>97</Slides>
  <Notes>17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97</vt:i4>
      </vt:variant>
    </vt:vector>
  </HeadingPairs>
  <TitlesOfParts>
    <vt:vector size="104" baseType="lpstr">
      <vt:lpstr>Arial</vt:lpstr>
      <vt:lpstr>Calibri</vt:lpstr>
      <vt:lpstr>Palatino Linotype</vt:lpstr>
      <vt:lpstr>Tahoma</vt:lpstr>
      <vt:lpstr>Times New Roman</vt:lpstr>
      <vt:lpstr>Wingdings</vt:lpstr>
      <vt:lpstr>Θέμα του Office</vt:lpstr>
      <vt:lpstr>Βιβλική Αρχαιολογία - Θεσμολογία</vt:lpstr>
      <vt:lpstr>Χώρος (ανομοιογενής) - Θεοφάνεια</vt:lpstr>
      <vt:lpstr>Χρόνος Ανομοιογενής - Εορτές</vt:lpstr>
      <vt:lpstr>Παρουσίαση του PowerPoint</vt:lpstr>
      <vt:lpstr>Παρουσίαση του PowerPoint</vt:lpstr>
      <vt:lpstr>ΕΟΡΤΗ ΤΟΥ ΠΑΣΧΑ  (Χάγ Πεσάχ)</vt:lpstr>
      <vt:lpstr>ΠΑΣΧΑ (ΠΕΣΣΑΧ-ΦΑΣΕΚ-ΦΑΣΕΧ)</vt:lpstr>
      <vt:lpstr>ΠΑΣΧΑ</vt:lpstr>
      <vt:lpstr>Σημασία εορτών κατά Φίλωνα</vt:lpstr>
      <vt:lpstr>Σημασία εορτών κατά Φίλωνα [2]</vt:lpstr>
      <vt:lpstr>Εορτές</vt:lpstr>
      <vt:lpstr>Εορτές [2]</vt:lpstr>
      <vt:lpstr>Εορτές [3]</vt:lpstr>
      <vt:lpstr>Εορτές [4]</vt:lpstr>
      <vt:lpstr>ΙΣΡΑΗΛΙΤΙΚΟ ΗΜΕΡΟΛΟΓΙΟ</vt:lpstr>
      <vt:lpstr>ΙΣΡΑΗΛΙΤΙΚΟ ΗΜΕΡΟΛΟΓΙΟ [2]</vt:lpstr>
      <vt:lpstr>ΠΑΣΧΑ</vt:lpstr>
      <vt:lpstr>ΠΑΣΧΑ [2]</vt:lpstr>
      <vt:lpstr>Παρουσίαση του PowerPoint</vt:lpstr>
      <vt:lpstr>ΔΙΟΡΙΣΜΟΙ ΤΟΥ ΟΡΟΥ ΤΟΥ ΠΑΣΧΑ</vt:lpstr>
      <vt:lpstr>ΟΡΘΟΔΟΞΟ ΠΑΣΧΑ</vt:lpstr>
      <vt:lpstr>ΟΡΘΟΔΟΞΟ ΠΑΣΧΑ [2]</vt:lpstr>
      <vt:lpstr>ΤΟ ΛΑΘΟΣ ΤΩΝ 5 ΗΜΕΡΩΝ ΤΗΣ ΠΑΝΣΕΛΗΝΟΥ</vt:lpstr>
      <vt:lpstr>Παρουσίαση του PowerPoint</vt:lpstr>
      <vt:lpstr> ΠΑΠΙΚΟΝ ΠΑΣΧΑ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ΠΩΣ ΓΙΟΡΤΑΖΟΤΑΝ ΤΟ ΙΟΥΔΑΪΚΟ ΠΑΣΧΑ</vt:lpstr>
      <vt:lpstr>Παρουσίαση του PowerPoint</vt:lpstr>
      <vt:lpstr>Παρουσίαση του PowerPoint</vt:lpstr>
      <vt:lpstr>Παρουσίαση του PowerPoint</vt:lpstr>
      <vt:lpstr>Παρουσίαση του PowerPoint</vt:lpstr>
      <vt:lpstr> ΠΩΣ ΓΙΟΡΤΑΖΟΤΑΝ ΤΟ ΙΟΥΔΑΪΚΟ ΠΑΣΧΑ [2]</vt:lpstr>
      <vt:lpstr> ΠΩΣ ΓΙΟΡΤΑΖΟΤΑΝ ΤΟ ΙΟΥΔΑΪΚΟ ΠΑΣΧΑ [3]</vt:lpstr>
      <vt:lpstr> ΠΩΣ ΓΙΟΡΤΑΖΟΤΑΝ ΤΟ ΙΟΥΔΑΪΚΟ ΠΑΣΧΑ [4]</vt:lpstr>
      <vt:lpstr> ΠΩΣ ΓΙΟΡΤΑΖΟΤΑΝ ΤΟ ΙΟΥΔΑΪΚΟ ΠΑΣΧΑ [5]</vt:lpstr>
      <vt:lpstr> ΠΩΣ ΓΙΟΡΤΑΖΟΤΑΝ ΤΟ ΙΟΥΔΑΪΚΟ ΠΑΣΧΑ [6]</vt:lpstr>
      <vt:lpstr> ΠΩΣ ΓΙΟΡΤΑΖΟΤΑΝ ΤΟ ΙΟΥΔΑΪΚΟ ΠΑΣΧΑ [7]</vt:lpstr>
      <vt:lpstr> ΠΩΣ ΓΙΟΡΤΑΖΟΤΑΝ ΤΟ ΙΟΥΔΑΪΚΟ ΠΑΣΧΑ [8]</vt:lpstr>
      <vt:lpstr> ΠΩΣ ΓΙΟΡΤΑΖΟΤΑΝ ΤΟ ΙΟΥΔΑΪΚΟ ΠΑΣΧΑ [9]</vt:lpstr>
      <vt:lpstr> ΠΩΣ ΓΙΟΡΤΑΖΟΤΑΝ ΤΟ ΙΟΥΔΑΪΚΟ ΠΑΣΧΑ [10]</vt:lpstr>
      <vt:lpstr> ΠΩΣ ΓΙΟΡΤΑΖΟΤΑΝ ΤΟ ΙΟΥΔΑΪΚΟ ΠΑΣΧΑ [11]</vt:lpstr>
      <vt:lpstr> ΠΩΣ ΓΙΟΡΤΑΖΟΤΑΝ ΤΟ ΙΟΥΔΑΪΚΟ ΠΑΣΧΑ [12]</vt:lpstr>
      <vt:lpstr>ΕΟΡΤΗ ΤΩΝ ΑΖΥΜΩΝ  (Χάγ αμματσώθ)</vt:lpstr>
      <vt:lpstr>ΕΟΡΤΗ ΤΩΝ ΑΖΥΜΩΝ  (Χάγ αμματσώθ) [2]</vt:lpstr>
      <vt:lpstr>ΕΟΡΤΗ ΤΩΝ ΑΖΥΜΩΝ  (Χάγ αμματσώθ) [3]</vt:lpstr>
      <vt:lpstr>ΕΟΡΤΗ ΤΩΝ ΑΖΥΜΩΝ  (Χάγ αμματσώθ) [4]</vt:lpstr>
      <vt:lpstr>ΣΑΒΒΑΤΟ</vt:lpstr>
      <vt:lpstr>Οι Δέκα Εντολές</vt:lpstr>
      <vt:lpstr>ΣΑΒΒΑΤΟ [2]</vt:lpstr>
      <vt:lpstr>Παρουσίαση του PowerPoint</vt:lpstr>
      <vt:lpstr>ΣΑΒΒΑΤΟ [3]</vt:lpstr>
      <vt:lpstr>ΣΑΒΒΑΤΟ [4]</vt:lpstr>
      <vt:lpstr>Παρουσίαση του PowerPoint</vt:lpstr>
      <vt:lpstr>Παρουσίαση του PowerPoint</vt:lpstr>
      <vt:lpstr>Γενεαλογικό δέντρο του Ιησού Χριστού σύμφωνα με τον Ευαγγελιστή Ματθαίο (1,17)</vt:lpstr>
      <vt:lpstr>Γενεαλογικό δέντρο του Ιησού Χριστού σύμφωνα με τον Ευαγγελιστή Λουκά (3,24-28)</vt:lpstr>
      <vt:lpstr>ΝΟΥΜΗΝΙΑ</vt:lpstr>
      <vt:lpstr>ΣΚΗΝΟΠΗΓΙΑΣ (Χάγ Ασουκιώθ)</vt:lpstr>
      <vt:lpstr>ΣΚΗΝΟΠΗΓΙΑΣ (Χάγ Ασουκιώθ) [2]</vt:lpstr>
      <vt:lpstr>ΣΚΗΝΟΠΗΓΙΑΣ (Χάγ Ασουκιώθ) [3]</vt:lpstr>
      <vt:lpstr>ΣΚΗΝΟΠΗΓΙΑΣ (Χάγ Ασουκιώθ) [4]</vt:lpstr>
      <vt:lpstr>ΣΚΗΝΟΠΗΓΙΑΣ (Χάγ Ασουκιώθ) [5]</vt:lpstr>
      <vt:lpstr>ΣΚΗΝΟΠΗΓΙΑΣ (Χάγ Ασουκιώθ) [6]</vt:lpstr>
      <vt:lpstr>ΣΚΗΝΟΠΗΓΙΑΣ (Χάγ Ασουκιώθ) [7]</vt:lpstr>
      <vt:lpstr>ΠΕΝΤΗΚΟΣΤΗ</vt:lpstr>
      <vt:lpstr>ΠΕΝΤΗΚΟΣΤΗ [2]</vt:lpstr>
      <vt:lpstr>ΠΕΝΤΗΚΟΣΤΗ [3]</vt:lpstr>
      <vt:lpstr>ΠΕΝΤΗΚΟΣΤΗ [4]</vt:lpstr>
      <vt:lpstr>ΕΞΙΛΑΣΜΟΥ (Γιώμ Κιππούρ ή Γιώμ Κιππουρίμ)</vt:lpstr>
      <vt:lpstr>ΕΞΙΛΑΣΜΟΥ (Γιώμ Κιππούρ ή Γιώμ Κιππουρίμ) [2]</vt:lpstr>
      <vt:lpstr>ΕΞΙΛΑΣΜΟΥ (Γιώμ Κιππούρ ή Γιώμ Κιππουρίμ) [3]</vt:lpstr>
      <vt:lpstr>ΕΓΚΑΙΝΙΩΝ (Χανουκά ή εορτή του φωτός)</vt:lpstr>
      <vt:lpstr>ΕΓΚΑΙΝΙΩΝ (Χανουκά ή εορτή του φωτός) [2]</vt:lpstr>
      <vt:lpstr>ΕΓΚΑΙΝΙΩΝ (Χανουκά ή εορτή του φωτός) [3]</vt:lpstr>
      <vt:lpstr>ΤΩΝ ΚΛΗΡΩΝ (Πουρείμ)</vt:lpstr>
      <vt:lpstr>ΤΩΝ ΚΛΗΡΩΝ (Πουρείμ) [2]</vt:lpstr>
      <vt:lpstr>Παρουσίαση του PowerPoint</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(1/9)</vt:lpstr>
      <vt:lpstr>Σημείωμα Χρήσης Έργων Τρίτων (2/9)</vt:lpstr>
      <vt:lpstr>Σημείωμα Χρήσης Έργων Τρίτων (3/9)</vt:lpstr>
      <vt:lpstr>Σημείωμα Χρήσης Έργων Τρίτων (4/9)</vt:lpstr>
      <vt:lpstr>Σημείωμα Χρήσης Έργων Τρίτων (5/9) </vt:lpstr>
      <vt:lpstr>Σημείωμα Χρήσης Έργων Τρίτων (6/9) </vt:lpstr>
      <vt:lpstr>Σημείωμα Χρήσης Έργων Τρίτων (7/9) </vt:lpstr>
      <vt:lpstr>Σημείωμα Χρήσης Έργων Τρίτων (8/9) </vt:lpstr>
      <vt:lpstr>Σημείωμα Χρήσης Έργων Τρίτων (9/9)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286</cp:revision>
  <dcterms:created xsi:type="dcterms:W3CDTF">2012-09-06T09:03:05Z</dcterms:created>
  <dcterms:modified xsi:type="dcterms:W3CDTF">2015-09-09T19:36:56Z</dcterms:modified>
</cp:coreProperties>
</file>