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64"/>
  </p:notesMasterIdLst>
  <p:sldIdLst>
    <p:sldId id="301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62" r:id="rId59"/>
    <p:sldId id="363" r:id="rId60"/>
    <p:sldId id="364" r:id="rId61"/>
    <p:sldId id="365" r:id="rId62"/>
    <p:sldId id="366" r:id="rId63"/>
    <p:sldId id="367" r:id="rId64"/>
    <p:sldId id="368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86" r:id="rId82"/>
    <p:sldId id="387" r:id="rId83"/>
    <p:sldId id="388" r:id="rId84"/>
    <p:sldId id="389" r:id="rId85"/>
    <p:sldId id="390" r:id="rId86"/>
    <p:sldId id="391" r:id="rId87"/>
    <p:sldId id="392" r:id="rId88"/>
    <p:sldId id="393" r:id="rId89"/>
    <p:sldId id="394" r:id="rId90"/>
    <p:sldId id="395" r:id="rId91"/>
    <p:sldId id="396" r:id="rId92"/>
    <p:sldId id="397" r:id="rId93"/>
    <p:sldId id="398" r:id="rId94"/>
    <p:sldId id="399" r:id="rId95"/>
    <p:sldId id="400" r:id="rId96"/>
    <p:sldId id="401" r:id="rId97"/>
    <p:sldId id="402" r:id="rId98"/>
    <p:sldId id="404" r:id="rId99"/>
    <p:sldId id="405" r:id="rId100"/>
    <p:sldId id="406" r:id="rId101"/>
    <p:sldId id="407" r:id="rId102"/>
    <p:sldId id="408" r:id="rId103"/>
    <p:sldId id="409" r:id="rId104"/>
    <p:sldId id="410" r:id="rId105"/>
    <p:sldId id="411" r:id="rId106"/>
    <p:sldId id="412" r:id="rId107"/>
    <p:sldId id="413" r:id="rId108"/>
    <p:sldId id="414" r:id="rId109"/>
    <p:sldId id="415" r:id="rId110"/>
    <p:sldId id="416" r:id="rId111"/>
    <p:sldId id="417" r:id="rId112"/>
    <p:sldId id="418" r:id="rId113"/>
    <p:sldId id="419" r:id="rId114"/>
    <p:sldId id="420" r:id="rId115"/>
    <p:sldId id="421" r:id="rId116"/>
    <p:sldId id="422" r:id="rId117"/>
    <p:sldId id="423" r:id="rId118"/>
    <p:sldId id="424" r:id="rId119"/>
    <p:sldId id="425" r:id="rId120"/>
    <p:sldId id="426" r:id="rId121"/>
    <p:sldId id="427" r:id="rId122"/>
    <p:sldId id="428" r:id="rId123"/>
    <p:sldId id="429" r:id="rId124"/>
    <p:sldId id="430" r:id="rId125"/>
    <p:sldId id="431" r:id="rId126"/>
    <p:sldId id="432" r:id="rId127"/>
    <p:sldId id="433" r:id="rId128"/>
    <p:sldId id="434" r:id="rId129"/>
    <p:sldId id="435" r:id="rId130"/>
    <p:sldId id="436" r:id="rId131"/>
    <p:sldId id="437" r:id="rId132"/>
    <p:sldId id="438" r:id="rId133"/>
    <p:sldId id="439" r:id="rId134"/>
    <p:sldId id="440" r:id="rId135"/>
    <p:sldId id="441" r:id="rId136"/>
    <p:sldId id="302" r:id="rId137"/>
    <p:sldId id="290" r:id="rId138"/>
    <p:sldId id="303" r:id="rId139"/>
    <p:sldId id="304" r:id="rId140"/>
    <p:sldId id="305" r:id="rId141"/>
    <p:sldId id="291" r:id="rId142"/>
    <p:sldId id="294" r:id="rId143"/>
    <p:sldId id="443" r:id="rId144"/>
    <p:sldId id="445" r:id="rId145"/>
    <p:sldId id="447" r:id="rId146"/>
    <p:sldId id="448" r:id="rId147"/>
    <p:sldId id="449" r:id="rId148"/>
    <p:sldId id="450" r:id="rId149"/>
    <p:sldId id="451" r:id="rId150"/>
    <p:sldId id="452" r:id="rId151"/>
    <p:sldId id="453" r:id="rId152"/>
    <p:sldId id="454" r:id="rId153"/>
    <p:sldId id="455" r:id="rId154"/>
    <p:sldId id="456" r:id="rId155"/>
    <p:sldId id="457" r:id="rId156"/>
    <p:sldId id="458" r:id="rId157"/>
    <p:sldId id="459" r:id="rId158"/>
    <p:sldId id="460" r:id="rId159"/>
    <p:sldId id="461" r:id="rId160"/>
    <p:sldId id="462" r:id="rId161"/>
    <p:sldId id="463" r:id="rId162"/>
    <p:sldId id="464" r:id="rId16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302"/>
            <p14:sldId id="290"/>
            <p14:sldId id="303"/>
            <p14:sldId id="304"/>
            <p14:sldId id="305"/>
            <p14:sldId id="291"/>
            <p14:sldId id="294"/>
          </p14:sldIdLst>
        </p14:section>
        <p14:section name="Untitled Section" id="{0F1CB131-A6BD-43D0-B8D4-1F27CEF7A05E}">
          <p14:sldIdLst>
            <p14:sldId id="443"/>
            <p14:sldId id="445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109" d="100"/>
          <a:sy n="109" d="100"/>
        </p:scale>
        <p:origin x="1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commentAuthors" Target="commentAuthor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9FDA5A-439C-408D-8A8B-59D6F990AFD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A73395F-B22F-4351-87DF-E8591C613767}">
      <dgm:prSet phldrT="[Κείμενο]" custT="1"/>
      <dgm:spPr/>
      <dgm:t>
        <a:bodyPr/>
        <a:lstStyle/>
        <a:p>
          <a:r>
            <a:rPr lang="el-GR" sz="2000" dirty="0" smtClean="0"/>
            <a:t>ΣΥΝΑΓΩΓΕΣ</a:t>
          </a:r>
          <a:endParaRPr lang="el-GR" sz="2000" dirty="0"/>
        </a:p>
      </dgm:t>
    </dgm:pt>
    <dgm:pt modelId="{FD7C228F-C59B-4D74-A3C5-80DF57BA6BE5}" type="parTrans" cxnId="{47FB54DA-477B-4E5E-BDFC-6497D5701D48}">
      <dgm:prSet/>
      <dgm:spPr/>
      <dgm:t>
        <a:bodyPr/>
        <a:lstStyle/>
        <a:p>
          <a:endParaRPr lang="el-GR"/>
        </a:p>
      </dgm:t>
    </dgm:pt>
    <dgm:pt modelId="{7A8BC48C-CE4F-4549-99BE-9404C84361DE}" type="sibTrans" cxnId="{47FB54DA-477B-4E5E-BDFC-6497D5701D48}">
      <dgm:prSet/>
      <dgm:spPr/>
      <dgm:t>
        <a:bodyPr/>
        <a:lstStyle/>
        <a:p>
          <a:endParaRPr lang="el-GR"/>
        </a:p>
      </dgm:t>
    </dgm:pt>
    <dgm:pt modelId="{F393F573-2D9F-44CE-88C8-15F1FEB4B91F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l-GR" sz="2000" dirty="0" smtClean="0"/>
            <a:t>ΠΡΩΙΜΗ ΕΠΟΧΗ</a:t>
          </a:r>
          <a:endParaRPr lang="en-US" sz="2000" dirty="0" smtClean="0"/>
        </a:p>
        <a:p>
          <a:pPr>
            <a:spcAft>
              <a:spcPts val="0"/>
            </a:spcAft>
          </a:pPr>
          <a:r>
            <a:rPr lang="el-GR" sz="2000" dirty="0" smtClean="0"/>
            <a:t> (1</a:t>
          </a:r>
          <a:r>
            <a:rPr lang="el-GR" sz="2000" baseline="30000" dirty="0" smtClean="0"/>
            <a:t>ος</a:t>
          </a:r>
          <a:r>
            <a:rPr lang="el-GR" sz="2000" dirty="0" smtClean="0"/>
            <a:t>-3</a:t>
          </a:r>
          <a:r>
            <a:rPr lang="el-GR" sz="2000" baseline="30000" dirty="0" smtClean="0"/>
            <a:t>ος</a:t>
          </a:r>
          <a:r>
            <a:rPr lang="el-GR" sz="2000" dirty="0" smtClean="0"/>
            <a:t>  </a:t>
          </a:r>
          <a:r>
            <a:rPr lang="el-GR" sz="2000" dirty="0" err="1" smtClean="0"/>
            <a:t>π.Χ</a:t>
          </a:r>
          <a:r>
            <a:rPr lang="el-GR" sz="2000" dirty="0" smtClean="0"/>
            <a:t> )</a:t>
          </a:r>
        </a:p>
        <a:p>
          <a:pPr>
            <a:spcAft>
              <a:spcPts val="0"/>
            </a:spcAft>
          </a:pPr>
          <a:r>
            <a:rPr lang="el-GR" sz="2000" dirty="0" smtClean="0"/>
            <a:t>(</a:t>
          </a:r>
          <a:r>
            <a:rPr lang="el-GR" sz="2000" dirty="0" err="1" smtClean="0"/>
            <a:t>Μάγδαλα</a:t>
          </a:r>
          <a:r>
            <a:rPr lang="el-GR" sz="2000" dirty="0" smtClean="0"/>
            <a:t>, Καπερναούμ, </a:t>
          </a:r>
          <a:r>
            <a:rPr lang="el-GR" sz="2000" dirty="0" err="1" smtClean="0"/>
            <a:t>Καριζίν</a:t>
          </a:r>
          <a:r>
            <a:rPr lang="el-GR" sz="2000" dirty="0" smtClean="0"/>
            <a:t>, </a:t>
          </a:r>
          <a:r>
            <a:rPr lang="el-GR" sz="2000" dirty="0" err="1" smtClean="0"/>
            <a:t>Γκάμλα</a:t>
          </a:r>
          <a:r>
            <a:rPr lang="el-GR" sz="2000" dirty="0" smtClean="0"/>
            <a:t> </a:t>
          </a:r>
          <a:r>
            <a:rPr lang="el-GR" sz="2000" dirty="0" err="1" smtClean="0"/>
            <a:t>κλπ</a:t>
          </a:r>
          <a:r>
            <a:rPr lang="el-GR" sz="2000" dirty="0" smtClean="0"/>
            <a:t>) </a:t>
          </a:r>
          <a:endParaRPr lang="el-GR" sz="2000" dirty="0"/>
        </a:p>
      </dgm:t>
    </dgm:pt>
    <dgm:pt modelId="{A8FC47B1-9EC1-44E3-B3C6-FF53088FA1C0}" type="parTrans" cxnId="{8DAEA874-D114-4C69-BD9E-A489694B1F15}">
      <dgm:prSet/>
      <dgm:spPr/>
      <dgm:t>
        <a:bodyPr/>
        <a:lstStyle/>
        <a:p>
          <a:endParaRPr lang="el-GR"/>
        </a:p>
      </dgm:t>
    </dgm:pt>
    <dgm:pt modelId="{07075CAB-88BA-470E-9764-A14683584F05}" type="sibTrans" cxnId="{8DAEA874-D114-4C69-BD9E-A489694B1F15}">
      <dgm:prSet/>
      <dgm:spPr/>
      <dgm:t>
        <a:bodyPr/>
        <a:lstStyle/>
        <a:p>
          <a:endParaRPr lang="el-GR"/>
        </a:p>
      </dgm:t>
    </dgm:pt>
    <dgm:pt modelId="{A0550AA6-D548-47A8-9203-29E0BC4E88B1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l-GR" sz="2000" dirty="0" smtClean="0"/>
            <a:t>ΜΕΤΑΒΑΤΙΚΗ ΠΕΡΙΟΔΟΣ</a:t>
          </a:r>
          <a:endParaRPr lang="en-US" sz="2000" dirty="0" smtClean="0"/>
        </a:p>
        <a:p>
          <a:pPr>
            <a:spcAft>
              <a:spcPts val="0"/>
            </a:spcAft>
          </a:pPr>
          <a:r>
            <a:rPr lang="el-GR" sz="2000" dirty="0" smtClean="0"/>
            <a:t> (3</a:t>
          </a:r>
          <a:r>
            <a:rPr lang="el-GR" sz="2000" baseline="30000" dirty="0" smtClean="0"/>
            <a:t>ος</a:t>
          </a:r>
          <a:r>
            <a:rPr lang="el-GR" sz="2000" dirty="0" smtClean="0"/>
            <a:t>-4</a:t>
          </a:r>
          <a:r>
            <a:rPr lang="el-GR" sz="2000" baseline="30000" dirty="0" smtClean="0"/>
            <a:t>ος</a:t>
          </a:r>
          <a:r>
            <a:rPr lang="el-GR" sz="2000" dirty="0" smtClean="0"/>
            <a:t>  </a:t>
          </a:r>
          <a:r>
            <a:rPr lang="el-GR" sz="2000" dirty="0" err="1" smtClean="0"/>
            <a:t>π.Χ</a:t>
          </a:r>
          <a:r>
            <a:rPr lang="el-GR" sz="2000" dirty="0" smtClean="0"/>
            <a:t> )</a:t>
          </a:r>
        </a:p>
        <a:p>
          <a:pPr>
            <a:spcAft>
              <a:spcPts val="0"/>
            </a:spcAft>
          </a:pPr>
          <a:r>
            <a:rPr lang="el-GR" sz="2000" dirty="0" smtClean="0"/>
            <a:t>(</a:t>
          </a:r>
          <a:r>
            <a:rPr lang="en-US" sz="2000" dirty="0" err="1" smtClean="0"/>
            <a:t>Hammath</a:t>
          </a:r>
          <a:r>
            <a:rPr lang="en-US" sz="2000" dirty="0" smtClean="0"/>
            <a:t> </a:t>
          </a:r>
          <a:r>
            <a:rPr lang="en-US" sz="2000" dirty="0" err="1" smtClean="0"/>
            <a:t>Tiberias</a:t>
          </a:r>
          <a:r>
            <a:rPr lang="en-US" sz="2000" dirty="0" smtClean="0"/>
            <a:t> </a:t>
          </a:r>
          <a:r>
            <a:rPr lang="en-US" sz="2000" dirty="0" err="1" smtClean="0"/>
            <a:t>Khitbet</a:t>
          </a:r>
          <a:r>
            <a:rPr lang="en-US" sz="2000" dirty="0" smtClean="0"/>
            <a:t> </a:t>
          </a:r>
          <a:r>
            <a:rPr lang="en-US" sz="2000" dirty="0" err="1" smtClean="0"/>
            <a:t>Shema</a:t>
          </a:r>
          <a:r>
            <a:rPr lang="en-US" sz="2000" dirty="0" smtClean="0"/>
            <a:t>)</a:t>
          </a:r>
          <a:endParaRPr lang="el-GR" sz="2000" dirty="0"/>
        </a:p>
      </dgm:t>
    </dgm:pt>
    <dgm:pt modelId="{0DE34EDD-6F86-4173-AE5A-F5454089392D}" type="parTrans" cxnId="{526B4DF6-542B-4D8B-BE36-AAA009D8D2D7}">
      <dgm:prSet/>
      <dgm:spPr/>
      <dgm:t>
        <a:bodyPr/>
        <a:lstStyle/>
        <a:p>
          <a:endParaRPr lang="el-GR"/>
        </a:p>
      </dgm:t>
    </dgm:pt>
    <dgm:pt modelId="{EC028B10-D2E6-4272-840C-07A0926B596D}" type="sibTrans" cxnId="{526B4DF6-542B-4D8B-BE36-AAA009D8D2D7}">
      <dgm:prSet/>
      <dgm:spPr/>
      <dgm:t>
        <a:bodyPr/>
        <a:lstStyle/>
        <a:p>
          <a:endParaRPr lang="el-GR"/>
        </a:p>
      </dgm:t>
    </dgm:pt>
    <dgm:pt modelId="{ABEDA7AC-9D8C-445A-AEB1-4D8C1B629BF2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l-GR" sz="2000" dirty="0" smtClean="0"/>
            <a:t>ΥΣΤΕΡΗΣ</a:t>
          </a:r>
          <a:endParaRPr lang="en-US" sz="2000" dirty="0" smtClean="0"/>
        </a:p>
        <a:p>
          <a:pPr>
            <a:spcAft>
              <a:spcPts val="0"/>
            </a:spcAft>
          </a:pPr>
          <a:r>
            <a:rPr lang="el-GR" sz="2000" dirty="0" smtClean="0"/>
            <a:t> (5</a:t>
          </a:r>
          <a:r>
            <a:rPr lang="el-GR" sz="2000" baseline="30000" dirty="0" smtClean="0"/>
            <a:t>ος</a:t>
          </a:r>
          <a:r>
            <a:rPr lang="el-GR" sz="2000" dirty="0" smtClean="0"/>
            <a:t>-7</a:t>
          </a:r>
          <a:r>
            <a:rPr lang="el-GR" sz="2000" baseline="30000" dirty="0" smtClean="0"/>
            <a:t>ος</a:t>
          </a:r>
          <a:r>
            <a:rPr lang="el-GR" sz="2000" dirty="0" smtClean="0"/>
            <a:t>  </a:t>
          </a:r>
          <a:r>
            <a:rPr lang="el-GR" sz="2000" dirty="0" err="1" smtClean="0"/>
            <a:t>π.Χ</a:t>
          </a:r>
          <a:r>
            <a:rPr lang="el-GR" sz="2000" dirty="0" smtClean="0"/>
            <a:t> )</a:t>
          </a:r>
        </a:p>
        <a:p>
          <a:pPr>
            <a:spcAft>
              <a:spcPts val="0"/>
            </a:spcAft>
          </a:pPr>
          <a:r>
            <a:rPr lang="el-GR" sz="2000" dirty="0" smtClean="0"/>
            <a:t>(</a:t>
          </a:r>
          <a:r>
            <a:rPr lang="en-US" sz="2000" dirty="0" smtClean="0"/>
            <a:t>Bet Alpha, </a:t>
          </a:r>
          <a:r>
            <a:rPr lang="el-GR" sz="2000" dirty="0" smtClean="0"/>
            <a:t>Γάζας) </a:t>
          </a:r>
          <a:endParaRPr lang="el-GR" sz="2000" dirty="0"/>
        </a:p>
      </dgm:t>
    </dgm:pt>
    <dgm:pt modelId="{61A50143-C003-44C1-AC35-3784B071AF51}" type="parTrans" cxnId="{2DEEDBD9-845E-41B1-9C07-9722FFC42838}">
      <dgm:prSet/>
      <dgm:spPr/>
      <dgm:t>
        <a:bodyPr/>
        <a:lstStyle/>
        <a:p>
          <a:endParaRPr lang="el-GR"/>
        </a:p>
      </dgm:t>
    </dgm:pt>
    <dgm:pt modelId="{BF530A50-4C1F-4BD8-8C2C-1A805E62A3CE}" type="sibTrans" cxnId="{2DEEDBD9-845E-41B1-9C07-9722FFC42838}">
      <dgm:prSet/>
      <dgm:spPr/>
      <dgm:t>
        <a:bodyPr/>
        <a:lstStyle/>
        <a:p>
          <a:endParaRPr lang="el-GR"/>
        </a:p>
      </dgm:t>
    </dgm:pt>
    <dgm:pt modelId="{07042429-163D-46D0-8F08-C6A3EF12120C}" type="pres">
      <dgm:prSet presAssocID="{1D9FDA5A-439C-408D-8A8B-59D6F990AF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EAC359E-75F7-4999-9279-9ACA3EE06D1E}" type="pres">
      <dgm:prSet presAssocID="{0A73395F-B22F-4351-87DF-E8591C613767}" presName="hierRoot1" presStyleCnt="0">
        <dgm:presLayoutVars>
          <dgm:hierBranch val="init"/>
        </dgm:presLayoutVars>
      </dgm:prSet>
      <dgm:spPr/>
    </dgm:pt>
    <dgm:pt modelId="{BDFA2DE6-2EBF-4637-9441-40C92F862CAB}" type="pres">
      <dgm:prSet presAssocID="{0A73395F-B22F-4351-87DF-E8591C613767}" presName="rootComposite1" presStyleCnt="0"/>
      <dgm:spPr/>
    </dgm:pt>
    <dgm:pt modelId="{F14F46F8-0BC7-4493-A6D8-51211BE621BB}" type="pres">
      <dgm:prSet presAssocID="{0A73395F-B22F-4351-87DF-E8591C613767}" presName="rootText1" presStyleLbl="node0" presStyleIdx="0" presStyleCnt="1" custLinFactNeighborX="14239" custLinFactNeighborY="-248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DBFAD2D-5E51-420B-AF15-208F85AA5588}" type="pres">
      <dgm:prSet presAssocID="{0A73395F-B22F-4351-87DF-E8591C613767}" presName="rootConnector1" presStyleLbl="node1" presStyleIdx="0" presStyleCnt="0"/>
      <dgm:spPr/>
      <dgm:t>
        <a:bodyPr/>
        <a:lstStyle/>
        <a:p>
          <a:endParaRPr lang="el-GR"/>
        </a:p>
      </dgm:t>
    </dgm:pt>
    <dgm:pt modelId="{09E9A51E-E19A-4261-B71D-9BA2E1B0252A}" type="pres">
      <dgm:prSet presAssocID="{0A73395F-B22F-4351-87DF-E8591C613767}" presName="hierChild2" presStyleCnt="0"/>
      <dgm:spPr/>
    </dgm:pt>
    <dgm:pt modelId="{CBBF060F-E611-4A61-8129-9BDEF621F55E}" type="pres">
      <dgm:prSet presAssocID="{A8FC47B1-9EC1-44E3-B3C6-FF53088FA1C0}" presName="Name37" presStyleLbl="parChTrans1D2" presStyleIdx="0" presStyleCnt="3"/>
      <dgm:spPr/>
      <dgm:t>
        <a:bodyPr/>
        <a:lstStyle/>
        <a:p>
          <a:endParaRPr lang="el-GR"/>
        </a:p>
      </dgm:t>
    </dgm:pt>
    <dgm:pt modelId="{269FB2F9-9F29-4317-940C-B5A37BAAACF3}" type="pres">
      <dgm:prSet presAssocID="{F393F573-2D9F-44CE-88C8-15F1FEB4B91F}" presName="hierRoot2" presStyleCnt="0">
        <dgm:presLayoutVars>
          <dgm:hierBranch val="init"/>
        </dgm:presLayoutVars>
      </dgm:prSet>
      <dgm:spPr/>
    </dgm:pt>
    <dgm:pt modelId="{275D74EA-C6A8-4CE1-A1F0-B21B3F0016FB}" type="pres">
      <dgm:prSet presAssocID="{F393F573-2D9F-44CE-88C8-15F1FEB4B91F}" presName="rootComposite" presStyleCnt="0"/>
      <dgm:spPr/>
    </dgm:pt>
    <dgm:pt modelId="{4441EF86-CEDE-4F9F-B2AA-C60F19973EBC}" type="pres">
      <dgm:prSet presAssocID="{F393F573-2D9F-44CE-88C8-15F1FEB4B91F}" presName="rootText" presStyleLbl="node2" presStyleIdx="0" presStyleCnt="3" custScaleX="124427" custScaleY="13044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5F20FFA-EAEB-4E5A-9B16-FAAA2E34E0E2}" type="pres">
      <dgm:prSet presAssocID="{F393F573-2D9F-44CE-88C8-15F1FEB4B91F}" presName="rootConnector" presStyleLbl="node2" presStyleIdx="0" presStyleCnt="3"/>
      <dgm:spPr/>
      <dgm:t>
        <a:bodyPr/>
        <a:lstStyle/>
        <a:p>
          <a:endParaRPr lang="el-GR"/>
        </a:p>
      </dgm:t>
    </dgm:pt>
    <dgm:pt modelId="{9B171CE9-0414-4F4E-BF31-08779636ACD0}" type="pres">
      <dgm:prSet presAssocID="{F393F573-2D9F-44CE-88C8-15F1FEB4B91F}" presName="hierChild4" presStyleCnt="0"/>
      <dgm:spPr/>
    </dgm:pt>
    <dgm:pt modelId="{7A89CA8A-9ADD-4B97-A05C-A5BBDAA568F0}" type="pres">
      <dgm:prSet presAssocID="{F393F573-2D9F-44CE-88C8-15F1FEB4B91F}" presName="hierChild5" presStyleCnt="0"/>
      <dgm:spPr/>
    </dgm:pt>
    <dgm:pt modelId="{609926FA-9830-4639-9622-7CD27DCF2596}" type="pres">
      <dgm:prSet presAssocID="{0DE34EDD-6F86-4173-AE5A-F5454089392D}" presName="Name37" presStyleLbl="parChTrans1D2" presStyleIdx="1" presStyleCnt="3"/>
      <dgm:spPr/>
      <dgm:t>
        <a:bodyPr/>
        <a:lstStyle/>
        <a:p>
          <a:endParaRPr lang="el-GR"/>
        </a:p>
      </dgm:t>
    </dgm:pt>
    <dgm:pt modelId="{19F7A876-F65F-4C8E-A493-4591E1BEDB18}" type="pres">
      <dgm:prSet presAssocID="{A0550AA6-D548-47A8-9203-29E0BC4E88B1}" presName="hierRoot2" presStyleCnt="0">
        <dgm:presLayoutVars>
          <dgm:hierBranch val="init"/>
        </dgm:presLayoutVars>
      </dgm:prSet>
      <dgm:spPr/>
    </dgm:pt>
    <dgm:pt modelId="{F73375B5-3CE2-47A7-9FA9-61D5B6E8919C}" type="pres">
      <dgm:prSet presAssocID="{A0550AA6-D548-47A8-9203-29E0BC4E88B1}" presName="rootComposite" presStyleCnt="0"/>
      <dgm:spPr/>
    </dgm:pt>
    <dgm:pt modelId="{0833FC29-5ABA-4E5B-AC65-3620118DD68C}" type="pres">
      <dgm:prSet presAssocID="{A0550AA6-D548-47A8-9203-29E0BC4E88B1}" presName="rootText" presStyleLbl="node2" presStyleIdx="1" presStyleCnt="3" custScaleX="106919" custScaleY="13044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8693EAA-9191-4393-8476-9F8B15C0ED27}" type="pres">
      <dgm:prSet presAssocID="{A0550AA6-D548-47A8-9203-29E0BC4E88B1}" presName="rootConnector" presStyleLbl="node2" presStyleIdx="1" presStyleCnt="3"/>
      <dgm:spPr/>
      <dgm:t>
        <a:bodyPr/>
        <a:lstStyle/>
        <a:p>
          <a:endParaRPr lang="el-GR"/>
        </a:p>
      </dgm:t>
    </dgm:pt>
    <dgm:pt modelId="{2A28838F-1991-409C-984F-B020249920FA}" type="pres">
      <dgm:prSet presAssocID="{A0550AA6-D548-47A8-9203-29E0BC4E88B1}" presName="hierChild4" presStyleCnt="0"/>
      <dgm:spPr/>
    </dgm:pt>
    <dgm:pt modelId="{9CED45B9-21AA-4A29-B16A-02C57E0AFFB6}" type="pres">
      <dgm:prSet presAssocID="{A0550AA6-D548-47A8-9203-29E0BC4E88B1}" presName="hierChild5" presStyleCnt="0"/>
      <dgm:spPr/>
    </dgm:pt>
    <dgm:pt modelId="{553B1CAA-AEFF-4886-829C-BCADF88577AF}" type="pres">
      <dgm:prSet presAssocID="{61A50143-C003-44C1-AC35-3784B071AF51}" presName="Name37" presStyleLbl="parChTrans1D2" presStyleIdx="2" presStyleCnt="3"/>
      <dgm:spPr/>
      <dgm:t>
        <a:bodyPr/>
        <a:lstStyle/>
        <a:p>
          <a:endParaRPr lang="el-GR"/>
        </a:p>
      </dgm:t>
    </dgm:pt>
    <dgm:pt modelId="{9DF423EF-6C86-48C1-9576-538FB57E8904}" type="pres">
      <dgm:prSet presAssocID="{ABEDA7AC-9D8C-445A-AEB1-4D8C1B629BF2}" presName="hierRoot2" presStyleCnt="0">
        <dgm:presLayoutVars>
          <dgm:hierBranch val="init"/>
        </dgm:presLayoutVars>
      </dgm:prSet>
      <dgm:spPr/>
    </dgm:pt>
    <dgm:pt modelId="{6EBB49E9-4F1A-4365-A004-E6814C6D663C}" type="pres">
      <dgm:prSet presAssocID="{ABEDA7AC-9D8C-445A-AEB1-4D8C1B629BF2}" presName="rootComposite" presStyleCnt="0"/>
      <dgm:spPr/>
    </dgm:pt>
    <dgm:pt modelId="{3F207DD7-442C-4091-9DA0-9210FCA22E64}" type="pres">
      <dgm:prSet presAssocID="{ABEDA7AC-9D8C-445A-AEB1-4D8C1B629BF2}" presName="rootText" presStyleLbl="node2" presStyleIdx="2" presStyleCnt="3" custScaleX="95134" custScaleY="13044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2AC5E0F-2057-49E8-B0BD-2C218EE62362}" type="pres">
      <dgm:prSet presAssocID="{ABEDA7AC-9D8C-445A-AEB1-4D8C1B629BF2}" presName="rootConnector" presStyleLbl="node2" presStyleIdx="2" presStyleCnt="3"/>
      <dgm:spPr/>
      <dgm:t>
        <a:bodyPr/>
        <a:lstStyle/>
        <a:p>
          <a:endParaRPr lang="el-GR"/>
        </a:p>
      </dgm:t>
    </dgm:pt>
    <dgm:pt modelId="{1DD17F9F-5F79-461F-9CDA-732E0D095540}" type="pres">
      <dgm:prSet presAssocID="{ABEDA7AC-9D8C-445A-AEB1-4D8C1B629BF2}" presName="hierChild4" presStyleCnt="0"/>
      <dgm:spPr/>
    </dgm:pt>
    <dgm:pt modelId="{87460B52-3D58-4115-900A-A203A35C4B5F}" type="pres">
      <dgm:prSet presAssocID="{ABEDA7AC-9D8C-445A-AEB1-4D8C1B629BF2}" presName="hierChild5" presStyleCnt="0"/>
      <dgm:spPr/>
    </dgm:pt>
    <dgm:pt modelId="{ADD7F020-2AFA-40CB-8CFE-ED44D221984E}" type="pres">
      <dgm:prSet presAssocID="{0A73395F-B22F-4351-87DF-E8591C613767}" presName="hierChild3" presStyleCnt="0"/>
      <dgm:spPr/>
    </dgm:pt>
  </dgm:ptLst>
  <dgm:cxnLst>
    <dgm:cxn modelId="{F7229C2D-9D44-478C-B183-6D1493E6BB95}" type="presOf" srcId="{F393F573-2D9F-44CE-88C8-15F1FEB4B91F}" destId="{D5F20FFA-EAEB-4E5A-9B16-FAAA2E34E0E2}" srcOrd="1" destOrd="0" presId="urn:microsoft.com/office/officeart/2005/8/layout/orgChart1"/>
    <dgm:cxn modelId="{A3418D29-AA5B-40E8-9D97-BFB5A8F53C35}" type="presOf" srcId="{A0550AA6-D548-47A8-9203-29E0BC4E88B1}" destId="{D8693EAA-9191-4393-8476-9F8B15C0ED27}" srcOrd="1" destOrd="0" presId="urn:microsoft.com/office/officeart/2005/8/layout/orgChart1"/>
    <dgm:cxn modelId="{8CE62B4F-7DC8-4EA2-A916-1D5532B1A4C5}" type="presOf" srcId="{0DE34EDD-6F86-4173-AE5A-F5454089392D}" destId="{609926FA-9830-4639-9622-7CD27DCF2596}" srcOrd="0" destOrd="0" presId="urn:microsoft.com/office/officeart/2005/8/layout/orgChart1"/>
    <dgm:cxn modelId="{3012DDF9-85DD-487A-81B9-944DB13804DA}" type="presOf" srcId="{ABEDA7AC-9D8C-445A-AEB1-4D8C1B629BF2}" destId="{3F207DD7-442C-4091-9DA0-9210FCA22E64}" srcOrd="0" destOrd="0" presId="urn:microsoft.com/office/officeart/2005/8/layout/orgChart1"/>
    <dgm:cxn modelId="{47FB54DA-477B-4E5E-BDFC-6497D5701D48}" srcId="{1D9FDA5A-439C-408D-8A8B-59D6F990AFD8}" destId="{0A73395F-B22F-4351-87DF-E8591C613767}" srcOrd="0" destOrd="0" parTransId="{FD7C228F-C59B-4D74-A3C5-80DF57BA6BE5}" sibTransId="{7A8BC48C-CE4F-4549-99BE-9404C84361DE}"/>
    <dgm:cxn modelId="{7624353C-01B2-4F52-BF20-056B497AC605}" type="presOf" srcId="{A8FC47B1-9EC1-44E3-B3C6-FF53088FA1C0}" destId="{CBBF060F-E611-4A61-8129-9BDEF621F55E}" srcOrd="0" destOrd="0" presId="urn:microsoft.com/office/officeart/2005/8/layout/orgChart1"/>
    <dgm:cxn modelId="{DF948FCB-4266-497B-A82C-A249ED03D383}" type="presOf" srcId="{0A73395F-B22F-4351-87DF-E8591C613767}" destId="{F14F46F8-0BC7-4493-A6D8-51211BE621BB}" srcOrd="0" destOrd="0" presId="urn:microsoft.com/office/officeart/2005/8/layout/orgChart1"/>
    <dgm:cxn modelId="{BA811656-60E2-495D-A12B-97635129DBCD}" type="presOf" srcId="{ABEDA7AC-9D8C-445A-AEB1-4D8C1B629BF2}" destId="{B2AC5E0F-2057-49E8-B0BD-2C218EE62362}" srcOrd="1" destOrd="0" presId="urn:microsoft.com/office/officeart/2005/8/layout/orgChart1"/>
    <dgm:cxn modelId="{C7F13FD5-8C73-4933-BA1E-8671582B0817}" type="presOf" srcId="{F393F573-2D9F-44CE-88C8-15F1FEB4B91F}" destId="{4441EF86-CEDE-4F9F-B2AA-C60F19973EBC}" srcOrd="0" destOrd="0" presId="urn:microsoft.com/office/officeart/2005/8/layout/orgChart1"/>
    <dgm:cxn modelId="{3615AFA4-C0E0-4F51-9A39-68670F2081DE}" type="presOf" srcId="{0A73395F-B22F-4351-87DF-E8591C613767}" destId="{6DBFAD2D-5E51-420B-AF15-208F85AA5588}" srcOrd="1" destOrd="0" presId="urn:microsoft.com/office/officeart/2005/8/layout/orgChart1"/>
    <dgm:cxn modelId="{2DEEDBD9-845E-41B1-9C07-9722FFC42838}" srcId="{0A73395F-B22F-4351-87DF-E8591C613767}" destId="{ABEDA7AC-9D8C-445A-AEB1-4D8C1B629BF2}" srcOrd="2" destOrd="0" parTransId="{61A50143-C003-44C1-AC35-3784B071AF51}" sibTransId="{BF530A50-4C1F-4BD8-8C2C-1A805E62A3CE}"/>
    <dgm:cxn modelId="{8EAC5226-DC51-4178-9119-AF9A8F5001D7}" type="presOf" srcId="{A0550AA6-D548-47A8-9203-29E0BC4E88B1}" destId="{0833FC29-5ABA-4E5B-AC65-3620118DD68C}" srcOrd="0" destOrd="0" presId="urn:microsoft.com/office/officeart/2005/8/layout/orgChart1"/>
    <dgm:cxn modelId="{87F78602-068D-4B53-9C32-E98E0B1D28B6}" type="presOf" srcId="{1D9FDA5A-439C-408D-8A8B-59D6F990AFD8}" destId="{07042429-163D-46D0-8F08-C6A3EF12120C}" srcOrd="0" destOrd="0" presId="urn:microsoft.com/office/officeart/2005/8/layout/orgChart1"/>
    <dgm:cxn modelId="{526B4DF6-542B-4D8B-BE36-AAA009D8D2D7}" srcId="{0A73395F-B22F-4351-87DF-E8591C613767}" destId="{A0550AA6-D548-47A8-9203-29E0BC4E88B1}" srcOrd="1" destOrd="0" parTransId="{0DE34EDD-6F86-4173-AE5A-F5454089392D}" sibTransId="{EC028B10-D2E6-4272-840C-07A0926B596D}"/>
    <dgm:cxn modelId="{8DAEA874-D114-4C69-BD9E-A489694B1F15}" srcId="{0A73395F-B22F-4351-87DF-E8591C613767}" destId="{F393F573-2D9F-44CE-88C8-15F1FEB4B91F}" srcOrd="0" destOrd="0" parTransId="{A8FC47B1-9EC1-44E3-B3C6-FF53088FA1C0}" sibTransId="{07075CAB-88BA-470E-9764-A14683584F05}"/>
    <dgm:cxn modelId="{5A379ED1-5723-4A0C-9AFA-5CF25AE033E2}" type="presOf" srcId="{61A50143-C003-44C1-AC35-3784B071AF51}" destId="{553B1CAA-AEFF-4886-829C-BCADF88577AF}" srcOrd="0" destOrd="0" presId="urn:microsoft.com/office/officeart/2005/8/layout/orgChart1"/>
    <dgm:cxn modelId="{280AB237-5E56-4EB3-A04A-91D623DC8228}" type="presParOf" srcId="{07042429-163D-46D0-8F08-C6A3EF12120C}" destId="{CEAC359E-75F7-4999-9279-9ACA3EE06D1E}" srcOrd="0" destOrd="0" presId="urn:microsoft.com/office/officeart/2005/8/layout/orgChart1"/>
    <dgm:cxn modelId="{53886E07-5F02-4D02-A6BA-7ECB5D89ABBA}" type="presParOf" srcId="{CEAC359E-75F7-4999-9279-9ACA3EE06D1E}" destId="{BDFA2DE6-2EBF-4637-9441-40C92F862CAB}" srcOrd="0" destOrd="0" presId="urn:microsoft.com/office/officeart/2005/8/layout/orgChart1"/>
    <dgm:cxn modelId="{09A162FE-8B2F-4BD2-8D8E-1CDC261A1E0E}" type="presParOf" srcId="{BDFA2DE6-2EBF-4637-9441-40C92F862CAB}" destId="{F14F46F8-0BC7-4493-A6D8-51211BE621BB}" srcOrd="0" destOrd="0" presId="urn:microsoft.com/office/officeart/2005/8/layout/orgChart1"/>
    <dgm:cxn modelId="{2AE8FE43-5BBE-4C1D-9C60-71E8A6AC908E}" type="presParOf" srcId="{BDFA2DE6-2EBF-4637-9441-40C92F862CAB}" destId="{6DBFAD2D-5E51-420B-AF15-208F85AA5588}" srcOrd="1" destOrd="0" presId="urn:microsoft.com/office/officeart/2005/8/layout/orgChart1"/>
    <dgm:cxn modelId="{2E9AB204-F447-4E9D-B86E-36128FD97D5D}" type="presParOf" srcId="{CEAC359E-75F7-4999-9279-9ACA3EE06D1E}" destId="{09E9A51E-E19A-4261-B71D-9BA2E1B0252A}" srcOrd="1" destOrd="0" presId="urn:microsoft.com/office/officeart/2005/8/layout/orgChart1"/>
    <dgm:cxn modelId="{8477DBB1-0BB5-4D0E-B031-59D4669A6F62}" type="presParOf" srcId="{09E9A51E-E19A-4261-B71D-9BA2E1B0252A}" destId="{CBBF060F-E611-4A61-8129-9BDEF621F55E}" srcOrd="0" destOrd="0" presId="urn:microsoft.com/office/officeart/2005/8/layout/orgChart1"/>
    <dgm:cxn modelId="{636DFB76-79D0-44C5-A4BD-5B23BB6C5B42}" type="presParOf" srcId="{09E9A51E-E19A-4261-B71D-9BA2E1B0252A}" destId="{269FB2F9-9F29-4317-940C-B5A37BAAACF3}" srcOrd="1" destOrd="0" presId="urn:microsoft.com/office/officeart/2005/8/layout/orgChart1"/>
    <dgm:cxn modelId="{4B1431EA-8286-4F56-8A3B-1C14D97E7A04}" type="presParOf" srcId="{269FB2F9-9F29-4317-940C-B5A37BAAACF3}" destId="{275D74EA-C6A8-4CE1-A1F0-B21B3F0016FB}" srcOrd="0" destOrd="0" presId="urn:microsoft.com/office/officeart/2005/8/layout/orgChart1"/>
    <dgm:cxn modelId="{DDF5CBF0-0155-498D-9C73-06251BD175D2}" type="presParOf" srcId="{275D74EA-C6A8-4CE1-A1F0-B21B3F0016FB}" destId="{4441EF86-CEDE-4F9F-B2AA-C60F19973EBC}" srcOrd="0" destOrd="0" presId="urn:microsoft.com/office/officeart/2005/8/layout/orgChart1"/>
    <dgm:cxn modelId="{8DD9D10D-FFC2-4662-A45D-9AA18DF251F9}" type="presParOf" srcId="{275D74EA-C6A8-4CE1-A1F0-B21B3F0016FB}" destId="{D5F20FFA-EAEB-4E5A-9B16-FAAA2E34E0E2}" srcOrd="1" destOrd="0" presId="urn:microsoft.com/office/officeart/2005/8/layout/orgChart1"/>
    <dgm:cxn modelId="{E86A661F-74CA-4FE9-B97C-02D2632CE337}" type="presParOf" srcId="{269FB2F9-9F29-4317-940C-B5A37BAAACF3}" destId="{9B171CE9-0414-4F4E-BF31-08779636ACD0}" srcOrd="1" destOrd="0" presId="urn:microsoft.com/office/officeart/2005/8/layout/orgChart1"/>
    <dgm:cxn modelId="{63F893BE-229A-4A3D-B025-40463976C7E3}" type="presParOf" srcId="{269FB2F9-9F29-4317-940C-B5A37BAAACF3}" destId="{7A89CA8A-9ADD-4B97-A05C-A5BBDAA568F0}" srcOrd="2" destOrd="0" presId="urn:microsoft.com/office/officeart/2005/8/layout/orgChart1"/>
    <dgm:cxn modelId="{B3F649C4-3D65-4882-859B-BAA3DEB5C249}" type="presParOf" srcId="{09E9A51E-E19A-4261-B71D-9BA2E1B0252A}" destId="{609926FA-9830-4639-9622-7CD27DCF2596}" srcOrd="2" destOrd="0" presId="urn:microsoft.com/office/officeart/2005/8/layout/orgChart1"/>
    <dgm:cxn modelId="{8E2CBD34-7B29-4EDB-AAE0-AE7296837F7C}" type="presParOf" srcId="{09E9A51E-E19A-4261-B71D-9BA2E1B0252A}" destId="{19F7A876-F65F-4C8E-A493-4591E1BEDB18}" srcOrd="3" destOrd="0" presId="urn:microsoft.com/office/officeart/2005/8/layout/orgChart1"/>
    <dgm:cxn modelId="{1621AF86-C241-4356-AD88-2127E35BD120}" type="presParOf" srcId="{19F7A876-F65F-4C8E-A493-4591E1BEDB18}" destId="{F73375B5-3CE2-47A7-9FA9-61D5B6E8919C}" srcOrd="0" destOrd="0" presId="urn:microsoft.com/office/officeart/2005/8/layout/orgChart1"/>
    <dgm:cxn modelId="{FDF0BE34-55DE-4DCB-8F8E-0123298CC0C1}" type="presParOf" srcId="{F73375B5-3CE2-47A7-9FA9-61D5B6E8919C}" destId="{0833FC29-5ABA-4E5B-AC65-3620118DD68C}" srcOrd="0" destOrd="0" presId="urn:microsoft.com/office/officeart/2005/8/layout/orgChart1"/>
    <dgm:cxn modelId="{5BA64839-86D8-4995-81CD-48AE471394B6}" type="presParOf" srcId="{F73375B5-3CE2-47A7-9FA9-61D5B6E8919C}" destId="{D8693EAA-9191-4393-8476-9F8B15C0ED27}" srcOrd="1" destOrd="0" presId="urn:microsoft.com/office/officeart/2005/8/layout/orgChart1"/>
    <dgm:cxn modelId="{45375848-B51E-4FF0-A17C-D507E24F736D}" type="presParOf" srcId="{19F7A876-F65F-4C8E-A493-4591E1BEDB18}" destId="{2A28838F-1991-409C-984F-B020249920FA}" srcOrd="1" destOrd="0" presId="urn:microsoft.com/office/officeart/2005/8/layout/orgChart1"/>
    <dgm:cxn modelId="{DC00332C-FB1F-4489-9C69-05A0A30825ED}" type="presParOf" srcId="{19F7A876-F65F-4C8E-A493-4591E1BEDB18}" destId="{9CED45B9-21AA-4A29-B16A-02C57E0AFFB6}" srcOrd="2" destOrd="0" presId="urn:microsoft.com/office/officeart/2005/8/layout/orgChart1"/>
    <dgm:cxn modelId="{1D415D68-A13C-45E9-BB85-704FEFA1464F}" type="presParOf" srcId="{09E9A51E-E19A-4261-B71D-9BA2E1B0252A}" destId="{553B1CAA-AEFF-4886-829C-BCADF88577AF}" srcOrd="4" destOrd="0" presId="urn:microsoft.com/office/officeart/2005/8/layout/orgChart1"/>
    <dgm:cxn modelId="{62FC7DA3-AC3F-4661-AD29-7B892CE03AC6}" type="presParOf" srcId="{09E9A51E-E19A-4261-B71D-9BA2E1B0252A}" destId="{9DF423EF-6C86-48C1-9576-538FB57E8904}" srcOrd="5" destOrd="0" presId="urn:microsoft.com/office/officeart/2005/8/layout/orgChart1"/>
    <dgm:cxn modelId="{B3CFFBDA-D2B1-44DA-A0FD-CA3D424BA952}" type="presParOf" srcId="{9DF423EF-6C86-48C1-9576-538FB57E8904}" destId="{6EBB49E9-4F1A-4365-A004-E6814C6D663C}" srcOrd="0" destOrd="0" presId="urn:microsoft.com/office/officeart/2005/8/layout/orgChart1"/>
    <dgm:cxn modelId="{B074BD46-EDFA-43DF-8D9D-7C61E9553A79}" type="presParOf" srcId="{6EBB49E9-4F1A-4365-A004-E6814C6D663C}" destId="{3F207DD7-442C-4091-9DA0-9210FCA22E64}" srcOrd="0" destOrd="0" presId="urn:microsoft.com/office/officeart/2005/8/layout/orgChart1"/>
    <dgm:cxn modelId="{D1F2B4DE-17A0-428F-BB35-3C3CAAFFA0B3}" type="presParOf" srcId="{6EBB49E9-4F1A-4365-A004-E6814C6D663C}" destId="{B2AC5E0F-2057-49E8-B0BD-2C218EE62362}" srcOrd="1" destOrd="0" presId="urn:microsoft.com/office/officeart/2005/8/layout/orgChart1"/>
    <dgm:cxn modelId="{04B78A13-581B-4D4E-BC49-BC0E0216DAB0}" type="presParOf" srcId="{9DF423EF-6C86-48C1-9576-538FB57E8904}" destId="{1DD17F9F-5F79-461F-9CDA-732E0D095540}" srcOrd="1" destOrd="0" presId="urn:microsoft.com/office/officeart/2005/8/layout/orgChart1"/>
    <dgm:cxn modelId="{3598C731-774C-4EF9-B38C-4DB680E0BEE6}" type="presParOf" srcId="{9DF423EF-6C86-48C1-9576-538FB57E8904}" destId="{87460B52-3D58-4115-900A-A203A35C4B5F}" srcOrd="2" destOrd="0" presId="urn:microsoft.com/office/officeart/2005/8/layout/orgChart1"/>
    <dgm:cxn modelId="{DDEBC5FE-9F34-4918-BB49-742B4BA126F9}" type="presParOf" srcId="{CEAC359E-75F7-4999-9279-9ACA3EE06D1E}" destId="{ADD7F020-2AFA-40CB-8CFE-ED44D22198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9/9/2015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09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500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82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61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417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223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9624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8277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375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5663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5232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0730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1460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054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770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5050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741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05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653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463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417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39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202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rgbClr val="5075BC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rgbClr val="5075BC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Ο Ιερός χώρος στο Βιβλικό Ισραήλ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SOCTHEOL147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SOCTHEOL103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ewalks.com/Photos47/GilgalArgaman11s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Jacobs_Vision_and_Gods_Promise.jpg?uselang=el" TargetMode="External"/><Relationship Id="rId4" Type="http://schemas.openxmlformats.org/officeDocument/2006/relationships/hyperlink" Target="http://users.sch.gr/aiasgr/Image/Palaia_Diathikh/Abraam/Abraam_03.jpg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j.org.il/images/corridor/bronfman/canaanite/permanent%20exhibition/stelae%20temple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post.com/HttpHandlers/ShowImage.ashx?id=175334&amp;h=530&amp;w=758" TargetMode="External"/><Relationship Id="rId5" Type="http://schemas.openxmlformats.org/officeDocument/2006/relationships/hyperlink" Target="http://2.bp.blogspot.com/-EdIDqQb4KpU/UDESfn76A-I/AAAAAAAAC0o/K0pI03b_0vw/s1600/altar+beersheva.JPG" TargetMode="External"/><Relationship Id="rId4" Type="http://schemas.openxmlformats.org/officeDocument/2006/relationships/hyperlink" Target="http://4.bp.blogspot.com/-vLBRHQAiH_U/UBuHHo5HnSI/AAAAAAAAL2w/ZJempDdIaVg/s1600/5+-+Lands+of+Bible+Museum+(3)+teraphim.JPG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goustinos-kantiotis.gr/wp-content/uploads/2009/12/%CF%83%CE%BA%CE%B7%CE%BD%CE%B7-%CE%9C%CE%B1%CF%81%CF%84.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4.bp.blogspot.com/-msXkAL6FPwc/UtBV_teUshI/AAAAAAAADmo/47-mh1d1rMQ/s1600/%CE%97+%CE%A3%CE%9A%CE%97%CE%9D%CE%97+%CE%A4%CE%9F%CE%A5+%CE%9C%CE%91%CE%A1%CE%A4%CE%A5%CE%A1%CE%99%CE%9F%CE%A5.jpg" TargetMode="External"/><Relationship Id="rId5" Type="http://schemas.openxmlformats.org/officeDocument/2006/relationships/hyperlink" Target="http://www.praisegate.com/images/bible/negev_tabernacleModel_inside_large.jpg" TargetMode="External"/><Relationship Id="rId4" Type="http://schemas.openxmlformats.org/officeDocument/2006/relationships/hyperlink" Target="http://www.apologitis.com/gr/ancient/eik/solomon17.jpg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a/a2/Tabernacle.png" TargetMode="External"/><Relationship Id="rId7" Type="http://schemas.openxmlformats.org/officeDocument/2006/relationships/hyperlink" Target="http://www.generationword.com/devotions/photos-diagrams/pics-images/jan-photos/27b-night-view-of-golden-candle-stand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Timna_Tabernacle_Incense_altar.jpg" TargetMode="External"/><Relationship Id="rId5" Type="http://schemas.openxmlformats.org/officeDocument/2006/relationships/hyperlink" Target="http://www.mishkanministries.org/images/laver.jpg" TargetMode="External"/><Relationship Id="rId4" Type="http://schemas.openxmlformats.org/officeDocument/2006/relationships/hyperlink" Target="http://www.bible-history.com/sketches/ancient/altar-bronze.jpg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back-to-nature.gr/wp-content/uploads/2013/01/25.jpg" TargetMode="External"/><Relationship Id="rId7" Type="http://schemas.openxmlformats.org/officeDocument/2006/relationships/hyperlink" Target="https://commons.wikimedia.org/wiki/File:Andrea_Mantegna_042.jpg?uselang=e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ulture.larissa-dimos.gr/upload_pictures/1226309711_54_min_102menora_small.jpg" TargetMode="External"/><Relationship Id="rId5" Type="http://schemas.openxmlformats.org/officeDocument/2006/relationships/hyperlink" Target="https://commons.wikimedia.org/wiki/File:Emblem_of_Israel.svg" TargetMode="External"/><Relationship Id="rId4" Type="http://schemas.openxmlformats.org/officeDocument/2006/relationships/hyperlink" Target="http://www.augoustinos-kantiotis.gr/wp-content/uploads/2009/12/%CF%83%CE%BA%CE%B7%CE%BD%CE%B7-%CE%9C%CE%B1%CF%81%CF%84..jpg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ch_of_Titus_Menorah.p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goustinos-kantiotis.gr/wp-content/uploads/2009/12/%CF%83%CE%BA%CE%B7%CE%BD%CE%B7-%CE%9C%CE%B1%CF%81%CF%84..jpg" TargetMode="External"/><Relationship Id="rId5" Type="http://schemas.openxmlformats.org/officeDocument/2006/relationships/hyperlink" Target="http://blogs.sch.gr/kantonopou/files/2009/05/jmg.jpg" TargetMode="External"/><Relationship Id="rId4" Type="http://schemas.openxmlformats.org/officeDocument/2006/relationships/hyperlink" Target="https://i0.wp.com/www.egolpion.com/img/creation-345.jpg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ologitis.com/gr/ancient/eik/solomon17.jpg" TargetMode="External"/><Relationship Id="rId7" Type="http://schemas.openxmlformats.org/officeDocument/2006/relationships/hyperlink" Target="https://commons.wikimedia.org/wiki/File:R%C3%A9plica_del_Arca_de_la_Alianza--1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Timna_Tabernacle_Table_of_Showbread.jpg" TargetMode="External"/><Relationship Id="rId5" Type="http://schemas.openxmlformats.org/officeDocument/2006/relationships/hyperlink" Target="https://commons.wikimedia.org/wiki/File:Iamblichus.jpg" TargetMode="External"/><Relationship Id="rId4" Type="http://schemas.openxmlformats.org/officeDocument/2006/relationships/hyperlink" Target="https://commons.wikimedia.org/wiki/File:Philon.jpg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slideplayer.gr/7/1948496/slides/slide_3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4.bp.blogspot.com/-xdH7mZfuGi4/TxGeSfd5zUI/AAAAAAAADaY/8RV7kNWUNIo/s1600/cross01.jpg" TargetMode="External"/><Relationship Id="rId5" Type="http://schemas.openxmlformats.org/officeDocument/2006/relationships/hyperlink" Target="http://4.bp.blogspot.com/-IcgZXNtvWG8/VOxdTRQb2KI/AAAAAAAAZCc/g8DHEHkahHo/s1600/%CF%83%CF%84%CF%81%CE%B1%CF%84%CF%8C%CF%80%CE%B5%CE%B4%CE%BF.jpg" TargetMode="External"/><Relationship Id="rId4" Type="http://schemas.openxmlformats.org/officeDocument/2006/relationships/hyperlink" Target="https://s-media-cache-ak0.pinimg.com/originals/ea/31/8e/ea318e47b359a780996ad6c2e6c0e3da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slidesharecdn.com/random-130317204808-phpapp01/95/-15-638.jpg?cb=1363553365" TargetMode="External"/><Relationship Id="rId7" Type="http://schemas.openxmlformats.org/officeDocument/2006/relationships/hyperlink" Target="https://commons.wikimedia.org/wiki/File:Pentagram_letters.sv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2mnka.files.wordpress.com/2011/07/blavatsky_magic_theosophy_gr.jpg" TargetMode="External"/><Relationship Id="rId5" Type="http://schemas.openxmlformats.org/officeDocument/2006/relationships/hyperlink" Target="https://s-media-cache-ak0.pinimg.com/236x/4c/42/9b/4c429b1ea04f4784181b6f436ec3d7f7.jpg" TargetMode="External"/><Relationship Id="rId4" Type="http://schemas.openxmlformats.org/officeDocument/2006/relationships/hyperlink" Target="https://commons.wikimedia.org/wiki/File:Star_of_David.svg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32.inewsgr.com/1550/15509677/pentalfa-to-symvolo-tis-teleiotitas-160.jpg" TargetMode="External"/><Relationship Id="rId7" Type="http://schemas.openxmlformats.org/officeDocument/2006/relationships/hyperlink" Target="https://commons.wikimedia.org/wiki/File:Dore_Solomon_Proverbs.p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tic1.squarespace.com/static/5126bbb4e4b08c2e6d1cb6e4/t/546b4c31e4b0be46496f779e/1416318006605/tm.jpeg" TargetMode="External"/><Relationship Id="rId5" Type="http://schemas.openxmlformats.org/officeDocument/2006/relationships/hyperlink" Target="https://commons.wikimedia.org/wiki/File:Baphomet.png" TargetMode="External"/><Relationship Id="rId4" Type="http://schemas.openxmlformats.org/officeDocument/2006/relationships/hyperlink" Target="http://coolweb.gr/img/89/2.jpg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ch.gr/aiasgr/Image/Naoi_kai_Mones/O_Naos_tou_Solomwnta/O_Naos_tou_Solomwnta_01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.bp.blogspot.com/-lasJeAFEgzY/Tk6gX-RQLaI/AAAAAAAAAec/xZg3j5MUIWc/s1600/altar.jpeg" TargetMode="External"/><Relationship Id="rId5" Type="http://schemas.openxmlformats.org/officeDocument/2006/relationships/hyperlink" Target="http://a401.idata.over-blog.com/1/17/04/62/IMAGES/ILLUSTRATIONS/tsalomon.jpg" TargetMode="External"/><Relationship Id="rId4" Type="http://schemas.openxmlformats.org/officeDocument/2006/relationships/hyperlink" Target="http://users.sch.gr/aiasgr/Image/Naoi_kai_Mones/O_Naos_tou_Solomwnta/O_Naos_tou_Solomwnta_02.jpg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dlikeproductions.com/sm/custom/45b6c97adc.jpg" TargetMode="External"/><Relationship Id="rId7" Type="http://schemas.openxmlformats.org/officeDocument/2006/relationships/hyperlink" Target="http://1.bp.blogspot.com/-LIeEQxpJqE0/UepQEzxTlpI/AAAAAAAAIG4/DlASPkEYo-Q/s1600/holy_of-holies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3.amazonaws.com/test.classconnection/720/flashcards/169720/jpg/temple_of_solomon_plan.jpg" TargetMode="External"/><Relationship Id="rId5" Type="http://schemas.openxmlformats.org/officeDocument/2006/relationships/hyperlink" Target="https://s-media-cache-ak0.pinimg.com/474x/8a/fe/1b/8afe1b6a167c9a680ea057234f669d74.jpg" TargetMode="External"/><Relationship Id="rId4" Type="http://schemas.openxmlformats.org/officeDocument/2006/relationships/hyperlink" Target="http://www.aloha.net/~mikesch/w-laver.jpg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moddb.com/cache/images/mods/1/25/24539/thumb_620x2000/temple_of_jerusalem.png" TargetMode="External"/><Relationship Id="rId7" Type="http://schemas.openxmlformats.org/officeDocument/2006/relationships/hyperlink" Target="https://commons.wikimedia.org/wiki/File:Torah_and_jad.jpg?uselang=e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I._Polemis.JPG" TargetMode="External"/><Relationship Id="rId5" Type="http://schemas.openxmlformats.org/officeDocument/2006/relationships/hyperlink" Target="http://evaggelismostheotokou.gr/wp-content/uploads/2015/04/kantili.jpg" TargetMode="External"/><Relationship Id="rId4" Type="http://schemas.openxmlformats.org/officeDocument/2006/relationships/hyperlink" Target="http://www.antibaro.gr/wp-content/uploads/2013/01/image_gallery.jpg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alithic.co.uk/a558/a312/gallery/tunisia/Tunisia_and_North_Africa/upper_egypt/Elephantine_Hebrew_Temple.JPG" TargetMode="External"/><Relationship Id="rId7" Type="http://schemas.openxmlformats.org/officeDocument/2006/relationships/hyperlink" Target="http://cdn.elpais.cr/wp-content/uploads/2015/07/Magdala-Israel-archivo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ynagogues360.org/pics/greece_004/addimages/greece_004_03.jpg" TargetMode="External"/><Relationship Id="rId5" Type="http://schemas.openxmlformats.org/officeDocument/2006/relationships/hyperlink" Target="http://www.synagogues360.org/pics/greece_004/addimages/greece_004_07.jpg" TargetMode="External"/><Relationship Id="rId4" Type="http://schemas.openxmlformats.org/officeDocument/2006/relationships/hyperlink" Target="http://users.sch.gr/stavrianakis/images/stories/agia%20fotini%2001.jpg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amla_Synagogue_(5).JPG" TargetMode="External"/><Relationship Id="rId7" Type="http://schemas.openxmlformats.org/officeDocument/2006/relationships/hyperlink" Target="https://lh5.googleusercontent.com/-PY6JxXUy1z4/VCGIzx20BFI/AAAAAAAA4C8/xfkxch1DxAE/s900/IMGP9635a-a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thwaytoascension.files.wordpress.com/2012/03/beitalpha-synagogue.jpg" TargetMode="External"/><Relationship Id="rId5" Type="http://schemas.openxmlformats.org/officeDocument/2006/relationships/hyperlink" Target="https://commons.wikimedia.org/wiki/File:Theodotus_inscription.jpg" TargetMode="External"/><Relationship Id="rId4" Type="http://schemas.openxmlformats.org/officeDocument/2006/relationships/hyperlink" Target="https://commons.wikimedia.org/wiki/File:Erodio102.JPG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Keshatot_Rehavam_IMG_5693.JPG" TargetMode="External"/><Relationship Id="rId7" Type="http://schemas.openxmlformats.org/officeDocument/2006/relationships/hyperlink" Target="https://commons.wikimedia.org/wiki/File:The_Antonia_Fortress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.sch.gr/aiasgr/Image/Naoi_kai_Mones/O_Naos_tou_Solomwnta/O_Naos_tou_Solomwnta_03.jpg" TargetMode="External"/><Relationship Id="rId5" Type="http://schemas.openxmlformats.org/officeDocument/2006/relationships/hyperlink" Target="http://www.generationword.com/jerusalem101-photos/temple_mount/herod/view-from-east.JPG" TargetMode="External"/><Relationship Id="rId4" Type="http://schemas.openxmlformats.org/officeDocument/2006/relationships/hyperlink" Target="https://endtimeheadlines.files.wordpress.com/2013/01/magdala-stone-600.jpg?w=640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pirefusion.com/media/2012/herods_temple5.jpg" TargetMode="External"/><Relationship Id="rId7" Type="http://schemas.openxmlformats.org/officeDocument/2006/relationships/hyperlink" Target="https://commons.wikimedia.org/wiki/File:Reconstruction_model_of_Ancient_Jerusalem_in_Museum_of_David_Castle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mp.byui.edu/satterfieldb/Jerusalem/TempleSouthSide.jpg" TargetMode="External"/><Relationship Id="rId5" Type="http://schemas.openxmlformats.org/officeDocument/2006/relationships/hyperlink" Target="http://shelleylloydsmith.com/wp-content/uploads/2012/04/Temple-Diagram.jpg" TargetMode="External"/><Relationship Id="rId4" Type="http://schemas.openxmlformats.org/officeDocument/2006/relationships/hyperlink" Target="http://i.imgur.com/f9Aoc.jpg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s-media-cache-ak0.pinimg.com/736x/03/31/4e/03314e1515eabd1ff936c6aa9d8e30e3.jpg" TargetMode="External"/><Relationship Id="rId7" Type="http://schemas.openxmlformats.org/officeDocument/2006/relationships/hyperlink" Target="https://commons.wikimedia.org/wiki/File:View_of_the_Dome_of_the_Rock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nerationword.com/devotions/photos-diagrams/pics-images/jan-photos/27b-night-view-of-golden-candle-stand.jpg" TargetMode="External"/><Relationship Id="rId5" Type="http://schemas.openxmlformats.org/officeDocument/2006/relationships/hyperlink" Target="http://www.bibleodyssey.org/~/media/Images/People/P/priests-levites-temple.ashx" TargetMode="External"/><Relationship Id="rId4" Type="http://schemas.openxmlformats.org/officeDocument/2006/relationships/hyperlink" Target="http://www.johnpratt.com/items/email/2011/images/st2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clesia.gr/greek/holysynod/commitees/tourism/st_paul/st_paul.jpg" TargetMode="External"/><Relationship Id="rId3" Type="http://schemas.openxmlformats.org/officeDocument/2006/relationships/hyperlink" Target="https://commons.wikimedia.org/wiki/File:The_Western_Wall.jpg" TargetMode="External"/><Relationship Id="rId7" Type="http://schemas.openxmlformats.org/officeDocument/2006/relationships/hyperlink" Target="http://www.inspirefusion.com/media/2012/herods_temple5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Jerusalem_Modell_BW_2.JPG" TargetMode="External"/><Relationship Id="rId5" Type="http://schemas.openxmlformats.org/officeDocument/2006/relationships/hyperlink" Target="https://commons.wikimedia.org/wiki/File:Jerusalem_Schrein_des_Buches_BW_1.JPG" TargetMode="External"/><Relationship Id="rId4" Type="http://schemas.openxmlformats.org/officeDocument/2006/relationships/hyperlink" Target="https://commons.wikimedia.org/wiki/File:Western_Wall_in_sunshine.JPG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hnpratt.com/items/email/2011/images/st2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-media-cache-ak0.pinimg.com/236x/b7/cb/53/b7cb531ea3b019f78db17d3e16a949c7.jpg" TargetMode="External"/><Relationship Id="rId4" Type="http://schemas.openxmlformats.org/officeDocument/2006/relationships/hyperlink" Target="https://commons.wikimedia.org/wiki/File:El_Greco_016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470025"/>
          </a:xfrm>
        </p:spPr>
        <p:txBody>
          <a:bodyPr>
            <a:normAutofit/>
          </a:bodyPr>
          <a:lstStyle/>
          <a:p>
            <a:r>
              <a:rPr lang="el-GR" sz="4200" dirty="0">
                <a:solidFill>
                  <a:srgbClr val="5075BC"/>
                </a:solidFill>
              </a:rPr>
              <a:t>Βιβλική Αρχαιολογία - </a:t>
            </a:r>
            <a:r>
              <a:rPr lang="el-GR" sz="4200" dirty="0" err="1">
                <a:solidFill>
                  <a:srgbClr val="5075BC"/>
                </a:solidFill>
              </a:rPr>
              <a:t>Θεσμολογία</a:t>
            </a:r>
            <a:endParaRPr lang="el-GR" sz="4200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1.1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Ο Ιερός χώρος στο Βιβλικό Ισραήλ</a:t>
            </a:r>
            <a:endParaRPr lang="el-GR" sz="2800" dirty="0"/>
          </a:p>
          <a:p>
            <a:endParaRPr lang="en-US" sz="2800" dirty="0" smtClean="0"/>
          </a:p>
          <a:p>
            <a:r>
              <a:rPr lang="el-GR" sz="2800" dirty="0" smtClean="0"/>
              <a:t>Θωμάς Μαυρομούστακος</a:t>
            </a:r>
            <a:endParaRPr lang="el-GR" sz="2800" dirty="0"/>
          </a:p>
          <a:p>
            <a:r>
              <a:rPr lang="el-GR" sz="2800" dirty="0"/>
              <a:t>Θεολογική </a:t>
            </a:r>
            <a:r>
              <a:rPr lang="el-GR" sz="2800" dirty="0" smtClean="0"/>
              <a:t>Σχολή</a:t>
            </a:r>
            <a:endParaRPr lang="en-US" sz="2800" dirty="0" smtClean="0"/>
          </a:p>
          <a:p>
            <a:r>
              <a:rPr lang="el-GR" sz="2800" dirty="0"/>
              <a:t>Τμήμα Κοινωνικής Θεολογίας</a:t>
            </a:r>
          </a:p>
        </p:txBody>
      </p:sp>
    </p:spTree>
    <p:extLst>
      <p:ext uri="{BB962C8B-B14F-4D97-AF65-F5344CB8AC3E}">
        <p14:creationId xmlns:p14="http://schemas.microsoft.com/office/powerpoint/2010/main" val="33753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4. Η Σκηνή του </a:t>
            </a:r>
            <a:r>
              <a:rPr lang="el-GR" dirty="0" smtClean="0"/>
              <a:t>Μαρτυρίου</a:t>
            </a:r>
            <a:r>
              <a:rPr lang="en-US" dirty="0" smtClean="0"/>
              <a:t> [2]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3" y="1600200"/>
            <a:ext cx="2374490" cy="1917290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ποιήσεις</a:t>
            </a:r>
            <a:r>
              <a:rPr lang="el-GR" dirty="0"/>
              <a:t> μοι </a:t>
            </a:r>
            <a:r>
              <a:rPr lang="el-GR" dirty="0" err="1"/>
              <a:t>κατὰ</a:t>
            </a:r>
            <a:r>
              <a:rPr lang="el-GR" dirty="0"/>
              <a:t> </a:t>
            </a:r>
            <a:r>
              <a:rPr lang="el-GR" dirty="0" err="1"/>
              <a:t>πάντα</a:t>
            </a:r>
            <a:r>
              <a:rPr lang="el-GR" dirty="0"/>
              <a:t> </a:t>
            </a:r>
            <a:r>
              <a:rPr lang="el-GR" dirty="0" err="1"/>
              <a:t>ὅσα</a:t>
            </a:r>
            <a:r>
              <a:rPr lang="el-GR" dirty="0"/>
              <a:t> </a:t>
            </a:r>
            <a:r>
              <a:rPr lang="el-GR" dirty="0" err="1"/>
              <a:t>ἐγώ</a:t>
            </a:r>
            <a:r>
              <a:rPr lang="el-GR" dirty="0"/>
              <a:t> σοι </a:t>
            </a:r>
            <a:r>
              <a:rPr lang="el-GR" dirty="0" err="1"/>
              <a:t>δεικνύω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τῷ</a:t>
            </a:r>
            <a:r>
              <a:rPr lang="el-GR" dirty="0"/>
              <a:t> </a:t>
            </a:r>
            <a:r>
              <a:rPr lang="el-GR" dirty="0" err="1"/>
              <a:t>ὄρει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παράδειγμα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σκηνῆς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παράδειγμα</a:t>
            </a:r>
            <a:r>
              <a:rPr lang="el-GR" dirty="0"/>
              <a:t> </a:t>
            </a:r>
            <a:r>
              <a:rPr lang="el-GR" dirty="0" err="1"/>
              <a:t>πάντων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σκευῶν</a:t>
            </a:r>
            <a:r>
              <a:rPr lang="el-GR" dirty="0"/>
              <a:t> </a:t>
            </a:r>
            <a:r>
              <a:rPr lang="el-GR" dirty="0" err="1"/>
              <a:t>αὐτῆς</a:t>
            </a:r>
            <a:r>
              <a:rPr lang="el-GR" dirty="0"/>
              <a:t> </a:t>
            </a:r>
            <a:r>
              <a:rPr lang="el-GR" dirty="0" err="1"/>
              <a:t>οὕτω</a:t>
            </a:r>
            <a:r>
              <a:rPr lang="el-GR" dirty="0"/>
              <a:t> </a:t>
            </a:r>
            <a:r>
              <a:rPr lang="el-GR" dirty="0" err="1"/>
              <a:t>ποιήσεις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ποιήσεις</a:t>
            </a:r>
            <a:r>
              <a:rPr lang="el-GR" dirty="0"/>
              <a:t> </a:t>
            </a:r>
            <a:r>
              <a:rPr lang="el-GR" dirty="0" err="1"/>
              <a:t>κιβωτὸν</a:t>
            </a:r>
            <a:r>
              <a:rPr lang="el-GR" dirty="0"/>
              <a:t> </a:t>
            </a:r>
            <a:r>
              <a:rPr lang="el-GR" dirty="0" err="1"/>
              <a:t>μαρτυρίου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ξύλων</a:t>
            </a:r>
            <a:r>
              <a:rPr lang="el-GR" dirty="0"/>
              <a:t> </a:t>
            </a:r>
            <a:r>
              <a:rPr lang="el-GR" dirty="0" err="1"/>
              <a:t>ἀσήπτων</a:t>
            </a:r>
            <a:r>
              <a:rPr lang="el-GR" dirty="0"/>
              <a:t> </a:t>
            </a:r>
            <a:r>
              <a:rPr lang="el-GR" dirty="0" err="1"/>
              <a:t>δύο</a:t>
            </a:r>
            <a:r>
              <a:rPr lang="el-GR" dirty="0"/>
              <a:t> </a:t>
            </a:r>
            <a:r>
              <a:rPr lang="el-GR" dirty="0" err="1"/>
              <a:t>πήχεων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ἡμίσους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μῆκος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πήχεος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ἡμίσους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πλάτος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πήχεος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ἡμίσους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ὕψος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dirty="0" err="1"/>
              <a:t>Exo</a:t>
            </a:r>
            <a:r>
              <a:rPr lang="en-US" dirty="0"/>
              <a:t> 25:9-10 BGT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0052"/>
            <a:ext cx="3744416" cy="1976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5395" y="3312827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</a:t>
            </a:r>
            <a:endParaRPr lang="el-GR" sz="15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98130" y="5415386"/>
            <a:ext cx="403486" cy="260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10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3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[3]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14" y="15573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1298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[4]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37" y="1557338"/>
            <a:ext cx="3393026" cy="4525962"/>
          </a:xfrm>
        </p:spPr>
      </p:pic>
    </p:spTree>
    <p:extLst>
      <p:ext uri="{BB962C8B-B14F-4D97-AF65-F5344CB8AC3E}">
        <p14:creationId xmlns:p14="http://schemas.microsoft.com/office/powerpoint/2010/main" val="37695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[5]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45" y="1557338"/>
            <a:ext cx="3391809" cy="4525962"/>
          </a:xfrm>
        </p:spPr>
      </p:pic>
    </p:spTree>
    <p:extLst>
      <p:ext uri="{BB962C8B-B14F-4D97-AF65-F5344CB8AC3E}">
        <p14:creationId xmlns:p14="http://schemas.microsoft.com/office/powerpoint/2010/main" val="12731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[6]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88" y="1557338"/>
            <a:ext cx="4424723" cy="4525962"/>
          </a:xfrm>
        </p:spPr>
      </p:pic>
    </p:spTree>
    <p:extLst>
      <p:ext uri="{BB962C8B-B14F-4D97-AF65-F5344CB8AC3E}">
        <p14:creationId xmlns:p14="http://schemas.microsoft.com/office/powerpoint/2010/main" val="6016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[7]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34006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[8]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879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[9]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41391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[10]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5003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[11]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71" y="1557338"/>
            <a:ext cx="3396757" cy="4525962"/>
          </a:xfrm>
        </p:spPr>
      </p:pic>
    </p:spTree>
    <p:extLst>
      <p:ext uri="{BB962C8B-B14F-4D97-AF65-F5344CB8AC3E}">
        <p14:creationId xmlns:p14="http://schemas.microsoft.com/office/powerpoint/2010/main" val="16323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52" y="1556792"/>
            <a:ext cx="2811896" cy="4525962"/>
          </a:xfrm>
        </p:spPr>
      </p:pic>
    </p:spTree>
    <p:extLst>
      <p:ext uri="{BB962C8B-B14F-4D97-AF65-F5344CB8AC3E}">
        <p14:creationId xmlns:p14="http://schemas.microsoft.com/office/powerpoint/2010/main" val="17142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4. Η Σκηνή του </a:t>
            </a:r>
            <a:r>
              <a:rPr lang="el-GR" dirty="0" smtClean="0"/>
              <a:t>Μαρτυρίου</a:t>
            </a:r>
            <a:r>
              <a:rPr lang="en-US" dirty="0" smtClean="0"/>
              <a:t> [3]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l-GR" sz="2400" dirty="0"/>
              <a:t>ΑΡΧΙΤΕΚΤΟΝΕΣ: ΒΕΣΕΒΗΛΟΣ ΚΑΙ ΕΛΕΑΒΟΣ ΣΕ ΕΠΤΑ </a:t>
            </a:r>
            <a:r>
              <a:rPr lang="el-GR" sz="2400" dirty="0" smtClean="0"/>
              <a:t>ΜΗΝΕΣ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l-GR" sz="2400" dirty="0"/>
              <a:t>ΕΓΚΑΙΝΙΑ ΝΟΥΜΗΝΙΑ ΤΟΥ ΜΗΝΟΣ </a:t>
            </a:r>
            <a:r>
              <a:rPr lang="el-GR" sz="2400" dirty="0" smtClean="0"/>
              <a:t>ΝΙΣΑΝ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l-GR" sz="2400" dirty="0"/>
              <a:t>ΑΣΗΠΤΑ ΞΥΛΑ Η ΚΑΤΑΣΚΕΥΗ </a:t>
            </a:r>
            <a:r>
              <a:rPr lang="el-GR" sz="2400" dirty="0" smtClean="0"/>
              <a:t>ΤΗΣ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l-GR" sz="2400" dirty="0"/>
              <a:t>ΥΦΑΣΜΑ ΜΕ ΠΟΡΦΥΡΟ ΚΑΙ ΛΕΥΚΟ ΧΡΩΜΑ. ΔΙΑΚΟΣΜΗΜΕΝΟ ΜΕ ΑΝΘΗ ΚΑΙ ΠΑΡΑΣΤΑΣΕΙΣ ΖΩΩΝ.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l-GR" sz="2400" dirty="0"/>
              <a:t>ΕΞΑΣΦΑΛΙΖΑΝ ΤΗ ΣΤΕΓΑΝΟΤΗΤΑ.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l-GR" sz="2400" dirty="0"/>
              <a:t>ΛΕΥΚΟ ΑΙΓΥΠΤΙΑΚΟ ΒΑΜΒΑΚΙ, ΜΕΛΑΝΟ ΔΕΡΜΑ ΚΑΤΣΙΚΙΟΥ, ΕΡΥΘΡΟ ΔΕΡΜΑ ΠΡΟΒΑΤΟΥ, ΔΕΡΜΑ ΜΕΣΟΓΕΙΑΚΗΣ </a:t>
            </a:r>
            <a:r>
              <a:rPr lang="el-GR" sz="2400" dirty="0" smtClean="0"/>
              <a:t>ΦΩΚΙΑΣ</a:t>
            </a:r>
            <a:r>
              <a:rPr lang="en-US" sz="2400" dirty="0" smtClean="0"/>
              <a:t>.</a:t>
            </a:r>
            <a:endParaRPr lang="el-GR" sz="24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391417"/>
            <a:ext cx="2952328" cy="2064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3250032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8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5396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[2]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35" y="1557338"/>
            <a:ext cx="3395829" cy="4525962"/>
          </a:xfrm>
        </p:spPr>
      </p:pic>
    </p:spTree>
    <p:extLst>
      <p:ext uri="{BB962C8B-B14F-4D97-AF65-F5344CB8AC3E}">
        <p14:creationId xmlns:p14="http://schemas.microsoft.com/office/powerpoint/2010/main" val="100976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[3]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83" y="1556792"/>
            <a:ext cx="6539434" cy="4525962"/>
          </a:xfrm>
        </p:spPr>
      </p:pic>
    </p:spTree>
    <p:extLst>
      <p:ext uri="{BB962C8B-B14F-4D97-AF65-F5344CB8AC3E}">
        <p14:creationId xmlns:p14="http://schemas.microsoft.com/office/powerpoint/2010/main" val="11078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[4]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1916832"/>
            <a:ext cx="6614160" cy="3749040"/>
          </a:xfrm>
        </p:spPr>
      </p:pic>
    </p:spTree>
    <p:extLst>
      <p:ext uri="{BB962C8B-B14F-4D97-AF65-F5344CB8AC3E}">
        <p14:creationId xmlns:p14="http://schemas.microsoft.com/office/powerpoint/2010/main" val="24635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[5]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78" y="1558703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15692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[6]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71" y="1557338"/>
            <a:ext cx="3396757" cy="4525962"/>
          </a:xfrm>
        </p:spPr>
      </p:pic>
    </p:spTree>
    <p:extLst>
      <p:ext uri="{BB962C8B-B14F-4D97-AF65-F5344CB8AC3E}">
        <p14:creationId xmlns:p14="http://schemas.microsoft.com/office/powerpoint/2010/main" val="39349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[7]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1556792"/>
            <a:ext cx="3395472" cy="4523232"/>
          </a:xfrm>
        </p:spPr>
      </p:pic>
    </p:spTree>
    <p:extLst>
      <p:ext uri="{BB962C8B-B14F-4D97-AF65-F5344CB8AC3E}">
        <p14:creationId xmlns:p14="http://schemas.microsoft.com/office/powerpoint/2010/main" val="9232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[8]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71" y="1557338"/>
            <a:ext cx="3396757" cy="4525962"/>
          </a:xfrm>
        </p:spPr>
      </p:pic>
    </p:spTree>
    <p:extLst>
      <p:ext uri="{BB962C8B-B14F-4D97-AF65-F5344CB8AC3E}">
        <p14:creationId xmlns:p14="http://schemas.microsoft.com/office/powerpoint/2010/main" val="27927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[9]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61" y="1556792"/>
            <a:ext cx="4046678" cy="4525962"/>
          </a:xfrm>
        </p:spPr>
      </p:pic>
    </p:spTree>
    <p:extLst>
      <p:ext uri="{BB962C8B-B14F-4D97-AF65-F5344CB8AC3E}">
        <p14:creationId xmlns:p14="http://schemas.microsoft.com/office/powerpoint/2010/main" val="34806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[10]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13185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[11]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5630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αίθριο της Σκηνής του Μαρτυρίου (αναπαράσταση)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42" y="1557338"/>
            <a:ext cx="6034616" cy="4525962"/>
          </a:xfrm>
        </p:spPr>
      </p:pic>
      <p:sp>
        <p:nvSpPr>
          <p:cNvPr id="5" name="TextBox 4"/>
          <p:cNvSpPr txBox="1"/>
          <p:nvPr/>
        </p:nvSpPr>
        <p:spPr>
          <a:xfrm>
            <a:off x="7595658" y="5878637"/>
            <a:ext cx="432726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11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1153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[12]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1556792"/>
            <a:ext cx="3395472" cy="4523232"/>
          </a:xfrm>
        </p:spPr>
      </p:pic>
    </p:spTree>
    <p:extLst>
      <p:ext uri="{BB962C8B-B14F-4D97-AF65-F5344CB8AC3E}">
        <p14:creationId xmlns:p14="http://schemas.microsoft.com/office/powerpoint/2010/main" val="41118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[13]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36369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[14]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1556792"/>
            <a:ext cx="3395472" cy="4523232"/>
          </a:xfrm>
        </p:spPr>
      </p:pic>
    </p:spTree>
    <p:extLst>
      <p:ext uri="{BB962C8B-B14F-4D97-AF65-F5344CB8AC3E}">
        <p14:creationId xmlns:p14="http://schemas.microsoft.com/office/powerpoint/2010/main" val="34160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[15]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54" y="1484784"/>
            <a:ext cx="6220691" cy="4452079"/>
          </a:xfrm>
        </p:spPr>
      </p:pic>
      <p:sp>
        <p:nvSpPr>
          <p:cNvPr id="5" name="TextBox 4"/>
          <p:cNvSpPr txBox="1"/>
          <p:nvPr/>
        </p:nvSpPr>
        <p:spPr>
          <a:xfrm>
            <a:off x="3779912" y="6021288"/>
            <a:ext cx="1584176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ΣΟΦΑΡ</a:t>
            </a:r>
            <a:endParaRPr lang="el-GR" sz="2000" dirty="0" smtClean="0"/>
          </a:p>
        </p:txBody>
      </p:sp>
    </p:spTree>
    <p:extLst>
      <p:ext uri="{BB962C8B-B14F-4D97-AF65-F5344CB8AC3E}">
        <p14:creationId xmlns:p14="http://schemas.microsoft.com/office/powerpoint/2010/main" val="26595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[16]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38454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[17]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42041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[18]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76984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Μουσείο [19]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11365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[20]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33314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[21]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11782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+mn-lt"/>
              </a:rPr>
              <a:t>Η Σκηνή του </a:t>
            </a:r>
            <a:r>
              <a:rPr lang="el-GR" dirty="0" smtClean="0">
                <a:latin typeface="+mn-lt"/>
              </a:rPr>
              <a:t>Μαρτυρίου</a:t>
            </a:r>
            <a:r>
              <a:rPr lang="en-US" dirty="0" smtClean="0">
                <a:latin typeface="+mn-lt"/>
              </a:rPr>
              <a:t> [4]</a:t>
            </a:r>
            <a:endParaRPr lang="el-GR" dirty="0">
              <a:latin typeface="+mn-lt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199"/>
            <a:ext cx="1938633" cy="4525963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76872"/>
            <a:ext cx="4834880" cy="3166846"/>
          </a:xfrm>
        </p:spPr>
      </p:pic>
      <p:sp>
        <p:nvSpPr>
          <p:cNvPr id="7" name="TextBox 6"/>
          <p:cNvSpPr txBox="1"/>
          <p:nvPr/>
        </p:nvSpPr>
        <p:spPr>
          <a:xfrm>
            <a:off x="2834318" y="5921499"/>
            <a:ext cx="432726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12</a:t>
            </a:r>
            <a:endParaRPr lang="el-GR" sz="15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254074" y="5443718"/>
            <a:ext cx="432726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13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0749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[22]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1556792"/>
            <a:ext cx="3395472" cy="4523232"/>
          </a:xfrm>
        </p:spPr>
      </p:pic>
    </p:spTree>
    <p:extLst>
      <p:ext uri="{BB962C8B-B14F-4D97-AF65-F5344CB8AC3E}">
        <p14:creationId xmlns:p14="http://schemas.microsoft.com/office/powerpoint/2010/main" val="27742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[23]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84981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[24]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1556792"/>
            <a:ext cx="3395472" cy="4523232"/>
          </a:xfrm>
        </p:spPr>
      </p:pic>
    </p:spTree>
    <p:extLst>
      <p:ext uri="{BB962C8B-B14F-4D97-AF65-F5344CB8AC3E}">
        <p14:creationId xmlns:p14="http://schemas.microsoft.com/office/powerpoint/2010/main" val="9366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[25]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8" y="1556792"/>
            <a:ext cx="6028944" cy="4523232"/>
          </a:xfrm>
        </p:spPr>
      </p:pic>
    </p:spTree>
    <p:extLst>
      <p:ext uri="{BB962C8B-B14F-4D97-AF65-F5344CB8AC3E}">
        <p14:creationId xmlns:p14="http://schemas.microsoft.com/office/powerpoint/2010/main" val="172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Μουσείο </a:t>
            </a:r>
            <a:r>
              <a:rPr lang="el-GR" dirty="0" smtClean="0"/>
              <a:t>[26]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1556792"/>
            <a:ext cx="3395472" cy="4523232"/>
          </a:xfrm>
        </p:spPr>
      </p:pic>
    </p:spTree>
    <p:extLst>
      <p:ext uri="{BB962C8B-B14F-4D97-AF65-F5344CB8AC3E}">
        <p14:creationId xmlns:p14="http://schemas.microsoft.com/office/powerpoint/2010/main" val="15241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Τέλος</a:t>
            </a:r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9490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l-GR" sz="2000" dirty="0" smtClean="0"/>
              <a:t>1.0.</a:t>
            </a:r>
          </a:p>
          <a:p>
            <a:pPr marL="0" indent="0">
              <a:buNone/>
            </a:pPr>
            <a:r>
              <a:rPr lang="el-GR" sz="2000" dirty="0" smtClean="0"/>
              <a:t>Έχουν </a:t>
            </a:r>
            <a:r>
              <a:rPr lang="el-GR" sz="2000" dirty="0"/>
              <a:t>προηγηθεί οι κάτωθι εκδόσεις:</a:t>
            </a:r>
          </a:p>
          <a:p>
            <a:r>
              <a:rPr lang="el-GR" sz="2000" dirty="0"/>
              <a:t>Έκδοση </a:t>
            </a:r>
            <a:r>
              <a:rPr lang="el-GR" sz="2000" dirty="0" smtClean="0"/>
              <a:t>0.</a:t>
            </a:r>
            <a:r>
              <a:rPr lang="en-US" sz="2000" dirty="0" smtClean="0"/>
              <a:t>9</a:t>
            </a:r>
            <a:r>
              <a:rPr lang="el-GR" sz="2000" dirty="0" smtClean="0"/>
              <a:t> </a:t>
            </a:r>
            <a:r>
              <a:rPr lang="el-GR" sz="2000" dirty="0"/>
              <a:t>διαθέσιμη </a:t>
            </a:r>
            <a:r>
              <a:rPr lang="el-GR" sz="2000" dirty="0">
                <a:hlinkClick r:id="rId3"/>
              </a:rPr>
              <a:t>εδώ</a:t>
            </a:r>
            <a:r>
              <a:rPr lang="el-GR" sz="2000" dirty="0"/>
              <a:t>. </a:t>
            </a:r>
            <a:endParaRPr lang="el-GR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574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Copyright</a:t>
            </a:r>
            <a:r>
              <a:rPr lang="el-GR" sz="2000" dirty="0" smtClean="0"/>
              <a:t> Εθνικόν </a:t>
            </a:r>
            <a:r>
              <a:rPr lang="el-GR" sz="2000" dirty="0"/>
              <a:t>και Καποδιστριακόν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Αθηνών, </a:t>
            </a:r>
            <a:r>
              <a:rPr lang="el-GR" sz="2000" dirty="0" smtClean="0"/>
              <a:t>Σωτήριος Δεσπότης, </a:t>
            </a:r>
            <a:r>
              <a:rPr lang="el-GR" sz="2000" dirty="0"/>
              <a:t>Θωμάς </a:t>
            </a:r>
            <a:r>
              <a:rPr lang="el-GR" sz="2000" dirty="0" smtClean="0"/>
              <a:t>Μαυρομούστακος</a:t>
            </a:r>
            <a:r>
              <a:rPr lang="en-US" sz="2000" dirty="0" smtClean="0"/>
              <a:t> 2015</a:t>
            </a:r>
            <a:r>
              <a:rPr lang="el-GR" sz="2000" dirty="0" smtClean="0"/>
              <a:t>. </a:t>
            </a:r>
            <a:r>
              <a:rPr lang="el-GR" sz="2000" dirty="0"/>
              <a:t>Σωτήριος Δεσπότης, Θωμάς Μαυρομούστακος. «Βιβλική Αρχαιολογία - </a:t>
            </a:r>
            <a:r>
              <a:rPr lang="el-GR" sz="2000" dirty="0" err="1" smtClean="0"/>
              <a:t>Θεσμολογία</a:t>
            </a:r>
            <a:r>
              <a:rPr lang="el-GR" sz="2000" dirty="0" smtClean="0"/>
              <a:t>. </a:t>
            </a:r>
            <a:r>
              <a:rPr lang="el-GR" sz="2000" dirty="0"/>
              <a:t>Ενότητα </a:t>
            </a:r>
            <a:r>
              <a:rPr lang="en-US" sz="2000" dirty="0" smtClean="0"/>
              <a:t>1.1</a:t>
            </a:r>
            <a:r>
              <a:rPr lang="el-GR" sz="2000" dirty="0" smtClean="0"/>
              <a:t>: </a:t>
            </a:r>
            <a:r>
              <a:rPr lang="el-GR" sz="2000" dirty="0"/>
              <a:t>Ο Ιερός χώρος στο Βιβλικό </a:t>
            </a:r>
            <a:r>
              <a:rPr lang="el-GR" sz="2000" dirty="0" smtClean="0"/>
              <a:t>Ισραήλ». </a:t>
            </a:r>
            <a:r>
              <a:rPr lang="el-GR" sz="2000" dirty="0"/>
              <a:t>Έκδοση: 1.0. Αθήνα 2015. Διαθέσιμο από τη δικτυακή διεύθυνση: </a:t>
            </a:r>
            <a:r>
              <a:rPr lang="en-US" sz="2000" dirty="0">
                <a:hlinkClick r:id="rId3"/>
              </a:rPr>
              <a:t>http://opencourses.uoa.gr/courses/SOCTHEOL103</a:t>
            </a:r>
            <a:r>
              <a:rPr lang="en-US" sz="2000" dirty="0" smtClean="0">
                <a:hlinkClick r:id="rId3"/>
              </a:rPr>
              <a:t>/</a:t>
            </a:r>
            <a:r>
              <a:rPr lang="el-GR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93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θυσιαστήριο των ολοκαυτωμάτων (αναπαράσταση)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3970784" cy="3384376"/>
          </a:xfrm>
        </p:spPr>
      </p:pic>
      <p:sp>
        <p:nvSpPr>
          <p:cNvPr id="6" name="TextBox 5"/>
          <p:cNvSpPr txBox="1"/>
          <p:nvPr/>
        </p:nvSpPr>
        <p:spPr>
          <a:xfrm>
            <a:off x="4644008" y="2060848"/>
            <a:ext cx="4042792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ΧΑΛΚΙΝΑ ΚΕΡΑΤΑ ΣΤΙΣ ΤΕΣΣΕΡΙΣ </a:t>
            </a:r>
            <a:r>
              <a:rPr lang="el-GR" sz="2000" dirty="0" smtClean="0"/>
              <a:t>ΓΩΝΙΕΣ</a:t>
            </a:r>
            <a:endParaRPr lang="el-G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2852936"/>
            <a:ext cx="4042792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ΜΕΤΑΛΛΙΚΗ ΣΧΑΡΑ. ΤΟΠΟΘΕΤΗΣΗ ΤΟΥ </a:t>
            </a:r>
            <a:r>
              <a:rPr lang="el-GR" sz="2000" dirty="0" smtClean="0"/>
              <a:t>ΘΥΜΑΤΟΣ</a:t>
            </a:r>
            <a:endParaRPr lang="el-G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661248"/>
            <a:ext cx="397078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ctr"/>
            <a:r>
              <a:rPr lang="el-GR" sz="2000" dirty="0"/>
              <a:t>ΞΥΛΟ ΑΚΑΚΙΑΣ ΠΟΥ ΕΦΕΡΕ ΧΑΛΚΙΝΗ </a:t>
            </a:r>
            <a:r>
              <a:rPr lang="el-GR" sz="2000" dirty="0" smtClean="0"/>
              <a:t>ΕΠΕΝΔΥΣΗ</a:t>
            </a:r>
            <a:endParaRPr lang="el-G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44008" y="3762556"/>
            <a:ext cx="3384376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/>
              <a:t>ΡΑΒΔΟΙ </a:t>
            </a:r>
            <a:r>
              <a:rPr lang="el-GR" sz="2000" dirty="0" smtClean="0"/>
              <a:t>ΜΕΤΑΦΟΡΑΣ</a:t>
            </a:r>
            <a:endParaRPr lang="el-GR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44008" y="4797152"/>
            <a:ext cx="3744416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ΒΑΣΗ ΜΕ ΔΙΧΤΥΩΤΟ ΧΑΛΚΙΝΟ </a:t>
            </a:r>
            <a:r>
              <a:rPr lang="el-GR" sz="2000" dirty="0" smtClean="0"/>
              <a:t>ΠΛΕΓΜΑ</a:t>
            </a:r>
            <a:endParaRPr lang="el-GR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95258" y="5240561"/>
            <a:ext cx="432726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14</a:t>
            </a:r>
            <a:endParaRPr lang="el-GR" sz="1500" dirty="0" smtClean="0"/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 flipV="1">
            <a:off x="3923928" y="2204864"/>
            <a:ext cx="720080" cy="1175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>
            <a:off x="2771800" y="2898460"/>
            <a:ext cx="1872208" cy="129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>
            <a:off x="4283968" y="3472093"/>
            <a:ext cx="353022" cy="4867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>
            <a:off x="3491880" y="4131247"/>
            <a:ext cx="1152128" cy="8141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1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(1/20)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</a:t>
            </a:r>
            <a:r>
              <a:rPr lang="en-US" sz="2000" dirty="0"/>
              <a:t>: </a:t>
            </a:r>
            <a:r>
              <a:rPr lang="el-GR" sz="2000" dirty="0"/>
              <a:t>Το </a:t>
            </a:r>
            <a:r>
              <a:rPr lang="el-GR" sz="2000" dirty="0" err="1"/>
              <a:t>βαμά</a:t>
            </a:r>
            <a:r>
              <a:rPr lang="el-GR" sz="2000" dirty="0"/>
              <a:t> της </a:t>
            </a:r>
            <a:r>
              <a:rPr lang="el-GR" sz="2000" dirty="0" err="1" smtClean="0"/>
              <a:t>Γιλγάλ</a:t>
            </a:r>
            <a:r>
              <a:rPr lang="en-US" sz="2000" dirty="0" smtClean="0"/>
              <a:t>. 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www.biblewalks.com/Photos47/GilgalArgaman11s.jpg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</a:t>
            </a:r>
            <a:r>
              <a:rPr lang="en-US" sz="2000" dirty="0" smtClean="0"/>
              <a:t>: </a:t>
            </a:r>
            <a:r>
              <a:rPr lang="el-GR" sz="2000" dirty="0"/>
              <a:t>Ιερός χώρος των Χαναναίων στα υψώματα </a:t>
            </a:r>
            <a:r>
              <a:rPr lang="el-GR" sz="2000" dirty="0" smtClean="0"/>
              <a:t>του </a:t>
            </a:r>
            <a:r>
              <a:rPr lang="el-GR" sz="2000" dirty="0" err="1"/>
              <a:t>Γκολάν</a:t>
            </a:r>
            <a:r>
              <a:rPr lang="el-GR" sz="2000" dirty="0"/>
              <a:t>.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l-GR" sz="2000" dirty="0" smtClean="0"/>
              <a:t>Εικόνα 3</a:t>
            </a:r>
            <a:r>
              <a:rPr lang="en-US" sz="2000" dirty="0" smtClean="0"/>
              <a:t>: </a:t>
            </a:r>
            <a:r>
              <a:rPr lang="el-GR" sz="2000" dirty="0" smtClean="0"/>
              <a:t>Αβραάμ </a:t>
            </a:r>
            <a:r>
              <a:rPr lang="el-GR" sz="2000" dirty="0"/>
              <a:t>ο Δίκαιος.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users.sch.gr/aiasgr/Image/Palaia_Diathikh/Abraam/Abraam_03.jpg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4</a:t>
            </a:r>
            <a:r>
              <a:rPr lang="en-US" sz="2000" dirty="0" smtClean="0"/>
              <a:t>: </a:t>
            </a:r>
            <a:r>
              <a:rPr lang="el-GR" sz="2000" dirty="0"/>
              <a:t>Το όραμα του Ιακώβ και η υπόσχεση </a:t>
            </a:r>
            <a:r>
              <a:rPr lang="el-GR" sz="2000" dirty="0" smtClean="0"/>
              <a:t>του</a:t>
            </a:r>
            <a:r>
              <a:rPr lang="en-US" sz="2000" dirty="0" smtClean="0"/>
              <a:t> </a:t>
            </a:r>
            <a:r>
              <a:rPr lang="el-GR" sz="2000" dirty="0" smtClean="0"/>
              <a:t>Θεού.</a:t>
            </a:r>
            <a:r>
              <a:rPr lang="en-US" sz="2000" dirty="0" smtClean="0"/>
              <a:t> Public domain.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commons.wikimedia.org/wiki/File:Jacobs_Vision_and_Gods_Promise.jpg?uselang=el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785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(2/20)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Εικόνα 5</a:t>
            </a:r>
            <a:r>
              <a:rPr lang="en-US" sz="2000" dirty="0"/>
              <a:t>: </a:t>
            </a:r>
            <a:r>
              <a:rPr lang="el-GR" sz="2000" dirty="0" err="1"/>
              <a:t>Ματσεμπώθ</a:t>
            </a:r>
            <a:r>
              <a:rPr lang="el-GR" sz="2000" dirty="0"/>
              <a:t> στο μουσείο της </a:t>
            </a:r>
            <a:r>
              <a:rPr lang="el-GR" sz="2000" dirty="0" err="1"/>
              <a:t>Χαζώρ</a:t>
            </a:r>
            <a:r>
              <a:rPr lang="en-US" sz="2000" dirty="0"/>
              <a:t>. Copyrighted. </a:t>
            </a:r>
            <a:r>
              <a:rPr lang="el-GR" sz="2000" dirty="0">
                <a:hlinkClick r:id="rId3"/>
              </a:rPr>
              <a:t>http://www.imj.org.il/images/corridor/bronfman/canaanite/permanent%20exhibition/stelae%20temple.jpg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Εικόνα 6</a:t>
            </a:r>
            <a:r>
              <a:rPr lang="en-US" sz="2000" dirty="0"/>
              <a:t>: Small idols – </a:t>
            </a:r>
            <a:r>
              <a:rPr lang="en-US" sz="2000" dirty="0" err="1"/>
              <a:t>Teraphim</a:t>
            </a:r>
            <a:r>
              <a:rPr lang="en-US" sz="2000" dirty="0"/>
              <a:t>. Copyrighted. </a:t>
            </a:r>
            <a:r>
              <a:rPr lang="en-US" sz="2000" dirty="0">
                <a:hlinkClick r:id="rId4"/>
              </a:rPr>
              <a:t>http://4.bp.blogspot.com/-vLBRHQAiH_U/UBuHHo5HnSI/AAAAAAAAL2w/ZJempDdIaVg/s1600/5+-+Lands+of+Bible+Museum+(3)+teraphim.JPG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7: Four Horned Altar from Tel Beer Sheba at the Israel Museum. Copyrighted. </a:t>
            </a:r>
            <a:r>
              <a:rPr lang="en-US" sz="2000" dirty="0">
                <a:hlinkClick r:id="rId5"/>
              </a:rPr>
              <a:t>http://2.bp.blogspot.com/-EdIDqQb4KpU/UDESfn76A-I/AAAAAAAAC0o/K0pI03b_0vw/s1600/altar+beersheva.JPG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Εικόνα 8</a:t>
            </a:r>
            <a:r>
              <a:rPr lang="en-US" sz="2000" dirty="0"/>
              <a:t>: </a:t>
            </a:r>
            <a:r>
              <a:rPr lang="el-GR" sz="2000" dirty="0"/>
              <a:t>Η Σκηνή του Μαρτυρίου. </a:t>
            </a:r>
            <a:r>
              <a:rPr lang="en-US" sz="2000" dirty="0"/>
              <a:t>Copyrighted. </a:t>
            </a:r>
            <a:r>
              <a:rPr lang="el-GR" sz="2000" dirty="0">
                <a:hlinkClick r:id="rId6"/>
              </a:rPr>
              <a:t>http://</a:t>
            </a:r>
            <a:r>
              <a:rPr lang="el-GR" sz="2000" dirty="0" smtClean="0">
                <a:hlinkClick r:id="rId6"/>
              </a:rPr>
              <a:t>www.jpost.com/HttpHandlers/ShowImage.ashx?id=175334&amp;h=530&amp;w=758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32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(3/20)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/>
              <a:t>Εικόνα 9</a:t>
            </a:r>
            <a:r>
              <a:rPr lang="en-US" sz="2000" dirty="0"/>
              <a:t>: </a:t>
            </a:r>
            <a:r>
              <a:rPr lang="el-GR" sz="2000" dirty="0"/>
              <a:t>Σκίτσο της Σκηνής του Μαρτυρίου.</a:t>
            </a:r>
            <a:r>
              <a:rPr lang="en-US" sz="2000" dirty="0"/>
              <a:t> Copyrighted. </a:t>
            </a:r>
            <a:r>
              <a:rPr lang="el-GR" sz="2000" dirty="0">
                <a:hlinkClick r:id="rId3"/>
              </a:rPr>
              <a:t>http://www.augoustinos-kantiotis.gr/wp-content/uploads/2009/12/%CF%83%CE%BA%CE%B7%CE%BD%CE%B7-%CE%9C%CE%B1%CF%81%CF%84..</a:t>
            </a:r>
            <a:r>
              <a:rPr lang="el-GR" sz="2000" dirty="0" smtClean="0">
                <a:hlinkClick r:id="rId3"/>
              </a:rPr>
              <a:t>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</a:t>
            </a:r>
            <a:r>
              <a:rPr lang="el-GR" sz="2000" dirty="0" smtClean="0"/>
              <a:t>ικόνα 10</a:t>
            </a:r>
            <a:r>
              <a:rPr lang="en-US" sz="2000" dirty="0" smtClean="0"/>
              <a:t>:</a:t>
            </a:r>
            <a:r>
              <a:rPr lang="el-GR" sz="2000" dirty="0"/>
              <a:t> Σχέδιο της Σκηνής του Μαρτυρίου.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www.apologitis.com/gr/ancient/eik/solomon17.jpg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11</a:t>
            </a:r>
            <a:r>
              <a:rPr lang="en-US" sz="2000" dirty="0" smtClean="0"/>
              <a:t>: </a:t>
            </a:r>
            <a:r>
              <a:rPr lang="el-GR" sz="2000" dirty="0"/>
              <a:t>Το αίθριο της Σκηνής του Μαρτυρίου.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www.praisegate.com/images/bible/negev_tabernacleModel_inside_large.jpg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12</a:t>
            </a:r>
            <a:r>
              <a:rPr lang="en-US" sz="2000" dirty="0" smtClean="0"/>
              <a:t>: </a:t>
            </a:r>
            <a:r>
              <a:rPr lang="el-GR" sz="2000" dirty="0"/>
              <a:t>Το εσωτερικό της Σκηνής του </a:t>
            </a:r>
            <a:r>
              <a:rPr lang="el-GR" sz="2000" dirty="0" smtClean="0"/>
              <a:t>Μαρτυρίου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://4.bp.blogspot.com</a:t>
            </a:r>
            <a:r>
              <a:rPr lang="el-GR" sz="2000" dirty="0" smtClean="0">
                <a:hlinkClick r:id="rId6"/>
              </a:rPr>
              <a:t>/-msXkAL6FPwc/UtBV_teUshI/AAAAAAAADmo/47-mh1d1rMQ/s1600</a:t>
            </a:r>
            <a:r>
              <a:rPr lang="el-GR" sz="2000" dirty="0">
                <a:hlinkClick r:id="rId6"/>
              </a:rPr>
              <a:t>/%CE%97+%</a:t>
            </a:r>
            <a:r>
              <a:rPr lang="el-GR" sz="2000" dirty="0" smtClean="0">
                <a:hlinkClick r:id="rId6"/>
              </a:rPr>
              <a:t>CE%A3%CE%9A%CE%97%CE%9D%CE%97</a:t>
            </a:r>
            <a:r>
              <a:rPr lang="el-GR" sz="2000" dirty="0">
                <a:hlinkClick r:id="rId6"/>
              </a:rPr>
              <a:t>+%</a:t>
            </a:r>
            <a:r>
              <a:rPr lang="el-GR" sz="2000" dirty="0" smtClean="0">
                <a:hlinkClick r:id="rId6"/>
              </a:rPr>
              <a:t>CE%A4%CE%9F%CE%A5</a:t>
            </a:r>
            <a:r>
              <a:rPr lang="el-GR" sz="2000" dirty="0">
                <a:hlinkClick r:id="rId6"/>
              </a:rPr>
              <a:t>+%</a:t>
            </a:r>
            <a:r>
              <a:rPr lang="el-GR" sz="2000" dirty="0" smtClean="0">
                <a:hlinkClick r:id="rId6"/>
              </a:rPr>
              <a:t>CE%9C%CE%91%CE%A1%CE%A4%CE%A5%CE%A1%CE%99%CE%9F%CE%A5.jpg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109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(4/20)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13</a:t>
            </a:r>
            <a:r>
              <a:rPr lang="en-US" sz="2000" dirty="0" smtClean="0"/>
              <a:t>: </a:t>
            </a:r>
            <a:r>
              <a:rPr lang="el-GR" sz="2000" dirty="0"/>
              <a:t>Οι εσωτερικό χώροι και τα </a:t>
            </a:r>
            <a:r>
              <a:rPr lang="el-GR" sz="2000" dirty="0" smtClean="0"/>
              <a:t>αντικείμενα</a:t>
            </a:r>
            <a:r>
              <a:rPr lang="en-US" sz="2000" dirty="0" smtClean="0"/>
              <a:t> </a:t>
            </a:r>
            <a:r>
              <a:rPr lang="el-GR" sz="2000" dirty="0" smtClean="0"/>
              <a:t>της </a:t>
            </a:r>
            <a:r>
              <a:rPr lang="el-GR" sz="2000" dirty="0"/>
              <a:t>Σκηνής του Μαρτυρίου.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3"/>
              </a:rPr>
              <a:t>https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upload.wikimedia.org/wikipedia/commons/a/a2/Tabernacle.png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14</a:t>
            </a:r>
            <a:r>
              <a:rPr lang="en-US" sz="2000" dirty="0"/>
              <a:t>: Old Testament Tabernacle Holy Place. </a:t>
            </a:r>
            <a:r>
              <a:rPr lang="en-US" sz="2000" dirty="0" smtClean="0"/>
              <a:t>Copyrighted.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www.bible-history.com/sketches/ancient/altar-bronze.jpg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15</a:t>
            </a:r>
            <a:r>
              <a:rPr lang="en-US" sz="2000" dirty="0" smtClean="0"/>
              <a:t>: </a:t>
            </a:r>
            <a:r>
              <a:rPr lang="el-GR" sz="2000" dirty="0"/>
              <a:t>Ο χάλκινος </a:t>
            </a:r>
            <a:r>
              <a:rPr lang="el-GR" sz="2000" dirty="0" err="1"/>
              <a:t>λουτήρ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www.mishkanministries.org/images/laver.jpg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16</a:t>
            </a:r>
            <a:r>
              <a:rPr lang="en-US" sz="2000" dirty="0" smtClean="0"/>
              <a:t>:</a:t>
            </a:r>
            <a:r>
              <a:rPr lang="el-GR" sz="2000" dirty="0"/>
              <a:t> Το θυσιαστήριο του θυμιάματος.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6"/>
              </a:rPr>
              <a:t>https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commons.wikimedia.org/wiki/File:Timna_Tabernacle_Incense_altar.jpg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17</a:t>
            </a:r>
            <a:r>
              <a:rPr lang="en-US" sz="2000" dirty="0" smtClean="0"/>
              <a:t>: </a:t>
            </a:r>
            <a:r>
              <a:rPr lang="el-GR" sz="2000" dirty="0"/>
              <a:t>Η επτάφωτη λυχνία.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7"/>
              </a:rPr>
              <a:t>http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www.generationword.com/devotions/photos-diagrams/pics-images/jan-photos/27b-night-view-of-golden-candle-stand.jpg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893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(5/20)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Εικόνα 18</a:t>
            </a:r>
            <a:r>
              <a:rPr lang="en-US" sz="2000" dirty="0"/>
              <a:t>: </a:t>
            </a:r>
            <a:r>
              <a:rPr lang="el-GR" sz="2000" dirty="0"/>
              <a:t>Το φυτό Αμυγδαλιά. </a:t>
            </a:r>
            <a:r>
              <a:rPr lang="en-US" sz="2000" dirty="0"/>
              <a:t>Copyrighted. </a:t>
            </a:r>
            <a:r>
              <a:rPr lang="el-GR" sz="2000" dirty="0">
                <a:hlinkClick r:id="rId3"/>
              </a:rPr>
              <a:t>http://</a:t>
            </a:r>
            <a:r>
              <a:rPr lang="el-GR" sz="2000" dirty="0" smtClean="0">
                <a:hlinkClick r:id="rId3"/>
              </a:rPr>
              <a:t>back-to-nature.gr/wp-content/uploads/2013/01/25.jpg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19</a:t>
            </a:r>
            <a:r>
              <a:rPr lang="en-US" sz="2000" dirty="0" smtClean="0"/>
              <a:t>: </a:t>
            </a:r>
            <a:r>
              <a:rPr lang="el-GR" sz="2000" dirty="0"/>
              <a:t>Σκίτσο της Σκηνής του Μαρτυρίου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www.augoustinos-kantiotis.gr/wp-content/uploads/2009/12</a:t>
            </a:r>
            <a:r>
              <a:rPr lang="el-GR" sz="2000" dirty="0">
                <a:hlinkClick r:id="rId4"/>
              </a:rPr>
              <a:t>/%</a:t>
            </a:r>
            <a:r>
              <a:rPr lang="el-GR" sz="2000" dirty="0" smtClean="0">
                <a:hlinkClick r:id="rId4"/>
              </a:rPr>
              <a:t>CF%83%CE%BA%CE%B7%CE%BD%CE%B7-</a:t>
            </a:r>
            <a:r>
              <a:rPr lang="el-GR" sz="2000" dirty="0">
                <a:hlinkClick r:id="rId4"/>
              </a:rPr>
              <a:t>%</a:t>
            </a:r>
            <a:r>
              <a:rPr lang="el-GR" sz="2000" dirty="0" smtClean="0">
                <a:hlinkClick r:id="rId4"/>
              </a:rPr>
              <a:t>CE%9C%CE%B1%CF%81%CF%84</a:t>
            </a:r>
            <a:r>
              <a:rPr lang="el-GR" sz="2000" dirty="0">
                <a:hlinkClick r:id="rId4"/>
              </a:rPr>
              <a:t>..</a:t>
            </a:r>
            <a:r>
              <a:rPr lang="el-GR" sz="2000" dirty="0" smtClean="0">
                <a:hlinkClick r:id="rId4"/>
              </a:rPr>
              <a:t>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20</a:t>
            </a:r>
            <a:r>
              <a:rPr lang="en-US" sz="2000" dirty="0" smtClean="0"/>
              <a:t>: </a:t>
            </a:r>
            <a:r>
              <a:rPr lang="el-GR" sz="2000" dirty="0"/>
              <a:t>Το Έμβλημα του Ισραήλ.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commons.wikimedia.org/wiki/File:Emblem_of_Israel.svg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21</a:t>
            </a:r>
            <a:r>
              <a:rPr lang="en-US" sz="2000" dirty="0" smtClean="0"/>
              <a:t>: </a:t>
            </a:r>
            <a:r>
              <a:rPr lang="el-GR" sz="2000" dirty="0" err="1"/>
              <a:t>Μενορά</a:t>
            </a:r>
            <a:r>
              <a:rPr lang="el-GR" sz="2000" dirty="0"/>
              <a:t>, Η Επτάφωτος Λυχνία.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culture.larissa-dimos.gr/upload_pictures/1226309711_54_min_102menora_small.jpg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22</a:t>
            </a:r>
            <a:r>
              <a:rPr lang="en-US" sz="2000" dirty="0" smtClean="0"/>
              <a:t>: </a:t>
            </a:r>
            <a:r>
              <a:rPr lang="el-GR" sz="2000" dirty="0"/>
              <a:t>Η Δαλιδά και ο Σαμψών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commons.wikimedia.org/wiki/File:Andrea_Mantegna_042.jpg?uselang=el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118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(6/20)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Εικόνα 23</a:t>
            </a:r>
            <a:r>
              <a:rPr lang="en-US" sz="2000" dirty="0"/>
              <a:t>: Roman Triumphal arch panel copy from Beth </a:t>
            </a:r>
            <a:r>
              <a:rPr lang="en-US" sz="2000" dirty="0" err="1"/>
              <a:t>Hatefutsoth</a:t>
            </a:r>
            <a:r>
              <a:rPr lang="en-US" sz="2000" dirty="0"/>
              <a:t>, showing spoils of Jerusalem temple. Public domain.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commons.wikimedia.org/wiki/File:Arch_of_Titus_Menorah.png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24</a:t>
            </a:r>
            <a:r>
              <a:rPr lang="en-US" sz="2000" dirty="0" smtClean="0"/>
              <a:t>: </a:t>
            </a:r>
            <a:r>
              <a:rPr lang="el-GR" sz="2000" dirty="0"/>
              <a:t>Η Σταύρωση του Κυρίου. </a:t>
            </a:r>
            <a:r>
              <a:rPr lang="en-US" sz="2000" dirty="0" smtClean="0"/>
              <a:t>Copyrighted.</a:t>
            </a:r>
          </a:p>
          <a:p>
            <a:pPr marL="0" indent="0">
              <a:buNone/>
            </a:pPr>
            <a:r>
              <a:rPr lang="el-GR" sz="2000" dirty="0" smtClean="0"/>
              <a:t>Εικόνα 25</a:t>
            </a:r>
            <a:r>
              <a:rPr lang="en-US" sz="2000" dirty="0" smtClean="0"/>
              <a:t>: </a:t>
            </a:r>
            <a:r>
              <a:rPr lang="el-GR" sz="2000" dirty="0"/>
              <a:t>Η δημιουργία του κόσμου και του </a:t>
            </a:r>
            <a:r>
              <a:rPr lang="el-GR" sz="2000" dirty="0" smtClean="0"/>
              <a:t>ανθρώπου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i0.wp.com/www.egolpion.com/img/creation-345.jpg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26</a:t>
            </a:r>
            <a:r>
              <a:rPr lang="en-US" sz="2000" dirty="0" smtClean="0"/>
              <a:t>: </a:t>
            </a:r>
            <a:r>
              <a:rPr lang="el-GR" sz="2000" dirty="0"/>
              <a:t>Η δημιουργία του ανθρώπου. Μιχαήλ </a:t>
            </a:r>
            <a:r>
              <a:rPr lang="el-GR" sz="2000" dirty="0" smtClean="0"/>
              <a:t>Άγγελος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blogs.sch.gr/kantonopou/files/2009/05/jmg.jpg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27</a:t>
            </a:r>
            <a:r>
              <a:rPr lang="en-US" sz="2000" dirty="0"/>
              <a:t>: </a:t>
            </a:r>
            <a:r>
              <a:rPr lang="el-GR" sz="2000" dirty="0"/>
              <a:t>Σκίτσο της Σκηνής του Μαρτυρίου.</a:t>
            </a:r>
            <a:r>
              <a:rPr lang="en-US" sz="2000" dirty="0"/>
              <a:t> Copyrighted. </a:t>
            </a:r>
            <a:r>
              <a:rPr lang="el-GR" sz="2000" dirty="0">
                <a:hlinkClick r:id="rId6"/>
              </a:rPr>
              <a:t>http://www.augoustinos-kantiotis.gr/wp-content/uploads/2009/12/%CF%83%CE%BA%CE%B7%CE%BD%CE%B7-%CE%9C%CE%B1%CF%81%CF%84..</a:t>
            </a:r>
            <a:r>
              <a:rPr lang="el-GR" sz="2000" dirty="0" smtClean="0">
                <a:hlinkClick r:id="rId6"/>
              </a:rPr>
              <a:t>jpg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(7/20)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28</a:t>
            </a:r>
            <a:r>
              <a:rPr lang="en-US" sz="2000" dirty="0" smtClean="0"/>
              <a:t>: </a:t>
            </a:r>
            <a:r>
              <a:rPr lang="el-GR" sz="2000" dirty="0"/>
              <a:t>Σχέδιο της Σκηνής του Μαρτυρίου.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www.apologitis.com/gr/ancient/eik/solomon17.jpg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29</a:t>
            </a:r>
            <a:r>
              <a:rPr lang="en-US" sz="2000" dirty="0" smtClean="0"/>
              <a:t>: </a:t>
            </a:r>
            <a:r>
              <a:rPr lang="el-GR" sz="2000" dirty="0"/>
              <a:t>Φίλων ο Αλεξανδρεύς.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4"/>
              </a:rPr>
              <a:t>https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commons.wikimedia.org/wiki/File:Philon.jpg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30</a:t>
            </a:r>
            <a:r>
              <a:rPr lang="en-US" sz="2000" dirty="0" smtClean="0"/>
              <a:t>: </a:t>
            </a:r>
            <a:r>
              <a:rPr lang="el-GR" sz="2000" dirty="0"/>
              <a:t>Ο φιλόσοφος Ιάμβλιχος.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commons.wikimedia.org/wiki/File:Iamblichus.jpg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</a:t>
            </a:r>
            <a:r>
              <a:rPr lang="en-US" sz="2000" dirty="0" smtClean="0"/>
              <a:t> </a:t>
            </a:r>
            <a:r>
              <a:rPr lang="el-GR" sz="2000" dirty="0" smtClean="0"/>
              <a:t>31</a:t>
            </a:r>
            <a:r>
              <a:rPr lang="en-US" sz="2000" dirty="0" smtClean="0"/>
              <a:t>:</a:t>
            </a:r>
            <a:r>
              <a:rPr lang="el-GR" sz="2000" dirty="0"/>
              <a:t> Η τράπεζα της προθέσεως.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6"/>
              </a:rPr>
              <a:t>https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commons.wikimedia.org/wiki/File:Timna_Tabernacle_Table_of_Showbread.jpg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32</a:t>
            </a:r>
            <a:r>
              <a:rPr lang="en-US" sz="2000" dirty="0" smtClean="0"/>
              <a:t>: </a:t>
            </a:r>
            <a:r>
              <a:rPr lang="el-GR" sz="2000" dirty="0"/>
              <a:t>Η Κιβωτός της Διαθήκης.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commons.wikimedia.org/wiki/File:R%C3%A9plica_del_Arca_de_la_Alianza--1.JPG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469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(8/20)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33</a:t>
            </a:r>
            <a:r>
              <a:rPr lang="en-US" sz="2000" dirty="0" smtClean="0"/>
              <a:t>: </a:t>
            </a:r>
            <a:r>
              <a:rPr lang="el-GR" sz="2000" dirty="0"/>
              <a:t>"Η ζωή οργανώνεται με βάση το Νόμο </a:t>
            </a:r>
            <a:r>
              <a:rPr lang="el-GR" sz="2000" dirty="0" smtClean="0"/>
              <a:t>του </a:t>
            </a:r>
            <a:r>
              <a:rPr lang="el-GR" sz="2000" dirty="0"/>
              <a:t>Μωυσή".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images.slideplayer.gr/7/1948496/slides/slide_3.jpg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34</a:t>
            </a:r>
            <a:r>
              <a:rPr lang="en-US" sz="2000" dirty="0"/>
              <a:t>: </a:t>
            </a:r>
            <a:r>
              <a:rPr lang="el-GR" sz="2000" dirty="0"/>
              <a:t>Διάγραμμα της Κιβωτού της Διαθήκης </a:t>
            </a:r>
            <a:r>
              <a:rPr lang="el-GR" sz="2000" dirty="0" smtClean="0"/>
              <a:t>και </a:t>
            </a:r>
            <a:r>
              <a:rPr lang="el-GR" sz="2000" dirty="0"/>
              <a:t>του στρατοπέδου των Ισραηλιτών </a:t>
            </a:r>
            <a:r>
              <a:rPr lang="el-GR" sz="2000" dirty="0" smtClean="0"/>
              <a:t>στην </a:t>
            </a:r>
            <a:r>
              <a:rPr lang="el-GR" sz="2000" dirty="0"/>
              <a:t>έρημο.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https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s-media-cache-ak0.pinimg.com/originals/ea/31/8e/ea318e47b359a780996ad6c2e6c0e3da.jpg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35</a:t>
            </a:r>
            <a:r>
              <a:rPr lang="en-US" sz="2000" dirty="0" smtClean="0"/>
              <a:t>: </a:t>
            </a:r>
            <a:r>
              <a:rPr lang="el-GR" sz="2000" dirty="0"/>
              <a:t>Χάρτης που δείχνει τον τρόπο </a:t>
            </a:r>
            <a:r>
              <a:rPr lang="el-GR" sz="2000" dirty="0" smtClean="0"/>
              <a:t>κατασκήνωσης </a:t>
            </a:r>
            <a:r>
              <a:rPr lang="el-GR" sz="2000" dirty="0"/>
              <a:t>των 12 φυλών του Ισραήλ, </a:t>
            </a:r>
            <a:r>
              <a:rPr lang="el-GR" sz="2000" dirty="0" smtClean="0"/>
              <a:t>γύρω </a:t>
            </a:r>
            <a:r>
              <a:rPr lang="el-GR" sz="2000" dirty="0"/>
              <a:t>από τη Σκηνή του Μαρτυρίου.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://4.bp.blogspot.com</a:t>
            </a:r>
            <a:r>
              <a:rPr lang="el-GR" sz="2000" dirty="0" smtClean="0">
                <a:hlinkClick r:id="rId5"/>
              </a:rPr>
              <a:t>/-IcgZXNtvWG8/VOxdTRQb2KI/AAAAAAAAZCc/g8DHEHkahHo/s1600</a:t>
            </a:r>
            <a:r>
              <a:rPr lang="el-GR" sz="2000" dirty="0">
                <a:hlinkClick r:id="rId5"/>
              </a:rPr>
              <a:t>/%</a:t>
            </a:r>
            <a:r>
              <a:rPr lang="el-GR" sz="2000" dirty="0" smtClean="0">
                <a:hlinkClick r:id="rId5"/>
              </a:rPr>
              <a:t>CF%83%CF%84%CF%81%CE%B1%CF%84%CF%8C%CF%80%CE%B5%CE%B4%CE%BF.jpg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36</a:t>
            </a:r>
            <a:r>
              <a:rPr lang="en-US" sz="2000" dirty="0" smtClean="0"/>
              <a:t>: </a:t>
            </a:r>
            <a:r>
              <a:rPr lang="el-GR" sz="2000" dirty="0"/>
              <a:t>Αντικείμενα της Σκηνής του Μαρτυρίου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://4.bp.blogspot.com</a:t>
            </a:r>
            <a:r>
              <a:rPr lang="el-GR" sz="2000" dirty="0" smtClean="0">
                <a:hlinkClick r:id="rId6"/>
              </a:rPr>
              <a:t>/-xdH7mZfuGi4/TxGeSfd5zUI/AAAAAAAADaY/8RV7kNWUNIo/s1600/cross01.jpg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6981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χάλκινος </a:t>
            </a:r>
            <a:r>
              <a:rPr lang="el-GR" dirty="0" err="1" smtClean="0"/>
              <a:t>λουτήρ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r>
              <a:rPr lang="el-GR" sz="2400" dirty="0"/>
              <a:t>ΧΡΗΣΙΜΕΥΕ ΓΙΑ ΤΗΝ ΤΕΛΕΤΟΥΡΓΙΚΗ </a:t>
            </a:r>
          </a:p>
          <a:p>
            <a:r>
              <a:rPr lang="el-GR" sz="2400" dirty="0"/>
              <a:t>ΠΛΥΣΗ ΤΩΝ ΧΕΙΡΩΝ ΚΑΙ ΤΩΝ ΠΟΔΙΩΝ </a:t>
            </a:r>
          </a:p>
          <a:p>
            <a:r>
              <a:rPr lang="el-GR" sz="2400" dirty="0"/>
              <a:t>ΤΩΝ ΙΕΡΕΩΝ ΚΑΘΩΣ ΚΑΙ ΓΙΑ ΤΗΝ ΠΛΥΣΗ</a:t>
            </a:r>
          </a:p>
          <a:p>
            <a:r>
              <a:rPr lang="el-GR" sz="2400" dirty="0"/>
              <a:t>ΤΩΝ ΤΕΜΑΧΙΩΝ ΤΟΥ </a:t>
            </a:r>
            <a:r>
              <a:rPr lang="el-GR" sz="2400" dirty="0" smtClean="0"/>
              <a:t>ΣΦΑΓΙΟΥ</a:t>
            </a:r>
            <a:endParaRPr lang="el-GR" sz="24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6482"/>
            <a:ext cx="2948136" cy="4473397"/>
          </a:xfrm>
        </p:spPr>
      </p:pic>
      <p:sp>
        <p:nvSpPr>
          <p:cNvPr id="6" name="TextBox 5"/>
          <p:cNvSpPr txBox="1"/>
          <p:nvPr/>
        </p:nvSpPr>
        <p:spPr>
          <a:xfrm>
            <a:off x="7807490" y="6126163"/>
            <a:ext cx="432726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</a:t>
            </a:r>
            <a:r>
              <a:rPr lang="el-GR" sz="1500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34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(9/20)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 smtClean="0"/>
              <a:t>Εικόνα 37</a:t>
            </a:r>
            <a:r>
              <a:rPr lang="en-US" sz="2000" dirty="0" smtClean="0"/>
              <a:t>: </a:t>
            </a:r>
            <a:r>
              <a:rPr lang="el-GR" sz="2000" dirty="0"/>
              <a:t>Κείμενο για τη Σκηνή του Μαρτυρίου</a:t>
            </a:r>
            <a:r>
              <a:rPr lang="el-GR" sz="2000" dirty="0" smtClean="0"/>
              <a:t>.</a:t>
            </a:r>
            <a:r>
              <a:rPr lang="en-US" sz="2000" dirty="0" smtClean="0"/>
              <a:t> 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image.slidesharecdn.com/random-130317204808-phpapp01/95</a:t>
            </a:r>
            <a:r>
              <a:rPr lang="el-GR" sz="2000" dirty="0">
                <a:hlinkClick r:id="rId3"/>
              </a:rPr>
              <a:t>/-</a:t>
            </a:r>
            <a:r>
              <a:rPr lang="el-GR" sz="2000" dirty="0" smtClean="0">
                <a:hlinkClick r:id="rId3"/>
              </a:rPr>
              <a:t>15-638.jpg?cb=1363553365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38</a:t>
            </a:r>
            <a:r>
              <a:rPr lang="en-US" sz="2000" dirty="0" smtClean="0"/>
              <a:t>: </a:t>
            </a:r>
            <a:r>
              <a:rPr lang="el-GR" sz="2000" dirty="0"/>
              <a:t>Το άστρο του Δαβίδ.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4"/>
              </a:rPr>
              <a:t>https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commons.wikimedia.org/wiki/File:Star_of_David.svg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39</a:t>
            </a:r>
            <a:r>
              <a:rPr lang="en-US" sz="2000" dirty="0" smtClean="0"/>
              <a:t>: </a:t>
            </a:r>
            <a:r>
              <a:rPr lang="el-GR" sz="2000" dirty="0"/>
              <a:t>Το άστρο του Δαβίδ και τα 24 γράμματα </a:t>
            </a:r>
            <a:r>
              <a:rPr lang="el-GR" sz="2000" dirty="0" smtClean="0"/>
              <a:t>του </a:t>
            </a:r>
            <a:r>
              <a:rPr lang="el-GR" sz="2000" dirty="0"/>
              <a:t>Εβραϊκού αλφαβήτου.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s-media-cache-ak0.pinimg.com/236x/4c/42/9b/4c429b1ea04f4784181b6f436ec3d7f7.jpg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40</a:t>
            </a:r>
            <a:r>
              <a:rPr lang="en-US" sz="2000" dirty="0" smtClean="0"/>
              <a:t>: </a:t>
            </a:r>
            <a:r>
              <a:rPr lang="el-GR" sz="2000" dirty="0"/>
              <a:t>Ο </a:t>
            </a:r>
            <a:r>
              <a:rPr lang="el-GR" sz="2000" dirty="0" err="1"/>
              <a:t>ουροβόρος</a:t>
            </a:r>
            <a:r>
              <a:rPr lang="el-GR" sz="2000" dirty="0"/>
              <a:t> </a:t>
            </a:r>
            <a:r>
              <a:rPr lang="el-GR" sz="2000" dirty="0" err="1"/>
              <a:t>όφις</a:t>
            </a:r>
            <a:r>
              <a:rPr lang="el-GR" sz="2000" dirty="0"/>
              <a:t>, </a:t>
            </a:r>
            <a:r>
              <a:rPr lang="el-GR" sz="2000" dirty="0" smtClean="0"/>
              <a:t>με</a:t>
            </a:r>
            <a:r>
              <a:rPr lang="en-US" sz="2000" dirty="0" smtClean="0"/>
              <a:t> </a:t>
            </a:r>
            <a:r>
              <a:rPr lang="el-GR" sz="2000" dirty="0" smtClean="0"/>
              <a:t>το </a:t>
            </a:r>
            <a:r>
              <a:rPr lang="el-GR" sz="2000" dirty="0"/>
              <a:t>Άστρο του Δαυίδ </a:t>
            </a:r>
            <a:r>
              <a:rPr lang="el-GR" sz="2000" dirty="0" smtClean="0"/>
              <a:t>και τη </a:t>
            </a:r>
            <a:r>
              <a:rPr lang="el-GR" sz="2000" dirty="0"/>
              <a:t>Σβάστικα.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https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2mnka.files.wordpress.com/2011/07/blavatsky_magic_theosophy_gr.jpg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41</a:t>
            </a:r>
            <a:r>
              <a:rPr lang="en-US" sz="2000" dirty="0" smtClean="0"/>
              <a:t>: </a:t>
            </a:r>
            <a:r>
              <a:rPr lang="el-GR" sz="2000" dirty="0"/>
              <a:t>Πεντάλφα (με γράμματα στις κορυφές).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commons.wikimedia.org/wiki/File:Pentagram_letters.svg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117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(10/20)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42</a:t>
            </a:r>
            <a:r>
              <a:rPr lang="en-US" sz="2000" dirty="0" smtClean="0"/>
              <a:t>: </a:t>
            </a:r>
            <a:r>
              <a:rPr lang="el-GR" sz="2000" dirty="0"/>
              <a:t>Η Πεντάλφα των Πυθαγορείων.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images32.inewsgr.com/1550/15509677/pentalfa-to-symvolo-tis-teleiotitas-160.jpg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43</a:t>
            </a:r>
            <a:r>
              <a:rPr lang="en-US" sz="2000" dirty="0"/>
              <a:t>: </a:t>
            </a:r>
            <a:r>
              <a:rPr lang="el-GR" sz="2000" dirty="0" smtClean="0"/>
              <a:t>Η Πεντάλφα και ο συμβολισμός της.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coolweb.gr/img/89/2.jpg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44</a:t>
            </a:r>
            <a:r>
              <a:rPr lang="en-US" sz="2000" dirty="0" smtClean="0"/>
              <a:t>: </a:t>
            </a:r>
            <a:r>
              <a:rPr lang="el-GR" sz="2000" dirty="0"/>
              <a:t>Ο </a:t>
            </a:r>
            <a:r>
              <a:rPr lang="el-GR" sz="2000" dirty="0" err="1"/>
              <a:t>Μπαφομέτ</a:t>
            </a:r>
            <a:r>
              <a:rPr lang="el-GR" sz="2000" dirty="0"/>
              <a:t> (</a:t>
            </a:r>
            <a:r>
              <a:rPr lang="el-GR" sz="2000" dirty="0" err="1"/>
              <a:t>Baphomet</a:t>
            </a:r>
            <a:r>
              <a:rPr lang="el-GR" sz="2000" dirty="0" smtClean="0"/>
              <a:t>).</a:t>
            </a:r>
            <a:r>
              <a:rPr lang="en-US" sz="2000" dirty="0" smtClean="0"/>
              <a:t> Public domain.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commons.wikimedia.org/wiki/File:Baphomet.png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45</a:t>
            </a:r>
            <a:r>
              <a:rPr lang="en-US" sz="2000" dirty="0" smtClean="0"/>
              <a:t>: </a:t>
            </a:r>
            <a:r>
              <a:rPr lang="el-GR" sz="2000" dirty="0"/>
              <a:t>Ο Λόφος Μωρία στη σημερινή του μορφή.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static1.squarespace.com/static/5126bbb4e4b08c2e6d1cb6e4/t/546b4c31e4b0be46496f779e/1416318006605/tm.jpeg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46</a:t>
            </a:r>
            <a:r>
              <a:rPr lang="en-US" sz="2000" dirty="0" smtClean="0"/>
              <a:t>: </a:t>
            </a:r>
            <a:r>
              <a:rPr lang="nn-NO" sz="2000" dirty="0"/>
              <a:t>King Solomon. </a:t>
            </a:r>
            <a:r>
              <a:rPr lang="en-US" sz="2000" dirty="0"/>
              <a:t>Public domain. </a:t>
            </a:r>
            <a:r>
              <a:rPr lang="nn-NO" sz="2000" dirty="0" smtClean="0">
                <a:hlinkClick r:id="rId7"/>
              </a:rPr>
              <a:t>https</a:t>
            </a:r>
            <a:r>
              <a:rPr lang="nn-NO" sz="2000" dirty="0">
                <a:hlinkClick r:id="rId7"/>
              </a:rPr>
              <a:t>://</a:t>
            </a:r>
            <a:r>
              <a:rPr lang="nn-NO" sz="2000" dirty="0" smtClean="0">
                <a:hlinkClick r:id="rId7"/>
              </a:rPr>
              <a:t>commons.wikimedia.org/wiki/File:Dore_Solomon_Proverbs.png</a:t>
            </a:r>
            <a:r>
              <a:rPr lang="nn-NO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530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(11/20)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47</a:t>
            </a:r>
            <a:r>
              <a:rPr lang="en-US" sz="2000" dirty="0" smtClean="0"/>
              <a:t>: </a:t>
            </a:r>
            <a:r>
              <a:rPr lang="el-GR" sz="2000" dirty="0"/>
              <a:t>Ο Ναός του Σολομώντα.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users.sch.gr/aiasgr/Image/Naoi_kai_Mones/O_Naos_tou_Solomwnta/O_Naos_tou_Solomwnta_01.jpg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48</a:t>
            </a:r>
            <a:r>
              <a:rPr lang="en-US" sz="2000" dirty="0" smtClean="0"/>
              <a:t>: </a:t>
            </a:r>
            <a:r>
              <a:rPr lang="el-GR" sz="2000" dirty="0"/>
              <a:t>Ο Ναός του Σολομώντα.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users.sch.gr/aiasgr/Image/Naoi_kai_Mones/O_Naos_tou_Solomwnta/O_Naos_tou_Solomwnta_02.jpg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49</a:t>
            </a:r>
            <a:r>
              <a:rPr lang="en-US" sz="2000" dirty="0" smtClean="0"/>
              <a:t>: </a:t>
            </a:r>
            <a:r>
              <a:rPr lang="el-GR" sz="2000" dirty="0"/>
              <a:t>Το σχέδιο του Ναού του Σολομώντα.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a401.idata.over-blog.com/1/17/04/62/IMAGES/ILLUSTRATIONS/tsalomon.jpg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50</a:t>
            </a:r>
            <a:r>
              <a:rPr lang="en-US" sz="2000" dirty="0" smtClean="0"/>
              <a:t>: </a:t>
            </a:r>
            <a:r>
              <a:rPr lang="el-GR" sz="2000" dirty="0"/>
              <a:t>Το θυσιαστήριο των ολοκαυτωμάτων.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://1.bp.blogspot.com</a:t>
            </a:r>
            <a:r>
              <a:rPr lang="el-GR" sz="2000" dirty="0" smtClean="0">
                <a:hlinkClick r:id="rId6"/>
              </a:rPr>
              <a:t>/-lasJeAFEgzY/Tk6gX-RQLaI/AAAAAAAAAec/xZg3j5MUIWc/s1600/altar.jpeg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66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(12/20)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Εικόνα 51</a:t>
            </a:r>
            <a:r>
              <a:rPr lang="en-US" sz="2000" dirty="0"/>
              <a:t>: </a:t>
            </a:r>
            <a:r>
              <a:rPr lang="el-GR" sz="2000" dirty="0"/>
              <a:t>Η χάλκινη θάλασσα. </a:t>
            </a:r>
            <a:r>
              <a:rPr lang="en-US" sz="2000" dirty="0"/>
              <a:t>Copyrighted. </a:t>
            </a:r>
            <a:r>
              <a:rPr lang="el-GR" sz="2000" dirty="0">
                <a:hlinkClick r:id="rId3"/>
              </a:rPr>
              <a:t>http://</a:t>
            </a:r>
            <a:r>
              <a:rPr lang="el-GR" sz="2000" dirty="0" smtClean="0">
                <a:hlinkClick r:id="rId3"/>
              </a:rPr>
              <a:t>www.godlikeproductions.com/sm/custom/45b6c97adc.jpg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52</a:t>
            </a:r>
            <a:r>
              <a:rPr lang="en-US" sz="2000" dirty="0" smtClean="0"/>
              <a:t>: </a:t>
            </a:r>
            <a:r>
              <a:rPr lang="el-GR" sz="2000" dirty="0"/>
              <a:t>Οι </a:t>
            </a:r>
            <a:r>
              <a:rPr lang="el-GR" sz="2000" dirty="0" err="1"/>
              <a:t>τροχηλάτοι</a:t>
            </a:r>
            <a:r>
              <a:rPr lang="el-GR" sz="2000" dirty="0"/>
              <a:t> λουτήρες (</a:t>
            </a:r>
            <a:r>
              <a:rPr lang="el-GR" sz="2000" dirty="0" err="1"/>
              <a:t>μεχενώθ</a:t>
            </a:r>
            <a:r>
              <a:rPr lang="el-GR" sz="2000" dirty="0"/>
              <a:t>).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://www.aloha.net/~</a:t>
            </a:r>
            <a:r>
              <a:rPr lang="el-GR" sz="2000" dirty="0" smtClean="0">
                <a:hlinkClick r:id="rId4"/>
              </a:rPr>
              <a:t>mikesch/w-laver.jpg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53</a:t>
            </a:r>
            <a:r>
              <a:rPr lang="en-US" sz="2000" dirty="0" smtClean="0"/>
              <a:t>: </a:t>
            </a:r>
            <a:r>
              <a:rPr lang="el-GR" sz="2000" dirty="0"/>
              <a:t>Τα λατρευτικά αντικείμενα στο Άγιο.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s-media-cache-ak0.pinimg.com/474x/8a/fe/1b/8afe1b6a167c9a680ea057234f669d74.jpg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54</a:t>
            </a:r>
            <a:r>
              <a:rPr lang="en-US" sz="2000" dirty="0" smtClean="0"/>
              <a:t>: </a:t>
            </a:r>
            <a:r>
              <a:rPr lang="el-GR" sz="2000" dirty="0"/>
              <a:t>Σχέδιο με το Άγιο και το Άγιο των </a:t>
            </a:r>
            <a:r>
              <a:rPr lang="el-GR" sz="2000" dirty="0" smtClean="0"/>
              <a:t>Αγίων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https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s3.amazonaws.com/test.classconnection/720/flashcards/169720/jpg/temple_of_solomon_plan.jpg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55</a:t>
            </a:r>
            <a:r>
              <a:rPr lang="en-US" sz="2000" dirty="0" smtClean="0"/>
              <a:t>: </a:t>
            </a:r>
            <a:r>
              <a:rPr lang="el-GR" sz="2000" dirty="0"/>
              <a:t>Το Άγιο των Αγίων.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7"/>
              </a:rPr>
              <a:t>http</a:t>
            </a:r>
            <a:r>
              <a:rPr lang="el-GR" sz="2000" dirty="0">
                <a:hlinkClick r:id="rId7"/>
              </a:rPr>
              <a:t>://1.bp.blogspot.com</a:t>
            </a:r>
            <a:r>
              <a:rPr lang="el-GR" sz="2000" dirty="0" smtClean="0">
                <a:hlinkClick r:id="rId7"/>
              </a:rPr>
              <a:t>/-LIeEQxpJqE0/UepQEzxTlpI/AAAAAAAAIG4/DlASPkEYo-Q/s1600/holy_of-holies.jpg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145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(13/20)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Εικόνες 56-57</a:t>
            </a:r>
            <a:r>
              <a:rPr lang="en-US" sz="2000" dirty="0"/>
              <a:t>:</a:t>
            </a:r>
            <a:r>
              <a:rPr lang="el-GR" sz="2000" dirty="0"/>
              <a:t> </a:t>
            </a:r>
            <a:r>
              <a:rPr lang="el-GR" sz="2000" dirty="0" smtClean="0"/>
              <a:t>Τρισδιάστατη </a:t>
            </a:r>
            <a:r>
              <a:rPr lang="el-GR" sz="2000" dirty="0"/>
              <a:t>απεικόνιση του Ναού του </a:t>
            </a:r>
            <a:r>
              <a:rPr lang="el-GR" sz="2000" dirty="0" err="1"/>
              <a:t>Ζοροβάβελ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>
                <a:hlinkClick r:id="rId3"/>
              </a:rPr>
              <a:t>http://</a:t>
            </a:r>
            <a:r>
              <a:rPr lang="el-GR" sz="2000" dirty="0" smtClean="0">
                <a:hlinkClick r:id="rId3"/>
              </a:rPr>
              <a:t>media.moddb.com/cache/images/mods/1/25/24539/thumb_620x2000/temple_of_jerusalem.png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58</a:t>
            </a:r>
            <a:r>
              <a:rPr lang="en-US" sz="2000" dirty="0" smtClean="0"/>
              <a:t>: </a:t>
            </a:r>
            <a:r>
              <a:rPr lang="el-GR" sz="2000" dirty="0"/>
              <a:t>Η </a:t>
            </a:r>
            <a:r>
              <a:rPr lang="el-GR" sz="2000" dirty="0" err="1"/>
              <a:t>Ομορφοκκλησιά</a:t>
            </a:r>
            <a:r>
              <a:rPr lang="el-GR" sz="2000" dirty="0"/>
              <a:t> στο Γαλάτσι.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www.antibaro.gr/wp-content/uploads/2013/01/image_gallery.jpg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59</a:t>
            </a:r>
            <a:r>
              <a:rPr lang="en-US" sz="2000" dirty="0" smtClean="0"/>
              <a:t>: </a:t>
            </a:r>
            <a:r>
              <a:rPr lang="el-GR" sz="2000" dirty="0"/>
              <a:t>Ο τάφος του Ζαχαρία.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l-GR" sz="2000" dirty="0" smtClean="0"/>
              <a:t>Εικόνα 60</a:t>
            </a:r>
            <a:r>
              <a:rPr lang="en-US" sz="2000" dirty="0" smtClean="0"/>
              <a:t>: </a:t>
            </a:r>
            <a:r>
              <a:rPr lang="el-GR" sz="2000" dirty="0"/>
              <a:t>Η Θεοτόκος. </a:t>
            </a:r>
            <a:r>
              <a:rPr lang="en-US" sz="2000" dirty="0"/>
              <a:t>Copyrighted. </a:t>
            </a: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evaggelismostheotokou.gr/wp-content/uploads/2015/04/kantili.jpg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61</a:t>
            </a:r>
            <a:r>
              <a:rPr lang="en-US" sz="2000" dirty="0" smtClean="0"/>
              <a:t>: </a:t>
            </a:r>
            <a:r>
              <a:rPr lang="el-GR" sz="2000" dirty="0"/>
              <a:t>Προτομή του Ι. Πολέμη.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6"/>
              </a:rPr>
              <a:t>https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commons.wikimedia.org/wiki/File:I</a:t>
            </a:r>
            <a:r>
              <a:rPr lang="el-GR" sz="2000" dirty="0">
                <a:hlinkClick r:id="rId6"/>
              </a:rPr>
              <a:t>._</a:t>
            </a:r>
            <a:r>
              <a:rPr lang="el-GR" sz="2000" dirty="0" smtClean="0">
                <a:hlinkClick r:id="rId6"/>
              </a:rPr>
              <a:t>Polemis.JPG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62</a:t>
            </a:r>
            <a:r>
              <a:rPr lang="en-US" sz="2000" dirty="0" smtClean="0"/>
              <a:t>: </a:t>
            </a:r>
            <a:r>
              <a:rPr lang="el-GR" sz="2000" dirty="0"/>
              <a:t>Η </a:t>
            </a:r>
            <a:r>
              <a:rPr lang="el-GR" sz="2000" dirty="0" err="1"/>
              <a:t>Τορά</a:t>
            </a:r>
            <a:r>
              <a:rPr lang="el-GR" sz="2000" dirty="0"/>
              <a:t>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commons.wikimedia.org/wiki/File:Torah_and_jad.jpg?uselang=el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628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(14/20)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63</a:t>
            </a:r>
            <a:r>
              <a:rPr lang="en-US" sz="2000" dirty="0" smtClean="0"/>
              <a:t>: </a:t>
            </a:r>
            <a:r>
              <a:rPr lang="el-GR" sz="2000" dirty="0"/>
              <a:t>Ερείπια του Ναού της </a:t>
            </a:r>
            <a:r>
              <a:rPr lang="el-GR" sz="2000" dirty="0" err="1"/>
              <a:t>Ελαφαντίνης</a:t>
            </a:r>
            <a:r>
              <a:rPr lang="el-GR" sz="2000" dirty="0"/>
              <a:t>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www.megalithic.co.uk/a558/a312/gallery/tunisia/Tunisia_and_North_Africa/upper_egypt/Elephantine_Hebrew_Temple.JPG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64</a:t>
            </a:r>
            <a:r>
              <a:rPr lang="en-US" sz="2000" dirty="0"/>
              <a:t>: </a:t>
            </a:r>
            <a:r>
              <a:rPr lang="el-GR" sz="2000" dirty="0"/>
              <a:t>Οι Σαμαρείτες, ο Ιησούς, και η Αγία </a:t>
            </a:r>
            <a:r>
              <a:rPr lang="el-GR" sz="2000" dirty="0" smtClean="0"/>
              <a:t>Φωτεινή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users.sch.gr/stavrianakis/images/stories/agia%20fotini%2001.jpg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65</a:t>
            </a:r>
            <a:r>
              <a:rPr lang="en-US" sz="2000" dirty="0" smtClean="0"/>
              <a:t>: </a:t>
            </a:r>
            <a:r>
              <a:rPr lang="el-GR" sz="2000" dirty="0"/>
              <a:t>Η Συναγωγή της Δήλου</a:t>
            </a:r>
            <a:r>
              <a:rPr lang="el-GR" sz="2000" dirty="0" smtClean="0"/>
              <a:t>.</a:t>
            </a:r>
            <a:r>
              <a:rPr lang="en-US" sz="2000" dirty="0" smtClean="0"/>
              <a:t> 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www.synagogues360.org/pics/greece_004/addimages/greece_004_07.jpg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66</a:t>
            </a:r>
            <a:r>
              <a:rPr lang="en-US" sz="2000" dirty="0" smtClean="0"/>
              <a:t>: </a:t>
            </a:r>
            <a:r>
              <a:rPr lang="el-GR" sz="2000" dirty="0"/>
              <a:t>Η καθέδρα του </a:t>
            </a:r>
            <a:r>
              <a:rPr lang="el-GR" sz="2000" dirty="0" err="1"/>
              <a:t>Μωυσέως</a:t>
            </a:r>
            <a:r>
              <a:rPr lang="el-GR" sz="2000" dirty="0"/>
              <a:t> στη Συναγωγή </a:t>
            </a:r>
            <a:r>
              <a:rPr lang="el-GR" sz="2000" dirty="0" smtClean="0"/>
              <a:t>της </a:t>
            </a:r>
            <a:r>
              <a:rPr lang="el-GR" sz="2000" dirty="0"/>
              <a:t>Δήλου.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www.synagogues360.org/pics/greece_004/addimages/greece_004_03.jpg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67</a:t>
            </a:r>
            <a:r>
              <a:rPr lang="en-US" sz="2000" dirty="0" smtClean="0"/>
              <a:t>: </a:t>
            </a:r>
            <a:r>
              <a:rPr lang="el-GR" sz="2000" dirty="0"/>
              <a:t>Η Συναγωγή των </a:t>
            </a:r>
            <a:r>
              <a:rPr lang="el-GR" sz="2000" dirty="0" err="1"/>
              <a:t>Μαγδάλων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7"/>
              </a:rPr>
              <a:t>http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cdn.elpais.cr/wp-content/uploads/2015/07/Magdala-Israel-archivo.jpg</a:t>
            </a:r>
            <a:endParaRPr lang="en-US" sz="2000" dirty="0"/>
          </a:p>
          <a:p>
            <a:pPr marL="0" indent="0">
              <a:buNone/>
            </a:pPr>
            <a:r>
              <a:rPr lang="el-GR" sz="2000" dirty="0" smtClean="0"/>
              <a:t>Εικόνα 68</a:t>
            </a:r>
            <a:r>
              <a:rPr lang="en-US" sz="2000" dirty="0" smtClean="0"/>
              <a:t>: </a:t>
            </a:r>
            <a:r>
              <a:rPr lang="el-GR" sz="2000" dirty="0" err="1"/>
              <a:t>Fresco</a:t>
            </a:r>
            <a:r>
              <a:rPr lang="el-GR" sz="2000" dirty="0"/>
              <a:t> στη Συναγωγή των </a:t>
            </a:r>
            <a:r>
              <a:rPr lang="el-GR" sz="2000" dirty="0" err="1"/>
              <a:t>Μαγδάλων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9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(15/20)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69</a:t>
            </a:r>
            <a:r>
              <a:rPr lang="en-US" sz="2000" dirty="0" smtClean="0"/>
              <a:t>: </a:t>
            </a:r>
            <a:r>
              <a:rPr lang="el-GR" sz="2000" dirty="0"/>
              <a:t>Η Συναγωγή της </a:t>
            </a:r>
            <a:r>
              <a:rPr lang="el-GR" sz="2000" dirty="0" err="1"/>
              <a:t>Γκάμλα</a:t>
            </a:r>
            <a:r>
              <a:rPr lang="el-GR" sz="2000" dirty="0"/>
              <a:t>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3"/>
              </a:rPr>
              <a:t>https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commons.wikimedia.org/wiki/File:Gamla_Synagogue</a:t>
            </a:r>
            <a:r>
              <a:rPr lang="el-GR" sz="2000" dirty="0">
                <a:hlinkClick r:id="rId3"/>
              </a:rPr>
              <a:t>_(5).</a:t>
            </a:r>
            <a:r>
              <a:rPr lang="el-GR" sz="2000" dirty="0" smtClean="0">
                <a:hlinkClick r:id="rId3"/>
              </a:rPr>
              <a:t>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70</a:t>
            </a:r>
            <a:r>
              <a:rPr lang="en-US" sz="2000" dirty="0"/>
              <a:t>: </a:t>
            </a:r>
            <a:r>
              <a:rPr lang="el-GR" sz="2000" dirty="0"/>
              <a:t>Πανοραμική φωτογραφία του Ηρώδειου </a:t>
            </a:r>
            <a:r>
              <a:rPr lang="el-GR" sz="2000" dirty="0" smtClean="0"/>
              <a:t>της </a:t>
            </a:r>
            <a:r>
              <a:rPr lang="el-GR" sz="2000" dirty="0"/>
              <a:t>Ιουδαίας. </a:t>
            </a:r>
            <a:r>
              <a:rPr lang="en-US" sz="2000" dirty="0"/>
              <a:t>Public </a:t>
            </a:r>
            <a:r>
              <a:rPr lang="en-US" sz="2000" dirty="0" smtClean="0"/>
              <a:t>domain. </a:t>
            </a:r>
            <a:r>
              <a:rPr lang="el-GR" sz="2000" dirty="0" smtClean="0">
                <a:hlinkClick r:id="rId4"/>
              </a:rPr>
              <a:t>https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commons.wikimedia.org/wiki/File:Erodio102.JPG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71</a:t>
            </a:r>
            <a:r>
              <a:rPr lang="en-US" sz="2000" dirty="0" smtClean="0"/>
              <a:t>: </a:t>
            </a:r>
            <a:r>
              <a:rPr lang="el-GR" sz="2000" dirty="0"/>
              <a:t>Η επιγραφή του </a:t>
            </a:r>
            <a:r>
              <a:rPr lang="el-GR" sz="2000" dirty="0" err="1"/>
              <a:t>Αρχισυναγωγού</a:t>
            </a:r>
            <a:r>
              <a:rPr lang="el-GR" sz="2000" dirty="0"/>
              <a:t> </a:t>
            </a:r>
            <a:r>
              <a:rPr lang="el-GR" sz="2000" dirty="0" smtClean="0"/>
              <a:t>Θεοδότου</a:t>
            </a:r>
            <a:r>
              <a:rPr lang="el-GR" sz="2000" dirty="0"/>
              <a:t>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commons.wikimedia.org/wiki/File:Theodotus_inscription.jpg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72</a:t>
            </a:r>
            <a:r>
              <a:rPr lang="en-US" sz="2000" dirty="0" smtClean="0"/>
              <a:t>: </a:t>
            </a:r>
            <a:r>
              <a:rPr lang="el-GR" sz="2000" dirty="0"/>
              <a:t>Το μωσαϊκό της Συναγωγής της </a:t>
            </a:r>
            <a:r>
              <a:rPr lang="el-GR" sz="2000" dirty="0" err="1"/>
              <a:t>Bet</a:t>
            </a:r>
            <a:r>
              <a:rPr lang="el-GR" sz="2000" dirty="0"/>
              <a:t> </a:t>
            </a:r>
            <a:r>
              <a:rPr lang="el-GR" sz="2000" dirty="0" smtClean="0"/>
              <a:t>Alpha</a:t>
            </a:r>
            <a:r>
              <a:rPr lang="el-GR" sz="2000" dirty="0"/>
              <a:t>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6"/>
              </a:rPr>
              <a:t>https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pathwaytoascension.files.wordpress.com/2012/03/beitalpha-synagogue.jpg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73</a:t>
            </a:r>
            <a:r>
              <a:rPr lang="en-US" sz="2000" dirty="0" smtClean="0"/>
              <a:t>: </a:t>
            </a:r>
            <a:r>
              <a:rPr lang="el-GR" sz="2000" dirty="0"/>
              <a:t>Σχεδιάγραμμα της Συναγωγής του </a:t>
            </a:r>
            <a:r>
              <a:rPr lang="el-GR" sz="2000" dirty="0" err="1"/>
              <a:t>El</a:t>
            </a:r>
            <a:r>
              <a:rPr lang="el-GR" sz="2000" dirty="0"/>
              <a:t> </a:t>
            </a:r>
            <a:r>
              <a:rPr lang="el-GR" sz="2000" dirty="0" err="1" smtClean="0"/>
              <a:t>Khibre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://lh5.googleusercontent.com</a:t>
            </a:r>
            <a:r>
              <a:rPr lang="el-GR" sz="2000" dirty="0" smtClean="0">
                <a:hlinkClick r:id="rId7"/>
              </a:rPr>
              <a:t>/-PY6JxXUy1z4/VCGIzx20BFI/AAAAAAAA4C8/xfkxch1DxAE/s900/IMGP9635a-a.jpg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938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(16/20)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 smtClean="0"/>
              <a:t>Εικόνα 74</a:t>
            </a:r>
            <a:r>
              <a:rPr lang="en-US" sz="2000" dirty="0" smtClean="0"/>
              <a:t>: </a:t>
            </a:r>
            <a:r>
              <a:rPr lang="de-DE" sz="2000" dirty="0"/>
              <a:t>Um </a:t>
            </a:r>
            <a:r>
              <a:rPr lang="de-DE" sz="2000" dirty="0" err="1"/>
              <a:t>el</a:t>
            </a:r>
            <a:r>
              <a:rPr lang="de-DE" sz="2000" dirty="0"/>
              <a:t> Kantar. </a:t>
            </a:r>
            <a:r>
              <a:rPr lang="de-DE" sz="2000" dirty="0" smtClean="0"/>
              <a:t>Public domain. </a:t>
            </a:r>
            <a:r>
              <a:rPr lang="de-DE" sz="2000" dirty="0" smtClean="0">
                <a:hlinkClick r:id="rId3"/>
              </a:rPr>
              <a:t>https</a:t>
            </a:r>
            <a:r>
              <a:rPr lang="de-DE" sz="2000" dirty="0">
                <a:hlinkClick r:id="rId3"/>
              </a:rPr>
              <a:t>://</a:t>
            </a:r>
            <a:r>
              <a:rPr lang="de-DE" sz="2000" dirty="0" smtClean="0">
                <a:hlinkClick r:id="rId3"/>
              </a:rPr>
              <a:t>commons.wikimedia.org/wiki/File:Keshatot_Rehavam_IMG_5693.JPG</a:t>
            </a:r>
            <a:endParaRPr lang="de-DE" sz="2000" dirty="0" smtClean="0"/>
          </a:p>
          <a:p>
            <a:pPr marL="0" indent="0">
              <a:buNone/>
            </a:pPr>
            <a:r>
              <a:rPr lang="el-GR" sz="2000" dirty="0"/>
              <a:t>Εικόνα 75</a:t>
            </a:r>
            <a:r>
              <a:rPr lang="en-US" sz="2000" dirty="0"/>
              <a:t>: </a:t>
            </a:r>
            <a:r>
              <a:rPr lang="el-GR" sz="2000" dirty="0"/>
              <a:t>Ο λίθος της Συναγωγής των </a:t>
            </a:r>
            <a:r>
              <a:rPr lang="el-GR" sz="2000" dirty="0" err="1"/>
              <a:t>Μαγδάλων</a:t>
            </a:r>
            <a:r>
              <a:rPr lang="el-GR" sz="2000" dirty="0" smtClean="0"/>
              <a:t>.</a:t>
            </a:r>
            <a:r>
              <a:rPr lang="en-US" sz="2000" dirty="0" smtClean="0"/>
              <a:t> Copyrighted. </a:t>
            </a:r>
            <a:r>
              <a:rPr lang="el-GR" sz="2000" dirty="0" smtClean="0">
                <a:hlinkClick r:id="rId4"/>
              </a:rPr>
              <a:t>https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endtimeheadlines.files.wordpress.com/2013/01/magdala-stone-600.jpg?w=640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76</a:t>
            </a:r>
            <a:r>
              <a:rPr lang="en-US" sz="2000" dirty="0"/>
              <a:t>: View of Herod's Temple Mount from the </a:t>
            </a:r>
            <a:r>
              <a:rPr lang="en-US" sz="2000" dirty="0" smtClean="0"/>
              <a:t>east. </a:t>
            </a:r>
            <a:r>
              <a:rPr lang="en-US" sz="2000" dirty="0"/>
              <a:t>Copyrighted</a:t>
            </a:r>
            <a:r>
              <a:rPr lang="en-US" sz="2000" dirty="0" smtClean="0"/>
              <a:t>. 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</a:t>
            </a:r>
            <a:r>
              <a:rPr lang="en-US" sz="2000" dirty="0" smtClean="0">
                <a:hlinkClick r:id="rId5"/>
              </a:rPr>
              <a:t>www.generationword.com/jerusalem101-photos/temple_mount/herod/view-from-east.JPG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77</a:t>
            </a:r>
            <a:r>
              <a:rPr lang="en-US" sz="2000" dirty="0" smtClean="0"/>
              <a:t>: </a:t>
            </a:r>
            <a:r>
              <a:rPr lang="el-GR" sz="2000" dirty="0"/>
              <a:t>Ο Ναός του Σολομώντα όπως τον </a:t>
            </a:r>
            <a:r>
              <a:rPr lang="el-GR" sz="2000" dirty="0" smtClean="0"/>
              <a:t>ανακαίνισε </a:t>
            </a:r>
            <a:r>
              <a:rPr lang="el-GR" sz="2000" dirty="0"/>
              <a:t>ο Ηρώδης.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users.sch.gr/aiasgr/Image/Naoi_kai_Mones/O_Naos_tou_Solomwnta/O_Naos_tou_Solomwnta_03.jpg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78</a:t>
            </a:r>
            <a:r>
              <a:rPr lang="en-US" sz="2000" dirty="0" smtClean="0"/>
              <a:t>: </a:t>
            </a:r>
            <a:r>
              <a:rPr lang="el-GR" sz="2000" dirty="0"/>
              <a:t>Το φρούριο Αντωνία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de-DE" sz="2000" dirty="0"/>
              <a:t>Public domain.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commons.wikimedia.org/wiki/File:The_Antonia_Fortress.jpg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0953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(17/20)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 smtClean="0"/>
              <a:t>Εικόνα 79</a:t>
            </a:r>
            <a:r>
              <a:rPr lang="en-US" sz="2000" dirty="0" smtClean="0"/>
              <a:t>: </a:t>
            </a:r>
            <a:r>
              <a:rPr lang="el-GR" sz="2000" dirty="0"/>
              <a:t>Η αυλή των εθνικών στο Ναό του Ηρώδη</a:t>
            </a:r>
            <a:r>
              <a:rPr lang="el-GR" sz="2000" dirty="0" smtClean="0"/>
              <a:t>.</a:t>
            </a:r>
            <a:r>
              <a:rPr lang="en-US" sz="2000" dirty="0" smtClean="0"/>
              <a:t> 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www.inspirefusion.com/media/2012/herods_temple5.jpg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80</a:t>
            </a:r>
            <a:r>
              <a:rPr lang="en-US" sz="2000" dirty="0"/>
              <a:t>: </a:t>
            </a:r>
            <a:r>
              <a:rPr lang="el-GR" sz="2000" dirty="0"/>
              <a:t>Αναπαράσταση του εσωτερικού της </a:t>
            </a:r>
            <a:r>
              <a:rPr lang="el-GR" sz="2000" dirty="0" smtClean="0"/>
              <a:t>«</a:t>
            </a:r>
            <a:r>
              <a:rPr lang="el-GR" sz="2000" dirty="0"/>
              <a:t>βασιλείου στοάς». </a:t>
            </a:r>
            <a:r>
              <a:rPr lang="en-US" sz="2000" dirty="0"/>
              <a:t>Copyrighted.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i.imgur.com/f9Aoc.jpg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81</a:t>
            </a:r>
            <a:r>
              <a:rPr lang="en-US" sz="2000" dirty="0" smtClean="0"/>
              <a:t>: </a:t>
            </a:r>
            <a:r>
              <a:rPr lang="el-GR" sz="2000" dirty="0"/>
              <a:t>Σχεδιάγραμμα του οικοδομικού </a:t>
            </a:r>
            <a:r>
              <a:rPr lang="el-GR" sz="2000" dirty="0" smtClean="0"/>
              <a:t>συγκροτήματος </a:t>
            </a:r>
            <a:r>
              <a:rPr lang="el-GR" sz="2000" dirty="0"/>
              <a:t>του Ναού του Ηρώδη με </a:t>
            </a:r>
            <a:r>
              <a:rPr lang="el-GR" sz="2000" dirty="0" smtClean="0"/>
              <a:t>τις </a:t>
            </a:r>
            <a:r>
              <a:rPr lang="el-GR" sz="2000" dirty="0"/>
              <a:t>αυλές και το κυρίως οίκημα.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shelleylloydsmith.com/wp-content/uploads/2012/04/Temple-Diagram.jpg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82</a:t>
            </a:r>
            <a:r>
              <a:rPr lang="en-US" sz="2000" dirty="0" smtClean="0"/>
              <a:t>: </a:t>
            </a:r>
            <a:r>
              <a:rPr lang="el-GR" sz="2000" dirty="0"/>
              <a:t>«Η </a:t>
            </a:r>
            <a:r>
              <a:rPr lang="el-GR" sz="2000" dirty="0" err="1"/>
              <a:t>βασίλειος</a:t>
            </a:r>
            <a:r>
              <a:rPr lang="el-GR" sz="2000" dirty="0"/>
              <a:t> στοά».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emp.byui.edu/satterfieldb/Jerusalem/TempleSouthSide.jpg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83</a:t>
            </a:r>
            <a:r>
              <a:rPr lang="en-US" sz="2000" dirty="0"/>
              <a:t>: </a:t>
            </a:r>
            <a:r>
              <a:rPr lang="el-GR" sz="2000" dirty="0"/>
              <a:t>Αναπαράσταση της αψίδας του </a:t>
            </a:r>
            <a:r>
              <a:rPr lang="el-GR" sz="2000" dirty="0" err="1"/>
              <a:t>Robinson</a:t>
            </a:r>
            <a:r>
              <a:rPr lang="el-GR" sz="2000" dirty="0"/>
              <a:t> που οδηγούσε στη «βασίλειο στοά».</a:t>
            </a:r>
            <a:r>
              <a:rPr lang="en-US" sz="2000" dirty="0"/>
              <a:t> Public domain. </a:t>
            </a:r>
            <a:r>
              <a:rPr lang="el-GR" sz="2000" dirty="0">
                <a:hlinkClick r:id="rId7"/>
              </a:rPr>
              <a:t>https://</a:t>
            </a:r>
            <a:r>
              <a:rPr lang="el-GR" sz="2000" dirty="0" smtClean="0">
                <a:hlinkClick r:id="rId7"/>
              </a:rPr>
              <a:t>commons.wikimedia.org/wiki/File:Reconstruction_model_of_Ancient_Jerusalem_in_Museum_of_David_Castle.jpg</a:t>
            </a:r>
            <a:r>
              <a:rPr lang="en-US" sz="2000" dirty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631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(18/20)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84</a:t>
            </a:r>
            <a:r>
              <a:rPr lang="en-US" sz="2000" dirty="0" smtClean="0"/>
              <a:t>: </a:t>
            </a:r>
            <a:r>
              <a:rPr lang="el-GR" sz="2000" dirty="0"/>
              <a:t>Το κατάλοιπο της αψίδας του </a:t>
            </a:r>
            <a:r>
              <a:rPr lang="el-GR" sz="2000" dirty="0" err="1"/>
              <a:t>Robinson</a:t>
            </a:r>
            <a:r>
              <a:rPr lang="el-GR" sz="2000" dirty="0"/>
              <a:t>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https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s-media-cache-ak0.pinimg.com/736x/03/31/4e/03314e1515eabd1ff936c6aa9d8e30e3.jpg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85</a:t>
            </a:r>
            <a:r>
              <a:rPr lang="en-US" sz="2000" dirty="0" smtClean="0"/>
              <a:t>: </a:t>
            </a:r>
            <a:r>
              <a:rPr lang="el-GR" sz="2000" dirty="0"/>
              <a:t>Η αυλή των γυναικών στο Ναό του </a:t>
            </a:r>
            <a:r>
              <a:rPr lang="el-GR" sz="2000" dirty="0" smtClean="0"/>
              <a:t>Ηρώδη</a:t>
            </a:r>
            <a:r>
              <a:rPr lang="el-GR" sz="2000" dirty="0"/>
              <a:t>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4"/>
              </a:rPr>
              <a:t>http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www.johnpratt.com/items/email/2011/images/st2.jpg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86</a:t>
            </a:r>
            <a:r>
              <a:rPr lang="en-US" sz="2000" dirty="0" smtClean="0"/>
              <a:t>: </a:t>
            </a:r>
            <a:r>
              <a:rPr lang="el-GR" sz="2000" dirty="0"/>
              <a:t>Η αυλή των ανδρών και των ιερέων στο </a:t>
            </a:r>
            <a:r>
              <a:rPr lang="el-GR" sz="2000" dirty="0" smtClean="0"/>
              <a:t>Ναό </a:t>
            </a:r>
            <a:r>
              <a:rPr lang="el-GR" sz="2000" dirty="0"/>
              <a:t>του Ηρώδη.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</a:t>
            </a:r>
            <a:r>
              <a:rPr lang="el-GR" sz="2000" dirty="0">
                <a:hlinkClick r:id="rId5"/>
              </a:rPr>
              <a:t>://www.bibleodyssey.org/~/</a:t>
            </a:r>
            <a:r>
              <a:rPr lang="el-GR" sz="2000" dirty="0" smtClean="0">
                <a:hlinkClick r:id="rId5"/>
              </a:rPr>
              <a:t>media/Images/People/P/priests-levites-temple.ashx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87</a:t>
            </a:r>
            <a:r>
              <a:rPr lang="en-US" sz="2000" dirty="0" smtClean="0"/>
              <a:t>: </a:t>
            </a:r>
            <a:r>
              <a:rPr lang="el-GR" sz="2000" dirty="0"/>
              <a:t>Η επτάφωτη λυχνία.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6"/>
              </a:rPr>
              <a:t>http</a:t>
            </a:r>
            <a:r>
              <a:rPr lang="el-GR" sz="2000" dirty="0">
                <a:hlinkClick r:id="rId6"/>
              </a:rPr>
              <a:t>://</a:t>
            </a:r>
            <a:r>
              <a:rPr lang="el-GR" sz="2000" dirty="0" smtClean="0">
                <a:hlinkClick r:id="rId6"/>
              </a:rPr>
              <a:t>www.generationword.com/devotions/photos-diagrams/pics-images/jan-photos/27b-night-view-of-golden-candle-stand.jpg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88</a:t>
            </a:r>
            <a:r>
              <a:rPr lang="en-US" sz="2000" dirty="0" smtClean="0"/>
              <a:t>: </a:t>
            </a:r>
            <a:r>
              <a:rPr lang="el-GR" sz="2000" dirty="0"/>
              <a:t>Το τέμενος του </a:t>
            </a:r>
            <a:r>
              <a:rPr lang="el-GR" sz="2000" dirty="0" err="1"/>
              <a:t>Ομάρ</a:t>
            </a:r>
            <a:r>
              <a:rPr lang="el-GR" sz="2000" dirty="0"/>
              <a:t>. </a:t>
            </a:r>
            <a:r>
              <a:rPr lang="en-US" sz="2000" dirty="0" smtClean="0"/>
              <a:t>Public domain. </a:t>
            </a:r>
            <a:r>
              <a:rPr lang="el-GR" sz="2000" dirty="0" smtClean="0">
                <a:hlinkClick r:id="rId7"/>
              </a:rPr>
              <a:t>https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commons.wikimedia.org/wiki/File:View_of_the_Dome_of_the_Rock.jpg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44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θυσιαστήριο του θυμιάματος (αναπαράσταση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14" y="1844824"/>
            <a:ext cx="3348372" cy="4379758"/>
          </a:xfrm>
        </p:spPr>
      </p:pic>
      <p:sp>
        <p:nvSpPr>
          <p:cNvPr id="5" name="TextBox 4"/>
          <p:cNvSpPr txBox="1"/>
          <p:nvPr/>
        </p:nvSpPr>
        <p:spPr>
          <a:xfrm>
            <a:off x="6660232" y="2564904"/>
            <a:ext cx="1944216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ΞΥΛΟ </a:t>
            </a:r>
            <a:r>
              <a:rPr lang="el-GR" sz="2000" dirty="0" smtClean="0"/>
              <a:t>ΕΠΙΧΡΥΣΩΜΕΝΟ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46186" y="600988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</a:t>
            </a:r>
            <a:r>
              <a:rPr lang="el-GR" sz="1500" dirty="0" smtClean="0"/>
              <a:t>6</a:t>
            </a:r>
          </a:p>
        </p:txBody>
      </p:sp>
      <p:cxnSp>
        <p:nvCxnSpPr>
          <p:cNvPr id="7" name="Ευθύγραμμο βέλος σύνδεσης 6"/>
          <p:cNvCxnSpPr>
            <a:endCxn id="5" idx="1"/>
          </p:cNvCxnSpPr>
          <p:nvPr/>
        </p:nvCxnSpPr>
        <p:spPr>
          <a:xfrm flipV="1">
            <a:off x="4788024" y="2996952"/>
            <a:ext cx="1872208" cy="648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8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(19/20)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 smtClean="0"/>
              <a:t>Εικόνα 89</a:t>
            </a:r>
            <a:r>
              <a:rPr lang="en-US" sz="2000" dirty="0" smtClean="0"/>
              <a:t>: </a:t>
            </a:r>
            <a:r>
              <a:rPr lang="el-GR" sz="2000" dirty="0"/>
              <a:t>Το «Τείχος των Δακρύων</a:t>
            </a:r>
            <a:r>
              <a:rPr lang="el-GR" sz="2000" dirty="0" smtClean="0"/>
              <a:t>».</a:t>
            </a:r>
            <a:r>
              <a:rPr lang="en-US" sz="2000" dirty="0" smtClean="0"/>
              <a:t> Public domain. </a:t>
            </a:r>
            <a:r>
              <a:rPr lang="el-GR" sz="2000" dirty="0" smtClean="0">
                <a:hlinkClick r:id="rId3"/>
              </a:rPr>
              <a:t>https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commons.wikimedia.org/wiki/File:The_Western_Wall.jpg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90</a:t>
            </a:r>
            <a:r>
              <a:rPr lang="en-US" sz="2000" dirty="0"/>
              <a:t>: </a:t>
            </a:r>
            <a:r>
              <a:rPr lang="el-GR" sz="2000" dirty="0"/>
              <a:t>Το «Τείχος των Δακρύων». </a:t>
            </a:r>
            <a:r>
              <a:rPr lang="en-US" sz="2000" dirty="0"/>
              <a:t>Public domain. </a:t>
            </a:r>
            <a:r>
              <a:rPr lang="el-GR" sz="2000" dirty="0" smtClean="0">
                <a:hlinkClick r:id="rId4"/>
              </a:rPr>
              <a:t>https</a:t>
            </a:r>
            <a:r>
              <a:rPr lang="el-GR" sz="2000" dirty="0">
                <a:hlinkClick r:id="rId4"/>
              </a:rPr>
              <a:t>://</a:t>
            </a:r>
            <a:r>
              <a:rPr lang="el-GR" sz="2000" dirty="0" smtClean="0">
                <a:hlinkClick r:id="rId4"/>
              </a:rPr>
              <a:t>commons.wikimedia.org/wiki/File:Western_Wall_in_sunshine.JPG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91</a:t>
            </a:r>
            <a:r>
              <a:rPr lang="en-US" sz="2000" dirty="0"/>
              <a:t>: Jerusalem, Shrine of the Book. Public domain. </a:t>
            </a:r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</a:t>
            </a:r>
            <a:r>
              <a:rPr lang="en-US" sz="2000" dirty="0" smtClean="0">
                <a:hlinkClick r:id="rId5"/>
              </a:rPr>
              <a:t>commons.wikimedia.org/wiki/File:Jerusalem_Schrein_des_Buches_BW_1.JPG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92</a:t>
            </a:r>
            <a:r>
              <a:rPr lang="en-US" sz="2000" dirty="0"/>
              <a:t>: </a:t>
            </a:r>
            <a:r>
              <a:rPr lang="en-US" sz="2000" dirty="0" err="1"/>
              <a:t>Holyland</a:t>
            </a:r>
            <a:r>
              <a:rPr lang="en-US" sz="2000" dirty="0"/>
              <a:t> Model of Jerusalem. Public domain. </a:t>
            </a:r>
            <a:r>
              <a:rPr lang="en-US" sz="2000" dirty="0" smtClean="0">
                <a:hlinkClick r:id="rId6"/>
              </a:rPr>
              <a:t>https</a:t>
            </a:r>
            <a:r>
              <a:rPr lang="en-US" sz="2000" dirty="0">
                <a:hlinkClick r:id="rId6"/>
              </a:rPr>
              <a:t>://</a:t>
            </a:r>
            <a:r>
              <a:rPr lang="en-US" sz="2000" dirty="0" smtClean="0">
                <a:hlinkClick r:id="rId6"/>
              </a:rPr>
              <a:t>commons.wikimedia.org/wiki/File:Jerusalem_Modell_BW_2.JPG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93</a:t>
            </a:r>
            <a:r>
              <a:rPr lang="en-US" sz="2000" dirty="0" smtClean="0"/>
              <a:t>: </a:t>
            </a:r>
            <a:r>
              <a:rPr lang="el-GR" sz="2000" dirty="0"/>
              <a:t>Η αυλή των εθνικών στο Ναό του Ηρώδη</a:t>
            </a:r>
            <a:r>
              <a:rPr lang="el-GR" sz="2000" dirty="0" smtClean="0"/>
              <a:t>.</a:t>
            </a:r>
            <a:r>
              <a:rPr lang="en-US" sz="2000" dirty="0" smtClean="0"/>
              <a:t> Copyrighted. </a:t>
            </a:r>
            <a:r>
              <a:rPr lang="el-GR" sz="2000" dirty="0" smtClean="0">
                <a:hlinkClick r:id="rId7"/>
              </a:rPr>
              <a:t>http</a:t>
            </a:r>
            <a:r>
              <a:rPr lang="el-GR" sz="2000" dirty="0">
                <a:hlinkClick r:id="rId7"/>
              </a:rPr>
              <a:t>://</a:t>
            </a:r>
            <a:r>
              <a:rPr lang="el-GR" sz="2000" dirty="0" smtClean="0">
                <a:hlinkClick r:id="rId7"/>
              </a:rPr>
              <a:t>www.inspirefusion.com/media/2012/herods_temple5.jpg</a:t>
            </a:r>
            <a:endParaRPr lang="en-US" sz="2000" dirty="0"/>
          </a:p>
          <a:p>
            <a:pPr marL="0" indent="0">
              <a:buNone/>
            </a:pPr>
            <a:r>
              <a:rPr lang="el-GR" sz="2000" dirty="0" smtClean="0"/>
              <a:t>Εικόνα 94</a:t>
            </a:r>
            <a:r>
              <a:rPr lang="en-US" sz="2000" dirty="0" smtClean="0"/>
              <a:t>: </a:t>
            </a:r>
            <a:r>
              <a:rPr lang="el-GR" sz="2000" dirty="0"/>
              <a:t>Ο Απόστολος Παύλος.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8"/>
              </a:rPr>
              <a:t>http</a:t>
            </a:r>
            <a:r>
              <a:rPr lang="el-GR" sz="2000" dirty="0">
                <a:hlinkClick r:id="rId8"/>
              </a:rPr>
              <a:t>://</a:t>
            </a:r>
            <a:r>
              <a:rPr lang="el-GR" sz="2000" dirty="0" smtClean="0">
                <a:hlinkClick r:id="rId8"/>
              </a:rPr>
              <a:t>www.ecclesia.gr/greek/holysynod/commitees/tourism/st_paul/st_paul.jpg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919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smtClean="0"/>
              <a:t>(20/20)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Εικόνα 95</a:t>
            </a:r>
            <a:r>
              <a:rPr lang="en-US" sz="2000" dirty="0" smtClean="0"/>
              <a:t>: </a:t>
            </a:r>
            <a:r>
              <a:rPr lang="el-GR" sz="2000" dirty="0"/>
              <a:t>Η αυλή των γυναικών στο Ναό του </a:t>
            </a:r>
            <a:r>
              <a:rPr lang="el-GR" sz="2000" dirty="0" smtClean="0"/>
              <a:t>Ηρώδη</a:t>
            </a:r>
            <a:r>
              <a:rPr lang="el-GR" sz="2000" dirty="0"/>
              <a:t>. </a:t>
            </a:r>
            <a:r>
              <a:rPr lang="en-US" sz="2000" dirty="0" smtClean="0"/>
              <a:t>Copyrighted. </a:t>
            </a:r>
            <a:r>
              <a:rPr lang="el-GR" sz="2000" dirty="0" smtClean="0">
                <a:hlinkClick r:id="rId3"/>
              </a:rPr>
              <a:t>http</a:t>
            </a:r>
            <a:r>
              <a:rPr lang="el-GR" sz="2000" dirty="0">
                <a:hlinkClick r:id="rId3"/>
              </a:rPr>
              <a:t>://</a:t>
            </a:r>
            <a:r>
              <a:rPr lang="el-GR" sz="2000" dirty="0" smtClean="0">
                <a:hlinkClick r:id="rId3"/>
              </a:rPr>
              <a:t>www.johnpratt.com/items/email/2011/images/st2.jpg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9</a:t>
            </a:r>
            <a:r>
              <a:rPr lang="el-GR" sz="2000" dirty="0" smtClean="0"/>
              <a:t>6</a:t>
            </a:r>
            <a:r>
              <a:rPr lang="en-US" sz="2000" dirty="0"/>
              <a:t>: Christ driving the Traders from the </a:t>
            </a:r>
            <a:r>
              <a:rPr lang="en-US" sz="2000" dirty="0" smtClean="0"/>
              <a:t>Temple. Public domain. </a:t>
            </a:r>
            <a:r>
              <a:rPr lang="en-US" sz="2000" dirty="0" smtClean="0">
                <a:hlinkClick r:id="rId4"/>
              </a:rPr>
              <a:t>https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commons.wikimedia.org/wiki/File:El_Greco_016.jpg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97</a:t>
            </a:r>
            <a:r>
              <a:rPr lang="en-US" sz="2000" dirty="0" smtClean="0"/>
              <a:t>: </a:t>
            </a:r>
            <a:r>
              <a:rPr lang="el-GR" sz="2000" dirty="0"/>
              <a:t>Η Σταύρωση του Χριστού. </a:t>
            </a:r>
            <a:r>
              <a:rPr lang="en-US" sz="2000" dirty="0"/>
              <a:t>Copyrighted. </a:t>
            </a:r>
            <a:r>
              <a:rPr lang="el-GR" sz="2000" dirty="0" smtClean="0">
                <a:hlinkClick r:id="rId5"/>
              </a:rPr>
              <a:t>https</a:t>
            </a:r>
            <a:r>
              <a:rPr lang="el-GR" sz="2000" dirty="0">
                <a:hlinkClick r:id="rId5"/>
              </a:rPr>
              <a:t>://</a:t>
            </a:r>
            <a:r>
              <a:rPr lang="el-GR" sz="2000" dirty="0" smtClean="0">
                <a:hlinkClick r:id="rId5"/>
              </a:rPr>
              <a:t>s-media-cache-ak0.pinimg.com/236x/b7/cb/53/b7cb531ea3b019f78db17d3e16a949c7.jpg</a:t>
            </a:r>
            <a:r>
              <a:rPr lang="en-US" sz="2000" dirty="0" smtClean="0"/>
              <a:t> 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7902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επτάφωτη λυχνία (αναπαράσταση)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l-GR" sz="2200" dirty="0"/>
              <a:t>ΣΥΜΒΟΛΙΣΜΟΙ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200" dirty="0"/>
              <a:t>ΓΟΝΙΜΟΤΗΤΑ ΣΤΗ ΦΥΣΗ ΚΑΙ ΔΥΝΑΜΗ ΤΟΥ ΘΕΟΥ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200" dirty="0"/>
              <a:t>ΑΜΥΓΔΑΛΙΑ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200" dirty="0"/>
              <a:t>ΕΠΤΑ ΚΛΑΔΟΙ ΤΗΝ ΠΛΗΡΟΤΗΤΑ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200" dirty="0"/>
              <a:t>ΑΓΡΥΠΝΟ ΒΛΕΜΜΑ ΤΟΥ ΓΙΑΧΒΕ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200" dirty="0"/>
              <a:t>ΦΙΛΩΝ:ΕΠΤΑ </a:t>
            </a:r>
            <a:r>
              <a:rPr lang="el-GR" sz="2200" dirty="0" smtClean="0"/>
              <a:t>ΠΛΑΝΗΤΕΣ</a:t>
            </a:r>
            <a:endParaRPr lang="el-GR" sz="22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165600"/>
            <a:ext cx="2133600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3973" y="591146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</a:t>
            </a:r>
            <a:r>
              <a:rPr lang="el-GR" sz="1500" dirty="0" smtClean="0"/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34300" y="6094028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</a:t>
            </a:r>
            <a:r>
              <a:rPr lang="el-GR" sz="1500" dirty="0" smtClean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640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Μινορά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Δώσε εντολή στους Ισραηλίτες να σου φέρουν ελαιόλαδο χωρίς μούργα, καθαρό, από κοπανισμένες ελαίες, προς φωτισμό, για να </a:t>
            </a:r>
            <a:r>
              <a:rPr lang="el-GR" sz="2000" dirty="0" err="1"/>
              <a:t>καίεται</a:t>
            </a:r>
            <a:r>
              <a:rPr lang="el-GR" sz="2000" dirty="0"/>
              <a:t> το έλαιον σε λυχνία </a:t>
            </a:r>
            <a:r>
              <a:rPr lang="el-GR" sz="2000" dirty="0" smtClean="0"/>
              <a:t>επτάφωτη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 smtClean="0"/>
              <a:t>(Έξοδος </a:t>
            </a:r>
            <a:r>
              <a:rPr lang="el-GR" sz="2000" dirty="0"/>
              <a:t>κζ΄</a:t>
            </a:r>
            <a:r>
              <a:rPr lang="el-GR" sz="2000" dirty="0" smtClean="0"/>
              <a:t>20-21)</a:t>
            </a:r>
            <a:endParaRPr lang="el-GR" sz="2000" dirty="0"/>
          </a:p>
          <a:p>
            <a:pPr marL="0" indent="0" algn="ctr">
              <a:spcBef>
                <a:spcPts val="0"/>
              </a:spcBef>
              <a:buNone/>
            </a:pPr>
            <a:endParaRPr lang="el-GR" sz="2000" dirty="0"/>
          </a:p>
          <a:p>
            <a:pPr marL="0" indent="0" algn="ctr">
              <a:spcBef>
                <a:spcPts val="0"/>
              </a:spcBef>
              <a:buNone/>
            </a:pPr>
            <a:endParaRPr lang="el-GR" sz="20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l-GR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Πνεύμα Θεού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Σοφίας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 smtClean="0"/>
              <a:t>Συνέσεως </a:t>
            </a:r>
            <a:endParaRPr lang="el-GR" sz="20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Βουλής και Ισχύος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Γνώσεως και Ευσεβείας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Φόβου Θεού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dirty="0"/>
              <a:t>(</a:t>
            </a:r>
            <a:r>
              <a:rPr lang="el-GR" sz="2000" dirty="0" err="1"/>
              <a:t>Ησ</a:t>
            </a:r>
            <a:r>
              <a:rPr lang="el-GR" sz="2000" dirty="0"/>
              <a:t> 11,2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6" y="2276872"/>
            <a:ext cx="2151226" cy="173180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7" y="4149080"/>
            <a:ext cx="1795264" cy="22440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69" y="2276872"/>
            <a:ext cx="1287205" cy="194421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62513"/>
            <a:ext cx="1692728" cy="213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5382" y="379398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1</a:t>
            </a:r>
            <a:r>
              <a:rPr lang="el-GR" sz="1500" dirty="0" smtClean="0"/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7401" y="617846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34174" y="400639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7707" y="613478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6816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5775480" cy="3216400"/>
          </a:xfrm>
        </p:spPr>
      </p:pic>
      <p:sp>
        <p:nvSpPr>
          <p:cNvPr id="5" name="TextBox 4"/>
          <p:cNvSpPr txBox="1"/>
          <p:nvPr/>
        </p:nvSpPr>
        <p:spPr>
          <a:xfrm>
            <a:off x="474964" y="4365104"/>
            <a:ext cx="7920880" cy="19442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180000" indent="-180000">
              <a:buFont typeface="Arial" pitchFamily="34" charset="0"/>
              <a:buChar char="•"/>
            </a:pPr>
            <a:r>
              <a:rPr lang="el-GR" sz="2000" dirty="0"/>
              <a:t>ΣΚΗΝΗ </a:t>
            </a:r>
            <a:r>
              <a:rPr lang="el-GR" sz="2000" dirty="0" smtClean="0"/>
              <a:t>ΜΑΡΤΥΡΙΟΥ - ΝΑΟΣ </a:t>
            </a:r>
            <a:r>
              <a:rPr lang="el-GR" sz="2000" dirty="0"/>
              <a:t>ΤΟΥ </a:t>
            </a:r>
            <a:r>
              <a:rPr lang="el-GR" sz="2000" dirty="0" smtClean="0"/>
              <a:t>ΣΟΛΟΜΩΝΤΑ - ΒΑΒΥΛΩΝΑ - ΠΙΣΩ. ΖΟΡΟΒΑΒΕΛ - ΝΑΟΣ </a:t>
            </a:r>
            <a:r>
              <a:rPr lang="el-GR" sz="2000" dirty="0"/>
              <a:t>ΤΟΥ </a:t>
            </a:r>
            <a:r>
              <a:rPr lang="el-GR" sz="2000" dirty="0" smtClean="0"/>
              <a:t>ΗΡΩΔΗ - 70 </a:t>
            </a:r>
            <a:r>
              <a:rPr lang="el-GR" sz="2000" dirty="0"/>
              <a:t>Μ.Χ. ΜΕΤΑΦΕΡΕΙ Ο ΤΙΤΟΣ ΣΤΗ ΡΩΜΗ ΚΑΙ ΣΜΙΛΕΥΕΤΑΙ ΣΤΗΝ ΑΨΙΔΑ ΤΟΥ ΘΡΙΑΜΒΟΥ.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el-GR" sz="2000" dirty="0"/>
              <a:t>ΝΑΟ ΤΗΣ ΑΓΙΑΣ ΕΙΡΗΝΗΣ. ΣΤΗΝ ΚΑΡΘΑΓΕΝΗ ΟΙ ΒΑΝΔΑΛΟΙ ΤΟ 455 Μ.Χ.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el-GR" sz="2000" dirty="0"/>
              <a:t>ΑΝΑΚΤΑΤΑΙ ΑΠΟ ΤΟΝ ΣΤΡΑΤΗΓΟ ΒΕΛΙΣΣΑΡΙΟ ΚΑΙ ΜΕΤΑΦΕΡΝΕΤΑΙ ΣΤΗΝ ΚΩΝΣΤΑΝΤΙΝΟΥΠΟΛΗ.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el-GR" sz="2000" dirty="0"/>
              <a:t>ΤΟ 533 Μ.Χ. ΣΤΑ ΙΕΡΟΣΟΛΥΜΑ. ΕΚΤΟΤΕ ΑΓΝΟΕΙΤΑΙ Η ΤΥΧΗ ΤΗΣ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90418" y="398243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0013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Εισαγωγικά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42" y="1558703"/>
            <a:ext cx="6833616" cy="4523232"/>
          </a:xfrm>
        </p:spPr>
      </p:pic>
      <p:sp>
        <p:nvSpPr>
          <p:cNvPr id="5" name="TextBox 4"/>
          <p:cNvSpPr txBox="1"/>
          <p:nvPr/>
        </p:nvSpPr>
        <p:spPr>
          <a:xfrm>
            <a:off x="3390218" y="6098988"/>
            <a:ext cx="2376264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Το </a:t>
            </a:r>
            <a:r>
              <a:rPr lang="el-GR" sz="2000" dirty="0" err="1"/>
              <a:t>βαμά</a:t>
            </a:r>
            <a:r>
              <a:rPr lang="el-GR" sz="2000" dirty="0"/>
              <a:t> της </a:t>
            </a:r>
            <a:r>
              <a:rPr lang="el-GR" sz="2000" dirty="0" err="1" smtClean="0"/>
              <a:t>Γιλγάλ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995158" y="5877272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59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ΑΡΙΘΜΟΙ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6" y="2232500"/>
            <a:ext cx="2956560" cy="3261360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209226" y="2232500"/>
            <a:ext cx="3477574" cy="2044824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Εγώ </a:t>
            </a:r>
            <a:r>
              <a:rPr lang="el-GR" sz="2200" dirty="0" err="1"/>
              <a:t>είμί</a:t>
            </a:r>
            <a:r>
              <a:rPr lang="el-GR" sz="22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ο άρτος της ζωής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το φως του κόσμου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η θύρα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ο καλός ποιμένας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η ανάσταση και η ζωή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η οδός και η αλήθεια και η ζωή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η άμπελος η αληθινή</a:t>
            </a:r>
            <a:r>
              <a:rPr lang="el-GR" sz="2200" dirty="0" smtClean="0"/>
              <a:t>.</a:t>
            </a:r>
            <a:endParaRPr lang="el-GR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57078" y="2232500"/>
            <a:ext cx="1666650" cy="31407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Πνεύμα Θεού</a:t>
            </a:r>
          </a:p>
          <a:p>
            <a:r>
              <a:rPr lang="el-GR" sz="2000" dirty="0"/>
              <a:t>Σοφίας </a:t>
            </a:r>
          </a:p>
          <a:p>
            <a:r>
              <a:rPr lang="el-GR" sz="2000" dirty="0"/>
              <a:t>Συνέσεως</a:t>
            </a:r>
          </a:p>
          <a:p>
            <a:r>
              <a:rPr lang="el-GR" sz="2000" dirty="0"/>
              <a:t> </a:t>
            </a:r>
          </a:p>
          <a:p>
            <a:r>
              <a:rPr lang="el-GR" sz="2000" dirty="0"/>
              <a:t>Βουλής και Ισχύος</a:t>
            </a:r>
          </a:p>
          <a:p>
            <a:r>
              <a:rPr lang="el-GR" sz="2000" dirty="0"/>
              <a:t>Γνώσεως και Ευσεβείας</a:t>
            </a:r>
          </a:p>
          <a:p>
            <a:r>
              <a:rPr lang="el-GR" sz="2000" dirty="0"/>
              <a:t>Φόβου Θεού</a:t>
            </a:r>
          </a:p>
          <a:p>
            <a:r>
              <a:rPr lang="el-GR" sz="2000" dirty="0"/>
              <a:t>(</a:t>
            </a:r>
            <a:r>
              <a:rPr lang="el-GR" sz="2000" dirty="0" err="1"/>
              <a:t>Ησ</a:t>
            </a:r>
            <a:r>
              <a:rPr lang="el-GR" sz="2000" dirty="0"/>
              <a:t> 11,2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16257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  <a:r>
              <a:rPr lang="en-US" sz="1500" dirty="0" smtClean="0"/>
              <a:t>4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8034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Αριθμός 6 (τέλειος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90119"/>
            <a:ext cx="2590800" cy="199136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65537"/>
            <a:ext cx="3774831" cy="1840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3690" y="5881479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  <a:r>
              <a:rPr lang="en-US" sz="1500" dirty="0" smtClean="0"/>
              <a:t>5</a:t>
            </a:r>
            <a:endParaRPr lang="el-GR" sz="15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42097" y="580606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  <a:r>
              <a:rPr lang="en-US" sz="1500" dirty="0" smtClean="0"/>
              <a:t>6</a:t>
            </a:r>
            <a:endParaRPr lang="el-GR" sz="1500" dirty="0" smtClean="0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1772816"/>
            <a:ext cx="6638925" cy="1762125"/>
          </a:xfrm>
        </p:spPr>
      </p:pic>
    </p:spTree>
    <p:extLst>
      <p:ext uri="{BB962C8B-B14F-4D97-AF65-F5344CB8AC3E}">
        <p14:creationId xmlns:p14="http://schemas.microsoft.com/office/powerpoint/2010/main" val="5653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Σκηνή Μαρτυρίου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844824"/>
            <a:ext cx="5543550" cy="1762125"/>
          </a:xfr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66495"/>
            <a:ext cx="2374490" cy="191729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08599"/>
            <a:ext cx="3852153" cy="2033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9388" y="578378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  <a:r>
              <a:rPr lang="en-US" sz="1500" dirty="0" smtClean="0"/>
              <a:t>7</a:t>
            </a:r>
            <a:endParaRPr lang="el-GR" sz="15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847411" y="584168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  <a:r>
              <a:rPr lang="en-US" sz="1500" dirty="0" smtClean="0"/>
              <a:t>8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4165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476672"/>
            <a:ext cx="8229600" cy="5606083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2 </a:t>
            </a:r>
            <a:r>
              <a:rPr lang="el-GR" sz="2000" dirty="0"/>
              <a:t> </a:t>
            </a:r>
            <a:r>
              <a:rPr lang="el-GR" sz="2000" dirty="0" err="1"/>
              <a:t>μῆκος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αὐλαίας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μιᾶς</a:t>
            </a:r>
            <a:r>
              <a:rPr lang="el-GR" sz="2000" dirty="0"/>
              <a:t> </a:t>
            </a:r>
            <a:r>
              <a:rPr lang="el-GR" sz="2000" b="1" dirty="0" err="1"/>
              <a:t>ὀκτὼ</a:t>
            </a:r>
            <a:r>
              <a:rPr lang="el-GR" sz="2000" b="1" dirty="0"/>
              <a:t> </a:t>
            </a:r>
            <a:r>
              <a:rPr lang="el-GR" sz="2000" b="1" dirty="0" err="1"/>
              <a:t>καὶ</a:t>
            </a:r>
            <a:r>
              <a:rPr lang="el-GR" sz="2000" b="1" dirty="0"/>
              <a:t> </a:t>
            </a:r>
            <a:r>
              <a:rPr lang="el-GR" sz="2000" b="1" dirty="0" err="1"/>
              <a:t>εἴκοσι</a:t>
            </a:r>
            <a:r>
              <a:rPr lang="el-GR" sz="2000" b="1" dirty="0"/>
              <a:t> </a:t>
            </a:r>
            <a:r>
              <a:rPr lang="el-GR" sz="2000" b="1" dirty="0" err="1"/>
              <a:t>πήχεων</a:t>
            </a:r>
            <a:r>
              <a:rPr lang="el-GR" sz="2000" b="1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εὖρος</a:t>
            </a:r>
            <a:r>
              <a:rPr lang="el-GR" sz="2000" dirty="0"/>
              <a:t> </a:t>
            </a:r>
            <a:r>
              <a:rPr lang="el-GR" sz="2000" dirty="0" err="1"/>
              <a:t>τεσσάρων</a:t>
            </a:r>
            <a:r>
              <a:rPr lang="el-GR" sz="2000" dirty="0"/>
              <a:t> </a:t>
            </a:r>
            <a:r>
              <a:rPr lang="el-GR" sz="2000" dirty="0" err="1"/>
              <a:t>πήχεων</a:t>
            </a:r>
            <a:r>
              <a:rPr lang="el-GR" sz="2000" dirty="0"/>
              <a:t> ἡ </a:t>
            </a:r>
            <a:r>
              <a:rPr lang="el-GR" sz="2000" dirty="0" err="1"/>
              <a:t>αὐλαία</a:t>
            </a:r>
            <a:r>
              <a:rPr lang="el-GR" sz="2000" dirty="0"/>
              <a:t> ἡ </a:t>
            </a:r>
            <a:r>
              <a:rPr lang="el-GR" sz="2000" dirty="0" err="1"/>
              <a:t>μία</a:t>
            </a:r>
            <a:r>
              <a:rPr lang="el-GR" sz="2000" dirty="0"/>
              <a:t> </a:t>
            </a:r>
            <a:r>
              <a:rPr lang="el-GR" sz="2000" dirty="0" err="1"/>
              <a:t>ἔσται</a:t>
            </a:r>
            <a:r>
              <a:rPr lang="el-GR" sz="2000" dirty="0"/>
              <a:t> </a:t>
            </a:r>
            <a:r>
              <a:rPr lang="el-GR" sz="2000" dirty="0" err="1"/>
              <a:t>μέτρον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αὐτὸ</a:t>
            </a:r>
            <a:r>
              <a:rPr lang="el-GR" sz="2000" dirty="0"/>
              <a:t> </a:t>
            </a:r>
            <a:r>
              <a:rPr lang="el-GR" sz="2000" dirty="0" err="1"/>
              <a:t>ἔσται</a:t>
            </a:r>
            <a:r>
              <a:rPr lang="el-GR" sz="2000" dirty="0"/>
              <a:t> </a:t>
            </a:r>
            <a:r>
              <a:rPr lang="el-GR" sz="2000" dirty="0" err="1"/>
              <a:t>πάσαις</a:t>
            </a:r>
            <a:r>
              <a:rPr lang="el-GR" sz="2000" dirty="0"/>
              <a:t> </a:t>
            </a:r>
            <a:r>
              <a:rPr lang="el-GR" sz="2000" dirty="0" err="1"/>
              <a:t>ταῖς</a:t>
            </a:r>
            <a:r>
              <a:rPr lang="el-GR" sz="2000" dirty="0"/>
              <a:t> </a:t>
            </a:r>
            <a:r>
              <a:rPr lang="el-GR" sz="2000" dirty="0" err="1"/>
              <a:t>αὐλαίαις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3 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αὐλαῖαι</a:t>
            </a:r>
            <a:r>
              <a:rPr lang="el-GR" sz="2000" dirty="0"/>
              <a:t> </a:t>
            </a:r>
            <a:r>
              <a:rPr lang="el-GR" sz="2000" dirty="0" err="1"/>
              <a:t>ἔσονται</a:t>
            </a:r>
            <a:r>
              <a:rPr lang="el-GR" sz="2000" dirty="0"/>
              <a:t> </a:t>
            </a:r>
            <a:r>
              <a:rPr lang="el-GR" sz="2000" dirty="0" err="1"/>
              <a:t>ἐξ</a:t>
            </a:r>
            <a:r>
              <a:rPr lang="el-GR" sz="2000" dirty="0"/>
              <a:t> </a:t>
            </a:r>
            <a:r>
              <a:rPr lang="el-GR" sz="2000" dirty="0" err="1"/>
              <a:t>ἀλλήλων</a:t>
            </a:r>
            <a:r>
              <a:rPr lang="el-GR" sz="2000" dirty="0"/>
              <a:t> </a:t>
            </a:r>
            <a:r>
              <a:rPr lang="el-GR" sz="2000" dirty="0" err="1"/>
              <a:t>ἐχόμεναι</a:t>
            </a:r>
            <a:r>
              <a:rPr lang="el-GR" sz="2000" dirty="0"/>
              <a:t> ἡ </a:t>
            </a:r>
            <a:r>
              <a:rPr lang="el-GR" sz="2000" dirty="0" err="1"/>
              <a:t>ἑτέρα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ἑτέρας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αὐλαῖαι</a:t>
            </a:r>
            <a:r>
              <a:rPr lang="el-GR" sz="2000" dirty="0"/>
              <a:t> </a:t>
            </a:r>
            <a:r>
              <a:rPr lang="el-GR" sz="2000" dirty="0" err="1"/>
              <a:t>ἔσονται</a:t>
            </a:r>
            <a:r>
              <a:rPr lang="el-GR" sz="2000" dirty="0"/>
              <a:t> </a:t>
            </a:r>
            <a:r>
              <a:rPr lang="el-GR" sz="2000" dirty="0" err="1"/>
              <a:t>συνεχόμεναι</a:t>
            </a:r>
            <a:r>
              <a:rPr lang="el-GR" sz="2000" dirty="0"/>
              <a:t> </a:t>
            </a:r>
            <a:r>
              <a:rPr lang="el-GR" sz="2000" dirty="0" err="1"/>
              <a:t>ἑτέρα</a:t>
            </a:r>
            <a:r>
              <a:rPr lang="el-GR" sz="2000" dirty="0"/>
              <a:t> </a:t>
            </a:r>
            <a:r>
              <a:rPr lang="el-GR" sz="2000" dirty="0" err="1"/>
              <a:t>τῇ</a:t>
            </a:r>
            <a:r>
              <a:rPr lang="el-GR" sz="2000" dirty="0"/>
              <a:t> </a:t>
            </a:r>
            <a:r>
              <a:rPr lang="el-GR" sz="2000" dirty="0" err="1"/>
              <a:t>ἑτέρᾳ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4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αὐταῖς</a:t>
            </a:r>
            <a:r>
              <a:rPr lang="el-GR" sz="2000" dirty="0"/>
              <a:t> </a:t>
            </a:r>
            <a:r>
              <a:rPr lang="el-GR" sz="2000" dirty="0" err="1"/>
              <a:t>ἀγκύλας</a:t>
            </a:r>
            <a:r>
              <a:rPr lang="el-GR" sz="2000" dirty="0"/>
              <a:t> </a:t>
            </a:r>
            <a:r>
              <a:rPr lang="el-GR" sz="2000" dirty="0" err="1"/>
              <a:t>ὑακινθίνας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χείλους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αὐλαίας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μιᾶς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ἑνὸς</a:t>
            </a:r>
            <a:r>
              <a:rPr lang="el-GR" sz="2000" dirty="0"/>
              <a:t> </a:t>
            </a:r>
            <a:r>
              <a:rPr lang="el-GR" sz="2000" dirty="0" err="1"/>
              <a:t>μέρους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συμβολὴν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οὕτως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χείλους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αὐλαίας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ἐξωτέρας</a:t>
            </a:r>
            <a:r>
              <a:rPr lang="el-GR" sz="2000" dirty="0"/>
              <a:t> </a:t>
            </a:r>
            <a:r>
              <a:rPr lang="el-GR" sz="2000" dirty="0" err="1"/>
              <a:t>πρὸς</a:t>
            </a:r>
            <a:r>
              <a:rPr lang="el-GR" sz="2000" dirty="0"/>
              <a:t> </a:t>
            </a:r>
            <a:r>
              <a:rPr lang="el-GR" sz="2000" dirty="0" err="1"/>
              <a:t>τῇ</a:t>
            </a:r>
            <a:r>
              <a:rPr lang="el-GR" sz="2000" dirty="0"/>
              <a:t> </a:t>
            </a:r>
            <a:r>
              <a:rPr lang="el-GR" sz="2000" dirty="0" err="1"/>
              <a:t>συμβολῇ</a:t>
            </a:r>
            <a:r>
              <a:rPr lang="el-GR" sz="2000" dirty="0"/>
              <a:t> </a:t>
            </a:r>
            <a:r>
              <a:rPr lang="el-GR" sz="2000" dirty="0" err="1"/>
              <a:t>τῇ</a:t>
            </a:r>
            <a:r>
              <a:rPr lang="el-GR" sz="2000" dirty="0"/>
              <a:t> </a:t>
            </a:r>
            <a:r>
              <a:rPr lang="el-GR" sz="2000" dirty="0" err="1"/>
              <a:t>δευτέρᾳ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5 </a:t>
            </a:r>
            <a:r>
              <a:rPr lang="el-GR" sz="2000" dirty="0"/>
              <a:t> </a:t>
            </a:r>
            <a:r>
              <a:rPr lang="el-GR" sz="2000" b="1" dirty="0" err="1"/>
              <a:t>πεντήκοντα</a:t>
            </a:r>
            <a:r>
              <a:rPr lang="el-GR" sz="2000" dirty="0"/>
              <a:t> </a:t>
            </a:r>
            <a:r>
              <a:rPr lang="el-GR" sz="2000" dirty="0" err="1"/>
              <a:t>ἀγκύλας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τῇ</a:t>
            </a:r>
            <a:r>
              <a:rPr lang="el-GR" sz="2000" dirty="0"/>
              <a:t> </a:t>
            </a:r>
            <a:r>
              <a:rPr lang="el-GR" sz="2000" dirty="0" err="1"/>
              <a:t>αὐλαίᾳ</a:t>
            </a:r>
            <a:r>
              <a:rPr lang="el-GR" sz="2000" dirty="0"/>
              <a:t> </a:t>
            </a:r>
            <a:r>
              <a:rPr lang="el-GR" sz="2000" dirty="0" err="1"/>
              <a:t>τῇ</a:t>
            </a:r>
            <a:r>
              <a:rPr lang="el-GR" sz="2000" dirty="0"/>
              <a:t> </a:t>
            </a:r>
            <a:r>
              <a:rPr lang="el-GR" sz="2000" dirty="0" err="1"/>
              <a:t>μιᾷ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πεντήκοντα</a:t>
            </a:r>
            <a:r>
              <a:rPr lang="el-GR" sz="2000" dirty="0"/>
              <a:t> </a:t>
            </a:r>
            <a:r>
              <a:rPr lang="el-GR" sz="2000" dirty="0" err="1"/>
              <a:t>ἀγκύλας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μέρους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αὐλαίας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συμβολὴν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δευτέρας</a:t>
            </a:r>
            <a:r>
              <a:rPr lang="el-GR" sz="2000" dirty="0"/>
              <a:t> </a:t>
            </a:r>
            <a:r>
              <a:rPr lang="el-GR" sz="2000" dirty="0" err="1"/>
              <a:t>ἀντιπρόσωποι</a:t>
            </a:r>
            <a:r>
              <a:rPr lang="el-GR" sz="2000" dirty="0"/>
              <a:t> </a:t>
            </a:r>
            <a:r>
              <a:rPr lang="el-GR" sz="2000" dirty="0" err="1"/>
              <a:t>ἀντιπίπτουσαι</a:t>
            </a:r>
            <a:r>
              <a:rPr lang="el-GR" sz="2000" dirty="0"/>
              <a:t> </a:t>
            </a:r>
            <a:r>
              <a:rPr lang="el-GR" sz="2000" dirty="0" err="1"/>
              <a:t>ἀλλήλαις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ἑκάστην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6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κρίκους</a:t>
            </a:r>
            <a:r>
              <a:rPr lang="el-GR" sz="2000" dirty="0"/>
              <a:t> </a:t>
            </a:r>
            <a:r>
              <a:rPr lang="el-GR" sz="2000" dirty="0" err="1"/>
              <a:t>πεντήκοντα</a:t>
            </a:r>
            <a:r>
              <a:rPr lang="el-GR" sz="2000" dirty="0"/>
              <a:t> </a:t>
            </a:r>
            <a:r>
              <a:rPr lang="el-GR" sz="2000" dirty="0" err="1"/>
              <a:t>χρυσοῦς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συνάψεις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αὐλαίας</a:t>
            </a:r>
            <a:r>
              <a:rPr lang="el-GR" sz="2000" dirty="0"/>
              <a:t> </a:t>
            </a:r>
            <a:r>
              <a:rPr lang="el-GR" sz="2000" dirty="0" err="1"/>
              <a:t>ἑτέραν</a:t>
            </a:r>
            <a:r>
              <a:rPr lang="el-GR" sz="2000" dirty="0"/>
              <a:t> </a:t>
            </a:r>
            <a:r>
              <a:rPr lang="el-GR" sz="2000" dirty="0" err="1"/>
              <a:t>τῇ</a:t>
            </a:r>
            <a:r>
              <a:rPr lang="el-GR" sz="2000" dirty="0"/>
              <a:t> </a:t>
            </a:r>
            <a:r>
              <a:rPr lang="el-GR" sz="2000" dirty="0" err="1"/>
              <a:t>ἑτέρᾳ</a:t>
            </a:r>
            <a:r>
              <a:rPr lang="el-GR" sz="2000" dirty="0"/>
              <a:t> </a:t>
            </a:r>
            <a:r>
              <a:rPr lang="el-GR" sz="2000" dirty="0" err="1"/>
              <a:t>τοῖς</a:t>
            </a:r>
            <a:r>
              <a:rPr lang="el-GR" sz="2000" dirty="0"/>
              <a:t> </a:t>
            </a:r>
            <a:r>
              <a:rPr lang="el-GR" sz="2000" dirty="0" err="1"/>
              <a:t>κρίκοις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ἔσται</a:t>
            </a:r>
            <a:r>
              <a:rPr lang="el-GR" sz="2000" dirty="0"/>
              <a:t> ἡ </a:t>
            </a:r>
            <a:r>
              <a:rPr lang="el-GR" sz="2000" dirty="0" err="1"/>
              <a:t>σκηνὴ</a:t>
            </a:r>
            <a:r>
              <a:rPr lang="el-GR" sz="2000" dirty="0"/>
              <a:t> </a:t>
            </a:r>
            <a:r>
              <a:rPr lang="el-GR" sz="2000" dirty="0" err="1"/>
              <a:t>μία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7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δέρρεις</a:t>
            </a:r>
            <a:r>
              <a:rPr lang="el-GR" sz="2000" dirty="0"/>
              <a:t> </a:t>
            </a:r>
            <a:r>
              <a:rPr lang="el-GR" sz="2000" dirty="0" err="1"/>
              <a:t>τριχίνας</a:t>
            </a:r>
            <a:r>
              <a:rPr lang="el-GR" sz="2000" dirty="0"/>
              <a:t> </a:t>
            </a:r>
            <a:r>
              <a:rPr lang="el-GR" sz="2000" dirty="0" err="1"/>
              <a:t>σκέπην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σκηνῆς</a:t>
            </a:r>
            <a:r>
              <a:rPr lang="el-GR" sz="2000" dirty="0"/>
              <a:t> </a:t>
            </a:r>
            <a:r>
              <a:rPr lang="el-GR" sz="2000" dirty="0" err="1"/>
              <a:t>ἕνδεκα</a:t>
            </a:r>
            <a:r>
              <a:rPr lang="el-GR" sz="2000" dirty="0"/>
              <a:t> </a:t>
            </a:r>
            <a:r>
              <a:rPr lang="el-GR" sz="2000" dirty="0" err="1"/>
              <a:t>δέρρεις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αὐτάς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8 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μῆκος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δέρρεως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μιᾶς</a:t>
            </a:r>
            <a:r>
              <a:rPr lang="el-GR" sz="2000" dirty="0"/>
              <a:t> </a:t>
            </a:r>
            <a:r>
              <a:rPr lang="el-GR" sz="2000" dirty="0" err="1"/>
              <a:t>ἔσται</a:t>
            </a:r>
            <a:r>
              <a:rPr lang="el-GR" sz="2000" dirty="0"/>
              <a:t> </a:t>
            </a:r>
            <a:r>
              <a:rPr lang="el-GR" sz="2000" dirty="0" err="1"/>
              <a:t>τριάκοντα</a:t>
            </a:r>
            <a:r>
              <a:rPr lang="el-GR" sz="2000" dirty="0"/>
              <a:t> </a:t>
            </a:r>
            <a:r>
              <a:rPr lang="el-GR" sz="2000" dirty="0" err="1"/>
              <a:t>πήχεων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τεσσάρων</a:t>
            </a:r>
            <a:r>
              <a:rPr lang="el-GR" sz="2000" dirty="0"/>
              <a:t> </a:t>
            </a:r>
            <a:r>
              <a:rPr lang="el-GR" sz="2000" dirty="0" err="1"/>
              <a:t>πήχεων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εὖρος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δέρρεως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μιᾶς</a:t>
            </a:r>
            <a:r>
              <a:rPr lang="el-GR" sz="2000" dirty="0"/>
              <a:t> </a:t>
            </a:r>
            <a:r>
              <a:rPr lang="el-GR" sz="2000" dirty="0" err="1"/>
              <a:t>μέτρον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αὐτὸ</a:t>
            </a:r>
            <a:r>
              <a:rPr lang="el-GR" sz="2000" dirty="0"/>
              <a:t> </a:t>
            </a:r>
            <a:r>
              <a:rPr lang="el-GR" sz="2000" dirty="0" err="1"/>
              <a:t>ἔσται</a:t>
            </a:r>
            <a:r>
              <a:rPr lang="el-GR" sz="2000" dirty="0"/>
              <a:t> </a:t>
            </a:r>
            <a:r>
              <a:rPr lang="el-GR" sz="2000" dirty="0" err="1"/>
              <a:t>ταῖς</a:t>
            </a:r>
            <a:r>
              <a:rPr lang="el-GR" sz="2000" dirty="0"/>
              <a:t> </a:t>
            </a:r>
            <a:r>
              <a:rPr lang="el-GR" sz="2000" dirty="0" err="1"/>
              <a:t>ἕνδεκα</a:t>
            </a:r>
            <a:r>
              <a:rPr lang="el-GR" sz="2000" dirty="0"/>
              <a:t> </a:t>
            </a:r>
            <a:r>
              <a:rPr lang="el-GR" sz="2000" dirty="0" err="1"/>
              <a:t>δέρρεσι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9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συνάψεις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δέρρεις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αὐτὸ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ἓξ</a:t>
            </a:r>
            <a:r>
              <a:rPr lang="el-GR" sz="2000" dirty="0"/>
              <a:t> </a:t>
            </a:r>
            <a:r>
              <a:rPr lang="el-GR" sz="2000" dirty="0" err="1"/>
              <a:t>δέρρεις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αὐτό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ἐπιδιπλώσεις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δέρριν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ἕκτην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πρόσωπον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σκηνῆς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10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ἀγκύλας</a:t>
            </a:r>
            <a:r>
              <a:rPr lang="el-GR" sz="2000" dirty="0"/>
              <a:t> </a:t>
            </a:r>
            <a:r>
              <a:rPr lang="el-GR" sz="2000" b="1" dirty="0" err="1"/>
              <a:t>πεντήκοντα</a:t>
            </a:r>
            <a:r>
              <a:rPr lang="el-GR" sz="2000" b="1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χείλους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δέρρεως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μιᾶς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ἀνὰ</a:t>
            </a:r>
            <a:r>
              <a:rPr lang="el-GR" sz="2000" dirty="0"/>
              <a:t> </a:t>
            </a:r>
            <a:r>
              <a:rPr lang="el-GR" sz="2000" dirty="0" err="1"/>
              <a:t>μέσον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συμβολὴν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πεντήκοντα</a:t>
            </a:r>
            <a:r>
              <a:rPr lang="el-GR" sz="2000" dirty="0"/>
              <a:t> </a:t>
            </a:r>
            <a:r>
              <a:rPr lang="el-GR" sz="2000" dirty="0" err="1"/>
              <a:t>ἀγκύλας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χείλους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δέρρεως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συναπτούσης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δευτέρας</a:t>
            </a:r>
            <a:endParaRPr lang="el-GR" sz="2000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11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ποιήσεις</a:t>
            </a:r>
            <a:r>
              <a:rPr lang="el-GR" sz="2000" dirty="0"/>
              <a:t> </a:t>
            </a:r>
            <a:r>
              <a:rPr lang="el-GR" sz="2000" dirty="0" err="1"/>
              <a:t>κρίκους</a:t>
            </a:r>
            <a:r>
              <a:rPr lang="el-GR" sz="2000" dirty="0"/>
              <a:t> </a:t>
            </a:r>
            <a:r>
              <a:rPr lang="el-GR" sz="2000" dirty="0" err="1"/>
              <a:t>χαλκοῦς</a:t>
            </a:r>
            <a:r>
              <a:rPr lang="el-GR" sz="2000" dirty="0"/>
              <a:t> </a:t>
            </a:r>
            <a:r>
              <a:rPr lang="el-GR" sz="2000" b="1" dirty="0" err="1"/>
              <a:t>πεντήκοντα</a:t>
            </a:r>
            <a:r>
              <a:rPr lang="el-GR" sz="2000" b="1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συνάψεις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κρίκους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ἀγκυλῶν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συνάψεις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δέρρεις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ἔσται</a:t>
            </a:r>
            <a:r>
              <a:rPr lang="el-GR" sz="2000" dirty="0"/>
              <a:t> </a:t>
            </a:r>
            <a:r>
              <a:rPr lang="el-GR" sz="2000" dirty="0" err="1"/>
              <a:t>ἕν</a:t>
            </a: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Exo</a:t>
            </a:r>
            <a:r>
              <a:rPr lang="en-US" sz="2000" dirty="0"/>
              <a:t> 26:2-11 BGT</a:t>
            </a:r>
            <a:r>
              <a:rPr lang="en-US" sz="2000" dirty="0" smtClean="0"/>
              <a:t>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9863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13628"/>
            <a:ext cx="1512168" cy="2139718"/>
          </a:xfr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4784"/>
            <a:ext cx="2777475" cy="224561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36573"/>
            <a:ext cx="1584176" cy="2293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5776" y="4005064"/>
            <a:ext cx="3888432" cy="2088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200" dirty="0"/>
              <a:t>Πρωτότυπο τρίγωνο: Οι κάθετες </a:t>
            </a:r>
            <a:r>
              <a:rPr lang="el-GR" sz="2200" dirty="0" smtClean="0"/>
              <a:t>πλευρές </a:t>
            </a:r>
            <a:r>
              <a:rPr lang="el-GR" sz="2200" dirty="0"/>
              <a:t>του πρωτότυπου τριγώνου έχουν άθροισμα </a:t>
            </a:r>
            <a:r>
              <a:rPr lang="el-GR" sz="2200" dirty="0" smtClean="0"/>
              <a:t>επτά </a:t>
            </a:r>
            <a:r>
              <a:rPr lang="el-GR" sz="2200" dirty="0"/>
              <a:t>και το </a:t>
            </a:r>
            <a:r>
              <a:rPr lang="el-GR" sz="2200" dirty="0" smtClean="0"/>
              <a:t>εμβαδό </a:t>
            </a:r>
            <a:r>
              <a:rPr lang="el-GR" sz="2200" dirty="0"/>
              <a:t>του τον τέλειο </a:t>
            </a:r>
            <a:r>
              <a:rPr lang="el-GR" sz="2200" dirty="0" smtClean="0"/>
              <a:t>αριθμό </a:t>
            </a:r>
            <a:r>
              <a:rPr lang="el-GR" sz="2200" dirty="0"/>
              <a:t>έξι.</a:t>
            </a:r>
          </a:p>
          <a:p>
            <a:r>
              <a:rPr lang="el-GR" sz="2200" dirty="0" smtClean="0"/>
              <a:t>32+42+52=50</a:t>
            </a:r>
            <a:endParaRPr lang="el-GR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7026" y="365334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  <a:r>
              <a:rPr lang="en-US" sz="1500" dirty="0"/>
              <a:t>9</a:t>
            </a:r>
            <a:endParaRPr lang="el-GR" sz="15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817132" y="3730402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30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3562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τράπεζα της προθέσεως (αναπαράσταση)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28" y="1628800"/>
            <a:ext cx="5562144" cy="4248472"/>
          </a:xfrm>
        </p:spPr>
      </p:pic>
      <p:sp>
        <p:nvSpPr>
          <p:cNvPr id="5" name="TextBox 4"/>
          <p:cNvSpPr txBox="1"/>
          <p:nvPr/>
        </p:nvSpPr>
        <p:spPr>
          <a:xfrm>
            <a:off x="683568" y="3861048"/>
            <a:ext cx="936104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l-GR" dirty="0" smtClean="0"/>
              <a:t>ΚΥΑΘΟΣ</a:t>
            </a:r>
            <a:endParaRPr lang="el-GR" dirty="0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1403648" y="2924944"/>
            <a:ext cx="2520280" cy="936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0928" y="5949280"/>
            <a:ext cx="5562144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/>
              <a:t>12 ΑΡΤΟΙ. ΕΤΡΩΓΟΝΤΟ ΜΟΝΟ ΑΠΟ ΤΟΥΣ ΙΕΡΕΙΣ. ΚΑΘΕ ΣΑΒΒΑΤΟ ΚΑΙΝΟΥΡΓΙΟΙ. (ΠΑΡΑΒΙΑΣΗ ΔΑΥΙΔ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0" name="Ευθύγραμμο βέλος σύνδεσης 9"/>
          <p:cNvCxnSpPr>
            <a:endCxn id="9" idx="0"/>
          </p:cNvCxnSpPr>
          <p:nvPr/>
        </p:nvCxnSpPr>
        <p:spPr>
          <a:xfrm flipH="1">
            <a:off x="4572000" y="2924944"/>
            <a:ext cx="72008" cy="30243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20346" y="5661047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31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6762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Κιβωτός της Διαθήκης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1" y="1628800"/>
            <a:ext cx="5887178" cy="4421391"/>
          </a:xfrm>
        </p:spPr>
      </p:pic>
      <p:cxnSp>
        <p:nvCxnSpPr>
          <p:cNvPr id="6" name="Ευθύγραμμο βέλος σύνδεσης 5"/>
          <p:cNvCxnSpPr/>
          <p:nvPr/>
        </p:nvCxnSpPr>
        <p:spPr>
          <a:xfrm flipH="1">
            <a:off x="1403648" y="3212976"/>
            <a:ext cx="2520280" cy="2160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" y="2780928"/>
            <a:ext cx="946448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/>
              <a:t>ΧΡΥΣΗ ΠΛΑΚΑ (</a:t>
            </a:r>
            <a:r>
              <a:rPr lang="en-US" dirty="0"/>
              <a:t>KAPPORETH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40122" y="2060848"/>
            <a:ext cx="1152128" cy="13681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/>
              <a:t>ΦΥΛΑΣΣΟΝΤΑΝ ΟΙ ΠΛΑΚΕΣ ΤΟΥ ΝΟΜΟΥ</a:t>
            </a:r>
          </a:p>
        </p:txBody>
      </p:sp>
      <p:cxnSp>
        <p:nvCxnSpPr>
          <p:cNvPr id="9" name="Ευθύγραμμο βέλος σύνδεσης 8"/>
          <p:cNvCxnSpPr>
            <a:endCxn id="8" idx="1"/>
          </p:cNvCxnSpPr>
          <p:nvPr/>
        </p:nvCxnSpPr>
        <p:spPr>
          <a:xfrm flipV="1">
            <a:off x="6027954" y="2744924"/>
            <a:ext cx="1512168" cy="5760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520" y="1772816"/>
            <a:ext cx="1584176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/>
              <a:t>2 </a:t>
            </a:r>
            <a:r>
              <a:rPr lang="el-GR" dirty="0" smtClean="0"/>
              <a:t>ΧΕΡΟΥΒΕΙΜ</a:t>
            </a:r>
            <a:endParaRPr lang="el-GR" dirty="0"/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 flipH="1" flipV="1">
            <a:off x="1628411" y="2096852"/>
            <a:ext cx="3347530" cy="5040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15589" y="5835494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32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8413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840760" cy="5127014"/>
          </a:xfrm>
        </p:spPr>
      </p:pic>
      <p:sp>
        <p:nvSpPr>
          <p:cNvPr id="5" name="TextBox 4"/>
          <p:cNvSpPr txBox="1"/>
          <p:nvPr/>
        </p:nvSpPr>
        <p:spPr>
          <a:xfrm>
            <a:off x="7985240" y="609462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33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/>
              <a:t>Η Κιβωτός της </a:t>
            </a:r>
            <a:r>
              <a:rPr lang="el-GR" dirty="0" smtClean="0"/>
              <a:t>Διαθήκης</a:t>
            </a:r>
            <a:r>
              <a:rPr lang="en-US" dirty="0" smtClean="0"/>
              <a:t> [2]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59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52713"/>
            <a:ext cx="7875590" cy="4424559"/>
          </a:xfrm>
        </p:spPr>
      </p:pic>
      <p:sp>
        <p:nvSpPr>
          <p:cNvPr id="5" name="TextBox 4"/>
          <p:cNvSpPr txBox="1"/>
          <p:nvPr/>
        </p:nvSpPr>
        <p:spPr>
          <a:xfrm>
            <a:off x="8054424" y="5950607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34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/>
              <a:t>Η Κιβωτός της </a:t>
            </a:r>
            <a:r>
              <a:rPr lang="el-GR" dirty="0" smtClean="0"/>
              <a:t>Διαθήκης</a:t>
            </a:r>
            <a:r>
              <a:rPr lang="en-US" dirty="0"/>
              <a:t> </a:t>
            </a:r>
            <a:r>
              <a:rPr lang="en-US" dirty="0" smtClean="0"/>
              <a:t>[3]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19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767841" cy="3960440"/>
          </a:xfrm>
        </p:spPr>
      </p:pic>
      <p:sp>
        <p:nvSpPr>
          <p:cNvPr id="5" name="TextBox 4"/>
          <p:cNvSpPr txBox="1"/>
          <p:nvPr/>
        </p:nvSpPr>
        <p:spPr>
          <a:xfrm>
            <a:off x="7806500" y="558924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35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/>
              <a:t>Η Κιβωτός της </a:t>
            </a:r>
            <a:r>
              <a:rPr lang="el-GR" dirty="0" smtClean="0"/>
              <a:t>Διαθήκης</a:t>
            </a:r>
            <a:r>
              <a:rPr lang="en-US" dirty="0" smtClean="0"/>
              <a:t> [4]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840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1. Τα ιερά της Πατριαρχικής εποχής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86" y="1558703"/>
            <a:ext cx="6053328" cy="4523232"/>
          </a:xfrm>
        </p:spPr>
      </p:pic>
      <p:sp>
        <p:nvSpPr>
          <p:cNvPr id="5" name="TextBox 4"/>
          <p:cNvSpPr txBox="1"/>
          <p:nvPr/>
        </p:nvSpPr>
        <p:spPr>
          <a:xfrm>
            <a:off x="1556342" y="6090279"/>
            <a:ext cx="6048672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Ιερός χώρος των Χαναναίων στα υψώματα του </a:t>
            </a:r>
            <a:r>
              <a:rPr lang="el-GR" sz="2000" dirty="0" err="1" smtClean="0"/>
              <a:t>Γκολάν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05014" y="5877272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42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4513" y="602261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36</a:t>
            </a:r>
            <a:endParaRPr lang="el-GR" sz="1500" dirty="0" smtClean="0"/>
          </a:p>
        </p:txBody>
      </p:sp>
      <p:pic>
        <p:nvPicPr>
          <p:cNvPr id="9" name="Picture 2" descr="http://4.bp.blogspot.com/-xdH7mZfuGi4/TxGeSfd5zUI/AAAAAAAADaY/8RV7kNWUNIo/s400/cross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999"/>
            <a:ext cx="386873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/>
              <a:t>Η Κιβωτός της </a:t>
            </a:r>
            <a:r>
              <a:rPr lang="el-GR" dirty="0" smtClean="0"/>
              <a:t>Διαθήκης</a:t>
            </a:r>
            <a:r>
              <a:rPr lang="en-US" dirty="0" smtClean="0"/>
              <a:t> [5]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71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028316" cy="4525962"/>
          </a:xfrm>
        </p:spPr>
      </p:pic>
      <p:sp>
        <p:nvSpPr>
          <p:cNvPr id="5" name="TextBox 4"/>
          <p:cNvSpPr txBox="1"/>
          <p:nvPr/>
        </p:nvSpPr>
        <p:spPr>
          <a:xfrm>
            <a:off x="7575980" y="565203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37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/>
              <a:t>Η Κιβωτός της </a:t>
            </a:r>
            <a:r>
              <a:rPr lang="el-GR" dirty="0" smtClean="0"/>
              <a:t>Διαθήκης</a:t>
            </a:r>
            <a:r>
              <a:rPr lang="en-US" dirty="0" smtClean="0"/>
              <a:t> [6]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56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800" dirty="0"/>
              <a:t>ΚΑΙΝΗ </a:t>
            </a:r>
            <a:r>
              <a:rPr lang="el-GR" sz="3800" dirty="0" smtClean="0"/>
              <a:t>ΔΙΑΘΗΚΗ</a:t>
            </a:r>
            <a:r>
              <a:rPr lang="en-US" sz="3800" dirty="0" smtClean="0"/>
              <a:t> </a:t>
            </a:r>
            <a:r>
              <a:rPr lang="el-GR" sz="3800" dirty="0" smtClean="0"/>
              <a:t>-</a:t>
            </a:r>
            <a:r>
              <a:rPr lang="en-US" sz="3800" dirty="0" smtClean="0"/>
              <a:t> </a:t>
            </a:r>
            <a:r>
              <a:rPr lang="el-GR" sz="3800" dirty="0" smtClean="0"/>
              <a:t>ΣΥΝΕΧΕΙΑ </a:t>
            </a:r>
            <a:r>
              <a:rPr lang="el-GR" sz="3800" dirty="0"/>
              <a:t>ΚΑΙ ΣΥΜΠΛΗΡΩΣΗ ΤΗΣ ΠΑΛΑΙΑΣ </a:t>
            </a:r>
            <a:r>
              <a:rPr lang="el-GR" sz="3800" dirty="0" smtClean="0"/>
              <a:t>ΔΙΑΘΗΚΗΣ</a:t>
            </a:r>
            <a:endParaRPr lang="el-GR" sz="3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608512"/>
          </a:xfrm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l-GR" sz="2000" dirty="0" err="1" smtClean="0"/>
              <a:t>σκηνὴ</a:t>
            </a:r>
            <a:r>
              <a:rPr lang="el-GR" sz="2000" dirty="0" smtClean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κατεσκευάσθη</a:t>
            </a:r>
            <a:r>
              <a:rPr lang="el-GR" sz="2000" dirty="0"/>
              <a:t> ἡ </a:t>
            </a:r>
            <a:r>
              <a:rPr lang="el-GR" sz="2000" dirty="0" err="1"/>
              <a:t>πρώτη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ᾗ ἥ τε </a:t>
            </a:r>
            <a:r>
              <a:rPr lang="el-GR" sz="2000" dirty="0" err="1"/>
              <a:t>λυχνία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ἡ </a:t>
            </a:r>
            <a:r>
              <a:rPr lang="el-GR" sz="2000" dirty="0" err="1"/>
              <a:t>τράπεζα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ἡ </a:t>
            </a:r>
            <a:r>
              <a:rPr lang="el-GR" sz="2000" dirty="0" err="1"/>
              <a:t>πρόθεσις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ἄρτων</a:t>
            </a:r>
            <a:r>
              <a:rPr lang="el-GR" sz="2000" dirty="0"/>
              <a:t>, </a:t>
            </a:r>
            <a:r>
              <a:rPr lang="el-GR" sz="2000" dirty="0" err="1"/>
              <a:t>ἥτις</a:t>
            </a:r>
            <a:r>
              <a:rPr lang="el-GR" sz="2000" dirty="0"/>
              <a:t> </a:t>
            </a:r>
            <a:r>
              <a:rPr lang="el-GR" sz="2000" dirty="0" err="1"/>
              <a:t>λέγεται</a:t>
            </a:r>
            <a:r>
              <a:rPr lang="el-GR" sz="2000" dirty="0"/>
              <a:t> </a:t>
            </a:r>
            <a:r>
              <a:rPr lang="el-GR" sz="2000" dirty="0" err="1"/>
              <a:t>Ἅγια</a:t>
            </a:r>
            <a:r>
              <a:rPr lang="el-GR" sz="2000" dirty="0"/>
              <a:t>·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3 </a:t>
            </a:r>
            <a:r>
              <a:rPr lang="el-GR" sz="2000" dirty="0"/>
              <a:t> </a:t>
            </a:r>
            <a:r>
              <a:rPr lang="el-GR" sz="2000" dirty="0" err="1"/>
              <a:t>μετὰ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δεύτερον</a:t>
            </a:r>
            <a:r>
              <a:rPr lang="el-GR" sz="2000" dirty="0"/>
              <a:t> </a:t>
            </a:r>
            <a:r>
              <a:rPr lang="el-GR" sz="2000" dirty="0" err="1"/>
              <a:t>καταπέτασμα</a:t>
            </a:r>
            <a:r>
              <a:rPr lang="el-GR" sz="2000" dirty="0"/>
              <a:t> </a:t>
            </a:r>
            <a:r>
              <a:rPr lang="el-GR" sz="2000" dirty="0" err="1"/>
              <a:t>σκηνὴ</a:t>
            </a:r>
            <a:r>
              <a:rPr lang="el-GR" sz="2000" dirty="0"/>
              <a:t> ἡ </a:t>
            </a:r>
            <a:r>
              <a:rPr lang="el-GR" sz="2000" dirty="0" err="1"/>
              <a:t>λεγομένη</a:t>
            </a:r>
            <a:r>
              <a:rPr lang="el-GR" sz="2000" dirty="0"/>
              <a:t> </a:t>
            </a:r>
            <a:r>
              <a:rPr lang="el-GR" sz="2000" dirty="0" err="1"/>
              <a:t>Ἅγια</a:t>
            </a:r>
            <a:r>
              <a:rPr lang="el-GR" sz="2000" dirty="0"/>
              <a:t> </a:t>
            </a:r>
            <a:r>
              <a:rPr lang="el-GR" sz="2000" dirty="0" err="1"/>
              <a:t>Ἁγίων</a:t>
            </a:r>
            <a:r>
              <a:rPr lang="el-GR" sz="2000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4 </a:t>
            </a:r>
            <a:r>
              <a:rPr lang="el-GR" sz="2000" dirty="0"/>
              <a:t> </a:t>
            </a:r>
            <a:r>
              <a:rPr lang="el-GR" sz="2000" dirty="0" err="1"/>
              <a:t>χρυσοῦν</a:t>
            </a:r>
            <a:r>
              <a:rPr lang="el-GR" sz="2000" dirty="0"/>
              <a:t> </a:t>
            </a:r>
            <a:r>
              <a:rPr lang="el-GR" sz="2000" dirty="0" err="1"/>
              <a:t>ἔχουσα</a:t>
            </a:r>
            <a:r>
              <a:rPr lang="el-GR" sz="2000" dirty="0"/>
              <a:t> </a:t>
            </a:r>
            <a:r>
              <a:rPr lang="el-GR" sz="2000" dirty="0" err="1"/>
              <a:t>θυμιατήριον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κιβωτὸν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διαθήκης</a:t>
            </a:r>
            <a:r>
              <a:rPr lang="el-GR" sz="2000" dirty="0"/>
              <a:t> </a:t>
            </a:r>
            <a:r>
              <a:rPr lang="el-GR" sz="2000" dirty="0" err="1"/>
              <a:t>περικεκαλυμμένην</a:t>
            </a:r>
            <a:r>
              <a:rPr lang="el-GR" sz="2000" dirty="0"/>
              <a:t> </a:t>
            </a:r>
            <a:r>
              <a:rPr lang="el-GR" sz="2000" dirty="0" err="1"/>
              <a:t>πάντοθεν</a:t>
            </a:r>
            <a:r>
              <a:rPr lang="el-GR" sz="2000" dirty="0"/>
              <a:t> </a:t>
            </a:r>
            <a:r>
              <a:rPr lang="el-GR" sz="2000" dirty="0" err="1"/>
              <a:t>χρυσίῳ</a:t>
            </a:r>
            <a:r>
              <a:rPr lang="el-GR" sz="2000" dirty="0"/>
              <a:t>, </a:t>
            </a:r>
            <a:r>
              <a:rPr lang="el-GR" sz="2000" dirty="0" err="1"/>
              <a:t>ἐν</a:t>
            </a:r>
            <a:r>
              <a:rPr lang="el-GR" sz="2000" dirty="0"/>
              <a:t> ᾗ </a:t>
            </a:r>
            <a:r>
              <a:rPr lang="el-GR" sz="2000" dirty="0" err="1"/>
              <a:t>στάμνος</a:t>
            </a:r>
            <a:r>
              <a:rPr lang="el-GR" sz="2000" dirty="0"/>
              <a:t> </a:t>
            </a:r>
            <a:r>
              <a:rPr lang="el-GR" sz="2000" dirty="0" err="1"/>
              <a:t>χρυσῆ</a:t>
            </a:r>
            <a:r>
              <a:rPr lang="el-GR" sz="2000" dirty="0"/>
              <a:t> </a:t>
            </a:r>
            <a:r>
              <a:rPr lang="el-GR" sz="2000" dirty="0" err="1"/>
              <a:t>ἔχουσα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μάννα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ἡ </a:t>
            </a:r>
            <a:r>
              <a:rPr lang="el-GR" sz="2000" dirty="0" err="1"/>
              <a:t>ῥάβδος</a:t>
            </a:r>
            <a:r>
              <a:rPr lang="el-GR" sz="2000" dirty="0"/>
              <a:t> </a:t>
            </a:r>
            <a:r>
              <a:rPr lang="el-GR" sz="2000" dirty="0" err="1"/>
              <a:t>Ἀαρὼν</a:t>
            </a:r>
            <a:r>
              <a:rPr lang="el-GR" sz="2000" dirty="0"/>
              <a:t> ἡ </a:t>
            </a:r>
            <a:r>
              <a:rPr lang="el-GR" sz="2000" dirty="0" err="1"/>
              <a:t>βλαστήσασα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αἱ</a:t>
            </a:r>
            <a:r>
              <a:rPr lang="el-GR" sz="2000" dirty="0"/>
              <a:t> </a:t>
            </a:r>
            <a:r>
              <a:rPr lang="el-GR" sz="2000" dirty="0" err="1"/>
              <a:t>πλάκες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διαθήκης</a:t>
            </a:r>
            <a:r>
              <a:rPr lang="el-GR" sz="2000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5 </a:t>
            </a:r>
            <a:r>
              <a:rPr lang="el-GR" sz="2000" dirty="0"/>
              <a:t> </a:t>
            </a:r>
            <a:r>
              <a:rPr lang="el-GR" sz="2000" dirty="0" err="1"/>
              <a:t>ὑπεράνω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αὐτῆς</a:t>
            </a:r>
            <a:r>
              <a:rPr lang="el-GR" sz="2000" dirty="0"/>
              <a:t> </a:t>
            </a:r>
            <a:r>
              <a:rPr lang="el-GR" sz="2000" dirty="0" err="1"/>
              <a:t>Χερουβὶν</a:t>
            </a:r>
            <a:r>
              <a:rPr lang="el-GR" sz="2000" dirty="0"/>
              <a:t> </a:t>
            </a:r>
            <a:r>
              <a:rPr lang="el-GR" sz="2000" dirty="0" err="1"/>
              <a:t>δόξης</a:t>
            </a:r>
            <a:r>
              <a:rPr lang="el-GR" sz="2000" dirty="0"/>
              <a:t> </a:t>
            </a:r>
            <a:r>
              <a:rPr lang="el-GR" sz="2000" dirty="0" err="1"/>
              <a:t>κατασκιάζοντα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ἱλαστήριον</a:t>
            </a:r>
            <a:r>
              <a:rPr lang="el-GR" sz="2000" dirty="0"/>
              <a:t>· </a:t>
            </a:r>
            <a:r>
              <a:rPr lang="el-GR" sz="2000" dirty="0" err="1"/>
              <a:t>περὶ</a:t>
            </a:r>
            <a:r>
              <a:rPr lang="el-GR" sz="2000" dirty="0"/>
              <a:t> </a:t>
            </a:r>
            <a:r>
              <a:rPr lang="el-GR" sz="2000" dirty="0" err="1"/>
              <a:t>ὧν</a:t>
            </a:r>
            <a:r>
              <a:rPr lang="el-GR" sz="2000" dirty="0"/>
              <a:t> </a:t>
            </a:r>
            <a:r>
              <a:rPr lang="el-GR" sz="2000" dirty="0" err="1"/>
              <a:t>οὐκ</a:t>
            </a:r>
            <a:r>
              <a:rPr lang="el-GR" sz="2000" dirty="0"/>
              <a:t> </a:t>
            </a:r>
            <a:r>
              <a:rPr lang="el-GR" sz="2000" dirty="0" err="1"/>
              <a:t>ἔστιν</a:t>
            </a:r>
            <a:r>
              <a:rPr lang="el-GR" sz="2000" dirty="0"/>
              <a:t> </a:t>
            </a:r>
            <a:r>
              <a:rPr lang="el-GR" sz="2000" dirty="0" err="1"/>
              <a:t>νῦν</a:t>
            </a:r>
            <a:r>
              <a:rPr lang="el-GR" sz="2000" dirty="0"/>
              <a:t> </a:t>
            </a:r>
            <a:r>
              <a:rPr lang="el-GR" sz="2000" dirty="0" err="1"/>
              <a:t>λέγειν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μέρος</a:t>
            </a:r>
            <a:r>
              <a:rPr lang="el-GR" sz="2000" dirty="0"/>
              <a:t>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6 </a:t>
            </a:r>
            <a:r>
              <a:rPr lang="el-GR" sz="2000" dirty="0"/>
              <a:t> </a:t>
            </a:r>
            <a:r>
              <a:rPr lang="el-GR" sz="2000" dirty="0" err="1"/>
              <a:t>Τούτων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οὕτως</a:t>
            </a:r>
            <a:r>
              <a:rPr lang="el-GR" sz="2000" dirty="0"/>
              <a:t> </a:t>
            </a:r>
            <a:r>
              <a:rPr lang="el-GR" sz="2000" dirty="0" err="1"/>
              <a:t>κατεσκευασμένων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μὲν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πρώτην</a:t>
            </a:r>
            <a:r>
              <a:rPr lang="el-GR" sz="2000" dirty="0"/>
              <a:t> </a:t>
            </a:r>
            <a:r>
              <a:rPr lang="el-GR" sz="2000" dirty="0" err="1"/>
              <a:t>σκηνὴν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παντὸς</a:t>
            </a:r>
            <a:r>
              <a:rPr lang="el-GR" sz="2000" dirty="0"/>
              <a:t> </a:t>
            </a:r>
            <a:r>
              <a:rPr lang="el-GR" sz="2000" dirty="0" err="1"/>
              <a:t>εἰσίασιν</a:t>
            </a:r>
            <a:r>
              <a:rPr lang="el-GR" sz="2000" dirty="0"/>
              <a:t> </a:t>
            </a:r>
            <a:r>
              <a:rPr lang="el-GR" sz="2000" dirty="0" err="1"/>
              <a:t>οἱ</a:t>
            </a:r>
            <a:r>
              <a:rPr lang="el-GR" sz="2000" dirty="0"/>
              <a:t> </a:t>
            </a:r>
            <a:r>
              <a:rPr lang="el-GR" sz="2000" dirty="0" err="1"/>
              <a:t>ἱερεῖς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λατρείας</a:t>
            </a:r>
            <a:r>
              <a:rPr lang="el-GR" sz="2000" dirty="0"/>
              <a:t> </a:t>
            </a:r>
            <a:r>
              <a:rPr lang="el-GR" sz="2000" dirty="0" err="1"/>
              <a:t>ἐπιτελοῦντες</a:t>
            </a:r>
            <a:r>
              <a:rPr lang="el-GR" sz="2000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7 </a:t>
            </a:r>
            <a:r>
              <a:rPr lang="el-GR" sz="2000" dirty="0"/>
              <a:t> </a:t>
            </a:r>
            <a:r>
              <a:rPr lang="el-GR" sz="2000" i="1" u="sng" dirty="0" err="1"/>
              <a:t>εἰς</a:t>
            </a:r>
            <a:r>
              <a:rPr lang="el-GR" sz="2000" i="1" u="sng" dirty="0"/>
              <a:t> </a:t>
            </a:r>
            <a:r>
              <a:rPr lang="el-GR" sz="2000" i="1" u="sng" dirty="0" err="1"/>
              <a:t>δὲ</a:t>
            </a:r>
            <a:r>
              <a:rPr lang="el-GR" sz="2000" i="1" u="sng" dirty="0"/>
              <a:t> </a:t>
            </a:r>
            <a:r>
              <a:rPr lang="el-GR" sz="2000" i="1" u="sng" dirty="0" err="1"/>
              <a:t>τὴν</a:t>
            </a:r>
            <a:r>
              <a:rPr lang="el-GR" sz="2000" i="1" u="sng" dirty="0"/>
              <a:t> </a:t>
            </a:r>
            <a:r>
              <a:rPr lang="el-GR" sz="2000" i="1" u="sng" dirty="0" err="1"/>
              <a:t>δευτέραν</a:t>
            </a:r>
            <a:r>
              <a:rPr lang="el-GR" sz="2000" i="1" u="sng" dirty="0"/>
              <a:t> </a:t>
            </a:r>
            <a:r>
              <a:rPr lang="el-GR" sz="2000" i="1" u="sng" dirty="0" err="1"/>
              <a:t>ἅπαξ</a:t>
            </a:r>
            <a:r>
              <a:rPr lang="el-GR" sz="2000" i="1" u="sng" dirty="0"/>
              <a:t> </a:t>
            </a:r>
            <a:r>
              <a:rPr lang="el-GR" sz="2000" i="1" u="sng" dirty="0" err="1"/>
              <a:t>τοῦ</a:t>
            </a:r>
            <a:r>
              <a:rPr lang="el-GR" sz="2000" i="1" u="sng" dirty="0"/>
              <a:t> </a:t>
            </a:r>
            <a:r>
              <a:rPr lang="el-GR" sz="2000" i="1" u="sng" dirty="0" err="1"/>
              <a:t>ἐνιαυτοῦ</a:t>
            </a:r>
            <a:r>
              <a:rPr lang="el-GR" sz="2000" i="1" u="sng" dirty="0"/>
              <a:t> </a:t>
            </a:r>
            <a:r>
              <a:rPr lang="el-GR" sz="2000" i="1" u="sng" dirty="0" err="1"/>
              <a:t>μόνος</a:t>
            </a:r>
            <a:r>
              <a:rPr lang="el-GR" sz="2000" i="1" u="sng" dirty="0"/>
              <a:t> ὁ </a:t>
            </a:r>
            <a:r>
              <a:rPr lang="el-GR" sz="2000" i="1" u="sng" dirty="0" err="1"/>
              <a:t>ἀρχιερεύς</a:t>
            </a:r>
            <a:r>
              <a:rPr lang="el-GR" sz="2000" i="1" u="sng" dirty="0"/>
              <a:t>, </a:t>
            </a:r>
            <a:r>
              <a:rPr lang="el-GR" sz="2000" i="1" u="sng" dirty="0" err="1"/>
              <a:t>οὐ</a:t>
            </a:r>
            <a:r>
              <a:rPr lang="el-GR" sz="2000" i="1" u="sng" dirty="0"/>
              <a:t> </a:t>
            </a:r>
            <a:r>
              <a:rPr lang="el-GR" sz="2000" i="1" u="sng" dirty="0" err="1"/>
              <a:t>χωρὶς</a:t>
            </a:r>
            <a:r>
              <a:rPr lang="el-GR" sz="2000" i="1" u="sng" dirty="0"/>
              <a:t> </a:t>
            </a:r>
            <a:r>
              <a:rPr lang="el-GR" sz="2000" i="1" u="sng" dirty="0" err="1"/>
              <a:t>αἵματος</a:t>
            </a:r>
            <a:r>
              <a:rPr lang="el-GR" sz="2000" i="1" u="sng" dirty="0"/>
              <a:t> ὃ </a:t>
            </a:r>
            <a:r>
              <a:rPr lang="el-GR" sz="2000" i="1" u="sng" dirty="0" err="1"/>
              <a:t>προσφέρει</a:t>
            </a:r>
            <a:r>
              <a:rPr lang="el-GR" sz="2000" i="1" u="sng" dirty="0"/>
              <a:t> </a:t>
            </a:r>
            <a:r>
              <a:rPr lang="el-GR" sz="2000" i="1" u="sng" dirty="0" err="1"/>
              <a:t>ὑπὲρ</a:t>
            </a:r>
            <a:r>
              <a:rPr lang="el-GR" sz="2000" i="1" u="sng" dirty="0"/>
              <a:t> </a:t>
            </a:r>
            <a:r>
              <a:rPr lang="el-GR" sz="2000" i="1" u="sng" dirty="0" err="1"/>
              <a:t>ἑαυτοῦ</a:t>
            </a:r>
            <a:r>
              <a:rPr lang="el-GR" sz="2000" i="1" u="sng" dirty="0"/>
              <a:t> </a:t>
            </a:r>
            <a:r>
              <a:rPr lang="el-GR" sz="2000" i="1" u="sng" dirty="0" err="1"/>
              <a:t>καὶ</a:t>
            </a:r>
            <a:r>
              <a:rPr lang="el-GR" sz="2000" i="1" u="sng" dirty="0"/>
              <a:t> </a:t>
            </a:r>
            <a:r>
              <a:rPr lang="el-GR" sz="2000" i="1" u="sng" dirty="0" err="1"/>
              <a:t>τῶν</a:t>
            </a:r>
            <a:r>
              <a:rPr lang="el-GR" sz="2000" i="1" u="sng" dirty="0"/>
              <a:t> </a:t>
            </a:r>
            <a:r>
              <a:rPr lang="el-GR" sz="2000" i="1" u="sng" dirty="0" err="1"/>
              <a:t>τοῦ</a:t>
            </a:r>
            <a:r>
              <a:rPr lang="el-GR" sz="2000" i="1" u="sng" dirty="0"/>
              <a:t> </a:t>
            </a:r>
            <a:r>
              <a:rPr lang="el-GR" sz="2000" i="1" u="sng" dirty="0" err="1"/>
              <a:t>λαοῦ</a:t>
            </a:r>
            <a:r>
              <a:rPr lang="el-GR" sz="2000" i="1" u="sng" dirty="0"/>
              <a:t> </a:t>
            </a:r>
            <a:r>
              <a:rPr lang="el-GR" sz="2000" i="1" u="sng" dirty="0" err="1"/>
              <a:t>ἀγνοημάτων</a:t>
            </a:r>
            <a:r>
              <a:rPr lang="el-GR" sz="2000" i="1" u="sng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8 </a:t>
            </a:r>
            <a:r>
              <a:rPr lang="el-GR" sz="2000" dirty="0"/>
              <a:t> </a:t>
            </a:r>
            <a:r>
              <a:rPr lang="el-GR" sz="2000" dirty="0" err="1"/>
              <a:t>τοῦτο</a:t>
            </a:r>
            <a:r>
              <a:rPr lang="el-GR" sz="2000" dirty="0"/>
              <a:t> </a:t>
            </a:r>
            <a:r>
              <a:rPr lang="el-GR" sz="2000" dirty="0" err="1"/>
              <a:t>δηλοῦντος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πνεύματος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ἁγίου</a:t>
            </a:r>
            <a:r>
              <a:rPr lang="el-GR" sz="2000" dirty="0"/>
              <a:t>, </a:t>
            </a:r>
            <a:r>
              <a:rPr lang="el-GR" sz="2000" dirty="0" err="1"/>
              <a:t>μήπω</a:t>
            </a:r>
            <a:r>
              <a:rPr lang="el-GR" sz="2000" dirty="0"/>
              <a:t> </a:t>
            </a:r>
            <a:r>
              <a:rPr lang="el-GR" sz="2000" dirty="0" err="1"/>
              <a:t>πεφανερῶσθαι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ἁγίων</a:t>
            </a:r>
            <a:r>
              <a:rPr lang="el-GR" sz="2000" dirty="0"/>
              <a:t> </a:t>
            </a:r>
            <a:r>
              <a:rPr lang="el-GR" sz="2000" dirty="0" err="1"/>
              <a:t>ὁδὸν</a:t>
            </a:r>
            <a:r>
              <a:rPr lang="el-GR" sz="2000" dirty="0"/>
              <a:t> </a:t>
            </a:r>
            <a:r>
              <a:rPr lang="el-GR" sz="2000" dirty="0" err="1"/>
              <a:t>ἔτι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πρώτης</a:t>
            </a:r>
            <a:r>
              <a:rPr lang="el-GR" sz="2000" dirty="0"/>
              <a:t> </a:t>
            </a:r>
            <a:r>
              <a:rPr lang="el-GR" sz="2000" dirty="0" err="1"/>
              <a:t>σκηνῆς</a:t>
            </a:r>
            <a:r>
              <a:rPr lang="el-GR" sz="2000" dirty="0"/>
              <a:t> </a:t>
            </a:r>
            <a:r>
              <a:rPr lang="el-GR" sz="2000" dirty="0" err="1"/>
              <a:t>ἐχούσης</a:t>
            </a:r>
            <a:r>
              <a:rPr lang="el-GR" sz="2000" dirty="0"/>
              <a:t> </a:t>
            </a:r>
            <a:r>
              <a:rPr lang="el-GR" sz="2000" dirty="0" err="1"/>
              <a:t>στάσιν</a:t>
            </a:r>
            <a:r>
              <a:rPr lang="el-GR" sz="2000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9 </a:t>
            </a:r>
            <a:r>
              <a:rPr lang="el-GR" sz="2000" dirty="0"/>
              <a:t> </a:t>
            </a:r>
            <a:r>
              <a:rPr lang="el-GR" sz="2000" dirty="0" err="1"/>
              <a:t>ἥτις</a:t>
            </a:r>
            <a:r>
              <a:rPr lang="el-GR" sz="2000" dirty="0"/>
              <a:t> </a:t>
            </a:r>
            <a:r>
              <a:rPr lang="el-GR" sz="2000" dirty="0" err="1"/>
              <a:t>παραβολὴ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καιρὸν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ἐνεστηκότα</a:t>
            </a:r>
            <a:r>
              <a:rPr lang="el-GR" sz="2000" dirty="0"/>
              <a:t>, </a:t>
            </a:r>
            <a:r>
              <a:rPr lang="el-GR" sz="2000" dirty="0" err="1"/>
              <a:t>καθ</a:t>
            </a:r>
            <a:r>
              <a:rPr lang="el-GR" sz="2000" dirty="0"/>
              <a:t>᾽ </a:t>
            </a:r>
            <a:r>
              <a:rPr lang="el-GR" sz="2000" dirty="0" err="1"/>
              <a:t>ἣν</a:t>
            </a:r>
            <a:r>
              <a:rPr lang="el-GR" sz="2000" dirty="0"/>
              <a:t> </a:t>
            </a:r>
            <a:r>
              <a:rPr lang="el-GR" sz="2000" dirty="0" err="1"/>
              <a:t>δῶρά</a:t>
            </a:r>
            <a:r>
              <a:rPr lang="el-GR" sz="2000" dirty="0"/>
              <a:t> τε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θυσίαι</a:t>
            </a:r>
            <a:r>
              <a:rPr lang="el-GR" sz="2000" dirty="0"/>
              <a:t> </a:t>
            </a:r>
            <a:r>
              <a:rPr lang="el-GR" sz="2000" dirty="0" err="1"/>
              <a:t>προσφέρονται</a:t>
            </a:r>
            <a:r>
              <a:rPr lang="el-GR" sz="2000" dirty="0"/>
              <a:t> </a:t>
            </a:r>
            <a:r>
              <a:rPr lang="el-GR" sz="2000" dirty="0" err="1"/>
              <a:t>μὴ</a:t>
            </a:r>
            <a:r>
              <a:rPr lang="el-GR" sz="2000" dirty="0"/>
              <a:t> </a:t>
            </a:r>
            <a:r>
              <a:rPr lang="el-GR" sz="2000" dirty="0" err="1"/>
              <a:t>δυνάμεναι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συνείδησιν</a:t>
            </a:r>
            <a:r>
              <a:rPr lang="el-GR" sz="2000" dirty="0"/>
              <a:t> </a:t>
            </a:r>
            <a:r>
              <a:rPr lang="el-GR" sz="2000" dirty="0" err="1"/>
              <a:t>τελειῶσαι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λατρεύοντα</a:t>
            </a:r>
            <a:r>
              <a:rPr lang="el-GR" sz="2000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  <a:defRPr/>
            </a:pPr>
            <a:r>
              <a:rPr lang="en-US" sz="2000" dirty="0"/>
              <a:t> </a:t>
            </a:r>
            <a:r>
              <a:rPr lang="en-US" sz="2000" baseline="30000" dirty="0"/>
              <a:t>10 </a:t>
            </a:r>
            <a:r>
              <a:rPr lang="el-GR" sz="2000" dirty="0"/>
              <a:t> </a:t>
            </a:r>
            <a:r>
              <a:rPr lang="el-GR" sz="2000" dirty="0" err="1"/>
              <a:t>μόνον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βρώμασιν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πόμασιν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διαφόροις</a:t>
            </a:r>
            <a:r>
              <a:rPr lang="el-GR" sz="2000" dirty="0"/>
              <a:t> </a:t>
            </a:r>
            <a:r>
              <a:rPr lang="el-GR" sz="2000" dirty="0" err="1"/>
              <a:t>βαπτισμοῖς</a:t>
            </a:r>
            <a:r>
              <a:rPr lang="el-GR" sz="2000" dirty="0"/>
              <a:t>, </a:t>
            </a:r>
            <a:r>
              <a:rPr lang="el-GR" sz="2000" dirty="0" err="1"/>
              <a:t>δικαιώματα</a:t>
            </a:r>
            <a:r>
              <a:rPr lang="el-GR" sz="2000" dirty="0"/>
              <a:t> </a:t>
            </a:r>
            <a:r>
              <a:rPr lang="el-GR" sz="2000" dirty="0" err="1"/>
              <a:t>σαρκὸς</a:t>
            </a:r>
            <a:r>
              <a:rPr lang="el-GR" sz="2000" dirty="0"/>
              <a:t> </a:t>
            </a:r>
            <a:r>
              <a:rPr lang="el-GR" sz="2000" dirty="0" err="1"/>
              <a:t>μέχρι</a:t>
            </a:r>
            <a:r>
              <a:rPr lang="el-GR" sz="2000" dirty="0"/>
              <a:t> </a:t>
            </a:r>
            <a:r>
              <a:rPr lang="el-GR" sz="2000" dirty="0" err="1"/>
              <a:t>καιροῦ</a:t>
            </a:r>
            <a:r>
              <a:rPr lang="el-GR" sz="2000" dirty="0"/>
              <a:t> </a:t>
            </a:r>
            <a:r>
              <a:rPr lang="el-GR" sz="2000" dirty="0" err="1"/>
              <a:t>διορθώσεως</a:t>
            </a:r>
            <a:r>
              <a:rPr lang="el-GR" sz="2000" dirty="0"/>
              <a:t> </a:t>
            </a:r>
            <a:r>
              <a:rPr lang="el-GR" sz="2000" dirty="0" err="1"/>
              <a:t>ἐπικείμενα</a:t>
            </a:r>
            <a:r>
              <a:rPr lang="el-GR" sz="2000" dirty="0" smtClean="0"/>
              <a:t>.</a:t>
            </a:r>
            <a:r>
              <a:rPr lang="en-US" sz="2000" dirty="0" smtClean="0"/>
              <a:t> (</a:t>
            </a:r>
            <a:r>
              <a:rPr lang="en-US" sz="2000" dirty="0" err="1"/>
              <a:t>Heb</a:t>
            </a:r>
            <a:r>
              <a:rPr lang="en-US" sz="2000" dirty="0"/>
              <a:t> 9:2-10 BGT</a:t>
            </a:r>
            <a:r>
              <a:rPr lang="en-US" sz="2000" dirty="0" smtClean="0"/>
              <a:t>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369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el-GR" sz="3800" dirty="0"/>
              <a:t>ΚΑΙΝΗ </a:t>
            </a:r>
            <a:r>
              <a:rPr lang="el-GR" sz="3800" dirty="0" smtClean="0"/>
              <a:t>ΔΙΑΘΗΚΗ</a:t>
            </a:r>
            <a:r>
              <a:rPr lang="en-US" sz="3800" dirty="0" smtClean="0"/>
              <a:t> </a:t>
            </a:r>
            <a:r>
              <a:rPr lang="el-GR" sz="3800" dirty="0" smtClean="0"/>
              <a:t>-</a:t>
            </a:r>
            <a:r>
              <a:rPr lang="en-US" sz="3800" dirty="0" smtClean="0"/>
              <a:t> </a:t>
            </a:r>
            <a:r>
              <a:rPr lang="el-GR" sz="3800" dirty="0" smtClean="0"/>
              <a:t>ΣΥΝΕΧΕΙΑ </a:t>
            </a:r>
            <a:r>
              <a:rPr lang="el-GR" sz="3800" dirty="0"/>
              <a:t>ΚΑΙ ΣΥΜΠΛΗΡΩΣΗ ΤΗΣ ΠΑΛΑΙΑΣ </a:t>
            </a:r>
            <a:r>
              <a:rPr lang="el-GR" sz="3800" dirty="0" smtClean="0"/>
              <a:t>ΔΙΑΘΗΚΗΣ</a:t>
            </a:r>
            <a:r>
              <a:rPr lang="en-US" sz="3800" dirty="0" smtClean="0"/>
              <a:t> [2]</a:t>
            </a:r>
            <a:endParaRPr lang="el-GR" sz="3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608512"/>
          </a:xfrm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baseline="30000" dirty="0"/>
              <a:t>10 </a:t>
            </a:r>
            <a:r>
              <a:rPr lang="el-GR" sz="2000" dirty="0"/>
              <a:t> </a:t>
            </a:r>
            <a:r>
              <a:rPr lang="el-GR" sz="2000" dirty="0" err="1"/>
              <a:t>μόνον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βρώμασιν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πόμασιν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διαφόροις</a:t>
            </a:r>
            <a:r>
              <a:rPr lang="el-GR" sz="2000" dirty="0"/>
              <a:t> </a:t>
            </a:r>
            <a:r>
              <a:rPr lang="el-GR" sz="2000" dirty="0" err="1"/>
              <a:t>βαπτισμοῖς</a:t>
            </a:r>
            <a:r>
              <a:rPr lang="el-GR" sz="2000" dirty="0"/>
              <a:t>, </a:t>
            </a:r>
            <a:r>
              <a:rPr lang="el-GR" sz="2000" dirty="0" err="1"/>
              <a:t>δικαιώματα</a:t>
            </a:r>
            <a:r>
              <a:rPr lang="el-GR" sz="2000" dirty="0"/>
              <a:t> </a:t>
            </a:r>
            <a:r>
              <a:rPr lang="el-GR" sz="2000" dirty="0" err="1"/>
              <a:t>σαρκὸς</a:t>
            </a:r>
            <a:r>
              <a:rPr lang="el-GR" sz="2000" dirty="0"/>
              <a:t> </a:t>
            </a:r>
            <a:r>
              <a:rPr lang="el-GR" sz="2000" dirty="0" err="1"/>
              <a:t>μέχρι</a:t>
            </a:r>
            <a:r>
              <a:rPr lang="el-GR" sz="2000" dirty="0"/>
              <a:t> </a:t>
            </a:r>
            <a:r>
              <a:rPr lang="el-GR" sz="2000" dirty="0" err="1"/>
              <a:t>καιροῦ</a:t>
            </a:r>
            <a:r>
              <a:rPr lang="el-GR" sz="2000" dirty="0"/>
              <a:t> </a:t>
            </a:r>
            <a:r>
              <a:rPr lang="el-GR" sz="2000" dirty="0" err="1"/>
              <a:t>διορθώσεως</a:t>
            </a:r>
            <a:r>
              <a:rPr lang="el-GR" sz="2000" dirty="0"/>
              <a:t> </a:t>
            </a:r>
            <a:r>
              <a:rPr lang="el-GR" sz="2000" dirty="0" err="1"/>
              <a:t>ἐπικείμενα</a:t>
            </a:r>
            <a:r>
              <a:rPr lang="el-GR" sz="2000" dirty="0"/>
              <a:t>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11 </a:t>
            </a:r>
            <a:r>
              <a:rPr lang="el-GR" sz="2000" dirty="0"/>
              <a:t> </a:t>
            </a:r>
            <a:r>
              <a:rPr lang="el-GR" sz="2000" b="1" dirty="0" err="1"/>
              <a:t>Χριστὸς</a:t>
            </a:r>
            <a:r>
              <a:rPr lang="el-GR" sz="2000" b="1" dirty="0"/>
              <a:t> </a:t>
            </a:r>
            <a:r>
              <a:rPr lang="el-GR" sz="2000" b="1" dirty="0" err="1"/>
              <a:t>δὲ</a:t>
            </a:r>
            <a:r>
              <a:rPr lang="el-GR" sz="2000" b="1" dirty="0"/>
              <a:t> </a:t>
            </a:r>
            <a:r>
              <a:rPr lang="el-GR" sz="2000" b="1" dirty="0" err="1"/>
              <a:t>παραγενόμενος</a:t>
            </a:r>
            <a:r>
              <a:rPr lang="el-GR" sz="2000" b="1" dirty="0"/>
              <a:t> </a:t>
            </a:r>
            <a:r>
              <a:rPr lang="el-GR" sz="2000" b="1" dirty="0" err="1"/>
              <a:t>ἀρχιερεὺς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γενομένων</a:t>
            </a:r>
            <a:r>
              <a:rPr lang="el-GR" sz="2000" b="1" dirty="0"/>
              <a:t> </a:t>
            </a:r>
            <a:r>
              <a:rPr lang="el-GR" sz="2000" b="1" dirty="0" err="1"/>
              <a:t>ἀγαθῶν</a:t>
            </a:r>
            <a:r>
              <a:rPr lang="el-GR" sz="2000" b="1" dirty="0"/>
              <a:t> </a:t>
            </a:r>
            <a:r>
              <a:rPr lang="el-GR" sz="2000" b="1" dirty="0" err="1"/>
              <a:t>διὰ</a:t>
            </a:r>
            <a:r>
              <a:rPr lang="el-GR" sz="2000" b="1" dirty="0"/>
              <a:t> </a:t>
            </a:r>
            <a:r>
              <a:rPr lang="el-GR" sz="2000" b="1" dirty="0" err="1"/>
              <a:t>τῆς</a:t>
            </a:r>
            <a:r>
              <a:rPr lang="el-GR" sz="2000" b="1" dirty="0"/>
              <a:t> </a:t>
            </a:r>
            <a:r>
              <a:rPr lang="el-GR" sz="2000" b="1" dirty="0" err="1"/>
              <a:t>μείζονος</a:t>
            </a:r>
            <a:r>
              <a:rPr lang="el-GR" sz="2000" b="1" dirty="0"/>
              <a:t> </a:t>
            </a:r>
            <a:r>
              <a:rPr lang="el-GR" sz="2000" b="1" dirty="0" err="1"/>
              <a:t>καὶ</a:t>
            </a:r>
            <a:r>
              <a:rPr lang="el-GR" sz="2000" b="1" dirty="0"/>
              <a:t> </a:t>
            </a:r>
            <a:r>
              <a:rPr lang="el-GR" sz="2000" b="1" dirty="0" err="1"/>
              <a:t>τελειοτέρας</a:t>
            </a:r>
            <a:r>
              <a:rPr lang="el-GR" sz="2000" b="1" dirty="0"/>
              <a:t> </a:t>
            </a:r>
            <a:r>
              <a:rPr lang="el-GR" sz="2000" b="1" dirty="0" err="1"/>
              <a:t>σκηνῆς</a:t>
            </a:r>
            <a:r>
              <a:rPr lang="el-GR" sz="2000" b="1" dirty="0"/>
              <a:t> </a:t>
            </a:r>
            <a:r>
              <a:rPr lang="el-GR" sz="2000" b="1" dirty="0" err="1"/>
              <a:t>οὐ</a:t>
            </a:r>
            <a:r>
              <a:rPr lang="el-GR" sz="2000" b="1" dirty="0"/>
              <a:t> </a:t>
            </a:r>
            <a:r>
              <a:rPr lang="el-GR" sz="2000" b="1" dirty="0" err="1"/>
              <a:t>χειροποιήτου</a:t>
            </a:r>
            <a:r>
              <a:rPr lang="el-GR" sz="2000" b="1" dirty="0"/>
              <a:t>, </a:t>
            </a:r>
            <a:r>
              <a:rPr lang="el-GR" sz="2000" b="1" dirty="0" err="1"/>
              <a:t>τοῦτ</a:t>
            </a:r>
            <a:r>
              <a:rPr lang="el-GR" sz="2000" b="1" dirty="0"/>
              <a:t>᾽ </a:t>
            </a:r>
            <a:r>
              <a:rPr lang="el-GR" sz="2000" b="1" dirty="0" err="1"/>
              <a:t>ἔστιν</a:t>
            </a:r>
            <a:r>
              <a:rPr lang="el-GR" sz="2000" b="1" dirty="0"/>
              <a:t> </a:t>
            </a:r>
            <a:r>
              <a:rPr lang="el-GR" sz="2000" b="1" dirty="0" err="1"/>
              <a:t>οὐ</a:t>
            </a:r>
            <a:r>
              <a:rPr lang="el-GR" sz="2000" b="1" dirty="0"/>
              <a:t> </a:t>
            </a:r>
            <a:r>
              <a:rPr lang="el-GR" sz="2000" b="1" dirty="0" err="1"/>
              <a:t>ταύτης</a:t>
            </a:r>
            <a:r>
              <a:rPr lang="el-GR" sz="2000" b="1" dirty="0"/>
              <a:t> </a:t>
            </a:r>
            <a:r>
              <a:rPr lang="el-GR" sz="2000" b="1" dirty="0" err="1"/>
              <a:t>τῆς</a:t>
            </a:r>
            <a:r>
              <a:rPr lang="el-GR" sz="2000" b="1" dirty="0"/>
              <a:t> </a:t>
            </a:r>
            <a:r>
              <a:rPr lang="el-GR" sz="2000" b="1" dirty="0" err="1"/>
              <a:t>κτίσεως</a:t>
            </a:r>
            <a:r>
              <a:rPr lang="el-GR" sz="2000" b="1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12 </a:t>
            </a:r>
            <a:r>
              <a:rPr lang="el-GR" sz="2000" dirty="0"/>
              <a:t> </a:t>
            </a:r>
            <a:r>
              <a:rPr lang="el-GR" sz="2000" dirty="0" err="1"/>
              <a:t>οὐδὲ</a:t>
            </a:r>
            <a:r>
              <a:rPr lang="el-GR" sz="2000" dirty="0"/>
              <a:t> </a:t>
            </a:r>
            <a:r>
              <a:rPr lang="el-GR" sz="2000" dirty="0" err="1"/>
              <a:t>δι</a:t>
            </a:r>
            <a:r>
              <a:rPr lang="el-GR" sz="2000" dirty="0"/>
              <a:t>᾽ </a:t>
            </a:r>
            <a:r>
              <a:rPr lang="el-GR" sz="2000" dirty="0" err="1"/>
              <a:t>αἵματος</a:t>
            </a:r>
            <a:r>
              <a:rPr lang="el-GR" sz="2000" dirty="0"/>
              <a:t> </a:t>
            </a:r>
            <a:r>
              <a:rPr lang="el-GR" sz="2000" dirty="0" err="1"/>
              <a:t>τράγων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μόσχων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ἰδίου</a:t>
            </a:r>
            <a:r>
              <a:rPr lang="el-GR" sz="2000" dirty="0"/>
              <a:t> </a:t>
            </a:r>
            <a:r>
              <a:rPr lang="el-GR" sz="2000" dirty="0" err="1"/>
              <a:t>αἵματος</a:t>
            </a:r>
            <a:r>
              <a:rPr lang="el-GR" sz="2000" dirty="0"/>
              <a:t> </a:t>
            </a:r>
            <a:r>
              <a:rPr lang="el-GR" sz="2000" dirty="0" err="1"/>
              <a:t>εἰσῆλθεν</a:t>
            </a:r>
            <a:r>
              <a:rPr lang="el-GR" sz="2000" dirty="0"/>
              <a:t> </a:t>
            </a:r>
            <a:r>
              <a:rPr lang="el-GR" sz="2000" dirty="0" err="1"/>
              <a:t>ἐφάπαξ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τὰ</a:t>
            </a:r>
            <a:r>
              <a:rPr lang="el-GR" sz="2000" dirty="0"/>
              <a:t> </a:t>
            </a:r>
            <a:r>
              <a:rPr lang="el-GR" sz="2000" dirty="0" err="1"/>
              <a:t>ἅγια</a:t>
            </a:r>
            <a:r>
              <a:rPr lang="el-GR" sz="2000" dirty="0"/>
              <a:t> </a:t>
            </a:r>
            <a:r>
              <a:rPr lang="el-GR" sz="2000" dirty="0" err="1"/>
              <a:t>αἰωνίαν</a:t>
            </a:r>
            <a:r>
              <a:rPr lang="el-GR" sz="2000" dirty="0"/>
              <a:t> </a:t>
            </a:r>
            <a:r>
              <a:rPr lang="el-GR" sz="2000" dirty="0" err="1"/>
              <a:t>λύτρωσιν</a:t>
            </a:r>
            <a:r>
              <a:rPr lang="el-GR" sz="2000" dirty="0"/>
              <a:t> </a:t>
            </a:r>
            <a:r>
              <a:rPr lang="el-GR" sz="2000" dirty="0" err="1"/>
              <a:t>εὑράμενος</a:t>
            </a:r>
            <a:r>
              <a:rPr lang="el-GR" sz="2000" dirty="0"/>
              <a:t>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13 </a:t>
            </a:r>
            <a:r>
              <a:rPr lang="el-GR" sz="2000" dirty="0"/>
              <a:t> </a:t>
            </a:r>
            <a:r>
              <a:rPr lang="el-GR" sz="2000" dirty="0" err="1"/>
              <a:t>εἰ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αἷμα</a:t>
            </a:r>
            <a:r>
              <a:rPr lang="el-GR" sz="2000" dirty="0"/>
              <a:t> </a:t>
            </a:r>
            <a:r>
              <a:rPr lang="el-GR" sz="2000" dirty="0" err="1"/>
              <a:t>τράγων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ταύρων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σποδὸς</a:t>
            </a:r>
            <a:r>
              <a:rPr lang="el-GR" sz="2000" dirty="0"/>
              <a:t> </a:t>
            </a:r>
            <a:r>
              <a:rPr lang="el-GR" sz="2000" dirty="0" err="1"/>
              <a:t>δαμάλεως</a:t>
            </a:r>
            <a:r>
              <a:rPr lang="el-GR" sz="2000" dirty="0"/>
              <a:t> </a:t>
            </a:r>
            <a:r>
              <a:rPr lang="el-GR" sz="2000" dirty="0" err="1"/>
              <a:t>ῥαντίζουσα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κεκοινωμένους</a:t>
            </a:r>
            <a:r>
              <a:rPr lang="el-GR" sz="2000" dirty="0"/>
              <a:t> </a:t>
            </a:r>
            <a:r>
              <a:rPr lang="el-GR" sz="2000" dirty="0" err="1"/>
              <a:t>ἁγιάζει</a:t>
            </a:r>
            <a:r>
              <a:rPr lang="el-GR" sz="2000" dirty="0"/>
              <a:t> </a:t>
            </a:r>
            <a:r>
              <a:rPr lang="el-GR" sz="2000" dirty="0" err="1"/>
              <a:t>πρὸς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σαρκὸς</a:t>
            </a:r>
            <a:r>
              <a:rPr lang="el-GR" sz="2000" dirty="0"/>
              <a:t> </a:t>
            </a:r>
            <a:r>
              <a:rPr lang="el-GR" sz="2000" dirty="0" err="1"/>
              <a:t>καθαρότητα</a:t>
            </a:r>
            <a:r>
              <a:rPr lang="el-GR" sz="2000" dirty="0"/>
              <a:t>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14 </a:t>
            </a:r>
            <a:r>
              <a:rPr lang="el-GR" sz="2000" dirty="0"/>
              <a:t> </a:t>
            </a:r>
            <a:r>
              <a:rPr lang="el-GR" sz="2000" dirty="0" err="1"/>
              <a:t>πόσῳ</a:t>
            </a:r>
            <a:r>
              <a:rPr lang="el-GR" sz="2000" dirty="0"/>
              <a:t> </a:t>
            </a:r>
            <a:r>
              <a:rPr lang="el-GR" sz="2000" dirty="0" err="1"/>
              <a:t>μᾶλλον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αἷμα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Χριστοῦ</a:t>
            </a:r>
            <a:r>
              <a:rPr lang="el-GR" sz="2000" dirty="0"/>
              <a:t>, </a:t>
            </a:r>
            <a:r>
              <a:rPr lang="el-GR" sz="2000" dirty="0" err="1"/>
              <a:t>ὃς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πνεύματος</a:t>
            </a:r>
            <a:r>
              <a:rPr lang="el-GR" sz="2000" dirty="0"/>
              <a:t> </a:t>
            </a:r>
            <a:r>
              <a:rPr lang="el-GR" sz="2000" dirty="0" err="1"/>
              <a:t>αἰωνίου</a:t>
            </a:r>
            <a:r>
              <a:rPr lang="el-GR" sz="2000" dirty="0"/>
              <a:t> </a:t>
            </a:r>
            <a:r>
              <a:rPr lang="el-GR" sz="2000" dirty="0" err="1"/>
              <a:t>ἑαυτὸν</a:t>
            </a:r>
            <a:r>
              <a:rPr lang="el-GR" sz="2000" dirty="0"/>
              <a:t> </a:t>
            </a:r>
            <a:r>
              <a:rPr lang="el-GR" sz="2000" dirty="0" err="1"/>
              <a:t>προσήνεγκεν</a:t>
            </a:r>
            <a:r>
              <a:rPr lang="el-GR" sz="2000" dirty="0"/>
              <a:t> </a:t>
            </a:r>
            <a:r>
              <a:rPr lang="el-GR" sz="2000" dirty="0" err="1"/>
              <a:t>ἄμωμον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θεῷ</a:t>
            </a:r>
            <a:r>
              <a:rPr lang="el-GR" sz="2000" dirty="0"/>
              <a:t>, </a:t>
            </a:r>
            <a:r>
              <a:rPr lang="el-GR" sz="2000" dirty="0" err="1"/>
              <a:t>καθαριεῖ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συνείδησιν</a:t>
            </a:r>
            <a:r>
              <a:rPr lang="el-GR" sz="2000" dirty="0"/>
              <a:t> </a:t>
            </a:r>
            <a:r>
              <a:rPr lang="el-GR" sz="2000" dirty="0" err="1"/>
              <a:t>ἡμῶν</a:t>
            </a:r>
            <a:r>
              <a:rPr lang="el-GR" sz="2000" dirty="0"/>
              <a:t> </a:t>
            </a:r>
            <a:r>
              <a:rPr lang="el-GR" sz="2000" dirty="0" err="1"/>
              <a:t>ἀπὸ</a:t>
            </a:r>
            <a:r>
              <a:rPr lang="el-GR" sz="2000" dirty="0"/>
              <a:t> </a:t>
            </a:r>
            <a:r>
              <a:rPr lang="el-GR" sz="2000" dirty="0" err="1"/>
              <a:t>νεκρῶν</a:t>
            </a:r>
            <a:r>
              <a:rPr lang="el-GR" sz="2000" dirty="0"/>
              <a:t> </a:t>
            </a:r>
            <a:r>
              <a:rPr lang="el-GR" sz="2000" dirty="0" err="1"/>
              <a:t>ἔργων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λατρεύειν</a:t>
            </a:r>
            <a:r>
              <a:rPr lang="el-GR" sz="2000" dirty="0"/>
              <a:t> </a:t>
            </a:r>
            <a:r>
              <a:rPr lang="el-GR" sz="2000" dirty="0" err="1"/>
              <a:t>θεῷ</a:t>
            </a:r>
            <a:r>
              <a:rPr lang="el-GR" sz="2000" dirty="0"/>
              <a:t> </a:t>
            </a:r>
            <a:r>
              <a:rPr lang="el-GR" sz="2000" dirty="0" err="1"/>
              <a:t>ζῶντι</a:t>
            </a:r>
            <a:r>
              <a:rPr lang="el-GR" sz="2000" dirty="0"/>
              <a:t>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15 </a:t>
            </a:r>
            <a:r>
              <a:rPr lang="el-GR" sz="2000" dirty="0"/>
              <a:t> </a:t>
            </a:r>
            <a:r>
              <a:rPr lang="el-GR" sz="2000" b="1" dirty="0" err="1"/>
              <a:t>Καὶ</a:t>
            </a:r>
            <a:r>
              <a:rPr lang="el-GR" sz="2000" b="1" dirty="0"/>
              <a:t> </a:t>
            </a:r>
            <a:r>
              <a:rPr lang="el-GR" sz="2000" b="1" dirty="0" err="1"/>
              <a:t>διὰ</a:t>
            </a:r>
            <a:r>
              <a:rPr lang="el-GR" sz="2000" b="1" dirty="0"/>
              <a:t> </a:t>
            </a:r>
            <a:r>
              <a:rPr lang="el-GR" sz="2000" b="1" dirty="0" err="1"/>
              <a:t>τοῦτο</a:t>
            </a:r>
            <a:r>
              <a:rPr lang="el-GR" sz="2000" b="1" dirty="0"/>
              <a:t> </a:t>
            </a:r>
            <a:r>
              <a:rPr lang="el-GR" sz="2000" b="1" dirty="0" err="1"/>
              <a:t>διαθήκης</a:t>
            </a:r>
            <a:r>
              <a:rPr lang="el-GR" sz="2000" b="1" dirty="0"/>
              <a:t> </a:t>
            </a:r>
            <a:r>
              <a:rPr lang="el-GR" sz="2000" b="1" dirty="0" err="1"/>
              <a:t>καινῆς</a:t>
            </a:r>
            <a:r>
              <a:rPr lang="el-GR" sz="2000" b="1" dirty="0"/>
              <a:t> </a:t>
            </a:r>
            <a:r>
              <a:rPr lang="el-GR" sz="2000" b="1" dirty="0" err="1"/>
              <a:t>μεσίτης</a:t>
            </a:r>
            <a:r>
              <a:rPr lang="el-GR" sz="2000" b="1" dirty="0"/>
              <a:t> </a:t>
            </a:r>
            <a:r>
              <a:rPr lang="el-GR" sz="2000" b="1" dirty="0" err="1"/>
              <a:t>ἐστίν</a:t>
            </a:r>
            <a:r>
              <a:rPr lang="el-GR" sz="2000" b="1" dirty="0"/>
              <a:t>, </a:t>
            </a:r>
            <a:r>
              <a:rPr lang="el-GR" sz="2000" b="1" dirty="0" err="1"/>
              <a:t>ὅπως</a:t>
            </a:r>
            <a:r>
              <a:rPr lang="el-GR" sz="2000" b="1" dirty="0"/>
              <a:t> </a:t>
            </a:r>
            <a:r>
              <a:rPr lang="el-GR" sz="2000" b="1" dirty="0" err="1"/>
              <a:t>θανάτου</a:t>
            </a:r>
            <a:r>
              <a:rPr lang="el-GR" sz="2000" b="1" dirty="0"/>
              <a:t> </a:t>
            </a:r>
            <a:r>
              <a:rPr lang="el-GR" sz="2000" b="1" dirty="0" err="1"/>
              <a:t>γενομένου</a:t>
            </a:r>
            <a:r>
              <a:rPr lang="el-GR" sz="2000" b="1" dirty="0"/>
              <a:t> </a:t>
            </a:r>
            <a:r>
              <a:rPr lang="el-GR" sz="2000" b="1" dirty="0" err="1"/>
              <a:t>εἰς</a:t>
            </a:r>
            <a:r>
              <a:rPr lang="el-GR" sz="2000" b="1" dirty="0"/>
              <a:t> </a:t>
            </a:r>
            <a:r>
              <a:rPr lang="el-GR" sz="2000" b="1" dirty="0" err="1"/>
              <a:t>ἀπολύτρωσιν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ἐπὶ</a:t>
            </a:r>
            <a:r>
              <a:rPr lang="el-GR" sz="2000" b="1" dirty="0"/>
              <a:t> </a:t>
            </a:r>
            <a:r>
              <a:rPr lang="el-GR" sz="2000" b="1" dirty="0" err="1"/>
              <a:t>τῇ</a:t>
            </a:r>
            <a:r>
              <a:rPr lang="el-GR" sz="2000" b="1" dirty="0"/>
              <a:t> </a:t>
            </a:r>
            <a:r>
              <a:rPr lang="el-GR" sz="2000" b="1" dirty="0" err="1"/>
              <a:t>πρώτῃ</a:t>
            </a:r>
            <a:r>
              <a:rPr lang="el-GR" sz="2000" b="1" dirty="0"/>
              <a:t> </a:t>
            </a:r>
            <a:r>
              <a:rPr lang="el-GR" sz="2000" b="1" dirty="0" err="1"/>
              <a:t>διαθήκῃ</a:t>
            </a:r>
            <a:r>
              <a:rPr lang="el-GR" sz="2000" b="1" dirty="0"/>
              <a:t> </a:t>
            </a:r>
            <a:r>
              <a:rPr lang="el-GR" sz="2000" b="1" dirty="0" err="1"/>
              <a:t>παραβάσεων</a:t>
            </a:r>
            <a:r>
              <a:rPr lang="el-GR" sz="2000" b="1" dirty="0"/>
              <a:t> </a:t>
            </a:r>
            <a:r>
              <a:rPr lang="el-GR" sz="2000" b="1" dirty="0" err="1"/>
              <a:t>τὴν</a:t>
            </a:r>
            <a:r>
              <a:rPr lang="el-GR" sz="2000" b="1" dirty="0"/>
              <a:t> </a:t>
            </a:r>
            <a:r>
              <a:rPr lang="el-GR" sz="2000" b="1" dirty="0" err="1"/>
              <a:t>ἐπαγγελίαν</a:t>
            </a:r>
            <a:r>
              <a:rPr lang="el-GR" sz="2000" b="1" dirty="0"/>
              <a:t> </a:t>
            </a:r>
            <a:r>
              <a:rPr lang="el-GR" sz="2000" b="1" dirty="0" err="1"/>
              <a:t>λάβωσιν</a:t>
            </a:r>
            <a:r>
              <a:rPr lang="el-GR" sz="2000" b="1" dirty="0"/>
              <a:t> </a:t>
            </a:r>
            <a:r>
              <a:rPr lang="el-GR" sz="2000" b="1" dirty="0" err="1"/>
              <a:t>οἱ</a:t>
            </a:r>
            <a:r>
              <a:rPr lang="el-GR" sz="2000" b="1" dirty="0"/>
              <a:t> </a:t>
            </a:r>
            <a:r>
              <a:rPr lang="el-GR" sz="2000" b="1" dirty="0" err="1"/>
              <a:t>κεκλημένοι</a:t>
            </a:r>
            <a:r>
              <a:rPr lang="el-GR" sz="2000" b="1" dirty="0"/>
              <a:t> </a:t>
            </a:r>
            <a:r>
              <a:rPr lang="el-GR" sz="2000" b="1" dirty="0" err="1"/>
              <a:t>τῆς</a:t>
            </a:r>
            <a:r>
              <a:rPr lang="el-GR" sz="2000" b="1" dirty="0"/>
              <a:t> </a:t>
            </a:r>
            <a:r>
              <a:rPr lang="el-GR" sz="2000" b="1" dirty="0" err="1"/>
              <a:t>αἰωνίου</a:t>
            </a:r>
            <a:r>
              <a:rPr lang="el-GR" sz="2000" b="1" dirty="0"/>
              <a:t> </a:t>
            </a:r>
            <a:r>
              <a:rPr lang="el-GR" sz="2000" b="1" dirty="0" err="1"/>
              <a:t>κληρονομίας</a:t>
            </a:r>
            <a:r>
              <a:rPr lang="el-GR" sz="2000" b="1" dirty="0"/>
              <a:t>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16 </a:t>
            </a:r>
            <a:r>
              <a:rPr lang="el-GR" sz="2000" dirty="0"/>
              <a:t> </a:t>
            </a:r>
            <a:r>
              <a:rPr lang="el-GR" sz="2000" dirty="0" err="1"/>
              <a:t>Ὅπου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διαθήκη</a:t>
            </a:r>
            <a:r>
              <a:rPr lang="el-GR" sz="2000" dirty="0"/>
              <a:t>, </a:t>
            </a:r>
            <a:r>
              <a:rPr lang="el-GR" sz="2000" dirty="0" err="1"/>
              <a:t>θάνατον</a:t>
            </a:r>
            <a:r>
              <a:rPr lang="el-GR" sz="2000" dirty="0"/>
              <a:t> </a:t>
            </a:r>
            <a:r>
              <a:rPr lang="el-GR" sz="2000" dirty="0" err="1"/>
              <a:t>ἀνάγκη</a:t>
            </a:r>
            <a:r>
              <a:rPr lang="el-GR" sz="2000" dirty="0"/>
              <a:t> </a:t>
            </a:r>
            <a:r>
              <a:rPr lang="el-GR" sz="2000" dirty="0" err="1"/>
              <a:t>φέρεσθαι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διαθεμένου</a:t>
            </a:r>
            <a:r>
              <a:rPr lang="el-GR" sz="2000" dirty="0"/>
              <a:t>·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17 </a:t>
            </a:r>
            <a:r>
              <a:rPr lang="el-GR" sz="2000" dirty="0"/>
              <a:t> </a:t>
            </a:r>
            <a:r>
              <a:rPr lang="el-GR" sz="2000" dirty="0" err="1"/>
              <a:t>διαθήκη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νεκροῖς</a:t>
            </a:r>
            <a:r>
              <a:rPr lang="el-GR" sz="2000" dirty="0"/>
              <a:t> </a:t>
            </a:r>
            <a:r>
              <a:rPr lang="el-GR" sz="2000" dirty="0" err="1"/>
              <a:t>βεβαία</a:t>
            </a:r>
            <a:r>
              <a:rPr lang="el-GR" sz="2000" dirty="0"/>
              <a:t>, </a:t>
            </a:r>
            <a:r>
              <a:rPr lang="el-GR" sz="2000" dirty="0" err="1"/>
              <a:t>ἐπεὶ</a:t>
            </a:r>
            <a:r>
              <a:rPr lang="el-GR" sz="2000" dirty="0"/>
              <a:t> </a:t>
            </a:r>
            <a:r>
              <a:rPr lang="el-GR" sz="2000" dirty="0" err="1"/>
              <a:t>μήποτε</a:t>
            </a:r>
            <a:r>
              <a:rPr lang="el-GR" sz="2000" dirty="0"/>
              <a:t> </a:t>
            </a:r>
            <a:r>
              <a:rPr lang="el-GR" sz="2000" dirty="0" err="1"/>
              <a:t>ἰσχύει</a:t>
            </a:r>
            <a:r>
              <a:rPr lang="el-GR" sz="2000" dirty="0"/>
              <a:t> </a:t>
            </a:r>
            <a:r>
              <a:rPr lang="el-GR" sz="2000" dirty="0" err="1"/>
              <a:t>ὅτε</a:t>
            </a:r>
            <a:r>
              <a:rPr lang="el-GR" sz="2000" dirty="0"/>
              <a:t> </a:t>
            </a:r>
            <a:r>
              <a:rPr lang="el-GR" sz="2000" dirty="0" err="1"/>
              <a:t>ζῇ</a:t>
            </a:r>
            <a:r>
              <a:rPr lang="el-GR" sz="2000" dirty="0"/>
              <a:t> ὁ </a:t>
            </a:r>
            <a:r>
              <a:rPr lang="el-GR" sz="2000" dirty="0" err="1"/>
              <a:t>διαθέμενος</a:t>
            </a:r>
            <a:r>
              <a:rPr lang="el-GR" sz="2000" dirty="0"/>
              <a:t>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18 </a:t>
            </a:r>
            <a:r>
              <a:rPr lang="el-GR" sz="2000" dirty="0"/>
              <a:t> </a:t>
            </a:r>
            <a:r>
              <a:rPr lang="el-GR" sz="2000" dirty="0" err="1"/>
              <a:t>ὅθεν</a:t>
            </a:r>
            <a:r>
              <a:rPr lang="el-GR" sz="2000" dirty="0"/>
              <a:t> </a:t>
            </a:r>
            <a:r>
              <a:rPr lang="el-GR" sz="2000" dirty="0" err="1"/>
              <a:t>οὐδὲ</a:t>
            </a:r>
            <a:r>
              <a:rPr lang="el-GR" sz="2000" dirty="0"/>
              <a:t> ἡ </a:t>
            </a:r>
            <a:r>
              <a:rPr lang="el-GR" sz="2000" dirty="0" err="1"/>
              <a:t>πρώτη</a:t>
            </a:r>
            <a:r>
              <a:rPr lang="el-GR" sz="2000" dirty="0"/>
              <a:t> </a:t>
            </a:r>
            <a:r>
              <a:rPr lang="el-GR" sz="2000" dirty="0" err="1"/>
              <a:t>χωρὶς</a:t>
            </a:r>
            <a:r>
              <a:rPr lang="el-GR" sz="2000" dirty="0"/>
              <a:t> </a:t>
            </a:r>
            <a:r>
              <a:rPr lang="el-GR" sz="2000" dirty="0" err="1"/>
              <a:t>αἵματος</a:t>
            </a:r>
            <a:r>
              <a:rPr lang="el-GR" sz="2000" dirty="0"/>
              <a:t> </a:t>
            </a:r>
            <a:r>
              <a:rPr lang="el-GR" sz="2000" dirty="0" err="1"/>
              <a:t>ἐγκεκαίνισται</a:t>
            </a:r>
            <a:r>
              <a:rPr lang="el-GR" sz="2000" dirty="0"/>
              <a:t>· </a:t>
            </a:r>
            <a:r>
              <a:rPr lang="en-US" sz="2000" dirty="0"/>
              <a:t>(</a:t>
            </a:r>
            <a:r>
              <a:rPr lang="en-US" sz="2000" dirty="0" err="1"/>
              <a:t>Heb</a:t>
            </a:r>
            <a:r>
              <a:rPr lang="en-US" sz="2000" dirty="0"/>
              <a:t> 9:10-18 BGT)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974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el-GR" sz="3800" dirty="0"/>
              <a:t>ΚΑΙΝΗ </a:t>
            </a:r>
            <a:r>
              <a:rPr lang="el-GR" sz="3800" dirty="0" smtClean="0"/>
              <a:t>ΔΙΑΘΗΚΗ</a:t>
            </a:r>
            <a:r>
              <a:rPr lang="en-US" sz="3800" dirty="0" smtClean="0"/>
              <a:t> </a:t>
            </a:r>
            <a:r>
              <a:rPr lang="el-GR" sz="3800" dirty="0" smtClean="0"/>
              <a:t>-</a:t>
            </a:r>
            <a:r>
              <a:rPr lang="en-US" sz="3800" dirty="0" smtClean="0"/>
              <a:t> </a:t>
            </a:r>
            <a:r>
              <a:rPr lang="el-GR" sz="3800" dirty="0" smtClean="0"/>
              <a:t>ΣΥΝΕΧΕΙΑ </a:t>
            </a:r>
            <a:r>
              <a:rPr lang="el-GR" sz="3800" dirty="0"/>
              <a:t>ΚΑΙ ΣΥΜΠΛΗΡΩΣΗ ΤΗΣ ΠΑΛΑΙΑΣ </a:t>
            </a:r>
            <a:r>
              <a:rPr lang="el-GR" sz="3800" dirty="0" smtClean="0"/>
              <a:t>ΔΙΑΘΗΚΗΣ</a:t>
            </a:r>
            <a:r>
              <a:rPr lang="en-US" sz="3800" dirty="0" smtClean="0"/>
              <a:t> [3]</a:t>
            </a:r>
            <a:endParaRPr lang="el-GR" sz="3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608512"/>
          </a:xfrm>
        </p:spPr>
        <p:txBody>
          <a:bodyPr>
            <a:no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l-GR" sz="2000" dirty="0" err="1"/>
              <a:t>λαληθείσης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πάσης</a:t>
            </a:r>
            <a:r>
              <a:rPr lang="el-GR" sz="2000" dirty="0"/>
              <a:t> </a:t>
            </a:r>
            <a:r>
              <a:rPr lang="el-GR" sz="2000" dirty="0" err="1"/>
              <a:t>ἐντολῆς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νόμον</a:t>
            </a:r>
            <a:r>
              <a:rPr lang="el-GR" sz="2000" dirty="0"/>
              <a:t> </a:t>
            </a:r>
            <a:r>
              <a:rPr lang="el-GR" sz="2000" dirty="0" err="1"/>
              <a:t>ὑπὸ</a:t>
            </a:r>
            <a:r>
              <a:rPr lang="el-GR" sz="2000" dirty="0"/>
              <a:t> </a:t>
            </a:r>
            <a:r>
              <a:rPr lang="el-GR" sz="2000" dirty="0" err="1"/>
              <a:t>Μωϋσέως</a:t>
            </a:r>
            <a:r>
              <a:rPr lang="el-GR" sz="2000" dirty="0"/>
              <a:t> </a:t>
            </a:r>
            <a:r>
              <a:rPr lang="el-GR" sz="2000" dirty="0" err="1"/>
              <a:t>παντὶ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λαῷ</a:t>
            </a:r>
            <a:r>
              <a:rPr lang="el-GR" sz="2000" dirty="0"/>
              <a:t>, </a:t>
            </a:r>
            <a:r>
              <a:rPr lang="el-GR" sz="2000" dirty="0" err="1"/>
              <a:t>λαβὼν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αἷμα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μόσχων</a:t>
            </a:r>
            <a:r>
              <a:rPr lang="el-GR" sz="2000" dirty="0"/>
              <a:t> [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τράγων</a:t>
            </a:r>
            <a:r>
              <a:rPr lang="el-GR" sz="2000" dirty="0"/>
              <a:t>] </a:t>
            </a:r>
            <a:r>
              <a:rPr lang="el-GR" sz="2000" dirty="0" err="1"/>
              <a:t>μετὰ</a:t>
            </a:r>
            <a:r>
              <a:rPr lang="el-GR" sz="2000" dirty="0"/>
              <a:t> </a:t>
            </a:r>
            <a:r>
              <a:rPr lang="el-GR" sz="2000" dirty="0" err="1"/>
              <a:t>ὕδατος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ἐρίου</a:t>
            </a:r>
            <a:r>
              <a:rPr lang="el-GR" sz="2000" dirty="0"/>
              <a:t> </a:t>
            </a:r>
            <a:r>
              <a:rPr lang="el-GR" sz="2000" dirty="0" err="1"/>
              <a:t>κοκκίνου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ὑσσώπου</a:t>
            </a:r>
            <a:r>
              <a:rPr lang="el-GR" sz="2000" dirty="0"/>
              <a:t> </a:t>
            </a:r>
            <a:r>
              <a:rPr lang="el-GR" sz="2000" dirty="0" err="1"/>
              <a:t>αὐτό</a:t>
            </a:r>
            <a:r>
              <a:rPr lang="el-GR" sz="2000" dirty="0"/>
              <a:t> τε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βιβλίον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πάντα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λαὸν</a:t>
            </a:r>
            <a:r>
              <a:rPr lang="el-GR" sz="2000" dirty="0"/>
              <a:t> </a:t>
            </a:r>
            <a:r>
              <a:rPr lang="el-GR" sz="2000" dirty="0" err="1"/>
              <a:t>ἐρράντισεν</a:t>
            </a:r>
            <a:endParaRPr lang="el-GR" sz="2000" dirty="0"/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20 </a:t>
            </a:r>
            <a:r>
              <a:rPr lang="el-GR" sz="2000" dirty="0"/>
              <a:t> </a:t>
            </a:r>
            <a:r>
              <a:rPr lang="el-GR" sz="2000" dirty="0" err="1"/>
              <a:t>λέγων</a:t>
            </a:r>
            <a:r>
              <a:rPr lang="el-GR" sz="2000" dirty="0"/>
              <a:t>· </a:t>
            </a:r>
            <a:r>
              <a:rPr lang="el-GR" sz="2000" dirty="0" err="1"/>
              <a:t>τοῦτο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αἷμα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διαθήκης</a:t>
            </a:r>
            <a:r>
              <a:rPr lang="el-GR" sz="2000" dirty="0"/>
              <a:t> </a:t>
            </a:r>
            <a:r>
              <a:rPr lang="el-GR" sz="2000" dirty="0" err="1"/>
              <a:t>ἧς</a:t>
            </a:r>
            <a:r>
              <a:rPr lang="el-GR" sz="2000" dirty="0"/>
              <a:t> </a:t>
            </a:r>
            <a:r>
              <a:rPr lang="el-GR" sz="2000" dirty="0" err="1"/>
              <a:t>ἐνετείλατο</a:t>
            </a:r>
            <a:r>
              <a:rPr lang="el-GR" sz="2000" dirty="0"/>
              <a:t> </a:t>
            </a:r>
            <a:r>
              <a:rPr lang="el-GR" sz="2000" dirty="0" err="1"/>
              <a:t>πρὸς</a:t>
            </a:r>
            <a:r>
              <a:rPr lang="el-GR" sz="2000" dirty="0"/>
              <a:t> </a:t>
            </a:r>
            <a:r>
              <a:rPr lang="el-GR" sz="2000" dirty="0" err="1"/>
              <a:t>ὑμᾶς</a:t>
            </a:r>
            <a:r>
              <a:rPr lang="el-GR" sz="2000" dirty="0"/>
              <a:t> ὁ </a:t>
            </a:r>
            <a:r>
              <a:rPr lang="el-GR" sz="2000" dirty="0" err="1"/>
              <a:t>θεός</a:t>
            </a:r>
            <a:r>
              <a:rPr lang="el-GR" sz="2000" dirty="0"/>
              <a:t>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21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σκηνὴν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πάντα</a:t>
            </a:r>
            <a:r>
              <a:rPr lang="el-GR" sz="2000" dirty="0"/>
              <a:t> </a:t>
            </a:r>
            <a:r>
              <a:rPr lang="el-GR" sz="2000" dirty="0" err="1"/>
              <a:t>τὰ</a:t>
            </a:r>
            <a:r>
              <a:rPr lang="el-GR" sz="2000" dirty="0"/>
              <a:t> </a:t>
            </a:r>
            <a:r>
              <a:rPr lang="el-GR" sz="2000" dirty="0" err="1"/>
              <a:t>σκεύη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λειτουργίας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αἵματι</a:t>
            </a:r>
            <a:r>
              <a:rPr lang="el-GR" sz="2000" dirty="0"/>
              <a:t> </a:t>
            </a:r>
            <a:r>
              <a:rPr lang="el-GR" sz="2000" dirty="0" err="1"/>
              <a:t>ὁμοίως</a:t>
            </a:r>
            <a:r>
              <a:rPr lang="el-GR" sz="2000" dirty="0"/>
              <a:t> </a:t>
            </a:r>
            <a:r>
              <a:rPr lang="el-GR" sz="2000" dirty="0" err="1"/>
              <a:t>ἐρράντισεν</a:t>
            </a:r>
            <a:r>
              <a:rPr lang="el-GR" sz="2000" dirty="0"/>
              <a:t>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22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σχεδὸν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αἵματι</a:t>
            </a:r>
            <a:r>
              <a:rPr lang="el-GR" sz="2000" dirty="0"/>
              <a:t> </a:t>
            </a:r>
            <a:r>
              <a:rPr lang="el-GR" sz="2000" dirty="0" err="1"/>
              <a:t>πάντα</a:t>
            </a:r>
            <a:r>
              <a:rPr lang="el-GR" sz="2000" dirty="0"/>
              <a:t> </a:t>
            </a:r>
            <a:r>
              <a:rPr lang="el-GR" sz="2000" dirty="0" err="1"/>
              <a:t>καθαρίζεται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νόμον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χωρὶς</a:t>
            </a:r>
            <a:r>
              <a:rPr lang="el-GR" sz="2000" dirty="0"/>
              <a:t> </a:t>
            </a:r>
            <a:r>
              <a:rPr lang="el-GR" sz="2000" dirty="0" err="1"/>
              <a:t>αἱματεκχυσίας</a:t>
            </a:r>
            <a:r>
              <a:rPr lang="el-GR" sz="2000" dirty="0"/>
              <a:t> </a:t>
            </a:r>
            <a:r>
              <a:rPr lang="el-GR" sz="2000" dirty="0" err="1"/>
              <a:t>οὐ</a:t>
            </a:r>
            <a:r>
              <a:rPr lang="el-GR" sz="2000" dirty="0"/>
              <a:t> </a:t>
            </a:r>
            <a:r>
              <a:rPr lang="el-GR" sz="2000" dirty="0" err="1"/>
              <a:t>γίνεται</a:t>
            </a:r>
            <a:r>
              <a:rPr lang="el-GR" sz="2000" dirty="0"/>
              <a:t> </a:t>
            </a:r>
            <a:r>
              <a:rPr lang="el-GR" sz="2000" dirty="0" err="1"/>
              <a:t>ἄφεσις</a:t>
            </a:r>
            <a:r>
              <a:rPr lang="el-GR" sz="2000" dirty="0"/>
              <a:t>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23 </a:t>
            </a:r>
            <a:r>
              <a:rPr lang="el-GR" sz="2000" dirty="0"/>
              <a:t> </a:t>
            </a:r>
            <a:r>
              <a:rPr lang="el-GR" sz="2000" dirty="0" err="1"/>
              <a:t>Ἀνάγκη</a:t>
            </a:r>
            <a:r>
              <a:rPr lang="el-GR" sz="2000" dirty="0"/>
              <a:t> </a:t>
            </a:r>
            <a:r>
              <a:rPr lang="el-GR" sz="2000" dirty="0" err="1"/>
              <a:t>οὖν</a:t>
            </a:r>
            <a:r>
              <a:rPr lang="el-GR" sz="2000" dirty="0"/>
              <a:t> </a:t>
            </a:r>
            <a:r>
              <a:rPr lang="el-GR" sz="2000" dirty="0" err="1"/>
              <a:t>τὰ</a:t>
            </a:r>
            <a:r>
              <a:rPr lang="el-GR" sz="2000" dirty="0"/>
              <a:t> </a:t>
            </a:r>
            <a:r>
              <a:rPr lang="el-GR" sz="2000" dirty="0" err="1"/>
              <a:t>μὲν</a:t>
            </a:r>
            <a:r>
              <a:rPr lang="el-GR" sz="2000" dirty="0"/>
              <a:t> </a:t>
            </a:r>
            <a:r>
              <a:rPr lang="el-GR" sz="2000" dirty="0" err="1"/>
              <a:t>ὑποδείγματα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τοῖς</a:t>
            </a:r>
            <a:r>
              <a:rPr lang="el-GR" sz="2000" dirty="0"/>
              <a:t> </a:t>
            </a:r>
            <a:r>
              <a:rPr lang="el-GR" sz="2000" dirty="0" err="1"/>
              <a:t>οὐρανοῖς</a:t>
            </a:r>
            <a:r>
              <a:rPr lang="el-GR" sz="2000" dirty="0"/>
              <a:t> </a:t>
            </a:r>
            <a:r>
              <a:rPr lang="el-GR" sz="2000" dirty="0" err="1"/>
              <a:t>τούτοις</a:t>
            </a:r>
            <a:r>
              <a:rPr lang="el-GR" sz="2000" dirty="0"/>
              <a:t> </a:t>
            </a:r>
            <a:r>
              <a:rPr lang="el-GR" sz="2000" dirty="0" err="1"/>
              <a:t>καθαρίζεσθαι</a:t>
            </a:r>
            <a:r>
              <a:rPr lang="el-GR" sz="2000" dirty="0"/>
              <a:t>, </a:t>
            </a:r>
            <a:r>
              <a:rPr lang="el-GR" sz="2000" dirty="0" err="1"/>
              <a:t>αὐτὰ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τὰ</a:t>
            </a:r>
            <a:r>
              <a:rPr lang="el-GR" sz="2000" dirty="0"/>
              <a:t> </a:t>
            </a:r>
            <a:r>
              <a:rPr lang="el-GR" sz="2000" dirty="0" err="1"/>
              <a:t>ἐπουράνια</a:t>
            </a:r>
            <a:r>
              <a:rPr lang="el-GR" sz="2000" dirty="0"/>
              <a:t> </a:t>
            </a:r>
            <a:r>
              <a:rPr lang="el-GR" sz="2000" dirty="0" err="1"/>
              <a:t>κρείττοσιν</a:t>
            </a:r>
            <a:r>
              <a:rPr lang="el-GR" sz="2000" dirty="0"/>
              <a:t> </a:t>
            </a:r>
            <a:r>
              <a:rPr lang="el-GR" sz="2000" dirty="0" err="1"/>
              <a:t>θυσίαις</a:t>
            </a:r>
            <a:r>
              <a:rPr lang="el-GR" sz="2000" dirty="0"/>
              <a:t> </a:t>
            </a:r>
            <a:r>
              <a:rPr lang="el-GR" sz="2000" dirty="0" err="1"/>
              <a:t>παρὰ</a:t>
            </a:r>
            <a:r>
              <a:rPr lang="el-GR" sz="2000" dirty="0"/>
              <a:t> </a:t>
            </a:r>
            <a:r>
              <a:rPr lang="el-GR" sz="2000" dirty="0" err="1"/>
              <a:t>ταύτας</a:t>
            </a:r>
            <a:r>
              <a:rPr lang="el-GR" sz="2000" dirty="0"/>
              <a:t>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24 </a:t>
            </a:r>
            <a:r>
              <a:rPr lang="el-GR" sz="2000" dirty="0"/>
              <a:t> </a:t>
            </a:r>
            <a:r>
              <a:rPr lang="el-GR" sz="2000" b="1" dirty="0" err="1"/>
              <a:t>οὐ</a:t>
            </a:r>
            <a:r>
              <a:rPr lang="el-GR" sz="2000" b="1" dirty="0"/>
              <a:t> </a:t>
            </a:r>
            <a:r>
              <a:rPr lang="el-GR" sz="2000" b="1" dirty="0" err="1"/>
              <a:t>γὰρ</a:t>
            </a:r>
            <a:r>
              <a:rPr lang="el-GR" sz="2000" b="1" dirty="0"/>
              <a:t> </a:t>
            </a:r>
            <a:r>
              <a:rPr lang="el-GR" sz="2000" b="1" dirty="0" err="1"/>
              <a:t>εἰς</a:t>
            </a:r>
            <a:r>
              <a:rPr lang="el-GR" sz="2000" b="1" dirty="0"/>
              <a:t> </a:t>
            </a:r>
            <a:r>
              <a:rPr lang="el-GR" sz="2000" b="1" dirty="0" err="1"/>
              <a:t>χειροποίητα</a:t>
            </a:r>
            <a:r>
              <a:rPr lang="el-GR" sz="2000" b="1" dirty="0"/>
              <a:t> </a:t>
            </a:r>
            <a:r>
              <a:rPr lang="el-GR" sz="2000" b="1" dirty="0" err="1"/>
              <a:t>εἰσῆλθεν</a:t>
            </a:r>
            <a:r>
              <a:rPr lang="el-GR" sz="2000" b="1" dirty="0"/>
              <a:t> </a:t>
            </a:r>
            <a:r>
              <a:rPr lang="el-GR" sz="2000" b="1" dirty="0" err="1"/>
              <a:t>ἅγια</a:t>
            </a:r>
            <a:r>
              <a:rPr lang="el-GR" sz="2000" b="1" dirty="0"/>
              <a:t> </a:t>
            </a:r>
            <a:r>
              <a:rPr lang="el-GR" sz="2000" b="1" dirty="0" err="1"/>
              <a:t>Χριστός</a:t>
            </a:r>
            <a:r>
              <a:rPr lang="el-GR" sz="2000" b="1" dirty="0"/>
              <a:t>, </a:t>
            </a:r>
            <a:r>
              <a:rPr lang="el-GR" sz="2000" b="1" dirty="0" err="1"/>
              <a:t>ἀντίτυπα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ἀληθινῶν</a:t>
            </a:r>
            <a:r>
              <a:rPr lang="el-GR" sz="2000" b="1" dirty="0"/>
              <a:t>, </a:t>
            </a:r>
            <a:r>
              <a:rPr lang="el-GR" sz="2000" b="1" dirty="0" err="1"/>
              <a:t>ἀλλ</a:t>
            </a:r>
            <a:r>
              <a:rPr lang="el-GR" sz="2000" b="1" dirty="0"/>
              <a:t>᾽ </a:t>
            </a:r>
            <a:r>
              <a:rPr lang="el-GR" sz="2000" b="1" dirty="0" err="1"/>
              <a:t>εἰς</a:t>
            </a:r>
            <a:r>
              <a:rPr lang="el-GR" sz="2000" b="1" dirty="0"/>
              <a:t> </a:t>
            </a:r>
            <a:r>
              <a:rPr lang="el-GR" sz="2000" b="1" dirty="0" err="1"/>
              <a:t>αὐτὸν</a:t>
            </a:r>
            <a:r>
              <a:rPr lang="el-GR" sz="2000" b="1" dirty="0"/>
              <a:t> </a:t>
            </a:r>
            <a:r>
              <a:rPr lang="el-GR" sz="2000" b="1" dirty="0" err="1"/>
              <a:t>τὸν</a:t>
            </a:r>
            <a:r>
              <a:rPr lang="el-GR" sz="2000" b="1" dirty="0"/>
              <a:t> </a:t>
            </a:r>
            <a:r>
              <a:rPr lang="el-GR" sz="2000" b="1" dirty="0" err="1"/>
              <a:t>οὐρανόν</a:t>
            </a:r>
            <a:r>
              <a:rPr lang="el-GR" sz="2000" b="1" dirty="0"/>
              <a:t>, </a:t>
            </a:r>
            <a:r>
              <a:rPr lang="el-GR" sz="2000" b="1" dirty="0" err="1"/>
              <a:t>νῦν</a:t>
            </a:r>
            <a:r>
              <a:rPr lang="el-GR" sz="2000" b="1" dirty="0"/>
              <a:t> </a:t>
            </a:r>
            <a:r>
              <a:rPr lang="el-GR" sz="2000" b="1" dirty="0" err="1"/>
              <a:t>ἐμφανισθῆναι</a:t>
            </a:r>
            <a:r>
              <a:rPr lang="el-GR" sz="2000" b="1" dirty="0"/>
              <a:t> </a:t>
            </a:r>
            <a:r>
              <a:rPr lang="el-GR" sz="2000" b="1" dirty="0" err="1"/>
              <a:t>τῷ</a:t>
            </a:r>
            <a:r>
              <a:rPr lang="el-GR" sz="2000" b="1" dirty="0"/>
              <a:t> </a:t>
            </a:r>
            <a:r>
              <a:rPr lang="el-GR" sz="2000" b="1" dirty="0" err="1"/>
              <a:t>προσώπῳ</a:t>
            </a:r>
            <a:r>
              <a:rPr lang="el-GR" sz="2000" b="1" dirty="0"/>
              <a:t> </a:t>
            </a:r>
            <a:r>
              <a:rPr lang="el-GR" sz="2000" b="1" dirty="0" err="1"/>
              <a:t>τοῦ</a:t>
            </a:r>
            <a:r>
              <a:rPr lang="el-GR" sz="2000" b="1" dirty="0"/>
              <a:t> </a:t>
            </a:r>
            <a:r>
              <a:rPr lang="el-GR" sz="2000" b="1" dirty="0" err="1"/>
              <a:t>θεοῦ</a:t>
            </a:r>
            <a:r>
              <a:rPr lang="el-GR" sz="2000" b="1" dirty="0"/>
              <a:t> </a:t>
            </a:r>
            <a:r>
              <a:rPr lang="el-GR" sz="2000" b="1" dirty="0" err="1"/>
              <a:t>ὑπὲρ</a:t>
            </a:r>
            <a:r>
              <a:rPr lang="el-GR" sz="2000" b="1" dirty="0"/>
              <a:t> </a:t>
            </a:r>
            <a:r>
              <a:rPr lang="el-GR" sz="2000" b="1" dirty="0" err="1"/>
              <a:t>ἡμῶν</a:t>
            </a:r>
            <a:r>
              <a:rPr lang="el-GR" sz="2000" b="1" dirty="0"/>
              <a:t>·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25 </a:t>
            </a:r>
            <a:r>
              <a:rPr lang="el-GR" sz="2000" dirty="0"/>
              <a:t> </a:t>
            </a:r>
            <a:r>
              <a:rPr lang="el-GR" sz="2000" dirty="0" err="1"/>
              <a:t>οὐδ</a:t>
            </a:r>
            <a:r>
              <a:rPr lang="el-GR" sz="2000" dirty="0"/>
              <a:t>᾽ </a:t>
            </a:r>
            <a:r>
              <a:rPr lang="el-GR" sz="2000" dirty="0" err="1"/>
              <a:t>ἵνα</a:t>
            </a:r>
            <a:r>
              <a:rPr lang="el-GR" sz="2000" dirty="0"/>
              <a:t> </a:t>
            </a:r>
            <a:r>
              <a:rPr lang="el-GR" sz="2000" dirty="0" err="1"/>
              <a:t>πολλάκις</a:t>
            </a:r>
            <a:r>
              <a:rPr lang="el-GR" sz="2000" dirty="0"/>
              <a:t> </a:t>
            </a:r>
            <a:r>
              <a:rPr lang="el-GR" sz="2000" dirty="0" err="1"/>
              <a:t>προσφέρῃ</a:t>
            </a:r>
            <a:r>
              <a:rPr lang="el-GR" sz="2000" dirty="0"/>
              <a:t> </a:t>
            </a:r>
            <a:r>
              <a:rPr lang="el-GR" sz="2000" dirty="0" err="1"/>
              <a:t>ἑαυτόν</a:t>
            </a:r>
            <a:r>
              <a:rPr lang="el-GR" sz="2000" dirty="0"/>
              <a:t>, </a:t>
            </a:r>
            <a:r>
              <a:rPr lang="el-GR" sz="2000" dirty="0" err="1"/>
              <a:t>ὥσπερ</a:t>
            </a:r>
            <a:r>
              <a:rPr lang="el-GR" sz="2000" dirty="0"/>
              <a:t> ὁ </a:t>
            </a:r>
            <a:r>
              <a:rPr lang="el-GR" sz="2000" dirty="0" err="1"/>
              <a:t>ἀρχιερεὺς</a:t>
            </a:r>
            <a:r>
              <a:rPr lang="el-GR" sz="2000" dirty="0"/>
              <a:t> </a:t>
            </a:r>
            <a:r>
              <a:rPr lang="el-GR" sz="2000" dirty="0" err="1"/>
              <a:t>εἰσέρχεται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τὰ</a:t>
            </a:r>
            <a:r>
              <a:rPr lang="el-GR" sz="2000" dirty="0"/>
              <a:t> </a:t>
            </a:r>
            <a:r>
              <a:rPr lang="el-GR" sz="2000" dirty="0" err="1"/>
              <a:t>ἅγια</a:t>
            </a:r>
            <a:r>
              <a:rPr lang="el-GR" sz="2000" dirty="0"/>
              <a:t> </a:t>
            </a:r>
            <a:r>
              <a:rPr lang="el-GR" sz="2000" dirty="0" err="1"/>
              <a:t>κατ</a:t>
            </a:r>
            <a:r>
              <a:rPr lang="el-GR" sz="2000" dirty="0"/>
              <a:t>᾽ </a:t>
            </a:r>
            <a:r>
              <a:rPr lang="el-GR" sz="2000" dirty="0" err="1"/>
              <a:t>ἐνιαυτὸν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αἵματι</a:t>
            </a:r>
            <a:r>
              <a:rPr lang="el-GR" sz="2000" dirty="0"/>
              <a:t> </a:t>
            </a:r>
            <a:r>
              <a:rPr lang="el-GR" sz="2000" dirty="0" err="1"/>
              <a:t>ἀλλοτρίῳ</a:t>
            </a:r>
            <a:r>
              <a:rPr lang="el-GR" sz="2000" dirty="0"/>
              <a:t>,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Heb</a:t>
            </a:r>
            <a:r>
              <a:rPr lang="en-US" sz="2000" dirty="0"/>
              <a:t> 9:19-25 BGT)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85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404664"/>
            <a:ext cx="8229600" cy="583264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l-GR" sz="2000" b="1" dirty="0"/>
              <a:t>ΣΚΙΑ Ή ΑΝΤΙΤΥΠΟΣ (αμυδρότερα) ΚΑΙ ΤΥΠΟΣ</a:t>
            </a:r>
            <a:br>
              <a:rPr lang="el-GR" sz="2000" b="1" dirty="0"/>
            </a:br>
            <a:r>
              <a:rPr lang="el-GR" sz="2000" b="1" dirty="0"/>
              <a:t>ΑΡΧΕΤΥΠΟ-ΕΙΚΟΝΑ (εναργέστερα το αρχέτυπο, ακριβής αποτύπωση του </a:t>
            </a:r>
            <a:r>
              <a:rPr lang="el-GR" sz="2000" b="1" dirty="0" smtClean="0"/>
              <a:t>πραγματικού</a:t>
            </a:r>
            <a:r>
              <a:rPr lang="el-GR" sz="2000" b="1" dirty="0"/>
              <a:t>, Ιησούς εικόνα του Θεού</a:t>
            </a:r>
            <a:r>
              <a:rPr lang="el-GR" sz="2000" b="1" dirty="0" smtClean="0"/>
              <a:t>)</a:t>
            </a:r>
            <a:endParaRPr lang="en-US" sz="2000" b="1" dirty="0" smtClean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baseline="30000" dirty="0" smtClean="0"/>
              <a:t>26 </a:t>
            </a:r>
            <a:r>
              <a:rPr lang="el-GR" sz="2000" dirty="0" smtClean="0"/>
              <a:t> </a:t>
            </a:r>
            <a:r>
              <a:rPr lang="el-GR" sz="2000" dirty="0" err="1"/>
              <a:t>ἐπεὶ</a:t>
            </a:r>
            <a:r>
              <a:rPr lang="el-GR" sz="2000" dirty="0"/>
              <a:t> </a:t>
            </a:r>
            <a:r>
              <a:rPr lang="el-GR" sz="2000" dirty="0" err="1"/>
              <a:t>ἔδει</a:t>
            </a:r>
            <a:r>
              <a:rPr lang="el-GR" sz="2000" dirty="0"/>
              <a:t> </a:t>
            </a:r>
            <a:r>
              <a:rPr lang="el-GR" sz="2000" dirty="0" err="1"/>
              <a:t>αὐτὸν</a:t>
            </a:r>
            <a:r>
              <a:rPr lang="el-GR" sz="2000" dirty="0"/>
              <a:t> </a:t>
            </a:r>
            <a:r>
              <a:rPr lang="el-GR" sz="2000" dirty="0" err="1"/>
              <a:t>πολλάκις</a:t>
            </a:r>
            <a:r>
              <a:rPr lang="el-GR" sz="2000" dirty="0"/>
              <a:t> </a:t>
            </a:r>
            <a:r>
              <a:rPr lang="el-GR" sz="2000" dirty="0" err="1"/>
              <a:t>παθεῖν</a:t>
            </a:r>
            <a:r>
              <a:rPr lang="el-GR" sz="2000" dirty="0"/>
              <a:t> </a:t>
            </a:r>
            <a:r>
              <a:rPr lang="el-GR" sz="2000" dirty="0" err="1"/>
              <a:t>ἀπὸ</a:t>
            </a:r>
            <a:r>
              <a:rPr lang="el-GR" sz="2000" dirty="0"/>
              <a:t> </a:t>
            </a:r>
            <a:r>
              <a:rPr lang="el-GR" sz="2000" dirty="0" err="1"/>
              <a:t>καταβολῆς</a:t>
            </a:r>
            <a:r>
              <a:rPr lang="el-GR" sz="2000" dirty="0"/>
              <a:t> </a:t>
            </a:r>
            <a:r>
              <a:rPr lang="el-GR" sz="2000" dirty="0" err="1"/>
              <a:t>κόσμου</a:t>
            </a:r>
            <a:r>
              <a:rPr lang="el-GR" sz="2000" dirty="0"/>
              <a:t>· </a:t>
            </a:r>
            <a:r>
              <a:rPr lang="el-GR" sz="2000" dirty="0" err="1"/>
              <a:t>νυνὶ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ἅπαξ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συντελείᾳ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αἰώνων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ἀθέτησιν</a:t>
            </a:r>
            <a:r>
              <a:rPr lang="el-GR" sz="2000" dirty="0"/>
              <a:t> [</a:t>
            </a:r>
            <a:r>
              <a:rPr lang="el-GR" sz="2000" dirty="0" err="1"/>
              <a:t>τῆς</a:t>
            </a:r>
            <a:r>
              <a:rPr lang="el-GR" sz="2000" dirty="0"/>
              <a:t>] </a:t>
            </a:r>
            <a:r>
              <a:rPr lang="el-GR" sz="2000" dirty="0" err="1"/>
              <a:t>ἁμαρτίας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θυσίας</a:t>
            </a:r>
            <a:r>
              <a:rPr lang="el-GR" sz="2000" dirty="0"/>
              <a:t> </a:t>
            </a:r>
            <a:r>
              <a:rPr lang="el-GR" sz="2000" dirty="0" err="1"/>
              <a:t>αὐτοῦ</a:t>
            </a:r>
            <a:r>
              <a:rPr lang="el-GR" sz="2000" dirty="0"/>
              <a:t> </a:t>
            </a:r>
            <a:r>
              <a:rPr lang="el-GR" sz="2000" dirty="0" err="1"/>
              <a:t>πεφανέρωται</a:t>
            </a:r>
            <a:r>
              <a:rPr lang="el-GR" sz="2000" dirty="0"/>
              <a:t>.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27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καθ</a:t>
            </a:r>
            <a:r>
              <a:rPr lang="el-GR" sz="2000" dirty="0"/>
              <a:t>᾽ </a:t>
            </a:r>
            <a:r>
              <a:rPr lang="el-GR" sz="2000" dirty="0" err="1"/>
              <a:t>ὅσον</a:t>
            </a:r>
            <a:r>
              <a:rPr lang="el-GR" sz="2000" dirty="0"/>
              <a:t> </a:t>
            </a:r>
            <a:r>
              <a:rPr lang="el-GR" sz="2000" dirty="0" err="1"/>
              <a:t>ἀπόκειται</a:t>
            </a:r>
            <a:r>
              <a:rPr lang="el-GR" sz="2000" dirty="0"/>
              <a:t> </a:t>
            </a:r>
            <a:r>
              <a:rPr lang="el-GR" sz="2000" dirty="0" err="1"/>
              <a:t>τοῖς</a:t>
            </a:r>
            <a:r>
              <a:rPr lang="el-GR" sz="2000" dirty="0"/>
              <a:t> </a:t>
            </a:r>
            <a:r>
              <a:rPr lang="el-GR" sz="2000" dirty="0" err="1"/>
              <a:t>ἀνθρώποις</a:t>
            </a:r>
            <a:r>
              <a:rPr lang="el-GR" sz="2000" dirty="0"/>
              <a:t> </a:t>
            </a:r>
            <a:r>
              <a:rPr lang="el-GR" sz="2000" dirty="0" err="1"/>
              <a:t>ἅπαξ</a:t>
            </a:r>
            <a:r>
              <a:rPr lang="el-GR" sz="2000" dirty="0"/>
              <a:t> </a:t>
            </a:r>
            <a:r>
              <a:rPr lang="el-GR" sz="2000" dirty="0" err="1"/>
              <a:t>ἀποθανεῖν</a:t>
            </a:r>
            <a:r>
              <a:rPr lang="el-GR" sz="2000" dirty="0"/>
              <a:t>, </a:t>
            </a:r>
            <a:r>
              <a:rPr lang="el-GR" sz="2000" dirty="0" err="1"/>
              <a:t>μετὰ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τοῦτο</a:t>
            </a:r>
            <a:r>
              <a:rPr lang="el-GR" sz="2000" dirty="0"/>
              <a:t> </a:t>
            </a:r>
            <a:r>
              <a:rPr lang="el-GR" sz="2000" dirty="0" err="1"/>
              <a:t>κρίσις</a:t>
            </a:r>
            <a:r>
              <a:rPr lang="el-GR" sz="2000" dirty="0"/>
              <a:t>,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28 </a:t>
            </a:r>
            <a:r>
              <a:rPr lang="el-GR" sz="2000" dirty="0"/>
              <a:t> </a:t>
            </a:r>
            <a:r>
              <a:rPr lang="el-GR" sz="2000" dirty="0" err="1"/>
              <a:t>οὕτως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ὁ </a:t>
            </a:r>
            <a:r>
              <a:rPr lang="el-GR" sz="2000" dirty="0" err="1"/>
              <a:t>Χριστὸς</a:t>
            </a:r>
            <a:r>
              <a:rPr lang="el-GR" sz="2000" dirty="0"/>
              <a:t> </a:t>
            </a:r>
            <a:r>
              <a:rPr lang="el-GR" sz="2000" dirty="0" err="1"/>
              <a:t>ἅπαξ</a:t>
            </a:r>
            <a:r>
              <a:rPr lang="el-GR" sz="2000" dirty="0"/>
              <a:t> </a:t>
            </a:r>
            <a:r>
              <a:rPr lang="el-GR" sz="2000" dirty="0" err="1"/>
              <a:t>προσενεχθεὶς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πολλῶν</a:t>
            </a:r>
            <a:r>
              <a:rPr lang="el-GR" sz="2000" dirty="0"/>
              <a:t> </a:t>
            </a:r>
            <a:r>
              <a:rPr lang="el-GR" sz="2000" dirty="0" err="1"/>
              <a:t>ἀνενεγκεῖν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δευτέρου</a:t>
            </a:r>
            <a:r>
              <a:rPr lang="el-GR" sz="2000" dirty="0"/>
              <a:t> </a:t>
            </a:r>
            <a:r>
              <a:rPr lang="el-GR" sz="2000" dirty="0" err="1"/>
              <a:t>χωρὶς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 </a:t>
            </a:r>
            <a:r>
              <a:rPr lang="el-GR" sz="2000" dirty="0" err="1"/>
              <a:t>ὀφθήσεται</a:t>
            </a:r>
            <a:r>
              <a:rPr lang="el-GR" sz="2000" dirty="0"/>
              <a:t> </a:t>
            </a:r>
            <a:r>
              <a:rPr lang="el-GR" sz="2000" dirty="0" err="1"/>
              <a:t>τοῖς</a:t>
            </a:r>
            <a:r>
              <a:rPr lang="el-GR" sz="2000" dirty="0"/>
              <a:t> </a:t>
            </a:r>
            <a:r>
              <a:rPr lang="el-GR" sz="2000" dirty="0" err="1"/>
              <a:t>αὐτὸν</a:t>
            </a:r>
            <a:r>
              <a:rPr lang="el-GR" sz="2000" dirty="0"/>
              <a:t> </a:t>
            </a:r>
            <a:r>
              <a:rPr lang="el-GR" sz="2000" dirty="0" err="1"/>
              <a:t>ἀπεκδεχομένοις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σωτηρίαν</a:t>
            </a:r>
            <a:r>
              <a:rPr lang="el-GR" sz="2000" dirty="0"/>
              <a:t>.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baseline="30000" dirty="0" smtClean="0"/>
              <a:t>BGT  </a:t>
            </a:r>
            <a:r>
              <a:rPr lang="en-US" sz="2000" b="1" dirty="0"/>
              <a:t>Hebrews 10:1</a:t>
            </a:r>
            <a:r>
              <a:rPr lang="el-GR" sz="2000" b="1" dirty="0"/>
              <a:t> </a:t>
            </a:r>
            <a:r>
              <a:rPr lang="el-GR" sz="2000" b="1" dirty="0" err="1"/>
              <a:t>Σκιὰν</a:t>
            </a:r>
            <a:r>
              <a:rPr lang="el-GR" sz="2000" b="1" dirty="0"/>
              <a:t> </a:t>
            </a:r>
            <a:r>
              <a:rPr lang="el-GR" sz="2000" b="1" dirty="0" err="1"/>
              <a:t>γὰρ</a:t>
            </a:r>
            <a:r>
              <a:rPr lang="el-GR" sz="2000" b="1" dirty="0"/>
              <a:t> </a:t>
            </a:r>
            <a:r>
              <a:rPr lang="el-GR" sz="2000" b="1" dirty="0" err="1"/>
              <a:t>ἔχων</a:t>
            </a:r>
            <a:r>
              <a:rPr lang="el-GR" sz="2000" b="1" dirty="0"/>
              <a:t> ὁ </a:t>
            </a:r>
            <a:r>
              <a:rPr lang="el-GR" sz="2000" b="1" dirty="0" err="1"/>
              <a:t>νόμος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μελλόντων</a:t>
            </a:r>
            <a:r>
              <a:rPr lang="el-GR" sz="2000" b="1" dirty="0"/>
              <a:t> </a:t>
            </a:r>
            <a:r>
              <a:rPr lang="el-GR" sz="2000" b="1" dirty="0" err="1"/>
              <a:t>ἀγαθῶν</a:t>
            </a:r>
            <a:r>
              <a:rPr lang="el-GR" sz="2000" b="1" dirty="0"/>
              <a:t>, </a:t>
            </a:r>
            <a:r>
              <a:rPr lang="el-GR" sz="2000" b="1" dirty="0" err="1"/>
              <a:t>οὐκ</a:t>
            </a:r>
            <a:r>
              <a:rPr lang="el-GR" sz="2000" b="1" dirty="0"/>
              <a:t> </a:t>
            </a:r>
            <a:r>
              <a:rPr lang="el-GR" sz="2000" b="1" dirty="0" err="1"/>
              <a:t>αὐτὴν</a:t>
            </a:r>
            <a:r>
              <a:rPr lang="el-GR" sz="2000" b="1" dirty="0"/>
              <a:t> </a:t>
            </a:r>
            <a:r>
              <a:rPr lang="el-GR" sz="2000" b="1" dirty="0" err="1"/>
              <a:t>τὴν</a:t>
            </a:r>
            <a:r>
              <a:rPr lang="el-GR" sz="2000" b="1" dirty="0"/>
              <a:t> </a:t>
            </a:r>
            <a:r>
              <a:rPr lang="el-GR" sz="2000" b="1" dirty="0" err="1"/>
              <a:t>εἰκόνα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πραγμάτων</a:t>
            </a:r>
            <a:r>
              <a:rPr lang="el-GR" sz="2000" b="1" dirty="0"/>
              <a:t>, </a:t>
            </a:r>
            <a:r>
              <a:rPr lang="el-GR" sz="2000" b="1" dirty="0" err="1"/>
              <a:t>κατ</a:t>
            </a:r>
            <a:r>
              <a:rPr lang="el-GR" sz="2000" b="1" dirty="0"/>
              <a:t>᾽ </a:t>
            </a:r>
            <a:r>
              <a:rPr lang="el-GR" sz="2000" b="1" dirty="0" err="1"/>
              <a:t>ἐνιαυτὸν</a:t>
            </a:r>
            <a:r>
              <a:rPr lang="el-GR" sz="2000" b="1" dirty="0"/>
              <a:t> </a:t>
            </a:r>
            <a:r>
              <a:rPr lang="el-GR" sz="2000" b="1" dirty="0" err="1"/>
              <a:t>ταῖς</a:t>
            </a:r>
            <a:r>
              <a:rPr lang="el-GR" sz="2000" b="1" dirty="0"/>
              <a:t> </a:t>
            </a:r>
            <a:r>
              <a:rPr lang="el-GR" sz="2000" b="1" dirty="0" err="1"/>
              <a:t>αὐταῖς</a:t>
            </a:r>
            <a:r>
              <a:rPr lang="el-GR" sz="2000" b="1" dirty="0"/>
              <a:t> </a:t>
            </a:r>
            <a:r>
              <a:rPr lang="el-GR" sz="2000" b="1" dirty="0" err="1"/>
              <a:t>θυσίαις</a:t>
            </a:r>
            <a:r>
              <a:rPr lang="el-GR" sz="2000" b="1" dirty="0"/>
              <a:t> </a:t>
            </a:r>
            <a:r>
              <a:rPr lang="el-GR" sz="2000" b="1" dirty="0" err="1"/>
              <a:t>ἃς</a:t>
            </a:r>
            <a:r>
              <a:rPr lang="el-GR" sz="2000" b="1" dirty="0"/>
              <a:t> </a:t>
            </a:r>
            <a:r>
              <a:rPr lang="el-GR" sz="2000" b="1" dirty="0" err="1"/>
              <a:t>προσφέρουσιν</a:t>
            </a:r>
            <a:r>
              <a:rPr lang="el-GR" sz="2000" b="1" dirty="0"/>
              <a:t> </a:t>
            </a:r>
            <a:r>
              <a:rPr lang="el-GR" sz="2000" b="1" dirty="0" err="1"/>
              <a:t>εἰς</a:t>
            </a:r>
            <a:r>
              <a:rPr lang="el-GR" sz="2000" b="1" dirty="0"/>
              <a:t> </a:t>
            </a:r>
            <a:r>
              <a:rPr lang="el-GR" sz="2000" b="1" dirty="0" err="1"/>
              <a:t>τὸ</a:t>
            </a:r>
            <a:r>
              <a:rPr lang="el-GR" sz="2000" b="1" dirty="0"/>
              <a:t> </a:t>
            </a:r>
            <a:r>
              <a:rPr lang="el-GR" sz="2000" b="1" dirty="0" err="1"/>
              <a:t>διηνεκὲς</a:t>
            </a:r>
            <a:r>
              <a:rPr lang="el-GR" sz="2000" b="1" dirty="0"/>
              <a:t> </a:t>
            </a:r>
            <a:r>
              <a:rPr lang="el-GR" sz="2000" b="1" dirty="0" err="1"/>
              <a:t>οὐδέποτε</a:t>
            </a:r>
            <a:r>
              <a:rPr lang="el-GR" sz="2000" b="1" dirty="0"/>
              <a:t> </a:t>
            </a:r>
            <a:r>
              <a:rPr lang="el-GR" sz="2000" b="1" dirty="0" err="1"/>
              <a:t>δύναται</a:t>
            </a:r>
            <a:r>
              <a:rPr lang="el-GR" sz="2000" b="1" dirty="0"/>
              <a:t> </a:t>
            </a:r>
            <a:r>
              <a:rPr lang="el-GR" sz="2000" b="1" dirty="0" err="1"/>
              <a:t>τοὺς</a:t>
            </a:r>
            <a:r>
              <a:rPr lang="el-GR" sz="2000" b="1" dirty="0"/>
              <a:t> </a:t>
            </a:r>
            <a:r>
              <a:rPr lang="el-GR" sz="2000" b="1" dirty="0" err="1"/>
              <a:t>προσερχομένους</a:t>
            </a:r>
            <a:r>
              <a:rPr lang="el-GR" sz="2000" b="1" dirty="0"/>
              <a:t> </a:t>
            </a:r>
            <a:r>
              <a:rPr lang="el-GR" sz="2000" b="1" dirty="0" err="1"/>
              <a:t>τελειῶσαι</a:t>
            </a:r>
            <a:r>
              <a:rPr lang="el-GR" sz="2000" b="1" dirty="0"/>
              <a:t>·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 </a:t>
            </a:r>
            <a:r>
              <a:rPr lang="el-GR" sz="2000" dirty="0"/>
              <a:t> </a:t>
            </a:r>
            <a:r>
              <a:rPr lang="el-GR" sz="2000" dirty="0" err="1"/>
              <a:t>ἐπεὶ</a:t>
            </a:r>
            <a:r>
              <a:rPr lang="el-GR" sz="2000" dirty="0"/>
              <a:t> </a:t>
            </a:r>
            <a:r>
              <a:rPr lang="el-GR" sz="2000" dirty="0" err="1"/>
              <a:t>οὐκ</a:t>
            </a:r>
            <a:r>
              <a:rPr lang="el-GR" sz="2000" dirty="0"/>
              <a:t> </a:t>
            </a:r>
            <a:r>
              <a:rPr lang="el-GR" sz="2000" dirty="0" err="1"/>
              <a:t>ἂν</a:t>
            </a:r>
            <a:r>
              <a:rPr lang="el-GR" sz="2000" dirty="0"/>
              <a:t> </a:t>
            </a:r>
            <a:r>
              <a:rPr lang="el-GR" sz="2000" dirty="0" err="1"/>
              <a:t>ἐπαύσαντο</a:t>
            </a:r>
            <a:r>
              <a:rPr lang="el-GR" sz="2000" dirty="0"/>
              <a:t> </a:t>
            </a:r>
            <a:r>
              <a:rPr lang="el-GR" sz="2000" dirty="0" err="1"/>
              <a:t>προσφερόμεναι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μηδεμίαν</a:t>
            </a:r>
            <a:r>
              <a:rPr lang="el-GR" sz="2000" dirty="0"/>
              <a:t> </a:t>
            </a:r>
            <a:r>
              <a:rPr lang="el-GR" sz="2000" dirty="0" err="1"/>
              <a:t>ἔχειν</a:t>
            </a:r>
            <a:r>
              <a:rPr lang="el-GR" sz="2000" dirty="0"/>
              <a:t> </a:t>
            </a:r>
            <a:r>
              <a:rPr lang="el-GR" sz="2000" dirty="0" err="1"/>
              <a:t>ἔτι</a:t>
            </a:r>
            <a:r>
              <a:rPr lang="el-GR" sz="2000" dirty="0"/>
              <a:t> </a:t>
            </a:r>
            <a:r>
              <a:rPr lang="el-GR" sz="2000" dirty="0" err="1"/>
              <a:t>συνείδησιν</a:t>
            </a:r>
            <a:r>
              <a:rPr lang="el-GR" sz="2000" dirty="0"/>
              <a:t> </a:t>
            </a:r>
            <a:r>
              <a:rPr lang="el-GR" sz="2000" dirty="0" err="1"/>
              <a:t>ἁμαρτιῶν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λατρεύοντας</a:t>
            </a:r>
            <a:r>
              <a:rPr lang="el-GR" sz="2000" dirty="0"/>
              <a:t> </a:t>
            </a:r>
            <a:r>
              <a:rPr lang="el-GR" sz="2000" dirty="0" err="1"/>
              <a:t>ἅπαξ</a:t>
            </a:r>
            <a:r>
              <a:rPr lang="el-GR" sz="2000" dirty="0"/>
              <a:t> </a:t>
            </a:r>
            <a:r>
              <a:rPr lang="el-GR" sz="2000" dirty="0" err="1"/>
              <a:t>κεκαθαρισμένους</a:t>
            </a:r>
            <a:r>
              <a:rPr lang="el-GR" sz="2000" dirty="0"/>
              <a:t>;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3 </a:t>
            </a:r>
            <a:r>
              <a:rPr lang="el-GR" sz="2000" dirty="0"/>
              <a:t> </a:t>
            </a:r>
            <a:r>
              <a:rPr lang="el-GR" sz="2000" dirty="0" err="1"/>
              <a:t>ἀλλ</a:t>
            </a:r>
            <a:r>
              <a:rPr lang="el-GR" sz="2000" dirty="0"/>
              <a:t>᾽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αὐταῖς</a:t>
            </a:r>
            <a:r>
              <a:rPr lang="el-GR" sz="2000" dirty="0"/>
              <a:t> </a:t>
            </a:r>
            <a:r>
              <a:rPr lang="el-GR" sz="2000" dirty="0" err="1"/>
              <a:t>ἀνάμνησις</a:t>
            </a:r>
            <a:r>
              <a:rPr lang="el-GR" sz="2000" dirty="0"/>
              <a:t> </a:t>
            </a:r>
            <a:r>
              <a:rPr lang="el-GR" sz="2000" dirty="0" err="1"/>
              <a:t>ἁμαρτιῶν</a:t>
            </a:r>
            <a:r>
              <a:rPr lang="el-GR" sz="2000" dirty="0"/>
              <a:t> </a:t>
            </a:r>
            <a:r>
              <a:rPr lang="el-GR" sz="2000" dirty="0" err="1"/>
              <a:t>κατ</a:t>
            </a:r>
            <a:r>
              <a:rPr lang="el-GR" sz="2000" dirty="0"/>
              <a:t>᾽ </a:t>
            </a:r>
            <a:r>
              <a:rPr lang="el-GR" sz="2000" dirty="0" err="1"/>
              <a:t>ἐνιαυτόν</a:t>
            </a:r>
            <a:r>
              <a:rPr lang="el-GR" sz="2000" dirty="0"/>
              <a:t>·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4 </a:t>
            </a:r>
            <a:r>
              <a:rPr lang="el-GR" sz="2000" dirty="0"/>
              <a:t> </a:t>
            </a:r>
            <a:r>
              <a:rPr lang="el-GR" sz="2000" dirty="0" err="1"/>
              <a:t>ἀδύνατον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αἷμα</a:t>
            </a:r>
            <a:r>
              <a:rPr lang="el-GR" sz="2000" dirty="0"/>
              <a:t> </a:t>
            </a:r>
            <a:r>
              <a:rPr lang="el-GR" sz="2000" dirty="0" err="1"/>
              <a:t>ταύρων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τράγων</a:t>
            </a:r>
            <a:r>
              <a:rPr lang="el-GR" sz="2000" dirty="0"/>
              <a:t> </a:t>
            </a:r>
            <a:r>
              <a:rPr lang="el-GR" sz="2000" dirty="0" err="1"/>
              <a:t>ἀφαιρεῖν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.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5 </a:t>
            </a:r>
            <a:r>
              <a:rPr lang="el-GR" sz="2000" dirty="0"/>
              <a:t> </a:t>
            </a:r>
            <a:r>
              <a:rPr lang="el-GR" sz="2000" dirty="0" err="1"/>
              <a:t>Διὸ</a:t>
            </a:r>
            <a:r>
              <a:rPr lang="el-GR" sz="2000" dirty="0"/>
              <a:t> </a:t>
            </a:r>
            <a:r>
              <a:rPr lang="el-GR" sz="2000" dirty="0" err="1"/>
              <a:t>εἰσερχόμενος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κόσμον</a:t>
            </a:r>
            <a:r>
              <a:rPr lang="el-GR" sz="2000" dirty="0"/>
              <a:t> </a:t>
            </a:r>
            <a:r>
              <a:rPr lang="el-GR" sz="2000" dirty="0" err="1"/>
              <a:t>λέγει</a:t>
            </a:r>
            <a:r>
              <a:rPr lang="el-GR" sz="2000" dirty="0"/>
              <a:t>· </a:t>
            </a:r>
            <a:r>
              <a:rPr lang="el-GR" sz="2000" dirty="0" err="1"/>
              <a:t>θυσίαν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προσφορὰν</a:t>
            </a:r>
            <a:r>
              <a:rPr lang="el-GR" sz="2000" dirty="0"/>
              <a:t> </a:t>
            </a:r>
            <a:r>
              <a:rPr lang="el-GR" sz="2000" dirty="0" err="1"/>
              <a:t>οὐκ</a:t>
            </a:r>
            <a:r>
              <a:rPr lang="el-GR" sz="2000" dirty="0"/>
              <a:t> </a:t>
            </a:r>
            <a:r>
              <a:rPr lang="el-GR" sz="2000" dirty="0" err="1"/>
              <a:t>ἠθέλησας</a:t>
            </a:r>
            <a:r>
              <a:rPr lang="el-GR" sz="2000" dirty="0"/>
              <a:t>, </a:t>
            </a:r>
            <a:r>
              <a:rPr lang="el-GR" sz="2000" dirty="0" err="1"/>
              <a:t>σῶμα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κατηρτίσω</a:t>
            </a:r>
            <a:r>
              <a:rPr lang="el-GR" sz="2000" dirty="0"/>
              <a:t> μοι·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6 </a:t>
            </a:r>
            <a:r>
              <a:rPr lang="el-GR" sz="2000" dirty="0"/>
              <a:t> </a:t>
            </a:r>
            <a:r>
              <a:rPr lang="el-GR" sz="2000" dirty="0" err="1"/>
              <a:t>ὁλοκαυτώματα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περὶ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 </a:t>
            </a:r>
            <a:r>
              <a:rPr lang="el-GR" sz="2000" dirty="0" err="1"/>
              <a:t>οὐκ</a:t>
            </a:r>
            <a:r>
              <a:rPr lang="el-GR" sz="2000" dirty="0"/>
              <a:t> </a:t>
            </a:r>
            <a:r>
              <a:rPr lang="el-GR" sz="2000" dirty="0" err="1"/>
              <a:t>εὐδόκησας</a:t>
            </a:r>
            <a:r>
              <a:rPr lang="el-GR" sz="2000" dirty="0"/>
              <a:t>.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7 </a:t>
            </a:r>
            <a:r>
              <a:rPr lang="el-GR" sz="2000" dirty="0"/>
              <a:t> </a:t>
            </a:r>
            <a:r>
              <a:rPr lang="el-GR" sz="2000" dirty="0" err="1"/>
              <a:t>τότε</a:t>
            </a:r>
            <a:r>
              <a:rPr lang="el-GR" sz="2000" dirty="0"/>
              <a:t> </a:t>
            </a:r>
            <a:r>
              <a:rPr lang="el-GR" sz="2000" dirty="0" err="1"/>
              <a:t>εἶπον</a:t>
            </a:r>
            <a:r>
              <a:rPr lang="el-GR" sz="2000" dirty="0"/>
              <a:t>· </a:t>
            </a:r>
            <a:r>
              <a:rPr lang="el-GR" sz="2000" dirty="0" err="1"/>
              <a:t>ἰδοὺ</a:t>
            </a:r>
            <a:r>
              <a:rPr lang="el-GR" sz="2000" dirty="0"/>
              <a:t> </a:t>
            </a:r>
            <a:r>
              <a:rPr lang="el-GR" sz="2000" dirty="0" err="1"/>
              <a:t>ἥκω</a:t>
            </a:r>
            <a:r>
              <a:rPr lang="el-GR" sz="2000" dirty="0"/>
              <a:t>,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κεφαλίδι</a:t>
            </a:r>
            <a:r>
              <a:rPr lang="el-GR" sz="2000" dirty="0"/>
              <a:t> </a:t>
            </a:r>
            <a:r>
              <a:rPr lang="el-GR" sz="2000" dirty="0" err="1"/>
              <a:t>βιβλίου</a:t>
            </a:r>
            <a:r>
              <a:rPr lang="el-GR" sz="2000" dirty="0"/>
              <a:t> </a:t>
            </a:r>
            <a:r>
              <a:rPr lang="el-GR" sz="2000" dirty="0" err="1"/>
              <a:t>γέγραπται</a:t>
            </a:r>
            <a:r>
              <a:rPr lang="el-GR" sz="2000" dirty="0"/>
              <a:t> </a:t>
            </a:r>
            <a:r>
              <a:rPr lang="el-GR" sz="2000" dirty="0" err="1"/>
              <a:t>περὶ</a:t>
            </a:r>
            <a:r>
              <a:rPr lang="el-GR" sz="2000" dirty="0"/>
              <a:t> </a:t>
            </a:r>
            <a:r>
              <a:rPr lang="el-GR" sz="2000" dirty="0" err="1"/>
              <a:t>ἐμοῦ</a:t>
            </a:r>
            <a:r>
              <a:rPr lang="el-GR" sz="2000" dirty="0"/>
              <a:t>,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ποιῆσαι</a:t>
            </a:r>
            <a:r>
              <a:rPr lang="el-GR" sz="2000" dirty="0"/>
              <a:t> ὁ </a:t>
            </a:r>
            <a:r>
              <a:rPr lang="el-GR" sz="2000" dirty="0" err="1"/>
              <a:t>θεὸς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θέλημά</a:t>
            </a:r>
            <a:r>
              <a:rPr lang="el-GR" sz="2000" dirty="0"/>
              <a:t> σου.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8 </a:t>
            </a:r>
            <a:r>
              <a:rPr lang="el-GR" sz="2000" dirty="0"/>
              <a:t> </a:t>
            </a:r>
            <a:r>
              <a:rPr lang="el-GR" sz="2000" dirty="0" err="1"/>
              <a:t>ἀνώτερον</a:t>
            </a:r>
            <a:r>
              <a:rPr lang="el-GR" sz="2000" dirty="0"/>
              <a:t> </a:t>
            </a:r>
            <a:r>
              <a:rPr lang="el-GR" sz="2000" dirty="0" err="1"/>
              <a:t>λέγων</a:t>
            </a:r>
            <a:r>
              <a:rPr lang="el-GR" sz="2000" dirty="0"/>
              <a:t> </a:t>
            </a:r>
            <a:r>
              <a:rPr lang="el-GR" sz="2000" dirty="0" err="1"/>
              <a:t>ὅτι</a:t>
            </a:r>
            <a:r>
              <a:rPr lang="el-GR" sz="2000" dirty="0"/>
              <a:t> </a:t>
            </a:r>
            <a:r>
              <a:rPr lang="el-GR" sz="2000" dirty="0" err="1"/>
              <a:t>θυσίας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προσφορὰς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ὁλοκαυτώματα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περὶ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 </a:t>
            </a:r>
            <a:r>
              <a:rPr lang="el-GR" sz="2000" dirty="0" err="1"/>
              <a:t>οὐκ</a:t>
            </a:r>
            <a:r>
              <a:rPr lang="el-GR" sz="2000" dirty="0"/>
              <a:t> </a:t>
            </a:r>
            <a:r>
              <a:rPr lang="el-GR" sz="2000" dirty="0" err="1"/>
              <a:t>ἠθέλησας</a:t>
            </a:r>
            <a:r>
              <a:rPr lang="el-GR" sz="2000" dirty="0"/>
              <a:t> </a:t>
            </a:r>
            <a:r>
              <a:rPr lang="el-GR" sz="2000" dirty="0" err="1"/>
              <a:t>οὐδὲ</a:t>
            </a:r>
            <a:r>
              <a:rPr lang="el-GR" sz="2000" dirty="0"/>
              <a:t> </a:t>
            </a:r>
            <a:r>
              <a:rPr lang="el-GR" sz="2000" dirty="0" err="1"/>
              <a:t>εὐδόκησας</a:t>
            </a:r>
            <a:r>
              <a:rPr lang="el-GR" sz="2000" dirty="0"/>
              <a:t>, </a:t>
            </a:r>
            <a:r>
              <a:rPr lang="el-GR" sz="2000" dirty="0" err="1"/>
              <a:t>αἵτινες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νόμον</a:t>
            </a:r>
            <a:r>
              <a:rPr lang="el-GR" sz="2000" dirty="0"/>
              <a:t> </a:t>
            </a:r>
            <a:r>
              <a:rPr lang="el-GR" sz="2000" dirty="0" err="1"/>
              <a:t>προσφέρονται</a:t>
            </a:r>
            <a:r>
              <a:rPr lang="el-GR" sz="2000" dirty="0"/>
              <a:t>, </a:t>
            </a:r>
            <a:r>
              <a:rPr lang="en-US" sz="2000" dirty="0"/>
              <a:t>(</a:t>
            </a:r>
            <a:r>
              <a:rPr lang="en-US" sz="2000" dirty="0" err="1"/>
              <a:t>Heb</a:t>
            </a:r>
            <a:r>
              <a:rPr lang="en-US" sz="2000" dirty="0"/>
              <a:t> 9:26-8 BGT</a:t>
            </a:r>
            <a:r>
              <a:rPr lang="en-US" sz="2000" dirty="0" smtClean="0"/>
              <a:t>)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9262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476672"/>
            <a:ext cx="8229600" cy="5688632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baseline="30000" dirty="0"/>
              <a:t>9 </a:t>
            </a:r>
            <a:r>
              <a:rPr lang="el-GR" sz="2000" dirty="0"/>
              <a:t> </a:t>
            </a:r>
            <a:r>
              <a:rPr lang="el-GR" sz="2000" dirty="0" err="1"/>
              <a:t>τότε</a:t>
            </a:r>
            <a:r>
              <a:rPr lang="el-GR" sz="2000" dirty="0"/>
              <a:t> </a:t>
            </a:r>
            <a:r>
              <a:rPr lang="el-GR" sz="2000" dirty="0" err="1"/>
              <a:t>εἴρηκεν</a:t>
            </a:r>
            <a:r>
              <a:rPr lang="el-GR" sz="2000" dirty="0"/>
              <a:t>· </a:t>
            </a:r>
            <a:r>
              <a:rPr lang="el-GR" sz="2000" dirty="0" err="1"/>
              <a:t>ἰδοὺ</a:t>
            </a:r>
            <a:r>
              <a:rPr lang="el-GR" sz="2000" dirty="0"/>
              <a:t> </a:t>
            </a:r>
            <a:r>
              <a:rPr lang="el-GR" sz="2000" dirty="0" err="1"/>
              <a:t>ἥκω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ποιῆσαι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θέλημά</a:t>
            </a:r>
            <a:r>
              <a:rPr lang="el-GR" sz="2000" dirty="0"/>
              <a:t> σου. </a:t>
            </a:r>
            <a:r>
              <a:rPr lang="el-GR" sz="2000" dirty="0" err="1"/>
              <a:t>ἀναιρεῖ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πρῶτον</a:t>
            </a:r>
            <a:r>
              <a:rPr lang="el-GR" sz="2000" dirty="0"/>
              <a:t> </a:t>
            </a:r>
            <a:r>
              <a:rPr lang="el-GR" sz="2000" dirty="0" err="1"/>
              <a:t>ἵνα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δεύτερον</a:t>
            </a:r>
            <a:r>
              <a:rPr lang="el-GR" sz="2000" dirty="0"/>
              <a:t> </a:t>
            </a:r>
            <a:r>
              <a:rPr lang="el-GR" sz="2000" dirty="0" err="1"/>
              <a:t>στήσῃ</a:t>
            </a:r>
            <a:r>
              <a:rPr lang="el-GR" sz="2000" dirty="0"/>
              <a:t>,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10 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ᾧ </a:t>
            </a:r>
            <a:r>
              <a:rPr lang="el-GR" sz="2000" dirty="0" err="1"/>
              <a:t>θελήματι</a:t>
            </a:r>
            <a:r>
              <a:rPr lang="el-GR" sz="2000" dirty="0"/>
              <a:t> </a:t>
            </a:r>
            <a:r>
              <a:rPr lang="el-GR" sz="2000" dirty="0" err="1"/>
              <a:t>ἡγιασμένοι</a:t>
            </a:r>
            <a:r>
              <a:rPr lang="el-GR" sz="2000" dirty="0"/>
              <a:t> </a:t>
            </a:r>
            <a:r>
              <a:rPr lang="el-GR" sz="2000" dirty="0" err="1"/>
              <a:t>ἐσμὲν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προσφορᾶς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σώματος</a:t>
            </a:r>
            <a:r>
              <a:rPr lang="el-GR" sz="2000" dirty="0"/>
              <a:t> </a:t>
            </a:r>
            <a:r>
              <a:rPr lang="el-GR" sz="2000" dirty="0" err="1"/>
              <a:t>Ἰησοῦ</a:t>
            </a:r>
            <a:r>
              <a:rPr lang="el-GR" sz="2000" dirty="0"/>
              <a:t> </a:t>
            </a:r>
            <a:r>
              <a:rPr lang="el-GR" sz="2000" dirty="0" err="1"/>
              <a:t>Χριστοῦ</a:t>
            </a:r>
            <a:r>
              <a:rPr lang="el-GR" sz="2000" dirty="0"/>
              <a:t> </a:t>
            </a:r>
            <a:r>
              <a:rPr lang="el-GR" sz="2000" dirty="0" err="1"/>
              <a:t>ἐφάπαξ</a:t>
            </a:r>
            <a:r>
              <a:rPr lang="el-GR" sz="2000" dirty="0"/>
              <a:t>.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11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πᾶς</a:t>
            </a:r>
            <a:r>
              <a:rPr lang="el-GR" sz="2000" dirty="0"/>
              <a:t> </a:t>
            </a:r>
            <a:r>
              <a:rPr lang="el-GR" sz="2000" dirty="0" err="1"/>
              <a:t>μὲν</a:t>
            </a:r>
            <a:r>
              <a:rPr lang="el-GR" sz="2000" dirty="0"/>
              <a:t> </a:t>
            </a:r>
            <a:r>
              <a:rPr lang="el-GR" sz="2000" dirty="0" err="1"/>
              <a:t>ἱερεὺς</a:t>
            </a:r>
            <a:r>
              <a:rPr lang="el-GR" sz="2000" dirty="0"/>
              <a:t> </a:t>
            </a:r>
            <a:r>
              <a:rPr lang="el-GR" sz="2000" dirty="0" err="1"/>
              <a:t>ἕστηκεν</a:t>
            </a:r>
            <a:r>
              <a:rPr lang="el-GR" sz="2000" dirty="0"/>
              <a:t> </a:t>
            </a:r>
            <a:r>
              <a:rPr lang="el-GR" sz="2000" dirty="0" err="1"/>
              <a:t>καθ</a:t>
            </a:r>
            <a:r>
              <a:rPr lang="el-GR" sz="2000" dirty="0"/>
              <a:t>᾽ </a:t>
            </a:r>
            <a:r>
              <a:rPr lang="el-GR" sz="2000" dirty="0" err="1"/>
              <a:t>ἡμέραν</a:t>
            </a:r>
            <a:r>
              <a:rPr lang="el-GR" sz="2000" dirty="0"/>
              <a:t> </a:t>
            </a:r>
            <a:r>
              <a:rPr lang="el-GR" sz="2000" dirty="0" err="1"/>
              <a:t>λειτουργῶν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αὐτὰς</a:t>
            </a:r>
            <a:r>
              <a:rPr lang="el-GR" sz="2000" dirty="0"/>
              <a:t> </a:t>
            </a:r>
            <a:r>
              <a:rPr lang="el-GR" sz="2000" dirty="0" err="1"/>
              <a:t>πολλάκις</a:t>
            </a:r>
            <a:r>
              <a:rPr lang="el-GR" sz="2000" dirty="0"/>
              <a:t> </a:t>
            </a:r>
            <a:r>
              <a:rPr lang="el-GR" sz="2000" dirty="0" err="1"/>
              <a:t>προσφέρων</a:t>
            </a:r>
            <a:r>
              <a:rPr lang="el-GR" sz="2000" dirty="0"/>
              <a:t> </a:t>
            </a:r>
            <a:r>
              <a:rPr lang="el-GR" sz="2000" dirty="0" err="1"/>
              <a:t>θυσίας</a:t>
            </a:r>
            <a:r>
              <a:rPr lang="el-GR" sz="2000" dirty="0"/>
              <a:t>, </a:t>
            </a:r>
            <a:r>
              <a:rPr lang="el-GR" sz="2000" dirty="0" err="1"/>
              <a:t>αἵτινες</a:t>
            </a:r>
            <a:r>
              <a:rPr lang="el-GR" sz="2000" dirty="0"/>
              <a:t> </a:t>
            </a:r>
            <a:r>
              <a:rPr lang="el-GR" sz="2000" dirty="0" err="1"/>
              <a:t>οὐδέποτε</a:t>
            </a:r>
            <a:r>
              <a:rPr lang="el-GR" sz="2000" dirty="0"/>
              <a:t> </a:t>
            </a:r>
            <a:r>
              <a:rPr lang="el-GR" sz="2000" dirty="0" err="1"/>
              <a:t>δύνανται</a:t>
            </a:r>
            <a:r>
              <a:rPr lang="el-GR" sz="2000" dirty="0"/>
              <a:t> </a:t>
            </a:r>
            <a:r>
              <a:rPr lang="el-GR" sz="2000" dirty="0" err="1"/>
              <a:t>περιελεῖν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,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12 </a:t>
            </a:r>
            <a:r>
              <a:rPr lang="el-GR" sz="2000" dirty="0"/>
              <a:t> </a:t>
            </a:r>
            <a:r>
              <a:rPr lang="el-GR" sz="2000" dirty="0" err="1"/>
              <a:t>οὗτος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μίαν</a:t>
            </a:r>
            <a:r>
              <a:rPr lang="el-GR" sz="2000" dirty="0"/>
              <a:t> </a:t>
            </a:r>
            <a:r>
              <a:rPr lang="el-GR" sz="2000" dirty="0" err="1"/>
              <a:t>ὑπὲρ</a:t>
            </a:r>
            <a:r>
              <a:rPr lang="el-GR" sz="2000" dirty="0"/>
              <a:t> </a:t>
            </a:r>
            <a:r>
              <a:rPr lang="el-GR" sz="2000" dirty="0" err="1"/>
              <a:t>ἁμαρτιῶν</a:t>
            </a:r>
            <a:r>
              <a:rPr lang="el-GR" sz="2000" dirty="0"/>
              <a:t> </a:t>
            </a:r>
            <a:r>
              <a:rPr lang="el-GR" sz="2000" dirty="0" err="1"/>
              <a:t>προσενέγκας</a:t>
            </a:r>
            <a:r>
              <a:rPr lang="el-GR" sz="2000" dirty="0"/>
              <a:t> </a:t>
            </a:r>
            <a:r>
              <a:rPr lang="el-GR" sz="2000" dirty="0" err="1"/>
              <a:t>θυσίαν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διηνεκὲς</a:t>
            </a:r>
            <a:r>
              <a:rPr lang="el-GR" sz="2000" dirty="0"/>
              <a:t> </a:t>
            </a:r>
            <a:r>
              <a:rPr lang="el-GR" sz="2000" dirty="0" err="1"/>
              <a:t>ἐκάθισεν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δεξιᾷ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θεοῦ</a:t>
            </a:r>
            <a:r>
              <a:rPr lang="el-GR" sz="2000" dirty="0"/>
              <a:t>,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13 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λοιπὸν</a:t>
            </a:r>
            <a:r>
              <a:rPr lang="el-GR" sz="2000" dirty="0"/>
              <a:t> </a:t>
            </a:r>
            <a:r>
              <a:rPr lang="el-GR" sz="2000" dirty="0" err="1"/>
              <a:t>ἐκδεχόμενος</a:t>
            </a:r>
            <a:r>
              <a:rPr lang="el-GR" sz="2000" dirty="0"/>
              <a:t> </a:t>
            </a:r>
            <a:r>
              <a:rPr lang="el-GR" sz="2000" dirty="0" err="1"/>
              <a:t>ἕως</a:t>
            </a:r>
            <a:r>
              <a:rPr lang="el-GR" sz="2000" dirty="0"/>
              <a:t> </a:t>
            </a:r>
            <a:r>
              <a:rPr lang="el-GR" sz="2000" dirty="0" err="1"/>
              <a:t>τεθῶσιν</a:t>
            </a:r>
            <a:r>
              <a:rPr lang="el-GR" sz="2000" dirty="0"/>
              <a:t> </a:t>
            </a:r>
            <a:r>
              <a:rPr lang="el-GR" sz="2000" dirty="0" err="1"/>
              <a:t>οἱ</a:t>
            </a:r>
            <a:r>
              <a:rPr lang="el-GR" sz="2000" dirty="0"/>
              <a:t> </a:t>
            </a:r>
            <a:r>
              <a:rPr lang="el-GR" sz="2000" dirty="0" err="1"/>
              <a:t>ἐχθροὶ</a:t>
            </a:r>
            <a:r>
              <a:rPr lang="el-GR" sz="2000" dirty="0"/>
              <a:t> </a:t>
            </a:r>
            <a:r>
              <a:rPr lang="el-GR" sz="2000" dirty="0" err="1"/>
              <a:t>αὐτοῦ</a:t>
            </a:r>
            <a:r>
              <a:rPr lang="el-GR" sz="2000" dirty="0"/>
              <a:t> </a:t>
            </a:r>
            <a:r>
              <a:rPr lang="el-GR" sz="2000" dirty="0" err="1"/>
              <a:t>ὑποπόδιον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ποδῶν</a:t>
            </a:r>
            <a:r>
              <a:rPr lang="el-GR" sz="2000" dirty="0"/>
              <a:t> </a:t>
            </a:r>
            <a:r>
              <a:rPr lang="el-GR" sz="2000" dirty="0" err="1"/>
              <a:t>αὐτοῦ</a:t>
            </a:r>
            <a:r>
              <a:rPr lang="el-GR" sz="2000" dirty="0"/>
              <a:t>.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14 </a:t>
            </a:r>
            <a:r>
              <a:rPr lang="el-GR" sz="2000" dirty="0"/>
              <a:t> </a:t>
            </a:r>
            <a:r>
              <a:rPr lang="el-GR" sz="2000" b="1" dirty="0" err="1"/>
              <a:t>μιᾷ</a:t>
            </a:r>
            <a:r>
              <a:rPr lang="el-GR" sz="2000" b="1" dirty="0"/>
              <a:t> </a:t>
            </a:r>
            <a:r>
              <a:rPr lang="el-GR" sz="2000" b="1" dirty="0" err="1"/>
              <a:t>γὰρ</a:t>
            </a:r>
            <a:r>
              <a:rPr lang="el-GR" sz="2000" b="1" dirty="0"/>
              <a:t> </a:t>
            </a:r>
            <a:r>
              <a:rPr lang="el-GR" sz="2000" b="1" dirty="0" err="1"/>
              <a:t>προσφορᾷ</a:t>
            </a:r>
            <a:r>
              <a:rPr lang="el-GR" sz="2000" b="1" dirty="0"/>
              <a:t> </a:t>
            </a:r>
            <a:r>
              <a:rPr lang="el-GR" sz="2000" b="1" dirty="0" err="1"/>
              <a:t>τετελείωκεν</a:t>
            </a:r>
            <a:r>
              <a:rPr lang="el-GR" sz="2000" b="1" dirty="0"/>
              <a:t> </a:t>
            </a:r>
            <a:r>
              <a:rPr lang="el-GR" sz="2000" b="1" dirty="0" err="1"/>
              <a:t>εἰς</a:t>
            </a:r>
            <a:r>
              <a:rPr lang="el-GR" sz="2000" b="1" dirty="0"/>
              <a:t> </a:t>
            </a:r>
            <a:r>
              <a:rPr lang="el-GR" sz="2000" b="1" dirty="0" err="1"/>
              <a:t>τὸ</a:t>
            </a:r>
            <a:r>
              <a:rPr lang="el-GR" sz="2000" b="1" dirty="0"/>
              <a:t> </a:t>
            </a:r>
            <a:r>
              <a:rPr lang="el-GR" sz="2000" b="1" dirty="0" err="1"/>
              <a:t>διηνεκὲς</a:t>
            </a:r>
            <a:r>
              <a:rPr lang="el-GR" sz="2000" b="1" dirty="0"/>
              <a:t> </a:t>
            </a:r>
            <a:r>
              <a:rPr lang="el-GR" sz="2000" b="1" dirty="0" err="1"/>
              <a:t>τοὺς</a:t>
            </a:r>
            <a:r>
              <a:rPr lang="el-GR" sz="2000" b="1" dirty="0"/>
              <a:t> </a:t>
            </a:r>
            <a:r>
              <a:rPr lang="el-GR" sz="2000" b="1" dirty="0" err="1"/>
              <a:t>ἁγιαζομένους</a:t>
            </a:r>
            <a:r>
              <a:rPr lang="el-GR" sz="2000" b="1" dirty="0"/>
              <a:t>.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15 </a:t>
            </a:r>
            <a:r>
              <a:rPr lang="el-GR" sz="2000" dirty="0"/>
              <a:t> </a:t>
            </a:r>
            <a:r>
              <a:rPr lang="el-GR" sz="2000" dirty="0" err="1"/>
              <a:t>Μαρτυρεῖ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ἡμῖν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πνεῦμα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ἅγιον</a:t>
            </a:r>
            <a:r>
              <a:rPr lang="el-GR" sz="2000" dirty="0"/>
              <a:t>· </a:t>
            </a:r>
            <a:r>
              <a:rPr lang="el-GR" sz="2000" dirty="0" err="1"/>
              <a:t>μετὰ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εἰρηκέναι</a:t>
            </a:r>
            <a:r>
              <a:rPr lang="el-GR" sz="2000" dirty="0"/>
              <a:t>·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16 </a:t>
            </a:r>
            <a:r>
              <a:rPr lang="el-GR" sz="2000" dirty="0"/>
              <a:t> </a:t>
            </a:r>
            <a:r>
              <a:rPr lang="el-GR" sz="2000" b="1" dirty="0" err="1"/>
              <a:t>αὕτη</a:t>
            </a:r>
            <a:r>
              <a:rPr lang="el-GR" sz="2000" b="1" dirty="0"/>
              <a:t> ἡ </a:t>
            </a:r>
            <a:r>
              <a:rPr lang="el-GR" sz="2000" b="1" dirty="0" err="1"/>
              <a:t>διαθήκη</a:t>
            </a:r>
            <a:r>
              <a:rPr lang="el-GR" sz="2000" b="1" dirty="0"/>
              <a:t> </a:t>
            </a:r>
            <a:r>
              <a:rPr lang="el-GR" sz="2000" b="1" dirty="0" err="1"/>
              <a:t>ἣν</a:t>
            </a:r>
            <a:r>
              <a:rPr lang="el-GR" sz="2000" b="1" dirty="0"/>
              <a:t> </a:t>
            </a:r>
            <a:r>
              <a:rPr lang="el-GR" sz="2000" b="1" dirty="0" err="1"/>
              <a:t>διαθήσομαι</a:t>
            </a:r>
            <a:r>
              <a:rPr lang="el-GR" sz="2000" b="1" dirty="0"/>
              <a:t> </a:t>
            </a:r>
            <a:r>
              <a:rPr lang="el-GR" sz="2000" b="1" dirty="0" err="1"/>
              <a:t>πρὸς</a:t>
            </a:r>
            <a:r>
              <a:rPr lang="el-GR" sz="2000" b="1" dirty="0"/>
              <a:t> </a:t>
            </a:r>
            <a:r>
              <a:rPr lang="el-GR" sz="2000" b="1" dirty="0" err="1"/>
              <a:t>αὐτοὺς</a:t>
            </a:r>
            <a:r>
              <a:rPr lang="el-GR" sz="2000" b="1" dirty="0"/>
              <a:t> </a:t>
            </a:r>
            <a:r>
              <a:rPr lang="el-GR" sz="2000" b="1" dirty="0" err="1"/>
              <a:t>μετὰ</a:t>
            </a:r>
            <a:r>
              <a:rPr lang="el-GR" sz="2000" b="1" dirty="0"/>
              <a:t> </a:t>
            </a:r>
            <a:r>
              <a:rPr lang="el-GR" sz="2000" b="1" dirty="0" err="1"/>
              <a:t>τὰς</a:t>
            </a:r>
            <a:r>
              <a:rPr lang="el-GR" sz="2000" b="1" dirty="0"/>
              <a:t> </a:t>
            </a:r>
            <a:r>
              <a:rPr lang="el-GR" sz="2000" b="1" dirty="0" err="1"/>
              <a:t>ἡμέρας</a:t>
            </a:r>
            <a:r>
              <a:rPr lang="el-GR" sz="2000" b="1" dirty="0"/>
              <a:t> </a:t>
            </a:r>
            <a:r>
              <a:rPr lang="el-GR" sz="2000" b="1" dirty="0" err="1"/>
              <a:t>ἐκείνας</a:t>
            </a:r>
            <a:r>
              <a:rPr lang="el-GR" sz="2000" b="1" dirty="0"/>
              <a:t>, </a:t>
            </a:r>
            <a:r>
              <a:rPr lang="el-GR" sz="2000" b="1" dirty="0" err="1"/>
              <a:t>λέγει</a:t>
            </a:r>
            <a:r>
              <a:rPr lang="el-GR" sz="2000" b="1" dirty="0"/>
              <a:t> </a:t>
            </a:r>
            <a:r>
              <a:rPr lang="el-GR" sz="2000" b="1" dirty="0" err="1"/>
              <a:t>κύριος</a:t>
            </a:r>
            <a:r>
              <a:rPr lang="el-GR" sz="2000" b="1" dirty="0"/>
              <a:t>· </a:t>
            </a:r>
            <a:r>
              <a:rPr lang="el-GR" sz="2000" b="1" dirty="0" err="1"/>
              <a:t>διδοὺς</a:t>
            </a:r>
            <a:r>
              <a:rPr lang="el-GR" sz="2000" b="1" dirty="0"/>
              <a:t> </a:t>
            </a:r>
            <a:r>
              <a:rPr lang="el-GR" sz="2000" b="1" dirty="0" err="1"/>
              <a:t>νόμους</a:t>
            </a:r>
            <a:r>
              <a:rPr lang="el-GR" sz="2000" b="1" dirty="0"/>
              <a:t> μου </a:t>
            </a:r>
            <a:r>
              <a:rPr lang="el-GR" sz="2000" b="1" dirty="0" err="1"/>
              <a:t>ἐπὶ</a:t>
            </a:r>
            <a:r>
              <a:rPr lang="el-GR" sz="2000" b="1" dirty="0"/>
              <a:t> </a:t>
            </a:r>
            <a:r>
              <a:rPr lang="el-GR" sz="2000" b="1" dirty="0" err="1"/>
              <a:t>καρδίας</a:t>
            </a:r>
            <a:r>
              <a:rPr lang="el-GR" sz="2000" b="1" dirty="0"/>
              <a:t> </a:t>
            </a:r>
            <a:r>
              <a:rPr lang="el-GR" sz="2000" b="1" dirty="0" err="1"/>
              <a:t>αὐτῶν</a:t>
            </a:r>
            <a:r>
              <a:rPr lang="el-GR" sz="2000" b="1" dirty="0"/>
              <a:t> </a:t>
            </a:r>
            <a:r>
              <a:rPr lang="el-GR" sz="2000" b="1" dirty="0" err="1"/>
              <a:t>καὶ</a:t>
            </a:r>
            <a:r>
              <a:rPr lang="el-GR" sz="2000" b="1" dirty="0"/>
              <a:t> </a:t>
            </a:r>
            <a:r>
              <a:rPr lang="el-GR" sz="2000" b="1" dirty="0" err="1"/>
              <a:t>ἐπὶ</a:t>
            </a:r>
            <a:r>
              <a:rPr lang="el-GR" sz="2000" b="1" dirty="0"/>
              <a:t> </a:t>
            </a:r>
            <a:r>
              <a:rPr lang="el-GR" sz="2000" b="1" dirty="0" err="1"/>
              <a:t>τὴν</a:t>
            </a:r>
            <a:r>
              <a:rPr lang="el-GR" sz="2000" b="1" dirty="0"/>
              <a:t> </a:t>
            </a:r>
            <a:r>
              <a:rPr lang="el-GR" sz="2000" b="1" dirty="0" err="1"/>
              <a:t>διάνοιαν</a:t>
            </a:r>
            <a:r>
              <a:rPr lang="el-GR" sz="2000" b="1" dirty="0"/>
              <a:t> </a:t>
            </a:r>
            <a:r>
              <a:rPr lang="el-GR" sz="2000" b="1" dirty="0" err="1"/>
              <a:t>αὐτῶν</a:t>
            </a:r>
            <a:r>
              <a:rPr lang="el-GR" sz="2000" b="1" dirty="0"/>
              <a:t> </a:t>
            </a:r>
            <a:r>
              <a:rPr lang="el-GR" sz="2000" b="1" dirty="0" err="1"/>
              <a:t>ἐπιγράψω</a:t>
            </a:r>
            <a:r>
              <a:rPr lang="el-GR" sz="2000" b="1" dirty="0"/>
              <a:t> </a:t>
            </a:r>
            <a:r>
              <a:rPr lang="el-GR" sz="2000" b="1" dirty="0" err="1"/>
              <a:t>αὐτούς</a:t>
            </a:r>
            <a:r>
              <a:rPr lang="el-GR" sz="2000" b="1" dirty="0"/>
              <a:t>,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17 </a:t>
            </a:r>
            <a:r>
              <a:rPr lang="el-GR" sz="2000" dirty="0"/>
              <a:t> </a:t>
            </a:r>
            <a:r>
              <a:rPr lang="el-GR" sz="2000" b="1" dirty="0" err="1"/>
              <a:t>καὶ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ἁμαρτιῶν</a:t>
            </a:r>
            <a:r>
              <a:rPr lang="el-GR" sz="2000" b="1" dirty="0"/>
              <a:t> </a:t>
            </a:r>
            <a:r>
              <a:rPr lang="el-GR" sz="2000" b="1" dirty="0" err="1"/>
              <a:t>αὐτῶν</a:t>
            </a:r>
            <a:r>
              <a:rPr lang="el-GR" sz="2000" b="1" dirty="0"/>
              <a:t> </a:t>
            </a:r>
            <a:r>
              <a:rPr lang="el-GR" sz="2000" b="1" dirty="0" err="1"/>
              <a:t>καὶ</a:t>
            </a:r>
            <a:r>
              <a:rPr lang="el-GR" sz="2000" b="1" dirty="0"/>
              <a:t> </a:t>
            </a:r>
            <a:r>
              <a:rPr lang="el-GR" sz="2000" b="1" dirty="0" err="1"/>
              <a:t>τῶν</a:t>
            </a:r>
            <a:r>
              <a:rPr lang="el-GR" sz="2000" b="1" dirty="0"/>
              <a:t> </a:t>
            </a:r>
            <a:r>
              <a:rPr lang="el-GR" sz="2000" b="1" dirty="0" err="1"/>
              <a:t>ἀνομιῶν</a:t>
            </a:r>
            <a:r>
              <a:rPr lang="el-GR" sz="2000" b="1" dirty="0"/>
              <a:t> </a:t>
            </a:r>
            <a:r>
              <a:rPr lang="el-GR" sz="2000" b="1" dirty="0" err="1"/>
              <a:t>αὐτῶν</a:t>
            </a:r>
            <a:r>
              <a:rPr lang="el-GR" sz="2000" b="1" dirty="0"/>
              <a:t> </a:t>
            </a:r>
            <a:r>
              <a:rPr lang="el-GR" sz="2000" b="1" dirty="0" err="1"/>
              <a:t>οὐ</a:t>
            </a:r>
            <a:r>
              <a:rPr lang="el-GR" sz="2000" b="1" dirty="0"/>
              <a:t> </a:t>
            </a:r>
            <a:r>
              <a:rPr lang="el-GR" sz="2000" b="1" dirty="0" err="1"/>
              <a:t>μὴ</a:t>
            </a:r>
            <a:r>
              <a:rPr lang="el-GR" sz="2000" b="1" dirty="0"/>
              <a:t> </a:t>
            </a:r>
            <a:r>
              <a:rPr lang="el-GR" sz="2000" b="1" dirty="0" err="1"/>
              <a:t>μνησθήσομαι</a:t>
            </a:r>
            <a:r>
              <a:rPr lang="el-GR" sz="2000" b="1" dirty="0"/>
              <a:t> </a:t>
            </a:r>
            <a:r>
              <a:rPr lang="el-GR" sz="2000" b="1" dirty="0" err="1"/>
              <a:t>ἔτι</a:t>
            </a:r>
            <a:r>
              <a:rPr lang="el-GR" sz="2000" dirty="0"/>
              <a:t>.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18 </a:t>
            </a:r>
            <a:r>
              <a:rPr lang="el-GR" sz="2000" dirty="0"/>
              <a:t> </a:t>
            </a:r>
            <a:r>
              <a:rPr lang="el-GR" sz="2000" dirty="0" err="1"/>
              <a:t>ὅπου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ἄφεσις</a:t>
            </a:r>
            <a:r>
              <a:rPr lang="el-GR" sz="2000" dirty="0"/>
              <a:t> </a:t>
            </a:r>
            <a:r>
              <a:rPr lang="el-GR" sz="2000" dirty="0" err="1"/>
              <a:t>τούτων</a:t>
            </a:r>
            <a:r>
              <a:rPr lang="el-GR" sz="2000" dirty="0"/>
              <a:t>, </a:t>
            </a:r>
            <a:r>
              <a:rPr lang="el-GR" sz="2000" dirty="0" err="1"/>
              <a:t>οὐκέτι</a:t>
            </a:r>
            <a:r>
              <a:rPr lang="el-GR" sz="2000" dirty="0"/>
              <a:t> </a:t>
            </a:r>
            <a:r>
              <a:rPr lang="el-GR" sz="2000" dirty="0" err="1"/>
              <a:t>προσφορὰ</a:t>
            </a:r>
            <a:r>
              <a:rPr lang="el-GR" sz="2000" dirty="0"/>
              <a:t> </a:t>
            </a:r>
            <a:r>
              <a:rPr lang="el-GR" sz="2000" dirty="0" err="1"/>
              <a:t>περὶ</a:t>
            </a:r>
            <a:r>
              <a:rPr lang="el-GR" sz="2000" dirty="0"/>
              <a:t> </a:t>
            </a:r>
            <a:r>
              <a:rPr lang="el-GR" sz="2000" dirty="0" err="1"/>
              <a:t>ἁμαρτίας</a:t>
            </a:r>
            <a:r>
              <a:rPr lang="el-GR" sz="2000" dirty="0"/>
              <a:t>.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19 </a:t>
            </a:r>
            <a:r>
              <a:rPr lang="el-GR" sz="2000" dirty="0"/>
              <a:t> </a:t>
            </a:r>
            <a:r>
              <a:rPr lang="el-GR" sz="2000" dirty="0" err="1"/>
              <a:t>Ἔχοντες</a:t>
            </a:r>
            <a:r>
              <a:rPr lang="el-GR" sz="2000" dirty="0"/>
              <a:t> </a:t>
            </a:r>
            <a:r>
              <a:rPr lang="el-GR" sz="2000" dirty="0" err="1"/>
              <a:t>οὖν</a:t>
            </a:r>
            <a:r>
              <a:rPr lang="el-GR" sz="2000" dirty="0"/>
              <a:t>, </a:t>
            </a:r>
            <a:r>
              <a:rPr lang="el-GR" sz="2000" dirty="0" err="1"/>
              <a:t>ἀδελφοί</a:t>
            </a:r>
            <a:r>
              <a:rPr lang="el-GR" sz="2000" dirty="0"/>
              <a:t>, </a:t>
            </a:r>
            <a:r>
              <a:rPr lang="el-GR" sz="2000" dirty="0" err="1"/>
              <a:t>παρρησίαν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εἴσοδον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ἁγίων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αἵματι</a:t>
            </a:r>
            <a:r>
              <a:rPr lang="el-GR" sz="2000" dirty="0"/>
              <a:t> </a:t>
            </a:r>
            <a:r>
              <a:rPr lang="el-GR" sz="2000" dirty="0" err="1"/>
              <a:t>Ἰησοῦ</a:t>
            </a:r>
            <a:r>
              <a:rPr lang="el-GR" sz="2000" dirty="0"/>
              <a:t>,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20 </a:t>
            </a:r>
            <a:r>
              <a:rPr lang="el-GR" sz="2000" dirty="0"/>
              <a:t> </a:t>
            </a:r>
            <a:r>
              <a:rPr lang="el-GR" sz="2000" dirty="0" err="1"/>
              <a:t>ἣν</a:t>
            </a:r>
            <a:r>
              <a:rPr lang="el-GR" sz="2000" dirty="0"/>
              <a:t> </a:t>
            </a:r>
            <a:r>
              <a:rPr lang="el-GR" sz="2000" dirty="0" err="1"/>
              <a:t>ἐνεκαίνισεν</a:t>
            </a:r>
            <a:r>
              <a:rPr lang="el-GR" sz="2000" dirty="0"/>
              <a:t> </a:t>
            </a:r>
            <a:r>
              <a:rPr lang="el-GR" sz="2000" dirty="0" err="1"/>
              <a:t>ἡμῖν</a:t>
            </a:r>
            <a:r>
              <a:rPr lang="el-GR" sz="2000" dirty="0"/>
              <a:t> </a:t>
            </a:r>
            <a:r>
              <a:rPr lang="el-GR" sz="2000" dirty="0" err="1"/>
              <a:t>ὁδὸν</a:t>
            </a:r>
            <a:r>
              <a:rPr lang="el-GR" sz="2000" dirty="0"/>
              <a:t> </a:t>
            </a:r>
            <a:r>
              <a:rPr lang="el-GR" sz="2000" dirty="0" err="1"/>
              <a:t>πρόσφατον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ζῶσαν</a:t>
            </a:r>
            <a:r>
              <a:rPr lang="el-GR" sz="2000" dirty="0"/>
              <a:t> </a:t>
            </a:r>
            <a:r>
              <a:rPr lang="el-GR" sz="2000" dirty="0" err="1"/>
              <a:t>διὰ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καταπετάσματος</a:t>
            </a:r>
            <a:r>
              <a:rPr lang="el-GR" sz="2000" dirty="0"/>
              <a:t>, </a:t>
            </a:r>
            <a:r>
              <a:rPr lang="el-GR" sz="2000" dirty="0" err="1"/>
              <a:t>τοῦτ</a:t>
            </a:r>
            <a:r>
              <a:rPr lang="el-GR" sz="2000" dirty="0"/>
              <a:t>᾽ </a:t>
            </a:r>
            <a:r>
              <a:rPr lang="el-GR" sz="2000" dirty="0" err="1"/>
              <a:t>ἔστιν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σαρκὸς</a:t>
            </a:r>
            <a:r>
              <a:rPr lang="el-GR" sz="2000" dirty="0"/>
              <a:t> </a:t>
            </a:r>
            <a:r>
              <a:rPr lang="el-GR" sz="2000" dirty="0" err="1"/>
              <a:t>αὐτοῦ</a:t>
            </a:r>
            <a:r>
              <a:rPr lang="el-GR" sz="2000" dirty="0"/>
              <a:t>,</a:t>
            </a:r>
          </a:p>
          <a:p>
            <a:pPr marL="0" indent="0">
              <a:lnSpc>
                <a:spcPts val="1800"/>
              </a:lnSpc>
              <a:spcBef>
                <a:spcPts val="100"/>
              </a:spcBef>
              <a:buNone/>
            </a:pPr>
            <a:r>
              <a:rPr lang="en-US" sz="2000" dirty="0"/>
              <a:t> </a:t>
            </a:r>
            <a:r>
              <a:rPr lang="en-US" sz="2000" baseline="30000" dirty="0"/>
              <a:t>21 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ἱερέα</a:t>
            </a:r>
            <a:r>
              <a:rPr lang="el-GR" sz="2000" dirty="0"/>
              <a:t> </a:t>
            </a:r>
            <a:r>
              <a:rPr lang="el-GR" sz="2000" dirty="0" err="1"/>
              <a:t>μέγαν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οἶκον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θεοῦ</a:t>
            </a:r>
            <a:r>
              <a:rPr lang="el-GR" sz="2000" dirty="0"/>
              <a:t>, </a:t>
            </a:r>
            <a:r>
              <a:rPr lang="en-US" sz="2000" dirty="0"/>
              <a:t>(</a:t>
            </a:r>
            <a:r>
              <a:rPr lang="en-US" sz="2000" dirty="0" err="1"/>
              <a:t>Heb</a:t>
            </a:r>
            <a:r>
              <a:rPr lang="en-US" sz="2000" dirty="0"/>
              <a:t> 10:9-21 BGT</a:t>
            </a:r>
            <a:r>
              <a:rPr lang="en-US" sz="2000" dirty="0" smtClean="0"/>
              <a:t>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126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Το άστρο του Δαυίδ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07906"/>
            <a:ext cx="2353114" cy="2710549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>
              <a:buAutoNum type="arabicPeriod"/>
            </a:pPr>
            <a:r>
              <a:rPr lang="el-GR" sz="2500" dirty="0" smtClean="0"/>
              <a:t>Κορυφές</a:t>
            </a:r>
            <a:r>
              <a:rPr lang="en-US" sz="2500" dirty="0" smtClean="0"/>
              <a:t> </a:t>
            </a:r>
            <a:r>
              <a:rPr lang="el-GR" sz="2500" dirty="0" smtClean="0"/>
              <a:t>-</a:t>
            </a:r>
            <a:r>
              <a:rPr lang="en-US" sz="2500" dirty="0" smtClean="0"/>
              <a:t> </a:t>
            </a:r>
            <a:r>
              <a:rPr lang="el-GR" sz="2500" dirty="0" smtClean="0"/>
              <a:t>δώδεκα </a:t>
            </a:r>
            <a:r>
              <a:rPr lang="el-GR" sz="2500" dirty="0"/>
              <a:t>φυλές</a:t>
            </a:r>
          </a:p>
          <a:p>
            <a:pPr>
              <a:buAutoNum type="arabicPeriod"/>
            </a:pPr>
            <a:r>
              <a:rPr lang="el-GR" sz="2500" dirty="0"/>
              <a:t>Ασπίδα Δαυίδ</a:t>
            </a:r>
          </a:p>
          <a:p>
            <a:pPr>
              <a:buAutoNum type="arabicPeriod"/>
            </a:pPr>
            <a:r>
              <a:rPr lang="el-GR" sz="2500" dirty="0" smtClean="0"/>
              <a:t>Θεός</a:t>
            </a:r>
            <a:r>
              <a:rPr lang="en-US" sz="2500" dirty="0" smtClean="0"/>
              <a:t> </a:t>
            </a:r>
            <a:r>
              <a:rPr lang="el-GR" sz="2500" dirty="0"/>
              <a:t>- </a:t>
            </a:r>
            <a:r>
              <a:rPr lang="el-GR" sz="2500" dirty="0" smtClean="0"/>
              <a:t>Εγώ</a:t>
            </a:r>
            <a:r>
              <a:rPr lang="en-US" sz="2500" dirty="0" smtClean="0"/>
              <a:t> </a:t>
            </a:r>
            <a:r>
              <a:rPr lang="el-GR" sz="2500" dirty="0" smtClean="0"/>
              <a:t>-</a:t>
            </a:r>
            <a:r>
              <a:rPr lang="en-US" sz="2500" dirty="0" smtClean="0"/>
              <a:t> </a:t>
            </a:r>
            <a:r>
              <a:rPr lang="el-GR" sz="2500" dirty="0" smtClean="0"/>
              <a:t>Συνάνθρωπος</a:t>
            </a:r>
            <a:endParaRPr lang="el-GR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3468730" y="5003758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38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7373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Το άστρο του </a:t>
            </a:r>
            <a:r>
              <a:rPr lang="el-GR" dirty="0" smtClean="0"/>
              <a:t>Δαυίδ</a:t>
            </a:r>
            <a:r>
              <a:rPr lang="en-US" dirty="0"/>
              <a:t> </a:t>
            </a:r>
            <a:r>
              <a:rPr lang="en-US" dirty="0" smtClean="0"/>
              <a:t>[2]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1635268" cy="4084568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600" dirty="0"/>
              <a:t>Το </a:t>
            </a:r>
            <a:r>
              <a:rPr lang="el-GR" sz="2600" dirty="0" smtClean="0"/>
              <a:t>Εβραϊκό </a:t>
            </a:r>
            <a:r>
              <a:rPr lang="el-GR" sz="2600" dirty="0"/>
              <a:t>«Άστρο του Δαυίδ» γνωστό και ως «</a:t>
            </a:r>
            <a:r>
              <a:rPr lang="el-GR" sz="2600" dirty="0" err="1"/>
              <a:t>Μαγκέν</a:t>
            </a:r>
            <a:r>
              <a:rPr lang="el-GR" sz="2600" dirty="0"/>
              <a:t> Δαυίδ» περιέχει και τα 24 γράμματα του Εβραϊκού αλφαβήτου</a:t>
            </a:r>
            <a:r>
              <a:rPr lang="el-GR" sz="2600" dirty="0" smtClean="0"/>
              <a:t>.</a:t>
            </a:r>
            <a:endParaRPr lang="el-GR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3398956" y="571469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39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41904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Το άστρο του </a:t>
            </a:r>
            <a:r>
              <a:rPr lang="el-GR" dirty="0" smtClean="0"/>
              <a:t>Δαυίδ</a:t>
            </a:r>
            <a:r>
              <a:rPr lang="en-US" dirty="0" smtClean="0"/>
              <a:t> [3]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44792"/>
            <a:ext cx="2109422" cy="2636778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600" dirty="0"/>
              <a:t>Το επίσημο έμβλημα της θεοσοφικής εταιρίας. </a:t>
            </a:r>
            <a:r>
              <a:rPr lang="el-GR" sz="2600" dirty="0" err="1"/>
              <a:t>Ουροβόρος</a:t>
            </a:r>
            <a:r>
              <a:rPr lang="el-GR" sz="2600" dirty="0"/>
              <a:t> </a:t>
            </a:r>
            <a:r>
              <a:rPr lang="el-GR" sz="2600" dirty="0" err="1"/>
              <a:t>όφις</a:t>
            </a:r>
            <a:r>
              <a:rPr lang="el-GR" sz="2600" dirty="0"/>
              <a:t>, με Άστρο του Δαυίδ και Σβάστικα</a:t>
            </a:r>
            <a:r>
              <a:rPr lang="el-GR" sz="2600" dirty="0" smtClean="0"/>
              <a:t>.</a:t>
            </a:r>
            <a:endParaRPr lang="el-GR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3657086" y="496687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40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4429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9" y="274638"/>
            <a:ext cx="84849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1. Τα ιερά της Πατριαρχικής </a:t>
            </a:r>
            <a:r>
              <a:rPr lang="el-GR" dirty="0" smtClean="0"/>
              <a:t>εποχής</a:t>
            </a:r>
            <a:r>
              <a:rPr lang="en-US" dirty="0" smtClean="0"/>
              <a:t> [2]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605206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sz="2400" dirty="0" smtClean="0"/>
              <a:t>ΣΥΧΕΜ </a:t>
            </a:r>
            <a:r>
              <a:rPr lang="el-GR" sz="2400" dirty="0"/>
              <a:t>-</a:t>
            </a:r>
            <a:r>
              <a:rPr lang="el-GR" sz="2400" dirty="0" smtClean="0"/>
              <a:t> ΑΒΡΑΜ - ΕΠΑΓΓΕΛΙΑ </a:t>
            </a:r>
            <a:r>
              <a:rPr lang="el-GR" sz="2400" dirty="0"/>
              <a:t>ΘΕΟΥ.</a:t>
            </a:r>
          </a:p>
          <a:p>
            <a:r>
              <a:rPr lang="el-GR" sz="2400" dirty="0"/>
              <a:t>ΙΗΣΟΥΣ ΤΟΥ ΝΑΥΗ ΘΑ ΤΟΠΟΘΕΤΗΣΕΙ ΛΙΘΟ ΣΕ ΑΝΑΜΝΗΣΗ ΤΗΣ ΣΥΝΑΦΘΕΙΣΑΣ ΔΙΑΘΗΚΗΣ ΜΕΤΑΞΥ ΤΟΥ ΘΕΟΥ ΚΑΙ ΤΩΝ ΔΩΔΕΚΑ ΦΥΛΩΝ ΤΟΥ ΙΣΡΑΗΛ.</a:t>
            </a:r>
          </a:p>
          <a:p>
            <a:r>
              <a:rPr lang="el-GR" sz="2400" dirty="0"/>
              <a:t>ΔΡΥΣ ΤΟΥ </a:t>
            </a:r>
            <a:r>
              <a:rPr lang="el-GR" sz="2400" dirty="0" smtClean="0"/>
              <a:t>ΜΑΜΒΡΗ - ΑΒΡΑΑΜ </a:t>
            </a:r>
            <a:r>
              <a:rPr lang="el-GR" sz="2400" dirty="0"/>
              <a:t>ΜΕΤΑ ΤΗ ΦΙΛΟΞΕΝΙΑ ΤΟΥ ΘΕΟΥ.</a:t>
            </a:r>
          </a:p>
          <a:p>
            <a:r>
              <a:rPr lang="el-GR" sz="2400" dirty="0" smtClean="0"/>
              <a:t>ΒΕΕΡΣΕΒΑ - ΙΣΑΑΚ.</a:t>
            </a:r>
            <a:endParaRPr lang="el-GR" sz="2400" dirty="0"/>
          </a:p>
          <a:p>
            <a:r>
              <a:rPr lang="el-GR" sz="2400" dirty="0" smtClean="0"/>
              <a:t>ΙΑΚΩΒ - ΒΑΙΘΗΛ </a:t>
            </a:r>
            <a:r>
              <a:rPr lang="el-GR" sz="2400" dirty="0"/>
              <a:t>(ΕΝΥΠΝΙΟ ΜΕ ΤΗΝ ΚΛΙΜΑΚΑ</a:t>
            </a:r>
            <a:r>
              <a:rPr lang="el-GR" sz="2400" dirty="0" smtClean="0"/>
              <a:t>).</a:t>
            </a:r>
            <a:endParaRPr lang="el-GR" sz="2400" dirty="0"/>
          </a:p>
          <a:p>
            <a:r>
              <a:rPr lang="el-GR" sz="2400" u="sng" dirty="0"/>
              <a:t>Ο ΤΡΟΠΟΣ ΛΑΤΡΕΙΑΣ ΟΠΩΣ ΤΩΝ ΧΑΝΑΝΑΙΩΝ. ΔΙΑΦΟΡΑ ΕΙΝΑΙ Η ΠΡΟΣΩΠΙΚΗ ΕΠΙΚΟΙΝΩΝΙΑ ΚΑΙ Ο ΔΙΑΛΟΓΟΣ ΜΕΤΑΞΥ ΘΕΟΥ ΚΑΙ ΠΑΤΡΙΑΡΧΗ</a:t>
            </a:r>
            <a:r>
              <a:rPr lang="el-GR" sz="2400" u="sng" dirty="0" smtClean="0"/>
              <a:t>.</a:t>
            </a:r>
            <a:endParaRPr lang="el-GR" sz="2400" u="sng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80928"/>
            <a:ext cx="2292213" cy="1608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87171" y="4437112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694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r>
              <a:rPr lang="el-GR" dirty="0" smtClean="0"/>
              <a:t>Πεντάλφα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2101932" cy="2090057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28602"/>
            <a:ext cx="2028825" cy="225742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2816"/>
            <a:ext cx="2666675" cy="171429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42925"/>
            <a:ext cx="1800200" cy="26431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1564" y="364287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41</a:t>
            </a:r>
            <a:endParaRPr lang="el-GR" sz="15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88457" y="617133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42</a:t>
            </a:r>
            <a:endParaRPr lang="el-GR" sz="15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86747" y="327241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43</a:t>
            </a:r>
            <a:endParaRPr lang="el-GR" sz="15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454021" y="617133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44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9441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5. Ο Ναός του Σολομώντα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912768" cy="4130378"/>
          </a:xfrm>
        </p:spPr>
      </p:pic>
      <p:sp>
        <p:nvSpPr>
          <p:cNvPr id="7" name="TextBox 6"/>
          <p:cNvSpPr txBox="1"/>
          <p:nvPr/>
        </p:nvSpPr>
        <p:spPr>
          <a:xfrm>
            <a:off x="1151620" y="5934336"/>
            <a:ext cx="6840760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l-GR" dirty="0"/>
              <a:t>Ο Λόφος Μωρία στη σημερινή του </a:t>
            </a:r>
            <a:r>
              <a:rPr lang="el-GR" dirty="0" smtClean="0"/>
              <a:t>μορφή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8019798" y="5616124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45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8160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300" dirty="0"/>
              <a:t> </a:t>
            </a:r>
            <a:r>
              <a:rPr lang="el-GR" sz="2300" dirty="0" err="1"/>
              <a:t>εἶπας</a:t>
            </a:r>
            <a:r>
              <a:rPr lang="el-GR" sz="2300" dirty="0"/>
              <a:t> </a:t>
            </a:r>
            <a:r>
              <a:rPr lang="el-GR" sz="2300" dirty="0" err="1"/>
              <a:t>οἰκοδομῆσαι</a:t>
            </a:r>
            <a:r>
              <a:rPr lang="el-GR" sz="2300" dirty="0"/>
              <a:t> </a:t>
            </a:r>
            <a:r>
              <a:rPr lang="el-GR" sz="2300" dirty="0" err="1"/>
              <a:t>ναὸν</a:t>
            </a:r>
            <a:r>
              <a:rPr lang="el-GR" sz="2300" dirty="0"/>
              <a:t> </a:t>
            </a:r>
            <a:r>
              <a:rPr lang="el-GR" sz="2300" dirty="0" err="1"/>
              <a:t>ἐν</a:t>
            </a:r>
            <a:r>
              <a:rPr lang="el-GR" sz="2300" dirty="0"/>
              <a:t> </a:t>
            </a:r>
            <a:r>
              <a:rPr lang="el-GR" sz="2300" dirty="0" err="1"/>
              <a:t>ὄρει</a:t>
            </a:r>
            <a:r>
              <a:rPr lang="el-GR" sz="2300" dirty="0"/>
              <a:t> </a:t>
            </a:r>
            <a:r>
              <a:rPr lang="el-GR" sz="2300" dirty="0" err="1"/>
              <a:t>ἁγίῳ</a:t>
            </a:r>
            <a:r>
              <a:rPr lang="el-GR" sz="2300" dirty="0"/>
              <a:t> σου </a:t>
            </a: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ἐν</a:t>
            </a:r>
            <a:r>
              <a:rPr lang="el-GR" sz="2300" dirty="0"/>
              <a:t> </a:t>
            </a:r>
            <a:r>
              <a:rPr lang="el-GR" sz="2300" dirty="0" err="1"/>
              <a:t>πόλει</a:t>
            </a:r>
            <a:r>
              <a:rPr lang="el-GR" sz="2300" dirty="0"/>
              <a:t> </a:t>
            </a:r>
            <a:r>
              <a:rPr lang="el-GR" sz="2300" dirty="0" err="1"/>
              <a:t>κατασκηνώσεώς</a:t>
            </a:r>
            <a:r>
              <a:rPr lang="el-GR" sz="2300" dirty="0"/>
              <a:t> σου </a:t>
            </a:r>
            <a:r>
              <a:rPr lang="el-GR" sz="2300" dirty="0" err="1"/>
              <a:t>θυσιαστήριον</a:t>
            </a:r>
            <a:r>
              <a:rPr lang="el-GR" sz="2300" dirty="0"/>
              <a:t> </a:t>
            </a:r>
            <a:r>
              <a:rPr lang="el-GR" sz="2300" dirty="0" err="1"/>
              <a:t>μίμημα</a:t>
            </a:r>
            <a:r>
              <a:rPr lang="el-GR" sz="2300" dirty="0"/>
              <a:t> </a:t>
            </a:r>
            <a:r>
              <a:rPr lang="el-GR" sz="2300" dirty="0" err="1"/>
              <a:t>σκηνῆς</a:t>
            </a:r>
            <a:r>
              <a:rPr lang="el-GR" sz="2300" dirty="0"/>
              <a:t> </a:t>
            </a:r>
            <a:r>
              <a:rPr lang="el-GR" sz="2300" dirty="0" err="1"/>
              <a:t>ἁγίας</a:t>
            </a:r>
            <a:r>
              <a:rPr lang="el-GR" sz="2300" dirty="0"/>
              <a:t> </a:t>
            </a:r>
            <a:r>
              <a:rPr lang="el-GR" sz="2300" dirty="0" err="1"/>
              <a:t>ἣν</a:t>
            </a:r>
            <a:r>
              <a:rPr lang="el-GR" sz="2300" dirty="0"/>
              <a:t> </a:t>
            </a:r>
            <a:r>
              <a:rPr lang="el-GR" sz="2300" dirty="0" err="1"/>
              <a:t>προητοίμασας</a:t>
            </a:r>
            <a:r>
              <a:rPr lang="el-GR" sz="2300" dirty="0"/>
              <a:t> </a:t>
            </a:r>
            <a:r>
              <a:rPr lang="el-GR" sz="2300" dirty="0" err="1"/>
              <a:t>ἀπ</a:t>
            </a:r>
            <a:r>
              <a:rPr lang="el-GR" sz="2300" dirty="0"/>
              <a:t>᾽ </a:t>
            </a:r>
            <a:r>
              <a:rPr lang="el-GR" sz="2300" dirty="0" err="1"/>
              <a:t>ἀρχῆς</a:t>
            </a:r>
            <a:endParaRPr lang="el-GR" sz="23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μετὰ</a:t>
            </a:r>
            <a:r>
              <a:rPr lang="el-GR" sz="2300" dirty="0"/>
              <a:t> </a:t>
            </a:r>
            <a:r>
              <a:rPr lang="el-GR" sz="2300" dirty="0" err="1"/>
              <a:t>σοῦ</a:t>
            </a:r>
            <a:r>
              <a:rPr lang="el-GR" sz="2300" dirty="0"/>
              <a:t> ἡ </a:t>
            </a:r>
            <a:r>
              <a:rPr lang="el-GR" sz="2300" dirty="0" err="1"/>
              <a:t>σοφία</a:t>
            </a:r>
            <a:r>
              <a:rPr lang="el-GR" sz="2300" dirty="0"/>
              <a:t> ἡ </a:t>
            </a:r>
            <a:r>
              <a:rPr lang="el-GR" sz="2300" dirty="0" err="1"/>
              <a:t>εἰδυῖα</a:t>
            </a:r>
            <a:r>
              <a:rPr lang="el-GR" sz="2300" dirty="0"/>
              <a:t> </a:t>
            </a:r>
            <a:r>
              <a:rPr lang="el-GR" sz="2300" dirty="0" err="1"/>
              <a:t>τὰ</a:t>
            </a:r>
            <a:r>
              <a:rPr lang="el-GR" sz="2300" dirty="0"/>
              <a:t> </a:t>
            </a:r>
            <a:r>
              <a:rPr lang="el-GR" sz="2300" dirty="0" err="1"/>
              <a:t>ἔργα</a:t>
            </a:r>
            <a:r>
              <a:rPr lang="el-GR" sz="2300" dirty="0"/>
              <a:t> σου </a:t>
            </a: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παροῦσα</a:t>
            </a:r>
            <a:r>
              <a:rPr lang="el-GR" sz="2300" dirty="0"/>
              <a:t> </a:t>
            </a:r>
            <a:r>
              <a:rPr lang="el-GR" sz="2300" dirty="0" err="1"/>
              <a:t>ὅτε</a:t>
            </a:r>
            <a:r>
              <a:rPr lang="el-GR" sz="2300" dirty="0"/>
              <a:t> </a:t>
            </a:r>
            <a:r>
              <a:rPr lang="el-GR" sz="2300" dirty="0" err="1"/>
              <a:t>ἐποίεις</a:t>
            </a:r>
            <a:r>
              <a:rPr lang="el-GR" sz="2300" dirty="0"/>
              <a:t> </a:t>
            </a:r>
            <a:r>
              <a:rPr lang="el-GR" sz="2300" dirty="0" err="1"/>
              <a:t>τὸν</a:t>
            </a:r>
            <a:r>
              <a:rPr lang="el-GR" sz="2300" dirty="0"/>
              <a:t> </a:t>
            </a:r>
            <a:r>
              <a:rPr lang="el-GR" sz="2300" dirty="0" err="1"/>
              <a:t>κόσμον</a:t>
            </a:r>
            <a:r>
              <a:rPr lang="el-GR" sz="2300" dirty="0"/>
              <a:t> </a:t>
            </a: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ἐπισταμένη</a:t>
            </a:r>
            <a:r>
              <a:rPr lang="el-GR" sz="2300" dirty="0"/>
              <a:t> </a:t>
            </a:r>
            <a:r>
              <a:rPr lang="el-GR" sz="2300" dirty="0" err="1"/>
              <a:t>τί</a:t>
            </a:r>
            <a:r>
              <a:rPr lang="el-GR" sz="2300" dirty="0"/>
              <a:t> </a:t>
            </a:r>
            <a:r>
              <a:rPr lang="el-GR" sz="2300" dirty="0" err="1"/>
              <a:t>ἀρεστὸν</a:t>
            </a:r>
            <a:r>
              <a:rPr lang="el-GR" sz="2300" dirty="0"/>
              <a:t> </a:t>
            </a:r>
            <a:r>
              <a:rPr lang="el-GR" sz="2300" dirty="0" err="1"/>
              <a:t>ἐν</a:t>
            </a:r>
            <a:r>
              <a:rPr lang="el-GR" sz="2300" dirty="0"/>
              <a:t> </a:t>
            </a:r>
            <a:r>
              <a:rPr lang="el-GR" sz="2300" dirty="0" err="1"/>
              <a:t>ὀφθαλμοῖς</a:t>
            </a:r>
            <a:r>
              <a:rPr lang="el-GR" sz="2300" dirty="0"/>
              <a:t> σου </a:t>
            </a: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τί</a:t>
            </a:r>
            <a:r>
              <a:rPr lang="el-GR" sz="2300" dirty="0"/>
              <a:t> </a:t>
            </a:r>
            <a:r>
              <a:rPr lang="el-GR" sz="2300" dirty="0" err="1"/>
              <a:t>εὐθὲς</a:t>
            </a:r>
            <a:r>
              <a:rPr lang="el-GR" sz="2300" dirty="0"/>
              <a:t> </a:t>
            </a:r>
            <a:r>
              <a:rPr lang="el-GR" sz="2300" dirty="0" err="1"/>
              <a:t>ἐν</a:t>
            </a:r>
            <a:r>
              <a:rPr lang="el-GR" sz="2300" dirty="0"/>
              <a:t> </a:t>
            </a:r>
            <a:r>
              <a:rPr lang="el-GR" sz="2300" dirty="0" err="1"/>
              <a:t>ἐντολαῖς</a:t>
            </a:r>
            <a:r>
              <a:rPr lang="el-GR" sz="2300" dirty="0"/>
              <a:t> σου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300" dirty="0"/>
              <a:t>   </a:t>
            </a:r>
            <a:r>
              <a:rPr lang="el-GR" sz="2300" dirty="0" err="1"/>
              <a:t>ἐξαπόστειλον</a:t>
            </a:r>
            <a:r>
              <a:rPr lang="el-GR" sz="2300" dirty="0"/>
              <a:t> </a:t>
            </a:r>
            <a:r>
              <a:rPr lang="el-GR" sz="2300" dirty="0" err="1"/>
              <a:t>αὐτὴν</a:t>
            </a:r>
            <a:r>
              <a:rPr lang="el-GR" sz="2300" dirty="0"/>
              <a:t> </a:t>
            </a:r>
            <a:r>
              <a:rPr lang="el-GR" sz="2300" dirty="0" err="1"/>
              <a:t>ἐξ</a:t>
            </a:r>
            <a:r>
              <a:rPr lang="el-GR" sz="2300" dirty="0"/>
              <a:t> </a:t>
            </a:r>
            <a:r>
              <a:rPr lang="el-GR" sz="2300" dirty="0" err="1"/>
              <a:t>ἁγίων</a:t>
            </a:r>
            <a:r>
              <a:rPr lang="el-GR" sz="2300" dirty="0"/>
              <a:t> </a:t>
            </a:r>
            <a:r>
              <a:rPr lang="el-GR" sz="2300" dirty="0" err="1"/>
              <a:t>οὐρανῶν</a:t>
            </a:r>
            <a:r>
              <a:rPr lang="el-GR" sz="2300" dirty="0"/>
              <a:t> </a:t>
            </a: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ἀπὸ</a:t>
            </a:r>
            <a:r>
              <a:rPr lang="el-GR" sz="2300" dirty="0"/>
              <a:t> </a:t>
            </a:r>
            <a:r>
              <a:rPr lang="el-GR" sz="2300" dirty="0" err="1"/>
              <a:t>θρόνου</a:t>
            </a:r>
            <a:r>
              <a:rPr lang="el-GR" sz="2300" dirty="0"/>
              <a:t> </a:t>
            </a:r>
            <a:r>
              <a:rPr lang="el-GR" sz="2300" dirty="0" err="1"/>
              <a:t>δόξης</a:t>
            </a:r>
            <a:r>
              <a:rPr lang="el-GR" sz="2300" dirty="0"/>
              <a:t> σου </a:t>
            </a:r>
            <a:r>
              <a:rPr lang="el-GR" sz="2300" dirty="0" err="1"/>
              <a:t>πέμψον</a:t>
            </a:r>
            <a:r>
              <a:rPr lang="el-GR" sz="2300" dirty="0"/>
              <a:t> </a:t>
            </a:r>
            <a:r>
              <a:rPr lang="el-GR" sz="2300" dirty="0" err="1"/>
              <a:t>αὐτήν</a:t>
            </a:r>
            <a:r>
              <a:rPr lang="el-GR" sz="2300" dirty="0"/>
              <a:t> </a:t>
            </a:r>
            <a:r>
              <a:rPr lang="el-GR" sz="2300" dirty="0" err="1"/>
              <a:t>ἵνα</a:t>
            </a:r>
            <a:r>
              <a:rPr lang="el-GR" sz="2300" dirty="0"/>
              <a:t> </a:t>
            </a:r>
            <a:r>
              <a:rPr lang="el-GR" sz="2300" dirty="0" err="1"/>
              <a:t>συμπαροῦσά</a:t>
            </a:r>
            <a:r>
              <a:rPr lang="el-GR" sz="2300" dirty="0"/>
              <a:t> μοι </a:t>
            </a:r>
            <a:r>
              <a:rPr lang="el-GR" sz="2300" dirty="0" err="1"/>
              <a:t>κοπιάσῃ</a:t>
            </a:r>
            <a:r>
              <a:rPr lang="el-GR" sz="2300" dirty="0"/>
              <a:t> </a:t>
            </a:r>
            <a:r>
              <a:rPr lang="el-GR" sz="2300" dirty="0" err="1"/>
              <a:t>καὶ</a:t>
            </a:r>
            <a:r>
              <a:rPr lang="el-GR" sz="2300" dirty="0"/>
              <a:t> </a:t>
            </a:r>
            <a:r>
              <a:rPr lang="el-GR" sz="2300" dirty="0" err="1"/>
              <a:t>γνῶ</a:t>
            </a:r>
            <a:r>
              <a:rPr lang="el-GR" sz="2300" dirty="0"/>
              <a:t> </a:t>
            </a:r>
            <a:r>
              <a:rPr lang="el-GR" sz="2300" dirty="0" err="1"/>
              <a:t>τί</a:t>
            </a:r>
            <a:r>
              <a:rPr lang="el-GR" sz="2300" dirty="0"/>
              <a:t> </a:t>
            </a:r>
            <a:r>
              <a:rPr lang="el-GR" sz="2300" dirty="0" err="1"/>
              <a:t>εὐάρεστόν</a:t>
            </a:r>
            <a:r>
              <a:rPr lang="el-GR" sz="2300" dirty="0"/>
              <a:t> </a:t>
            </a:r>
            <a:r>
              <a:rPr lang="el-GR" sz="2300" dirty="0" err="1"/>
              <a:t>ἐστιν</a:t>
            </a:r>
            <a:r>
              <a:rPr lang="el-GR" sz="2300" dirty="0"/>
              <a:t> </a:t>
            </a:r>
            <a:r>
              <a:rPr lang="el-GR" sz="2300" dirty="0" err="1"/>
              <a:t>παρὰ</a:t>
            </a:r>
            <a:r>
              <a:rPr lang="el-GR" sz="2300" dirty="0"/>
              <a:t> </a:t>
            </a:r>
            <a:r>
              <a:rPr lang="el-GR" sz="2300" dirty="0" err="1"/>
              <a:t>σοί</a:t>
            </a:r>
            <a:endParaRPr lang="el-GR" sz="23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300" dirty="0"/>
              <a:t> (</a:t>
            </a:r>
            <a:r>
              <a:rPr lang="en-US" sz="2300" dirty="0" err="1"/>
              <a:t>Wis</a:t>
            </a:r>
            <a:r>
              <a:rPr lang="en-US" sz="2300" dirty="0"/>
              <a:t> 9:8-10 BGT</a:t>
            </a:r>
            <a:r>
              <a:rPr lang="en-US" sz="2300" dirty="0" smtClean="0"/>
              <a:t>)</a:t>
            </a:r>
            <a:endParaRPr lang="en-US" sz="2300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ΧΩΡΟΣ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l-GR" dirty="0" smtClean="0"/>
              <a:t>ΝΑΟΣ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l-GR" dirty="0" smtClean="0"/>
              <a:t>ΣΥΝΑΓΩΓΗ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5" y="1548638"/>
            <a:ext cx="2016224" cy="267561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7" y="4354494"/>
            <a:ext cx="2286000" cy="20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6079" y="400789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46</a:t>
            </a:r>
            <a:endParaRPr lang="el-GR" sz="15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960967" y="615757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47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0020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5. Ο Ναός του Σολομώντα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ΙΔΕΑ </a:t>
            </a:r>
            <a:r>
              <a:rPr lang="el-GR" sz="2200" dirty="0" smtClean="0"/>
              <a:t>ΔΑΥΙΔ</a:t>
            </a:r>
            <a:r>
              <a:rPr lang="en-US" sz="2200" dirty="0" smtClean="0"/>
              <a:t> </a:t>
            </a:r>
            <a:r>
              <a:rPr lang="el-GR" sz="2200" dirty="0" smtClean="0"/>
              <a:t>-</a:t>
            </a:r>
            <a:r>
              <a:rPr lang="en-US" sz="2200" dirty="0" smtClean="0"/>
              <a:t> </a:t>
            </a:r>
            <a:r>
              <a:rPr lang="el-GR" sz="2200" dirty="0" smtClean="0"/>
              <a:t>ΝΑΘΑΝ ΑΡΝΕΙΤΑΙ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ΑΠΟΓΡΑΦΗ ΠΛΗΘΥΣΜΟΥ  (800000 φυλή Ισραήλ και 500000 φυλή Ιούδα</a:t>
            </a:r>
            <a:r>
              <a:rPr lang="el-GR" sz="2200" dirty="0" smtClean="0"/>
              <a:t>)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ΓΙΑΧΒΕ ΤΙΜΩΡΙΑ. ΑΠΟ ΤΙΣ ΤΡΕΙΣ ΠΟΙΝΕΣ (ΤΡΙΕΤΗΣ ΛΙΜΟΣ, ΤΡΙΜΗΝΗ ΗΤΤΑ ΚΑΙ ΤΡΙΗΜΕΡΗ ΘΑΝΑΤΩΣΗ, ΕΠΙΛΕΓΕΙ Ο ΔΑΥΙΔ   ΤΗΝ ΤΡΙΗΜΕΡΗ  ΘΑΝΑΤΩΣΗ.</a:t>
            </a:r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 70000 ΘΑΝΑΤΩΝΟΝΤΑΙ. ΜΕΣΩ ΤΟΥ ΠΡΟΦΗΤΗ ΓΑΔ ΑΝΕΓΕΡΣΗ ΒΩΜΟΥ ΣΤΟ ΑΛΩΝΙ ΤΟΥ ΟΡΝΑ (ΛΟΦΟΣ ΜΩΡΙΑ). </a:t>
            </a:r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ΕΚΕΙ ΚΤΙΖΕΤΑΙ Ο ΝΑΟΣ ΤΟΥ ΣΟΛΟΜΩΝΤΑ.</a:t>
            </a:r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ΕΚΕΙ ΘΥΣΙΑΣΕ ΚΑΙ Ο ΑΒΡΑΑΜ ΤΟΝ </a:t>
            </a:r>
            <a:r>
              <a:rPr lang="el-GR" sz="2200" dirty="0" smtClean="0"/>
              <a:t>ΙΣΑΑΚ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ΑΡΧΙΚΑ ΕΠΙΧΩΜΑΤΩΣΗ ΕΙ ΤΟΝ ΛΟΦΟ </a:t>
            </a:r>
            <a:r>
              <a:rPr lang="el-GR" sz="2200" dirty="0" smtClean="0"/>
              <a:t>ΜΩΡΙΑ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ΥΛΙΚΑ</a:t>
            </a:r>
            <a:r>
              <a:rPr lang="en-US" sz="2200" dirty="0"/>
              <a:t>: </a:t>
            </a:r>
            <a:r>
              <a:rPr lang="el-GR" sz="2200" dirty="0"/>
              <a:t>ΚΕΔΡΟΙ ΛΙΒΑΝΟΥ, ΞΥΛΟ ΕΛΙΑΣ, ΛΙΘΟΙ ΙΕΡΟΥΣΑΛΗΜ, ΧΡΥΣΟΣ ΚΑΙ </a:t>
            </a:r>
            <a:r>
              <a:rPr lang="el-GR" sz="2200" dirty="0" smtClean="0"/>
              <a:t>ΧΑΛΚΟΣ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ΕΠΤΑ ΧΡΟΝΙΑ ΓΙΑ ΤΗΝ </a:t>
            </a:r>
            <a:r>
              <a:rPr lang="el-GR" sz="2200" dirty="0" smtClean="0"/>
              <a:t>ΑΠΟΠΕΡΑΤΩΣΗ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300"/>
              </a:lnSpc>
              <a:spcBef>
                <a:spcPts val="0"/>
              </a:spcBef>
            </a:pPr>
            <a:r>
              <a:rPr lang="el-GR" sz="2200" dirty="0"/>
              <a:t>ΔΙΠΛΑ ΣΤΟ ΠΑΛΑΤΙ ΤΟΥ </a:t>
            </a:r>
            <a:r>
              <a:rPr lang="el-GR" sz="2200" dirty="0" smtClean="0"/>
              <a:t>ΣΟΛΟΜΩΝΤΑ</a:t>
            </a:r>
            <a:r>
              <a:rPr lang="en-US" sz="2200" dirty="0" smtClean="0"/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6073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5. Ο Ναός του </a:t>
            </a:r>
            <a:r>
              <a:rPr lang="el-GR" dirty="0" smtClean="0"/>
              <a:t>Σολομώντα</a:t>
            </a:r>
            <a:r>
              <a:rPr lang="en-US" dirty="0" smtClean="0"/>
              <a:t> [2]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8000" indent="-288000">
              <a:spcBef>
                <a:spcPts val="0"/>
              </a:spcBef>
            </a:pPr>
            <a:r>
              <a:rPr lang="el-GR" sz="2300" dirty="0"/>
              <a:t>ΣΥΛΗΘΗΚΕ ΚΑΤΑΚΑΙΡΟΥΣ </a:t>
            </a:r>
          </a:p>
          <a:p>
            <a:pPr marL="288000" indent="-288000">
              <a:spcBef>
                <a:spcPts val="0"/>
              </a:spcBef>
            </a:pPr>
            <a:r>
              <a:rPr lang="el-GR" sz="2300" dirty="0"/>
              <a:t>ΣΚΕΥΗ ΤΟΥ ΔΟΘΗΚΑΝ ΓΙΑ ΦΟΡΟΥΣ</a:t>
            </a:r>
          </a:p>
          <a:p>
            <a:pPr marL="288000" indent="-288000">
              <a:spcBef>
                <a:spcPts val="0"/>
              </a:spcBef>
            </a:pPr>
            <a:r>
              <a:rPr lang="el-GR" sz="2300" dirty="0"/>
              <a:t>ΕΠΙΣΚΕΥΕΣ</a:t>
            </a:r>
          </a:p>
          <a:p>
            <a:pPr marL="288000" indent="-288000">
              <a:spcBef>
                <a:spcPts val="0"/>
              </a:spcBef>
            </a:pPr>
            <a:r>
              <a:rPr lang="el-GR" sz="2300" dirty="0"/>
              <a:t>ΚΑΤΑΣΚΕΥΗ ΝΕΑΣ ΠΥΛΗΣ ΣΤΟ ΒΟΡΕΙΟ ΤΕΙΧΟΣ ΤΟΥ ΝΑΟΥ</a:t>
            </a:r>
          </a:p>
          <a:p>
            <a:pPr marL="288000" indent="-288000">
              <a:spcBef>
                <a:spcPts val="0"/>
              </a:spcBef>
            </a:pPr>
            <a:r>
              <a:rPr lang="el-GR" sz="2300" dirty="0"/>
              <a:t>ΑΝΕΓΕΡΣΗ ΚΑΤΑΣΤΡΑΦΕΝΤΟΣ ΘΥΣΙΑΣΤΗΡΙΟΥ ΤΩΝ ΟΛΟΚΑΥΤΩΜΑΤΩΝ</a:t>
            </a:r>
          </a:p>
          <a:p>
            <a:pPr marL="288000" indent="-288000">
              <a:spcBef>
                <a:spcPts val="0"/>
              </a:spcBef>
            </a:pPr>
            <a:r>
              <a:rPr lang="el-GR" sz="2300" dirty="0"/>
              <a:t>ΜΑΝΑΣΣΗΣ ΤΟΠΟΘΕΤΕΙ ΤΟ ΑΓΑΛΜΑ ΤΗΣ ΑΣΤΑΡΤΗΣ (689 Π.Χ.-642 Π.Χ.) ΚΑΙ ΙΠΠΟΥΣ ΤΟΥ ΗΛΙΟΥ. ΑΠΟΜΑΚΡΥΝΕΙ Ο ΠΑΤΕΡΑΣ ΤΟΥ ΕΖΕΚΙΑΣ (710 Π.Χ</a:t>
            </a:r>
            <a:r>
              <a:rPr lang="el-GR" sz="2300" dirty="0" smtClean="0"/>
              <a:t>.</a:t>
            </a:r>
            <a:r>
              <a:rPr lang="en-US" sz="2300" dirty="0" smtClean="0"/>
              <a:t> </a:t>
            </a:r>
            <a:r>
              <a:rPr lang="el-GR" sz="2300" dirty="0" smtClean="0"/>
              <a:t>-</a:t>
            </a:r>
            <a:r>
              <a:rPr lang="en-US" sz="2300" dirty="0" smtClean="0"/>
              <a:t> </a:t>
            </a:r>
            <a:r>
              <a:rPr lang="el-GR" sz="2300" dirty="0" smtClean="0"/>
              <a:t>689 </a:t>
            </a:r>
            <a:r>
              <a:rPr lang="el-GR" sz="2300" dirty="0"/>
              <a:t>Π.Χ.). ΚΑΤΑΣΤΡΑΦΗΚΑΝ ΟΙ ΟΙΚΙΕΣ ΤΩΝ ΙΕΡΟΔΟΥΛΩΝ.</a:t>
            </a:r>
          </a:p>
          <a:p>
            <a:pPr marL="288000" indent="-288000">
              <a:spcBef>
                <a:spcPts val="0"/>
              </a:spcBef>
            </a:pPr>
            <a:r>
              <a:rPr lang="el-GR" sz="2300" dirty="0"/>
              <a:t>ΤΑ ΕΚΒΛΗΘΕΝΤΑ ΕΠΑΝΑΦΕΡΟΝΤΑΙ ΜΕΤ’ ΟΛΙΓΟΝ ΚΑΙ ΤΕΛΙΚΑ ΕΠΑΝΕΡΧΕΤΑΙ Η ΚΑΤΑΣΤΡΟΦΗ ΤΟΥ ΝΑΟΥ</a:t>
            </a:r>
            <a:r>
              <a:rPr lang="el-GR" sz="2300" dirty="0" smtClean="0"/>
              <a:t>.</a:t>
            </a:r>
            <a:endParaRPr lang="el-GR" sz="2300" dirty="0"/>
          </a:p>
        </p:txBody>
      </p:sp>
    </p:spTree>
    <p:extLst>
      <p:ext uri="{BB962C8B-B14F-4D97-AF65-F5344CB8AC3E}">
        <p14:creationId xmlns:p14="http://schemas.microsoft.com/office/powerpoint/2010/main" val="11263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5. Ο Ναός του </a:t>
            </a:r>
            <a:r>
              <a:rPr lang="el-GR" dirty="0" smtClean="0"/>
              <a:t>Σολομώντα</a:t>
            </a:r>
            <a:r>
              <a:rPr lang="en-US" dirty="0" smtClean="0"/>
              <a:t> -</a:t>
            </a:r>
            <a:br>
              <a:rPr lang="en-US" dirty="0" smtClean="0"/>
            </a:br>
            <a:r>
              <a:rPr lang="el-GR" dirty="0" err="1"/>
              <a:t>Παραλειπομένων</a:t>
            </a:r>
            <a:r>
              <a:rPr lang="el-GR" dirty="0"/>
              <a:t> </a:t>
            </a:r>
            <a:r>
              <a:rPr lang="el-GR" dirty="0" smtClean="0"/>
              <a:t>3,1-17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87000"/>
              </a:lnSpc>
              <a:spcBef>
                <a:spcPts val="0"/>
              </a:spcBef>
              <a:buNone/>
            </a:pPr>
            <a:r>
              <a:rPr lang="el-GR" sz="8000" dirty="0" err="1" smtClean="0"/>
              <a:t>καὶ</a:t>
            </a:r>
            <a:r>
              <a:rPr lang="el-GR" sz="8000" dirty="0" smtClean="0"/>
              <a:t> </a:t>
            </a:r>
            <a:r>
              <a:rPr lang="el-GR" sz="8000" dirty="0" err="1"/>
              <a:t>ἤρξατο</a:t>
            </a:r>
            <a:r>
              <a:rPr lang="el-GR" sz="8000" dirty="0"/>
              <a:t> </a:t>
            </a:r>
            <a:r>
              <a:rPr lang="el-GR" sz="8000" dirty="0" err="1"/>
              <a:t>Σαλωμων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οἰκοδομεῖν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οἶκον</a:t>
            </a:r>
            <a:r>
              <a:rPr lang="el-GR" sz="8000" dirty="0"/>
              <a:t> </a:t>
            </a:r>
            <a:r>
              <a:rPr lang="el-GR" sz="8000" dirty="0" err="1"/>
              <a:t>κυρίου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Ιερουσαλημ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ὄρει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Αμορια</a:t>
            </a:r>
            <a:r>
              <a:rPr lang="el-GR" sz="8000" dirty="0"/>
              <a:t> </a:t>
            </a:r>
            <a:r>
              <a:rPr lang="el-GR" sz="8000" dirty="0" err="1"/>
              <a:t>οὗ</a:t>
            </a:r>
            <a:r>
              <a:rPr lang="el-GR" sz="8000" dirty="0"/>
              <a:t> </a:t>
            </a:r>
            <a:r>
              <a:rPr lang="el-GR" sz="8000" dirty="0" err="1"/>
              <a:t>ὤφθη</a:t>
            </a:r>
            <a:r>
              <a:rPr lang="el-GR" sz="8000" dirty="0"/>
              <a:t> </a:t>
            </a:r>
            <a:r>
              <a:rPr lang="el-GR" sz="8000" dirty="0" err="1"/>
              <a:t>κύριος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Δαυιδ</a:t>
            </a:r>
            <a:r>
              <a:rPr lang="el-GR" sz="8000" dirty="0"/>
              <a:t> </a:t>
            </a:r>
            <a:r>
              <a:rPr lang="el-GR" sz="8000" dirty="0" err="1"/>
              <a:t>πατρὶ</a:t>
            </a:r>
            <a:r>
              <a:rPr lang="el-GR" sz="8000" dirty="0"/>
              <a:t> </a:t>
            </a:r>
            <a:r>
              <a:rPr lang="el-GR" sz="8000" dirty="0" err="1"/>
              <a:t>αὐτοῦ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τόπῳ</a:t>
            </a:r>
            <a:r>
              <a:rPr lang="el-GR" sz="8000" dirty="0"/>
              <a:t> ᾧ </a:t>
            </a:r>
            <a:r>
              <a:rPr lang="el-GR" sz="8000" dirty="0" err="1"/>
              <a:t>ἡτοίμασεν</a:t>
            </a:r>
            <a:r>
              <a:rPr lang="el-GR" sz="8000" dirty="0"/>
              <a:t> </a:t>
            </a:r>
            <a:r>
              <a:rPr lang="el-GR" sz="8000" dirty="0" err="1"/>
              <a:t>Δαυιδ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ἅλῳ</a:t>
            </a:r>
            <a:r>
              <a:rPr lang="el-GR" sz="8000" dirty="0"/>
              <a:t> </a:t>
            </a:r>
            <a:r>
              <a:rPr lang="el-GR" sz="8000" dirty="0" err="1"/>
              <a:t>Ορνα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n-US" sz="8000" dirty="0"/>
              <a:t>)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ἤρξατο</a:t>
            </a:r>
            <a:r>
              <a:rPr lang="el-GR" sz="8000" dirty="0"/>
              <a:t> </a:t>
            </a:r>
            <a:r>
              <a:rPr lang="el-GR" sz="8000" dirty="0" err="1"/>
              <a:t>οἰκοδομῆσαι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μηνὶ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δευτέρῳ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ἔτει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τετάρτῳ</a:t>
            </a:r>
            <a:r>
              <a:rPr lang="el-GR" sz="8000" dirty="0"/>
              <a:t> </a:t>
            </a:r>
            <a:r>
              <a:rPr lang="el-GR" sz="8000" dirty="0" err="1"/>
              <a:t>τῆς</a:t>
            </a:r>
            <a:r>
              <a:rPr lang="el-GR" sz="8000" dirty="0"/>
              <a:t> </a:t>
            </a:r>
            <a:r>
              <a:rPr lang="el-GR" sz="8000" dirty="0" err="1"/>
              <a:t>βασιλείας</a:t>
            </a:r>
            <a:r>
              <a:rPr lang="el-GR" sz="8000" dirty="0"/>
              <a:t> </a:t>
            </a:r>
            <a:r>
              <a:rPr lang="el-GR" sz="8000" dirty="0" err="1"/>
              <a:t>αὐτοῦ</a:t>
            </a:r>
            <a:r>
              <a:rPr lang="el-GR" sz="8000" dirty="0"/>
              <a:t>.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ταῦτα</a:t>
            </a:r>
            <a:r>
              <a:rPr lang="el-GR" sz="8000" dirty="0"/>
              <a:t> </a:t>
            </a:r>
            <a:r>
              <a:rPr lang="el-GR" sz="8000" dirty="0" err="1"/>
              <a:t>ἤρξατο</a:t>
            </a:r>
            <a:r>
              <a:rPr lang="el-GR" sz="8000" dirty="0"/>
              <a:t> </a:t>
            </a:r>
            <a:r>
              <a:rPr lang="el-GR" sz="8000" dirty="0" err="1"/>
              <a:t>Σαλωμων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οἰκοδομῆσαι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οἶκον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θεοῦ</a:t>
            </a:r>
            <a:r>
              <a:rPr lang="el-GR" sz="8000" dirty="0"/>
              <a:t> </a:t>
            </a:r>
            <a:r>
              <a:rPr lang="el-GR" sz="8000" dirty="0" err="1"/>
              <a:t>μῆκος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ἡ </a:t>
            </a:r>
            <a:r>
              <a:rPr lang="el-GR" sz="8000" dirty="0" err="1"/>
              <a:t>διαμέτρησις</a:t>
            </a:r>
            <a:r>
              <a:rPr lang="el-GR" sz="8000" dirty="0"/>
              <a:t> ἡ </a:t>
            </a:r>
            <a:r>
              <a:rPr lang="el-GR" sz="8000" dirty="0" err="1"/>
              <a:t>πρώτη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</a:t>
            </a:r>
            <a:r>
              <a:rPr lang="el-GR" sz="8000" dirty="0" err="1"/>
              <a:t>ἑξήκοντα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εὖρος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</a:t>
            </a:r>
            <a:r>
              <a:rPr lang="el-GR" sz="8000" dirty="0" err="1"/>
              <a:t>εἴκοσι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αιλαμ</a:t>
            </a:r>
            <a:r>
              <a:rPr lang="el-GR" sz="8000" dirty="0"/>
              <a:t> (πρόναος) </a:t>
            </a:r>
            <a:r>
              <a:rPr lang="el-GR" sz="8000" dirty="0" err="1"/>
              <a:t>κατὰ</a:t>
            </a:r>
            <a:r>
              <a:rPr lang="el-GR" sz="8000" dirty="0"/>
              <a:t> </a:t>
            </a:r>
            <a:r>
              <a:rPr lang="el-GR" sz="8000" dirty="0" err="1"/>
              <a:t>πρόσωπον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οἴκου</a:t>
            </a:r>
            <a:r>
              <a:rPr lang="el-GR" sz="8000" dirty="0"/>
              <a:t> </a:t>
            </a:r>
            <a:r>
              <a:rPr lang="el-GR" sz="8000" dirty="0" err="1"/>
              <a:t>μῆκος</a:t>
            </a:r>
            <a:r>
              <a:rPr lang="el-GR" sz="8000" dirty="0"/>
              <a:t> </a:t>
            </a:r>
            <a:r>
              <a:rPr lang="el-GR" sz="8000" dirty="0" err="1"/>
              <a:t>ἐπὶ</a:t>
            </a:r>
            <a:r>
              <a:rPr lang="el-GR" sz="8000" dirty="0"/>
              <a:t> </a:t>
            </a:r>
            <a:r>
              <a:rPr lang="el-GR" sz="8000" dirty="0" err="1"/>
              <a:t>πρόσωπον</a:t>
            </a:r>
            <a:r>
              <a:rPr lang="el-GR" sz="8000" dirty="0"/>
              <a:t> </a:t>
            </a:r>
            <a:r>
              <a:rPr lang="el-GR" sz="8000" dirty="0" err="1"/>
              <a:t>πλάτους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οἴκου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</a:t>
            </a:r>
            <a:r>
              <a:rPr lang="el-GR" sz="8000" dirty="0" err="1"/>
              <a:t>εἴκοσι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ὕψος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</a:t>
            </a:r>
            <a:r>
              <a:rPr lang="el-GR" sz="8000" dirty="0" err="1"/>
              <a:t>ἑκατὸν</a:t>
            </a:r>
            <a:r>
              <a:rPr lang="el-GR" sz="8000" dirty="0"/>
              <a:t> </a:t>
            </a:r>
            <a:r>
              <a:rPr lang="el-GR" sz="8000" dirty="0" err="1"/>
              <a:t>εἴκοσι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b="1" dirty="0" err="1"/>
              <a:t>κατεχρύσωσεν</a:t>
            </a:r>
            <a:r>
              <a:rPr lang="el-GR" sz="8000" b="1" dirty="0"/>
              <a:t> </a:t>
            </a:r>
            <a:r>
              <a:rPr lang="el-GR" sz="8000" b="1" dirty="0" err="1"/>
              <a:t>αὐτὸν</a:t>
            </a:r>
            <a:r>
              <a:rPr lang="el-GR" sz="8000" b="1" dirty="0"/>
              <a:t> </a:t>
            </a:r>
            <a:r>
              <a:rPr lang="el-GR" sz="8000" b="1" dirty="0" err="1"/>
              <a:t>ἔσωθεν</a:t>
            </a:r>
            <a:r>
              <a:rPr lang="el-GR" sz="8000" b="1" dirty="0"/>
              <a:t> </a:t>
            </a:r>
            <a:r>
              <a:rPr lang="el-GR" sz="8000" b="1" dirty="0" err="1"/>
              <a:t>χρυσίῳ</a:t>
            </a:r>
            <a:r>
              <a:rPr lang="el-GR" sz="8000" b="1" dirty="0"/>
              <a:t> </a:t>
            </a:r>
            <a:r>
              <a:rPr lang="el-GR" sz="8000" b="1" dirty="0" err="1"/>
              <a:t>καθαρῷ</a:t>
            </a:r>
            <a:r>
              <a:rPr lang="el-GR" sz="8000" b="1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οἶκον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μέγαν</a:t>
            </a:r>
            <a:r>
              <a:rPr lang="el-GR" sz="8000" dirty="0"/>
              <a:t> </a:t>
            </a:r>
            <a:r>
              <a:rPr lang="el-GR" sz="8000" dirty="0" err="1"/>
              <a:t>ἐξύλωσεν</a:t>
            </a:r>
            <a:r>
              <a:rPr lang="el-GR" sz="8000" dirty="0"/>
              <a:t> </a:t>
            </a:r>
            <a:r>
              <a:rPr lang="el-GR" sz="8000" dirty="0" err="1"/>
              <a:t>ξύλοις</a:t>
            </a:r>
            <a:r>
              <a:rPr lang="el-GR" sz="8000" dirty="0"/>
              <a:t> </a:t>
            </a:r>
            <a:r>
              <a:rPr lang="el-GR" sz="8000" dirty="0" err="1"/>
              <a:t>κεδρίνοις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b="1" dirty="0" err="1"/>
              <a:t>κατεχρύσωσεν</a:t>
            </a:r>
            <a:r>
              <a:rPr lang="el-GR" sz="8000" b="1" dirty="0"/>
              <a:t> </a:t>
            </a:r>
            <a:r>
              <a:rPr lang="el-GR" sz="8000" b="1" dirty="0" err="1"/>
              <a:t>χρυσίῳ</a:t>
            </a:r>
            <a:r>
              <a:rPr lang="el-GR" sz="8000" b="1" dirty="0"/>
              <a:t> </a:t>
            </a:r>
            <a:r>
              <a:rPr lang="el-GR" sz="8000" b="1" dirty="0" err="1"/>
              <a:t>καθαρῷ</a:t>
            </a:r>
            <a:r>
              <a:rPr lang="el-GR" sz="8000" b="1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ἔγλυψεν</a:t>
            </a:r>
            <a:r>
              <a:rPr lang="el-GR" sz="8000" dirty="0"/>
              <a:t> </a:t>
            </a:r>
            <a:r>
              <a:rPr lang="el-GR" sz="8000" dirty="0" err="1"/>
              <a:t>ἐπ</a:t>
            </a:r>
            <a:r>
              <a:rPr lang="el-GR" sz="8000" dirty="0"/>
              <a:t>᾽ </a:t>
            </a:r>
            <a:r>
              <a:rPr lang="el-GR" sz="8000" dirty="0" err="1"/>
              <a:t>αὐτοῦ</a:t>
            </a:r>
            <a:r>
              <a:rPr lang="el-GR" sz="8000" dirty="0"/>
              <a:t> </a:t>
            </a:r>
            <a:r>
              <a:rPr lang="el-GR" sz="8000" dirty="0" err="1"/>
              <a:t>φοίνικας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χαλαστά</a:t>
            </a:r>
            <a:r>
              <a:rPr lang="el-GR" sz="8000" dirty="0"/>
              <a:t> (κρεμαστές παραστάσεις)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ἐκόσμησεν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οἶκον</a:t>
            </a:r>
            <a:r>
              <a:rPr lang="el-GR" sz="8000" dirty="0"/>
              <a:t> </a:t>
            </a:r>
            <a:r>
              <a:rPr lang="el-GR" sz="8000" dirty="0" err="1"/>
              <a:t>λίθοις</a:t>
            </a:r>
            <a:r>
              <a:rPr lang="el-GR" sz="8000" dirty="0"/>
              <a:t> </a:t>
            </a:r>
            <a:r>
              <a:rPr lang="el-GR" sz="8000" dirty="0" err="1"/>
              <a:t>τιμίοις</a:t>
            </a:r>
            <a:r>
              <a:rPr lang="el-GR" sz="8000" dirty="0"/>
              <a:t> </a:t>
            </a:r>
            <a:r>
              <a:rPr lang="el-GR" sz="8000" dirty="0" err="1"/>
              <a:t>εἰς</a:t>
            </a:r>
            <a:r>
              <a:rPr lang="el-GR" sz="8000" dirty="0"/>
              <a:t> </a:t>
            </a:r>
            <a:r>
              <a:rPr lang="el-GR" sz="8000" dirty="0" err="1"/>
              <a:t>δόξαν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b="1" dirty="0" err="1"/>
              <a:t>χρυσίῳ</a:t>
            </a:r>
            <a:r>
              <a:rPr lang="el-GR" sz="8000" b="1" dirty="0"/>
              <a:t> </a:t>
            </a:r>
            <a:r>
              <a:rPr lang="el-GR" sz="8000" b="1" dirty="0" err="1"/>
              <a:t>χρυσίου</a:t>
            </a:r>
            <a:r>
              <a:rPr lang="el-GR" sz="8000" b="1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ἐκ</a:t>
            </a:r>
            <a:r>
              <a:rPr lang="el-GR" sz="8000" dirty="0"/>
              <a:t> </a:t>
            </a:r>
            <a:r>
              <a:rPr lang="el-GR" sz="8000" dirty="0" err="1"/>
              <a:t>Φαρουαιμ</a:t>
            </a:r>
            <a:r>
              <a:rPr lang="el-GR" sz="8000" dirty="0"/>
              <a:t> 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ἐχρύσωσεν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οἶκον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τοὺς</a:t>
            </a:r>
            <a:r>
              <a:rPr lang="el-GR" sz="8000" dirty="0"/>
              <a:t> </a:t>
            </a:r>
            <a:r>
              <a:rPr lang="el-GR" sz="8000" dirty="0" err="1"/>
              <a:t>τοίχους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τοὺς</a:t>
            </a:r>
            <a:r>
              <a:rPr lang="el-GR" sz="8000" dirty="0"/>
              <a:t> </a:t>
            </a:r>
            <a:r>
              <a:rPr lang="el-GR" sz="8000" dirty="0" err="1"/>
              <a:t>πυλῶνας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τὰ</a:t>
            </a:r>
            <a:r>
              <a:rPr lang="el-GR" sz="8000" dirty="0"/>
              <a:t> </a:t>
            </a:r>
            <a:r>
              <a:rPr lang="el-GR" sz="8000" dirty="0" err="1"/>
              <a:t>ὀροφώματα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τὰ</a:t>
            </a:r>
            <a:r>
              <a:rPr lang="el-GR" sz="8000" dirty="0"/>
              <a:t> </a:t>
            </a:r>
            <a:r>
              <a:rPr lang="el-GR" sz="8000" dirty="0" err="1"/>
              <a:t>θυρώματα</a:t>
            </a:r>
            <a:r>
              <a:rPr lang="el-GR" sz="8000" dirty="0"/>
              <a:t> </a:t>
            </a:r>
            <a:r>
              <a:rPr lang="el-GR" sz="8000" b="1" dirty="0" err="1"/>
              <a:t>χρυσίῳ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ἔγλυψεν</a:t>
            </a:r>
            <a:r>
              <a:rPr lang="el-GR" sz="8000" dirty="0"/>
              <a:t> </a:t>
            </a:r>
            <a:r>
              <a:rPr lang="el-GR" sz="8000" dirty="0" err="1"/>
              <a:t>χερουβιν</a:t>
            </a:r>
            <a:r>
              <a:rPr lang="el-GR" sz="8000" dirty="0"/>
              <a:t> </a:t>
            </a:r>
            <a:r>
              <a:rPr lang="el-GR" sz="8000" dirty="0" err="1"/>
              <a:t>ἐπὶ</a:t>
            </a:r>
            <a:r>
              <a:rPr lang="el-GR" sz="8000" dirty="0"/>
              <a:t> </a:t>
            </a:r>
            <a:r>
              <a:rPr lang="el-GR" sz="8000" dirty="0" err="1"/>
              <a:t>τῶν</a:t>
            </a:r>
            <a:r>
              <a:rPr lang="el-GR" sz="8000" dirty="0"/>
              <a:t> </a:t>
            </a:r>
            <a:r>
              <a:rPr lang="el-GR" sz="8000" dirty="0" err="1"/>
              <a:t>τοίχων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ἐποίησεν</a:t>
            </a:r>
            <a:r>
              <a:rPr lang="el-GR" sz="8000" dirty="0"/>
              <a:t> </a:t>
            </a:r>
            <a:r>
              <a:rPr lang="el-GR" sz="8000" dirty="0" err="1"/>
              <a:t>τὸν</a:t>
            </a:r>
            <a:r>
              <a:rPr lang="el-GR" sz="8000" dirty="0"/>
              <a:t> </a:t>
            </a:r>
            <a:r>
              <a:rPr lang="el-GR" sz="8000" dirty="0" err="1"/>
              <a:t>οἶκον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ἁγίου</a:t>
            </a:r>
            <a:r>
              <a:rPr lang="el-GR" sz="8000" dirty="0"/>
              <a:t> </a:t>
            </a:r>
            <a:r>
              <a:rPr lang="el-GR" sz="8000" dirty="0" err="1"/>
              <a:t>τῶν</a:t>
            </a:r>
            <a:r>
              <a:rPr lang="el-GR" sz="8000" dirty="0"/>
              <a:t> </a:t>
            </a:r>
            <a:r>
              <a:rPr lang="el-GR" sz="8000" dirty="0" err="1"/>
              <a:t>ἁγίων</a:t>
            </a:r>
            <a:r>
              <a:rPr lang="el-GR" sz="8000" dirty="0"/>
              <a:t> </a:t>
            </a:r>
            <a:r>
              <a:rPr lang="el-GR" sz="8000" dirty="0" err="1"/>
              <a:t>μῆκος</a:t>
            </a:r>
            <a:r>
              <a:rPr lang="el-GR" sz="8000" dirty="0"/>
              <a:t> </a:t>
            </a:r>
            <a:r>
              <a:rPr lang="el-GR" sz="8000" dirty="0" err="1"/>
              <a:t>αὐτοῦ</a:t>
            </a:r>
            <a:r>
              <a:rPr lang="el-GR" sz="8000" dirty="0"/>
              <a:t> </a:t>
            </a:r>
            <a:r>
              <a:rPr lang="el-GR" sz="8000" dirty="0" err="1"/>
              <a:t>ἐπὶ</a:t>
            </a:r>
            <a:r>
              <a:rPr lang="el-GR" sz="8000" dirty="0"/>
              <a:t> </a:t>
            </a:r>
            <a:r>
              <a:rPr lang="el-GR" sz="8000" dirty="0" err="1"/>
              <a:t>πρόσωπον</a:t>
            </a:r>
            <a:r>
              <a:rPr lang="el-GR" sz="8000" dirty="0"/>
              <a:t> </a:t>
            </a:r>
            <a:r>
              <a:rPr lang="el-GR" sz="8000" dirty="0" err="1"/>
              <a:t>πλάτους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</a:t>
            </a:r>
            <a:r>
              <a:rPr lang="el-GR" sz="8000" dirty="0" err="1"/>
              <a:t>εἴκοσι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τὸ</a:t>
            </a:r>
            <a:r>
              <a:rPr lang="el-GR" sz="8000" dirty="0"/>
              <a:t> </a:t>
            </a:r>
            <a:r>
              <a:rPr lang="el-GR" sz="8000" dirty="0" err="1"/>
              <a:t>εὖρος</a:t>
            </a:r>
            <a:r>
              <a:rPr lang="el-GR" sz="8000" dirty="0"/>
              <a:t> </a:t>
            </a:r>
            <a:r>
              <a:rPr lang="el-GR" sz="8000" dirty="0" err="1"/>
              <a:t>πήχεων</a:t>
            </a:r>
            <a:r>
              <a:rPr lang="el-GR" sz="8000" dirty="0"/>
              <a:t> </a:t>
            </a:r>
            <a:r>
              <a:rPr lang="el-GR" sz="8000" dirty="0" err="1"/>
              <a:t>εἴκοσι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b="1" dirty="0" err="1"/>
              <a:t>κατεχρύσωσεν</a:t>
            </a:r>
            <a:r>
              <a:rPr lang="el-GR" sz="8000" dirty="0"/>
              <a:t> </a:t>
            </a:r>
            <a:r>
              <a:rPr lang="el-GR" sz="8000" dirty="0" err="1"/>
              <a:t>αὐτὸν</a:t>
            </a:r>
            <a:r>
              <a:rPr lang="el-GR" sz="8000" dirty="0"/>
              <a:t> </a:t>
            </a:r>
            <a:r>
              <a:rPr lang="el-GR" sz="8000" dirty="0" err="1"/>
              <a:t>χρυσίῳ</a:t>
            </a:r>
            <a:r>
              <a:rPr lang="el-GR" sz="8000" dirty="0"/>
              <a:t> </a:t>
            </a:r>
            <a:r>
              <a:rPr lang="el-GR" sz="8000" dirty="0" err="1"/>
              <a:t>καθαρῷ</a:t>
            </a:r>
            <a:r>
              <a:rPr lang="el-GR" sz="8000" dirty="0"/>
              <a:t> </a:t>
            </a:r>
            <a:r>
              <a:rPr lang="el-GR" sz="8000" dirty="0" err="1"/>
              <a:t>εἰς</a:t>
            </a:r>
            <a:r>
              <a:rPr lang="el-GR" sz="8000" dirty="0"/>
              <a:t> </a:t>
            </a:r>
            <a:r>
              <a:rPr lang="el-GR" sz="8000" dirty="0" err="1"/>
              <a:t>χερουβιν</a:t>
            </a:r>
            <a:r>
              <a:rPr lang="el-GR" sz="8000" dirty="0"/>
              <a:t> </a:t>
            </a:r>
            <a:r>
              <a:rPr lang="el-GR" sz="8000" dirty="0" err="1"/>
              <a:t>εἰς</a:t>
            </a:r>
            <a:r>
              <a:rPr lang="el-GR" sz="8000" dirty="0"/>
              <a:t> </a:t>
            </a:r>
            <a:r>
              <a:rPr lang="el-GR" sz="8000" dirty="0" err="1"/>
              <a:t>τάλαντα</a:t>
            </a:r>
            <a:r>
              <a:rPr lang="el-GR" sz="8000" dirty="0"/>
              <a:t> </a:t>
            </a:r>
            <a:r>
              <a:rPr lang="el-GR" sz="8000" dirty="0" err="1" smtClean="0"/>
              <a:t>ἑξακόσια</a:t>
            </a:r>
            <a:r>
              <a:rPr lang="en-US" sz="8000" dirty="0" smtClean="0"/>
              <a:t> </a:t>
            </a:r>
            <a:r>
              <a:rPr lang="el-GR" sz="8000" dirty="0" err="1" smtClean="0"/>
              <a:t>καὶ</a:t>
            </a:r>
            <a:r>
              <a:rPr lang="el-GR" sz="8000" dirty="0" smtClean="0"/>
              <a:t> </a:t>
            </a:r>
            <a:r>
              <a:rPr lang="el-GR" sz="8000" dirty="0" err="1"/>
              <a:t>ὁλκὴ</a:t>
            </a:r>
            <a:r>
              <a:rPr lang="el-GR" sz="8000" dirty="0"/>
              <a:t> </a:t>
            </a:r>
            <a:r>
              <a:rPr lang="el-GR" sz="8000" dirty="0" err="1"/>
              <a:t>τῶν</a:t>
            </a:r>
            <a:r>
              <a:rPr lang="el-GR" sz="8000" dirty="0"/>
              <a:t> </a:t>
            </a:r>
            <a:r>
              <a:rPr lang="el-GR" sz="8000" dirty="0" err="1"/>
              <a:t>ἥλων</a:t>
            </a:r>
            <a:r>
              <a:rPr lang="el-GR" sz="8000" dirty="0"/>
              <a:t> </a:t>
            </a:r>
            <a:r>
              <a:rPr lang="el-GR" sz="8000" dirty="0" err="1"/>
              <a:t>ὁλκὴ</a:t>
            </a:r>
            <a:r>
              <a:rPr lang="el-GR" sz="8000" dirty="0"/>
              <a:t> </a:t>
            </a:r>
            <a:r>
              <a:rPr lang="el-GR" sz="8000" dirty="0" err="1"/>
              <a:t>τοῦ</a:t>
            </a:r>
            <a:r>
              <a:rPr lang="el-GR" sz="8000" dirty="0"/>
              <a:t> </a:t>
            </a:r>
            <a:r>
              <a:rPr lang="el-GR" sz="8000" dirty="0" err="1"/>
              <a:t>ἑνὸς</a:t>
            </a:r>
            <a:r>
              <a:rPr lang="el-GR" sz="8000" dirty="0"/>
              <a:t> </a:t>
            </a:r>
            <a:r>
              <a:rPr lang="el-GR" sz="8000" b="1" dirty="0" err="1"/>
              <a:t>πεντήκοντα</a:t>
            </a:r>
            <a:r>
              <a:rPr lang="el-GR" sz="8000" b="1" dirty="0"/>
              <a:t> </a:t>
            </a:r>
            <a:r>
              <a:rPr lang="el-GR" sz="8000" b="1" dirty="0" err="1"/>
              <a:t>σίκλοι</a:t>
            </a:r>
            <a:r>
              <a:rPr lang="el-GR" sz="8000" b="1" dirty="0"/>
              <a:t> (11,4 γραμμάρια) </a:t>
            </a:r>
            <a:r>
              <a:rPr lang="el-GR" sz="8000" b="1" dirty="0" err="1"/>
              <a:t>χρυσίου</a:t>
            </a:r>
            <a:r>
              <a:rPr lang="el-GR" sz="8000" b="1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τὸ</a:t>
            </a:r>
            <a:r>
              <a:rPr lang="el-GR" sz="8000" dirty="0"/>
              <a:t> </a:t>
            </a:r>
            <a:r>
              <a:rPr lang="el-GR" sz="8000" dirty="0" err="1"/>
              <a:t>ὑπερῷον</a:t>
            </a:r>
            <a:r>
              <a:rPr lang="el-GR" sz="8000" dirty="0"/>
              <a:t> </a:t>
            </a:r>
            <a:r>
              <a:rPr lang="el-GR" sz="8000" b="1" dirty="0" err="1"/>
              <a:t>ἐχρύσωσεν</a:t>
            </a:r>
            <a:r>
              <a:rPr lang="el-GR" sz="8000" b="1" dirty="0"/>
              <a:t> </a:t>
            </a:r>
            <a:r>
              <a:rPr lang="el-GR" sz="8000" b="1" dirty="0" err="1"/>
              <a:t>χρυσίῳ</a:t>
            </a:r>
            <a:r>
              <a:rPr lang="el-GR" sz="8000" b="1" dirty="0"/>
              <a:t> 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ἐποίησεν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οἴκῳ</a:t>
            </a:r>
            <a:r>
              <a:rPr lang="el-GR" sz="8000" dirty="0"/>
              <a:t> </a:t>
            </a:r>
            <a:r>
              <a:rPr lang="el-GR" sz="8000" dirty="0" err="1"/>
              <a:t>τῷ</a:t>
            </a:r>
            <a:r>
              <a:rPr lang="el-GR" sz="8000" dirty="0"/>
              <a:t> </a:t>
            </a:r>
            <a:r>
              <a:rPr lang="el-GR" sz="8000" dirty="0" err="1"/>
              <a:t>ἁγίῳ</a:t>
            </a:r>
            <a:r>
              <a:rPr lang="el-GR" sz="8000" dirty="0"/>
              <a:t> </a:t>
            </a:r>
            <a:r>
              <a:rPr lang="el-GR" sz="8000" dirty="0" err="1"/>
              <a:t>τῶν</a:t>
            </a:r>
            <a:r>
              <a:rPr lang="el-GR" sz="8000" dirty="0"/>
              <a:t> </a:t>
            </a:r>
            <a:r>
              <a:rPr lang="el-GR" sz="8000" dirty="0" err="1"/>
              <a:t>ἁγίων</a:t>
            </a:r>
            <a:r>
              <a:rPr lang="el-GR" sz="8000" dirty="0"/>
              <a:t> </a:t>
            </a:r>
            <a:r>
              <a:rPr lang="el-GR" sz="8000" dirty="0" err="1"/>
              <a:t>χερουβιν</a:t>
            </a:r>
            <a:r>
              <a:rPr lang="el-GR" sz="8000" dirty="0"/>
              <a:t> </a:t>
            </a:r>
            <a:r>
              <a:rPr lang="el-GR" sz="8000" dirty="0" err="1"/>
              <a:t>δύο</a:t>
            </a:r>
            <a:r>
              <a:rPr lang="el-GR" sz="8000" dirty="0"/>
              <a:t> </a:t>
            </a:r>
            <a:r>
              <a:rPr lang="el-GR" sz="8000" dirty="0" err="1"/>
              <a:t>ἔργον</a:t>
            </a:r>
            <a:r>
              <a:rPr lang="el-GR" sz="8000" dirty="0"/>
              <a:t> </a:t>
            </a:r>
            <a:r>
              <a:rPr lang="el-GR" sz="8000" dirty="0" err="1"/>
              <a:t>ἐκ</a:t>
            </a:r>
            <a:r>
              <a:rPr lang="el-GR" sz="8000" dirty="0"/>
              <a:t> </a:t>
            </a:r>
            <a:r>
              <a:rPr lang="el-GR" sz="8000" dirty="0" err="1"/>
              <a:t>ξύλων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b="1" dirty="0" err="1"/>
              <a:t>ἐχρύσωσεν</a:t>
            </a:r>
            <a:r>
              <a:rPr lang="el-GR" sz="8000" b="1" dirty="0"/>
              <a:t> </a:t>
            </a:r>
            <a:r>
              <a:rPr lang="el-GR" sz="8000" b="1" dirty="0" err="1"/>
              <a:t>αὐτὰ</a:t>
            </a:r>
            <a:r>
              <a:rPr lang="el-GR" sz="8000" b="1" dirty="0"/>
              <a:t> </a:t>
            </a:r>
            <a:r>
              <a:rPr lang="el-GR" sz="8000" b="1" dirty="0" err="1" smtClean="0"/>
              <a:t>χρυσίῳ</a:t>
            </a:r>
            <a:endParaRPr lang="en-US" sz="8000" b="1" dirty="0"/>
          </a:p>
          <a:p>
            <a:pPr marL="0" indent="0">
              <a:lnSpc>
                <a:spcPct val="87000"/>
              </a:lnSpc>
              <a:spcBef>
                <a:spcPts val="0"/>
              </a:spcBef>
              <a:buNone/>
            </a:pPr>
            <a:r>
              <a:rPr lang="el-GR" sz="8000" dirty="0" err="1" smtClean="0"/>
              <a:t>καὶ</a:t>
            </a:r>
            <a:r>
              <a:rPr lang="el-GR" sz="8000" dirty="0" smtClean="0"/>
              <a:t> </a:t>
            </a:r>
            <a:r>
              <a:rPr lang="el-GR" sz="8000" dirty="0" err="1"/>
              <a:t>ἐποίησεν</a:t>
            </a:r>
            <a:r>
              <a:rPr lang="el-GR" sz="8000" dirty="0"/>
              <a:t> </a:t>
            </a:r>
            <a:r>
              <a:rPr lang="el-GR" sz="8000" dirty="0" err="1"/>
              <a:t>τὸ</a:t>
            </a:r>
            <a:r>
              <a:rPr lang="el-GR" sz="8000" dirty="0"/>
              <a:t> </a:t>
            </a:r>
            <a:r>
              <a:rPr lang="el-GR" sz="8000" dirty="0" err="1"/>
              <a:t>καταπέτασμα</a:t>
            </a:r>
            <a:r>
              <a:rPr lang="el-GR" sz="8000" dirty="0"/>
              <a:t> </a:t>
            </a:r>
            <a:r>
              <a:rPr lang="el-GR" sz="8000" dirty="0" err="1"/>
              <a:t>ἐξ</a:t>
            </a:r>
            <a:r>
              <a:rPr lang="el-GR" sz="8000" dirty="0"/>
              <a:t> </a:t>
            </a:r>
            <a:r>
              <a:rPr lang="el-GR" sz="8000" dirty="0" err="1"/>
              <a:t>ὑακίνθου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πορφύρας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κοκκίνου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βύσσου</a:t>
            </a:r>
            <a:r>
              <a:rPr lang="el-GR" sz="8000" dirty="0"/>
              <a:t> </a:t>
            </a:r>
            <a:r>
              <a:rPr lang="el-GR" sz="8000" dirty="0" err="1"/>
              <a:t>καὶ</a:t>
            </a:r>
            <a:r>
              <a:rPr lang="el-GR" sz="8000" dirty="0"/>
              <a:t> </a:t>
            </a:r>
            <a:r>
              <a:rPr lang="el-GR" sz="8000" dirty="0" err="1"/>
              <a:t>ὕφανεν</a:t>
            </a:r>
            <a:r>
              <a:rPr lang="el-GR" sz="8000" dirty="0"/>
              <a:t> </a:t>
            </a:r>
            <a:r>
              <a:rPr lang="el-GR" sz="8000" dirty="0" err="1"/>
              <a:t>ἐν</a:t>
            </a:r>
            <a:r>
              <a:rPr lang="el-GR" sz="8000" dirty="0"/>
              <a:t> </a:t>
            </a:r>
            <a:r>
              <a:rPr lang="el-GR" sz="8000" dirty="0" err="1"/>
              <a:t>αὐτῷ</a:t>
            </a:r>
            <a:r>
              <a:rPr lang="el-GR" sz="8000" dirty="0"/>
              <a:t> </a:t>
            </a:r>
            <a:r>
              <a:rPr lang="el-GR" sz="8000" dirty="0" err="1"/>
              <a:t>χερουβιν</a:t>
            </a:r>
            <a:endParaRPr lang="el-GR" sz="8000" dirty="0"/>
          </a:p>
        </p:txBody>
      </p:sp>
    </p:spTree>
    <p:extLst>
      <p:ext uri="{BB962C8B-B14F-4D97-AF65-F5344CB8AC3E}">
        <p14:creationId xmlns:p14="http://schemas.microsoft.com/office/powerpoint/2010/main" val="15141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35" y="1278756"/>
            <a:ext cx="4111111" cy="4958556"/>
          </a:xfrm>
        </p:spPr>
      </p:pic>
      <p:sp>
        <p:nvSpPr>
          <p:cNvPr id="5" name="TextBox 4"/>
          <p:cNvSpPr txBox="1"/>
          <p:nvPr/>
        </p:nvSpPr>
        <p:spPr>
          <a:xfrm>
            <a:off x="6587546" y="602261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48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/>
              <a:t>5. Ο Ναός του </a:t>
            </a:r>
            <a:r>
              <a:rPr lang="el-GR" dirty="0" smtClean="0"/>
              <a:t>Σολομώντα</a:t>
            </a:r>
            <a:r>
              <a:rPr lang="en-US" dirty="0" smtClean="0"/>
              <a:t> [3]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861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22856"/>
            <a:ext cx="4771024" cy="2908432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4176464"/>
          </a:xfrm>
        </p:spPr>
        <p:txBody>
          <a:bodyPr>
            <a:noAutofit/>
          </a:bodyPr>
          <a:lstStyle/>
          <a:p>
            <a:pPr marL="180000" indent="-180000">
              <a:lnSpc>
                <a:spcPts val="1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dirty="0"/>
              <a:t>Ο ΓΙΑΧΒΕ ΘΑ ΣΤΕΡΕΩΣΕΙ ΤΟΝ ΘΡΟΝΟ ΚΑΙ ΤΗ ΒΑΣΙΛΕΙΑ ΤΟΥ ΓΙΑΧΒΕ ΓΙΑ </a:t>
            </a:r>
            <a:r>
              <a:rPr lang="el-GR" dirty="0" smtClean="0"/>
              <a:t>ΠΑΝΤΑ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l-GR" dirty="0"/>
          </a:p>
          <a:p>
            <a:pPr marL="180000" indent="-180000">
              <a:lnSpc>
                <a:spcPts val="1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dirty="0"/>
              <a:t>ΜΕ ΤΗΝ ΙΣΧΥ ΤΟΥ ΓΙΑΧΒΕ Ο ΒΑΣΙΛΙΑΣ ΘΑ ΧΑΡΕΙ.</a:t>
            </a:r>
          </a:p>
          <a:p>
            <a:pPr marL="180000" indent="-180000">
              <a:lnSpc>
                <a:spcPts val="1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dirty="0"/>
              <a:t>ΕΝΔΕΧΟΜΕΝΩΣ ΟΙ ΣΤΗΛΕΣ ΣΥΝΙΣΤΟΥΣΑΝ ΣΥΜΒΟΛΑ ΤΗΣ ΘΕΙΪΚΗΣ Η ΒΑΣΙΛΙΚΗΣ ΕΞΟΥΣΙΑΣ ΚΑΙ ΙΣΧΥΟΣ.</a:t>
            </a:r>
          </a:p>
          <a:p>
            <a:pPr marL="180000" indent="-180000">
              <a:lnSpc>
                <a:spcPts val="1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dirty="0"/>
              <a:t>ΣΥΜΒΟΛΑ ΦΩΤΙΑ ΚΑΙ </a:t>
            </a:r>
            <a:r>
              <a:rPr lang="el-GR" dirty="0" smtClean="0"/>
              <a:t>ΚΑΠΝΟΥ</a:t>
            </a:r>
            <a:r>
              <a:rPr lang="en-US" dirty="0" smtClean="0"/>
              <a:t>.</a:t>
            </a:r>
            <a:endParaRPr lang="el-GR" dirty="0"/>
          </a:p>
          <a:p>
            <a:pPr marL="180000" indent="-180000">
              <a:lnSpc>
                <a:spcPts val="1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dirty="0"/>
              <a:t>ΕΞΕΛΙΞΗ ΜΑΤΣΕΜΠΩΘ. ΑΝΑΜΝΗΣΤΙΚΟΣ ΡΟΛΟΣ ΤΩΝ ΑΡΧΑΙΩΝ ΛΙΘΩΝ ΛΑΤΡΕΙΑΣ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080848"/>
            <a:ext cx="8237752" cy="8359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ἔστησεν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στύλους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πρόσωπον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ναοῦ</a:t>
            </a:r>
            <a:r>
              <a:rPr lang="el-GR" sz="2000" dirty="0"/>
              <a:t> </a:t>
            </a:r>
            <a:r>
              <a:rPr lang="el-GR" sz="2000" dirty="0" err="1"/>
              <a:t>ἕνα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δεξιῶν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ἕνα</a:t>
            </a:r>
            <a:r>
              <a:rPr lang="el-GR" sz="2000" dirty="0"/>
              <a:t> </a:t>
            </a:r>
            <a:r>
              <a:rPr lang="el-GR" sz="2000" dirty="0" err="1"/>
              <a:t>ἐξ</a:t>
            </a:r>
            <a:r>
              <a:rPr lang="el-GR" sz="2000" dirty="0"/>
              <a:t> </a:t>
            </a:r>
            <a:r>
              <a:rPr lang="el-GR" sz="2000" dirty="0" err="1"/>
              <a:t>εὐωνύμων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ἐκάλεσεν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ὄνομα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δεξιῶν</a:t>
            </a:r>
            <a:r>
              <a:rPr lang="el-GR" sz="2000" dirty="0"/>
              <a:t> </a:t>
            </a:r>
            <a:r>
              <a:rPr lang="el-GR" sz="2000" dirty="0" err="1"/>
              <a:t>Κατόρθωσις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ὄνομα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ἐξ</a:t>
            </a:r>
            <a:r>
              <a:rPr lang="el-GR" sz="2000" dirty="0"/>
              <a:t> </a:t>
            </a:r>
            <a:r>
              <a:rPr lang="el-GR" sz="2000" dirty="0" err="1"/>
              <a:t>ἀριστερῶν</a:t>
            </a:r>
            <a:r>
              <a:rPr lang="el-GR" sz="2000" dirty="0"/>
              <a:t> </a:t>
            </a:r>
            <a:r>
              <a:rPr lang="el-GR" sz="2000" dirty="0" err="1" smtClean="0"/>
              <a:t>Ἰσχύς</a:t>
            </a:r>
            <a:r>
              <a:rPr lang="el-GR" sz="2000" dirty="0" smtClean="0"/>
              <a:t> </a:t>
            </a:r>
            <a:r>
              <a:rPr lang="en-US" sz="2000" dirty="0"/>
              <a:t>(2Ch 3:17 BGT)</a:t>
            </a:r>
            <a:endParaRPr lang="el-GR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262226" y="5531288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49</a:t>
            </a:r>
            <a:endParaRPr lang="el-GR" sz="1500" dirty="0" smtClean="0"/>
          </a:p>
        </p:txBody>
      </p:sp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l-GR" dirty="0"/>
              <a:t>5. Ο Ναός του </a:t>
            </a:r>
            <a:r>
              <a:rPr lang="el-GR" dirty="0" smtClean="0"/>
              <a:t>Σολομώντα</a:t>
            </a:r>
            <a:r>
              <a:rPr lang="en-US" dirty="0" smtClean="0"/>
              <a:t> [4]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72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θυσιαστήριο των ολοκαυτωμάτων (αναπαράσταση)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5" y="1600200"/>
            <a:ext cx="3981530" cy="4525963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200" dirty="0" err="1"/>
              <a:t>καὶ</a:t>
            </a:r>
            <a:r>
              <a:rPr lang="el-GR" sz="2200" dirty="0"/>
              <a:t> </a:t>
            </a:r>
            <a:r>
              <a:rPr lang="el-GR" sz="2200" dirty="0" err="1"/>
              <a:t>ἐποίησεν</a:t>
            </a:r>
            <a:r>
              <a:rPr lang="el-GR" sz="2200" dirty="0"/>
              <a:t> </a:t>
            </a:r>
            <a:r>
              <a:rPr lang="el-GR" sz="2200" dirty="0" err="1"/>
              <a:t>τὸ</a:t>
            </a:r>
            <a:r>
              <a:rPr lang="el-GR" sz="2200" dirty="0"/>
              <a:t> </a:t>
            </a:r>
            <a:r>
              <a:rPr lang="el-GR" sz="2200" dirty="0" err="1"/>
              <a:t>θυσιαστήριον</a:t>
            </a:r>
            <a:r>
              <a:rPr lang="el-GR" sz="2200" dirty="0"/>
              <a:t> </a:t>
            </a:r>
            <a:r>
              <a:rPr lang="el-GR" sz="2200" dirty="0" err="1"/>
              <a:t>χαλκοῦν</a:t>
            </a:r>
            <a:r>
              <a:rPr lang="el-GR" sz="2200" dirty="0"/>
              <a:t> </a:t>
            </a:r>
            <a:r>
              <a:rPr lang="el-GR" sz="2200" dirty="0" err="1"/>
              <a:t>πήχεων</a:t>
            </a:r>
            <a:r>
              <a:rPr lang="el-GR" sz="2200" dirty="0"/>
              <a:t> </a:t>
            </a:r>
            <a:r>
              <a:rPr lang="el-GR" sz="2200" dirty="0" err="1"/>
              <a:t>εἴκοσι</a:t>
            </a:r>
            <a:r>
              <a:rPr lang="el-GR" sz="2200" dirty="0"/>
              <a:t> </a:t>
            </a:r>
            <a:r>
              <a:rPr lang="el-GR" sz="2200" dirty="0" err="1"/>
              <a:t>μῆκος</a:t>
            </a:r>
            <a:r>
              <a:rPr lang="el-GR" sz="2200" dirty="0"/>
              <a:t> </a:t>
            </a:r>
            <a:r>
              <a:rPr lang="el-GR" sz="2200" dirty="0" err="1"/>
              <a:t>καὶ</a:t>
            </a:r>
            <a:r>
              <a:rPr lang="el-GR" sz="2200" dirty="0"/>
              <a:t> </a:t>
            </a:r>
            <a:r>
              <a:rPr lang="el-GR" sz="2200" dirty="0" err="1"/>
              <a:t>τὸ</a:t>
            </a:r>
            <a:r>
              <a:rPr lang="el-GR" sz="2200" dirty="0"/>
              <a:t> </a:t>
            </a:r>
            <a:r>
              <a:rPr lang="el-GR" sz="2200" dirty="0" err="1"/>
              <a:t>εὖρος</a:t>
            </a:r>
            <a:r>
              <a:rPr lang="el-GR" sz="2200" dirty="0"/>
              <a:t> </a:t>
            </a:r>
            <a:r>
              <a:rPr lang="el-GR" sz="2200" dirty="0" err="1"/>
              <a:t>πήχεων</a:t>
            </a:r>
            <a:r>
              <a:rPr lang="el-GR" sz="2200" dirty="0"/>
              <a:t> </a:t>
            </a:r>
            <a:r>
              <a:rPr lang="el-GR" sz="2200" dirty="0" err="1"/>
              <a:t>εἴκοσι</a:t>
            </a:r>
            <a:r>
              <a:rPr lang="el-GR" sz="2200" dirty="0"/>
              <a:t> </a:t>
            </a:r>
            <a:r>
              <a:rPr lang="el-GR" sz="2200" dirty="0" err="1"/>
              <a:t>ὕψος</a:t>
            </a:r>
            <a:r>
              <a:rPr lang="el-GR" sz="2200" dirty="0"/>
              <a:t> </a:t>
            </a:r>
            <a:r>
              <a:rPr lang="el-GR" sz="2200" dirty="0" err="1"/>
              <a:t>πήχεων</a:t>
            </a:r>
            <a:r>
              <a:rPr lang="el-GR" sz="2200" dirty="0"/>
              <a:t> </a:t>
            </a:r>
            <a:r>
              <a:rPr lang="el-GR" sz="2200" dirty="0" err="1"/>
              <a:t>δέκα</a:t>
            </a:r>
            <a:r>
              <a:rPr lang="el-GR" sz="2200" dirty="0"/>
              <a:t> </a:t>
            </a:r>
            <a:r>
              <a:rPr lang="en-US" sz="2200" dirty="0"/>
              <a:t>(2Ch 4:1 BGT</a:t>
            </a:r>
            <a:r>
              <a:rPr lang="en-US" sz="2200" dirty="0" smtClean="0"/>
              <a:t>)</a:t>
            </a:r>
            <a:endParaRPr lang="el-GR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467265" y="591146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50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9119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χάλκινη θάλασσα (αναπαράσταση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ἐποίησεν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r>
              <a:rPr lang="el-GR" sz="2000" dirty="0"/>
              <a:t> </a:t>
            </a:r>
            <a:r>
              <a:rPr lang="el-GR" sz="2000" dirty="0" err="1"/>
              <a:t>θάλασσαν</a:t>
            </a:r>
            <a:r>
              <a:rPr lang="el-GR" sz="2000" dirty="0"/>
              <a:t> </a:t>
            </a:r>
            <a:r>
              <a:rPr lang="el-GR" sz="2000" dirty="0" err="1"/>
              <a:t>χυτήν</a:t>
            </a:r>
            <a:r>
              <a:rPr lang="el-GR" sz="2000" dirty="0"/>
              <a:t> </a:t>
            </a:r>
            <a:r>
              <a:rPr lang="el-GR" sz="2000" dirty="0" err="1"/>
              <a:t>πήχεων</a:t>
            </a:r>
            <a:r>
              <a:rPr lang="el-GR" sz="2000" dirty="0"/>
              <a:t> </a:t>
            </a:r>
            <a:r>
              <a:rPr lang="el-GR" sz="2000" dirty="0" err="1"/>
              <a:t>δέκα</a:t>
            </a:r>
            <a:r>
              <a:rPr lang="el-GR" sz="2000" dirty="0"/>
              <a:t> </a:t>
            </a:r>
            <a:r>
              <a:rPr lang="el-GR" sz="2000" dirty="0" err="1"/>
              <a:t>τὴν</a:t>
            </a: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 smtClean="0"/>
              <a:t>διαμέτρησιν</a:t>
            </a:r>
            <a:r>
              <a:rPr lang="el-GR" sz="2000" dirty="0" smtClean="0"/>
              <a:t> </a:t>
            </a:r>
            <a:r>
              <a:rPr lang="el-GR" sz="2000" dirty="0" err="1"/>
              <a:t>στρογγύλην</a:t>
            </a:r>
            <a:r>
              <a:rPr lang="el-GR" sz="2000" dirty="0"/>
              <a:t> </a:t>
            </a:r>
            <a:r>
              <a:rPr lang="el-GR" sz="2000" dirty="0" err="1"/>
              <a:t>κυκλόθεν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πήχεων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 smtClean="0"/>
              <a:t>τὸ</a:t>
            </a:r>
            <a:r>
              <a:rPr lang="el-GR" sz="2000" dirty="0" smtClean="0"/>
              <a:t> </a:t>
            </a:r>
            <a:r>
              <a:rPr lang="el-GR" sz="2000" dirty="0" err="1"/>
              <a:t>ὕψος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κύκλωμα</a:t>
            </a:r>
            <a:r>
              <a:rPr lang="el-GR" sz="2000" dirty="0"/>
              <a:t> </a:t>
            </a:r>
            <a:r>
              <a:rPr lang="el-GR" sz="2000" dirty="0" err="1"/>
              <a:t>πήχεων</a:t>
            </a:r>
            <a:r>
              <a:rPr lang="el-GR" sz="2000" dirty="0"/>
              <a:t> </a:t>
            </a:r>
            <a:r>
              <a:rPr lang="el-GR" sz="2000" dirty="0" err="1"/>
              <a:t>τριάκοντα</a:t>
            </a:r>
            <a:r>
              <a:rPr lang="el-GR" sz="2000" dirty="0"/>
              <a:t>  </a:t>
            </a:r>
            <a:r>
              <a:rPr lang="en-US" sz="2000" dirty="0"/>
              <a:t>(2Ch 4:</a:t>
            </a:r>
            <a:r>
              <a:rPr lang="el-GR" sz="2000" dirty="0"/>
              <a:t>2</a:t>
            </a:r>
            <a:r>
              <a:rPr lang="en-US" sz="2000" dirty="0"/>
              <a:t> BGT)</a:t>
            </a: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smtClean="0"/>
              <a:t>ᾗ </a:t>
            </a:r>
            <a:r>
              <a:rPr lang="el-GR" sz="2000" dirty="0" err="1"/>
              <a:t>ἐποίησαν</a:t>
            </a:r>
            <a:r>
              <a:rPr lang="el-GR" sz="2000" dirty="0"/>
              <a:t> </a:t>
            </a:r>
            <a:r>
              <a:rPr lang="el-GR" sz="2000" dirty="0" err="1"/>
              <a:t>αὐτούς</a:t>
            </a:r>
            <a:r>
              <a:rPr lang="el-GR" sz="2000" dirty="0"/>
              <a:t> </a:t>
            </a:r>
            <a:r>
              <a:rPr lang="el-GR" sz="2000" dirty="0" err="1"/>
              <a:t>δώδεκα</a:t>
            </a:r>
            <a:r>
              <a:rPr lang="el-GR" sz="2000" dirty="0"/>
              <a:t> </a:t>
            </a:r>
            <a:r>
              <a:rPr lang="el-GR" sz="2000" dirty="0" err="1"/>
              <a:t>μόσχους</a:t>
            </a:r>
            <a:r>
              <a:rPr lang="el-GR" sz="2000" dirty="0"/>
              <a:t> </a:t>
            </a:r>
            <a:r>
              <a:rPr lang="el-GR" sz="2000" dirty="0" err="1"/>
              <a:t>οἱ</a:t>
            </a:r>
            <a:r>
              <a:rPr lang="el-GR" sz="2000" dirty="0"/>
              <a:t> </a:t>
            </a:r>
            <a:r>
              <a:rPr lang="el-GR" sz="2000" dirty="0" err="1"/>
              <a:t>τρεῖς</a:t>
            </a:r>
            <a:r>
              <a:rPr lang="el-GR" sz="2000" dirty="0"/>
              <a:t> </a:t>
            </a:r>
            <a:r>
              <a:rPr lang="el-GR" sz="2000" dirty="0" err="1"/>
              <a:t>βλέποντες</a:t>
            </a: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 smtClean="0"/>
              <a:t>βορρᾶν</a:t>
            </a:r>
            <a:r>
              <a:rPr lang="el-GR" sz="2000" dirty="0" smtClean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οἱ</a:t>
            </a:r>
            <a:r>
              <a:rPr lang="el-GR" sz="2000" dirty="0"/>
              <a:t> </a:t>
            </a:r>
            <a:r>
              <a:rPr lang="el-GR" sz="2000" dirty="0" err="1"/>
              <a:t>τρεῖς</a:t>
            </a:r>
            <a:r>
              <a:rPr lang="el-GR" sz="2000" dirty="0"/>
              <a:t> </a:t>
            </a:r>
            <a:r>
              <a:rPr lang="el-GR" sz="2000" dirty="0" err="1"/>
              <a:t>βλέποντες</a:t>
            </a:r>
            <a:r>
              <a:rPr lang="el-GR" sz="2000" dirty="0"/>
              <a:t> </a:t>
            </a:r>
            <a:r>
              <a:rPr lang="el-GR" sz="2000" dirty="0" err="1"/>
              <a:t>δυσμὰς</a:t>
            </a: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 smtClean="0"/>
              <a:t>καὶ</a:t>
            </a:r>
            <a:r>
              <a:rPr lang="el-GR" sz="2000" dirty="0" smtClean="0"/>
              <a:t> </a:t>
            </a:r>
            <a:r>
              <a:rPr lang="el-GR" sz="2000" dirty="0" err="1"/>
              <a:t>οἱ</a:t>
            </a:r>
            <a:r>
              <a:rPr lang="el-GR" sz="2000" dirty="0"/>
              <a:t> </a:t>
            </a:r>
            <a:r>
              <a:rPr lang="el-GR" sz="2000" dirty="0" err="1"/>
              <a:t>τρεῖς</a:t>
            </a:r>
            <a:r>
              <a:rPr lang="el-GR" sz="2000" dirty="0"/>
              <a:t> </a:t>
            </a:r>
            <a:r>
              <a:rPr lang="el-GR" sz="2000" dirty="0" err="1"/>
              <a:t>βλέποντες</a:t>
            </a:r>
            <a:r>
              <a:rPr lang="el-GR" sz="2000" dirty="0"/>
              <a:t> </a:t>
            </a:r>
            <a:r>
              <a:rPr lang="el-GR" sz="2000" dirty="0" err="1"/>
              <a:t>νότον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οἱ</a:t>
            </a:r>
            <a:r>
              <a:rPr lang="el-GR" sz="2000" dirty="0"/>
              <a:t> </a:t>
            </a:r>
            <a:r>
              <a:rPr lang="el-GR" sz="2000" dirty="0" err="1"/>
              <a:t>τρεῖς</a:t>
            </a:r>
            <a:r>
              <a:rPr lang="el-GR" sz="2000" dirty="0"/>
              <a:t> </a:t>
            </a:r>
            <a:r>
              <a:rPr lang="el-GR" sz="2000" dirty="0" err="1"/>
              <a:t>βλέποντες</a:t>
            </a:r>
            <a:r>
              <a:rPr lang="el-GR" sz="2000" dirty="0"/>
              <a:t> 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/>
              <a:t>κατ</a:t>
            </a:r>
            <a:r>
              <a:rPr lang="el-GR" sz="2000" dirty="0"/>
              <a:t>᾽ </a:t>
            </a:r>
            <a:r>
              <a:rPr lang="el-GR" sz="2000" dirty="0" err="1"/>
              <a:t>ἀνατολάς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ἡ </a:t>
            </a:r>
            <a:r>
              <a:rPr lang="el-GR" sz="2000" dirty="0" err="1"/>
              <a:t>θάλασσα</a:t>
            </a:r>
            <a:r>
              <a:rPr lang="el-GR" sz="2000" dirty="0"/>
              <a:t> </a:t>
            </a:r>
            <a:r>
              <a:rPr lang="el-GR" sz="2000" dirty="0" err="1"/>
              <a:t>ἐπ</a:t>
            </a:r>
            <a:r>
              <a:rPr lang="el-GR" sz="2000" dirty="0" smtClean="0"/>
              <a:t>᾽ </a:t>
            </a:r>
            <a:r>
              <a:rPr lang="el-GR" sz="2000" dirty="0" err="1" smtClean="0"/>
              <a:t>αὐτῶν</a:t>
            </a:r>
            <a:r>
              <a:rPr lang="el-GR" sz="2000" dirty="0" smtClean="0"/>
              <a:t> </a:t>
            </a:r>
            <a:r>
              <a:rPr lang="el-GR" sz="2000" dirty="0" err="1"/>
              <a:t>ἄνω</a:t>
            </a:r>
            <a:endParaRPr lang="el-GR" sz="2000" dirty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l-GR" sz="2000" dirty="0" err="1" smtClean="0"/>
              <a:t>ἦσαν</a:t>
            </a:r>
            <a:r>
              <a:rPr lang="el-GR" sz="2000" dirty="0" smtClean="0"/>
              <a:t> </a:t>
            </a:r>
            <a:r>
              <a:rPr lang="el-GR" sz="2000" dirty="0" err="1"/>
              <a:t>τὰ</a:t>
            </a:r>
            <a:r>
              <a:rPr lang="el-GR" sz="2000" dirty="0"/>
              <a:t> </a:t>
            </a:r>
            <a:r>
              <a:rPr lang="el-GR" sz="2000" dirty="0" err="1"/>
              <a:t>ὀπίσθια</a:t>
            </a:r>
            <a:r>
              <a:rPr lang="el-GR" sz="2000" dirty="0"/>
              <a:t> </a:t>
            </a:r>
            <a:r>
              <a:rPr lang="el-GR" sz="2000" dirty="0" err="1"/>
              <a:t>αὐτῶν</a:t>
            </a:r>
            <a:r>
              <a:rPr lang="el-GR" sz="2000" dirty="0"/>
              <a:t> </a:t>
            </a:r>
            <a:r>
              <a:rPr lang="el-GR" sz="2000" dirty="0" err="1" smtClean="0"/>
              <a:t>ἔσω</a:t>
            </a:r>
            <a:endParaRPr lang="en-US" sz="2000" dirty="0" smtClean="0"/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000" dirty="0" smtClean="0"/>
              <a:t>(</a:t>
            </a:r>
            <a:r>
              <a:rPr lang="en-US" sz="2000" dirty="0"/>
              <a:t>2Ch 4:4 BGT</a:t>
            </a:r>
            <a:r>
              <a:rPr lang="en-US" sz="2000" dirty="0" smtClean="0"/>
              <a:t>)</a:t>
            </a:r>
            <a:endParaRPr lang="el-GR" sz="2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90973"/>
            <a:ext cx="3494071" cy="3744416"/>
          </a:xfrm>
        </p:spPr>
      </p:pic>
      <p:sp>
        <p:nvSpPr>
          <p:cNvPr id="6" name="TextBox 5"/>
          <p:cNvSpPr txBox="1"/>
          <p:nvPr/>
        </p:nvSpPr>
        <p:spPr>
          <a:xfrm>
            <a:off x="4860032" y="5805264"/>
            <a:ext cx="3638087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dirty="0"/>
              <a:t>12 ΤΑΥΡΟΙ</a:t>
            </a:r>
            <a:r>
              <a:rPr lang="en-US" dirty="0"/>
              <a:t>. </a:t>
            </a:r>
            <a:r>
              <a:rPr lang="el-GR" dirty="0"/>
              <a:t>3 ΑΝΑ </a:t>
            </a:r>
            <a:r>
              <a:rPr lang="el-GR" dirty="0" smtClean="0"/>
              <a:t>ΚΑΘΕ</a:t>
            </a:r>
            <a:r>
              <a:rPr lang="en-US" dirty="0" smtClean="0"/>
              <a:t> </a:t>
            </a:r>
            <a:r>
              <a:rPr lang="el-GR" dirty="0" smtClean="0"/>
              <a:t>ΚΑΤΕΥΘΥΝΣΗ </a:t>
            </a:r>
            <a:r>
              <a:rPr lang="el-GR" dirty="0"/>
              <a:t>ΤΟΥ ΟΡΙΖΟΝΤΑ. ΠΛΥΣΗ </a:t>
            </a:r>
            <a:r>
              <a:rPr lang="el-GR" dirty="0" smtClean="0"/>
              <a:t>ΣΦΑΓΙΩΝ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8065393" y="5520692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51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2180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Ιερός </a:t>
            </a:r>
            <a:r>
              <a:rPr lang="el-GR" dirty="0" smtClean="0"/>
              <a:t>Χώρος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700808"/>
            <a:ext cx="3251200" cy="3708400"/>
          </a:xfrm>
        </p:spPr>
      </p:pic>
      <p:sp>
        <p:nvSpPr>
          <p:cNvPr id="5" name="TextBox 4"/>
          <p:cNvSpPr txBox="1"/>
          <p:nvPr/>
        </p:nvSpPr>
        <p:spPr>
          <a:xfrm>
            <a:off x="1619672" y="5517232"/>
            <a:ext cx="6552728" cy="7920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i="1" dirty="0">
                <a:cs typeface="Times New Roman" pitchFamily="18" charset="0"/>
              </a:rPr>
              <a:t>και </a:t>
            </a:r>
            <a:r>
              <a:rPr lang="el-GR" sz="2000" i="1" dirty="0" err="1">
                <a:cs typeface="Times New Roman" pitchFamily="18" charset="0"/>
              </a:rPr>
              <a:t>έστησεν</a:t>
            </a:r>
            <a:r>
              <a:rPr lang="el-GR" sz="2000" i="1" dirty="0">
                <a:cs typeface="Times New Roman" pitchFamily="18" charset="0"/>
              </a:rPr>
              <a:t> Ιακώβ </a:t>
            </a:r>
            <a:r>
              <a:rPr lang="el-GR" sz="2000" i="1" dirty="0" err="1">
                <a:cs typeface="Times New Roman" pitchFamily="18" charset="0"/>
              </a:rPr>
              <a:t>στήλην</a:t>
            </a:r>
            <a:r>
              <a:rPr lang="el-GR" sz="2000" i="1" dirty="0">
                <a:cs typeface="Times New Roman" pitchFamily="18" charset="0"/>
              </a:rPr>
              <a:t> εν τω </a:t>
            </a:r>
            <a:r>
              <a:rPr lang="el-GR" sz="2000" i="1" dirty="0" err="1">
                <a:cs typeface="Times New Roman" pitchFamily="18" charset="0"/>
              </a:rPr>
              <a:t>τόπω</a:t>
            </a:r>
            <a:r>
              <a:rPr lang="el-GR" sz="2000" i="1" dirty="0">
                <a:cs typeface="Times New Roman" pitchFamily="18" charset="0"/>
              </a:rPr>
              <a:t>, ω ελάλησε μετ’ αυτού ο Θεός, </a:t>
            </a:r>
            <a:r>
              <a:rPr lang="el-GR" sz="2000" i="1" dirty="0" err="1">
                <a:cs typeface="Times New Roman" pitchFamily="18" charset="0"/>
              </a:rPr>
              <a:t>στήλην</a:t>
            </a:r>
            <a:r>
              <a:rPr lang="el-GR" sz="2000" i="1" dirty="0">
                <a:cs typeface="Times New Roman" pitchFamily="18" charset="0"/>
              </a:rPr>
              <a:t> </a:t>
            </a:r>
            <a:r>
              <a:rPr lang="el-GR" sz="2000" i="1" dirty="0" err="1">
                <a:cs typeface="Times New Roman" pitchFamily="18" charset="0"/>
              </a:rPr>
              <a:t>λιθίνην</a:t>
            </a:r>
            <a:r>
              <a:rPr lang="el-GR" sz="2000" i="1" dirty="0">
                <a:cs typeface="Times New Roman" pitchFamily="18" charset="0"/>
              </a:rPr>
              <a:t>, και </a:t>
            </a:r>
            <a:r>
              <a:rPr lang="el-GR" sz="2000" i="1" dirty="0" err="1">
                <a:cs typeface="Times New Roman" pitchFamily="18" charset="0"/>
              </a:rPr>
              <a:t>έσπεισεν</a:t>
            </a:r>
            <a:r>
              <a:rPr lang="el-GR" sz="2000" i="1" dirty="0">
                <a:cs typeface="Times New Roman" pitchFamily="18" charset="0"/>
              </a:rPr>
              <a:t> (</a:t>
            </a:r>
            <a:r>
              <a:rPr lang="el-GR" sz="2000" i="1" dirty="0" err="1">
                <a:cs typeface="Times New Roman" pitchFamily="18" charset="0"/>
              </a:rPr>
              <a:t>έχυσεν</a:t>
            </a:r>
            <a:r>
              <a:rPr lang="el-GR" sz="2000" i="1" dirty="0">
                <a:cs typeface="Times New Roman" pitchFamily="18" charset="0"/>
              </a:rPr>
              <a:t>) επ’ αυτήν </a:t>
            </a:r>
            <a:r>
              <a:rPr lang="el-GR" sz="2000" i="1" dirty="0" err="1">
                <a:cs typeface="Times New Roman" pitchFamily="18" charset="0"/>
              </a:rPr>
              <a:t>σπονδήν</a:t>
            </a:r>
            <a:r>
              <a:rPr lang="el-GR" sz="2000" i="1" dirty="0">
                <a:cs typeface="Times New Roman" pitchFamily="18" charset="0"/>
              </a:rPr>
              <a:t> και </a:t>
            </a:r>
            <a:r>
              <a:rPr lang="el-GR" sz="2000" i="1" dirty="0" err="1">
                <a:cs typeface="Times New Roman" pitchFamily="18" charset="0"/>
              </a:rPr>
              <a:t>επέχεεν</a:t>
            </a:r>
            <a:r>
              <a:rPr lang="el-GR" sz="2000" i="1" dirty="0">
                <a:cs typeface="Times New Roman" pitchFamily="18" charset="0"/>
              </a:rPr>
              <a:t> επ’ αυτήν </a:t>
            </a:r>
            <a:r>
              <a:rPr lang="el-GR" sz="2000" i="1" dirty="0" smtClean="0">
                <a:cs typeface="Times New Roman" pitchFamily="18" charset="0"/>
              </a:rPr>
              <a:t>έλαιον (Γένεσις </a:t>
            </a:r>
            <a:r>
              <a:rPr lang="el-GR" sz="2000" i="1" dirty="0">
                <a:cs typeface="Times New Roman" pitchFamily="18" charset="0"/>
              </a:rPr>
              <a:t>35, </a:t>
            </a:r>
            <a:r>
              <a:rPr lang="el-GR" sz="2000" i="1" dirty="0" smtClean="0">
                <a:cs typeface="Times New Roman" pitchFamily="18" charset="0"/>
              </a:rPr>
              <a:t>14)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885430" y="5160675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74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Οι </a:t>
            </a:r>
            <a:r>
              <a:rPr lang="el-GR" dirty="0" err="1"/>
              <a:t>τροχηλάτοι</a:t>
            </a:r>
            <a:r>
              <a:rPr lang="el-GR" dirty="0"/>
              <a:t> λουτήρες (</a:t>
            </a:r>
            <a:r>
              <a:rPr lang="el-GR" dirty="0" err="1"/>
              <a:t>μεχενώθ</a:t>
            </a:r>
            <a:r>
              <a:rPr lang="el-GR" dirty="0"/>
              <a:t>) (αναπαράσταση)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1988840"/>
            <a:ext cx="3363665" cy="3552106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dirty="0" err="1"/>
              <a:t>καὶ</a:t>
            </a:r>
            <a:r>
              <a:rPr lang="el-GR" sz="2400" dirty="0"/>
              <a:t> </a:t>
            </a:r>
            <a:r>
              <a:rPr lang="el-GR" sz="2400" dirty="0" err="1"/>
              <a:t>ἐποίησεν</a:t>
            </a:r>
            <a:r>
              <a:rPr lang="el-GR" sz="2400" dirty="0"/>
              <a:t> </a:t>
            </a:r>
            <a:r>
              <a:rPr lang="el-GR" sz="2400" dirty="0" err="1"/>
              <a:t>λουτῆρας</a:t>
            </a:r>
            <a:r>
              <a:rPr lang="el-GR" sz="2400" dirty="0"/>
              <a:t> </a:t>
            </a:r>
            <a:r>
              <a:rPr lang="el-GR" sz="2400" dirty="0" err="1"/>
              <a:t>δέκα</a:t>
            </a:r>
            <a:r>
              <a:rPr lang="el-GR" sz="2400" dirty="0"/>
              <a:t> </a:t>
            </a:r>
            <a:r>
              <a:rPr lang="el-GR" sz="2400" dirty="0" err="1"/>
              <a:t>καὶ</a:t>
            </a:r>
            <a:r>
              <a:rPr lang="el-GR" sz="2400" dirty="0"/>
              <a:t> </a:t>
            </a:r>
            <a:r>
              <a:rPr lang="el-GR" sz="2400" dirty="0" err="1"/>
              <a:t>ἔθηκεν</a:t>
            </a:r>
            <a:r>
              <a:rPr lang="el-GR" sz="2400" dirty="0"/>
              <a:t> </a:t>
            </a:r>
            <a:r>
              <a:rPr lang="el-GR" sz="2400" dirty="0" err="1"/>
              <a:t>τοὺς</a:t>
            </a:r>
            <a:r>
              <a:rPr lang="el-GR" sz="2400" dirty="0"/>
              <a:t> </a:t>
            </a:r>
            <a:r>
              <a:rPr lang="el-GR" sz="2400" dirty="0" err="1"/>
              <a:t>πέντε</a:t>
            </a:r>
            <a:r>
              <a:rPr lang="el-GR" sz="2400" dirty="0"/>
              <a:t> </a:t>
            </a:r>
            <a:r>
              <a:rPr lang="el-GR" sz="2400" dirty="0" err="1"/>
              <a:t>ἐκ</a:t>
            </a:r>
            <a:r>
              <a:rPr lang="el-GR" sz="2400" dirty="0"/>
              <a:t> </a:t>
            </a:r>
            <a:r>
              <a:rPr lang="el-GR" sz="2400" dirty="0" err="1"/>
              <a:t>δεξιῶν</a:t>
            </a:r>
            <a:r>
              <a:rPr lang="el-GR" sz="2400" dirty="0"/>
              <a:t> </a:t>
            </a:r>
            <a:r>
              <a:rPr lang="el-GR" sz="2400" dirty="0" err="1"/>
              <a:t>καὶ</a:t>
            </a:r>
            <a:r>
              <a:rPr lang="el-GR" sz="2400" dirty="0"/>
              <a:t> </a:t>
            </a:r>
            <a:r>
              <a:rPr lang="el-GR" sz="2400" dirty="0" err="1"/>
              <a:t>τοὺς</a:t>
            </a:r>
            <a:r>
              <a:rPr lang="el-GR" sz="2400" dirty="0"/>
              <a:t> </a:t>
            </a:r>
            <a:r>
              <a:rPr lang="el-GR" sz="2400" dirty="0" err="1"/>
              <a:t>πέντε</a:t>
            </a:r>
            <a:r>
              <a:rPr lang="el-GR" sz="2400" dirty="0"/>
              <a:t> </a:t>
            </a:r>
            <a:r>
              <a:rPr lang="el-GR" sz="2400" dirty="0" err="1"/>
              <a:t>ἐξ</a:t>
            </a:r>
            <a:r>
              <a:rPr lang="el-GR" sz="2400" dirty="0"/>
              <a:t> </a:t>
            </a:r>
            <a:r>
              <a:rPr lang="el-GR" sz="2400" dirty="0" err="1"/>
              <a:t>ἀριστερῶν</a:t>
            </a:r>
            <a:r>
              <a:rPr lang="el-GR" sz="2400" dirty="0"/>
              <a:t> </a:t>
            </a:r>
            <a:r>
              <a:rPr lang="el-GR" sz="2400" dirty="0" err="1"/>
              <a:t>τοῦ</a:t>
            </a:r>
            <a:r>
              <a:rPr lang="el-GR" sz="2400" dirty="0"/>
              <a:t> </a:t>
            </a:r>
            <a:r>
              <a:rPr lang="el-GR" sz="2400" dirty="0" err="1"/>
              <a:t>πλύνειν</a:t>
            </a:r>
            <a:r>
              <a:rPr lang="el-GR" sz="2400" dirty="0"/>
              <a:t> </a:t>
            </a:r>
            <a:r>
              <a:rPr lang="el-GR" sz="2400" dirty="0" err="1"/>
              <a:t>ἐν</a:t>
            </a:r>
            <a:r>
              <a:rPr lang="el-GR" sz="2400" dirty="0"/>
              <a:t> </a:t>
            </a:r>
            <a:r>
              <a:rPr lang="el-GR" sz="2400" dirty="0" err="1"/>
              <a:t>αὐτοῖς</a:t>
            </a:r>
            <a:r>
              <a:rPr lang="el-GR" sz="2400" dirty="0"/>
              <a:t> </a:t>
            </a:r>
            <a:r>
              <a:rPr lang="el-GR" sz="2400" dirty="0" err="1"/>
              <a:t>τὰ</a:t>
            </a:r>
            <a:r>
              <a:rPr lang="el-GR" sz="2400" dirty="0"/>
              <a:t> </a:t>
            </a:r>
            <a:r>
              <a:rPr lang="el-GR" sz="2400" dirty="0" err="1"/>
              <a:t>ἔργα</a:t>
            </a:r>
            <a:r>
              <a:rPr lang="el-GR" sz="2400" dirty="0"/>
              <a:t> </a:t>
            </a:r>
            <a:r>
              <a:rPr lang="el-GR" sz="2400" dirty="0" err="1"/>
              <a:t>τῶν</a:t>
            </a:r>
            <a:r>
              <a:rPr lang="el-GR" sz="2400" dirty="0"/>
              <a:t> </a:t>
            </a:r>
            <a:r>
              <a:rPr lang="el-GR" sz="2400" dirty="0" err="1"/>
              <a:t>ὁλοκαυτωμάτων</a:t>
            </a:r>
            <a:r>
              <a:rPr lang="el-GR" sz="2400" dirty="0"/>
              <a:t> </a:t>
            </a:r>
            <a:r>
              <a:rPr lang="el-GR" sz="2400" dirty="0" err="1"/>
              <a:t>καὶ</a:t>
            </a:r>
            <a:r>
              <a:rPr lang="el-GR" sz="2400" dirty="0"/>
              <a:t> </a:t>
            </a:r>
            <a:r>
              <a:rPr lang="el-GR" sz="2400" dirty="0" err="1"/>
              <a:t>ἀποκλύζειν</a:t>
            </a:r>
            <a:r>
              <a:rPr lang="el-GR" sz="2400" dirty="0"/>
              <a:t> </a:t>
            </a:r>
            <a:r>
              <a:rPr lang="el-GR" sz="2400" dirty="0" err="1"/>
              <a:t>ἐν</a:t>
            </a:r>
            <a:r>
              <a:rPr lang="el-GR" sz="2400" dirty="0"/>
              <a:t> </a:t>
            </a:r>
            <a:r>
              <a:rPr lang="el-GR" sz="2400" dirty="0" err="1"/>
              <a:t>αὐτοῖς</a:t>
            </a:r>
            <a:r>
              <a:rPr lang="el-GR" sz="2400" dirty="0"/>
              <a:t> </a:t>
            </a:r>
            <a:r>
              <a:rPr lang="el-GR" sz="2400" dirty="0" err="1"/>
              <a:t>καὶ</a:t>
            </a:r>
            <a:r>
              <a:rPr lang="el-GR" sz="2400" dirty="0"/>
              <a:t> ἡ </a:t>
            </a:r>
            <a:r>
              <a:rPr lang="el-GR" sz="2400" dirty="0" err="1"/>
              <a:t>θάλασσα</a:t>
            </a:r>
            <a:r>
              <a:rPr lang="el-GR" sz="2400" dirty="0"/>
              <a:t> </a:t>
            </a:r>
            <a:r>
              <a:rPr lang="el-GR" sz="2400" dirty="0" err="1"/>
              <a:t>εἰς</a:t>
            </a:r>
            <a:r>
              <a:rPr lang="el-GR" sz="2400" dirty="0"/>
              <a:t> </a:t>
            </a:r>
            <a:r>
              <a:rPr lang="el-GR" sz="2400" dirty="0" err="1"/>
              <a:t>τὸ</a:t>
            </a:r>
            <a:r>
              <a:rPr lang="el-GR" sz="2400" dirty="0"/>
              <a:t> </a:t>
            </a:r>
            <a:r>
              <a:rPr lang="el-GR" sz="2400" dirty="0" err="1"/>
              <a:t>νίπτεσθαι</a:t>
            </a:r>
            <a:r>
              <a:rPr lang="el-GR" sz="2400" dirty="0"/>
              <a:t> </a:t>
            </a:r>
            <a:r>
              <a:rPr lang="el-GR" sz="2400" dirty="0" err="1"/>
              <a:t>τοὺς</a:t>
            </a:r>
            <a:r>
              <a:rPr lang="el-GR" sz="2400" dirty="0"/>
              <a:t> </a:t>
            </a:r>
            <a:r>
              <a:rPr lang="el-GR" sz="2400" dirty="0" err="1"/>
              <a:t>ἱερεῖς</a:t>
            </a:r>
            <a:r>
              <a:rPr lang="el-GR" sz="2400" dirty="0"/>
              <a:t> </a:t>
            </a:r>
            <a:r>
              <a:rPr lang="el-GR" sz="2400" dirty="0" err="1"/>
              <a:t>ἐν</a:t>
            </a:r>
            <a:r>
              <a:rPr lang="el-GR" sz="2400" dirty="0"/>
              <a:t> </a:t>
            </a:r>
            <a:r>
              <a:rPr lang="el-GR" sz="2400" dirty="0" err="1"/>
              <a:t>αὐτῇ</a:t>
            </a:r>
            <a:r>
              <a:rPr lang="el-GR" sz="2400" dirty="0"/>
              <a:t> (2</a:t>
            </a:r>
            <a:r>
              <a:rPr lang="en-US" sz="2400" dirty="0" err="1"/>
              <a:t>Ch</a:t>
            </a:r>
            <a:r>
              <a:rPr lang="en-US" sz="2400" dirty="0"/>
              <a:t> 4:6 BGT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5661248"/>
            <a:ext cx="3384376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dirty="0"/>
              <a:t>ΥΠΗΡΧΑΝ 10. ΜΕΤΑΦΟΡΑ ΝΕΡΟΥ ΣΤΗΝ ΠΛΥΣΗ ΤΩΝ ΣΦΑΓΙΩΝ Η ΤΟΝ ΚΑΘΑΡΙΣΜΟ ΤΟΥ </a:t>
            </a:r>
            <a:r>
              <a:rPr lang="el-GR" dirty="0" smtClean="0"/>
              <a:t>ΝΑΟΥ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501317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52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4565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Τα λατρευτικά αντικείμενα στο Άγιο (αναπαράσταση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2354"/>
            <a:ext cx="4038600" cy="3441653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ἐποίησεν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λυχνίας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χρυσᾶς</a:t>
            </a:r>
            <a:r>
              <a:rPr lang="el-GR" sz="2000" dirty="0"/>
              <a:t> </a:t>
            </a:r>
            <a:r>
              <a:rPr lang="el-GR" sz="2000" dirty="0" err="1"/>
              <a:t>δέκα</a:t>
            </a:r>
            <a:r>
              <a:rPr lang="el-GR" sz="2000" dirty="0"/>
              <a:t> </a:t>
            </a:r>
            <a:r>
              <a:rPr lang="el-GR" sz="2000" dirty="0" err="1"/>
              <a:t>κατὰ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κρίμα</a:t>
            </a:r>
            <a:r>
              <a:rPr lang="el-GR" sz="2000" dirty="0"/>
              <a:t> </a:t>
            </a:r>
            <a:r>
              <a:rPr lang="el-GR" sz="2000" dirty="0" err="1"/>
              <a:t>αὐτῶν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ἔθηκεν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ναῷ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δεξιῶν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ἐξ</a:t>
            </a:r>
            <a:r>
              <a:rPr lang="el-GR" sz="2000" dirty="0"/>
              <a:t> </a:t>
            </a:r>
            <a:r>
              <a:rPr lang="el-GR" sz="2000" dirty="0" err="1"/>
              <a:t>ἀριστερῶν</a:t>
            </a:r>
            <a:r>
              <a:rPr lang="el-GR" sz="2000" dirty="0"/>
              <a:t> 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(</a:t>
            </a:r>
            <a:r>
              <a:rPr lang="en-US" sz="2000" dirty="0"/>
              <a:t>2Ch 4:7 BGT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dirty="0"/>
              <a:t>Θυσιαστήριο </a:t>
            </a:r>
            <a:r>
              <a:rPr lang="el-GR" sz="2000" dirty="0" smtClean="0"/>
              <a:t>θυμιαμάτων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ἐποίησεν</a:t>
            </a:r>
            <a:r>
              <a:rPr lang="el-GR" sz="2000" dirty="0"/>
              <a:t> </a:t>
            </a:r>
            <a:r>
              <a:rPr lang="el-GR" sz="2000" dirty="0" err="1"/>
              <a:t>τραπέζας</a:t>
            </a:r>
            <a:r>
              <a:rPr lang="el-GR" sz="2000" dirty="0"/>
              <a:t> </a:t>
            </a:r>
            <a:r>
              <a:rPr lang="el-GR" sz="2000" dirty="0" err="1"/>
              <a:t>δέκα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ἔθηκεν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ναῷ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δεξιῶν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πέντε</a:t>
            </a:r>
            <a:r>
              <a:rPr lang="el-GR" sz="2000" dirty="0"/>
              <a:t> </a:t>
            </a:r>
            <a:r>
              <a:rPr lang="el-GR" sz="2000" dirty="0" err="1"/>
              <a:t>ἐξ</a:t>
            </a:r>
            <a:r>
              <a:rPr lang="el-GR" sz="2000" dirty="0"/>
              <a:t> </a:t>
            </a:r>
            <a:r>
              <a:rPr lang="el-GR" sz="2000" dirty="0" err="1"/>
              <a:t>εὐωνύμων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 smtClean="0"/>
              <a:t>ἐποίησεν</a:t>
            </a:r>
            <a:r>
              <a:rPr lang="en-US" sz="2000" dirty="0" smtClean="0"/>
              <a:t> </a:t>
            </a:r>
            <a:r>
              <a:rPr lang="el-GR" sz="2000" dirty="0" err="1" smtClean="0"/>
              <a:t>φιάλας</a:t>
            </a:r>
            <a:r>
              <a:rPr lang="el-GR" sz="2000" dirty="0" smtClean="0"/>
              <a:t> </a:t>
            </a:r>
            <a:r>
              <a:rPr lang="el-GR" sz="2000" dirty="0" err="1"/>
              <a:t>χρυσᾶς</a:t>
            </a:r>
            <a:r>
              <a:rPr lang="el-GR" sz="2000" dirty="0"/>
              <a:t> </a:t>
            </a:r>
            <a:r>
              <a:rPr lang="el-GR" sz="2000" dirty="0" err="1"/>
              <a:t>ἑκατόν</a:t>
            </a:r>
            <a:r>
              <a:rPr lang="el-GR" sz="2000" dirty="0"/>
              <a:t> </a:t>
            </a:r>
            <a:r>
              <a:rPr lang="en-US" sz="2000" dirty="0"/>
              <a:t>(2Ch 4:8 BGT</a:t>
            </a:r>
            <a:r>
              <a:rPr lang="en-US" sz="2000" dirty="0" smtClean="0"/>
              <a:t>)</a:t>
            </a:r>
            <a:endParaRPr lang="el-GR" sz="2000" dirty="0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V="1">
            <a:off x="1187624" y="2564904"/>
            <a:ext cx="3460576" cy="1728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 flipV="1">
            <a:off x="2555776" y="4068515"/>
            <a:ext cx="2092424" cy="2744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067944" y="4462042"/>
            <a:ext cx="580256" cy="407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3074" y="563384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53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8605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Άγιο και το Άγιο των Αγίων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3" y="1557338"/>
            <a:ext cx="7166993" cy="4525962"/>
          </a:xfrm>
        </p:spPr>
      </p:pic>
      <p:sp>
        <p:nvSpPr>
          <p:cNvPr id="5" name="TextBox 4"/>
          <p:cNvSpPr txBox="1"/>
          <p:nvPr/>
        </p:nvSpPr>
        <p:spPr>
          <a:xfrm>
            <a:off x="8161846" y="586860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54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8110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Άγιο των Αγίων ή Άδυτο (αναπαράσταση)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63" y="1628800"/>
            <a:ext cx="6768074" cy="4525962"/>
          </a:xfrm>
        </p:spPr>
      </p:pic>
      <p:sp>
        <p:nvSpPr>
          <p:cNvPr id="5" name="TextBox 4"/>
          <p:cNvSpPr txBox="1"/>
          <p:nvPr/>
        </p:nvSpPr>
        <p:spPr>
          <a:xfrm>
            <a:off x="7956037" y="594006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55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366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6. Ο </a:t>
            </a:r>
            <a:r>
              <a:rPr lang="el-GR" dirty="0" smtClean="0"/>
              <a:t>Ναός </a:t>
            </a:r>
            <a:r>
              <a:rPr lang="el-GR" dirty="0"/>
              <a:t>του Ζοροβάβελ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2" y="1557338"/>
            <a:ext cx="7062636" cy="4525962"/>
          </a:xfrm>
        </p:spPr>
      </p:pic>
      <p:sp>
        <p:nvSpPr>
          <p:cNvPr id="5" name="TextBox 4"/>
          <p:cNvSpPr txBox="1"/>
          <p:nvPr/>
        </p:nvSpPr>
        <p:spPr>
          <a:xfrm>
            <a:off x="8109668" y="586860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56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9637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6. Ο </a:t>
            </a:r>
            <a:r>
              <a:rPr lang="el-GR" dirty="0" smtClean="0"/>
              <a:t>Ναός </a:t>
            </a:r>
            <a:r>
              <a:rPr lang="el-GR" dirty="0"/>
              <a:t>του </a:t>
            </a:r>
            <a:r>
              <a:rPr lang="el-GR" dirty="0" err="1" smtClean="0"/>
              <a:t>Ζοροβάβελ</a:t>
            </a:r>
            <a:r>
              <a:rPr lang="en-US" dirty="0" smtClean="0"/>
              <a:t> [2]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4101032" cy="2628072"/>
          </a:xfrm>
        </p:spPr>
      </p:pic>
      <p:sp>
        <p:nvSpPr>
          <p:cNvPr id="5" name="TextBox 4"/>
          <p:cNvSpPr txBox="1"/>
          <p:nvPr/>
        </p:nvSpPr>
        <p:spPr>
          <a:xfrm>
            <a:off x="6728816" y="404217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</a:t>
            </a:r>
            <a:r>
              <a:rPr lang="el-GR" sz="1500" dirty="0" smtClean="0"/>
              <a:t>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4064" y="4560585"/>
            <a:ext cx="4248472" cy="1584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200" dirty="0"/>
              <a:t>Η αυλή παριστάνει τη θάλασσα (δηλαδή τις υποχθόνιες περιοχές), ο ίδιος ο ναός τη γη και το ιερό τον ουρανό ( Φλάβιου </a:t>
            </a:r>
            <a:r>
              <a:rPr lang="el-GR" sz="2200" dirty="0" err="1"/>
              <a:t>Ιώσηπου</a:t>
            </a:r>
            <a:r>
              <a:rPr lang="el-GR" sz="2200" dirty="0"/>
              <a:t>, </a:t>
            </a:r>
            <a:r>
              <a:rPr lang="el-GR" sz="2200" dirty="0" err="1"/>
              <a:t>Αντ</a:t>
            </a:r>
            <a:r>
              <a:rPr lang="el-GR" sz="2200" dirty="0"/>
              <a:t> Εβρ. ΙΙΙ 7,7</a:t>
            </a:r>
            <a:r>
              <a:rPr lang="el-GR" sz="2200" dirty="0" smtClean="0"/>
              <a:t>)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34375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730424"/>
            <a:ext cx="8229600" cy="4525963"/>
          </a:xfrm>
        </p:spPr>
        <p:txBody>
          <a:bodyPr anchor="b">
            <a:normAutofit/>
          </a:bodyPr>
          <a:lstStyle/>
          <a:p>
            <a:pPr marL="252000" indent="-252000">
              <a:spcBef>
                <a:spcPts val="0"/>
              </a:spcBef>
            </a:pPr>
            <a:r>
              <a:rPr lang="el-GR" sz="2200" dirty="0"/>
              <a:t>Εκκλησία είναι η απεικόνιση της ουράνιας </a:t>
            </a:r>
            <a:r>
              <a:rPr lang="el-GR" sz="2200" dirty="0" err="1" smtClean="0"/>
              <a:t>Ιερουσαλείμ</a:t>
            </a:r>
            <a:r>
              <a:rPr lang="el-GR" sz="2200" dirty="0" smtClean="0"/>
              <a:t>.</a:t>
            </a:r>
            <a:endParaRPr lang="el-GR" sz="2200" dirty="0"/>
          </a:p>
          <a:p>
            <a:pPr marL="252000" indent="-252000">
              <a:spcBef>
                <a:spcPts val="0"/>
              </a:spcBef>
            </a:pPr>
            <a:r>
              <a:rPr lang="el-GR" sz="2200" dirty="0"/>
              <a:t>Αναπαριστά τον Παράδεισο ή τον ουράνιο κόσμο.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200" dirty="0"/>
              <a:t>Βυζαντινή Εκκλησία: </a:t>
            </a:r>
            <a:r>
              <a:rPr lang="el-GR" sz="2200" dirty="0" smtClean="0"/>
              <a:t>Τα </a:t>
            </a:r>
            <a:r>
              <a:rPr lang="el-GR" sz="2200" dirty="0"/>
              <a:t>τέσσερα τμήματα του εσωτερικού της εκκλησίας συμβολίζουν τις τέσσερις κατευθύνσεις του κόσμου. Το εσωτερικό της είναι το σύμπαν, το ιερό ο παράδεισος και η πύλη του ιερού βήματος η πύλη του παραδείσου.  Απέναντι από το Ιερό Βήμα (Ανατολή) είναι η Δύση, περιοχή του σκότους και της θλίψης, του θανάτου, η περιοχή των αιώνιων διαμερισμάτων των νεκρών, που προσδοκούν την Ανάσταση της Κρίσης. Το κέντρο του εκκλησιαστικού οικοδομήματος είναι η γη</a:t>
            </a:r>
            <a:r>
              <a:rPr lang="el-GR" sz="2200" dirty="0" smtClean="0"/>
              <a:t>.</a:t>
            </a:r>
            <a:endParaRPr lang="el-GR" sz="2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64704"/>
            <a:ext cx="2514600" cy="1819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8448" y="2369282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</a:t>
            </a:r>
            <a:r>
              <a:rPr lang="el-GR" sz="1500" dirty="0" smtClean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562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τάφος του Ζαχαρία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08" y="1557338"/>
            <a:ext cx="7150683" cy="4525962"/>
          </a:xfrm>
        </p:spPr>
      </p:pic>
      <p:sp>
        <p:nvSpPr>
          <p:cNvPr id="5" name="TextBox 4"/>
          <p:cNvSpPr txBox="1"/>
          <p:nvPr/>
        </p:nvSpPr>
        <p:spPr>
          <a:xfrm>
            <a:off x="8154597" y="586860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5</a:t>
            </a:r>
            <a:r>
              <a:rPr lang="el-GR" sz="1500" dirty="0" smtClean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176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6. Ο </a:t>
            </a:r>
            <a:r>
              <a:rPr lang="el-GR" dirty="0" smtClean="0"/>
              <a:t>Ναός </a:t>
            </a:r>
            <a:r>
              <a:rPr lang="el-GR" dirty="0"/>
              <a:t>του </a:t>
            </a:r>
            <a:r>
              <a:rPr lang="el-GR" dirty="0" err="1" smtClean="0"/>
              <a:t>Ζοροβάβελ</a:t>
            </a:r>
            <a:r>
              <a:rPr lang="en-US" dirty="0" smtClean="0"/>
              <a:t> [3]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538 </a:t>
            </a:r>
            <a:r>
              <a:rPr lang="el-GR" sz="2200" dirty="0" err="1"/>
              <a:t>π.Χ</a:t>
            </a:r>
            <a:r>
              <a:rPr lang="el-GR" sz="2200" dirty="0"/>
              <a:t> </a:t>
            </a:r>
            <a:r>
              <a:rPr lang="el-GR" sz="2200" dirty="0" smtClean="0"/>
              <a:t>ΚΥΡΟΣ - ΔΙΑΤΑΓΜΑ </a:t>
            </a:r>
            <a:r>
              <a:rPr lang="el-GR" sz="2200" dirty="0"/>
              <a:t>ΤΟ ΟΠΟΙΟ ΠΑΡΕΙΧΕ ΤΗ ΔΥΝΑΤΟΤΗΤΑ ΣΤΟΥΣ ΕΞΟΡΙΣΤΟΥΣ ΤΗΣ ΒΑΒΥΛΩΝΑΣ ΙΣΡΑΗΛΙΤΕΣ ΝΑ ΕΠΙΣΤΡΕΨΟΥΝ ΣΤΗΝ ΙΕΡΟΥΣΑΛΗΜ ΚΑΙ ΝΑ ΟΙΚΟΔΟΜΗΣΟΥΝ ΤΟΝ ΔΕΥΤΕΡΟ ΝΑΟ ΤΟΥ ΘΕΟΥ.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536 </a:t>
            </a:r>
            <a:r>
              <a:rPr lang="el-GR" sz="2200" dirty="0" err="1"/>
              <a:t>π.Χ</a:t>
            </a:r>
            <a:r>
              <a:rPr lang="el-GR" sz="2200" dirty="0"/>
              <a:t> ΘΕΜΕΛΕΙΩΝΕΤΑΙ Ο ΔΕΥΤΕΡΟΣ ΝΑΟΣ ΑΠΟ ΤΟΝ ΣΑΡΑΒΑΣΑΡ ΙΟΥΔΑΙΟ ΑΞΙΩΜΑΤΟΥΧΟ ΣΤΗΝ ΑΥΛΗ ΤΟΥ ΠΕΡΣΗ ΒΑΣΙΛΕΑ. ΔΙΑΒΟΛΗ ΑΠΟ ΤΟΥΣ ΣΑΜΑΡΕΙΤΕΣ.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516-515 </a:t>
            </a:r>
            <a:r>
              <a:rPr lang="el-GR" sz="2200" dirty="0" err="1"/>
              <a:t>π.Χ</a:t>
            </a:r>
            <a:r>
              <a:rPr lang="el-GR" sz="2200" dirty="0"/>
              <a:t> ΔΑΡΕΙΟΣ Ο Α΄</a:t>
            </a:r>
            <a:r>
              <a:rPr lang="el-GR" sz="2200" dirty="0" smtClean="0"/>
              <a:t>- ΜΕΓΑΣ </a:t>
            </a:r>
            <a:r>
              <a:rPr lang="el-GR" sz="2200" dirty="0"/>
              <a:t>ΑΠΟΣΤΕΛΛΕΙ ΖΟΡΟΒΑΒΕΛ ΓΙΑ ΤΗΝ ΑΝΕΓΕΡΣΗ ΤΟΥ ΝΑΟΥ. 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ΑΝΑΚΑΙΝΙΣΤΗΚΕ ΑΠΟ ΤΟΝ ΑΡΧΙΕΡΕΑ ΣΙΜΩΝΑ Α΄ Ή  Β΄. 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ΑΝΤΙΟΧΟΣ Ο Δ΄ ΕΠΙΦΑΝΗΣ ΤΟ 169 </a:t>
            </a:r>
            <a:r>
              <a:rPr lang="el-GR" sz="2200" dirty="0" err="1"/>
              <a:t>π.Χ</a:t>
            </a:r>
            <a:r>
              <a:rPr lang="el-GR" sz="2200" dirty="0"/>
              <a:t> ΣΥΛΗΣΕ ΤΟΥΣ ΘΗΣΑΥΡΟΥΣ ΤΟΥ ΚΑΙ ΤΟ 167 </a:t>
            </a:r>
            <a:r>
              <a:rPr lang="el-GR" sz="2200" dirty="0" err="1"/>
              <a:t>π.Χ</a:t>
            </a:r>
            <a:r>
              <a:rPr lang="el-GR" sz="2200" dirty="0"/>
              <a:t> ΤΟΝ ΒΕΒΗΛΩΣΕ ΣΤΗΝΟΝΤΑΣ ΒΩΜΟ ΠΡΟΣ ΤΙΜΗ ΤΟΥ ΔΙΑ.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164 </a:t>
            </a:r>
            <a:r>
              <a:rPr lang="el-GR" sz="2200" dirty="0" err="1"/>
              <a:t>π.Χ</a:t>
            </a:r>
            <a:r>
              <a:rPr lang="el-GR" sz="2200" dirty="0"/>
              <a:t> Ο ΙΟΥΔΑΣ Ο ΜΑΚΚΑΒΑΙΟΣ ΤΟΝ ΑΝΑΚΑΤΑΛΑΜΒΑΝΕΙ. ΝΕΟ ΤΕΙΧΟΣ ΓΙΑ ΠΡΟΣΤΑΣΙΑ ΚΑΙ ΤΟΝ ΕΞΑΓΝΙΖΕΙ.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ΠΟΜΠΗΙΟΣ ΤΟ 54 </a:t>
            </a:r>
            <a:r>
              <a:rPr lang="el-GR" sz="2200" dirty="0" err="1"/>
              <a:t>π.Χ</a:t>
            </a:r>
            <a:r>
              <a:rPr lang="el-GR" sz="2200" dirty="0"/>
              <a:t> ΤΟΝ ΒΕΒΗΛΩΝΕΙ ΚΑΙ ΠΑΛΙ.</a:t>
            </a:r>
          </a:p>
          <a:p>
            <a:pPr marL="252000" indent="-252000">
              <a:lnSpc>
                <a:spcPts val="2100"/>
              </a:lnSpc>
              <a:spcBef>
                <a:spcPts val="0"/>
              </a:spcBef>
            </a:pPr>
            <a:r>
              <a:rPr lang="el-GR" sz="2200" dirty="0"/>
              <a:t>ΑΝΘΥΠΑΤΟΣ ΣΥΡΙΑΣ ΚΡΑΣΣΟΣ ΤΟΝ ΛΕΗΛΑΤΕΙ</a:t>
            </a:r>
            <a:r>
              <a:rPr lang="el-GR" sz="2200" dirty="0" smtClean="0"/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2240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6. Ο Ναός του </a:t>
            </a:r>
            <a:r>
              <a:rPr lang="el-GR" dirty="0" err="1" smtClean="0"/>
              <a:t>Ζοροβάβελ</a:t>
            </a:r>
            <a:r>
              <a:rPr lang="en-US" dirty="0" smtClean="0"/>
              <a:t> [4]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16000" indent="-216000">
              <a:spcBef>
                <a:spcPts val="0"/>
              </a:spcBef>
            </a:pPr>
            <a:r>
              <a:rPr lang="el-GR" sz="2000" dirty="0" smtClean="0"/>
              <a:t>ΜΕΝΟΡΑ - ΕΠΤΑΦΩΤΗ </a:t>
            </a:r>
            <a:r>
              <a:rPr lang="el-GR" sz="2000" dirty="0"/>
              <a:t>ΛΥΧΝΙΑ ΝΕΟ ΠΝΕΥΜΑΤΙΚΟ </a:t>
            </a:r>
            <a:r>
              <a:rPr lang="el-GR" sz="2000" dirty="0" smtClean="0"/>
              <a:t>ΝΟΗΜΑ.</a:t>
            </a:r>
            <a:endParaRPr lang="el-GR" sz="2000" dirty="0"/>
          </a:p>
          <a:p>
            <a:pPr marL="216000" indent="-216000">
              <a:spcBef>
                <a:spcPts val="0"/>
              </a:spcBef>
            </a:pPr>
            <a:r>
              <a:rPr lang="el-GR" sz="2000" dirty="0"/>
              <a:t>ΑΔΙΑΚΟΠΗ ΘΕΟΦΑΝΕΙΑ, ΑΣΒΕΣΤΗ </a:t>
            </a:r>
            <a:r>
              <a:rPr lang="el-GR" sz="2000" dirty="0" smtClean="0"/>
              <a:t>ΛΑΜΠΑΔΑ.</a:t>
            </a:r>
            <a:endParaRPr lang="el-GR" sz="2000" dirty="0"/>
          </a:p>
          <a:p>
            <a:pPr marL="216000" indent="-216000">
              <a:spcBef>
                <a:spcPts val="0"/>
              </a:spcBef>
            </a:pPr>
            <a:r>
              <a:rPr lang="el-GR" sz="2000" dirty="0"/>
              <a:t>ΠΑΡΑΠΕΜΠΕΙ ΣΤΗΝ ΚΑΙΟΜΕΝΗ </a:t>
            </a:r>
            <a:r>
              <a:rPr lang="el-GR" sz="2000" dirty="0" smtClean="0"/>
              <a:t>ΒΑΤΟ.</a:t>
            </a:r>
            <a:endParaRPr lang="el-GR" sz="2000" dirty="0"/>
          </a:p>
          <a:p>
            <a:pPr marL="216000" indent="-216000">
              <a:spcBef>
                <a:spcPts val="0"/>
              </a:spcBef>
            </a:pPr>
            <a:r>
              <a:rPr lang="el-GR" sz="2000" dirty="0"/>
              <a:t>ΠΛΑΝΗΤΙΚΟ ΣΥΣΤΗΜΑ ΚΑΙ ΤΗΝ ΑΙΩΝΙΑ ΙΣΧΥ </a:t>
            </a:r>
            <a:r>
              <a:rPr lang="el-GR" sz="2000" dirty="0" smtClean="0"/>
              <a:t>ΤΟΥ.</a:t>
            </a:r>
            <a:endParaRPr lang="el-GR" sz="2000" dirty="0"/>
          </a:p>
          <a:p>
            <a:pPr marL="216000" indent="-216000">
              <a:spcBef>
                <a:spcPts val="0"/>
              </a:spcBef>
            </a:pPr>
            <a:r>
              <a:rPr lang="el-GR" sz="2000" dirty="0"/>
              <a:t>ΑΓΙΑ ΑΓΙΩΝ. ΜΟΝΟ ΕΝΑΣ ΛΙΘΟΣ. ΣΧΑΡΑ ΜΕ ΤΟ ΘΥΜΙΑΜΑ</a:t>
            </a:r>
            <a:r>
              <a:rPr lang="el-GR" sz="2000" dirty="0" smtClean="0"/>
              <a:t>.</a:t>
            </a:r>
          </a:p>
          <a:p>
            <a:pPr marL="216000" indent="-216000">
              <a:spcBef>
                <a:spcPts val="0"/>
              </a:spcBef>
            </a:pPr>
            <a:endParaRPr lang="el-GR" sz="2000" dirty="0"/>
          </a:p>
          <a:p>
            <a:pPr marL="216000" indent="-216000">
              <a:spcBef>
                <a:spcPts val="0"/>
              </a:spcBef>
            </a:pPr>
            <a:endParaRPr lang="el-GR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Ευλογημένο να’ ναι ελιά,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το χώμα που σε τρέφει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Κι ευλογημένο το νερό, </a:t>
            </a:r>
            <a:endParaRPr lang="en-US" sz="2000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 smtClean="0"/>
              <a:t>που </a:t>
            </a:r>
            <a:r>
              <a:rPr lang="el-GR" sz="2000" b="1" dirty="0"/>
              <a:t>πίνεις απ’ τα νέφη.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Κι’ ευλογημένος τρεις φορές,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Αυτός που σ’ έχει στείλει.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Για το λυχνάρι του φτωχού,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Για τ’ άγιου το καντήλι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000" b="1" dirty="0"/>
              <a:t>Ι. </a:t>
            </a:r>
            <a:r>
              <a:rPr lang="el-GR" sz="2000" b="1" dirty="0" smtClean="0"/>
              <a:t>Πολέμης</a:t>
            </a:r>
            <a:endParaRPr lang="el-GR" sz="20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2779"/>
            <a:ext cx="2113106" cy="275997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74136"/>
            <a:ext cx="1847069" cy="2457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3948" y="608275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60</a:t>
            </a:r>
            <a:endParaRPr lang="el-GR" sz="15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930559" y="5929879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61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1622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2. </a:t>
            </a:r>
            <a:r>
              <a:rPr lang="el-GR" dirty="0" err="1"/>
              <a:t>Ματσεμπώθ</a:t>
            </a:r>
            <a:r>
              <a:rPr lang="el-GR" dirty="0"/>
              <a:t> και </a:t>
            </a:r>
            <a:r>
              <a:rPr lang="el-GR" dirty="0" err="1"/>
              <a:t>Ασερώθ</a:t>
            </a:r>
            <a:r>
              <a:rPr lang="el-GR" dirty="0"/>
              <a:t> -</a:t>
            </a:r>
            <a:r>
              <a:rPr lang="el-GR" dirty="0" smtClean="0"/>
              <a:t> </a:t>
            </a:r>
            <a:r>
              <a:rPr lang="el-GR" dirty="0"/>
              <a:t>Ειδώλια - </a:t>
            </a:r>
            <a:r>
              <a:rPr lang="el-GR" dirty="0" err="1"/>
              <a:t>Τεραφείμ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6933"/>
            <a:ext cx="4474840" cy="2908914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ΜΕΤΣΕΜΠΩΘ</a:t>
            </a:r>
            <a:r>
              <a:rPr lang="en-US" sz="2400" dirty="0"/>
              <a:t>:</a:t>
            </a:r>
            <a:r>
              <a:rPr lang="el-GR" sz="2400" dirty="0"/>
              <a:t>ΛΙΘΙΝΕΣ ΣΤΗΛΕΣ ΠΟΥ ΣΥΜΒΟΛΙΖΑΝ ΤΗΝ ΠΑΡΟΥΣΙΑ ΤΟΥ ΘΕΟΥ</a:t>
            </a:r>
            <a:endParaRPr lang="en-US" sz="2400" dirty="0"/>
          </a:p>
          <a:p>
            <a:r>
              <a:rPr lang="el-GR" sz="2400" dirty="0"/>
              <a:t>ΑΣΕΡΩΘ</a:t>
            </a:r>
            <a:r>
              <a:rPr lang="en-US" sz="2400" dirty="0"/>
              <a:t>: </a:t>
            </a:r>
            <a:r>
              <a:rPr lang="el-GR" sz="2400" dirty="0"/>
              <a:t>ΞΥΛΙΝΕΣ ΣΤΗΛΕΣ ΠΡΟΣ ΤΙΜΗΝ ΤΗΣ ΚΟΡΥΦΑΙΑΣ ΘΕΑΣ ΤΟΥ ΧΑΝΑΑΝΙΤΙΚΟΥ </a:t>
            </a:r>
            <a:r>
              <a:rPr lang="el-GR" sz="2400" dirty="0" smtClean="0"/>
              <a:t>ΠΑΝΘΕΟΥ</a:t>
            </a:r>
            <a:endParaRPr lang="el-G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301208"/>
            <a:ext cx="4474840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l-GR" dirty="0" err="1"/>
              <a:t>Ματσεμπώθ</a:t>
            </a:r>
            <a:r>
              <a:rPr lang="el-GR" dirty="0"/>
              <a:t> στο μουσείο της </a:t>
            </a:r>
            <a:r>
              <a:rPr lang="el-GR" dirty="0" err="1" smtClean="0"/>
              <a:t>Χαζώρ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4610782" y="4971184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44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Τορά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9" y="1700808"/>
            <a:ext cx="6755736" cy="4496787"/>
          </a:xfrm>
        </p:spPr>
      </p:pic>
      <p:sp>
        <p:nvSpPr>
          <p:cNvPr id="6" name="TextBox 5"/>
          <p:cNvSpPr txBox="1"/>
          <p:nvPr/>
        </p:nvSpPr>
        <p:spPr>
          <a:xfrm>
            <a:off x="7906325" y="5982898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62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9119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7. Ναοί του βιβλικού Ισραήλ εκτός Ιερουσαλήμ </a:t>
            </a:r>
            <a:r>
              <a:rPr lang="en-US" dirty="0" smtClean="0"/>
              <a:t>-</a:t>
            </a:r>
            <a:r>
              <a:rPr lang="el-GR" dirty="0" smtClean="0"/>
              <a:t> </a:t>
            </a:r>
            <a:r>
              <a:rPr lang="el-GR" dirty="0"/>
              <a:t>στη Διασπορά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988840"/>
            <a:ext cx="6264696" cy="3946758"/>
          </a:xfrm>
        </p:spPr>
      </p:pic>
      <p:sp>
        <p:nvSpPr>
          <p:cNvPr id="5" name="TextBox 4"/>
          <p:cNvSpPr txBox="1"/>
          <p:nvPr/>
        </p:nvSpPr>
        <p:spPr>
          <a:xfrm>
            <a:off x="1440044" y="6021288"/>
            <a:ext cx="6264696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Ερείπια του Ναού της </a:t>
            </a:r>
            <a:r>
              <a:rPr lang="el-GR" sz="2000" dirty="0" err="1" smtClean="0"/>
              <a:t>Ελαφαντίνης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704348" y="572090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63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3776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539552" y="1484784"/>
            <a:ext cx="5111750" cy="4608512"/>
          </a:xfrm>
        </p:spPr>
        <p:txBody>
          <a:bodyPr anchor="ctr">
            <a:normAutofit fontScale="70000" lnSpcReduction="20000"/>
          </a:bodyPr>
          <a:lstStyle/>
          <a:p>
            <a:r>
              <a:rPr lang="el-GR" dirty="0"/>
              <a:t>ΣΑΜΑΡΕΙΑ. ΠΡΩΤΕΥΟΥΣΑ ΤΟΥ ΒΟΡΕΙΟΥ ΒΑΣΙΛΕΙΟΥ. ΠΤΩΣΗ 722 </a:t>
            </a:r>
            <a:r>
              <a:rPr lang="el-GR" dirty="0" err="1" smtClean="0"/>
              <a:t>π.Χ</a:t>
            </a:r>
            <a:r>
              <a:rPr lang="en-US" dirty="0" smtClean="0"/>
              <a:t>..</a:t>
            </a:r>
            <a:endParaRPr lang="el-GR" dirty="0"/>
          </a:p>
          <a:p>
            <a:r>
              <a:rPr lang="el-GR" dirty="0"/>
              <a:t>ΟΡΟΣ ΓΑΡΙΖΕΙΝ. ΣΑΝΒΑΜΜΑΤ ΑΝΗΓΕΙΡΕ ΝΑΟ. ΟΛΟΚΛΗΡΩΝΕΤΑΙ ΤΟ 332 </a:t>
            </a:r>
            <a:r>
              <a:rPr lang="el-GR" dirty="0" err="1" smtClean="0"/>
              <a:t>π.Χ</a:t>
            </a:r>
            <a:r>
              <a:rPr lang="en-US" dirty="0" smtClean="0"/>
              <a:t>..</a:t>
            </a:r>
            <a:endParaRPr lang="el-GR" dirty="0"/>
          </a:p>
          <a:p>
            <a:r>
              <a:rPr lang="el-GR" dirty="0"/>
              <a:t>ΑΝΤΙΟΧΟΣ Ο Δ΄ Ο ΕΠΙΦΑΝΗΣ ΤΟΝ ΒΕΒΗΛΩΝΕΙ ΠΡΑΓΜΑΤΟΠΟΙΩΝΤΑΣ ΘΥΣΙΑ ΣΤΟΝ ΔΙΑ.</a:t>
            </a:r>
          </a:p>
          <a:p>
            <a:r>
              <a:rPr lang="el-GR" dirty="0"/>
              <a:t>ΙΩΑΝΝΗΣ Ο ΥΡΚΑΝΟΣ ΤΟ 129 </a:t>
            </a:r>
            <a:r>
              <a:rPr lang="el-GR" dirty="0" err="1"/>
              <a:t>π.Χ</a:t>
            </a:r>
            <a:r>
              <a:rPr lang="el-GR" dirty="0"/>
              <a:t> ΤΟΝ ΚΑΤΑΣΤΡΕΦΕΙ.</a:t>
            </a:r>
          </a:p>
          <a:p>
            <a:r>
              <a:rPr lang="el-GR" dirty="0"/>
              <a:t>ΑΙΓΥΠΤΟ ΝΑΟΙ </a:t>
            </a:r>
            <a:r>
              <a:rPr lang="el-GR" dirty="0" smtClean="0"/>
              <a:t>(ΕΛΕΦΑΝΤΙΝΗ</a:t>
            </a:r>
            <a:r>
              <a:rPr lang="el-GR" dirty="0"/>
              <a:t>, ΛΕΟΝΤΟΠΟΛΗ</a:t>
            </a:r>
            <a:r>
              <a:rPr lang="el-GR" dirty="0" smtClean="0"/>
              <a:t>)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ΑΝΤΙΟΧΕΙΑ ΤΗΣ </a:t>
            </a:r>
            <a:r>
              <a:rPr lang="el-GR" dirty="0" smtClean="0"/>
              <a:t>ΣΥΡΙΑΣ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ΝΑΟΙ ΤΗΣ ΔΙΑΣΠΟΡΑΣ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56240"/>
            <a:ext cx="2296800" cy="286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8242" y="522485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64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4492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8. Οι Συναγωγές (</a:t>
            </a:r>
            <a:r>
              <a:rPr lang="el-GR" dirty="0" err="1"/>
              <a:t>Μπετ</a:t>
            </a:r>
            <a:r>
              <a:rPr lang="el-GR" dirty="0"/>
              <a:t> </a:t>
            </a:r>
            <a:r>
              <a:rPr lang="el-GR" dirty="0" err="1"/>
              <a:t>Κνεσετ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ΑΠΟ ΤΟ ΣΥΝΑΓΩ ΠΟΥ ΣΗΜΑΙΝΕΙ ΤΟΠΟΣ ΣΥΓΚΕΝΤΡΩΣΗΣ Η ΟΙΚΟΣ ΣΥΝΕΛΕΥΣΗΣ.</a:t>
            </a:r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ΑΓΝΩΣΤΟ ΠΟΤΕ ΑΡΧΙΣΑΝ ΝΑ ΛΕΙΤΟΥΡΓΟΥΝ. ΔΙΑΦΟΡΕΣ ΘΕΩΡΙΕΣ. ΣΤΗ ΔΙΑΡΚΕΙΑ ΤΗΣ ΒΑΒΥΛΩΝΙΑΚΗΣ ΑΙΧΜΑΛΩΣΙΑΣ Η ΜΕΤΑ ΤΗΝ ΕΛΛΗΝΙΣΤΙΚΗ ΠΕΡΙΟΔΟ.</a:t>
            </a:r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ΧΩΡΟΙ ΠΡΟΣΕΥΧΗΣ ΚΑΙ ΑΝΑΓΝΩΣΗΣ ΤΟΥ ΝΟΜΟΥ, ΟΧΙ ΤΕΛΕΣΗΣ ΘΥΣΙΩΝ.</a:t>
            </a:r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ΠΡΟΣΕΥΧΗ (ΠΡ. ΑΠΟΣΤΟΛΩΝ, ΕΠΙΓΡΑΦΕΣ 3ου π.Χ. ΑΙΩΝΑ ΣΤΗΝ ΑΙΓΥΠΤΟ).</a:t>
            </a:r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ΟΛΟΚΛΗΡΟ ΚΤΡΙΑΚΟ </a:t>
            </a:r>
            <a:r>
              <a:rPr lang="el-GR" sz="2200" dirty="0" smtClean="0"/>
              <a:t>ΣΥΓΚΡΟΤΗΜΑ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ΜΙΚΡΟΤΕΡΑ ΔΩΜΑΤΙΑ (ΧΩΡΟΙ ΜΕΛΕΤΗΣ, ΔΙΔΑΣΚΑΛΕΙΑ ΟΠΟΥ ΔΙΔΑΣΚΑΝ ΤΟΝ ΝΟΜΟ ΟΙ ΡΑΒΒΙΝΟΙ, ΔΙΑΦΥΛΑΞΗΣ ΤΟΥ ΦΑΓΗΤΟΥ</a:t>
            </a:r>
            <a:r>
              <a:rPr lang="el-GR" sz="2200" dirty="0" smtClean="0"/>
              <a:t>)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ΑΥΛΗ Η ΤΟ ΠΕΡΙΣΤΥΛΙΟ (ΣΥΝΑΘΡΟΙΣΗ ΠΡΟΣΕΡΧΟΜΕΝΩΝ</a:t>
            </a:r>
            <a:r>
              <a:rPr lang="el-GR" sz="2200" dirty="0" smtClean="0"/>
              <a:t>)</a:t>
            </a:r>
            <a:r>
              <a:rPr lang="en-US" sz="2200" dirty="0" smtClean="0"/>
              <a:t>.</a:t>
            </a:r>
            <a:endParaRPr lang="el-GR" sz="2200" dirty="0"/>
          </a:p>
          <a:p>
            <a:pPr marL="252000" indent="-252000">
              <a:lnSpc>
                <a:spcPts val="2400"/>
              </a:lnSpc>
              <a:spcBef>
                <a:spcPts val="0"/>
              </a:spcBef>
            </a:pPr>
            <a:r>
              <a:rPr lang="el-GR" sz="2200" dirty="0"/>
              <a:t>ΔΕΞΑΜΕΝΗ ΓΙΑ ΤΗΝ ΚΑΘΑΡΣΗ ΤΗΣ ΚΟΙΝΟΤΗΤΑΣ (MIGVEH</a:t>
            </a:r>
            <a:r>
              <a:rPr lang="el-GR" sz="2200" dirty="0" smtClean="0"/>
              <a:t>)</a:t>
            </a:r>
            <a:r>
              <a:rPr lang="en-US" sz="2200" dirty="0" smtClean="0"/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37927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8. Οι Συναγωγές (</a:t>
            </a:r>
            <a:r>
              <a:rPr lang="el-GR" dirty="0" err="1"/>
              <a:t>Μπετ</a:t>
            </a:r>
            <a:r>
              <a:rPr lang="el-GR" dirty="0"/>
              <a:t> </a:t>
            </a:r>
            <a:r>
              <a:rPr lang="el-GR" dirty="0" err="1"/>
              <a:t>Κνεσετ</a:t>
            </a:r>
            <a:r>
              <a:rPr lang="el-GR" dirty="0" smtClean="0"/>
              <a:t>)</a:t>
            </a:r>
            <a:r>
              <a:rPr lang="en-US" dirty="0" smtClean="0"/>
              <a:t> [2]</a:t>
            </a:r>
            <a:endParaRPr lang="el-GR" dirty="0"/>
          </a:p>
        </p:txBody>
      </p:sp>
      <p:graphicFrame>
        <p:nvGraphicFramePr>
          <p:cNvPr id="9" name="Θέση περιεχομένου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463170"/>
              </p:ext>
            </p:extLst>
          </p:nvPr>
        </p:nvGraphicFramePr>
        <p:xfrm>
          <a:off x="463550" y="1557338"/>
          <a:ext cx="8229600" cy="395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75656" y="5445224"/>
            <a:ext cx="6192688" cy="7920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ΜΗ ΤΑΞΙΝΟΜΗΣΙΜΕΣ</a:t>
            </a:r>
            <a:r>
              <a:rPr lang="en-US" sz="2000" dirty="0"/>
              <a:t>: (</a:t>
            </a:r>
            <a:r>
              <a:rPr lang="en-US" sz="2000" dirty="0" err="1"/>
              <a:t>Esthemoa</a:t>
            </a:r>
            <a:r>
              <a:rPr lang="en-US" sz="2000" dirty="0"/>
              <a:t>, </a:t>
            </a:r>
            <a:r>
              <a:rPr lang="en-US" sz="2000" dirty="0" err="1"/>
              <a:t>Sysiya</a:t>
            </a:r>
            <a:r>
              <a:rPr lang="en-US" sz="2000" dirty="0"/>
              <a:t> </a:t>
            </a:r>
            <a:r>
              <a:rPr lang="el-GR" sz="2000" dirty="0" err="1"/>
              <a:t>κλπ</a:t>
            </a:r>
            <a:r>
              <a:rPr lang="el-GR" sz="2000" dirty="0"/>
              <a:t>)</a:t>
            </a:r>
          </a:p>
          <a:p>
            <a:r>
              <a:rPr lang="el-GR" sz="2000" dirty="0"/>
              <a:t>ΣΑΜΑΡΕΙΤΙΚΕΣ ΣΥΝΑΓΩΓΕΣ ΔΙΑΣΠΟΡΑΣ (</a:t>
            </a:r>
            <a:r>
              <a:rPr lang="en-US" sz="2000" dirty="0" err="1"/>
              <a:t>Elkhibre</a:t>
            </a:r>
            <a:r>
              <a:rPr lang="en-US" sz="2000" dirty="0"/>
              <a:t>, Khirbet Samara, </a:t>
            </a:r>
            <a:r>
              <a:rPr lang="el-GR" sz="2000" dirty="0"/>
              <a:t>ΔΙΑΣΠΟΡΑΣ ΚΛΠ</a:t>
            </a:r>
            <a:r>
              <a:rPr lang="el-GR" sz="2000" dirty="0" smtClean="0"/>
              <a:t>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080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8. Οι Συναγωγές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51" y="1557338"/>
            <a:ext cx="5975597" cy="4525962"/>
          </a:xfrm>
        </p:spPr>
      </p:pic>
      <p:sp>
        <p:nvSpPr>
          <p:cNvPr id="5" name="TextBox 4"/>
          <p:cNvSpPr txBox="1"/>
          <p:nvPr/>
        </p:nvSpPr>
        <p:spPr>
          <a:xfrm>
            <a:off x="323528" y="2492896"/>
            <a:ext cx="1306488" cy="10081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 smtClean="0"/>
              <a:t>ΑΝΑΓΛΥΦΟΙ ΛΙΘΟΙ</a:t>
            </a:r>
            <a:endParaRPr lang="el-GR" dirty="0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 flipV="1">
            <a:off x="1259632" y="3212976"/>
            <a:ext cx="1296144" cy="10801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66148" y="1844824"/>
            <a:ext cx="1326332" cy="33843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/>
              <a:t>ΚΙΟΝΕΣ ΣΤΗΡΙΖΑΝ ΤΗ ΣΤΕΓΗ, ΑΠΟΥΣΙΑ ΕΣΩΤΕΡΙΚΗΣ </a:t>
            </a:r>
            <a:r>
              <a:rPr lang="el-GR" dirty="0" smtClean="0"/>
              <a:t>ΚΙΟΝΟΣΤΟΙ-ΧΙΑΣ</a:t>
            </a:r>
            <a:r>
              <a:rPr lang="el-GR" dirty="0"/>
              <a:t>. ΣΥΝΗΘΩΣ ΔΥΟ Η ΤΡΕΙΣ ΣΕΙΡΕΣ</a:t>
            </a:r>
            <a:r>
              <a:rPr lang="el-GR" dirty="0" smtClean="0"/>
              <a:t>.</a:t>
            </a:r>
            <a:endParaRPr lang="el-GR" dirty="0"/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V="1">
            <a:off x="6084168" y="3501008"/>
            <a:ext cx="1584176" cy="2160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39633" y="5272662"/>
            <a:ext cx="1442515" cy="488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dirty="0"/>
              <a:t>ΛΑΞΕΥΜΕΝΟΙ </a:t>
            </a:r>
            <a:r>
              <a:rPr lang="el-GR" dirty="0" smtClean="0"/>
              <a:t>ΛΙΘΟΙ</a:t>
            </a:r>
            <a:endParaRPr lang="el-GR" dirty="0"/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>
            <a:off x="3707904" y="4985813"/>
            <a:ext cx="3945346" cy="5308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8548" y="5868252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</a:t>
            </a:r>
            <a:r>
              <a:rPr lang="el-GR" sz="1500" dirty="0" smtClean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90551" y="6082949"/>
            <a:ext cx="5975597" cy="298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dirty="0"/>
              <a:t>Η Συναγωγή της Δήλου (αρχαιότερη 2</a:t>
            </a:r>
            <a:r>
              <a:rPr lang="el-GR" baseline="30000" dirty="0"/>
              <a:t>ος</a:t>
            </a:r>
            <a:r>
              <a:rPr lang="el-GR" dirty="0"/>
              <a:t> αιώνα </a:t>
            </a:r>
            <a:r>
              <a:rPr lang="el-GR" dirty="0" err="1"/>
              <a:t>π.Χ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37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καθέδρα του </a:t>
            </a:r>
            <a:r>
              <a:rPr lang="el-GR" dirty="0" err="1" smtClean="0"/>
              <a:t>Μωυσέως</a:t>
            </a:r>
            <a:r>
              <a:rPr lang="el-GR" dirty="0" smtClean="0"/>
              <a:t> </a:t>
            </a:r>
            <a:r>
              <a:rPr lang="el-GR" dirty="0"/>
              <a:t>στη Συναγωγή της Δήλου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31" y="1628800"/>
            <a:ext cx="5573737" cy="4221590"/>
          </a:xfrm>
        </p:spPr>
      </p:pic>
      <p:sp>
        <p:nvSpPr>
          <p:cNvPr id="5" name="TextBox 4"/>
          <p:cNvSpPr txBox="1"/>
          <p:nvPr/>
        </p:nvSpPr>
        <p:spPr>
          <a:xfrm>
            <a:off x="899592" y="5877272"/>
            <a:ext cx="741682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ΚΑΘΟΤΑΝ Ο ΑΡΧΙΣΥΝΑΓΩΓΟΣ. ΣΥΜΒΟΛΙΖΕΙ ΤΟΝ ΛΙΘΟ ΠΟΥ ΚΑΘΗΣΕ Ο ΜΩΥΣΗΣ ΜΕΤΑ ΤΗ ΜΑΧΗ ΕΝΑΝΤΙΟΝ ΤΩΝ ΑΜΑΛΗΚΙΤΩΝ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58868" y="5445224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66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8143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Συναγωγή των </a:t>
            </a:r>
            <a:r>
              <a:rPr lang="el-GR" dirty="0" err="1"/>
              <a:t>Μαγδάλων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8229600" cy="3890808"/>
          </a:xfrm>
        </p:spPr>
      </p:pic>
      <p:sp>
        <p:nvSpPr>
          <p:cNvPr id="5" name="TextBox 4"/>
          <p:cNvSpPr txBox="1"/>
          <p:nvPr/>
        </p:nvSpPr>
        <p:spPr>
          <a:xfrm>
            <a:off x="8254074" y="580896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67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3133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Fresco</a:t>
            </a:r>
            <a:r>
              <a:rPr lang="el-GR" dirty="0"/>
              <a:t> στη Συναγωγή των </a:t>
            </a:r>
            <a:r>
              <a:rPr lang="el-GR" dirty="0" err="1"/>
              <a:t>Μαγδάλων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82" y="1844824"/>
            <a:ext cx="6193536" cy="3828288"/>
          </a:xfrm>
        </p:spPr>
      </p:pic>
      <p:sp>
        <p:nvSpPr>
          <p:cNvPr id="5" name="TextBox 4"/>
          <p:cNvSpPr txBox="1"/>
          <p:nvPr/>
        </p:nvSpPr>
        <p:spPr>
          <a:xfrm>
            <a:off x="1481582" y="5805264"/>
            <a:ext cx="6193536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lnSpc>
                <a:spcPts val="1900"/>
              </a:lnSpc>
            </a:pPr>
            <a:r>
              <a:rPr lang="el-GR" sz="2000" dirty="0"/>
              <a:t>ΧΑΡΑΚΤΗΡΙΣΤΙΚΟ ΤΗΣ ΠΡΩΙΜΗΣ ΕΠΟΧΗΣ ΕΙΝΑΙ ΟΤΙ ΟΙ ΤΟΙΧΟΙ ΚΑΙ ΟΙ ΚΙΟΝΕΣ ΚΑΛΥΠΤΟΝΤΑΝ ΜΕ </a:t>
            </a:r>
            <a:r>
              <a:rPr lang="en-US" sz="2000" dirty="0"/>
              <a:t>FRESCOES, </a:t>
            </a:r>
            <a:r>
              <a:rPr lang="el-GR" sz="2000" dirty="0"/>
              <a:t>ΣΥΝΗΘΩΣ ΕΡΥΘΡΟΥ ΚΑΙ ΚΙΤΡΙΝΟΥ </a:t>
            </a:r>
            <a:r>
              <a:rPr lang="el-GR" sz="2000" dirty="0" smtClean="0"/>
              <a:t>ΧΡΩΜΑΤΟΣ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75118" y="545841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68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4123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Συναγωγή της </a:t>
            </a:r>
            <a:r>
              <a:rPr lang="el-GR" dirty="0" err="1"/>
              <a:t>Γκάμλα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76" y="1557338"/>
            <a:ext cx="6031747" cy="4525962"/>
          </a:xfrm>
        </p:spPr>
      </p:pic>
      <p:sp>
        <p:nvSpPr>
          <p:cNvPr id="5" name="TextBox 4"/>
          <p:cNvSpPr txBox="1"/>
          <p:nvPr/>
        </p:nvSpPr>
        <p:spPr>
          <a:xfrm>
            <a:off x="7594223" y="586860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69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6887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Τεραφείμ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57" y="1417638"/>
            <a:ext cx="5963286" cy="4472465"/>
          </a:xfrm>
        </p:spPr>
      </p:pic>
      <p:sp>
        <p:nvSpPr>
          <p:cNvPr id="5" name="TextBox 4"/>
          <p:cNvSpPr txBox="1"/>
          <p:nvPr/>
        </p:nvSpPr>
        <p:spPr>
          <a:xfrm>
            <a:off x="683568" y="5949280"/>
            <a:ext cx="7848872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ΒΑΒΥΛΩΝΙΑΚΗΣ ΠΡΟΕΛΕΥΣΗΣ</a:t>
            </a:r>
            <a:r>
              <a:rPr lang="en-US" sz="2000" dirty="0"/>
              <a:t>: OIKIAKH </a:t>
            </a:r>
            <a:r>
              <a:rPr lang="el-GR" sz="2000" dirty="0"/>
              <a:t>ΑΣΕΡΑ ΚΑΙ ΣΥΝΔΕΟΤΑΝ ΜΕ ΓΟΝΙΜΟΤΗΤΑ (ΡΑΧΗΛ, ΜΕΛΧΟΛ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232385" y="5685440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02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Συναγωγή στο Ηρώδειο της Ιουδαίας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" y="1916832"/>
            <a:ext cx="7977688" cy="4176464"/>
          </a:xfrm>
        </p:spPr>
      </p:pic>
      <p:sp>
        <p:nvSpPr>
          <p:cNvPr id="7" name="TextBox 6"/>
          <p:cNvSpPr txBox="1"/>
          <p:nvPr/>
        </p:nvSpPr>
        <p:spPr>
          <a:xfrm>
            <a:off x="8128118" y="609329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70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5672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επιγραφή του </a:t>
            </a:r>
            <a:r>
              <a:rPr lang="el-GR" dirty="0" err="1"/>
              <a:t>Αρχισυναγωγού</a:t>
            </a:r>
            <a:r>
              <a:rPr lang="el-GR" dirty="0"/>
              <a:t> Θεοδότου (περί τα 70 μ.Χ.)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4" y="1988840"/>
            <a:ext cx="6897372" cy="4032448"/>
          </a:xfrm>
        </p:spPr>
      </p:pic>
      <p:sp>
        <p:nvSpPr>
          <p:cNvPr id="5" name="TextBox 4"/>
          <p:cNvSpPr txBox="1"/>
          <p:nvPr/>
        </p:nvSpPr>
        <p:spPr>
          <a:xfrm>
            <a:off x="8020686" y="580659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71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0659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μωσαϊκό της Συναγωγής της </a:t>
            </a:r>
            <a:r>
              <a:rPr lang="el-GR" dirty="0" err="1"/>
              <a:t>Bet</a:t>
            </a:r>
            <a:r>
              <a:rPr lang="el-GR" dirty="0"/>
              <a:t> Alpha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04" y="1556792"/>
            <a:ext cx="6333392" cy="4231058"/>
          </a:xfrm>
        </p:spPr>
      </p:pic>
      <p:sp>
        <p:nvSpPr>
          <p:cNvPr id="5" name="TextBox 4"/>
          <p:cNvSpPr txBox="1"/>
          <p:nvPr/>
        </p:nvSpPr>
        <p:spPr>
          <a:xfrm>
            <a:off x="1403648" y="5877272"/>
            <a:ext cx="6335048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el-GR" dirty="0"/>
              <a:t>ΤΑ </a:t>
            </a:r>
            <a:r>
              <a:rPr lang="el-GR" dirty="0" smtClean="0"/>
              <a:t>ΜΩΣΑ</a:t>
            </a:r>
            <a:r>
              <a:rPr lang="el-GR" dirty="0"/>
              <a:t>Ϊ</a:t>
            </a:r>
            <a:r>
              <a:rPr lang="el-GR" dirty="0" smtClean="0"/>
              <a:t>KA </a:t>
            </a:r>
            <a:r>
              <a:rPr lang="el-GR" dirty="0"/>
              <a:t>ME ΠΛΟΥΣΙΟΥΣ ΧΡΩΜΑΤΙΣΜΟΥΣ ΣΥΝΔΥΑΣΜΕΝΟΥΣ ΜΕ ΠΟΙΚΙΛΕΣ ΠΑΡΑΣΤΑΣΕΙΣ ΧΑΡΑΚΤΗΡΙΖΟΥΝ ΤΙΣ ΣΥΝΑΓΩΓΕΣ ΥΣΤΕΡΗΣ ΕΠΟΧΗΣ.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8696" y="557315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72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7513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5295"/>
            <a:ext cx="3744416" cy="3790481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91" y="1411302"/>
            <a:ext cx="2438977" cy="3658466"/>
          </a:xfrm>
        </p:spPr>
      </p:pic>
      <p:sp>
        <p:nvSpPr>
          <p:cNvPr id="7" name="TextBox 6"/>
          <p:cNvSpPr txBox="1"/>
          <p:nvPr/>
        </p:nvSpPr>
        <p:spPr>
          <a:xfrm>
            <a:off x="611560" y="816091"/>
            <a:ext cx="3744416" cy="4913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l-GR" sz="2200" dirty="0"/>
              <a:t>Η Συναγωγή του </a:t>
            </a:r>
            <a:r>
              <a:rPr lang="el-GR" sz="2200" dirty="0" err="1"/>
              <a:t>El</a:t>
            </a:r>
            <a:r>
              <a:rPr lang="el-GR" sz="2200" dirty="0"/>
              <a:t> </a:t>
            </a:r>
            <a:r>
              <a:rPr lang="el-GR" sz="2200" dirty="0" err="1"/>
              <a:t>Khibre</a:t>
            </a:r>
            <a:endParaRPr lang="el-GR" sz="2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11560" y="5275265"/>
            <a:ext cx="3744416" cy="3859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l-GR" sz="2000" dirty="0" smtClean="0"/>
              <a:t>ΣΑΜΑΡΕΙΤΙΚΗ.</a:t>
            </a:r>
            <a:r>
              <a:rPr lang="en-US" sz="2000" dirty="0" smtClean="0"/>
              <a:t> </a:t>
            </a:r>
            <a:r>
              <a:rPr lang="el-GR" sz="2000" dirty="0" smtClean="0"/>
              <a:t>ΧΩΡΙΣ ΚΙΟΝΕΣ</a:t>
            </a:r>
            <a:endParaRPr lang="el-GR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404704"/>
            <a:ext cx="3528392" cy="9361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ts val="1900"/>
              </a:lnSpc>
            </a:pPr>
            <a:r>
              <a:rPr lang="el-GR" sz="2000" dirty="0" smtClean="0"/>
              <a:t>Υπερυψωμένο </a:t>
            </a:r>
            <a:r>
              <a:rPr lang="el-GR" sz="2000" dirty="0"/>
              <a:t>βήμα σε συναγωγή του 7ου αι. στα υψώματα του </a:t>
            </a:r>
            <a:r>
              <a:rPr lang="el-GR" sz="2000" dirty="0" err="1"/>
              <a:t>Γκολάν</a:t>
            </a:r>
            <a:r>
              <a:rPr lang="el-GR" sz="2000" dirty="0"/>
              <a:t> (ύστερη εποχή)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4008" y="5150912"/>
            <a:ext cx="4104456" cy="13175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ts val="1300"/>
              </a:lnSpc>
              <a:spcBef>
                <a:spcPts val="300"/>
              </a:spcBef>
            </a:pPr>
            <a:r>
              <a:rPr lang="el-GR" dirty="0"/>
              <a:t>ΣΤΟ ΥΠΕΡΗΨΩΜΕΝΟ ΒΗΜΑ ΙΕΡΑ ΚΙΒΩΤΟΣ ΜΕ ΤΗΝ ΤΟΡΑ. ΔΙΑΚΡΙΤΙΚΑ ΚΡΥΜΜΕΝΗ ΜΕ </a:t>
            </a:r>
            <a:r>
              <a:rPr lang="el-GR" dirty="0" smtClean="0"/>
              <a:t>ΈΝΑ ΕΙΔΟΣ </a:t>
            </a:r>
            <a:r>
              <a:rPr lang="el-GR" dirty="0"/>
              <a:t>ΛΕΠΤΟΥ ΥΦΑΣΜΑΤΙΝΟΥ ΚΑΛΥΜΜΕΝΟΥ PAROCHET ΑΠΕΝΑΝΤΙ ΑΚΡΙΒΩΣ ΑΠΟ ΤΟΥΣ ΕΙΣΟΔΟΥΣ. GENIZAH: ΕΝΑ ΜΙΚΡΟ ΚΟΙΛΩΜΑ ΟΠΟΥ ΣΥΓΚΕΝΤΡΩΝΟΝΤΑΝ ΤΑ ΧΡΗΜΑΤΑ </a:t>
            </a:r>
            <a:r>
              <a:rPr lang="el-GR" dirty="0" smtClean="0"/>
              <a:t>Η΄ </a:t>
            </a:r>
            <a:r>
              <a:rPr lang="el-GR" dirty="0"/>
              <a:t>ΤΟΠΟΘΕΤΟΥΝΤΑΝ ΧΕΙΡΟΓΡΑΦΑ.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8968" y="2348880"/>
            <a:ext cx="1180321" cy="10081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ΤΥΠΟΣ </a:t>
            </a:r>
            <a:r>
              <a:rPr lang="el-GR" dirty="0" smtClean="0"/>
              <a:t>ΒΑΣΙΛΙΚΗΣ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4355976" y="429309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</a:t>
            </a:r>
            <a:r>
              <a:rPr lang="el-GR" sz="1500" dirty="0" smtClean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8968" y="429309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</a:t>
            </a:r>
            <a:r>
              <a:rPr lang="el-GR" sz="1500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181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171450" indent="-171450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sz="2200" dirty="0"/>
              <a:t>ΑΡΧΑΙΟΣ ΔΙΣΚΟΣ ΖΩΗΣ</a:t>
            </a:r>
          </a:p>
          <a:p>
            <a:pPr marL="171450" indent="-171450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sz="2200" dirty="0"/>
              <a:t>ΣΥΜΒΟΛΑ ΑΙΩΝΙΟΤΗΤΑΣ ΚΑΙ ΑΘΑΝΑΣΙΑΣ (ΕΞΙ ΦΥΛΛΑ ΚΙΣΣΟΥ ΚΑΙ ΔΥΟ ΦΟΙΝΙΚΟΔΕΝΤΡΑ)</a:t>
            </a:r>
          </a:p>
          <a:p>
            <a:pPr marL="171450" indent="-171450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sz="2200" dirty="0"/>
              <a:t>ΕΠΤΑΦΩΤΑ ΛΥΧΝΙΑ</a:t>
            </a:r>
          </a:p>
          <a:p>
            <a:pPr marL="171450" indent="-171450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sz="2200" dirty="0"/>
              <a:t>ΔΥΟ ΥΔΡΙΕΣ (ΛΑΔΙ ΚΑΙ ΝΕΡΟ)</a:t>
            </a:r>
          </a:p>
          <a:p>
            <a:pPr marL="171450" indent="-171450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sz="2200" dirty="0"/>
              <a:t>ΖΕΥΓΟΣ ΑΥΛΑΚΩΤΩΝ ΚΙΟΝΩΝ ΣΥΓΚΡΑΤΟΥΝ</a:t>
            </a:r>
          </a:p>
          <a:p>
            <a:pPr marL="171450" indent="-171450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l-GR" sz="2200" dirty="0"/>
              <a:t>ΜΙΑ ΑΨΙΔΑ ΜΕ ΠΕΠΛΟ ΠΟΥ ΚΑΛΥΠΤΕ ΤΟ ΙΕΡΟ ΑΝΤΙΚΕΙΜΕΝΟ</a:t>
            </a:r>
            <a:r>
              <a:rPr lang="el-GR" sz="2200" dirty="0" smtClean="0"/>
              <a:t>.</a:t>
            </a:r>
            <a:endParaRPr lang="el-GR" sz="2200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λίθος της Συναγωγής των </a:t>
            </a:r>
            <a:r>
              <a:rPr lang="el-GR" dirty="0" err="1"/>
              <a:t>Μαγδάλων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25" y="1766094"/>
            <a:ext cx="4572000" cy="4191000"/>
          </a:xfrm>
        </p:spPr>
      </p:pic>
      <p:sp>
        <p:nvSpPr>
          <p:cNvPr id="8" name="TextBox 7"/>
          <p:cNvSpPr txBox="1"/>
          <p:nvPr/>
        </p:nvSpPr>
        <p:spPr>
          <a:xfrm>
            <a:off x="7984199" y="5957094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75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6222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9. Ο Ναός του Ηρώδη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3" y="1557338"/>
            <a:ext cx="7876674" cy="4525962"/>
          </a:xfrm>
        </p:spPr>
      </p:pic>
      <p:sp>
        <p:nvSpPr>
          <p:cNvPr id="5" name="TextBox 4"/>
          <p:cNvSpPr txBox="1"/>
          <p:nvPr/>
        </p:nvSpPr>
        <p:spPr>
          <a:xfrm>
            <a:off x="8083961" y="608330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76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9510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Ναός του Σολομώντα όπως τον </a:t>
            </a:r>
            <a:r>
              <a:rPr lang="el-GR" dirty="0" smtClean="0"/>
              <a:t>ανακαίνισε </a:t>
            </a:r>
            <a:r>
              <a:rPr lang="el-GR" dirty="0"/>
              <a:t>ο Ηρώδης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5" y="1556792"/>
            <a:ext cx="6677410" cy="4700582"/>
          </a:xfrm>
        </p:spPr>
      </p:pic>
      <p:sp>
        <p:nvSpPr>
          <p:cNvPr id="5" name="TextBox 4"/>
          <p:cNvSpPr txBox="1"/>
          <p:nvPr/>
        </p:nvSpPr>
        <p:spPr>
          <a:xfrm>
            <a:off x="7910705" y="6042677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77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8900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φρούριο Αντωνία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772816"/>
            <a:ext cx="6264696" cy="4414654"/>
          </a:xfrm>
        </p:spPr>
      </p:pic>
      <p:sp>
        <p:nvSpPr>
          <p:cNvPr id="5" name="TextBox 4"/>
          <p:cNvSpPr txBox="1"/>
          <p:nvPr/>
        </p:nvSpPr>
        <p:spPr>
          <a:xfrm>
            <a:off x="7704348" y="597277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35007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Θέση περιεχομένου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4863"/>
            <a:ext cx="4038600" cy="3600399"/>
          </a:xfrm>
          <a:prstGeom prst="rect">
            <a:avLst/>
          </a:prstGeom>
        </p:spPr>
      </p:pic>
      <p:pic>
        <p:nvPicPr>
          <p:cNvPr id="11" name="Θέση περιεχομένου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3"/>
            <a:ext cx="4038600" cy="360039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</a:t>
            </a:r>
            <a:r>
              <a:rPr lang="el-GR" dirty="0"/>
              <a:t>Ναός του Ηρώδη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6852"/>
            <a:ext cx="4038600" cy="3600399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96852"/>
            <a:ext cx="4038600" cy="3600399"/>
          </a:xfrm>
        </p:spPr>
      </p:pic>
      <p:sp>
        <p:nvSpPr>
          <p:cNvPr id="7" name="TextBox 6"/>
          <p:cNvSpPr txBox="1"/>
          <p:nvPr/>
        </p:nvSpPr>
        <p:spPr>
          <a:xfrm>
            <a:off x="457200" y="5769260"/>
            <a:ext cx="4038600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l-GR" sz="2000" dirty="0"/>
              <a:t>Η αυλή των εθνικών</a:t>
            </a:r>
            <a:endParaRPr lang="el-GR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648200" y="5877271"/>
            <a:ext cx="4038600" cy="504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Αναπαράσταση του εσωτερικού της «βασιλείου στοάς</a:t>
            </a:r>
            <a:r>
              <a:rPr lang="el-GR" sz="2000" dirty="0" smtClean="0"/>
              <a:t>»</a:t>
            </a:r>
            <a:endParaRPr lang="el-G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063074" y="5482554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79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4074" y="548255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8161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/>
              <a:t>Σχεδιάγραμμα του οικοδομικού </a:t>
            </a:r>
            <a:r>
              <a:rPr lang="el-GR" sz="2900" dirty="0" smtClean="0"/>
              <a:t>συγκροτήματος </a:t>
            </a:r>
            <a:r>
              <a:rPr lang="el-GR" sz="2900" dirty="0"/>
              <a:t>του Ναού του Ηρώδη με τις αυλές και το κυρίως οίκημα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5" y="1557338"/>
            <a:ext cx="7137690" cy="4525962"/>
          </a:xfrm>
        </p:spPr>
      </p:pic>
      <p:sp>
        <p:nvSpPr>
          <p:cNvPr id="5" name="TextBox 4"/>
          <p:cNvSpPr txBox="1"/>
          <p:nvPr/>
        </p:nvSpPr>
        <p:spPr>
          <a:xfrm>
            <a:off x="8147195" y="586860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4413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3. Το Θυσιαστήριο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86781"/>
            <a:ext cx="4876800" cy="3267075"/>
          </a:xfrm>
        </p:spPr>
      </p:pic>
      <p:sp>
        <p:nvSpPr>
          <p:cNvPr id="5" name="TextBox 4"/>
          <p:cNvSpPr txBox="1"/>
          <p:nvPr/>
        </p:nvSpPr>
        <p:spPr>
          <a:xfrm>
            <a:off x="1645804" y="5597872"/>
            <a:ext cx="4824536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ΑΚΑΤΕΡΓΑΣΤΟ ΛΙΘΟ</a:t>
            </a:r>
            <a:r>
              <a:rPr lang="en-US" sz="2000" dirty="0"/>
              <a:t>: </a:t>
            </a:r>
            <a:r>
              <a:rPr lang="el-GR" sz="2000" dirty="0"/>
              <a:t>ΟΧΙ ΠΡΟΣΒΟΛΗ ΤΟΥ ΔΑΙΜΟΝΑ ΤΟΥ ΛΙΘΟΥ</a:t>
            </a:r>
          </a:p>
          <a:p>
            <a:r>
              <a:rPr lang="el-GR" sz="2000" dirty="0"/>
              <a:t>ΧΑΝΑΑΝΙΤΙΚΑ ΜΕ ΚΑΤΕΡΓΑΣΜΕΝΟ </a:t>
            </a:r>
            <a:r>
              <a:rPr lang="el-GR" sz="2000" dirty="0" smtClean="0"/>
              <a:t>ΛΙΘΟ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470340" y="5249193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224" y="2276872"/>
            <a:ext cx="2098576" cy="18722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2000" dirty="0"/>
              <a:t>ΤΕΣΣΕΡΑ ΚΕΡΑΤΑ. ΑΛΕΙΦΟΝΤΑΝ ΜΕ ΑΙΜΑ ΤΟΥ ΘΥΜΑΤΟΣ</a:t>
            </a:r>
          </a:p>
          <a:p>
            <a:r>
              <a:rPr lang="el-GR" sz="2000" dirty="0"/>
              <a:t>ΑΣΥΛΟ ΟΙ </a:t>
            </a:r>
            <a:r>
              <a:rPr lang="el-GR" sz="2000" dirty="0" smtClean="0"/>
              <a:t>ΚΑΤΑΔΙΩΚΟΜΕΝΟΙ</a:t>
            </a:r>
            <a:endParaRPr lang="el-GR" sz="2000" dirty="0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V="1">
            <a:off x="5508104" y="2636912"/>
            <a:ext cx="1122865" cy="1440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8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«Η </a:t>
            </a:r>
            <a:r>
              <a:rPr lang="el-GR" dirty="0" err="1"/>
              <a:t>βασίλειος</a:t>
            </a:r>
            <a:r>
              <a:rPr lang="el-GR" dirty="0"/>
              <a:t> στοά» (αναπαράσταση)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1700808"/>
            <a:ext cx="4392488" cy="4467516"/>
          </a:xfrm>
        </p:spPr>
      </p:pic>
      <p:sp>
        <p:nvSpPr>
          <p:cNvPr id="5" name="TextBox 4"/>
          <p:cNvSpPr txBox="1"/>
          <p:nvPr/>
        </p:nvSpPr>
        <p:spPr>
          <a:xfrm>
            <a:off x="6768244" y="5953627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8459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700" dirty="0"/>
              <a:t>Αναπαράσταση της αψίδας του </a:t>
            </a:r>
            <a:r>
              <a:rPr lang="el-GR" sz="3700" dirty="0" err="1"/>
              <a:t>Robinson</a:t>
            </a:r>
            <a:r>
              <a:rPr lang="el-GR" sz="3700" dirty="0"/>
              <a:t> που </a:t>
            </a:r>
            <a:r>
              <a:rPr lang="el-GR" sz="3700" dirty="0" smtClean="0"/>
              <a:t>οδηγούσε </a:t>
            </a:r>
            <a:r>
              <a:rPr lang="el-GR" sz="3700" dirty="0"/>
              <a:t>στη «βασίλειο στοά»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07" y="1700808"/>
            <a:ext cx="5930785" cy="4392488"/>
          </a:xfrm>
        </p:spPr>
      </p:pic>
      <p:sp>
        <p:nvSpPr>
          <p:cNvPr id="5" name="TextBox 4"/>
          <p:cNvSpPr txBox="1"/>
          <p:nvPr/>
        </p:nvSpPr>
        <p:spPr>
          <a:xfrm>
            <a:off x="7537392" y="5878599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2069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κατάλοιπο της αψίδας του </a:t>
            </a:r>
            <a:r>
              <a:rPr lang="el-GR" dirty="0" err="1"/>
              <a:t>Robinson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48" y="1772816"/>
            <a:ext cx="6554303" cy="4362117"/>
          </a:xfrm>
        </p:spPr>
      </p:pic>
      <p:sp>
        <p:nvSpPr>
          <p:cNvPr id="5" name="TextBox 4"/>
          <p:cNvSpPr txBox="1"/>
          <p:nvPr/>
        </p:nvSpPr>
        <p:spPr>
          <a:xfrm>
            <a:off x="7849151" y="592023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49012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Το συνέδριο </a:t>
            </a:r>
            <a:r>
              <a:rPr lang="el-GR" dirty="0" err="1"/>
              <a:t>Σανχεντρίν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dirty="0"/>
              <a:t>Αίθουσα με λαξευτές πέτρες. Δίπλα υπήρχε και πηγή εξαγνισμού.</a:t>
            </a:r>
          </a:p>
          <a:p>
            <a:pPr marL="0" indent="0">
              <a:buNone/>
            </a:pPr>
            <a:r>
              <a:rPr lang="el-GR" sz="2600" dirty="0"/>
              <a:t>(α) Θρησκευτική και πολιτική διοίκηση</a:t>
            </a:r>
          </a:p>
          <a:p>
            <a:pPr marL="0" indent="0">
              <a:buNone/>
            </a:pPr>
            <a:r>
              <a:rPr lang="el-GR" sz="2600" dirty="0"/>
              <a:t>(β) Θεματοφύλακας της παράδοσης</a:t>
            </a:r>
          </a:p>
          <a:p>
            <a:pPr marL="0" indent="0">
              <a:buNone/>
            </a:pPr>
            <a:r>
              <a:rPr lang="el-GR" sz="2600" dirty="0"/>
              <a:t>(γ) Έδρα οικονομικής διοίκησης που κανόνιζε πως έπρεπε να χρησιμοποιούν τα τεράστια ποσά που συγκεντρώνονταν τόσο από το θρησκευτικό φόρο όσο και από το προϊόν των </a:t>
            </a:r>
            <a:r>
              <a:rPr lang="el-GR" sz="2600" dirty="0" err="1"/>
              <a:t>γαζοφυλακίων</a:t>
            </a:r>
            <a:r>
              <a:rPr lang="el-GR" sz="2600" dirty="0" smtClean="0"/>
              <a:t>.</a:t>
            </a: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31021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Ναός του </a:t>
            </a:r>
            <a:r>
              <a:rPr lang="el-GR" dirty="0" smtClean="0"/>
              <a:t>Ηρώδη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4038600" cy="3818557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772816"/>
            <a:ext cx="3557016" cy="3818557"/>
          </a:xfrm>
        </p:spPr>
      </p:pic>
      <p:sp>
        <p:nvSpPr>
          <p:cNvPr id="6" name="TextBox 5"/>
          <p:cNvSpPr txBox="1"/>
          <p:nvPr/>
        </p:nvSpPr>
        <p:spPr>
          <a:xfrm>
            <a:off x="457200" y="5727563"/>
            <a:ext cx="4042792" cy="3929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/>
              <a:t>Η αυλή των γυναικών</a:t>
            </a:r>
            <a:endParaRPr lang="el-GR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888992" y="5727563"/>
            <a:ext cx="3557016" cy="5097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000" dirty="0" smtClean="0"/>
              <a:t>Η αυλή των ανδρών και των ιερέων</a:t>
            </a:r>
            <a:r>
              <a:rPr lang="en-US" sz="2000" dirty="0" smtClean="0"/>
              <a:t> </a:t>
            </a:r>
            <a:r>
              <a:rPr lang="el-GR" sz="2000" dirty="0"/>
              <a:t>(αναπαράσταση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39274" y="537667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</a:t>
            </a:r>
            <a:r>
              <a:rPr lang="en-US" sz="1500" dirty="0" smtClean="0"/>
              <a:t>5</a:t>
            </a:r>
            <a:endParaRPr lang="el-GR" sz="15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014703" y="5376676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</a:t>
            </a:r>
            <a:r>
              <a:rPr lang="en-US" sz="1500" dirty="0" smtClean="0"/>
              <a:t>6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7805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Ναός του </a:t>
            </a:r>
            <a:r>
              <a:rPr lang="el-GR" dirty="0" smtClean="0"/>
              <a:t>Ηρώδη</a:t>
            </a:r>
            <a:r>
              <a:rPr lang="en-US" dirty="0" smtClean="0"/>
              <a:t> [2]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600" dirty="0"/>
              <a:t>17/18 π.Χ-64 </a:t>
            </a:r>
            <a:r>
              <a:rPr lang="el-GR" sz="2600" dirty="0" err="1" smtClean="0"/>
              <a:t>μ.Χ</a:t>
            </a:r>
            <a:r>
              <a:rPr lang="en-US" sz="2600" dirty="0" smtClean="0"/>
              <a:t>.</a:t>
            </a:r>
            <a:endParaRPr lang="el-GR" sz="2600" dirty="0"/>
          </a:p>
          <a:p>
            <a:r>
              <a:rPr lang="el-GR" sz="2600" dirty="0"/>
              <a:t>70 </a:t>
            </a:r>
            <a:r>
              <a:rPr lang="el-GR" sz="2600" dirty="0" err="1"/>
              <a:t>μ.Χ</a:t>
            </a:r>
            <a:r>
              <a:rPr lang="el-GR" sz="2600" dirty="0"/>
              <a:t> ΠΥΡΠΟΛΕΙΤΑΙ ΚΑΙ </a:t>
            </a:r>
            <a:r>
              <a:rPr lang="el-GR" sz="2600" dirty="0" smtClean="0"/>
              <a:t>ΚΑΤΑΣΤΡΕΦΕΤΑΙ</a:t>
            </a:r>
            <a:r>
              <a:rPr lang="en-US" sz="2600" dirty="0" smtClean="0"/>
              <a:t>.</a:t>
            </a:r>
            <a:endParaRPr lang="el-GR" sz="2600" dirty="0"/>
          </a:p>
          <a:p>
            <a:r>
              <a:rPr lang="el-GR" sz="2600" dirty="0"/>
              <a:t>133 </a:t>
            </a:r>
            <a:r>
              <a:rPr lang="el-GR" sz="2600" dirty="0" err="1"/>
              <a:t>μ.Χ</a:t>
            </a:r>
            <a:r>
              <a:rPr lang="el-GR" sz="2600" dirty="0"/>
              <a:t> ΑΝΔΡΙΑΝΟΣ ΣΤΗΝΕΙ ΤΟ ΒΩΜΟ ΤΟΥ ΔΙΟΣ ΣΤΟ ΣΗΜΕΙΟ ΠΟΥ ΕΣΤΕΚΕ Ο ΝΑΟΣ ΤΟΥ ΗΡΩΔΗ.</a:t>
            </a:r>
          </a:p>
          <a:p>
            <a:r>
              <a:rPr lang="el-GR" sz="2600" dirty="0"/>
              <a:t>537 </a:t>
            </a:r>
            <a:r>
              <a:rPr lang="el-GR" sz="2600" dirty="0" err="1"/>
              <a:t>μ.Χ</a:t>
            </a:r>
            <a:r>
              <a:rPr lang="el-GR" sz="2600" dirty="0"/>
              <a:t> Ο ΙΟΥΣΤΙΝΙΑΝΟΣ ΟΙΚΟΔΟΜΕΙ ΚΥΚΛΙΚΟ </a:t>
            </a:r>
            <a:r>
              <a:rPr lang="el-GR" sz="2600" dirty="0" smtClean="0"/>
              <a:t>ΝΑΟ</a:t>
            </a:r>
            <a:r>
              <a:rPr lang="en-US" sz="2600" dirty="0" smtClean="0"/>
              <a:t>.</a:t>
            </a:r>
            <a:endParaRPr lang="el-GR" sz="2600" dirty="0"/>
          </a:p>
          <a:p>
            <a:r>
              <a:rPr lang="el-GR" sz="2600" dirty="0" smtClean="0"/>
              <a:t>689-691 </a:t>
            </a:r>
            <a:r>
              <a:rPr lang="el-GR" sz="2600" dirty="0"/>
              <a:t>μ.Χ. Ο ΑΡΑΒΑΣ </a:t>
            </a:r>
            <a:r>
              <a:rPr lang="en-US" sz="2600" dirty="0"/>
              <a:t>ABDUL MALIK IBN MARWAN </a:t>
            </a:r>
            <a:r>
              <a:rPr lang="el-GR" sz="2600" dirty="0"/>
              <a:t>ΑΝΟΙΚΟΔΟΜΕΙ ΤΟ ΤΕΜΕΝΟΣ ΤΟΥ ΟΜΑΡ (</a:t>
            </a:r>
            <a:r>
              <a:rPr lang="en-US" sz="2600" dirty="0"/>
              <a:t>Dome of the Rock). </a:t>
            </a:r>
            <a:r>
              <a:rPr lang="el-GR" sz="2600" dirty="0"/>
              <a:t>Ο ΓΙΟΣ ΤΟΥ </a:t>
            </a:r>
            <a:r>
              <a:rPr lang="en-US" sz="2600" dirty="0"/>
              <a:t>AL WALID </a:t>
            </a:r>
            <a:r>
              <a:rPr lang="el-GR" sz="2600" dirty="0"/>
              <a:t>ΑΝΟΙΚΟΔΟΜΕΙ ΠΑΡΑΚΕΙΜΕΝΟ ΤΕΜΕΝΟΣ ΤΟΥ ΕΛ-ΑΚΣΑ. (ΔΙΑΣΩΖΟΝΤΑΙ ΜΕΧΡΙ ΣΗΜΕΡΑ</a:t>
            </a:r>
            <a:r>
              <a:rPr lang="el-GR" sz="2600" dirty="0" smtClean="0"/>
              <a:t>)</a:t>
            </a:r>
            <a:r>
              <a:rPr lang="en-US" sz="2600" dirty="0" smtClean="0"/>
              <a:t>.</a:t>
            </a: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27195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επτάφωτη λυχνία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5" y="1601991"/>
            <a:ext cx="3395330" cy="4522381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600" dirty="0"/>
              <a:t>Η ολόχρυση επτάφωτη λυχνία που στέκει απέναντι από το τείχος των δακρύων και θυμίζει τον Ναό της </a:t>
            </a:r>
            <a:r>
              <a:rPr lang="el-GR" sz="2600" dirty="0" smtClean="0"/>
              <a:t>Ιερουσαλήμ</a:t>
            </a:r>
            <a:r>
              <a:rPr lang="en-US" sz="2600" dirty="0" smtClean="0"/>
              <a:t>.</a:t>
            </a:r>
            <a:endParaRPr lang="el-GR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4175586" y="590967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</a:t>
            </a:r>
            <a:r>
              <a:rPr lang="en-US" sz="1500" dirty="0" smtClean="0"/>
              <a:t>7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1165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τέμενος του </a:t>
            </a:r>
            <a:r>
              <a:rPr lang="el-GR" dirty="0" err="1"/>
              <a:t>Ομάρ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916832"/>
            <a:ext cx="7272808" cy="4184626"/>
          </a:xfrm>
        </p:spPr>
      </p:pic>
      <p:sp>
        <p:nvSpPr>
          <p:cNvPr id="5" name="TextBox 4"/>
          <p:cNvSpPr txBox="1"/>
          <p:nvPr/>
        </p:nvSpPr>
        <p:spPr>
          <a:xfrm>
            <a:off x="8208404" y="5886761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</a:t>
            </a:r>
            <a:r>
              <a:rPr lang="en-US" sz="1500" dirty="0" smtClean="0"/>
              <a:t>8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28097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«Τείχος των Δακρύων» έμπροσθεν του τεμένους του ελ-</a:t>
            </a:r>
            <a:r>
              <a:rPr lang="el-GR" dirty="0" err="1"/>
              <a:t>Άκσα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7338"/>
            <a:ext cx="7560839" cy="4525962"/>
          </a:xfrm>
        </p:spPr>
      </p:pic>
      <p:sp>
        <p:nvSpPr>
          <p:cNvPr id="5" name="TextBox 4"/>
          <p:cNvSpPr txBox="1"/>
          <p:nvPr/>
        </p:nvSpPr>
        <p:spPr>
          <a:xfrm>
            <a:off x="8244407" y="586860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1500" dirty="0" smtClean="0"/>
              <a:t>8</a:t>
            </a:r>
            <a:r>
              <a:rPr lang="en-US" sz="1500" dirty="0" smtClean="0"/>
              <a:t>9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245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«Τείχος των Δακρύων»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7560839" cy="4675658"/>
          </a:xfrm>
        </p:spPr>
      </p:pic>
      <p:sp>
        <p:nvSpPr>
          <p:cNvPr id="5" name="TextBox 4"/>
          <p:cNvSpPr txBox="1"/>
          <p:nvPr/>
        </p:nvSpPr>
        <p:spPr>
          <a:xfrm>
            <a:off x="8244407" y="5878599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90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42329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4. Η Σκηνή του Μαρτυρίου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60" y="1557338"/>
            <a:ext cx="6472979" cy="4525962"/>
          </a:xfrm>
        </p:spPr>
      </p:pic>
      <p:sp>
        <p:nvSpPr>
          <p:cNvPr id="5" name="TextBox 4"/>
          <p:cNvSpPr txBox="1"/>
          <p:nvPr/>
        </p:nvSpPr>
        <p:spPr>
          <a:xfrm>
            <a:off x="1341860" y="5865277"/>
            <a:ext cx="321258" cy="204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8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32613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8" y="1484784"/>
            <a:ext cx="7634868" cy="4392488"/>
          </a:xfrm>
        </p:spPr>
      </p:pic>
      <p:sp>
        <p:nvSpPr>
          <p:cNvPr id="5" name="TextBox 4"/>
          <p:cNvSpPr txBox="1"/>
          <p:nvPr/>
        </p:nvSpPr>
        <p:spPr>
          <a:xfrm>
            <a:off x="8387746" y="5662575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91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07504" y="269776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Ιερουσαλήμ – Το παρεκκλήσι του βιβλίου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37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3146"/>
            <a:ext cx="7721021" cy="4392118"/>
          </a:xfrm>
        </p:spPr>
      </p:pic>
      <p:sp>
        <p:nvSpPr>
          <p:cNvPr id="5" name="TextBox 4"/>
          <p:cNvSpPr txBox="1"/>
          <p:nvPr/>
        </p:nvSpPr>
        <p:spPr>
          <a:xfrm>
            <a:off x="8332581" y="5590567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92</a:t>
            </a:r>
            <a:endParaRPr lang="el-GR" sz="1500" dirty="0" smtClean="0"/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Ιερουσαλήμ – Πρώτο μοντέλο ναού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280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Γεγονότα στον Ναό του Ηρώδη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ΣΤΟΑ ΣΟΛΟΜΩΝΤΑ (ΛΚ 2,41-49</a:t>
            </a:r>
            <a:r>
              <a:rPr lang="el-GR" sz="2800" dirty="0" smtClean="0"/>
              <a:t>)</a:t>
            </a:r>
            <a:r>
              <a:rPr lang="en-US" sz="2800" dirty="0" smtClean="0"/>
              <a:t> </a:t>
            </a:r>
            <a:r>
              <a:rPr lang="el-GR" sz="2800" dirty="0" smtClean="0"/>
              <a:t>-</a:t>
            </a:r>
            <a:r>
              <a:rPr lang="en-US" sz="2800" dirty="0" smtClean="0"/>
              <a:t> </a:t>
            </a:r>
            <a:r>
              <a:rPr lang="el-GR" sz="2800" dirty="0" smtClean="0"/>
              <a:t>ΔΙΑΛΟΓΟΣ </a:t>
            </a:r>
            <a:r>
              <a:rPr lang="el-GR" sz="2800" dirty="0"/>
              <a:t>ΙΗΣΟΥ ΜΕ </a:t>
            </a:r>
            <a:r>
              <a:rPr lang="el-GR" sz="2800" dirty="0" smtClean="0"/>
              <a:t>ΡΑΒΒΙΝΟΥΣ</a:t>
            </a:r>
          </a:p>
        </p:txBody>
      </p:sp>
    </p:spTree>
    <p:extLst>
      <p:ext uri="{BB962C8B-B14F-4D97-AF65-F5344CB8AC3E}">
        <p14:creationId xmlns:p14="http://schemas.microsoft.com/office/powerpoint/2010/main" val="27218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Γεγονότα στον Ναό του </a:t>
            </a:r>
            <a:r>
              <a:rPr lang="el-GR" dirty="0" smtClean="0"/>
              <a:t>Ηρώδη [2]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ΠΡΑΞΕΙΣ ΑΠΟΣΤΟΛΩΝ (21,27-31) ΠΑΡΑΒΙΑΣΗ ΤΡΟΦΙΜΟΥ ΤΗΣ ΑΥΛΗΣ ΤΩΝ ΕΘΝΙΚΩΝ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1" y="2564904"/>
            <a:ext cx="3672408" cy="36016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33" y="2659961"/>
            <a:ext cx="2318657" cy="3407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330" y="595182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93</a:t>
            </a:r>
            <a:endParaRPr lang="el-GR" sz="15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883690" y="5868058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94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19491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Γεγονότα στον Ναό του </a:t>
            </a:r>
            <a:r>
              <a:rPr lang="el-GR" dirty="0" smtClean="0"/>
              <a:t>Ηρώδη [3]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5" y="2306638"/>
            <a:ext cx="3537648" cy="3819525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0" y="2306638"/>
            <a:ext cx="4114800" cy="3819525"/>
          </a:xfrm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καθίσας</a:t>
            </a:r>
            <a:r>
              <a:rPr lang="el-GR" sz="2000" dirty="0"/>
              <a:t> </a:t>
            </a:r>
            <a:r>
              <a:rPr lang="el-GR" sz="2000" dirty="0" err="1"/>
              <a:t>κατέναντι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γαζοφυλακίου</a:t>
            </a:r>
            <a:r>
              <a:rPr lang="el-GR" sz="2000" dirty="0"/>
              <a:t> </a:t>
            </a:r>
            <a:r>
              <a:rPr lang="el-GR" sz="2000" dirty="0" err="1"/>
              <a:t>ἐθεώρει</a:t>
            </a:r>
            <a:r>
              <a:rPr lang="el-GR" sz="2000" dirty="0"/>
              <a:t> </a:t>
            </a:r>
            <a:r>
              <a:rPr lang="el-GR" sz="2000" dirty="0" err="1"/>
              <a:t>πῶς</a:t>
            </a:r>
            <a:r>
              <a:rPr lang="el-GR" sz="2000" dirty="0"/>
              <a:t> ὁ </a:t>
            </a:r>
            <a:r>
              <a:rPr lang="el-GR" sz="2000" dirty="0" err="1"/>
              <a:t>ὄχλος</a:t>
            </a:r>
            <a:r>
              <a:rPr lang="el-GR" sz="2000" dirty="0"/>
              <a:t> </a:t>
            </a:r>
            <a:r>
              <a:rPr lang="el-GR" sz="2000" dirty="0" err="1"/>
              <a:t>βάλλει</a:t>
            </a:r>
            <a:r>
              <a:rPr lang="el-GR" sz="2000" dirty="0"/>
              <a:t> </a:t>
            </a:r>
            <a:r>
              <a:rPr lang="el-GR" sz="2000" dirty="0" err="1"/>
              <a:t>χαλκὸν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γαζοφυλάκιον</a:t>
            </a:r>
            <a:r>
              <a:rPr lang="el-GR" sz="2000" dirty="0"/>
              <a:t>.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πολλοὶ</a:t>
            </a:r>
            <a:r>
              <a:rPr lang="el-GR" sz="2000" dirty="0"/>
              <a:t> </a:t>
            </a:r>
            <a:r>
              <a:rPr lang="el-GR" sz="2000" dirty="0" err="1"/>
              <a:t>πλούσιοι</a:t>
            </a:r>
            <a:r>
              <a:rPr lang="el-GR" sz="2000" dirty="0"/>
              <a:t> </a:t>
            </a:r>
            <a:r>
              <a:rPr lang="el-GR" sz="2000" dirty="0" err="1"/>
              <a:t>ἔβαλλον</a:t>
            </a:r>
            <a:r>
              <a:rPr lang="el-GR" sz="2000" dirty="0"/>
              <a:t> </a:t>
            </a:r>
            <a:r>
              <a:rPr lang="el-GR" sz="2000" dirty="0" err="1"/>
              <a:t>πολλά·καὶ</a:t>
            </a:r>
            <a:r>
              <a:rPr lang="el-GR" sz="2000" dirty="0"/>
              <a:t> </a:t>
            </a:r>
            <a:r>
              <a:rPr lang="el-GR" sz="2000" dirty="0" err="1"/>
              <a:t>ἐλθοῦσα</a:t>
            </a:r>
            <a:r>
              <a:rPr lang="el-GR" sz="2000" dirty="0"/>
              <a:t> </a:t>
            </a:r>
            <a:r>
              <a:rPr lang="el-GR" sz="2000" dirty="0" err="1"/>
              <a:t>μία</a:t>
            </a:r>
            <a:r>
              <a:rPr lang="el-GR" sz="2000" dirty="0"/>
              <a:t> </a:t>
            </a:r>
            <a:r>
              <a:rPr lang="el-GR" sz="2000" dirty="0" err="1"/>
              <a:t>χήρα</a:t>
            </a:r>
            <a:r>
              <a:rPr lang="el-GR" sz="2000" dirty="0"/>
              <a:t> </a:t>
            </a:r>
            <a:r>
              <a:rPr lang="el-GR" sz="2000" dirty="0" err="1"/>
              <a:t>πτωχὴ</a:t>
            </a:r>
            <a:r>
              <a:rPr lang="el-GR" sz="2000" dirty="0"/>
              <a:t> </a:t>
            </a:r>
            <a:r>
              <a:rPr lang="el-GR" sz="2000" dirty="0" err="1"/>
              <a:t>ἔβαλεν</a:t>
            </a:r>
            <a:r>
              <a:rPr lang="el-GR" sz="2000" dirty="0"/>
              <a:t> </a:t>
            </a:r>
            <a:r>
              <a:rPr lang="el-GR" sz="2000" dirty="0" err="1"/>
              <a:t>λεπτὰ</a:t>
            </a:r>
            <a:r>
              <a:rPr lang="el-GR" sz="2000" dirty="0"/>
              <a:t> </a:t>
            </a:r>
            <a:r>
              <a:rPr lang="el-GR" sz="2000" dirty="0" err="1"/>
              <a:t>δύο</a:t>
            </a:r>
            <a:r>
              <a:rPr lang="el-GR" sz="2000" dirty="0"/>
              <a:t>, ὅ </a:t>
            </a:r>
            <a:r>
              <a:rPr lang="el-GR" sz="2000" dirty="0" err="1"/>
              <a:t>ἐστιν</a:t>
            </a:r>
            <a:r>
              <a:rPr lang="el-GR" sz="2000" dirty="0"/>
              <a:t> </a:t>
            </a:r>
            <a:r>
              <a:rPr lang="el-GR" sz="2000" dirty="0" err="1"/>
              <a:t>κοδράντης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προσκαλεσάμενος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μαθητὰς</a:t>
            </a:r>
            <a:r>
              <a:rPr lang="el-GR" sz="2000" dirty="0"/>
              <a:t> </a:t>
            </a:r>
            <a:r>
              <a:rPr lang="el-GR" sz="2000" dirty="0" err="1"/>
              <a:t>αὐτοῦ</a:t>
            </a:r>
            <a:r>
              <a:rPr lang="el-GR" sz="2000" dirty="0"/>
              <a:t> </a:t>
            </a:r>
            <a:r>
              <a:rPr lang="el-GR" sz="2000" dirty="0" err="1"/>
              <a:t>εἶπεν</a:t>
            </a:r>
            <a:r>
              <a:rPr lang="el-GR" sz="2000" dirty="0"/>
              <a:t> </a:t>
            </a:r>
            <a:r>
              <a:rPr lang="el-GR" sz="2000" dirty="0" err="1"/>
              <a:t>αὐτοῖς</a:t>
            </a:r>
            <a:r>
              <a:rPr lang="el-GR" sz="2000" dirty="0"/>
              <a:t>· </a:t>
            </a:r>
            <a:r>
              <a:rPr lang="el-GR" sz="2000" dirty="0" err="1"/>
              <a:t>ἀμὴν</a:t>
            </a:r>
            <a:r>
              <a:rPr lang="el-GR" sz="2000" dirty="0"/>
              <a:t> </a:t>
            </a:r>
            <a:r>
              <a:rPr lang="el-GR" sz="2000" dirty="0" err="1"/>
              <a:t>λέγω</a:t>
            </a:r>
            <a:r>
              <a:rPr lang="el-GR" sz="2000" dirty="0"/>
              <a:t> </a:t>
            </a:r>
            <a:r>
              <a:rPr lang="el-GR" sz="2000" dirty="0" err="1"/>
              <a:t>ὑμῖν</a:t>
            </a:r>
            <a:r>
              <a:rPr lang="el-GR" sz="2000" dirty="0"/>
              <a:t> </a:t>
            </a:r>
            <a:r>
              <a:rPr lang="el-GR" sz="2000" dirty="0" err="1"/>
              <a:t>ὅτι</a:t>
            </a:r>
            <a:r>
              <a:rPr lang="el-GR" sz="2000" dirty="0"/>
              <a:t> ἡ </a:t>
            </a:r>
            <a:r>
              <a:rPr lang="el-GR" sz="2000" dirty="0" err="1"/>
              <a:t>χήρα</a:t>
            </a:r>
            <a:r>
              <a:rPr lang="el-GR" sz="2000" dirty="0"/>
              <a:t> </a:t>
            </a:r>
            <a:r>
              <a:rPr lang="el-GR" sz="2000" dirty="0" err="1"/>
              <a:t>αὕτη</a:t>
            </a:r>
            <a:r>
              <a:rPr lang="el-GR" sz="2000" dirty="0"/>
              <a:t> ἡ </a:t>
            </a:r>
            <a:r>
              <a:rPr lang="el-GR" sz="2000" dirty="0" err="1"/>
              <a:t>πτωχὴ</a:t>
            </a:r>
            <a:r>
              <a:rPr lang="el-GR" sz="2000" dirty="0"/>
              <a:t> </a:t>
            </a:r>
            <a:r>
              <a:rPr lang="el-GR" sz="2000" dirty="0" err="1"/>
              <a:t>πλεῖον</a:t>
            </a:r>
            <a:r>
              <a:rPr lang="el-GR" sz="2000" dirty="0"/>
              <a:t> </a:t>
            </a:r>
            <a:r>
              <a:rPr lang="el-GR" sz="2000" dirty="0" err="1"/>
              <a:t>πάντων</a:t>
            </a:r>
            <a:r>
              <a:rPr lang="el-GR" sz="2000" dirty="0"/>
              <a:t> </a:t>
            </a:r>
            <a:r>
              <a:rPr lang="el-GR" sz="2000" dirty="0" err="1"/>
              <a:t>ἔβαλεν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βαλλόντων</a:t>
            </a:r>
            <a:r>
              <a:rPr lang="el-GR" sz="2000" dirty="0"/>
              <a:t> </a:t>
            </a:r>
            <a:r>
              <a:rPr lang="el-GR" sz="2000" dirty="0" err="1"/>
              <a:t>εἰς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γαζοφυλάκιον</a:t>
            </a:r>
            <a:r>
              <a:rPr lang="el-GR" sz="2000" dirty="0"/>
              <a:t>·  </a:t>
            </a:r>
            <a:r>
              <a:rPr lang="el-GR" sz="2000" dirty="0" err="1"/>
              <a:t>πάντες</a:t>
            </a:r>
            <a:r>
              <a:rPr lang="el-GR" sz="2000" dirty="0"/>
              <a:t> </a:t>
            </a:r>
            <a:r>
              <a:rPr lang="el-GR" sz="2000" dirty="0" err="1"/>
              <a:t>γὰρ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περισσεύοντος</a:t>
            </a:r>
            <a:r>
              <a:rPr lang="el-GR" sz="2000" dirty="0"/>
              <a:t> </a:t>
            </a:r>
            <a:r>
              <a:rPr lang="el-GR" sz="2000" dirty="0" err="1"/>
              <a:t>αὐτοῖς</a:t>
            </a:r>
            <a:r>
              <a:rPr lang="el-GR" sz="2000" dirty="0"/>
              <a:t> </a:t>
            </a:r>
            <a:r>
              <a:rPr lang="el-GR" sz="2000" dirty="0" err="1"/>
              <a:t>ἔβαλον</a:t>
            </a:r>
            <a:r>
              <a:rPr lang="el-GR" sz="2000" dirty="0"/>
              <a:t>, </a:t>
            </a:r>
            <a:r>
              <a:rPr lang="el-GR" sz="2000" dirty="0" err="1"/>
              <a:t>αὕτη</a:t>
            </a:r>
            <a:r>
              <a:rPr lang="el-GR" sz="2000" dirty="0"/>
              <a:t> </a:t>
            </a:r>
            <a:r>
              <a:rPr lang="el-GR" sz="2000" dirty="0" err="1"/>
              <a:t>δὲ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τῆς</a:t>
            </a:r>
            <a:r>
              <a:rPr lang="el-GR" sz="2000" dirty="0"/>
              <a:t> </a:t>
            </a:r>
            <a:r>
              <a:rPr lang="el-GR" sz="2000" dirty="0" err="1"/>
              <a:t>ὑστερήσεως</a:t>
            </a:r>
            <a:r>
              <a:rPr lang="el-GR" sz="2000" dirty="0"/>
              <a:t> </a:t>
            </a:r>
            <a:r>
              <a:rPr lang="el-GR" sz="2000" dirty="0" err="1"/>
              <a:t>αὐτῆς</a:t>
            </a:r>
            <a:r>
              <a:rPr lang="el-GR" sz="2000" dirty="0"/>
              <a:t> </a:t>
            </a:r>
            <a:r>
              <a:rPr lang="el-GR" sz="2000" dirty="0" err="1"/>
              <a:t>πάντα</a:t>
            </a:r>
            <a:r>
              <a:rPr lang="el-GR" sz="2000" dirty="0"/>
              <a:t> </a:t>
            </a:r>
            <a:r>
              <a:rPr lang="el-GR" sz="2000" dirty="0" err="1"/>
              <a:t>ὅσα</a:t>
            </a:r>
            <a:r>
              <a:rPr lang="el-GR" sz="2000" dirty="0"/>
              <a:t> </a:t>
            </a:r>
            <a:r>
              <a:rPr lang="el-GR" sz="2000" dirty="0" err="1"/>
              <a:t>εἶχεν</a:t>
            </a:r>
            <a:r>
              <a:rPr lang="el-GR" sz="2000" dirty="0"/>
              <a:t> </a:t>
            </a:r>
            <a:r>
              <a:rPr lang="el-GR" sz="2000" dirty="0" err="1"/>
              <a:t>ἔβαλεν</a:t>
            </a:r>
            <a:r>
              <a:rPr lang="el-GR" sz="2000" dirty="0"/>
              <a:t> </a:t>
            </a:r>
            <a:r>
              <a:rPr lang="el-GR" sz="2000" dirty="0" err="1"/>
              <a:t>ὅλον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βίον</a:t>
            </a:r>
            <a:r>
              <a:rPr lang="el-GR" sz="2000" dirty="0"/>
              <a:t> </a:t>
            </a:r>
            <a:r>
              <a:rPr lang="el-GR" sz="2000" dirty="0" err="1"/>
              <a:t>αὐτῆς</a:t>
            </a:r>
            <a:r>
              <a:rPr lang="el-GR" sz="2000" dirty="0"/>
              <a:t>. </a:t>
            </a:r>
            <a:r>
              <a:rPr lang="en-US" sz="2000" dirty="0"/>
              <a:t>(Mar 12:4</a:t>
            </a:r>
            <a:r>
              <a:rPr lang="el-GR" sz="2000" dirty="0"/>
              <a:t>1-44</a:t>
            </a:r>
            <a:r>
              <a:rPr lang="en-US" sz="2000" dirty="0"/>
              <a:t> BGT</a:t>
            </a:r>
            <a:r>
              <a:rPr lang="en-US" sz="2000" dirty="0" smtClean="0"/>
              <a:t>)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2847" y="1628800"/>
            <a:ext cx="823395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ΑΥΛΗ </a:t>
            </a:r>
            <a:r>
              <a:rPr lang="el-GR" sz="2400" dirty="0" smtClean="0"/>
              <a:t>ΓΥΝΑΙΚΩΝ</a:t>
            </a:r>
            <a:r>
              <a:rPr lang="en-US" sz="2400" dirty="0"/>
              <a:t> </a:t>
            </a:r>
            <a:r>
              <a:rPr lang="el-GR" sz="2400" dirty="0" smtClean="0"/>
              <a:t>-</a:t>
            </a:r>
            <a:r>
              <a:rPr lang="en-US" sz="2400" dirty="0" smtClean="0"/>
              <a:t> </a:t>
            </a:r>
            <a:r>
              <a:rPr lang="el-GR" sz="2400" dirty="0" smtClean="0"/>
              <a:t>ΓΑΖΟΦΥΛΑΚΙΑ </a:t>
            </a:r>
            <a:r>
              <a:rPr lang="el-GR" sz="2400" dirty="0"/>
              <a:t>(</a:t>
            </a:r>
            <a:r>
              <a:rPr lang="el-GR" sz="2400" dirty="0" err="1"/>
              <a:t>Μκ</a:t>
            </a:r>
            <a:r>
              <a:rPr lang="el-GR" sz="2400" dirty="0"/>
              <a:t> 12,41-44, </a:t>
            </a:r>
            <a:r>
              <a:rPr lang="el-GR" sz="2400" dirty="0" err="1"/>
              <a:t>Λκ</a:t>
            </a:r>
            <a:r>
              <a:rPr lang="el-GR" sz="2400" dirty="0"/>
              <a:t> 21,1-4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58227" y="612616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95</a:t>
            </a:r>
            <a:endParaRPr lang="el-GR" sz="1500" dirty="0" smtClean="0"/>
          </a:p>
        </p:txBody>
      </p:sp>
    </p:spTree>
    <p:extLst>
      <p:ext uri="{BB962C8B-B14F-4D97-AF65-F5344CB8AC3E}">
        <p14:creationId xmlns:p14="http://schemas.microsoft.com/office/powerpoint/2010/main" val="42280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Γεγονότα στον Ναό του </a:t>
            </a:r>
            <a:r>
              <a:rPr lang="el-GR" dirty="0" smtClean="0"/>
              <a:t>Ηρώδη [4]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0" y="2306638"/>
            <a:ext cx="4114800" cy="3819525"/>
          </a:xfrm>
        </p:spPr>
        <p:txBody>
          <a:bodyPr anchor="ctr">
            <a:no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εὗρεν</a:t>
            </a:r>
            <a:r>
              <a:rPr lang="el-GR" sz="2000" dirty="0"/>
              <a:t> </a:t>
            </a:r>
            <a:r>
              <a:rPr lang="el-GR" sz="2000" dirty="0" err="1"/>
              <a:t>ἐν</a:t>
            </a:r>
            <a:r>
              <a:rPr lang="el-GR" sz="2000" dirty="0"/>
              <a:t> </a:t>
            </a:r>
            <a:r>
              <a:rPr lang="el-GR" sz="2000" dirty="0" err="1"/>
              <a:t>τῷ</a:t>
            </a:r>
            <a:r>
              <a:rPr lang="el-GR" sz="2000" dirty="0"/>
              <a:t> </a:t>
            </a:r>
            <a:r>
              <a:rPr lang="el-GR" sz="2000" dirty="0" err="1"/>
              <a:t>ἱερῷ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πωλοῦντας</a:t>
            </a:r>
            <a:r>
              <a:rPr lang="el-GR" sz="2000" dirty="0"/>
              <a:t> </a:t>
            </a:r>
            <a:r>
              <a:rPr lang="el-GR" sz="2000" dirty="0" err="1"/>
              <a:t>βόας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πρόβατα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περιστερὰς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κερματιστὰς</a:t>
            </a:r>
            <a:r>
              <a:rPr lang="el-GR" sz="2000" dirty="0"/>
              <a:t> </a:t>
            </a:r>
            <a:r>
              <a:rPr lang="el-GR" sz="2000" dirty="0" err="1"/>
              <a:t>καθημένους</a:t>
            </a:r>
            <a:r>
              <a:rPr lang="el-GR" sz="2000" dirty="0"/>
              <a:t>,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ποιήσας</a:t>
            </a:r>
            <a:r>
              <a:rPr lang="el-GR" sz="2000" dirty="0"/>
              <a:t> </a:t>
            </a:r>
            <a:r>
              <a:rPr lang="el-GR" sz="2000" dirty="0" err="1"/>
              <a:t>φραγέλλιον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σχοινίων</a:t>
            </a:r>
            <a:r>
              <a:rPr lang="el-GR" sz="2000" dirty="0"/>
              <a:t> </a:t>
            </a:r>
            <a:r>
              <a:rPr lang="el-GR" sz="2000" dirty="0" err="1"/>
              <a:t>πάντας</a:t>
            </a:r>
            <a:r>
              <a:rPr lang="el-GR" sz="2000" dirty="0"/>
              <a:t> </a:t>
            </a:r>
            <a:r>
              <a:rPr lang="el-GR" sz="2000" dirty="0" err="1"/>
              <a:t>ἐξέβαλεν</a:t>
            </a:r>
            <a:r>
              <a:rPr lang="el-GR" sz="2000" dirty="0"/>
              <a:t> </a:t>
            </a:r>
            <a:r>
              <a:rPr lang="el-GR" sz="2000" dirty="0" err="1"/>
              <a:t>ἐκ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ἱεροῦ</a:t>
            </a:r>
            <a:r>
              <a:rPr lang="el-GR" sz="2000" dirty="0"/>
              <a:t> </a:t>
            </a:r>
            <a:r>
              <a:rPr lang="el-GR" sz="2000" dirty="0" err="1"/>
              <a:t>τά</a:t>
            </a:r>
            <a:r>
              <a:rPr lang="el-GR" sz="2000" dirty="0"/>
              <a:t> τε </a:t>
            </a:r>
            <a:r>
              <a:rPr lang="el-GR" sz="2000" dirty="0" err="1"/>
              <a:t>πρόβατα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τοὺς</a:t>
            </a:r>
            <a:r>
              <a:rPr lang="el-GR" sz="2000" dirty="0"/>
              <a:t> </a:t>
            </a:r>
            <a:r>
              <a:rPr lang="el-GR" sz="2000" dirty="0" err="1"/>
              <a:t>βόας</a:t>
            </a:r>
            <a:r>
              <a:rPr lang="el-GR" sz="2000" dirty="0"/>
              <a:t>,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κολλυβιστῶν</a:t>
            </a:r>
            <a:r>
              <a:rPr lang="el-GR" sz="2000" dirty="0"/>
              <a:t> </a:t>
            </a:r>
            <a:r>
              <a:rPr lang="el-GR" sz="2000" dirty="0" err="1"/>
              <a:t>ἐξέχεεν</a:t>
            </a:r>
            <a:r>
              <a:rPr lang="el-GR" sz="2000" dirty="0"/>
              <a:t> </a:t>
            </a:r>
            <a:r>
              <a:rPr lang="el-GR" sz="2000" dirty="0" err="1"/>
              <a:t>τὸ</a:t>
            </a:r>
            <a:r>
              <a:rPr lang="el-GR" sz="2000" dirty="0"/>
              <a:t> </a:t>
            </a:r>
            <a:r>
              <a:rPr lang="el-GR" sz="2000" dirty="0" err="1"/>
              <a:t>κέρμα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τραπέζας</a:t>
            </a:r>
            <a:r>
              <a:rPr lang="el-GR" sz="2000" dirty="0"/>
              <a:t> </a:t>
            </a:r>
            <a:r>
              <a:rPr lang="el-GR" sz="2000" dirty="0" err="1"/>
              <a:t>ἀνέτρεψεν</a:t>
            </a:r>
            <a:r>
              <a:rPr lang="el-GR" sz="2000" dirty="0"/>
              <a:t>,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τοῖς</a:t>
            </a:r>
            <a:r>
              <a:rPr lang="el-GR" sz="2000" dirty="0"/>
              <a:t> </a:t>
            </a:r>
            <a:r>
              <a:rPr lang="el-GR" sz="2000" dirty="0" err="1"/>
              <a:t>τὰς</a:t>
            </a:r>
            <a:r>
              <a:rPr lang="el-GR" sz="2000" dirty="0"/>
              <a:t> </a:t>
            </a:r>
            <a:r>
              <a:rPr lang="el-GR" sz="2000" dirty="0" err="1"/>
              <a:t>περιστερὰς</a:t>
            </a:r>
            <a:r>
              <a:rPr lang="el-GR" sz="2000" dirty="0"/>
              <a:t> </a:t>
            </a:r>
            <a:r>
              <a:rPr lang="el-GR" sz="2000" dirty="0" err="1"/>
              <a:t>πωλοῦσιν</a:t>
            </a:r>
            <a:r>
              <a:rPr lang="el-GR" sz="2000" dirty="0"/>
              <a:t> </a:t>
            </a:r>
            <a:r>
              <a:rPr lang="el-GR" sz="2000" dirty="0" err="1"/>
              <a:t>εἶπεν</a:t>
            </a:r>
            <a:r>
              <a:rPr lang="el-GR" sz="2000" dirty="0"/>
              <a:t>· </a:t>
            </a:r>
            <a:r>
              <a:rPr lang="el-GR" sz="2000" dirty="0" err="1"/>
              <a:t>ἄρατε</a:t>
            </a:r>
            <a:r>
              <a:rPr lang="el-GR" sz="2000" dirty="0"/>
              <a:t> </a:t>
            </a:r>
            <a:r>
              <a:rPr lang="el-GR" sz="2000" dirty="0" err="1"/>
              <a:t>ταῦτα</a:t>
            </a:r>
            <a:r>
              <a:rPr lang="el-GR" sz="2000" dirty="0"/>
              <a:t> </a:t>
            </a:r>
            <a:r>
              <a:rPr lang="el-GR" sz="2000" dirty="0" err="1"/>
              <a:t>ἐντεῦθεν</a:t>
            </a:r>
            <a:r>
              <a:rPr lang="el-GR" sz="2000" dirty="0"/>
              <a:t>, </a:t>
            </a:r>
            <a:r>
              <a:rPr lang="el-GR" sz="2000" dirty="0" err="1"/>
              <a:t>μὴ</a:t>
            </a:r>
            <a:r>
              <a:rPr lang="el-GR" sz="2000" dirty="0"/>
              <a:t> </a:t>
            </a:r>
            <a:r>
              <a:rPr lang="el-GR" sz="2000" dirty="0" err="1"/>
              <a:t>ποιεῖτε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οἶκον</a:t>
            </a:r>
            <a:r>
              <a:rPr lang="el-GR" sz="2000" dirty="0"/>
              <a:t> </a:t>
            </a:r>
            <a:r>
              <a:rPr lang="el-GR" sz="2000" dirty="0" err="1"/>
              <a:t>τοῦ</a:t>
            </a:r>
            <a:r>
              <a:rPr lang="el-GR" sz="2000" dirty="0"/>
              <a:t> </a:t>
            </a:r>
            <a:r>
              <a:rPr lang="el-GR" sz="2000" dirty="0" err="1"/>
              <a:t>πατρός</a:t>
            </a:r>
            <a:r>
              <a:rPr lang="el-GR" sz="2000" dirty="0"/>
              <a:t> μου </a:t>
            </a:r>
            <a:r>
              <a:rPr lang="el-GR" sz="2000" dirty="0" err="1"/>
              <a:t>οἶκον</a:t>
            </a:r>
            <a:r>
              <a:rPr lang="el-GR" sz="2000" dirty="0"/>
              <a:t> </a:t>
            </a:r>
            <a:r>
              <a:rPr lang="el-GR" sz="2000" dirty="0" err="1"/>
              <a:t>ἐμπορίου</a:t>
            </a:r>
            <a:r>
              <a:rPr lang="el-GR" sz="20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847" y="1628800"/>
            <a:ext cx="823395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ΑΥΛΗ ΕΘΝΙΚΩΝ ΑΓΟΡΑΠΩΛΗΣΙΕΣ (</a:t>
            </a:r>
            <a:r>
              <a:rPr lang="el-GR" sz="2400" dirty="0" err="1"/>
              <a:t>Ιω</a:t>
            </a:r>
            <a:r>
              <a:rPr lang="el-GR" sz="2400" dirty="0"/>
              <a:t> 2,14-16)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8721" y="5859220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96</a:t>
            </a:r>
            <a:endParaRPr lang="el-GR" sz="1500" dirty="0" smtClean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7" y="2573580"/>
            <a:ext cx="4038600" cy="3285640"/>
          </a:xfrm>
        </p:spPr>
      </p:pic>
    </p:spTree>
    <p:extLst>
      <p:ext uri="{BB962C8B-B14F-4D97-AF65-F5344CB8AC3E}">
        <p14:creationId xmlns:p14="http://schemas.microsoft.com/office/powerpoint/2010/main" val="394223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Γεγονότα στον Ναό του </a:t>
            </a:r>
            <a:r>
              <a:rPr lang="el-GR" dirty="0" smtClean="0"/>
              <a:t>Ηρώδη [5]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93704" y="1988840"/>
            <a:ext cx="3754760" cy="3819525"/>
          </a:xfrm>
        </p:spPr>
        <p:txBody>
          <a:bodyPr anchor="ctr">
            <a:noAutofit/>
          </a:bodyPr>
          <a:lstStyle/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l-GR" sz="2000" i="1" dirty="0" err="1"/>
              <a:t>εἶπαν</a:t>
            </a:r>
            <a:r>
              <a:rPr lang="el-GR" sz="2000" i="1" dirty="0"/>
              <a:t> </a:t>
            </a:r>
            <a:r>
              <a:rPr lang="el-GR" sz="2000" i="1" dirty="0" err="1"/>
              <a:t>οὖν</a:t>
            </a:r>
            <a:r>
              <a:rPr lang="el-GR" sz="2000" i="1" dirty="0"/>
              <a:t> </a:t>
            </a:r>
            <a:r>
              <a:rPr lang="el-GR" sz="2000" i="1" dirty="0" err="1"/>
              <a:t>οἱ</a:t>
            </a:r>
            <a:r>
              <a:rPr lang="el-GR" sz="2000" i="1" dirty="0"/>
              <a:t> </a:t>
            </a:r>
            <a:r>
              <a:rPr lang="el-GR" sz="2000" i="1" dirty="0" err="1"/>
              <a:t>Ἰουδαῖοι</a:t>
            </a:r>
            <a:r>
              <a:rPr lang="el-GR" sz="2000" i="1" dirty="0"/>
              <a:t>· </a:t>
            </a:r>
            <a:r>
              <a:rPr lang="el-GR" sz="2000" b="1" i="1" dirty="0" err="1"/>
              <a:t>τεσσεράκοντα</a:t>
            </a:r>
            <a:r>
              <a:rPr lang="el-GR" sz="2000" b="1" i="1" dirty="0"/>
              <a:t> </a:t>
            </a:r>
            <a:r>
              <a:rPr lang="el-GR" sz="2000" b="1" i="1" dirty="0" err="1"/>
              <a:t>καὶ</a:t>
            </a:r>
            <a:r>
              <a:rPr lang="el-GR" sz="2000" b="1" i="1" dirty="0"/>
              <a:t> </a:t>
            </a:r>
            <a:r>
              <a:rPr lang="el-GR" sz="2000" b="1" i="1" dirty="0" err="1"/>
              <a:t>ἓξ</a:t>
            </a:r>
            <a:r>
              <a:rPr lang="el-GR" sz="2000" b="1" i="1" dirty="0"/>
              <a:t> </a:t>
            </a:r>
            <a:r>
              <a:rPr lang="el-GR" sz="2000" b="1" i="1" dirty="0" err="1"/>
              <a:t>ἔτεσιν</a:t>
            </a:r>
            <a:r>
              <a:rPr lang="el-GR" sz="2000" b="1" i="1" dirty="0"/>
              <a:t> </a:t>
            </a:r>
            <a:r>
              <a:rPr lang="el-GR" sz="2000" i="1" dirty="0" err="1"/>
              <a:t>οἰκοδομήθη</a:t>
            </a:r>
            <a:r>
              <a:rPr lang="el-GR" sz="2000" i="1" dirty="0"/>
              <a:t> ὁ </a:t>
            </a:r>
            <a:r>
              <a:rPr lang="el-GR" sz="2000" i="1" dirty="0" err="1"/>
              <a:t>ναὸς</a:t>
            </a:r>
            <a:r>
              <a:rPr lang="el-GR" sz="2000" i="1" dirty="0"/>
              <a:t> </a:t>
            </a:r>
            <a:r>
              <a:rPr lang="el-GR" sz="2000" i="1" dirty="0" err="1"/>
              <a:t>οὗτος</a:t>
            </a:r>
            <a:r>
              <a:rPr lang="el-GR" sz="2000" i="1" dirty="0"/>
              <a:t>, </a:t>
            </a:r>
            <a:r>
              <a:rPr lang="el-GR" sz="2000" i="1" dirty="0" err="1"/>
              <a:t>καὶ</a:t>
            </a:r>
            <a:r>
              <a:rPr lang="el-GR" sz="2000" i="1" dirty="0"/>
              <a:t> </a:t>
            </a:r>
            <a:r>
              <a:rPr lang="el-GR" sz="2000" i="1" dirty="0" err="1"/>
              <a:t>σὺ</a:t>
            </a:r>
            <a:r>
              <a:rPr lang="el-GR" sz="2000" i="1" dirty="0"/>
              <a:t> </a:t>
            </a:r>
            <a:r>
              <a:rPr lang="el-GR" sz="2000" b="1" i="1" dirty="0" err="1"/>
              <a:t>ἐν</a:t>
            </a:r>
            <a:r>
              <a:rPr lang="el-GR" sz="2000" b="1" i="1" dirty="0"/>
              <a:t> </a:t>
            </a:r>
            <a:r>
              <a:rPr lang="el-GR" sz="2000" b="1" i="1" dirty="0" err="1"/>
              <a:t>τρισὶν</a:t>
            </a:r>
            <a:r>
              <a:rPr lang="el-GR" sz="2000" b="1" i="1" dirty="0"/>
              <a:t> </a:t>
            </a:r>
            <a:r>
              <a:rPr lang="el-GR" sz="2000" b="1" i="1" dirty="0" err="1"/>
              <a:t>ἡμέραις</a:t>
            </a:r>
            <a:r>
              <a:rPr lang="el-GR" sz="2000" b="1" i="1" dirty="0"/>
              <a:t> </a:t>
            </a:r>
            <a:r>
              <a:rPr lang="el-GR" sz="2000" i="1" dirty="0" err="1"/>
              <a:t>ἐγερεῖς</a:t>
            </a:r>
            <a:r>
              <a:rPr lang="el-GR" sz="2000" i="1" dirty="0"/>
              <a:t> </a:t>
            </a:r>
            <a:r>
              <a:rPr lang="el-GR" sz="2000" i="1" dirty="0" err="1"/>
              <a:t>αὐτόν</a:t>
            </a:r>
            <a:r>
              <a:rPr lang="el-GR" sz="2000" i="1" dirty="0"/>
              <a:t>;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l-GR" sz="2000" i="1" dirty="0"/>
              <a:t> 21  </a:t>
            </a:r>
            <a:r>
              <a:rPr lang="el-GR" sz="2000" i="1" dirty="0" err="1"/>
              <a:t>ἐκεῖνος</a:t>
            </a:r>
            <a:r>
              <a:rPr lang="el-GR" sz="2000" i="1" dirty="0"/>
              <a:t> </a:t>
            </a:r>
            <a:r>
              <a:rPr lang="el-GR" sz="2000" i="1" dirty="0" err="1"/>
              <a:t>δὲ</a:t>
            </a:r>
            <a:r>
              <a:rPr lang="el-GR" sz="2000" i="1" dirty="0"/>
              <a:t> </a:t>
            </a:r>
            <a:r>
              <a:rPr lang="el-GR" sz="2000" i="1" dirty="0" err="1"/>
              <a:t>ἔλεγεν</a:t>
            </a:r>
            <a:r>
              <a:rPr lang="el-GR" sz="2000" i="1" dirty="0"/>
              <a:t> </a:t>
            </a:r>
            <a:r>
              <a:rPr lang="el-GR" sz="2000" i="1" dirty="0" err="1"/>
              <a:t>περὶ</a:t>
            </a:r>
            <a:r>
              <a:rPr lang="el-GR" sz="2000" i="1" dirty="0"/>
              <a:t> </a:t>
            </a:r>
            <a:r>
              <a:rPr lang="el-GR" sz="2000" i="1" dirty="0" err="1"/>
              <a:t>τοῦ</a:t>
            </a:r>
            <a:r>
              <a:rPr lang="el-GR" sz="2000" i="1" dirty="0"/>
              <a:t> </a:t>
            </a:r>
            <a:r>
              <a:rPr lang="el-GR" sz="2000" i="1" dirty="0" err="1"/>
              <a:t>ναοῦ</a:t>
            </a:r>
            <a:r>
              <a:rPr lang="el-GR" sz="2000" i="1" dirty="0"/>
              <a:t> </a:t>
            </a:r>
            <a:r>
              <a:rPr lang="el-GR" sz="2000" i="1" dirty="0" err="1"/>
              <a:t>τοῦ</a:t>
            </a:r>
            <a:r>
              <a:rPr lang="el-GR" sz="2000" i="1" dirty="0"/>
              <a:t> </a:t>
            </a:r>
            <a:r>
              <a:rPr lang="el-GR" sz="2000" i="1" dirty="0" err="1"/>
              <a:t>σώματος</a:t>
            </a:r>
            <a:r>
              <a:rPr lang="el-GR" sz="2000" i="1" dirty="0"/>
              <a:t> </a:t>
            </a:r>
            <a:r>
              <a:rPr lang="el-GR" sz="2000" i="1" dirty="0" err="1"/>
              <a:t>αὐτοῦ</a:t>
            </a:r>
            <a:r>
              <a:rPr lang="el-GR" sz="2000" i="1" dirty="0"/>
              <a:t>.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el-GR" sz="2000" i="1" dirty="0"/>
              <a:t> 22  </a:t>
            </a:r>
            <a:r>
              <a:rPr lang="el-GR" sz="2000" i="1" dirty="0" err="1"/>
              <a:t>ὅτε</a:t>
            </a:r>
            <a:r>
              <a:rPr lang="el-GR" sz="2000" i="1" dirty="0"/>
              <a:t> </a:t>
            </a:r>
            <a:r>
              <a:rPr lang="el-GR" sz="2000" i="1" dirty="0" err="1"/>
              <a:t>οὖν</a:t>
            </a:r>
            <a:r>
              <a:rPr lang="el-GR" sz="2000" i="1" dirty="0"/>
              <a:t> </a:t>
            </a:r>
            <a:r>
              <a:rPr lang="el-GR" sz="2000" i="1" dirty="0" err="1"/>
              <a:t>ἠγέρθη</a:t>
            </a:r>
            <a:r>
              <a:rPr lang="el-GR" sz="2000" i="1" dirty="0"/>
              <a:t> </a:t>
            </a:r>
            <a:r>
              <a:rPr lang="el-GR" sz="2000" i="1" dirty="0" err="1"/>
              <a:t>ἐκ</a:t>
            </a:r>
            <a:r>
              <a:rPr lang="el-GR" sz="2000" i="1" dirty="0"/>
              <a:t> </a:t>
            </a:r>
            <a:r>
              <a:rPr lang="el-GR" sz="2000" i="1" dirty="0" err="1"/>
              <a:t>νεκρῶν</a:t>
            </a:r>
            <a:r>
              <a:rPr lang="el-GR" sz="2000" i="1" dirty="0"/>
              <a:t>, </a:t>
            </a:r>
            <a:r>
              <a:rPr lang="el-GR" sz="2000" i="1" dirty="0" err="1"/>
              <a:t>ἐμνήσθησαν</a:t>
            </a:r>
            <a:r>
              <a:rPr lang="el-GR" sz="2000" i="1" dirty="0"/>
              <a:t> </a:t>
            </a:r>
            <a:r>
              <a:rPr lang="el-GR" sz="2000" i="1" dirty="0" err="1"/>
              <a:t>οἱ</a:t>
            </a:r>
            <a:r>
              <a:rPr lang="el-GR" sz="2000" i="1" dirty="0"/>
              <a:t> </a:t>
            </a:r>
            <a:r>
              <a:rPr lang="el-GR" sz="2000" i="1" dirty="0" err="1"/>
              <a:t>μαθηταὶ</a:t>
            </a:r>
            <a:r>
              <a:rPr lang="el-GR" sz="2000" i="1" dirty="0"/>
              <a:t> </a:t>
            </a:r>
            <a:r>
              <a:rPr lang="el-GR" sz="2000" i="1" dirty="0" err="1"/>
              <a:t>αὐτοῦ</a:t>
            </a:r>
            <a:r>
              <a:rPr lang="el-GR" sz="2000" i="1" dirty="0"/>
              <a:t> </a:t>
            </a:r>
            <a:r>
              <a:rPr lang="el-GR" sz="2000" i="1" dirty="0" err="1"/>
              <a:t>ὅτι</a:t>
            </a:r>
            <a:r>
              <a:rPr lang="el-GR" sz="2000" i="1" dirty="0"/>
              <a:t> </a:t>
            </a:r>
            <a:r>
              <a:rPr lang="el-GR" sz="2000" i="1" dirty="0" err="1"/>
              <a:t>τοῦτο</a:t>
            </a:r>
            <a:r>
              <a:rPr lang="el-GR" sz="2000" i="1" dirty="0"/>
              <a:t> </a:t>
            </a:r>
            <a:r>
              <a:rPr lang="el-GR" sz="2000" i="1" dirty="0" err="1"/>
              <a:t>ἔλεγεν</a:t>
            </a:r>
            <a:r>
              <a:rPr lang="el-GR" sz="2000" i="1" dirty="0"/>
              <a:t>, </a:t>
            </a:r>
            <a:r>
              <a:rPr lang="el-GR" sz="2000" i="1" dirty="0" err="1"/>
              <a:t>καὶ</a:t>
            </a:r>
            <a:r>
              <a:rPr lang="el-GR" sz="2000" i="1" dirty="0"/>
              <a:t> </a:t>
            </a:r>
            <a:r>
              <a:rPr lang="el-GR" sz="2000" i="1" dirty="0" err="1"/>
              <a:t>ἐπίστευσαν</a:t>
            </a:r>
            <a:r>
              <a:rPr lang="el-GR" sz="2000" i="1" dirty="0"/>
              <a:t> </a:t>
            </a:r>
            <a:r>
              <a:rPr lang="el-GR" sz="2000" i="1" dirty="0" err="1"/>
              <a:t>τῇ</a:t>
            </a:r>
            <a:r>
              <a:rPr lang="el-GR" sz="2000" i="1" dirty="0"/>
              <a:t> </a:t>
            </a:r>
            <a:r>
              <a:rPr lang="el-GR" sz="2000" i="1" dirty="0" err="1"/>
              <a:t>γραφῇ</a:t>
            </a:r>
            <a:r>
              <a:rPr lang="el-GR" sz="2000" i="1" dirty="0"/>
              <a:t> </a:t>
            </a:r>
            <a:r>
              <a:rPr lang="el-GR" sz="2000" i="1" dirty="0" err="1"/>
              <a:t>καὶ</a:t>
            </a:r>
            <a:r>
              <a:rPr lang="el-GR" sz="2000" i="1" dirty="0"/>
              <a:t> </a:t>
            </a:r>
            <a:r>
              <a:rPr lang="el-GR" sz="2000" i="1" dirty="0" err="1"/>
              <a:t>τῷ</a:t>
            </a:r>
            <a:r>
              <a:rPr lang="el-GR" sz="2000" i="1" dirty="0"/>
              <a:t> </a:t>
            </a:r>
            <a:r>
              <a:rPr lang="el-GR" sz="2000" i="1" dirty="0" err="1"/>
              <a:t>λόγῳ</a:t>
            </a:r>
            <a:r>
              <a:rPr lang="el-GR" sz="2000" i="1" dirty="0"/>
              <a:t> </a:t>
            </a:r>
            <a:r>
              <a:rPr lang="el-GR" sz="2000" i="1" dirty="0" err="1"/>
              <a:t>ὃν</a:t>
            </a:r>
            <a:r>
              <a:rPr lang="el-GR" sz="2000" i="1" dirty="0"/>
              <a:t> </a:t>
            </a:r>
            <a:r>
              <a:rPr lang="el-GR" sz="2000" i="1" dirty="0" err="1"/>
              <a:t>εἶπεν</a:t>
            </a:r>
            <a:r>
              <a:rPr lang="el-GR" sz="2000" i="1" dirty="0"/>
              <a:t> ὁ </a:t>
            </a:r>
            <a:r>
              <a:rPr lang="el-GR" sz="2000" i="1" dirty="0" err="1"/>
              <a:t>Ἰησοῦς</a:t>
            </a:r>
            <a:r>
              <a:rPr lang="el-GR" sz="2000" i="1" dirty="0"/>
              <a:t>. (</a:t>
            </a:r>
            <a:r>
              <a:rPr lang="el-GR" sz="2000" i="1" dirty="0" err="1"/>
              <a:t>Ιω</a:t>
            </a:r>
            <a:r>
              <a:rPr lang="el-GR" sz="2000" i="1" dirty="0"/>
              <a:t> 2,20-22)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7696" y="5541422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96</a:t>
            </a:r>
            <a:endParaRPr lang="el-GR" sz="1500" dirty="0" smtClean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1" y="2255782"/>
            <a:ext cx="4038600" cy="3285640"/>
          </a:xfrm>
        </p:spPr>
      </p:pic>
    </p:spTree>
    <p:extLst>
      <p:ext uri="{BB962C8B-B14F-4D97-AF65-F5344CB8AC3E}">
        <p14:creationId xmlns:p14="http://schemas.microsoft.com/office/powerpoint/2010/main" val="12504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Γεγονότα στον Ναό του </a:t>
            </a:r>
            <a:r>
              <a:rPr lang="el-GR" dirty="0" smtClean="0"/>
              <a:t>Ηρώδη [6]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52847" y="1628800"/>
            <a:ext cx="8233954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ΚΑΤΑΠΕΤΑΣΜΑ ΤΟΥ ΑΓΙΟΥ ΤΩΝ ΑΓΙΩΝ ΕΣΧΙΣΘΗ ΟΤΑΝ Ο ΧΡΙΣΤΟΣ ΕΙΠΕ ΤΕΤΕΛΕΣΤΑΙ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4244" y="5374543"/>
            <a:ext cx="432726" cy="2146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500" dirty="0" smtClean="0"/>
              <a:t>97</a:t>
            </a:r>
            <a:endParaRPr lang="el-GR" sz="1500" dirty="0" smtClean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04" y="2526000"/>
            <a:ext cx="2148840" cy="3063240"/>
          </a:xfrm>
        </p:spPr>
      </p:pic>
    </p:spTree>
    <p:extLst>
      <p:ext uri="{BB962C8B-B14F-4D97-AF65-F5344CB8AC3E}">
        <p14:creationId xmlns:p14="http://schemas.microsoft.com/office/powerpoint/2010/main" val="37422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78" y="1558703"/>
            <a:ext cx="6028944" cy="4523232"/>
          </a:xfr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Συναγωγή</a:t>
            </a:r>
          </a:p>
        </p:txBody>
      </p:sp>
    </p:spTree>
    <p:extLst>
      <p:ext uri="{BB962C8B-B14F-4D97-AF65-F5344CB8AC3E}">
        <p14:creationId xmlns:p14="http://schemas.microsoft.com/office/powerpoint/2010/main" val="37937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Σύγχρονη </a:t>
            </a:r>
            <a:r>
              <a:rPr lang="el-GR" dirty="0" smtClean="0"/>
              <a:t>Συναγωγή [2]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14" y="15573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9823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i = " h t t p : / / w w w . w 3 . o r g / 2 0 0 1 / X M L S c h e m a - i n s t a n c e "   x m l n s : x s d = " h t t p : / / w w w . w 3 . o r g / 2 0 0 1 / X M L S c h e m a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599FC097-95B8-45BA-9AD0-E70259C4EBC2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3238</TotalTime>
  <Words>6599</Words>
  <Application>Microsoft Office PowerPoint</Application>
  <PresentationFormat>Προβολή στην οθόνη (4:3)</PresentationFormat>
  <Paragraphs>701</Paragraphs>
  <Slides>161</Slides>
  <Notes>28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161</vt:i4>
      </vt:variant>
    </vt:vector>
  </HeadingPairs>
  <TitlesOfParts>
    <vt:vector size="166" baseType="lpstr">
      <vt:lpstr>Arial</vt:lpstr>
      <vt:lpstr>Calibri</vt:lpstr>
      <vt:lpstr>Times New Roman</vt:lpstr>
      <vt:lpstr>Wingdings</vt:lpstr>
      <vt:lpstr>Θέμα του Office</vt:lpstr>
      <vt:lpstr>Βιβλική Αρχαιολογία - Θεσμολογία</vt:lpstr>
      <vt:lpstr>Εισαγωγικά</vt:lpstr>
      <vt:lpstr>1. Τα ιερά της Πατριαρχικής εποχής</vt:lpstr>
      <vt:lpstr>1. Τα ιερά της Πατριαρχικής εποχής [2]</vt:lpstr>
      <vt:lpstr>Ιερός Χώρος</vt:lpstr>
      <vt:lpstr>2. Ματσεμπώθ και Ασερώθ - Ειδώλια - Τεραφείμ</vt:lpstr>
      <vt:lpstr>Τεραφείμ</vt:lpstr>
      <vt:lpstr>3. Το Θυσιαστήριο</vt:lpstr>
      <vt:lpstr>4. Η Σκηνή του Μαρτυρίου</vt:lpstr>
      <vt:lpstr>4. Η Σκηνή του Μαρτυρίου [2]</vt:lpstr>
      <vt:lpstr>4. Η Σκηνή του Μαρτυρίου [3]</vt:lpstr>
      <vt:lpstr>Το αίθριο της Σκηνής του Μαρτυρίου (αναπαράσταση)</vt:lpstr>
      <vt:lpstr>Η Σκηνή του Μαρτυρίου [4]</vt:lpstr>
      <vt:lpstr>Το θυσιαστήριο των ολοκαυτωμάτων (αναπαράσταση)</vt:lpstr>
      <vt:lpstr>Ο χάλκινος λουτήρ</vt:lpstr>
      <vt:lpstr>Το θυσιαστήριο του θυμιάματος (αναπαράσταση)</vt:lpstr>
      <vt:lpstr>Η επτάφωτη λυχνία (αναπαράσταση)</vt:lpstr>
      <vt:lpstr>Μινορά</vt:lpstr>
      <vt:lpstr>Παρουσίαση του PowerPoint</vt:lpstr>
      <vt:lpstr>ΑΡΙΘΜΟΙ</vt:lpstr>
      <vt:lpstr>Αριθμός 6 (τέλειος)</vt:lpstr>
      <vt:lpstr>Σκηνή Μαρτυρίου</vt:lpstr>
      <vt:lpstr>Παρουσίαση του PowerPoint</vt:lpstr>
      <vt:lpstr>Παρουσίαση του PowerPoint</vt:lpstr>
      <vt:lpstr>Η τράπεζα της προθέσεως (αναπαράσταση)</vt:lpstr>
      <vt:lpstr>Η Κιβωτός της Διαθήκης</vt:lpstr>
      <vt:lpstr>Η Κιβωτός της Διαθήκης [2]</vt:lpstr>
      <vt:lpstr>Η Κιβωτός της Διαθήκης [3]</vt:lpstr>
      <vt:lpstr>Η Κιβωτός της Διαθήκης [4]</vt:lpstr>
      <vt:lpstr>Η Κιβωτός της Διαθήκης [5]</vt:lpstr>
      <vt:lpstr>Η Κιβωτός της Διαθήκης [6]</vt:lpstr>
      <vt:lpstr>ΚΑΙΝΗ ΔΙΑΘΗΚΗ - ΣΥΝΕΧΕΙΑ ΚΑΙ ΣΥΜΠΛΗΡΩΣΗ ΤΗΣ ΠΑΛΑΙΑΣ ΔΙΑΘΗΚΗΣ</vt:lpstr>
      <vt:lpstr>ΚΑΙΝΗ ΔΙΑΘΗΚΗ - ΣΥΝΕΧΕΙΑ ΚΑΙ ΣΥΜΠΛΗΡΩΣΗ ΤΗΣ ΠΑΛΑΙΑΣ ΔΙΑΘΗΚΗΣ [2]</vt:lpstr>
      <vt:lpstr>ΚΑΙΝΗ ΔΙΑΘΗΚΗ - ΣΥΝΕΧΕΙΑ ΚΑΙ ΣΥΜΠΛΗΡΩΣΗ ΤΗΣ ΠΑΛΑΙΑΣ ΔΙΑΘΗΚΗΣ [3]</vt:lpstr>
      <vt:lpstr>Παρουσίαση του PowerPoint</vt:lpstr>
      <vt:lpstr>Παρουσίαση του PowerPoint</vt:lpstr>
      <vt:lpstr> Το άστρο του Δαυίδ</vt:lpstr>
      <vt:lpstr> Το άστρο του Δαυίδ [2]</vt:lpstr>
      <vt:lpstr> Το άστρο του Δαυίδ [3]</vt:lpstr>
      <vt:lpstr> Πεντάλφα</vt:lpstr>
      <vt:lpstr>5. Ο Ναός του Σολομώντα</vt:lpstr>
      <vt:lpstr>ΧΩΡΟΣ - ΝΑΟΣ - ΣΥΝΑΓΩΓΗ</vt:lpstr>
      <vt:lpstr>5. Ο Ναός του Σολομώντα</vt:lpstr>
      <vt:lpstr>5. Ο Ναός του Σολομώντα [2]</vt:lpstr>
      <vt:lpstr>5. Ο Ναός του Σολομώντα - Παραλειπομένων 3,1-17</vt:lpstr>
      <vt:lpstr>5. Ο Ναός του Σολομώντα [3]</vt:lpstr>
      <vt:lpstr>5. Ο Ναός του Σολομώντα [4]</vt:lpstr>
      <vt:lpstr>Το θυσιαστήριο των ολοκαυτωμάτων (αναπαράσταση)</vt:lpstr>
      <vt:lpstr>Η χάλκινη θάλασσα (αναπαράσταση)</vt:lpstr>
      <vt:lpstr>Οι τροχηλάτοι λουτήρες (μεχενώθ) (αναπαράσταση)</vt:lpstr>
      <vt:lpstr>Τα λατρευτικά αντικείμενα στο Άγιο (αναπαράσταση)</vt:lpstr>
      <vt:lpstr>Το Άγιο και το Άγιο των Αγίων</vt:lpstr>
      <vt:lpstr>Το Άγιο των Αγίων ή Άδυτο (αναπαράσταση)</vt:lpstr>
      <vt:lpstr>6. Ο Ναός του Ζοροβάβελ</vt:lpstr>
      <vt:lpstr>6. Ο Ναός του Ζοροβάβελ [2]</vt:lpstr>
      <vt:lpstr>Παρουσίαση του PowerPoint</vt:lpstr>
      <vt:lpstr>Ο τάφος του Ζαχαρία</vt:lpstr>
      <vt:lpstr>6. Ο Ναός του Ζοροβάβελ [3]</vt:lpstr>
      <vt:lpstr>6. Ο Ναός του Ζοροβάβελ [4]</vt:lpstr>
      <vt:lpstr>Η Τορά</vt:lpstr>
      <vt:lpstr>7. Ναοί του βιβλικού Ισραήλ εκτός Ιερουσαλήμ - στη Διασπορά</vt:lpstr>
      <vt:lpstr>ΝΑΟΙ ΤΗΣ ΔΙΑΣΠΟΡΑΣ</vt:lpstr>
      <vt:lpstr>8. Οι Συναγωγές (Μπετ Κνεσετ)</vt:lpstr>
      <vt:lpstr>8. Οι Συναγωγές (Μπετ Κνεσετ) [2]</vt:lpstr>
      <vt:lpstr>8. Οι Συναγωγές</vt:lpstr>
      <vt:lpstr>Η καθέδρα του Μωυσέως στη Συναγωγή της Δήλου</vt:lpstr>
      <vt:lpstr>Η Συναγωγή των Μαγδάλων</vt:lpstr>
      <vt:lpstr>Fresco στη Συναγωγή των Μαγδάλων</vt:lpstr>
      <vt:lpstr>Η Συναγωγή της Γκάμλα</vt:lpstr>
      <vt:lpstr>Η Συναγωγή στο Ηρώδειο της Ιουδαίας</vt:lpstr>
      <vt:lpstr>Η επιγραφή του Αρχισυναγωγού Θεοδότου (περί τα 70 μ.Χ.)</vt:lpstr>
      <vt:lpstr>Το μωσαϊκό της Συναγωγής της Bet Alpha</vt:lpstr>
      <vt:lpstr>Παρουσίαση του PowerPoint</vt:lpstr>
      <vt:lpstr>Ο λίθος της Συναγωγής των Μαγδάλων</vt:lpstr>
      <vt:lpstr>9. Ο Ναός του Ηρώδη</vt:lpstr>
      <vt:lpstr>Ο Ναός του Σολομώντα όπως τον ανακαίνισε ο Ηρώδης</vt:lpstr>
      <vt:lpstr>Το φρούριο Αντωνία</vt:lpstr>
      <vt:lpstr>Ο Ναός του Ηρώδη</vt:lpstr>
      <vt:lpstr>Σχεδιάγραμμα του οικοδομικού συγκροτήματος του Ναού του Ηρώδη με τις αυλές και το κυρίως οίκημα</vt:lpstr>
      <vt:lpstr>«Η βασίλειος στοά» (αναπαράσταση)</vt:lpstr>
      <vt:lpstr>Αναπαράσταση της αψίδας του Robinson που οδηγούσε στη «βασίλειο στοά»</vt:lpstr>
      <vt:lpstr>Το κατάλοιπο της αψίδας του Robinson</vt:lpstr>
      <vt:lpstr> Το συνέδριο Σανχεντρίν</vt:lpstr>
      <vt:lpstr>Ο Ναός του Ηρώδη</vt:lpstr>
      <vt:lpstr>Ο Ναός του Ηρώδη [2]</vt:lpstr>
      <vt:lpstr>Η επτάφωτη λυχνία</vt:lpstr>
      <vt:lpstr>Το τέμενος του Ομάρ</vt:lpstr>
      <vt:lpstr>Το «Τείχος των Δακρύων» έμπροσθεν του τεμένους του ελ-Άκσα</vt:lpstr>
      <vt:lpstr>Το «Τείχος των Δακρύων»</vt:lpstr>
      <vt:lpstr>Ιερουσαλήμ – Το παρεκκλήσι του βιβλίου</vt:lpstr>
      <vt:lpstr>Ιερουσαλήμ – Πρώτο μοντέλο ναού</vt:lpstr>
      <vt:lpstr>Γεγονότα στον Ναό του Ηρώδη</vt:lpstr>
      <vt:lpstr>Γεγονότα στον Ναό του Ηρώδη [2]</vt:lpstr>
      <vt:lpstr>Γεγονότα στον Ναό του Ηρώδη [3]</vt:lpstr>
      <vt:lpstr>Γεγονότα στον Ναό του Ηρώδη [4]</vt:lpstr>
      <vt:lpstr>Γεγονότα στον Ναό του Ηρώδη [5]</vt:lpstr>
      <vt:lpstr>Γεγονότα στον Ναό του Ηρώδη [6]</vt:lpstr>
      <vt:lpstr>Σύγχρονη Συναγωγή</vt:lpstr>
      <vt:lpstr>Σύγχρονη Συναγωγή [2]</vt:lpstr>
      <vt:lpstr>Σύγχρονη Συναγωγή [3]</vt:lpstr>
      <vt:lpstr>Σύγχρονη Συναγωγή [4]</vt:lpstr>
      <vt:lpstr>Σύγχρονη Συναγωγή [5]</vt:lpstr>
      <vt:lpstr>Σύγχρονη Συναγωγή [6]</vt:lpstr>
      <vt:lpstr>Σύγχρονη Συναγωγή [7]</vt:lpstr>
      <vt:lpstr>Σύγχρονη Συναγωγή [8]</vt:lpstr>
      <vt:lpstr>Σύγχρονη Συναγωγή [9]</vt:lpstr>
      <vt:lpstr>Σύγχρονη Συναγωγή [10]</vt:lpstr>
      <vt:lpstr>Σύγχρονη Συναγωγή [11]</vt:lpstr>
      <vt:lpstr>Μουσείο</vt:lpstr>
      <vt:lpstr>Μουσείο [2]</vt:lpstr>
      <vt:lpstr>Μουσείο [3]</vt:lpstr>
      <vt:lpstr>Μουσείο [4]</vt:lpstr>
      <vt:lpstr>Μουσείο [5]</vt:lpstr>
      <vt:lpstr>Μουσείο [6]</vt:lpstr>
      <vt:lpstr>Μουσείο [7]</vt:lpstr>
      <vt:lpstr>Μουσείο [8]</vt:lpstr>
      <vt:lpstr>Μουσείο [9]</vt:lpstr>
      <vt:lpstr>Μουσείο [10]</vt:lpstr>
      <vt:lpstr>Μουσείο [11]</vt:lpstr>
      <vt:lpstr>Μουσείο [12]</vt:lpstr>
      <vt:lpstr>Μουσείο [13]</vt:lpstr>
      <vt:lpstr>Μουσείο [14]</vt:lpstr>
      <vt:lpstr>Μουσείο [15]</vt:lpstr>
      <vt:lpstr>Μουσείο [16]</vt:lpstr>
      <vt:lpstr>Μουσείο [17]</vt:lpstr>
      <vt:lpstr>Μουσείο [18]</vt:lpstr>
      <vt:lpstr>Μουσείο [19]</vt:lpstr>
      <vt:lpstr>Μουσείο [20]</vt:lpstr>
      <vt:lpstr>Μουσείο [21]</vt:lpstr>
      <vt:lpstr>Μουσείο [22]</vt:lpstr>
      <vt:lpstr>Μουσείο [23]</vt:lpstr>
      <vt:lpstr>Μουσείο [24]</vt:lpstr>
      <vt:lpstr>Μουσείο [25]</vt:lpstr>
      <vt:lpstr>Μουσείο [26]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(1/20)</vt:lpstr>
      <vt:lpstr>Σημείωμα Χρήσης Έργων Τρίτων (2/20) </vt:lpstr>
      <vt:lpstr>Σημείωμα Χρήσης Έργων Τρίτων (3/20) </vt:lpstr>
      <vt:lpstr>Σημείωμα Χρήσης Έργων Τρίτων (4/20) </vt:lpstr>
      <vt:lpstr>Σημείωμα Χρήσης Έργων Τρίτων (5/20) </vt:lpstr>
      <vt:lpstr>Σημείωμα Χρήσης Έργων Τρίτων (6/20) </vt:lpstr>
      <vt:lpstr>Σημείωμα Χρήσης Έργων Τρίτων (7/20) </vt:lpstr>
      <vt:lpstr>Σημείωμα Χρήσης Έργων Τρίτων (8/20) </vt:lpstr>
      <vt:lpstr>Σημείωμα Χρήσης Έργων Τρίτων (9/20) </vt:lpstr>
      <vt:lpstr>Σημείωμα Χρήσης Έργων Τρίτων (10/20) </vt:lpstr>
      <vt:lpstr>Σημείωμα Χρήσης Έργων Τρίτων (11/20) </vt:lpstr>
      <vt:lpstr>Σημείωμα Χρήσης Έργων Τρίτων (12/20) </vt:lpstr>
      <vt:lpstr>Σημείωμα Χρήσης Έργων Τρίτων (13/20) </vt:lpstr>
      <vt:lpstr>Σημείωμα Χρήσης Έργων Τρίτων (14/20) </vt:lpstr>
      <vt:lpstr>Σημείωμα Χρήσης Έργων Τρίτων (15/20) </vt:lpstr>
      <vt:lpstr>Σημείωμα Χρήσης Έργων Τρίτων (16/20) </vt:lpstr>
      <vt:lpstr>Σημείωμα Χρήσης Έργων Τρίτων (17/20) </vt:lpstr>
      <vt:lpstr>Σημείωμα Χρήσης Έργων Τρίτων (18/20) </vt:lpstr>
      <vt:lpstr>Σημείωμα Χρήσης Έργων Τρίτων (19/20) </vt:lpstr>
      <vt:lpstr>Σημείωμα Χρήσης Έργων Τρίτων (20/20)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geran</cp:lastModifiedBy>
  <cp:revision>360</cp:revision>
  <dcterms:created xsi:type="dcterms:W3CDTF">2012-09-06T09:03:05Z</dcterms:created>
  <dcterms:modified xsi:type="dcterms:W3CDTF">2015-09-09T19:26:37Z</dcterms:modified>
</cp:coreProperties>
</file>