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2"/>
  </p:sldMasterIdLst>
  <p:sldIdLst>
    <p:sldId id="256" r:id="rId3"/>
    <p:sldId id="282" r:id="rId4"/>
    <p:sldId id="283" r:id="rId5"/>
    <p:sldId id="257" r:id="rId6"/>
    <p:sldId id="260" r:id="rId7"/>
    <p:sldId id="263" r:id="rId8"/>
    <p:sldId id="261" r:id="rId9"/>
    <p:sldId id="262" r:id="rId10"/>
    <p:sldId id="272" r:id="rId11"/>
    <p:sldId id="271" r:id="rId12"/>
    <p:sldId id="273" r:id="rId13"/>
    <p:sldId id="259" r:id="rId14"/>
    <p:sldId id="274" r:id="rId15"/>
    <p:sldId id="275" r:id="rId16"/>
    <p:sldId id="284" r:id="rId17"/>
    <p:sldId id="265" r:id="rId18"/>
    <p:sldId id="285" r:id="rId19"/>
    <p:sldId id="267" r:id="rId20"/>
    <p:sldId id="281" r:id="rId21"/>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0808"/>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1" d="100"/>
          <a:sy n="41" d="100"/>
        </p:scale>
        <p:origin x="870"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12"/>
          <p:cNvCxnSpPr/>
          <p:nvPr/>
        </p:nvCxnSpPr>
        <p:spPr>
          <a:xfrm flipH="1">
            <a:off x="8228013" y="7938"/>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 name="Straight Connector 13"/>
          <p:cNvCxnSpPr/>
          <p:nvPr/>
        </p:nvCxnSpPr>
        <p:spPr>
          <a:xfrm flipH="1">
            <a:off x="6108700" y="92075"/>
            <a:ext cx="6080125" cy="608012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14"/>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15"/>
          <p:cNvCxnSpPr/>
          <p:nvPr/>
        </p:nvCxnSpPr>
        <p:spPr>
          <a:xfrm flipH="1">
            <a:off x="7335838" y="31750"/>
            <a:ext cx="4852987" cy="4852988"/>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16"/>
          <p:cNvCxnSpPr/>
          <p:nvPr/>
        </p:nvCxnSpPr>
        <p:spPr>
          <a:xfrm flipH="1">
            <a:off x="7845425" y="609600"/>
            <a:ext cx="4343400" cy="434340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4212" y="685799"/>
            <a:ext cx="8001000" cy="2971801"/>
          </a:xfrm>
        </p:spPr>
        <p:txBody>
          <a:bodyPr anchor="b"/>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Date Placeholder 3"/>
          <p:cNvSpPr>
            <a:spLocks noGrp="1"/>
          </p:cNvSpPr>
          <p:nvPr>
            <p:ph type="dt" sz="half" idx="10"/>
          </p:nvPr>
        </p:nvSpPr>
        <p:spPr/>
        <p:txBody>
          <a:bodyPr/>
          <a:lstStyle>
            <a:lvl1pPr>
              <a:defRPr smtClean="0"/>
            </a:lvl1pPr>
          </a:lstStyle>
          <a:p>
            <a:pPr>
              <a:defRPr/>
            </a:pPr>
            <a:fld id="{449FD8E7-6276-4C0D-99BA-82AAA71E4182}" type="datetime1">
              <a:rPr lang="en-US"/>
              <a:pPr>
                <a:defRPr/>
              </a:pPr>
              <a:t>9/7/2015</a:t>
            </a:fld>
            <a:endParaRPr lang="en-US"/>
          </a:p>
        </p:txBody>
      </p:sp>
      <p:sp>
        <p:nvSpPr>
          <p:cNvPr id="10" name="Footer Placeholder 4"/>
          <p:cNvSpPr>
            <a:spLocks noGrp="1"/>
          </p:cNvSpPr>
          <p:nvPr>
            <p:ph type="ftr" sz="quarter" idx="11"/>
          </p:nvPr>
        </p:nvSpPr>
        <p:spPr/>
        <p:txBody>
          <a:bodyPr/>
          <a:lstStyle>
            <a:lvl1pPr>
              <a:defRPr smtClean="0"/>
            </a:lvl1pPr>
          </a:lstStyle>
          <a:p>
            <a:pPr>
              <a:defRPr/>
            </a:pPr>
            <a:endParaRPr lang="el-GR"/>
          </a:p>
        </p:txBody>
      </p:sp>
      <p:sp>
        <p:nvSpPr>
          <p:cNvPr id="11" name="Slide Number Placeholder 5"/>
          <p:cNvSpPr>
            <a:spLocks noGrp="1"/>
          </p:cNvSpPr>
          <p:nvPr>
            <p:ph type="sldNum" sz="quarter" idx="12"/>
          </p:nvPr>
        </p:nvSpPr>
        <p:spPr/>
        <p:txBody>
          <a:bodyPr/>
          <a:lstStyle>
            <a:lvl1pPr>
              <a:defRPr/>
            </a:lvl1pPr>
          </a:lstStyle>
          <a:p>
            <a:fld id="{577FF8FF-4832-45B3-942B-8F46546F3C04}" type="slidenum">
              <a:rPr lang="en-US"/>
              <a:pPr/>
              <a:t>‹#›</a:t>
            </a:fld>
            <a:endParaRPr lang="en-US"/>
          </a:p>
        </p:txBody>
      </p:sp>
    </p:spTree>
    <p:extLst>
      <p:ext uri="{BB962C8B-B14F-4D97-AF65-F5344CB8AC3E}">
        <p14:creationId xmlns:p14="http://schemas.microsoft.com/office/powerpoint/2010/main" val="2958216458"/>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5" name="Date Placeholder 3"/>
          <p:cNvSpPr>
            <a:spLocks noGrp="1"/>
          </p:cNvSpPr>
          <p:nvPr>
            <p:ph type="dt" sz="half" idx="15"/>
          </p:nvPr>
        </p:nvSpPr>
        <p:spPr/>
        <p:txBody>
          <a:bodyPr/>
          <a:lstStyle>
            <a:lvl1pPr>
              <a:defRPr/>
            </a:lvl1pPr>
          </a:lstStyle>
          <a:p>
            <a:pPr>
              <a:defRPr/>
            </a:pPr>
            <a:fld id="{613EC990-6F32-4B22-A772-F668EEEF01A6}" type="datetime1">
              <a:rPr lang="en-US"/>
              <a:pPr>
                <a:defRPr/>
              </a:pPr>
              <a:t>9/7/2015</a:t>
            </a:fld>
            <a:endParaRPr lang="en-US"/>
          </a:p>
        </p:txBody>
      </p:sp>
      <p:sp>
        <p:nvSpPr>
          <p:cNvPr id="6" name="Footer Placeholder 4"/>
          <p:cNvSpPr>
            <a:spLocks noGrp="1"/>
          </p:cNvSpPr>
          <p:nvPr>
            <p:ph type="ftr" sz="quarter" idx="16"/>
          </p:nvPr>
        </p:nvSpPr>
        <p:spPr/>
        <p:txBody>
          <a:bodyPr/>
          <a:lstStyle>
            <a:lvl1pPr>
              <a:defRPr/>
            </a:lvl1pPr>
          </a:lstStyle>
          <a:p>
            <a:pPr>
              <a:defRPr/>
            </a:pPr>
            <a:endParaRPr lang="el-GR"/>
          </a:p>
        </p:txBody>
      </p:sp>
      <p:sp>
        <p:nvSpPr>
          <p:cNvPr id="7" name="Slide Number Placeholder 5"/>
          <p:cNvSpPr>
            <a:spLocks noGrp="1"/>
          </p:cNvSpPr>
          <p:nvPr>
            <p:ph type="sldNum" sz="quarter" idx="17"/>
          </p:nvPr>
        </p:nvSpPr>
        <p:spPr/>
        <p:txBody>
          <a:bodyPr/>
          <a:lstStyle>
            <a:lvl1pPr>
              <a:defRPr/>
            </a:lvl1pPr>
          </a:lstStyle>
          <a:p>
            <a:fld id="{3960C54A-9F57-48C9-8DD5-86859498F199}" type="slidenum">
              <a:rPr lang="en-US"/>
              <a:pPr/>
              <a:t>‹#›</a:t>
            </a:fld>
            <a:endParaRPr lang="en-US"/>
          </a:p>
        </p:txBody>
      </p:sp>
    </p:spTree>
    <p:extLst>
      <p:ext uri="{BB962C8B-B14F-4D97-AF65-F5344CB8AC3E}">
        <p14:creationId xmlns:p14="http://schemas.microsoft.com/office/powerpoint/2010/main" val="1705626272"/>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BC554D0-DFA0-4E9D-8F90-FCDB0D6124AE}" type="datetime1">
              <a:rPr lang="en-US"/>
              <a:pPr>
                <a:defRPr/>
              </a:pPr>
              <a:t>9/7/2015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fld id="{A0BCBC71-48F7-48AA-8010-B21782DD42B4}" type="slidenum">
              <a:rPr lang="en-US"/>
              <a:pPr/>
              <a:t>‹#›</a:t>
            </a:fld>
            <a:endParaRPr lang="en-US"/>
          </a:p>
        </p:txBody>
      </p:sp>
    </p:spTree>
    <p:extLst>
      <p:ext uri="{BB962C8B-B14F-4D97-AF65-F5344CB8AC3E}">
        <p14:creationId xmlns:p14="http://schemas.microsoft.com/office/powerpoint/2010/main" val="2150269590"/>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p:nvPr/>
        </p:nvSpPr>
        <p:spPr>
          <a:xfrm>
            <a:off x="531813" y="812800"/>
            <a:ext cx="609600" cy="584200"/>
          </a:xfrm>
          <a:prstGeom prst="rect">
            <a:avLst/>
          </a:prstGeom>
        </p:spPr>
        <p:txBody>
          <a:bodyPr anchor="ctr"/>
          <a:lstStyle/>
          <a:p>
            <a:pPr>
              <a:defRPr/>
            </a:pPr>
            <a:r>
              <a:rPr lang="en-US" sz="8000">
                <a:latin typeface="Century Gothic" pitchFamily="-101" charset="0"/>
                <a:ea typeface="ＭＳ Ｐゴシック" pitchFamily="-101" charset="-128"/>
              </a:rPr>
              <a:t>“</a:t>
            </a:r>
          </a:p>
        </p:txBody>
      </p:sp>
      <p:sp>
        <p:nvSpPr>
          <p:cNvPr id="6" name="TextBox 5"/>
          <p:cNvSpPr txBox="1"/>
          <p:nvPr/>
        </p:nvSpPr>
        <p:spPr>
          <a:xfrm>
            <a:off x="10285413" y="2768600"/>
            <a:ext cx="609600" cy="584200"/>
          </a:xfrm>
          <a:prstGeom prst="rect">
            <a:avLst/>
          </a:prstGeom>
        </p:spPr>
        <p:txBody>
          <a:bodyPr anchor="ctr"/>
          <a:lstStyle/>
          <a:p>
            <a:pPr algn="r">
              <a:defRPr/>
            </a:pPr>
            <a:r>
              <a:rPr lang="en-US" sz="8000">
                <a:latin typeface="Century Gothic" pitchFamily="-101" charset="0"/>
                <a:ea typeface="ＭＳ Ｐゴシック" pitchFamily="-101" charset="-128"/>
              </a:rPr>
              <a:t>”</a:t>
            </a:r>
          </a:p>
        </p:txBody>
      </p:sp>
      <p:sp>
        <p:nvSpPr>
          <p:cNvPr id="2" name="Title 1"/>
          <p:cNvSpPr>
            <a:spLocks noGrp="1"/>
          </p:cNvSpPr>
          <p:nvPr>
            <p:ph type="title"/>
          </p:nvPr>
        </p:nvSpPr>
        <p:spPr>
          <a:xfrm>
            <a:off x="1141411" y="685800"/>
            <a:ext cx="9144001" cy="2743200"/>
          </a:xfrm>
        </p:spPr>
        <p:txBody>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4"/>
          </p:nvPr>
        </p:nvSpPr>
        <p:spPr/>
        <p:txBody>
          <a:bodyPr/>
          <a:lstStyle>
            <a:lvl1pPr>
              <a:defRPr smtClean="0"/>
            </a:lvl1pPr>
          </a:lstStyle>
          <a:p>
            <a:pPr>
              <a:defRPr/>
            </a:pPr>
            <a:fld id="{07EE0321-E937-4ED5-99DF-21FA1394BAC2}" type="datetime1">
              <a:rPr lang="en-US"/>
              <a:pPr>
                <a:defRPr/>
              </a:pPr>
              <a:t>9/7/2015</a:t>
            </a:fld>
            <a:endParaRPr lang="en-US"/>
          </a:p>
        </p:txBody>
      </p:sp>
      <p:sp>
        <p:nvSpPr>
          <p:cNvPr id="8" name="Footer Placeholder 4"/>
          <p:cNvSpPr>
            <a:spLocks noGrp="1"/>
          </p:cNvSpPr>
          <p:nvPr>
            <p:ph type="ftr" sz="quarter" idx="15"/>
          </p:nvPr>
        </p:nvSpPr>
        <p:spPr/>
        <p:txBody>
          <a:bodyPr/>
          <a:lstStyle>
            <a:lvl1pPr>
              <a:defRPr smtClean="0"/>
            </a:lvl1pPr>
          </a:lstStyle>
          <a:p>
            <a:pPr>
              <a:defRPr/>
            </a:pPr>
            <a:endParaRPr lang="el-GR"/>
          </a:p>
        </p:txBody>
      </p:sp>
      <p:sp>
        <p:nvSpPr>
          <p:cNvPr id="9" name="Slide Number Placeholder 5"/>
          <p:cNvSpPr>
            <a:spLocks noGrp="1"/>
          </p:cNvSpPr>
          <p:nvPr>
            <p:ph type="sldNum" sz="quarter" idx="16"/>
          </p:nvPr>
        </p:nvSpPr>
        <p:spPr/>
        <p:txBody>
          <a:bodyPr/>
          <a:lstStyle>
            <a:lvl1pPr>
              <a:defRPr/>
            </a:lvl1pPr>
          </a:lstStyle>
          <a:p>
            <a:fld id="{76423356-F71B-4897-B1B5-B2E6D143B6BE}" type="slidenum">
              <a:rPr lang="en-US"/>
              <a:pPr/>
              <a:t>‹#›</a:t>
            </a:fld>
            <a:endParaRPr lang="en-US"/>
          </a:p>
        </p:txBody>
      </p:sp>
    </p:spTree>
    <p:extLst>
      <p:ext uri="{BB962C8B-B14F-4D97-AF65-F5344CB8AC3E}">
        <p14:creationId xmlns:p14="http://schemas.microsoft.com/office/powerpoint/2010/main" val="3066692837"/>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04B191A-A710-4BCA-8D2D-5A8A169EFA89}" type="datetime1">
              <a:rPr lang="en-US"/>
              <a:pPr>
                <a:defRPr/>
              </a:pPr>
              <a:t>9/7/2015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fld id="{E13FC686-9F00-43DA-9225-ED7D447DAC14}" type="slidenum">
              <a:rPr lang="en-US"/>
              <a:pPr/>
              <a:t>‹#›</a:t>
            </a:fld>
            <a:endParaRPr lang="en-US"/>
          </a:p>
        </p:txBody>
      </p:sp>
    </p:spTree>
    <p:extLst>
      <p:ext uri="{BB962C8B-B14F-4D97-AF65-F5344CB8AC3E}">
        <p14:creationId xmlns:p14="http://schemas.microsoft.com/office/powerpoint/2010/main" val="3985431238"/>
      </p:ext>
    </p:extLst>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p:cNvSpPr txBox="1"/>
          <p:nvPr/>
        </p:nvSpPr>
        <p:spPr>
          <a:xfrm>
            <a:off x="531813" y="812800"/>
            <a:ext cx="609600" cy="584200"/>
          </a:xfrm>
          <a:prstGeom prst="rect">
            <a:avLst/>
          </a:prstGeom>
        </p:spPr>
        <p:txBody>
          <a:bodyPr anchor="ctr"/>
          <a:lstStyle/>
          <a:p>
            <a:pPr>
              <a:defRPr/>
            </a:pPr>
            <a:r>
              <a:rPr lang="en-US" sz="8000">
                <a:latin typeface="Century Gothic" pitchFamily="-101" charset="0"/>
                <a:ea typeface="ＭＳ Ｐゴシック" pitchFamily="-101" charset="-128"/>
              </a:rPr>
              <a:t>“</a:t>
            </a:r>
          </a:p>
        </p:txBody>
      </p:sp>
      <p:sp>
        <p:nvSpPr>
          <p:cNvPr id="6" name="TextBox 5"/>
          <p:cNvSpPr txBox="1"/>
          <p:nvPr/>
        </p:nvSpPr>
        <p:spPr>
          <a:xfrm>
            <a:off x="10285413" y="2768600"/>
            <a:ext cx="609600" cy="584200"/>
          </a:xfrm>
          <a:prstGeom prst="rect">
            <a:avLst/>
          </a:prstGeom>
        </p:spPr>
        <p:txBody>
          <a:bodyPr anchor="ctr"/>
          <a:lstStyle/>
          <a:p>
            <a:pPr algn="r">
              <a:defRPr/>
            </a:pPr>
            <a:r>
              <a:rPr lang="en-US" sz="8000">
                <a:latin typeface="Century Gothic" pitchFamily="-101" charset="0"/>
                <a:ea typeface="ＭＳ Ｐゴシック" pitchFamily="-101" charset="-128"/>
              </a:rPr>
              <a:t>”</a:t>
            </a:r>
          </a:p>
        </p:txBody>
      </p:sp>
      <p:sp>
        <p:nvSpPr>
          <p:cNvPr id="2" name="Title 1"/>
          <p:cNvSpPr>
            <a:spLocks noGrp="1"/>
          </p:cNvSpPr>
          <p:nvPr>
            <p:ph type="title"/>
          </p:nvPr>
        </p:nvSpPr>
        <p:spPr>
          <a:xfrm>
            <a:off x="1141413" y="685800"/>
            <a:ext cx="9144000" cy="2743200"/>
          </a:xfrm>
        </p:spPr>
        <p:txBody>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rtlCol="0" anchor="b">
            <a:normAutofit/>
          </a:bodyPr>
          <a:lstStyle>
            <a:lvl1pPr>
              <a:buNone/>
              <a:defRPr lang="en-US" sz="2400" b="0" cap="all" dirty="0">
                <a:ln w="3175" cmpd="sng">
                  <a:noFill/>
                </a:ln>
                <a:solidFill>
                  <a:schemeClr val="tx1"/>
                </a:solidFill>
                <a:effectLst/>
              </a:defRPr>
            </a:lvl1pPr>
          </a:lstStyle>
          <a:p>
            <a:pPr lvl="0"/>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4"/>
          </p:nvPr>
        </p:nvSpPr>
        <p:spPr/>
        <p:txBody>
          <a:bodyPr/>
          <a:lstStyle>
            <a:lvl1pPr>
              <a:defRPr smtClean="0"/>
            </a:lvl1pPr>
          </a:lstStyle>
          <a:p>
            <a:pPr>
              <a:defRPr/>
            </a:pPr>
            <a:fld id="{1432502B-DBED-4C4D-9BFC-53F7A997B33C}" type="datetime1">
              <a:rPr lang="en-US"/>
              <a:pPr>
                <a:defRPr/>
              </a:pPr>
              <a:t>9/7/2015</a:t>
            </a:fld>
            <a:endParaRPr lang="en-US"/>
          </a:p>
        </p:txBody>
      </p:sp>
      <p:sp>
        <p:nvSpPr>
          <p:cNvPr id="8" name="Footer Placeholder 4"/>
          <p:cNvSpPr>
            <a:spLocks noGrp="1"/>
          </p:cNvSpPr>
          <p:nvPr>
            <p:ph type="ftr" sz="quarter" idx="15"/>
          </p:nvPr>
        </p:nvSpPr>
        <p:spPr/>
        <p:txBody>
          <a:bodyPr/>
          <a:lstStyle>
            <a:lvl1pPr>
              <a:defRPr smtClean="0"/>
            </a:lvl1pPr>
          </a:lstStyle>
          <a:p>
            <a:pPr>
              <a:defRPr/>
            </a:pPr>
            <a:endParaRPr lang="el-GR"/>
          </a:p>
        </p:txBody>
      </p:sp>
      <p:sp>
        <p:nvSpPr>
          <p:cNvPr id="9" name="Slide Number Placeholder 5"/>
          <p:cNvSpPr>
            <a:spLocks noGrp="1"/>
          </p:cNvSpPr>
          <p:nvPr>
            <p:ph type="sldNum" sz="quarter" idx="16"/>
          </p:nvPr>
        </p:nvSpPr>
        <p:spPr/>
        <p:txBody>
          <a:bodyPr/>
          <a:lstStyle>
            <a:lvl1pPr>
              <a:defRPr/>
            </a:lvl1pPr>
          </a:lstStyle>
          <a:p>
            <a:fld id="{24240EFD-44AC-43B3-A89A-7B50E59F3C0F}" type="slidenum">
              <a:rPr lang="en-US"/>
              <a:pPr/>
              <a:t>‹#›</a:t>
            </a:fld>
            <a:endParaRPr lang="en-US"/>
          </a:p>
        </p:txBody>
      </p:sp>
    </p:spTree>
    <p:extLst>
      <p:ext uri="{BB962C8B-B14F-4D97-AF65-F5344CB8AC3E}">
        <p14:creationId xmlns:p14="http://schemas.microsoft.com/office/powerpoint/2010/main" val="2646706551"/>
      </p:ext>
    </p:extLst>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rtlCol="0"/>
          <a:lstStyle>
            <a:lvl1pPr>
              <a:defRPr lang="en-US" b="0" dirty="0"/>
            </a:lvl1pPr>
          </a:lstStyle>
          <a:p>
            <a:pPr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rtlCol="0" anchor="b">
            <a:normAutofit/>
          </a:bodyPr>
          <a:lstStyle>
            <a:lvl1pPr>
              <a:buNone/>
              <a:defRPr lang="en-US" sz="2400" b="0" cap="all" dirty="0">
                <a:ln w="3175" cmpd="sng">
                  <a:noFill/>
                </a:ln>
                <a:solidFill>
                  <a:schemeClr val="tx1"/>
                </a:solidFill>
                <a:effectLst/>
              </a:defRPr>
            </a:lvl1pPr>
          </a:lstStyle>
          <a:p>
            <a:pPr lvl="0"/>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4"/>
          </p:nvPr>
        </p:nvSpPr>
        <p:spPr/>
        <p:txBody>
          <a:bodyPr/>
          <a:lstStyle>
            <a:lvl1pPr>
              <a:defRPr/>
            </a:lvl1pPr>
          </a:lstStyle>
          <a:p>
            <a:pPr>
              <a:defRPr/>
            </a:pPr>
            <a:fld id="{380B78EB-90A7-4EFA-9923-6F38F329A25D}" type="datetime1">
              <a:rPr lang="en-US"/>
              <a:pPr>
                <a:defRPr/>
              </a:pPr>
              <a:t>9/7/2015</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l-GR"/>
          </a:p>
        </p:txBody>
      </p:sp>
      <p:sp>
        <p:nvSpPr>
          <p:cNvPr id="7" name="Slide Number Placeholder 5"/>
          <p:cNvSpPr>
            <a:spLocks noGrp="1"/>
          </p:cNvSpPr>
          <p:nvPr>
            <p:ph type="sldNum" sz="quarter" idx="16"/>
          </p:nvPr>
        </p:nvSpPr>
        <p:spPr/>
        <p:txBody>
          <a:bodyPr/>
          <a:lstStyle>
            <a:lvl1pPr>
              <a:defRPr/>
            </a:lvl1pPr>
          </a:lstStyle>
          <a:p>
            <a:fld id="{F60667F4-390A-422F-8FE6-CD4960F9DBB6}" type="slidenum">
              <a:rPr lang="en-US"/>
              <a:pPr/>
              <a:t>‹#›</a:t>
            </a:fld>
            <a:endParaRPr lang="en-US"/>
          </a:p>
        </p:txBody>
      </p:sp>
    </p:spTree>
    <p:extLst>
      <p:ext uri="{BB962C8B-B14F-4D97-AF65-F5344CB8AC3E}">
        <p14:creationId xmlns:p14="http://schemas.microsoft.com/office/powerpoint/2010/main" val="3895748101"/>
      </p:ext>
    </p:extLst>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BC19E49-10E0-4350-8882-B74CB79B91E0}" type="datetime1">
              <a:rPr lang="en-US"/>
              <a:pPr>
                <a:defRPr/>
              </a:pPr>
              <a:t>9/7/2015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fld id="{F899D63D-A826-4913-8C47-F136BDE254AE}" type="slidenum">
              <a:rPr lang="en-US"/>
              <a:pPr/>
              <a:t>‹#›</a:t>
            </a:fld>
            <a:endParaRPr lang="en-US"/>
          </a:p>
        </p:txBody>
      </p:sp>
    </p:spTree>
    <p:extLst>
      <p:ext uri="{BB962C8B-B14F-4D97-AF65-F5344CB8AC3E}">
        <p14:creationId xmlns:p14="http://schemas.microsoft.com/office/powerpoint/2010/main" val="813438141"/>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3B89D7A-29B7-41FE-9FC5-F346986D9224}" type="datetime1">
              <a:rPr lang="en-US"/>
              <a:pPr>
                <a:defRPr/>
              </a:pPr>
              <a:t>9/7/2015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fld id="{B1583A2E-2DB1-4BE0-9A6D-BEBFF1D53AFB}" type="slidenum">
              <a:rPr lang="en-US"/>
              <a:pPr/>
              <a:t>‹#›</a:t>
            </a:fld>
            <a:endParaRPr lang="en-US"/>
          </a:p>
        </p:txBody>
      </p:sp>
    </p:spTree>
    <p:extLst>
      <p:ext uri="{BB962C8B-B14F-4D97-AF65-F5344CB8AC3E}">
        <p14:creationId xmlns:p14="http://schemas.microsoft.com/office/powerpoint/2010/main" val="1910365934"/>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C461B0D-29E4-444A-ACC5-E45D16D3B6CE}" type="datetime1">
              <a:rPr lang="en-US"/>
              <a:pPr>
                <a:defRPr/>
              </a:pPr>
              <a:t>9/7/2015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fld id="{1F6E0017-521F-46CF-8DE0-BFDAE8E653D6}" type="slidenum">
              <a:rPr lang="en-US"/>
              <a:pPr/>
              <a:t>‹#›</a:t>
            </a:fld>
            <a:endParaRPr lang="en-US"/>
          </a:p>
        </p:txBody>
      </p:sp>
    </p:spTree>
    <p:extLst>
      <p:ext uri="{BB962C8B-B14F-4D97-AF65-F5344CB8AC3E}">
        <p14:creationId xmlns:p14="http://schemas.microsoft.com/office/powerpoint/2010/main" val="2527234726"/>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8D4BD70-5C9A-4FB3-8C78-0B32FA317E1D}" type="datetime1">
              <a:rPr lang="en-US"/>
              <a:pPr>
                <a:defRPr/>
              </a:pPr>
              <a:t>9/7/2015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fld id="{1110803C-EEE6-40FC-A044-7807288D8C70}" type="slidenum">
              <a:rPr lang="en-US"/>
              <a:pPr/>
              <a:t>‹#›</a:t>
            </a:fld>
            <a:endParaRPr lang="en-US"/>
          </a:p>
        </p:txBody>
      </p:sp>
    </p:spTree>
    <p:extLst>
      <p:ext uri="{BB962C8B-B14F-4D97-AF65-F5344CB8AC3E}">
        <p14:creationId xmlns:p14="http://schemas.microsoft.com/office/powerpoint/2010/main" val="4048091702"/>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6E70BD0D-BEB7-498B-8DEF-DE576D6B7EF6}" type="datetime1">
              <a:rPr lang="en-US"/>
              <a:pPr>
                <a:defRPr/>
              </a:pPr>
              <a:t>9/7/2015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fld id="{A88449BD-BAE1-4BBA-930D-5E00F623CD23}" type="slidenum">
              <a:rPr lang="en-US"/>
              <a:pPr/>
              <a:t>‹#›</a:t>
            </a:fld>
            <a:endParaRPr lang="en-US"/>
          </a:p>
        </p:txBody>
      </p:sp>
    </p:spTree>
    <p:extLst>
      <p:ext uri="{BB962C8B-B14F-4D97-AF65-F5344CB8AC3E}">
        <p14:creationId xmlns:p14="http://schemas.microsoft.com/office/powerpoint/2010/main" val="3891913161"/>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92DA77E2-C661-408D-B902-0D290293C88F}" type="datetime1">
              <a:rPr lang="en-US"/>
              <a:pPr>
                <a:defRPr/>
              </a:pPr>
              <a:t>9/7/2015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fld id="{BF69DBA3-2E43-487C-B429-2CF34A5BF2C3}" type="slidenum">
              <a:rPr lang="en-US"/>
              <a:pPr/>
              <a:t>‹#›</a:t>
            </a:fld>
            <a:endParaRPr lang="en-US"/>
          </a:p>
        </p:txBody>
      </p:sp>
    </p:spTree>
    <p:extLst>
      <p:ext uri="{BB962C8B-B14F-4D97-AF65-F5344CB8AC3E}">
        <p14:creationId xmlns:p14="http://schemas.microsoft.com/office/powerpoint/2010/main" val="4041497710"/>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CF395F82-DC0E-4CE0-8354-8D8AD951ED8B}" type="datetime1">
              <a:rPr lang="en-US"/>
              <a:pPr>
                <a:defRPr/>
              </a:pPr>
              <a:t>9/7/2015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fld id="{92C7A0F9-D7DF-4040-90CC-3EB45AF8AAA1}" type="slidenum">
              <a:rPr lang="en-US"/>
              <a:pPr/>
              <a:t>‹#›</a:t>
            </a:fld>
            <a:endParaRPr lang="en-US"/>
          </a:p>
        </p:txBody>
      </p:sp>
    </p:spTree>
    <p:extLst>
      <p:ext uri="{BB962C8B-B14F-4D97-AF65-F5344CB8AC3E}">
        <p14:creationId xmlns:p14="http://schemas.microsoft.com/office/powerpoint/2010/main" val="89029038"/>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CC5202B-DCF4-4EE4-89A4-EEB36E78674B}" type="datetime1">
              <a:rPr lang="en-US"/>
              <a:pPr>
                <a:defRPr/>
              </a:pPr>
              <a:t>9/7/2015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fld id="{44C255FD-6C32-49B5-85D7-FA0A62118180}" type="slidenum">
              <a:rPr lang="en-US"/>
              <a:pPr/>
              <a:t>‹#›</a:t>
            </a:fld>
            <a:endParaRPr lang="en-US"/>
          </a:p>
        </p:txBody>
      </p:sp>
    </p:spTree>
    <p:extLst>
      <p:ext uri="{BB962C8B-B14F-4D97-AF65-F5344CB8AC3E}">
        <p14:creationId xmlns:p14="http://schemas.microsoft.com/office/powerpoint/2010/main" val="1450595552"/>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E55DD53-E6B1-4F03-9270-25303024321E}" type="datetime1">
              <a:rPr lang="en-US"/>
              <a:pPr>
                <a:defRPr/>
              </a:pPr>
              <a:t>9/7/2015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fld id="{5F21594C-385A-496C-94A2-EBD524ECDFCF}" type="slidenum">
              <a:rPr lang="en-US"/>
              <a:pPr/>
              <a:t>‹#›</a:t>
            </a:fld>
            <a:endParaRPr lang="en-US"/>
          </a:p>
        </p:txBody>
      </p:sp>
    </p:spTree>
    <p:extLst>
      <p:ext uri="{BB962C8B-B14F-4D97-AF65-F5344CB8AC3E}">
        <p14:creationId xmlns:p14="http://schemas.microsoft.com/office/powerpoint/2010/main" val="3665310419"/>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F046EBC-D6A5-4A3E-96FC-2D8D71FFCDDB}" type="datetime1">
              <a:rPr lang="en-US"/>
              <a:pPr>
                <a:defRPr/>
              </a:pPr>
              <a:t>9/7/2015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fld id="{A784628E-5441-445A-988C-7B977EA31C49}" type="slidenum">
              <a:rPr lang="en-US"/>
              <a:pPr/>
              <a:t>‹#›</a:t>
            </a:fld>
            <a:endParaRPr lang="en-US"/>
          </a:p>
        </p:txBody>
      </p:sp>
    </p:spTree>
    <p:extLst>
      <p:ext uri="{BB962C8B-B14F-4D97-AF65-F5344CB8AC3E}">
        <p14:creationId xmlns:p14="http://schemas.microsoft.com/office/powerpoint/2010/main" val="846543724"/>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A304A"/>
        </a:solidFill>
        <a:effectLst/>
      </p:bgPr>
    </p:bg>
    <p:spTree>
      <p:nvGrpSpPr>
        <p:cNvPr id="1" name=""/>
        <p:cNvGrpSpPr/>
        <p:nvPr/>
      </p:nvGrpSpPr>
      <p:grpSpPr>
        <a:xfrm>
          <a:off x="0" y="0"/>
          <a:ext cx="0" cy="0"/>
          <a:chOff x="0" y="0"/>
          <a:chExt cx="0" cy="0"/>
        </a:xfrm>
      </p:grpSpPr>
      <p:grpSp>
        <p:nvGrpSpPr>
          <p:cNvPr id="1026" name="Group 6"/>
          <p:cNvGrpSpPr>
            <a:grpSpLocks/>
          </p:cNvGrpSpPr>
          <p:nvPr/>
        </p:nvGrpSpPr>
        <p:grpSpPr bwMode="auto">
          <a:xfrm>
            <a:off x="9207500" y="2963863"/>
            <a:ext cx="2981325" cy="3208337"/>
            <a:chOff x="9206969" y="2963333"/>
            <a:chExt cx="2981858" cy="3208867"/>
          </a:xfrm>
        </p:grpSpPr>
        <p:cxnSp>
          <p:nvCxnSpPr>
            <p:cNvPr id="8" name="Straight Connector 7"/>
            <p:cNvCxnSpPr/>
            <p:nvPr/>
          </p:nvCxnSpPr>
          <p:spPr>
            <a:xfrm flipH="1">
              <a:off x="11275852" y="2963333"/>
              <a:ext cx="912975" cy="91296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83"/>
              <a:ext cx="2981858" cy="298181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3013" y="3285648"/>
              <a:ext cx="1895814" cy="189578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853" y="3131636"/>
              <a:ext cx="1744974" cy="17449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600" y="3682589"/>
              <a:ext cx="1270227" cy="127021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3" y="4487863"/>
            <a:ext cx="8534400" cy="1506537"/>
          </a:xfrm>
          <a:prstGeom prst="rect">
            <a:avLst/>
          </a:prstGeom>
          <a:effectLst/>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028" name="Text Placeholder 2"/>
          <p:cNvSpPr>
            <a:spLocks noGrp="1"/>
          </p:cNvSpPr>
          <p:nvPr>
            <p:ph type="body" idx="1"/>
          </p:nvPr>
        </p:nvSpPr>
        <p:spPr bwMode="auto">
          <a:xfrm>
            <a:off x="684213" y="685800"/>
            <a:ext cx="8534400"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9904413" y="6172200"/>
            <a:ext cx="1600200" cy="365125"/>
          </a:xfrm>
          <a:prstGeom prst="rect">
            <a:avLst/>
          </a:prstGeom>
        </p:spPr>
        <p:txBody>
          <a:bodyPr vert="horz" wrap="square" lIns="91440" tIns="45720" rIns="91440" bIns="45720" numCol="1" anchor="t" anchorCtr="0" compatLnSpc="1">
            <a:prstTxWarp prst="textNoShape">
              <a:avLst/>
            </a:prstTxWarp>
          </a:bodyPr>
          <a:lstStyle>
            <a:lvl1pPr algn="r">
              <a:defRPr sz="1000" smtClean="0">
                <a:solidFill>
                  <a:srgbClr val="0A304A"/>
                </a:solidFill>
                <a:latin typeface="Century Gothic" pitchFamily="-101" charset="0"/>
                <a:ea typeface="ＭＳ Ｐゴシック" pitchFamily="-101" charset="-128"/>
              </a:defRPr>
            </a:lvl1pPr>
          </a:lstStyle>
          <a:p>
            <a:pPr>
              <a:defRPr/>
            </a:pPr>
            <a:fld id="{F4E31D26-1C47-4C38-9E93-A030C8438BD9}" type="datetime1">
              <a:rPr lang="en-US"/>
              <a:pPr>
                <a:defRPr/>
              </a:pPr>
              <a:t>9/7/2015</a:t>
            </a:fld>
            <a:endParaRPr lang="en-US"/>
          </a:p>
        </p:txBody>
      </p:sp>
      <p:sp>
        <p:nvSpPr>
          <p:cNvPr id="5" name="Footer Placeholder 4"/>
          <p:cNvSpPr>
            <a:spLocks noGrp="1"/>
          </p:cNvSpPr>
          <p:nvPr>
            <p:ph type="ftr" sz="quarter" idx="3"/>
          </p:nvPr>
        </p:nvSpPr>
        <p:spPr>
          <a:xfrm>
            <a:off x="684213" y="6172200"/>
            <a:ext cx="7543800" cy="365125"/>
          </a:xfrm>
          <a:prstGeom prst="rect">
            <a:avLst/>
          </a:prstGeom>
        </p:spPr>
        <p:txBody>
          <a:bodyPr vert="horz" wrap="square" lIns="91440" tIns="45720" rIns="91440" bIns="45720" numCol="1" anchor="t" anchorCtr="0" compatLnSpc="1">
            <a:prstTxWarp prst="textNoShape">
              <a:avLst/>
            </a:prstTxWarp>
          </a:bodyPr>
          <a:lstStyle>
            <a:lvl1pPr>
              <a:defRPr sz="1000" smtClean="0">
                <a:solidFill>
                  <a:srgbClr val="0A304A"/>
                </a:solidFill>
                <a:latin typeface="Century Gothic" pitchFamily="-101" charset="0"/>
                <a:ea typeface="ＭＳ Ｐゴシック" pitchFamily="-101" charset="-128"/>
              </a:defRPr>
            </a:lvl1pPr>
          </a:lstStyle>
          <a:p>
            <a:pPr>
              <a:defRPr/>
            </a:pPr>
            <a:endParaRPr lang="el-GR"/>
          </a:p>
        </p:txBody>
      </p:sp>
      <p:sp>
        <p:nvSpPr>
          <p:cNvPr id="6" name="Slide Number Placeholder 5"/>
          <p:cNvSpPr>
            <a:spLocks noGrp="1"/>
          </p:cNvSpPr>
          <p:nvPr>
            <p:ph type="sldNum" sz="quarter" idx="4"/>
          </p:nvPr>
        </p:nvSpPr>
        <p:spPr>
          <a:xfrm>
            <a:off x="10363200" y="5578475"/>
            <a:ext cx="1143000" cy="669925"/>
          </a:xfrm>
          <a:prstGeom prst="rect">
            <a:avLst/>
          </a:prstGeom>
        </p:spPr>
        <p:txBody>
          <a:bodyPr vert="horz" wrap="square" lIns="91440" tIns="45720" rIns="91440" bIns="45720" numCol="1" anchor="b" anchorCtr="0" compatLnSpc="1">
            <a:prstTxWarp prst="textNoShape">
              <a:avLst/>
            </a:prstTxWarp>
          </a:bodyPr>
          <a:lstStyle>
            <a:lvl1pPr algn="r">
              <a:defRPr sz="3200">
                <a:solidFill>
                  <a:srgbClr val="0A304A"/>
                </a:solidFill>
                <a:latin typeface="Century Gothic" panose="020B0502020202020204" pitchFamily="34" charset="0"/>
              </a:defRPr>
            </a:lvl1pPr>
          </a:lstStyle>
          <a:p>
            <a:fld id="{BAAC1064-35EB-411C-BA3F-66882BDEDD6D}" type="slidenum">
              <a:rPr lang="en-US"/>
              <a:pPr/>
              <a:t>‹#›</a:t>
            </a:fld>
            <a:endParaRPr lang="en-US"/>
          </a:p>
        </p:txBody>
      </p:sp>
    </p:spTree>
  </p:cSld>
  <p:clrMap bg1="dk1" tx1="lt1" bg2="dk2" tx2="lt2" accent1="accent1" accent2="accent2" accent3="accent3" accent4="accent4" accent5="accent5" accent6="accent6" hlink="hlink" folHlink="folHlink"/>
  <p:sldLayoutIdLst>
    <p:sldLayoutId id="2147483783"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84" r:id="rId12"/>
    <p:sldLayoutId id="2147483779" r:id="rId13"/>
    <p:sldLayoutId id="2147483785" r:id="rId14"/>
    <p:sldLayoutId id="2147483780" r:id="rId15"/>
    <p:sldLayoutId id="2147483781" r:id="rId16"/>
    <p:sldLayoutId id="2147483782" r:id="rId17"/>
  </p:sldLayoutIdLst>
  <p:transition spd="slow">
    <p:random/>
  </p:transition>
  <p:txStyles>
    <p:titleStyle>
      <a:lvl1pPr algn="l" defTabSz="457200" rtl="0" eaLnBrk="0" fontAlgn="base" hangingPunct="0">
        <a:spcBef>
          <a:spcPct val="0"/>
        </a:spcBef>
        <a:spcAft>
          <a:spcPct val="0"/>
        </a:spcAft>
        <a:defRPr sz="3600" kern="1200" cap="all">
          <a:ln w="3175" cmpd="sng">
            <a:noFill/>
          </a:ln>
          <a:solidFill>
            <a:schemeClr val="tx1"/>
          </a:solidFill>
          <a:latin typeface="+mj-lt"/>
          <a:ea typeface="ＭＳ Ｐゴシック" charset="-128"/>
          <a:cs typeface="ＭＳ Ｐゴシック" pitchFamily="-101" charset="-128"/>
        </a:defRPr>
      </a:lvl1pPr>
      <a:lvl2pPr algn="l" defTabSz="457200" rtl="0" eaLnBrk="0" fontAlgn="base" hangingPunct="0">
        <a:spcBef>
          <a:spcPct val="0"/>
        </a:spcBef>
        <a:spcAft>
          <a:spcPct val="0"/>
        </a:spcAft>
        <a:defRPr sz="3600">
          <a:solidFill>
            <a:schemeClr val="tx1"/>
          </a:solidFill>
          <a:latin typeface="Century Gothic" charset="0"/>
          <a:ea typeface="ＭＳ Ｐゴシック" charset="-128"/>
          <a:cs typeface="ＭＳ Ｐゴシック" pitchFamily="-101" charset="-128"/>
        </a:defRPr>
      </a:lvl2pPr>
      <a:lvl3pPr algn="l" defTabSz="457200" rtl="0" eaLnBrk="0" fontAlgn="base" hangingPunct="0">
        <a:spcBef>
          <a:spcPct val="0"/>
        </a:spcBef>
        <a:spcAft>
          <a:spcPct val="0"/>
        </a:spcAft>
        <a:defRPr sz="3600">
          <a:solidFill>
            <a:schemeClr val="tx1"/>
          </a:solidFill>
          <a:latin typeface="Century Gothic" charset="0"/>
          <a:ea typeface="ＭＳ Ｐゴシック" charset="-128"/>
          <a:cs typeface="ＭＳ Ｐゴシック" pitchFamily="-101" charset="-128"/>
        </a:defRPr>
      </a:lvl3pPr>
      <a:lvl4pPr algn="l" defTabSz="457200" rtl="0" eaLnBrk="0" fontAlgn="base" hangingPunct="0">
        <a:spcBef>
          <a:spcPct val="0"/>
        </a:spcBef>
        <a:spcAft>
          <a:spcPct val="0"/>
        </a:spcAft>
        <a:defRPr sz="3600">
          <a:solidFill>
            <a:schemeClr val="tx1"/>
          </a:solidFill>
          <a:latin typeface="Century Gothic" charset="0"/>
          <a:ea typeface="ＭＳ Ｐゴシック" charset="-128"/>
          <a:cs typeface="ＭＳ Ｐゴシック" pitchFamily="-101" charset="-128"/>
        </a:defRPr>
      </a:lvl4pPr>
      <a:lvl5pPr algn="l" defTabSz="457200" rtl="0" eaLnBrk="0" fontAlgn="base" hangingPunct="0">
        <a:spcBef>
          <a:spcPct val="0"/>
        </a:spcBef>
        <a:spcAft>
          <a:spcPct val="0"/>
        </a:spcAft>
        <a:defRPr sz="3600">
          <a:solidFill>
            <a:schemeClr val="tx1"/>
          </a:solidFill>
          <a:latin typeface="Century Gothic" charset="0"/>
          <a:ea typeface="ＭＳ Ｐゴシック" charset="-128"/>
          <a:cs typeface="ＭＳ Ｐゴシック" pitchFamily="-101"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0F496F"/>
          </a:solidFill>
          <a:latin typeface="+mn-lt"/>
          <a:ea typeface="ＭＳ Ｐゴシック" charset="-128"/>
          <a:cs typeface="ＭＳ Ｐゴシック" pitchFamily="-101" charset="-128"/>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800" kern="1200">
          <a:solidFill>
            <a:srgbClr val="0F496F"/>
          </a:solidFill>
          <a:latin typeface="+mn-lt"/>
          <a:ea typeface="ＭＳ Ｐゴシック" charset="-128"/>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0F496F"/>
          </a:solidFill>
          <a:latin typeface="+mn-lt"/>
          <a:ea typeface="ＭＳ Ｐゴシック" charset="-128"/>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ＭＳ Ｐゴシック" charset="-128"/>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ＭＳ Ｐゴシック" charset="-128"/>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288" y="1725613"/>
            <a:ext cx="11796712" cy="2927350"/>
          </a:xfrm>
        </p:spPr>
        <p:txBody>
          <a:bodyPr/>
          <a:lstStyle/>
          <a:p>
            <a:pPr eaLnBrk="1" hangingPunct="1">
              <a:defRPr/>
            </a:pPr>
            <a:r>
              <a:rPr lang="el-GR" sz="4000" b="1" cap="none" smtClean="0">
                <a:ln>
                  <a:noFill/>
                </a:ln>
                <a:effectLst>
                  <a:outerShdw blurRad="38100" dist="38100" dir="2700000" algn="tl">
                    <a:srgbClr val="000000"/>
                  </a:outerShdw>
                </a:effectLst>
                <a:latin typeface="Times New Roman" pitchFamily="-101" charset="0"/>
                <a:ea typeface="ＭＳ Ｐゴシック" pitchFamily="-101" charset="-128"/>
                <a:cs typeface="Times New Roman" pitchFamily="-101" charset="0"/>
              </a:rPr>
              <a:t>ΒΙΒΛΙΚΗ ΙΣΤΟΡΙΑ  </a:t>
            </a:r>
            <a:br>
              <a:rPr lang="el-GR" sz="4000" b="1" cap="none" smtClean="0">
                <a:ln>
                  <a:noFill/>
                </a:ln>
                <a:effectLst>
                  <a:outerShdw blurRad="38100" dist="38100" dir="2700000" algn="tl">
                    <a:srgbClr val="000000"/>
                  </a:outerShdw>
                </a:effectLst>
                <a:latin typeface="Times New Roman" pitchFamily="-101" charset="0"/>
                <a:ea typeface="ＭＳ Ｐゴシック" pitchFamily="-101" charset="-128"/>
                <a:cs typeface="Times New Roman" pitchFamily="-101" charset="0"/>
              </a:rPr>
            </a:br>
            <a:r>
              <a:rPr lang="el-GR" sz="4000" b="1" cap="none" smtClean="0">
                <a:ln>
                  <a:noFill/>
                </a:ln>
                <a:effectLst>
                  <a:outerShdw blurRad="38100" dist="38100" dir="2700000" algn="tl">
                    <a:srgbClr val="000000"/>
                  </a:outerShdw>
                </a:effectLst>
                <a:latin typeface="Times New Roman" pitchFamily="-101" charset="0"/>
                <a:ea typeface="ＭＳ Ｐゴシック" pitchFamily="-101" charset="-128"/>
                <a:cs typeface="Times New Roman" pitchFamily="-101" charset="0"/>
              </a:rPr>
              <a:t>ΑΠΟ ΑΒΡΑΑΜ </a:t>
            </a:r>
            <a:br>
              <a:rPr lang="el-GR" sz="4000" b="1" cap="none" smtClean="0">
                <a:ln>
                  <a:noFill/>
                </a:ln>
                <a:effectLst>
                  <a:outerShdw blurRad="38100" dist="38100" dir="2700000" algn="tl">
                    <a:srgbClr val="000000"/>
                  </a:outerShdw>
                </a:effectLst>
                <a:latin typeface="Times New Roman" pitchFamily="-101" charset="0"/>
                <a:ea typeface="ＭＳ Ｐゴシック" pitchFamily="-101" charset="-128"/>
                <a:cs typeface="Times New Roman" pitchFamily="-101" charset="0"/>
              </a:rPr>
            </a:br>
            <a:r>
              <a:rPr lang="el-GR" sz="4000" b="1" cap="none" smtClean="0">
                <a:ln>
                  <a:noFill/>
                </a:ln>
                <a:effectLst>
                  <a:outerShdw blurRad="38100" dist="38100" dir="2700000" algn="tl">
                    <a:srgbClr val="000000"/>
                  </a:outerShdw>
                </a:effectLst>
                <a:latin typeface="Times New Roman" pitchFamily="-101" charset="0"/>
                <a:ea typeface="ＭＳ Ｐゴシック" pitchFamily="-101" charset="-128"/>
                <a:cs typeface="Times New Roman" pitchFamily="-101" charset="0"/>
              </a:rPr>
              <a:t>ΕΩΣ ΑΙΧΜΑΛΩΣΙΑ ΒΑΒΥΛΩΝΟΣ</a:t>
            </a:r>
            <a:r>
              <a:rPr lang="el-GR" cap="none" smtClean="0">
                <a:ln>
                  <a:noFill/>
                </a:ln>
                <a:effectLst>
                  <a:outerShdw blurRad="38100" dist="38100" dir="2700000" algn="tl">
                    <a:srgbClr val="000000"/>
                  </a:outerShdw>
                </a:effectLst>
                <a:ea typeface="ＭＳ Ｐゴシック" pitchFamily="-101" charset="-128"/>
              </a:rPr>
              <a:t/>
            </a:r>
            <a:br>
              <a:rPr lang="el-GR" cap="none" smtClean="0">
                <a:ln>
                  <a:noFill/>
                </a:ln>
                <a:effectLst>
                  <a:outerShdw blurRad="38100" dist="38100" dir="2700000" algn="tl">
                    <a:srgbClr val="000000"/>
                  </a:outerShdw>
                </a:effectLst>
                <a:ea typeface="ＭＳ Ｐゴシック" pitchFamily="-101" charset="-128"/>
              </a:rPr>
            </a:br>
            <a:endParaRPr lang="el-GR" cap="none" smtClean="0">
              <a:ln>
                <a:noFill/>
              </a:ln>
              <a:effectLst>
                <a:outerShdw blurRad="38100" dist="38100" dir="2700000" algn="tl">
                  <a:srgbClr val="000000"/>
                </a:outerShdw>
              </a:effectLst>
              <a:latin typeface="Times New Roman" pitchFamily="-101" charset="0"/>
              <a:ea typeface="ＭＳ Ｐゴシック" pitchFamily="-101" charset="-128"/>
              <a:cs typeface="Times New Roman" pitchFamily="-101" charset="0"/>
            </a:endParaRPr>
          </a:p>
        </p:txBody>
      </p:sp>
      <p:sp>
        <p:nvSpPr>
          <p:cNvPr id="3" name="Subtitle 2"/>
          <p:cNvSpPr>
            <a:spLocks noGrp="1"/>
          </p:cNvSpPr>
          <p:nvPr>
            <p:ph type="subTitle" idx="1"/>
          </p:nvPr>
        </p:nvSpPr>
        <p:spPr>
          <a:xfrm>
            <a:off x="1298575" y="703263"/>
            <a:ext cx="8709025" cy="701675"/>
          </a:xfrm>
        </p:spPr>
        <p:txBody>
          <a:bodyPr>
            <a:noAutofit/>
          </a:bodyPr>
          <a:lstStyle/>
          <a:p>
            <a:pPr eaLnBrk="1" hangingPunct="1">
              <a:buFont typeface="Wingdings 3" pitchFamily="-101" charset="2"/>
              <a:buNone/>
              <a:defRPr/>
            </a:pPr>
            <a:r>
              <a:rPr lang="el-GR" sz="2700" b="1" smtClean="0">
                <a:solidFill>
                  <a:schemeClr val="tx1"/>
                </a:solidFill>
                <a:effectLst>
                  <a:outerShdw blurRad="38100" dist="38100" dir="2700000" algn="tl">
                    <a:srgbClr val="000000"/>
                  </a:outerShdw>
                </a:effectLst>
                <a:latin typeface="Times New Roman" pitchFamily="-101" charset="0"/>
                <a:ea typeface="ＭＳ Ｐゴシック" pitchFamily="-101" charset="-128"/>
                <a:cs typeface="Times New Roman" pitchFamily="-101" charset="0"/>
              </a:rPr>
              <a:t>ΘΕΟΛΟΓΙΚΗ ΣΧΟΛΗ ΠΑΝΕΠΙΣΤΗΜΙΟΥ ΑΘΗΝΩΝ</a:t>
            </a:r>
            <a:endParaRPr lang="el-GR" sz="2700" smtClean="0">
              <a:solidFill>
                <a:schemeClr val="tx1"/>
              </a:solidFill>
              <a:ea typeface="ＭＳ Ｐゴシック" pitchFamily="-101" charset="-128"/>
            </a:endParaRPr>
          </a:p>
        </p:txBody>
      </p:sp>
      <p:sp>
        <p:nvSpPr>
          <p:cNvPr id="5124" name="TextBox 3"/>
          <p:cNvSpPr txBox="1">
            <a:spLocks noChangeArrowheads="1"/>
          </p:cNvSpPr>
          <p:nvPr/>
        </p:nvSpPr>
        <p:spPr bwMode="auto">
          <a:xfrm>
            <a:off x="7221538" y="5241925"/>
            <a:ext cx="49704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l-GR" sz="2200">
                <a:latin typeface="Times New Roman" panose="02020603050405020304" pitchFamily="18" charset="0"/>
                <a:cs typeface="Times New Roman" panose="02020603050405020304" pitchFamily="18" charset="0"/>
              </a:rPr>
              <a:t>Ἀρχιμ. Ἰακώβου Κανάκη</a:t>
            </a:r>
            <a:r>
              <a:rPr lang="en-US" sz="2200">
                <a:latin typeface="Times New Roman" panose="02020603050405020304" pitchFamily="18" charset="0"/>
                <a:cs typeface="Times New Roman" panose="02020603050405020304" pitchFamily="18" charset="0"/>
              </a:rPr>
              <a:t>, MSc </a:t>
            </a:r>
            <a:r>
              <a:rPr lang="el-GR" sz="2200">
                <a:latin typeface="Times New Roman" panose="02020603050405020304" pitchFamily="18" charset="0"/>
                <a:cs typeface="Times New Roman" panose="02020603050405020304" pitchFamily="18" charset="0"/>
              </a:rPr>
              <a:t>Θεολογίας</a:t>
            </a:r>
          </a:p>
          <a:p>
            <a:pPr eaLnBrk="1" hangingPunct="1"/>
            <a:r>
              <a:rPr lang="el-GR" sz="2200">
                <a:latin typeface="Times New Roman" panose="02020603050405020304" pitchFamily="18" charset="0"/>
                <a:cs typeface="Times New Roman" panose="02020603050405020304" pitchFamily="18" charset="0"/>
              </a:rPr>
              <a:t>Πρωτοσυγκέλλου Ι.Μ. Γόρτυνος &amp; Μεγαλοπόλεως</a:t>
            </a:r>
            <a:endParaRPr lang="en-US" sz="2200">
              <a:latin typeface="Times New Roman" panose="02020603050405020304" pitchFamily="18" charset="0"/>
              <a:cs typeface="Times New Roman" panose="02020603050405020304" pitchFamily="18" charset="0"/>
            </a:endParaRPr>
          </a:p>
        </p:txBody>
      </p:sp>
      <p:sp>
        <p:nvSpPr>
          <p:cNvPr id="5125" name="TextBox 4"/>
          <p:cNvSpPr txBox="1">
            <a:spLocks noChangeArrowheads="1"/>
          </p:cNvSpPr>
          <p:nvPr/>
        </p:nvSpPr>
        <p:spPr bwMode="auto">
          <a:xfrm>
            <a:off x="395288" y="4929188"/>
            <a:ext cx="299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l-GR" sz="2000" i="1">
                <a:latin typeface="Times New Roman" panose="02020603050405020304" pitchFamily="18" charset="0"/>
                <a:cs typeface="Times New Roman" panose="02020603050405020304" pitchFamily="18" charset="0"/>
              </a:rPr>
              <a:t>Δευτέρα, 23 Μαρτίου 2015</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6475" y="914400"/>
            <a:ext cx="6019800" cy="1143000"/>
          </a:xfrm>
        </p:spPr>
        <p:txBody>
          <a:bodyPr/>
          <a:lstStyle/>
          <a:p>
            <a:pPr eaLnBrk="1" hangingPunct="1">
              <a:defRPr/>
            </a:pPr>
            <a:r>
              <a:rPr lang="el-GR" sz="3200" b="1" cap="none" smtClean="0">
                <a:ln>
                  <a:noFill/>
                </a:ln>
                <a:effectLst>
                  <a:outerShdw blurRad="38100" dist="38100" dir="2700000" algn="tl">
                    <a:srgbClr val="000000"/>
                  </a:outerShdw>
                </a:effectLst>
                <a:latin typeface="Arial" charset="0"/>
                <a:ea typeface="ＭＳ Ｐゴシック" pitchFamily="-101" charset="-128"/>
                <a:cs typeface="Arial" charset="0"/>
              </a:rPr>
              <a:t>Η ΜΟΝΑΡΧΙΑ ΚΑΙ Η ΕΞΟΡΙΑ (1020 - 539 π.Χ.)</a:t>
            </a:r>
          </a:p>
        </p:txBody>
      </p:sp>
      <p:sp>
        <p:nvSpPr>
          <p:cNvPr id="14339" name="Text Placeholder 3"/>
          <p:cNvSpPr>
            <a:spLocks noGrp="1"/>
          </p:cNvSpPr>
          <p:nvPr>
            <p:ph type="body" sz="half" idx="2"/>
          </p:nvPr>
        </p:nvSpPr>
        <p:spPr>
          <a:xfrm>
            <a:off x="4627563" y="2247900"/>
            <a:ext cx="6021387" cy="3408363"/>
          </a:xfrm>
        </p:spPr>
        <p:txBody>
          <a:bodyPr/>
          <a:lstStyle/>
          <a:p>
            <a:pPr eaLnBrk="1" hangingPunct="1"/>
            <a:r>
              <a:rPr lang="el-GR" sz="22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Η εγκαθίδρυση της μοναρχίας από τον Σαούλ ήταν η απάντηση στην απαίτηση του λαού να γίνουν «ως τα άλλα έθνη» (</a:t>
            </a:r>
            <a:r>
              <a:rPr lang="el-GR" sz="2200" i="1"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Β. Βασ.</a:t>
            </a:r>
            <a:r>
              <a:rPr lang="el-GR" sz="22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 8,20).</a:t>
            </a:r>
          </a:p>
          <a:p>
            <a:pPr eaLnBrk="1" hangingPunct="1"/>
            <a:r>
              <a:rPr lang="el-GR" sz="22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Για την κατανόηση των ιστορικών γεγονότων της περιόδου αυτής είναι αναγκαία η γνώση των γειτονικών λαών του Ισραήλ (Χαναναίοι, Φοίνικες κ.τ.λ.). </a:t>
            </a:r>
          </a:p>
          <a:p>
            <a:pPr eaLnBrk="1" hangingPunct="1"/>
            <a:r>
              <a:rPr lang="el-GR" sz="22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Η Φιλισταϊκή απειλή ένωσε τις φυλές υπό έναν βασιλέα (μοναρχία).</a:t>
            </a:r>
          </a:p>
        </p:txBody>
      </p:sp>
      <p:pic>
        <p:nvPicPr>
          <p:cNvPr id="1434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8" y="1290638"/>
            <a:ext cx="325755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08500" y="396875"/>
            <a:ext cx="7243763" cy="1136650"/>
          </a:xfrm>
        </p:spPr>
        <p:txBody>
          <a:bodyPr/>
          <a:lstStyle/>
          <a:p>
            <a:pPr algn="ctr" eaLnBrk="1" hangingPunct="1">
              <a:defRPr/>
            </a:pPr>
            <a:r>
              <a:rPr lang="el-GR" sz="2500" b="1" cap="none" smtClean="0">
                <a:ln>
                  <a:noFill/>
                </a:ln>
                <a:effectLst>
                  <a:outerShdw blurRad="38100" dist="38100" dir="2700000" algn="tl">
                    <a:srgbClr val="000000"/>
                  </a:outerShdw>
                </a:effectLst>
                <a:latin typeface="Arial" charset="0"/>
                <a:ea typeface="ＭＳ Ｐゴシック" pitchFamily="-101" charset="-128"/>
                <a:cs typeface="Arial" charset="0"/>
              </a:rPr>
              <a:t>ΔΑΒΙΔ (1000 - 962 π.Χ.)</a:t>
            </a:r>
            <a:br>
              <a:rPr lang="el-GR" sz="2500" b="1" cap="none" smtClean="0">
                <a:ln>
                  <a:noFill/>
                </a:ln>
                <a:effectLst>
                  <a:outerShdw blurRad="38100" dist="38100" dir="2700000" algn="tl">
                    <a:srgbClr val="000000"/>
                  </a:outerShdw>
                </a:effectLst>
                <a:latin typeface="Arial" charset="0"/>
                <a:ea typeface="ＭＳ Ｐゴシック" pitchFamily="-101" charset="-128"/>
                <a:cs typeface="Arial" charset="0"/>
              </a:rPr>
            </a:br>
            <a:r>
              <a:rPr lang="el-GR" sz="2200" b="1" i="1" cap="none" smtClean="0">
                <a:ln>
                  <a:noFill/>
                </a:ln>
                <a:effectLst>
                  <a:outerShdw blurRad="38100" dist="38100" dir="2700000" algn="tl">
                    <a:srgbClr val="000000"/>
                  </a:outerShdw>
                </a:effectLst>
                <a:latin typeface="Arial" charset="0"/>
                <a:ea typeface="ＭＳ Ｐゴシック" pitchFamily="-101" charset="-128"/>
                <a:cs typeface="Arial" charset="0"/>
              </a:rPr>
              <a:t>Η μεγαλύτερη στρατιωτική και πολιτική φυσιογνωμία</a:t>
            </a:r>
          </a:p>
        </p:txBody>
      </p:sp>
      <p:sp>
        <p:nvSpPr>
          <p:cNvPr id="15363" name="Text Placeholder 6"/>
          <p:cNvSpPr>
            <a:spLocks noGrp="1"/>
          </p:cNvSpPr>
          <p:nvPr>
            <p:ph type="body" sz="half" idx="2"/>
          </p:nvPr>
        </p:nvSpPr>
        <p:spPr>
          <a:xfrm>
            <a:off x="4964113" y="2095500"/>
            <a:ext cx="5005387" cy="3408363"/>
          </a:xfrm>
        </p:spPr>
        <p:txBody>
          <a:bodyPr/>
          <a:lstStyle/>
          <a:p>
            <a:pPr marL="342900" indent="-342900" eaLnBrk="1" hangingPunct="1">
              <a:lnSpc>
                <a:spcPct val="80000"/>
              </a:lnSpc>
              <a:buFont typeface="Wingdings" panose="05000000000000000000" pitchFamily="2" charset="2"/>
              <a:buChar char="§"/>
            </a:pPr>
            <a:r>
              <a:rPr lang="el-GR" sz="22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Επέκταση του βασιλείου προς τον Βορρά (κόλπος της Άκαμπα και Μεσόγειος – Ευφράτης). </a:t>
            </a:r>
          </a:p>
          <a:p>
            <a:pPr marL="342900" indent="-342900" eaLnBrk="1" hangingPunct="1">
              <a:lnSpc>
                <a:spcPct val="80000"/>
              </a:lnSpc>
            </a:pPr>
            <a:endParaRPr lang="el-GR" sz="22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indent="-342900" eaLnBrk="1" hangingPunct="1">
              <a:lnSpc>
                <a:spcPct val="80000"/>
              </a:lnSpc>
              <a:buFont typeface="Wingdings" panose="05000000000000000000" pitchFamily="2" charset="2"/>
              <a:buChar char="§"/>
            </a:pPr>
            <a:r>
              <a:rPr lang="el-GR" sz="22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Ιερουσαλήμ ως πρωτεύουσα του κράτους. Ενώ με τη μεταφορά σε αυτήν της Κιβωτού της Διαθήκης δίδεται θρησκευτική σημασία στην πόλη.</a:t>
            </a:r>
          </a:p>
          <a:p>
            <a:pPr marL="342900" indent="-342900" eaLnBrk="1" hangingPunct="1">
              <a:lnSpc>
                <a:spcPct val="80000"/>
              </a:lnSpc>
              <a:buFont typeface="Wingdings" panose="05000000000000000000" pitchFamily="2" charset="2"/>
              <a:buChar char="§"/>
            </a:pPr>
            <a:endParaRPr lang="el-GR" sz="22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indent="-342900" eaLnBrk="1" hangingPunct="1">
              <a:lnSpc>
                <a:spcPct val="80000"/>
              </a:lnSpc>
              <a:buFont typeface="Wingdings" panose="05000000000000000000" pitchFamily="2" charset="2"/>
              <a:buChar char="§"/>
            </a:pPr>
            <a:r>
              <a:rPr lang="el-GR" sz="22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Ο Δαβίδ θεωρήθηκε τύπος του Μεσσία</a:t>
            </a:r>
          </a:p>
        </p:txBody>
      </p:sp>
      <p:pic>
        <p:nvPicPr>
          <p:cNvPr id="1536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5113" y="823913"/>
            <a:ext cx="4251325" cy="5308600"/>
          </a:xfrm>
          <a:noFill/>
        </p:spPr>
      </p:pic>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0588" y="379413"/>
            <a:ext cx="6019800" cy="1143000"/>
          </a:xfrm>
        </p:spPr>
        <p:txBody>
          <a:bodyPr/>
          <a:lstStyle/>
          <a:p>
            <a:pPr eaLnBrk="1" hangingPunct="1">
              <a:defRPr/>
            </a:pPr>
            <a:r>
              <a:rPr lang="el-GR" sz="3200" b="1" cap="none" smtClean="0">
                <a:ln>
                  <a:noFill/>
                </a:ln>
                <a:effectLst>
                  <a:outerShdw blurRad="38100" dist="38100" dir="2700000" algn="tl">
                    <a:srgbClr val="000000"/>
                  </a:outerShdw>
                </a:effectLst>
                <a:latin typeface="Arial" charset="0"/>
                <a:ea typeface="ＭＳ Ｐゴシック" pitchFamily="-101" charset="-128"/>
                <a:cs typeface="Arial" charset="0"/>
              </a:rPr>
              <a:t>ΣΟΛΟΜΩΝ (961 – 922 π.Χ.)</a:t>
            </a:r>
            <a:endParaRPr lang="el-GR" sz="3200" cap="none" smtClean="0">
              <a:ln>
                <a:noFill/>
              </a:ln>
              <a:effectLst>
                <a:outerShdw blurRad="38100" dist="38100" dir="2700000" algn="tl">
                  <a:srgbClr val="000000"/>
                </a:outerShdw>
              </a:effectLst>
              <a:latin typeface="Arial" charset="0"/>
              <a:ea typeface="ＭＳ Ｐゴシック" pitchFamily="-101" charset="-128"/>
              <a:cs typeface="Arial" charset="0"/>
            </a:endParaRPr>
          </a:p>
        </p:txBody>
      </p:sp>
      <p:sp>
        <p:nvSpPr>
          <p:cNvPr id="16387" name="Text Placeholder 3"/>
          <p:cNvSpPr>
            <a:spLocks noGrp="1"/>
          </p:cNvSpPr>
          <p:nvPr>
            <p:ph type="body" sz="half" idx="2"/>
          </p:nvPr>
        </p:nvSpPr>
        <p:spPr>
          <a:xfrm>
            <a:off x="4583113" y="1781175"/>
            <a:ext cx="6021387" cy="4287838"/>
          </a:xfrm>
        </p:spPr>
        <p:txBody>
          <a:bodyPr/>
          <a:lstStyle/>
          <a:p>
            <a:pPr marL="342900" indent="-342900" eaLnBrk="1" hangingPunct="1">
              <a:lnSpc>
                <a:spcPct val="80000"/>
              </a:lnSpc>
              <a:buFont typeface="Arial" panose="020B0604020202020204" pitchFamily="34" charset="0"/>
              <a:buChar char="•"/>
            </a:pPr>
            <a:r>
              <a:rPr lang="el-GR" sz="19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Ευημερία βασιλείου (εμπόριο, στρατός, κατασκευές κτηρίων…).</a:t>
            </a:r>
          </a:p>
          <a:p>
            <a:pPr marL="342900" indent="-342900" eaLnBrk="1" hangingPunct="1">
              <a:lnSpc>
                <a:spcPct val="80000"/>
              </a:lnSpc>
              <a:buFont typeface="Arial" panose="020B0604020202020204" pitchFamily="34" charset="0"/>
              <a:buChar char="•"/>
            </a:pPr>
            <a:r>
              <a:rPr lang="el-GR" sz="19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Χτίσιμο του Ναού στην Ιερουσαλήμ (955 π.Χ.). Θρησκευτικό κέντρο.</a:t>
            </a:r>
          </a:p>
          <a:p>
            <a:pPr marL="342900" indent="-342900" eaLnBrk="1" hangingPunct="1">
              <a:lnSpc>
                <a:spcPct val="80000"/>
              </a:lnSpc>
              <a:buFont typeface="Arial" panose="020B0604020202020204" pitchFamily="34" charset="0"/>
              <a:buChar char="•"/>
            </a:pPr>
            <a:r>
              <a:rPr lang="el-GR" sz="19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Έντονο το φαινόμενο του θρησκευτικού συγκριτισμού (λατρεία άλλων θεών κτλ.). Αλλοίωση της καθαράς μωσαϊκής θρησκείας.</a:t>
            </a:r>
          </a:p>
          <a:p>
            <a:pPr marL="342900" indent="-342900" eaLnBrk="1" hangingPunct="1">
              <a:lnSpc>
                <a:spcPct val="80000"/>
              </a:lnSpc>
              <a:buFont typeface="Arial" panose="020B0604020202020204" pitchFamily="34" charset="0"/>
              <a:buChar char="•"/>
            </a:pPr>
            <a:r>
              <a:rPr lang="el-GR" sz="19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Ευφυής ενέργεια το σύστημα βαριάς φορολογίας για την αντιμετώπιση των βασιλικών εξόδων.</a:t>
            </a:r>
          </a:p>
          <a:p>
            <a:pPr marL="342900" indent="-342900" eaLnBrk="1" hangingPunct="1">
              <a:lnSpc>
                <a:spcPct val="80000"/>
              </a:lnSpc>
              <a:buFont typeface="Arial" panose="020B0604020202020204" pitchFamily="34" charset="0"/>
              <a:buChar char="•"/>
            </a:pPr>
            <a:r>
              <a:rPr lang="el-GR" sz="19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Εντός μερικών γενεών υπήρξε μια μετάβαση από την φυλετική ένωση – ομοσπονδία (αμφικτιονία) στην «αυτοκρατορία». Η αγροτική και ποιμενική ζωή αντικαθίσταται από την αστική ζωή με ταυτόχρονη αύξηση κοινωνικών ανισοτήτων. Αρνητικό σημείο η θέσπιση καταναγκαστικής εργασίας.</a:t>
            </a:r>
          </a:p>
        </p:txBody>
      </p:sp>
      <p:pic>
        <p:nvPicPr>
          <p:cNvPr id="28677" name="Picture 5"/>
          <p:cNvPicPr>
            <a:picLocks noGrp="1" noChangeAspect="1" noChangeArrowheads="1"/>
          </p:cNvPicPr>
          <p:nvPr>
            <p:ph type="pic" idx="1"/>
          </p:nvPr>
        </p:nvPicPr>
        <p:blipFill>
          <a:blip r:embed="rId2">
            <a:extLst/>
          </a:blip>
          <a:srcRect l="10652" r="10652"/>
          <a:stretch>
            <a:fillRect/>
          </a:stretch>
        </p:blipFill>
        <p:spPr>
          <a:xfrm>
            <a:off x="1024871" y="905435"/>
            <a:ext cx="3280974" cy="4867836"/>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0588" y="304800"/>
            <a:ext cx="6461125" cy="1143000"/>
          </a:xfrm>
        </p:spPr>
        <p:txBody>
          <a:bodyPr/>
          <a:lstStyle/>
          <a:p>
            <a:pPr eaLnBrk="1" hangingPunct="1">
              <a:defRPr/>
            </a:pPr>
            <a:r>
              <a:rPr lang="el-GR" sz="3000" b="1" cap="none" smtClean="0">
                <a:ln>
                  <a:noFill/>
                </a:ln>
                <a:effectLst>
                  <a:outerShdw blurRad="38100" dist="38100" dir="2700000" algn="tl">
                    <a:srgbClr val="000000"/>
                  </a:outerShdw>
                </a:effectLst>
                <a:latin typeface="Arial" charset="0"/>
                <a:ea typeface="ＭＳ Ｐゴシック" pitchFamily="-101" charset="-128"/>
                <a:cs typeface="Arial" charset="0"/>
              </a:rPr>
              <a:t>Ισραήλ και Ιούδας (922 – 721 π.Χ.)</a:t>
            </a:r>
          </a:p>
        </p:txBody>
      </p:sp>
      <p:sp>
        <p:nvSpPr>
          <p:cNvPr id="17411" name="Text Placeholder 3"/>
          <p:cNvSpPr>
            <a:spLocks noGrp="1"/>
          </p:cNvSpPr>
          <p:nvPr>
            <p:ph type="body" sz="half" idx="2"/>
          </p:nvPr>
        </p:nvSpPr>
        <p:spPr>
          <a:xfrm>
            <a:off x="4870450" y="1873250"/>
            <a:ext cx="6021388" cy="4473575"/>
          </a:xfrm>
        </p:spPr>
        <p:txBody>
          <a:bodyPr/>
          <a:lstStyle/>
          <a:p>
            <a:pPr eaLnBrk="1" hangingPunct="1">
              <a:lnSpc>
                <a:spcPct val="80000"/>
              </a:lnSpc>
            </a:pPr>
            <a:r>
              <a:rPr lang="el-GR" sz="2200" u="sng"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Ισραήλ</a:t>
            </a:r>
            <a:r>
              <a:rPr lang="el-GR" sz="22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 10 φυλές με πρωτεύουσα τη Σαμάρεια</a:t>
            </a:r>
          </a:p>
          <a:p>
            <a:pPr eaLnBrk="1" hangingPunct="1">
              <a:lnSpc>
                <a:spcPct val="80000"/>
              </a:lnSpc>
            </a:pPr>
            <a:endParaRPr lang="el-GR" sz="2200" u="sng"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lnSpc>
                <a:spcPct val="80000"/>
              </a:lnSpc>
            </a:pPr>
            <a:r>
              <a:rPr lang="el-GR" sz="2200" u="sng"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Ιούδας:</a:t>
            </a:r>
            <a:r>
              <a:rPr lang="el-GR" sz="22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 2 φυλές με πρωτεύουσα την Ιερουσαλήμ </a:t>
            </a:r>
          </a:p>
          <a:p>
            <a:pPr eaLnBrk="1" hangingPunct="1">
              <a:lnSpc>
                <a:spcPct val="80000"/>
              </a:lnSpc>
            </a:pPr>
            <a:endParaRPr lang="el-GR"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lnSpc>
                <a:spcPct val="80000"/>
              </a:lnSpc>
            </a:pPr>
            <a:r>
              <a:rPr lang="el-GR" b="1"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Συροεφραϊμιτικός πόλεμος</a:t>
            </a:r>
            <a:r>
              <a:rPr lang="el-GR"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 (734 – 733 π.Χ.): Οι ενωμένοι στρατοί του Ισραήλ και των Συρίων εισβάλουν στην Ιουδαία (Δ΄ Βασ. 15,37). Ο Άχαζ, βασιλιάς του Ιούδα καλεί σε βοήθεια τους Ασσυρίους παρά την αντίθετη συμβουλή του Ησαΐα.</a:t>
            </a:r>
          </a:p>
          <a:p>
            <a:pPr eaLnBrk="1" hangingPunct="1">
              <a:lnSpc>
                <a:spcPct val="80000"/>
              </a:lnSpc>
            </a:pPr>
            <a:endParaRPr lang="el-GR"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lnSpc>
                <a:spcPct val="80000"/>
              </a:lnSpc>
            </a:pPr>
            <a:endParaRPr lang="el-GR"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lnSpc>
                <a:spcPct val="80000"/>
              </a:lnSpc>
            </a:pPr>
            <a:r>
              <a:rPr lang="el-GR" sz="1500" i="1"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Το μόνο κοινό μεταξύ των δύο βασιλείων είναι η θρησκευτική τους παράδοση, όχι όμως κοινή πρωτεύουσα, κοινός ναός κτλ.</a:t>
            </a:r>
          </a:p>
        </p:txBody>
      </p:sp>
      <p:pic>
        <p:nvPicPr>
          <p:cNvPr id="29701" name="Picture 5"/>
          <p:cNvPicPr>
            <a:picLocks noGrp="1" noChangeAspect="1" noChangeArrowheads="1"/>
          </p:cNvPicPr>
          <p:nvPr>
            <p:ph type="pic" idx="1"/>
          </p:nvPr>
        </p:nvPicPr>
        <p:blipFill>
          <a:blip r:embed="rId2">
            <a:extLst/>
          </a:blip>
          <a:srcRect l="7117" r="7117"/>
          <a:stretch>
            <a:fillRect/>
          </a:stretch>
        </p:blipFill>
        <p:spPr>
          <a:xfrm>
            <a:off x="1024871" y="923365"/>
            <a:ext cx="3280974" cy="457200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7475" y="339725"/>
            <a:ext cx="6019800" cy="1012825"/>
          </a:xfrm>
        </p:spPr>
        <p:txBody>
          <a:bodyPr>
            <a:noAutofit/>
          </a:bodyPr>
          <a:lstStyle/>
          <a:p>
            <a:pPr eaLnBrk="1" hangingPunct="1">
              <a:defRPr/>
            </a:pPr>
            <a:r>
              <a:rPr lang="el-GR" sz="3200" b="1" cap="none" smtClean="0">
                <a:ln>
                  <a:noFill/>
                </a:ln>
                <a:effectLst>
                  <a:outerShdw blurRad="38100" dist="38100" dir="2700000" algn="tl">
                    <a:srgbClr val="000000"/>
                  </a:outerShdw>
                </a:effectLst>
                <a:latin typeface="Times New Roman" pitchFamily="-101" charset="0"/>
                <a:ea typeface="ＭＳ Ｐゴシック" pitchFamily="-101" charset="-128"/>
                <a:cs typeface="Times New Roman" pitchFamily="-101" charset="0"/>
              </a:rPr>
              <a:t>Τα τελευταία χρόνια του Ισραήλ</a:t>
            </a:r>
            <a:br>
              <a:rPr lang="el-GR" sz="3200" b="1" cap="none" smtClean="0">
                <a:ln>
                  <a:noFill/>
                </a:ln>
                <a:effectLst>
                  <a:outerShdw blurRad="38100" dist="38100" dir="2700000" algn="tl">
                    <a:srgbClr val="000000"/>
                  </a:outerShdw>
                </a:effectLst>
                <a:latin typeface="Times New Roman" pitchFamily="-101" charset="0"/>
                <a:ea typeface="ＭＳ Ｐゴシック" pitchFamily="-101" charset="-128"/>
                <a:cs typeface="Times New Roman" pitchFamily="-101" charset="0"/>
              </a:rPr>
            </a:br>
            <a:r>
              <a:rPr lang="el-GR" sz="3200" b="1" cap="none" smtClean="0">
                <a:ln>
                  <a:noFill/>
                </a:ln>
                <a:effectLst>
                  <a:outerShdw blurRad="38100" dist="38100" dir="2700000" algn="tl">
                    <a:srgbClr val="000000"/>
                  </a:outerShdw>
                </a:effectLst>
                <a:latin typeface="Times New Roman" pitchFamily="-101" charset="0"/>
                <a:ea typeface="ＭＳ Ｐゴシック" pitchFamily="-101" charset="-128"/>
                <a:cs typeface="Times New Roman" pitchFamily="-101" charset="0"/>
              </a:rPr>
              <a:t>(746 - 721 π.Χ.)</a:t>
            </a:r>
          </a:p>
        </p:txBody>
      </p:sp>
      <p:sp>
        <p:nvSpPr>
          <p:cNvPr id="18435" name="Text Placeholder 3"/>
          <p:cNvSpPr>
            <a:spLocks noGrp="1"/>
          </p:cNvSpPr>
          <p:nvPr>
            <p:ph type="body" sz="half" idx="2"/>
          </p:nvPr>
        </p:nvSpPr>
        <p:spPr>
          <a:xfrm>
            <a:off x="5194300" y="2122488"/>
            <a:ext cx="6021388" cy="2790825"/>
          </a:xfrm>
        </p:spPr>
        <p:txBody>
          <a:bodyPr/>
          <a:lstStyle/>
          <a:p>
            <a:pPr marL="342900" indent="-342900" eaLnBrk="1" hangingPunct="1">
              <a:buFont typeface="Arial" panose="020B0604020202020204" pitchFamily="34" charset="0"/>
              <a:buChar char="•"/>
            </a:pPr>
            <a:r>
              <a:rPr lang="el-GR" sz="2200" smtClean="0">
                <a:solidFill>
                  <a:schemeClr val="tx1"/>
                </a:solidFill>
                <a:latin typeface="Arial" panose="020B0604020202020204" pitchFamily="34" charset="0"/>
                <a:ea typeface="ＭＳ Ｐゴシック" panose="020B0600070205080204" pitchFamily="34" charset="-128"/>
                <a:cs typeface="Arial" panose="020B0604020202020204" pitchFamily="34" charset="0"/>
              </a:rPr>
              <a:t>Παρά τη μακρόχρονη πολιτική επιτυχία της βασιλείας του Ιεροβοάμ του Β΄ η πτώση του βορείου βασιλείου ήταν ταχεία κύριως λόγω της εμφάνισης του νέου Ασσύριου κατακτητή </a:t>
            </a:r>
            <a:r>
              <a:rPr lang="en-US" sz="2200" smtClean="0">
                <a:solidFill>
                  <a:schemeClr val="tx1"/>
                </a:solidFill>
                <a:latin typeface="Arial" panose="020B0604020202020204" pitchFamily="34" charset="0"/>
                <a:ea typeface="ＭＳ Ｐゴシック" panose="020B0600070205080204" pitchFamily="34" charset="-128"/>
                <a:cs typeface="Arial" panose="020B0604020202020204" pitchFamily="34" charset="0"/>
              </a:rPr>
              <a:t>Tiglath Pileser III (745-727</a:t>
            </a:r>
            <a:r>
              <a:rPr lang="el-GR" sz="2200" smtClean="0">
                <a:solidFill>
                  <a:schemeClr val="tx1"/>
                </a:solidFill>
                <a:latin typeface="Arial" panose="020B0604020202020204" pitchFamily="34" charset="0"/>
                <a:ea typeface="ＭＳ Ｐゴシック" panose="020B0600070205080204" pitchFamily="34" charset="-128"/>
                <a:cs typeface="Arial" panose="020B0604020202020204" pitchFamily="34" charset="0"/>
              </a:rPr>
              <a:t> π.Χ)</a:t>
            </a:r>
            <a:r>
              <a:rPr lang="en-US" sz="2200" smtClean="0">
                <a:solidFill>
                  <a:schemeClr val="tx1"/>
                </a:solidFill>
                <a:latin typeface="Arial" panose="020B0604020202020204" pitchFamily="34" charset="0"/>
                <a:ea typeface="ＭＳ Ｐゴシック" panose="020B0600070205080204" pitchFamily="34" charset="-128"/>
                <a:cs typeface="Arial" panose="020B0604020202020204" pitchFamily="34" charset="0"/>
              </a:rPr>
              <a:t>.</a:t>
            </a:r>
            <a:endParaRPr lang="el-GR" sz="2200" smtClean="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a:p>
            <a:pPr marL="342900" indent="-342900" eaLnBrk="1" hangingPunct="1">
              <a:buFont typeface="Arial" panose="020B0604020202020204" pitchFamily="34" charset="0"/>
              <a:buChar char="•"/>
            </a:pPr>
            <a:r>
              <a:rPr lang="el-GR" sz="2200" smtClean="0">
                <a:solidFill>
                  <a:schemeClr val="tx1"/>
                </a:solidFill>
                <a:latin typeface="Arial" panose="020B0604020202020204" pitchFamily="34" charset="0"/>
                <a:ea typeface="ＭＳ Ｐゴシック" panose="020B0600070205080204" pitchFamily="34" charset="-128"/>
                <a:cs typeface="Arial" panose="020B0604020202020204" pitchFamily="34" charset="0"/>
              </a:rPr>
              <a:t>Πολιορκία Σαμάρειας (724-721 π.Χ) και κατάληψή της από τον Σαργών.</a:t>
            </a:r>
          </a:p>
          <a:p>
            <a:pPr marL="342900" indent="-342900" eaLnBrk="1" hangingPunct="1"/>
            <a:endParaRPr lang="el-GR" sz="2200" smtClean="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a:p>
            <a:pPr marL="342900" indent="-342900" eaLnBrk="1" hangingPunct="1">
              <a:buFont typeface="Arial" panose="020B0604020202020204" pitchFamily="34" charset="0"/>
              <a:buChar char="•"/>
            </a:pPr>
            <a:endParaRPr lang="el-GR" sz="2200" smtClean="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a:p>
            <a:pPr marL="342900" indent="-342900" eaLnBrk="1" hangingPunct="1"/>
            <a:endParaRPr lang="el-GR" sz="2200" smtClean="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a:p>
            <a:pPr marL="342900" indent="-342900" eaLnBrk="1" hangingPunct="1"/>
            <a:endParaRPr lang="el-GR" sz="2200" smtClean="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30725" name="Picture 5"/>
          <p:cNvPicPr>
            <a:picLocks noGrp="1" noChangeAspect="1" noChangeArrowheads="1"/>
          </p:cNvPicPr>
          <p:nvPr>
            <p:ph type="pic" idx="1"/>
          </p:nvPr>
        </p:nvPicPr>
        <p:blipFill>
          <a:blip r:embed="rId2">
            <a:extLst/>
          </a:blip>
          <a:srcRect l="14402" r="14402"/>
          <a:stretch>
            <a:fillRect/>
          </a:stretch>
        </p:blipFill>
        <p:spPr>
          <a:xfrm>
            <a:off x="1024871" y="950259"/>
            <a:ext cx="3280974" cy="3307976"/>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pic>
      <p:pic>
        <p:nvPicPr>
          <p:cNvPr id="1843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7700" y="4722813"/>
            <a:ext cx="24574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εικόνας 2"/>
          <p:cNvSpPr>
            <a:spLocks noGrp="1"/>
          </p:cNvSpPr>
          <p:nvPr>
            <p:ph type="pic" idx="1"/>
          </p:nvPr>
        </p:nvSpPr>
        <p:spPr>
          <a:noFill/>
          <a:ln>
            <a:miter lim="800000"/>
            <a:headEnd/>
            <a:tailEnd/>
          </a:ln>
          <a:extLst/>
        </p:spPr>
      </p:sp>
      <p:sp>
        <p:nvSpPr>
          <p:cNvPr id="19461" name="Θέση κειμένου 3"/>
          <p:cNvSpPr>
            <a:spLocks noGrp="1"/>
          </p:cNvSpPr>
          <p:nvPr>
            <p:ph type="body" sz="half" idx="2"/>
          </p:nvPr>
        </p:nvSpPr>
        <p:spPr>
          <a:xfrm>
            <a:off x="5180013" y="2535238"/>
            <a:ext cx="6021387" cy="2049462"/>
          </a:xfrm>
        </p:spPr>
        <p:txBody>
          <a:bodyPr/>
          <a:lstStyle/>
          <a:p>
            <a:pPr eaLnBrk="1" hangingPunct="1"/>
            <a:r>
              <a:rPr lang="el-GR" sz="2000" u="sng"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Θρησκευτική Μεταρρύθμιση (622/621 π.Χ.): </a:t>
            </a:r>
            <a:r>
              <a:rPr lang="el-GR" sz="20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Απομάκρυνση όλων των ξένων στοιχείων από το ναό του Σολομώντα, καταστροφή των ιερών της υπαίθρου, κατάργηση της λατρείας του Μολώχ, καταδίωξη μάγων και εξορκιστών, ανάδειξη του ναού του Σολομώντα ως το μόνο θρησκευτικό κέντρο.</a:t>
            </a:r>
          </a:p>
        </p:txBody>
      </p:sp>
      <p:pic>
        <p:nvPicPr>
          <p:cNvPr id="194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88" y="771525"/>
            <a:ext cx="4491037" cy="524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Τίτλος 1"/>
          <p:cNvSpPr txBox="1">
            <a:spLocks/>
          </p:cNvSpPr>
          <p:nvPr/>
        </p:nvSpPr>
        <p:spPr bwMode="auto">
          <a:xfrm>
            <a:off x="1436688" y="131763"/>
            <a:ext cx="8534400"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l-GR" sz="2800">
              <a:latin typeface="Times New Roman" panose="02020603050405020304" pitchFamily="18" charset="0"/>
              <a:cs typeface="Times New Roman" panose="02020603050405020304" pitchFamily="18" charset="0"/>
            </a:endParaRPr>
          </a:p>
        </p:txBody>
      </p:sp>
      <p:sp>
        <p:nvSpPr>
          <p:cNvPr id="19464" name="TextBox 6"/>
          <p:cNvSpPr txBox="1">
            <a:spLocks noChangeArrowheads="1"/>
          </p:cNvSpPr>
          <p:nvPr/>
        </p:nvSpPr>
        <p:spPr bwMode="auto">
          <a:xfrm>
            <a:off x="5602288" y="1066800"/>
            <a:ext cx="4079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l-GR" sz="2800" b="1">
                <a:latin typeface="Times New Roman" panose="02020603050405020304" pitchFamily="18" charset="0"/>
                <a:cs typeface="Times New Roman" panose="02020603050405020304" pitchFamily="18" charset="0"/>
              </a:rPr>
              <a:t>ΙΩΣΙΑΣ (640-609 π.Χ.)</a:t>
            </a:r>
          </a:p>
        </p:txBody>
      </p:sp>
    </p:spTree>
  </p:cSld>
  <p:clrMapOvr>
    <a:masterClrMapping/>
  </p:clrMapOvr>
  <p:transition spd="slow">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bwMode="auto">
          <a:xfrm>
            <a:off x="3851275" y="1247775"/>
            <a:ext cx="7972425" cy="3987800"/>
          </a:xfrm>
        </p:spPr>
        <p:txBody>
          <a:bodyPr/>
          <a:lstStyle/>
          <a:p>
            <a:pPr eaLnBrk="1" hangingPunct="1"/>
            <a:r>
              <a:rPr lang="el-GR" sz="2000" u="sng" cap="none" smtClean="0">
                <a:ln>
                  <a:noFill/>
                </a:ln>
                <a:latin typeface="Times New Roman" panose="02020603050405020304" pitchFamily="18" charset="0"/>
                <a:ea typeface="ＭＳ Ｐゴシック" panose="020B0600070205080204" pitchFamily="34" charset="-128"/>
                <a:cs typeface="Times New Roman" panose="02020603050405020304" pitchFamily="18" charset="0"/>
              </a:rPr>
              <a:t>Δύο πολιορκίες της Ιερουσαλήμ από τους Βαβυλωνίους (597 και 587 π.Χ.)</a:t>
            </a:r>
            <a:r>
              <a:rPr lang="el-GR" sz="2000" cap="none" smtClean="0">
                <a:ln>
                  <a:noFill/>
                </a:ln>
                <a:latin typeface="Times New Roman" panose="02020603050405020304" pitchFamily="18" charset="0"/>
                <a:ea typeface="ＭＳ Ｐゴシック" panose="020B0600070205080204" pitchFamily="34" charset="-128"/>
                <a:cs typeface="Times New Roman" panose="02020603050405020304" pitchFamily="18" charset="0"/>
              </a:rPr>
              <a:t>. Ο προφήτης Ιερεμίας πρότεινε κατά τη δεύτερη πολιορκία να μην αντισταθούν.</a:t>
            </a:r>
            <a:br>
              <a:rPr lang="el-GR" sz="2000" cap="none" smtClean="0">
                <a:ln>
                  <a:noFill/>
                </a:ln>
                <a:latin typeface="Times New Roman" panose="02020603050405020304" pitchFamily="18" charset="0"/>
                <a:ea typeface="ＭＳ Ｐゴシック" panose="020B0600070205080204" pitchFamily="34" charset="-128"/>
                <a:cs typeface="Times New Roman" panose="02020603050405020304" pitchFamily="18" charset="0"/>
              </a:rPr>
            </a:br>
            <a:r>
              <a:rPr lang="el-GR" sz="2000" cap="none" smtClean="0">
                <a:ln>
                  <a:noFill/>
                </a:ln>
                <a:latin typeface="Times New Roman" panose="02020603050405020304" pitchFamily="18" charset="0"/>
                <a:ea typeface="ＭＳ Ｐゴシック" panose="020B0600070205080204" pitchFamily="34" charset="-128"/>
                <a:cs typeface="Times New Roman" panose="02020603050405020304" pitchFamily="18" charset="0"/>
              </a:rPr>
              <a:t/>
            </a:r>
            <a:br>
              <a:rPr lang="el-GR" sz="2000" cap="none" smtClean="0">
                <a:ln>
                  <a:noFill/>
                </a:ln>
                <a:latin typeface="Times New Roman" panose="02020603050405020304" pitchFamily="18" charset="0"/>
                <a:ea typeface="ＭＳ Ｐゴシック" panose="020B0600070205080204" pitchFamily="34" charset="-128"/>
                <a:cs typeface="Times New Roman" panose="02020603050405020304" pitchFamily="18" charset="0"/>
              </a:rPr>
            </a:br>
            <a:r>
              <a:rPr lang="el-GR" sz="2000" u="sng" cap="none" smtClean="0">
                <a:ln>
                  <a:noFill/>
                </a:ln>
                <a:latin typeface="Times New Roman" panose="02020603050405020304" pitchFamily="18" charset="0"/>
                <a:ea typeface="ＭＳ Ｐゴシック" panose="020B0600070205080204" pitchFamily="34" charset="-128"/>
                <a:cs typeface="Times New Roman" panose="02020603050405020304" pitchFamily="18" charset="0"/>
              </a:rPr>
              <a:t>Κατάλυση της Ιερουσαλήμ (586 π.Χ)</a:t>
            </a:r>
            <a:r>
              <a:rPr lang="el-GR" sz="2000" cap="none" smtClean="0">
                <a:ln>
                  <a:noFill/>
                </a:ln>
                <a:latin typeface="Times New Roman" panose="02020603050405020304" pitchFamily="18" charset="0"/>
                <a:ea typeface="ＭＳ Ｐゴシック" panose="020B0600070205080204" pitchFamily="34" charset="-128"/>
                <a:cs typeface="Times New Roman" panose="02020603050405020304" pitchFamily="18" charset="0"/>
              </a:rPr>
              <a:t>. Βαβυλώνιος Αιχμαλωσία (587 -539 π.Χ.). Αρχή των συναγωγών.</a:t>
            </a:r>
            <a:br>
              <a:rPr lang="el-GR" sz="2000" cap="none" smtClean="0">
                <a:ln>
                  <a:noFill/>
                </a:ln>
                <a:latin typeface="Times New Roman" panose="02020603050405020304" pitchFamily="18" charset="0"/>
                <a:ea typeface="ＭＳ Ｐゴシック" panose="020B0600070205080204" pitchFamily="34" charset="-128"/>
                <a:cs typeface="Times New Roman" panose="02020603050405020304" pitchFamily="18" charset="0"/>
              </a:rPr>
            </a:br>
            <a:r>
              <a:rPr lang="el-GR" sz="2000" cap="none" smtClean="0">
                <a:ln>
                  <a:noFill/>
                </a:ln>
                <a:latin typeface="Times New Roman" panose="02020603050405020304" pitchFamily="18" charset="0"/>
                <a:ea typeface="ＭＳ Ｐゴシック" panose="020B0600070205080204" pitchFamily="34" charset="-128"/>
                <a:cs typeface="Times New Roman" panose="02020603050405020304" pitchFamily="18" charset="0"/>
              </a:rPr>
              <a:t/>
            </a:r>
            <a:br>
              <a:rPr lang="el-GR" sz="2000" cap="none" smtClean="0">
                <a:ln>
                  <a:noFill/>
                </a:ln>
                <a:latin typeface="Times New Roman" panose="02020603050405020304" pitchFamily="18" charset="0"/>
                <a:ea typeface="ＭＳ Ｐゴシック" panose="020B0600070205080204" pitchFamily="34" charset="-128"/>
                <a:cs typeface="Times New Roman" panose="02020603050405020304" pitchFamily="18" charset="0"/>
              </a:rPr>
            </a:br>
            <a:r>
              <a:rPr lang="el-GR" sz="2000" cap="none" smtClean="0">
                <a:ln>
                  <a:noFill/>
                </a:ln>
                <a:latin typeface="Times New Roman" panose="02020603050405020304" pitchFamily="18" charset="0"/>
                <a:ea typeface="ＭＳ Ｐゴシック" panose="020B0600070205080204" pitchFamily="34" charset="-128"/>
                <a:cs typeface="Times New Roman" panose="02020603050405020304" pitchFamily="18" charset="0"/>
              </a:rPr>
              <a:t>Το κράτος του Ιούδα ενσωματώθηκε στη βαβυλωνιακή επαρχία της Σαμάρειας, αλλά δεν έγινε εισαγωγή εθνικών, όπως είχε συμβεί όταν καταλύθηκε το Ισραηλιτικό βασίλειο, το 721 π.Χ.</a:t>
            </a:r>
            <a:r>
              <a:rPr lang="en-US" sz="2200" cap="none" smtClean="0">
                <a:ln>
                  <a:noFill/>
                </a:ln>
                <a:solidFill>
                  <a:schemeClr val="bg1"/>
                </a:solidFill>
                <a:latin typeface="Arial" panose="020B0604020202020204" pitchFamily="34" charset="0"/>
                <a:ea typeface="ＭＳ Ｐゴシック" panose="020B0600070205080204" pitchFamily="34" charset="-128"/>
                <a:cs typeface="Arial" panose="020B0604020202020204" pitchFamily="34" charset="0"/>
              </a:rPr>
              <a:t/>
            </a:r>
            <a:br>
              <a:rPr lang="en-US" sz="2200" cap="none" smtClean="0">
                <a:ln>
                  <a:noFill/>
                </a:ln>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lang="el-GR" sz="2200" cap="none" smtClean="0">
                <a:ln>
                  <a:noFill/>
                </a:ln>
                <a:latin typeface="Arial" panose="020B0604020202020204" pitchFamily="34" charset="0"/>
                <a:ea typeface="ＭＳ Ｐゴシック" panose="020B0600070205080204" pitchFamily="34" charset="-128"/>
                <a:cs typeface="Arial" panose="020B0604020202020204" pitchFamily="34" charset="0"/>
              </a:rPr>
              <a:t/>
            </a:r>
            <a:br>
              <a:rPr lang="el-GR" sz="2200" cap="none" smtClean="0">
                <a:ln>
                  <a:noFill/>
                </a:ln>
                <a:latin typeface="Arial" panose="020B0604020202020204" pitchFamily="34" charset="0"/>
                <a:ea typeface="ＭＳ Ｐゴシック" panose="020B0600070205080204" pitchFamily="34" charset="-128"/>
                <a:cs typeface="Arial" panose="020B0604020202020204" pitchFamily="34" charset="0"/>
              </a:rPr>
            </a:br>
            <a:endParaRPr lang="el-GR" sz="2200" cap="none" smtClean="0">
              <a:ln>
                <a:noFill/>
              </a:ln>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Text Placeholder 3"/>
          <p:cNvSpPr>
            <a:spLocks noGrp="1"/>
          </p:cNvSpPr>
          <p:nvPr>
            <p:ph type="body" sz="quarter" idx="14"/>
          </p:nvPr>
        </p:nvSpPr>
        <p:spPr>
          <a:xfrm>
            <a:off x="3011488" y="422275"/>
            <a:ext cx="8932862" cy="457200"/>
          </a:xfrm>
        </p:spPr>
        <p:txBody>
          <a:bodyPr>
            <a:noAutofit/>
          </a:bodyPr>
          <a:lstStyle/>
          <a:p>
            <a:pPr eaLnBrk="1" hangingPunct="1">
              <a:defRPr/>
            </a:pPr>
            <a:r>
              <a:rPr lang="el-GR" sz="3200" b="1" smtClean="0">
                <a:solidFill>
                  <a:schemeClr val="tx1"/>
                </a:solidFill>
                <a:effectLst>
                  <a:outerShdw blurRad="38100" dist="38100" dir="2700000" algn="tl">
                    <a:srgbClr val="000000"/>
                  </a:outerShdw>
                </a:effectLst>
                <a:latin typeface="Times New Roman" pitchFamily="-101" charset="0"/>
                <a:ea typeface="ＭＳ Ｐゴシック" pitchFamily="-101" charset="-128"/>
                <a:cs typeface="Times New Roman" pitchFamily="-101" charset="0"/>
              </a:rPr>
              <a:t>Τα τελευταία χρόνια του Ιούδα (597 – 587 π.Χ.)</a:t>
            </a:r>
          </a:p>
        </p:txBody>
      </p:sp>
      <p:pic>
        <p:nvPicPr>
          <p:cNvPr id="2048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09688"/>
            <a:ext cx="2857500" cy="357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Θέση κειμένου 3"/>
          <p:cNvSpPr>
            <a:spLocks noGrp="1"/>
          </p:cNvSpPr>
          <p:nvPr>
            <p:ph type="body" sz="quarter" idx="14"/>
          </p:nvPr>
        </p:nvSpPr>
        <p:spPr>
          <a:xfrm>
            <a:off x="546100" y="3216275"/>
            <a:ext cx="8304213" cy="457200"/>
          </a:xfrm>
        </p:spPr>
        <p:txBody>
          <a:bodyPr>
            <a:normAutofit fontScale="25000" lnSpcReduction="20000"/>
          </a:bodyPr>
          <a:lstStyle/>
          <a:p>
            <a:pPr eaLnBrk="1" hangingPunct="1">
              <a:lnSpc>
                <a:spcPct val="60000"/>
              </a:lnSpc>
            </a:pPr>
            <a:r>
              <a:rPr lang="el-GR" sz="4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Πρόκειται για έναν πέτρινο κύλινδρο μήκους 23cm και διαμέτρου 11cm που ανακαλύφθηκε </a:t>
            </a:r>
          </a:p>
          <a:p>
            <a:pPr eaLnBrk="1" hangingPunct="1">
              <a:lnSpc>
                <a:spcPct val="60000"/>
              </a:lnSpc>
            </a:pPr>
            <a:r>
              <a:rPr lang="el-GR" sz="4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στην περιοχή της Βαβυλώνας το 1878 μ.Χ. από τον Ασσύριο  αρχαιολόγο Hormuz Rassam. </a:t>
            </a:r>
          </a:p>
          <a:p>
            <a:pPr eaLnBrk="1" hangingPunct="1">
              <a:lnSpc>
                <a:spcPct val="60000"/>
              </a:lnSpc>
            </a:pPr>
            <a:r>
              <a:rPr lang="el-GR" sz="4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Χρονολογείται μεταξύ 538 και 529 π.Χ., η γραφή που φέρει είναι σφηνοειδής και αναφέρει </a:t>
            </a:r>
          </a:p>
          <a:p>
            <a:pPr eaLnBrk="1" hangingPunct="1">
              <a:lnSpc>
                <a:spcPct val="60000"/>
              </a:lnSpc>
            </a:pPr>
            <a:r>
              <a:rPr lang="el-GR" sz="4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σε α΄ πρόσωπο τα εξής για τον Πέρση βασιλιά Κύρο: </a:t>
            </a:r>
          </a:p>
          <a:p>
            <a:pPr eaLnBrk="1" hangingPunct="1">
              <a:lnSpc>
                <a:spcPct val="60000"/>
              </a:lnSpc>
            </a:pPr>
            <a:r>
              <a:rPr lang="el-GR" sz="4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•Είναι ο πανίσχυρος βασιλιάς όλου του κόσμου και των εθνών και πέτυχε τα </a:t>
            </a:r>
          </a:p>
          <a:p>
            <a:pPr eaLnBrk="1" hangingPunct="1">
              <a:lnSpc>
                <a:spcPct val="60000"/>
              </a:lnSpc>
            </a:pPr>
            <a:r>
              <a:rPr lang="el-GR" sz="4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κατορθώματά του με τη βοήθεια του θεού Μαρδούκ. </a:t>
            </a:r>
          </a:p>
          <a:p>
            <a:pPr eaLnBrk="1" hangingPunct="1">
              <a:lnSpc>
                <a:spcPct val="60000"/>
              </a:lnSpc>
            </a:pPr>
            <a:r>
              <a:rPr lang="el-GR" sz="4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•Αναφέρει τα διατάγματα που εξέδωσε για την επιστροφή των εικόνων διαφόρων </a:t>
            </a:r>
          </a:p>
          <a:p>
            <a:pPr eaLnBrk="1" hangingPunct="1">
              <a:lnSpc>
                <a:spcPct val="60000"/>
              </a:lnSpc>
            </a:pPr>
            <a:r>
              <a:rPr lang="el-GR" sz="4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θεών, που είχαν προσκομιστεί ως λάφυρα στη Βαβυλώνα, στους κατάλληλους </a:t>
            </a:r>
          </a:p>
          <a:p>
            <a:pPr eaLnBrk="1" hangingPunct="1">
              <a:lnSpc>
                <a:spcPct val="60000"/>
              </a:lnSpc>
            </a:pPr>
            <a:r>
              <a:rPr lang="el-GR" sz="4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ναούς κάθε υποτεταγμένου λαού καθώς επίσης και διατάγματα για βοήθεια </a:t>
            </a:r>
          </a:p>
          <a:p>
            <a:pPr eaLnBrk="1" hangingPunct="1">
              <a:lnSpc>
                <a:spcPct val="60000"/>
              </a:lnSpc>
            </a:pPr>
            <a:r>
              <a:rPr lang="el-GR" sz="4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αποκατάστασης των ναών των διαφόρων λαών και επιστροφή των ανθρώπων στις </a:t>
            </a:r>
          </a:p>
          <a:p>
            <a:pPr eaLnBrk="1" hangingPunct="1">
              <a:lnSpc>
                <a:spcPct val="60000"/>
              </a:lnSpc>
            </a:pPr>
            <a:r>
              <a:rPr lang="el-GR" sz="4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πατρίδες τους. </a:t>
            </a:r>
          </a:p>
          <a:p>
            <a:pPr eaLnBrk="1" hangingPunct="1">
              <a:lnSpc>
                <a:spcPct val="60000"/>
              </a:lnSpc>
            </a:pPr>
            <a:endParaRPr lang="el-GR" sz="100" smtClean="0">
              <a:ea typeface="ＭＳ Ｐゴシック" panose="020B0600070205080204" pitchFamily="34" charset="-128"/>
            </a:endParaRP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413" y="609600"/>
            <a:ext cx="1905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6413" y="3792538"/>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5"/>
          <p:cNvSpPr txBox="1">
            <a:spLocks noChangeArrowheads="1"/>
          </p:cNvSpPr>
          <p:nvPr/>
        </p:nvSpPr>
        <p:spPr bwMode="auto">
          <a:xfrm>
            <a:off x="3271838" y="1452563"/>
            <a:ext cx="66341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l-GR" sz="2200" b="1">
                <a:latin typeface="Times New Roman" panose="02020603050405020304" pitchFamily="18" charset="0"/>
                <a:cs typeface="Times New Roman" panose="02020603050405020304" pitchFamily="18" charset="0"/>
              </a:rPr>
              <a:t>539 π.Χ.:</a:t>
            </a:r>
            <a:r>
              <a:rPr lang="el-GR" sz="2200">
                <a:latin typeface="Times New Roman" panose="02020603050405020304" pitchFamily="18" charset="0"/>
                <a:cs typeface="Times New Roman" panose="02020603050405020304" pitchFamily="18" charset="0"/>
              </a:rPr>
              <a:t> Κατάληψη Βαβυλώνας</a:t>
            </a:r>
          </a:p>
          <a:p>
            <a:pPr eaLnBrk="1" hangingPunct="1"/>
            <a:r>
              <a:rPr lang="el-GR" sz="2200" b="1">
                <a:latin typeface="Times New Roman" panose="02020603050405020304" pitchFamily="18" charset="0"/>
                <a:cs typeface="Times New Roman" panose="02020603050405020304" pitchFamily="18" charset="0"/>
              </a:rPr>
              <a:t>536 π.Χ.:</a:t>
            </a:r>
            <a:r>
              <a:rPr lang="el-GR" sz="2200">
                <a:latin typeface="Times New Roman" panose="02020603050405020304" pitchFamily="18" charset="0"/>
                <a:cs typeface="Times New Roman" panose="02020603050405020304" pitchFamily="18" charset="0"/>
              </a:rPr>
              <a:t> Διάταγμα ανοικοδόμησης του Ναού της Ιερουσαλήμ και της επιστροφής του λαού.</a:t>
            </a:r>
          </a:p>
        </p:txBody>
      </p:sp>
      <p:sp>
        <p:nvSpPr>
          <p:cNvPr id="21510" name="TextBox 8"/>
          <p:cNvSpPr txBox="1">
            <a:spLocks noChangeArrowheads="1"/>
          </p:cNvSpPr>
          <p:nvPr/>
        </p:nvSpPr>
        <p:spPr bwMode="auto">
          <a:xfrm>
            <a:off x="3200400" y="447675"/>
            <a:ext cx="56388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l-GR" sz="3200" b="1">
                <a:latin typeface="Times New Roman" panose="02020603050405020304" pitchFamily="18" charset="0"/>
                <a:cs typeface="Times New Roman" panose="02020603050405020304" pitchFamily="18" charset="0"/>
              </a:rPr>
              <a:t>ΚΥΡΟΣ (600 - 530 π.Χ.)</a:t>
            </a:r>
          </a:p>
        </p:txBody>
      </p:sp>
    </p:spTree>
  </p:cSld>
  <p:clrMapOvr>
    <a:masterClrMapping/>
  </p:clrMapOvr>
  <p:transition spd="slow">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bwMode="auto">
          <a:xfrm>
            <a:off x="5421313" y="2427288"/>
            <a:ext cx="6383337" cy="2916237"/>
          </a:xfrm>
        </p:spPr>
        <p:txBody>
          <a:bodyPr/>
          <a:lstStyle/>
          <a:p>
            <a:pPr eaLnBrk="1" hangingPunct="1"/>
            <a:r>
              <a:rPr lang="el-GR" sz="2700" cap="none" smtClean="0">
                <a:ln>
                  <a:noFill/>
                </a:ln>
                <a:latin typeface="Times New Roman" panose="02020603050405020304" pitchFamily="18" charset="0"/>
                <a:ea typeface="ＭＳ Ｐゴシック" panose="020B0600070205080204" pitchFamily="34" charset="-128"/>
                <a:cs typeface="Times New Roman" panose="02020603050405020304" pitchFamily="18" charset="0"/>
              </a:rPr>
              <a:t>Γεννήθηκε το 774 π.Χ. και κλήθηκε στο προφητικό αξίωμα το 738 π.Χ.</a:t>
            </a:r>
            <a:br>
              <a:rPr lang="el-GR" sz="2700" cap="none" smtClean="0">
                <a:ln>
                  <a:noFill/>
                </a:ln>
                <a:latin typeface="Times New Roman" panose="02020603050405020304" pitchFamily="18" charset="0"/>
                <a:ea typeface="ＭＳ Ｐゴシック" panose="020B0600070205080204" pitchFamily="34" charset="-128"/>
                <a:cs typeface="Times New Roman" panose="02020603050405020304" pitchFamily="18" charset="0"/>
              </a:rPr>
            </a:br>
            <a:r>
              <a:rPr lang="el-GR" sz="2700" cap="none" smtClean="0">
                <a:ln>
                  <a:noFill/>
                </a:ln>
                <a:latin typeface="Times New Roman" panose="02020603050405020304" pitchFamily="18" charset="0"/>
                <a:ea typeface="ＭＳ Ｐゴシック" panose="020B0600070205080204" pitchFamily="34" charset="-128"/>
                <a:cs typeface="Times New Roman" panose="02020603050405020304" pitchFamily="18" charset="0"/>
              </a:rPr>
              <a:t/>
            </a:r>
            <a:br>
              <a:rPr lang="el-GR" sz="2700" cap="none" smtClean="0">
                <a:ln>
                  <a:noFill/>
                </a:ln>
                <a:latin typeface="Times New Roman" panose="02020603050405020304" pitchFamily="18" charset="0"/>
                <a:ea typeface="ＭＳ Ｐゴシック" panose="020B0600070205080204" pitchFamily="34" charset="-128"/>
                <a:cs typeface="Times New Roman" panose="02020603050405020304" pitchFamily="18" charset="0"/>
              </a:rPr>
            </a:br>
            <a:r>
              <a:rPr lang="el-GR" sz="2700" cap="none" smtClean="0">
                <a:ln>
                  <a:noFill/>
                </a:ln>
                <a:latin typeface="Times New Roman" panose="02020603050405020304" pitchFamily="18" charset="0"/>
                <a:ea typeface="ＭＳ Ｐゴシック" panose="020B0600070205080204" pitchFamily="34" charset="-128"/>
                <a:cs typeface="Times New Roman" panose="02020603050405020304" pitchFamily="18" charset="0"/>
              </a:rPr>
              <a:t>Έδρασε στο Νότιο βασίλειο, ενώ ο «Δευτεροησαΐας» έδρασε στη Βαβυλώνα κατά την περίοδο της αιχμαλωσίας.</a:t>
            </a:r>
          </a:p>
        </p:txBody>
      </p:sp>
      <p:sp>
        <p:nvSpPr>
          <p:cNvPr id="4" name="Text Placeholder 3"/>
          <p:cNvSpPr>
            <a:spLocks noGrp="1"/>
          </p:cNvSpPr>
          <p:nvPr>
            <p:ph type="body" sz="quarter" idx="14"/>
          </p:nvPr>
        </p:nvSpPr>
        <p:spPr>
          <a:xfrm>
            <a:off x="5421313" y="1416050"/>
            <a:ext cx="5527675" cy="457200"/>
          </a:xfrm>
        </p:spPr>
        <p:txBody>
          <a:bodyPr>
            <a:noAutofit/>
          </a:bodyPr>
          <a:lstStyle/>
          <a:p>
            <a:pPr eaLnBrk="1" hangingPunct="1">
              <a:defRPr/>
            </a:pPr>
            <a:r>
              <a:rPr lang="el-GR" sz="3500" b="1" smtClean="0">
                <a:solidFill>
                  <a:schemeClr val="tx1"/>
                </a:solidFill>
                <a:effectLst>
                  <a:outerShdw blurRad="38100" dist="38100" dir="2700000" algn="tl">
                    <a:srgbClr val="000000"/>
                  </a:outerShdw>
                </a:effectLst>
                <a:latin typeface="Arial" charset="0"/>
                <a:ea typeface="ＭＳ Ｐゴシック" pitchFamily="-101" charset="-128"/>
                <a:cs typeface="Arial" charset="0"/>
              </a:rPr>
              <a:t>ΠΡΟΦΗΤΗΣ ΗΣΑΙΑΣ</a:t>
            </a:r>
          </a:p>
        </p:txBody>
      </p:sp>
      <p:pic>
        <p:nvPicPr>
          <p:cNvPr id="2253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300" y="511175"/>
            <a:ext cx="2941638"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12925" y="2395538"/>
            <a:ext cx="8534400" cy="1506537"/>
          </a:xfrm>
        </p:spPr>
        <p:txBody>
          <a:bodyPr/>
          <a:lstStyle/>
          <a:p>
            <a:pPr algn="ctr" eaLnBrk="1" hangingPunct="1">
              <a:defRPr/>
            </a:pPr>
            <a:r>
              <a:rPr lang="el-GR" sz="4000" cap="none" smtClean="0">
                <a:ln>
                  <a:noFill/>
                </a:ln>
                <a:effectLst>
                  <a:outerShdw blurRad="38100" dist="38100" dir="2700000" algn="tl">
                    <a:srgbClr val="000000"/>
                  </a:outerShdw>
                </a:effectLst>
                <a:ea typeface="ＭＳ Ｐゴシック" pitchFamily="-101" charset="-128"/>
              </a:rPr>
              <a:t>ΣΑΣ ΕΥΧΑΡΙΣΤΟΥΜΕ</a:t>
            </a:r>
            <a:r>
              <a:rPr lang="el-GR" sz="4000" cap="none" smtClean="0">
                <a:ln>
                  <a:noFill/>
                </a:ln>
                <a:solidFill>
                  <a:schemeClr val="bg1"/>
                </a:solidFill>
                <a:effectLst>
                  <a:outerShdw blurRad="38100" dist="38100" dir="2700000" algn="tl">
                    <a:srgbClr val="FFFFFF"/>
                  </a:outerShdw>
                </a:effectLst>
                <a:ea typeface="ＭＳ Ｐゴシック" pitchFamily="-101" charset="-128"/>
              </a:rPr>
              <a:t/>
            </a:r>
            <a:br>
              <a:rPr lang="el-GR" sz="4000" cap="none" smtClean="0">
                <a:ln>
                  <a:noFill/>
                </a:ln>
                <a:solidFill>
                  <a:schemeClr val="bg1"/>
                </a:solidFill>
                <a:effectLst>
                  <a:outerShdw blurRad="38100" dist="38100" dir="2700000" algn="tl">
                    <a:srgbClr val="FFFFFF"/>
                  </a:outerShdw>
                </a:effectLst>
                <a:ea typeface="ＭＳ Ｐゴシック" pitchFamily="-101" charset="-128"/>
              </a:rPr>
            </a:br>
            <a:endParaRPr lang="el-GR" sz="4000" b="1" cap="none" smtClean="0">
              <a:ln>
                <a:noFill/>
              </a:ln>
              <a:effectLst>
                <a:outerShdw blurRad="38100" dist="38100" dir="2700000" algn="tl">
                  <a:srgbClr val="000000"/>
                </a:outerShdw>
              </a:effectLst>
              <a:ea typeface="ＭＳ Ｐゴシック" pitchFamily="-101" charset="-128"/>
            </a:endParaRP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Τίτλος 1"/>
          <p:cNvSpPr>
            <a:spLocks noGrp="1"/>
          </p:cNvSpPr>
          <p:nvPr>
            <p:ph type="title"/>
          </p:nvPr>
        </p:nvSpPr>
        <p:spPr bwMode="auto">
          <a:xfrm>
            <a:off x="1436688" y="131763"/>
            <a:ext cx="8534400" cy="1506537"/>
          </a:xfrm>
        </p:spPr>
        <p:txBody>
          <a:bodyPr/>
          <a:lstStyle/>
          <a:p>
            <a:pPr eaLnBrk="1" hangingPunct="1"/>
            <a:r>
              <a:rPr lang="el-GR" cap="none" smtClean="0">
                <a:ln>
                  <a:noFill/>
                </a:ln>
                <a:latin typeface="Times New Roman" panose="02020603050405020304" pitchFamily="18" charset="0"/>
                <a:ea typeface="ＭＳ Ｐゴシック" panose="020B0600070205080204" pitchFamily="34" charset="-128"/>
                <a:cs typeface="Times New Roman" panose="02020603050405020304" pitchFamily="18" charset="0"/>
              </a:rPr>
              <a:t>ΕΠΟΧΗ ΤΟΥ ΛΙΘΟΥ &amp; ΤΟΥ ΧΑΛΚΟΥ</a:t>
            </a:r>
          </a:p>
        </p:txBody>
      </p:sp>
      <p:pic>
        <p:nvPicPr>
          <p:cNvPr id="614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76300" y="2597150"/>
            <a:ext cx="2466975" cy="1847850"/>
          </a:xfrm>
          <a:noFill/>
        </p:spPr>
      </p:pic>
      <p:pic>
        <p:nvPicPr>
          <p:cNvPr id="61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9813" y="2597150"/>
            <a:ext cx="483235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3"/>
          <p:cNvSpPr txBox="1">
            <a:spLocks noChangeArrowheads="1"/>
          </p:cNvSpPr>
          <p:nvPr/>
        </p:nvSpPr>
        <p:spPr bwMode="auto">
          <a:xfrm>
            <a:off x="977900" y="2106613"/>
            <a:ext cx="2463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l-GR"/>
              <a:t>600000 - 3200 π.Χ.</a:t>
            </a:r>
          </a:p>
        </p:txBody>
      </p:sp>
      <p:sp>
        <p:nvSpPr>
          <p:cNvPr id="6150" name="TextBox 6"/>
          <p:cNvSpPr txBox="1">
            <a:spLocks noChangeArrowheads="1"/>
          </p:cNvSpPr>
          <p:nvPr/>
        </p:nvSpPr>
        <p:spPr bwMode="auto">
          <a:xfrm>
            <a:off x="6211888" y="2116138"/>
            <a:ext cx="24653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l-GR"/>
              <a:t>3300 -1200 π.Χ.</a:t>
            </a:r>
          </a:p>
        </p:txBody>
      </p:sp>
    </p:spTree>
  </p:cSld>
  <p:clrMapOvr>
    <a:masterClrMapping/>
  </p:clrMapOvr>
  <p:transition spd="slow">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9448"/>
          <a:stretch>
            <a:fillRect/>
          </a:stretch>
        </p:blipFill>
        <p:spPr>
          <a:xfrm>
            <a:off x="506413" y="2470150"/>
            <a:ext cx="4576762" cy="2801938"/>
          </a:xfrm>
          <a:noFill/>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0" y="2455863"/>
            <a:ext cx="4289425"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3"/>
          <p:cNvSpPr txBox="1">
            <a:spLocks noChangeArrowheads="1"/>
          </p:cNvSpPr>
          <p:nvPr/>
        </p:nvSpPr>
        <p:spPr bwMode="auto">
          <a:xfrm>
            <a:off x="3613150" y="1631950"/>
            <a:ext cx="3325813"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l-GR"/>
              <a:t>1200 – 586 π.Χ.</a:t>
            </a:r>
          </a:p>
        </p:txBody>
      </p:sp>
      <p:sp>
        <p:nvSpPr>
          <p:cNvPr id="7173" name="TextBox 4"/>
          <p:cNvSpPr txBox="1">
            <a:spLocks noChangeArrowheads="1"/>
          </p:cNvSpPr>
          <p:nvPr/>
        </p:nvSpPr>
        <p:spPr bwMode="auto">
          <a:xfrm>
            <a:off x="1155700" y="5527675"/>
            <a:ext cx="3074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l-GR" i="1"/>
              <a:t>Το τείχος της Μεγγιδώ</a:t>
            </a:r>
          </a:p>
        </p:txBody>
      </p:sp>
      <p:sp>
        <p:nvSpPr>
          <p:cNvPr id="7174" name="TextBox 7"/>
          <p:cNvSpPr txBox="1">
            <a:spLocks noChangeArrowheads="1"/>
          </p:cNvSpPr>
          <p:nvPr/>
        </p:nvSpPr>
        <p:spPr bwMode="auto">
          <a:xfrm>
            <a:off x="6078538" y="5538788"/>
            <a:ext cx="3074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l-GR" i="1"/>
              <a:t>Το τείχος της Γκέζερ</a:t>
            </a:r>
          </a:p>
        </p:txBody>
      </p:sp>
      <p:sp>
        <p:nvSpPr>
          <p:cNvPr id="7175" name="Τίτλος 1"/>
          <p:cNvSpPr txBox="1">
            <a:spLocks/>
          </p:cNvSpPr>
          <p:nvPr/>
        </p:nvSpPr>
        <p:spPr bwMode="auto">
          <a:xfrm>
            <a:off x="1436688" y="131763"/>
            <a:ext cx="8534400"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l-GR" sz="3600">
                <a:latin typeface="Times New Roman" panose="02020603050405020304" pitchFamily="18" charset="0"/>
                <a:cs typeface="Times New Roman" panose="02020603050405020304" pitchFamily="18" charset="0"/>
              </a:rPr>
              <a:t>ΕΠΟΧΗ ΤΟΥ ΣΙΔΗΡΟΥ</a:t>
            </a:r>
          </a:p>
        </p:txBody>
      </p:sp>
    </p:spTree>
  </p:cSld>
  <p:clrMapOvr>
    <a:masterClrMapping/>
  </p:clrMapOvr>
  <p:transition spd="slow">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1114425" y="274638"/>
            <a:ext cx="8534400" cy="1506537"/>
          </a:xfrm>
        </p:spPr>
        <p:txBody>
          <a:bodyPr/>
          <a:lstStyle/>
          <a:p>
            <a:pPr eaLnBrk="1" hangingPunct="1">
              <a:defRPr/>
            </a:pPr>
            <a:r>
              <a:rPr lang="el-GR" cap="none" smtClean="0">
                <a:ln>
                  <a:noFill/>
                </a:ln>
                <a:effectLst>
                  <a:outerShdw blurRad="38100" dist="38100" dir="2700000" algn="tl">
                    <a:srgbClr val="000000"/>
                  </a:outerShdw>
                </a:effectLst>
                <a:latin typeface="Times New Roman" pitchFamily="-101" charset="0"/>
                <a:ea typeface="ＭＳ Ｐゴシック" pitchFamily="-101" charset="-128"/>
                <a:cs typeface="Times New Roman" pitchFamily="-101" charset="0"/>
              </a:rPr>
              <a:t>Η πατριαρχική περίοδος (2000-1700 π.Χ.)</a:t>
            </a:r>
          </a:p>
        </p:txBody>
      </p:sp>
      <p:pic>
        <p:nvPicPr>
          <p:cNvPr id="8195" name="Picture 5" descr="C:\Users\A7F9~1\AppData\Local\Temp\Aert_de_Gelder_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988" y="2325688"/>
            <a:ext cx="4876800"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4"/>
          <p:cNvSpPr txBox="1">
            <a:spLocks noChangeArrowheads="1"/>
          </p:cNvSpPr>
          <p:nvPr/>
        </p:nvSpPr>
        <p:spPr bwMode="auto">
          <a:xfrm>
            <a:off x="7378700" y="2908300"/>
            <a:ext cx="25908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l-GR">
                <a:latin typeface="Times New Roman" panose="02020603050405020304" pitchFamily="18" charset="0"/>
                <a:cs typeface="Times New Roman" panose="02020603050405020304" pitchFamily="18" charset="0"/>
              </a:rPr>
              <a:t>Τα πρωταρχικά χαρακτηριστικά τους είναι η περιπλάνηση και οι θεοφάνιες στους ιερούς τόπους της Παλαιστίνης π.χ. Συχέμ (</a:t>
            </a:r>
            <a:r>
              <a:rPr lang="el-GR" i="1">
                <a:latin typeface="Times New Roman" panose="02020603050405020304" pitchFamily="18" charset="0"/>
                <a:cs typeface="Times New Roman" panose="02020603050405020304" pitchFamily="18" charset="0"/>
              </a:rPr>
              <a:t>Γεν.</a:t>
            </a:r>
            <a:r>
              <a:rPr lang="el-GR">
                <a:latin typeface="Times New Roman" panose="02020603050405020304" pitchFamily="18" charset="0"/>
                <a:cs typeface="Times New Roman" panose="02020603050405020304" pitchFamily="18" charset="0"/>
              </a:rPr>
              <a:t> 12,6)</a:t>
            </a: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3650" y="215900"/>
            <a:ext cx="6019800" cy="747713"/>
          </a:xfrm>
        </p:spPr>
        <p:txBody>
          <a:bodyPr/>
          <a:lstStyle/>
          <a:p>
            <a:pPr eaLnBrk="1" hangingPunct="1">
              <a:defRPr/>
            </a:pPr>
            <a:r>
              <a:rPr lang="el-GR" sz="3500" cap="none" smtClean="0">
                <a:ln>
                  <a:noFill/>
                </a:ln>
                <a:effectLst>
                  <a:outerShdw blurRad="38100" dist="38100" dir="2700000" algn="tl">
                    <a:srgbClr val="000000"/>
                  </a:outerShdw>
                </a:effectLst>
                <a:latin typeface="Arial" charset="0"/>
                <a:ea typeface="ＭＳ Ｐゴシック" pitchFamily="-101" charset="-128"/>
                <a:cs typeface="Arial" charset="0"/>
              </a:rPr>
              <a:t>ΑΒΡΑΑΜ</a:t>
            </a:r>
          </a:p>
        </p:txBody>
      </p:sp>
      <p:sp>
        <p:nvSpPr>
          <p:cNvPr id="9219" name="Text Placeholder 3"/>
          <p:cNvSpPr>
            <a:spLocks noGrp="1"/>
          </p:cNvSpPr>
          <p:nvPr>
            <p:ph type="body" sz="half" idx="2"/>
          </p:nvPr>
        </p:nvSpPr>
        <p:spPr>
          <a:xfrm>
            <a:off x="4948238" y="1228725"/>
            <a:ext cx="6021387" cy="5199063"/>
          </a:xfrm>
        </p:spPr>
        <p:txBody>
          <a:bodyPr/>
          <a:lstStyle/>
          <a:p>
            <a:pPr marL="342900" indent="-342900" eaLnBrk="1" hangingPunct="1">
              <a:lnSpc>
                <a:spcPct val="80000"/>
              </a:lnSpc>
              <a:buFont typeface="Arial" panose="020B0604020202020204" pitchFamily="34" charset="0"/>
              <a:buChar char="•"/>
            </a:pPr>
            <a:r>
              <a:rPr lang="el-GR" sz="1900" i="1" smtClean="0">
                <a:solidFill>
                  <a:schemeClr val="tx1"/>
                </a:solidFill>
                <a:latin typeface="Arial" panose="020B0604020202020204" pitchFamily="34" charset="0"/>
                <a:ea typeface="ＭＳ Ｐゴシック" panose="020B0600070205080204" pitchFamily="34" charset="-128"/>
                <a:cs typeface="Arial" panose="020B0604020202020204" pitchFamily="34" charset="0"/>
              </a:rPr>
              <a:t>Γεν</a:t>
            </a:r>
            <a:r>
              <a:rPr lang="el-GR" sz="1900" smtClean="0">
                <a:solidFill>
                  <a:schemeClr val="tx1"/>
                </a:solidFill>
                <a:latin typeface="Arial" panose="020B0604020202020204" pitchFamily="34" charset="0"/>
                <a:ea typeface="ＭＳ Ｐゴシック" panose="020B0600070205080204" pitchFamily="34" charset="-128"/>
                <a:cs typeface="Arial" panose="020B0604020202020204" pitchFamily="34" charset="0"/>
              </a:rPr>
              <a:t> 17,5: Παρουσιάζεται ως ένας μετανάστης εκ της Μεσοποταμίας. Στην Παλαιστίνη ο Αβραάμ είχε μια μη μόνιμη εγκατάσταση, ζούσε θα λέγαμε ημινομαδικό βίο. Υπάρχει γενικότερο κλίμα μεταναστεύσεων των λαών.</a:t>
            </a:r>
          </a:p>
          <a:p>
            <a:pPr marL="342900" indent="-342900" eaLnBrk="1" hangingPunct="1">
              <a:lnSpc>
                <a:spcPct val="80000"/>
              </a:lnSpc>
            </a:pPr>
            <a:endParaRPr lang="el-GR" sz="1900" smtClean="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a:p>
            <a:pPr marL="342900" indent="-342900" eaLnBrk="1" hangingPunct="1">
              <a:lnSpc>
                <a:spcPct val="80000"/>
              </a:lnSpc>
              <a:buFont typeface="Arial" panose="020B0604020202020204" pitchFamily="34" charset="0"/>
              <a:buChar char="•"/>
            </a:pPr>
            <a:r>
              <a:rPr lang="el-GR" sz="1900" smtClean="0">
                <a:solidFill>
                  <a:schemeClr val="tx1"/>
                </a:solidFill>
                <a:latin typeface="Arial" panose="020B0604020202020204" pitchFamily="34" charset="0"/>
                <a:ea typeface="ＭＳ Ｐゴシック" panose="020B0600070205080204" pitchFamily="34" charset="-128"/>
                <a:cs typeface="Arial" panose="020B0604020202020204" pitchFamily="34" charset="0"/>
              </a:rPr>
              <a:t>Η κλήση του (</a:t>
            </a:r>
            <a:r>
              <a:rPr lang="el-GR" sz="1900" i="1" smtClean="0">
                <a:solidFill>
                  <a:schemeClr val="tx1"/>
                </a:solidFill>
                <a:latin typeface="Arial" panose="020B0604020202020204" pitchFamily="34" charset="0"/>
                <a:ea typeface="ＭＳ Ｐゴシック" panose="020B0600070205080204" pitchFamily="34" charset="-128"/>
                <a:cs typeface="Arial" panose="020B0604020202020204" pitchFamily="34" charset="0"/>
              </a:rPr>
              <a:t>Γεν</a:t>
            </a:r>
            <a:r>
              <a:rPr lang="el-GR" sz="1900" smtClean="0">
                <a:solidFill>
                  <a:schemeClr val="tx1"/>
                </a:solidFill>
                <a:latin typeface="Arial" panose="020B0604020202020204" pitchFamily="34" charset="0"/>
                <a:ea typeface="ＭＳ Ｐゴシック" panose="020B0600070205080204" pitchFamily="34" charset="-128"/>
                <a:cs typeface="Arial" panose="020B0604020202020204" pitchFamily="34" charset="0"/>
              </a:rPr>
              <a:t> 12,1-3) περιλαμβάνει την υπόσχεση του Θεού για μια γη και έναν λαό.</a:t>
            </a:r>
          </a:p>
          <a:p>
            <a:pPr marL="342900" indent="-342900" eaLnBrk="1" hangingPunct="1">
              <a:lnSpc>
                <a:spcPct val="80000"/>
              </a:lnSpc>
              <a:buFont typeface="Arial" panose="020B0604020202020204" pitchFamily="34" charset="0"/>
              <a:buChar char="•"/>
            </a:pPr>
            <a:endParaRPr lang="el-GR" sz="1900" smtClean="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a:p>
            <a:pPr marL="342900" indent="-342900" eaLnBrk="1" hangingPunct="1">
              <a:lnSpc>
                <a:spcPct val="80000"/>
              </a:lnSpc>
              <a:buFont typeface="Arial" panose="020B0604020202020204" pitchFamily="34" charset="0"/>
              <a:buChar char="•"/>
            </a:pPr>
            <a:r>
              <a:rPr lang="el-GR" sz="1900" smtClean="0">
                <a:solidFill>
                  <a:schemeClr val="tx1"/>
                </a:solidFill>
                <a:latin typeface="Arial" panose="020B0604020202020204" pitchFamily="34" charset="0"/>
                <a:ea typeface="ＭＳ Ｐゴシック" panose="020B0600070205080204" pitchFamily="34" charset="-128"/>
                <a:cs typeface="Arial" panose="020B0604020202020204" pitchFamily="34" charset="0"/>
              </a:rPr>
              <a:t>Κατά το </a:t>
            </a:r>
            <a:r>
              <a:rPr lang="el-GR" sz="1900" i="1" smtClean="0">
                <a:solidFill>
                  <a:schemeClr val="tx1"/>
                </a:solidFill>
                <a:latin typeface="Arial" panose="020B0604020202020204" pitchFamily="34" charset="0"/>
                <a:ea typeface="ＭＳ Ｐゴシック" panose="020B0600070205080204" pitchFamily="34" charset="-128"/>
                <a:cs typeface="Arial" panose="020B0604020202020204" pitchFamily="34" charset="0"/>
              </a:rPr>
              <a:t>Ιησ. Ν. </a:t>
            </a:r>
            <a:r>
              <a:rPr lang="el-GR" sz="1900" smtClean="0">
                <a:solidFill>
                  <a:schemeClr val="tx1"/>
                </a:solidFill>
                <a:latin typeface="Arial" panose="020B0604020202020204" pitchFamily="34" charset="0"/>
                <a:ea typeface="ＭＳ Ｐゴシック" panose="020B0600070205080204" pitchFamily="34" charset="-128"/>
                <a:cs typeface="Arial" panose="020B0604020202020204" pitchFamily="34" charset="0"/>
              </a:rPr>
              <a:t>24,2 οι πατέρες του Αβραάμ λάτρευαν άλλους Θεούς, η μονοθεΐα άρχισε με τον Αβραάμ. Ο Θεός των Πατριαρχών διακρίνεται σαφώς από τις διάφορες θεότητες των Χαναναίων.</a:t>
            </a:r>
          </a:p>
          <a:p>
            <a:pPr marL="342900" indent="-342900" eaLnBrk="1" hangingPunct="1">
              <a:lnSpc>
                <a:spcPct val="80000"/>
              </a:lnSpc>
              <a:buFont typeface="Arial" panose="020B0604020202020204" pitchFamily="34" charset="0"/>
              <a:buChar char="•"/>
            </a:pPr>
            <a:endParaRPr lang="el-GR" sz="1900" smtClean="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a:p>
            <a:pPr marL="342900" indent="-342900" eaLnBrk="1" hangingPunct="1">
              <a:lnSpc>
                <a:spcPct val="80000"/>
              </a:lnSpc>
              <a:buFont typeface="Arial" panose="020B0604020202020204" pitchFamily="34" charset="0"/>
              <a:buChar char="•"/>
            </a:pPr>
            <a:r>
              <a:rPr lang="el-GR" sz="1900" smtClean="0">
                <a:solidFill>
                  <a:schemeClr val="tx1"/>
                </a:solidFill>
                <a:latin typeface="Arial" panose="020B0604020202020204" pitchFamily="34" charset="0"/>
                <a:ea typeface="ＭＳ Ｐゴシック" panose="020B0600070205080204" pitchFamily="34" charset="-128"/>
                <a:cs typeface="Arial" panose="020B0604020202020204" pitchFamily="34" charset="0"/>
              </a:rPr>
              <a:t>Τέλος τα </a:t>
            </a:r>
            <a:r>
              <a:rPr lang="el-GR" sz="1900" i="1" smtClean="0">
                <a:solidFill>
                  <a:schemeClr val="tx1"/>
                </a:solidFill>
                <a:latin typeface="Arial" panose="020B0604020202020204" pitchFamily="34" charset="0"/>
                <a:ea typeface="ＭＳ Ｐゴシック" panose="020B0600070205080204" pitchFamily="34" charset="-128"/>
                <a:cs typeface="Arial" panose="020B0604020202020204" pitchFamily="34" charset="0"/>
              </a:rPr>
              <a:t>Εξ.</a:t>
            </a:r>
            <a:r>
              <a:rPr lang="el-GR" sz="1900" smtClean="0">
                <a:solidFill>
                  <a:schemeClr val="tx1"/>
                </a:solidFill>
                <a:latin typeface="Arial" panose="020B0604020202020204" pitchFamily="34" charset="0"/>
                <a:ea typeface="ＭＳ Ｐゴシック" panose="020B0600070205080204" pitchFamily="34" charset="-128"/>
                <a:cs typeface="Arial" panose="020B0604020202020204" pitchFamily="34" charset="0"/>
              </a:rPr>
              <a:t> 3,3-15 και 6,2-3 επιμένουν στο ότι ο Γιαχβέ είναι «ο Θεός των Πατέρων», του Αβραάμ, του Ισαάκ και του Ιακώβ.</a:t>
            </a:r>
          </a:p>
          <a:p>
            <a:pPr marL="342900" indent="-342900" eaLnBrk="1" hangingPunct="1">
              <a:lnSpc>
                <a:spcPct val="80000"/>
              </a:lnSpc>
              <a:buFont typeface="Arial" panose="020B0604020202020204" pitchFamily="34" charset="0"/>
              <a:buChar char="•"/>
            </a:pPr>
            <a:endParaRPr lang="el-GR" sz="1900" smtClean="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a:p>
            <a:pPr marL="342900" indent="-342900" eaLnBrk="1" hangingPunct="1">
              <a:lnSpc>
                <a:spcPct val="80000"/>
              </a:lnSpc>
              <a:buFont typeface="Arial" panose="020B0604020202020204" pitchFamily="34" charset="0"/>
              <a:buChar char="•"/>
            </a:pPr>
            <a:endParaRPr lang="el-GR" sz="1900" smtClean="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 name="Θέση εικόνας 2"/>
          <p:cNvSpPr>
            <a:spLocks noGrp="1"/>
          </p:cNvSpPr>
          <p:nvPr>
            <p:ph type="pic" idx="1"/>
          </p:nvPr>
        </p:nvSpPr>
        <p:spPr>
          <a:noFill/>
          <a:ln>
            <a:miter lim="800000"/>
            <a:headEnd/>
            <a:tailEnd/>
          </a:ln>
          <a:extLst/>
        </p:spPr>
      </p:sp>
      <p:pic>
        <p:nvPicPr>
          <p:cNvPr id="922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938" y="412750"/>
            <a:ext cx="3979862"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31938" y="376238"/>
            <a:ext cx="8726487" cy="1371600"/>
          </a:xfrm>
        </p:spPr>
        <p:txBody>
          <a:bodyPr/>
          <a:lstStyle/>
          <a:p>
            <a:pPr eaLnBrk="1" hangingPunct="1">
              <a:defRPr/>
            </a:pPr>
            <a:r>
              <a:rPr lang="el-GR" sz="3600" b="1" cap="none" smtClean="0">
                <a:ln>
                  <a:noFill/>
                </a:ln>
                <a:effectLst>
                  <a:outerShdw blurRad="38100" dist="38100" dir="2700000" algn="tl">
                    <a:srgbClr val="000000"/>
                  </a:outerShdw>
                </a:effectLst>
                <a:latin typeface="Arial" charset="0"/>
                <a:ea typeface="ＭＳ Ｐゴシック" pitchFamily="-101" charset="-128"/>
                <a:cs typeface="Arial" charset="0"/>
              </a:rPr>
              <a:t>Η Έξοδος από την Αίγυπτο - Μωυσής</a:t>
            </a:r>
          </a:p>
        </p:txBody>
      </p:sp>
      <p:sp>
        <p:nvSpPr>
          <p:cNvPr id="10243" name="TextBox 13"/>
          <p:cNvSpPr txBox="1">
            <a:spLocks noChangeArrowheads="1"/>
          </p:cNvSpPr>
          <p:nvPr/>
        </p:nvSpPr>
        <p:spPr bwMode="auto">
          <a:xfrm>
            <a:off x="4292600" y="2490788"/>
            <a:ext cx="7094538"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l-GR" sz="2200">
                <a:cs typeface="Arial" panose="020B0604020202020204" pitchFamily="34" charset="0"/>
              </a:rPr>
              <a:t>Η Έξοδος έγινε κατά το 13</a:t>
            </a:r>
            <a:r>
              <a:rPr lang="el-GR" sz="2200" baseline="30000">
                <a:cs typeface="Arial" panose="020B0604020202020204" pitchFamily="34" charset="0"/>
              </a:rPr>
              <a:t>ο</a:t>
            </a:r>
            <a:r>
              <a:rPr lang="el-GR" sz="2200">
                <a:cs typeface="Arial" panose="020B0604020202020204" pitchFamily="34" charset="0"/>
              </a:rPr>
              <a:t> αιώνα π.Χ. (1250 π.Χ.)</a:t>
            </a:r>
          </a:p>
          <a:p>
            <a:pPr eaLnBrk="1" hangingPunct="1"/>
            <a:r>
              <a:rPr lang="el-GR" sz="2200">
                <a:cs typeface="Arial" panose="020B0604020202020204" pitchFamily="34" charset="0"/>
              </a:rPr>
              <a:t>συμπέρασμα υποστηριζόμενο από τη στήλη του Ραμσή</a:t>
            </a:r>
          </a:p>
          <a:p>
            <a:pPr eaLnBrk="1" hangingPunct="1"/>
            <a:r>
              <a:rPr lang="el-GR" sz="2200">
                <a:cs typeface="Arial" panose="020B0604020202020204" pitchFamily="34" charset="0"/>
              </a:rPr>
              <a:t>του </a:t>
            </a:r>
            <a:r>
              <a:rPr lang="en-US" sz="2200">
                <a:cs typeface="Arial" panose="020B0604020202020204" pitchFamily="34" charset="0"/>
              </a:rPr>
              <a:t>Merneptah, </a:t>
            </a:r>
            <a:r>
              <a:rPr lang="el-GR" sz="2200">
                <a:cs typeface="Arial" panose="020B0604020202020204" pitchFamily="34" charset="0"/>
              </a:rPr>
              <a:t>η οποία μνημονεύει </a:t>
            </a:r>
          </a:p>
          <a:p>
            <a:pPr eaLnBrk="1" hangingPunct="1"/>
            <a:r>
              <a:rPr lang="el-GR" sz="2200">
                <a:cs typeface="Arial" panose="020B0604020202020204" pitchFamily="34" charset="0"/>
              </a:rPr>
              <a:t>ένα υπάρχοντα λαό «Ισραήλ» </a:t>
            </a:r>
          </a:p>
          <a:p>
            <a:pPr eaLnBrk="1" hangingPunct="1"/>
            <a:r>
              <a:rPr lang="el-GR" sz="2200">
                <a:cs typeface="Arial" panose="020B0604020202020204" pitchFamily="34" charset="0"/>
              </a:rPr>
              <a:t>στη Χαναάν περί το 1200 π.Χ.</a:t>
            </a:r>
          </a:p>
        </p:txBody>
      </p:sp>
      <p:pic>
        <p:nvPicPr>
          <p:cNvPr id="1024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0888" y="2146300"/>
            <a:ext cx="2617787" cy="2198688"/>
          </a:xfrm>
          <a:noFill/>
        </p:spPr>
      </p:pic>
      <p:pic>
        <p:nvPicPr>
          <p:cNvPr id="1024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7675" y="3721100"/>
            <a:ext cx="2447925"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9713" y="250825"/>
            <a:ext cx="6019800" cy="600075"/>
          </a:xfrm>
        </p:spPr>
        <p:txBody>
          <a:bodyPr/>
          <a:lstStyle/>
          <a:p>
            <a:pPr algn="ctr" eaLnBrk="1" hangingPunct="1">
              <a:defRPr/>
            </a:pPr>
            <a:r>
              <a:rPr lang="el-GR" sz="3200" b="1" cap="none" smtClean="0">
                <a:ln>
                  <a:noFill/>
                </a:ln>
                <a:effectLst>
                  <a:outerShdw blurRad="38100" dist="38100" dir="2700000" algn="tl">
                    <a:srgbClr val="000000"/>
                  </a:outerShdw>
                </a:effectLst>
                <a:latin typeface="Arial" charset="0"/>
                <a:ea typeface="ＭＳ Ｐゴシック" pitchFamily="-101" charset="-128"/>
                <a:cs typeface="Arial" charset="0"/>
              </a:rPr>
              <a:t>ΜΩΥΣΗΣ</a:t>
            </a:r>
          </a:p>
        </p:txBody>
      </p:sp>
      <p:sp>
        <p:nvSpPr>
          <p:cNvPr id="11267" name="Text Placeholder 3"/>
          <p:cNvSpPr>
            <a:spLocks noGrp="1"/>
          </p:cNvSpPr>
          <p:nvPr>
            <p:ph type="body" sz="half" idx="2"/>
          </p:nvPr>
        </p:nvSpPr>
        <p:spPr>
          <a:xfrm>
            <a:off x="2833688" y="3529013"/>
            <a:ext cx="6021387" cy="2316162"/>
          </a:xfrm>
        </p:spPr>
        <p:txBody>
          <a:bodyPr/>
          <a:lstStyle/>
          <a:p>
            <a:pPr marL="342900" indent="-342900" eaLnBrk="1" hangingPunct="1">
              <a:buFont typeface="Arial" panose="020B0604020202020204" pitchFamily="34" charset="0"/>
              <a:buChar char="•"/>
            </a:pPr>
            <a:r>
              <a:rPr lang="el-GR" sz="24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Ο Μωυσής αμφισβητείται ως ιστορικό πρόσωπο (κυρίως ως προς την μυθική γέννησή του).</a:t>
            </a:r>
          </a:p>
          <a:p>
            <a:pPr marL="342900" indent="-342900" eaLnBrk="1" hangingPunct="1">
              <a:buFont typeface="Arial" panose="020B0604020202020204" pitchFamily="34" charset="0"/>
              <a:buChar char="•"/>
            </a:pPr>
            <a:r>
              <a:rPr lang="el-GR" sz="24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Ο Κύριος αποκαλύπτεται στο Μωυσή ως «ο Ων», ως «ο Θεός των Πατέρων».</a:t>
            </a:r>
          </a:p>
          <a:p>
            <a:pPr marL="342900" indent="-342900" eaLnBrk="1" hangingPunct="1">
              <a:buFont typeface="Arial" panose="020B0604020202020204" pitchFamily="34" charset="0"/>
              <a:buChar char="•"/>
            </a:pPr>
            <a:endParaRPr lang="el-GR" sz="24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pic>
        <p:nvPicPr>
          <p:cNvPr id="1126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1058863"/>
            <a:ext cx="57150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bwMode="auto">
          <a:xfrm>
            <a:off x="3379788" y="1443038"/>
            <a:ext cx="7440612" cy="4795837"/>
          </a:xfrm>
        </p:spPr>
        <p:txBody>
          <a:bodyPr/>
          <a:lstStyle/>
          <a:p>
            <a:pPr eaLnBrk="1" hangingPunct="1"/>
            <a:r>
              <a:rPr lang="el-GR" sz="2300" cap="none" smtClean="0">
                <a:ln>
                  <a:noFill/>
                </a:ln>
                <a:latin typeface="Times New Roman" panose="02020603050405020304" pitchFamily="18" charset="0"/>
                <a:ea typeface="ＭＳ Ｐゴシック" panose="020B0600070205080204" pitchFamily="34" charset="-128"/>
                <a:cs typeface="Times New Roman" panose="02020603050405020304" pitchFamily="18" charset="0"/>
              </a:rPr>
              <a:t>Εγκατάσταση στη γη της επαγγελίας στο τέλος του 13</a:t>
            </a:r>
            <a:r>
              <a:rPr lang="el-GR" sz="2300" cap="none" baseline="30000" smtClean="0">
                <a:ln>
                  <a:noFill/>
                </a:ln>
                <a:latin typeface="Times New Roman" panose="02020603050405020304" pitchFamily="18" charset="0"/>
                <a:ea typeface="ＭＳ Ｐゴシック" panose="020B0600070205080204" pitchFamily="34" charset="-128"/>
                <a:cs typeface="Times New Roman" panose="02020603050405020304" pitchFamily="18" charset="0"/>
              </a:rPr>
              <a:t>ου</a:t>
            </a:r>
            <a:r>
              <a:rPr lang="el-GR" sz="2300" cap="none" smtClean="0">
                <a:ln>
                  <a:noFill/>
                </a:ln>
                <a:latin typeface="Times New Roman" panose="02020603050405020304" pitchFamily="18" charset="0"/>
                <a:ea typeface="ＭＳ Ｐゴシック" panose="020B0600070205080204" pitchFamily="34" charset="-128"/>
                <a:cs typeface="Times New Roman" panose="02020603050405020304" pitchFamily="18" charset="0"/>
              </a:rPr>
              <a:t> αι. π.Χ. υπό την ηγεσία του Ιησού του Ναυή.</a:t>
            </a:r>
            <a:br>
              <a:rPr lang="el-GR" sz="2300" cap="none" smtClean="0">
                <a:ln>
                  <a:noFill/>
                </a:ln>
                <a:latin typeface="Times New Roman" panose="02020603050405020304" pitchFamily="18" charset="0"/>
                <a:ea typeface="ＭＳ Ｐゴシック" panose="020B0600070205080204" pitchFamily="34" charset="-128"/>
                <a:cs typeface="Times New Roman" panose="02020603050405020304" pitchFamily="18" charset="0"/>
              </a:rPr>
            </a:br>
            <a:r>
              <a:rPr lang="el-GR" sz="2300" cap="none" smtClean="0">
                <a:ln>
                  <a:noFill/>
                </a:ln>
                <a:latin typeface="Times New Roman" panose="02020603050405020304" pitchFamily="18" charset="0"/>
                <a:ea typeface="ＭＳ Ｐゴシック" panose="020B0600070205080204" pitchFamily="34" charset="-128"/>
                <a:cs typeface="Times New Roman" panose="02020603050405020304" pitchFamily="18" charset="0"/>
              </a:rPr>
              <a:t/>
            </a:r>
            <a:br>
              <a:rPr lang="el-GR" sz="2300" cap="none" smtClean="0">
                <a:ln>
                  <a:noFill/>
                </a:ln>
                <a:latin typeface="Times New Roman" panose="02020603050405020304" pitchFamily="18" charset="0"/>
                <a:ea typeface="ＭＳ Ｐゴシック" panose="020B0600070205080204" pitchFamily="34" charset="-128"/>
                <a:cs typeface="Times New Roman" panose="02020603050405020304" pitchFamily="18" charset="0"/>
              </a:rPr>
            </a:br>
            <a:r>
              <a:rPr lang="el-GR" sz="2300" cap="none" smtClean="0">
                <a:ln>
                  <a:noFill/>
                </a:ln>
                <a:latin typeface="Times New Roman" panose="02020603050405020304" pitchFamily="18" charset="0"/>
                <a:ea typeface="ＭＳ Ｐゴシック" panose="020B0600070205080204" pitchFamily="34" charset="-128"/>
                <a:cs typeface="Times New Roman" panose="02020603050405020304" pitchFamily="18" charset="0"/>
              </a:rPr>
              <a:t>Εμφανίζεται ως τρόπος ζωής «η αμφικτιονία» που είναι η ελληνική λέξη που χρησιμοποιείται για να περιγράψει μια ομοσπονδία φυλών ενωμένων γύρω από ένα κεντρικό θυσιαστήριο (12 φυλές). Η ενότητα αφορά καθαρά στην φυλετική ομοσπονδία και όχι στην πολιτική.</a:t>
            </a:r>
            <a:br>
              <a:rPr lang="el-GR" sz="2300" cap="none" smtClean="0">
                <a:ln>
                  <a:noFill/>
                </a:ln>
                <a:latin typeface="Times New Roman" panose="02020603050405020304" pitchFamily="18" charset="0"/>
                <a:ea typeface="ＭＳ Ｐゴシック" panose="020B0600070205080204" pitchFamily="34" charset="-128"/>
                <a:cs typeface="Times New Roman" panose="02020603050405020304" pitchFamily="18" charset="0"/>
              </a:rPr>
            </a:br>
            <a:r>
              <a:rPr lang="el-GR" sz="2300" cap="none" smtClean="0">
                <a:ln>
                  <a:noFill/>
                </a:ln>
                <a:latin typeface="Times New Roman" panose="02020603050405020304" pitchFamily="18" charset="0"/>
                <a:ea typeface="ＭＳ Ｐゴシック" panose="020B0600070205080204" pitchFamily="34" charset="-128"/>
                <a:cs typeface="Times New Roman" panose="02020603050405020304" pitchFamily="18" charset="0"/>
              </a:rPr>
              <a:t/>
            </a:r>
            <a:br>
              <a:rPr lang="el-GR" sz="2300" cap="none" smtClean="0">
                <a:ln>
                  <a:noFill/>
                </a:ln>
                <a:latin typeface="Times New Roman" panose="02020603050405020304" pitchFamily="18" charset="0"/>
                <a:ea typeface="ＭＳ Ｐゴシック" panose="020B0600070205080204" pitchFamily="34" charset="-128"/>
                <a:cs typeface="Times New Roman" panose="02020603050405020304" pitchFamily="18" charset="0"/>
              </a:rPr>
            </a:br>
            <a:r>
              <a:rPr lang="el-GR" sz="2300" cap="none" smtClean="0">
                <a:ln>
                  <a:noFill/>
                </a:ln>
                <a:latin typeface="Times New Roman" panose="02020603050405020304" pitchFamily="18" charset="0"/>
                <a:ea typeface="ＭＳ Ｐゴシック" panose="020B0600070205080204" pitchFamily="34" charset="-128"/>
                <a:cs typeface="Times New Roman" panose="02020603050405020304" pitchFamily="18" charset="0"/>
              </a:rPr>
              <a:t>Το κέντρο της λατρείας δεν είναι σταθερό (Συχέμ, Βαιθήλ, Σηλώ κ.α.).</a:t>
            </a:r>
            <a:r>
              <a:rPr lang="el-GR" sz="2600" cap="none" smtClean="0">
                <a:ln>
                  <a:noFill/>
                </a:ln>
                <a:latin typeface="Arial" panose="020B0604020202020204" pitchFamily="34" charset="0"/>
                <a:ea typeface="ＭＳ Ｐゴシック" panose="020B0600070205080204" pitchFamily="34" charset="-128"/>
                <a:cs typeface="Arial" panose="020B0604020202020204" pitchFamily="34" charset="0"/>
              </a:rPr>
              <a:t/>
            </a:r>
            <a:br>
              <a:rPr lang="el-GR" sz="2600" cap="none" smtClean="0">
                <a:ln>
                  <a:noFill/>
                </a:ln>
                <a:latin typeface="Arial" panose="020B0604020202020204" pitchFamily="34" charset="0"/>
                <a:ea typeface="ＭＳ Ｐゴシック" panose="020B0600070205080204" pitchFamily="34" charset="-128"/>
                <a:cs typeface="Arial" panose="020B0604020202020204" pitchFamily="34" charset="0"/>
              </a:rPr>
            </a:br>
            <a:r>
              <a:rPr lang="el-GR" sz="2600" cap="none" smtClean="0">
                <a:ln>
                  <a:noFill/>
                </a:ln>
                <a:latin typeface="Arial" panose="020B0604020202020204" pitchFamily="34" charset="0"/>
                <a:ea typeface="ＭＳ Ｐゴシック" panose="020B0600070205080204" pitchFamily="34" charset="-128"/>
                <a:cs typeface="Arial" panose="020B0604020202020204" pitchFamily="34" charset="0"/>
              </a:rPr>
              <a:t/>
            </a:r>
            <a:br>
              <a:rPr lang="el-GR" sz="2600" cap="none" smtClean="0">
                <a:ln>
                  <a:noFill/>
                </a:ln>
                <a:latin typeface="Arial" panose="020B0604020202020204" pitchFamily="34" charset="0"/>
                <a:ea typeface="ＭＳ Ｐゴシック" panose="020B0600070205080204" pitchFamily="34" charset="-128"/>
                <a:cs typeface="Arial" panose="020B0604020202020204" pitchFamily="34" charset="0"/>
              </a:rPr>
            </a:br>
            <a:endParaRPr lang="el-GR" sz="2600" cap="none" smtClean="0">
              <a:ln>
                <a:noFill/>
              </a:ln>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Text Placeholder 3"/>
          <p:cNvSpPr>
            <a:spLocks noGrp="1"/>
          </p:cNvSpPr>
          <p:nvPr>
            <p:ph type="body" sz="quarter" idx="14"/>
          </p:nvPr>
        </p:nvSpPr>
        <p:spPr>
          <a:xfrm>
            <a:off x="1863725" y="376238"/>
            <a:ext cx="8304213" cy="457200"/>
          </a:xfrm>
        </p:spPr>
        <p:txBody>
          <a:bodyPr>
            <a:noAutofit/>
          </a:bodyPr>
          <a:lstStyle/>
          <a:p>
            <a:pPr algn="ctr" eaLnBrk="1" hangingPunct="1">
              <a:defRPr/>
            </a:pPr>
            <a:r>
              <a:rPr lang="el-GR" sz="3500" b="1" smtClean="0">
                <a:solidFill>
                  <a:schemeClr val="tx1"/>
                </a:solidFill>
                <a:effectLst>
                  <a:outerShdw blurRad="38100" dist="38100" dir="2700000" algn="tl">
                    <a:srgbClr val="000000"/>
                  </a:outerShdw>
                </a:effectLst>
                <a:latin typeface="Arial" charset="0"/>
                <a:ea typeface="ＭＳ Ｐゴシック" pitchFamily="-101" charset="-128"/>
                <a:cs typeface="Arial" charset="0"/>
              </a:rPr>
              <a:t>ΓΗ ΧΑΝΑΑΝ</a:t>
            </a:r>
          </a:p>
          <a:p>
            <a:pPr algn="ctr" eaLnBrk="1" hangingPunct="1">
              <a:defRPr/>
            </a:pPr>
            <a:endParaRPr lang="el-GR" sz="3500" b="1" smtClean="0">
              <a:solidFill>
                <a:schemeClr val="tx1"/>
              </a:solidFill>
              <a:effectLst>
                <a:outerShdw blurRad="38100" dist="38100" dir="2700000" algn="tl">
                  <a:srgbClr val="000000"/>
                </a:outerShdw>
              </a:effectLst>
              <a:latin typeface="Arial" charset="0"/>
              <a:ea typeface="ＭＳ Ｐゴシック" pitchFamily="-101" charset="-128"/>
              <a:cs typeface="Arial" charset="0"/>
            </a:endParaRPr>
          </a:p>
        </p:txBody>
      </p:sp>
      <p:pic>
        <p:nvPicPr>
          <p:cNvPr id="1229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1273175"/>
            <a:ext cx="2673350"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106988" y="1025525"/>
            <a:ext cx="6000750" cy="508000"/>
          </a:xfrm>
        </p:spPr>
        <p:txBody>
          <a:bodyPr>
            <a:normAutofit fontScale="90000"/>
          </a:bodyPr>
          <a:lstStyle/>
          <a:p>
            <a:pPr eaLnBrk="1" hangingPunct="1">
              <a:defRPr/>
            </a:pPr>
            <a:r>
              <a:rPr lang="el-GR" sz="2900" b="1" cap="none" smtClean="0">
                <a:ln>
                  <a:noFill/>
                </a:ln>
                <a:effectLst>
                  <a:outerShdw blurRad="38100" dist="38100" dir="2700000" algn="tl">
                    <a:srgbClr val="000000"/>
                  </a:outerShdw>
                </a:effectLst>
                <a:latin typeface="Arial" charset="0"/>
                <a:ea typeface="ＭＳ Ｐゴシック" pitchFamily="-101" charset="-128"/>
                <a:cs typeface="Arial" charset="0"/>
              </a:rPr>
              <a:t>ΚΡΙΤΕΣ (1200-1050 π.Χ.)</a:t>
            </a:r>
          </a:p>
        </p:txBody>
      </p:sp>
      <p:sp>
        <p:nvSpPr>
          <p:cNvPr id="13315" name="Text Placeholder 6"/>
          <p:cNvSpPr>
            <a:spLocks noGrp="1"/>
          </p:cNvSpPr>
          <p:nvPr>
            <p:ph type="body" sz="half" idx="2"/>
          </p:nvPr>
        </p:nvSpPr>
        <p:spPr>
          <a:xfrm>
            <a:off x="5106988" y="2143125"/>
            <a:ext cx="4897437" cy="2941638"/>
          </a:xfrm>
        </p:spPr>
        <p:txBody>
          <a:bodyPr/>
          <a:lstStyle/>
          <a:p>
            <a:pPr marL="342900" indent="-342900" eaLnBrk="1" hangingPunct="1">
              <a:buFont typeface="Wingdings" panose="05000000000000000000" pitchFamily="2" charset="2"/>
              <a:buChar char="§"/>
            </a:pPr>
            <a:r>
              <a:rPr lang="el-GR" sz="22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Γεδεών, Σαμψών, Δεβώρρα κ.α.</a:t>
            </a:r>
          </a:p>
          <a:p>
            <a:pPr marL="342900" indent="-342900" eaLnBrk="1" hangingPunct="1"/>
            <a:endParaRPr lang="el-GR" sz="22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indent="-342900" eaLnBrk="1" hangingPunct="1">
              <a:buFont typeface="Wingdings" panose="05000000000000000000" pitchFamily="2" charset="2"/>
              <a:buChar char="§"/>
            </a:pPr>
            <a:r>
              <a:rPr lang="el-GR" sz="22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Αρχικά ήταν χαρισματικοί στρατιωτικοί ηγέτες (</a:t>
            </a:r>
            <a:r>
              <a:rPr lang="el-GR" sz="2200" i="1"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Κρ.</a:t>
            </a:r>
            <a:r>
              <a:rPr lang="el-GR" sz="2200" smtClean="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 2,16). Εν συνεχεία, οι δραστηριότητές του ήταν κυρίως δικαστικές παρά στρατιωτικές.</a:t>
            </a:r>
          </a:p>
        </p:txBody>
      </p:sp>
      <p:pic>
        <p:nvPicPr>
          <p:cNvPr id="13316"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5288" y="1128713"/>
            <a:ext cx="4191000" cy="4762500"/>
          </a:xfrm>
          <a:noFill/>
        </p:spPr>
      </p:pic>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11A3462B-C54C-4853-83C7-1C5EFF0004B5}">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emplate>Slice</Template>
  <TotalTime>4867</TotalTime>
  <Words>967</Words>
  <Application>Microsoft Office PowerPoint</Application>
  <PresentationFormat>Ευρεία οθόνη</PresentationFormat>
  <Paragraphs>88</Paragraphs>
  <Slides>19</Slides>
  <Notes>0</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19</vt:i4>
      </vt:variant>
    </vt:vector>
  </HeadingPairs>
  <TitlesOfParts>
    <vt:vector size="27" baseType="lpstr">
      <vt:lpstr>Arial</vt:lpstr>
      <vt:lpstr>ＭＳ Ｐゴシック</vt:lpstr>
      <vt:lpstr>Century Gothic</vt:lpstr>
      <vt:lpstr>Wingdings 3</vt:lpstr>
      <vt:lpstr>Calibri</vt:lpstr>
      <vt:lpstr>Times New Roman</vt:lpstr>
      <vt:lpstr>Wingdings</vt:lpstr>
      <vt:lpstr>Slice</vt:lpstr>
      <vt:lpstr>ΒΙΒΛΙΚΗ ΙΣΤΟΡΙΑ   ΑΠΟ ΑΒΡΑΑΜ  ΕΩΣ ΑΙΧΜΑΛΩΣΙΑ ΒΑΒΥΛΩΝΟΣ </vt:lpstr>
      <vt:lpstr>ΕΠΟΧΗ ΤΟΥ ΛΙΘΟΥ &amp; ΤΟΥ ΧΑΛΚΟΥ</vt:lpstr>
      <vt:lpstr>Παρουσίαση του PowerPoint</vt:lpstr>
      <vt:lpstr>Η πατριαρχική περίοδος (2000-1700 π.Χ.)</vt:lpstr>
      <vt:lpstr>ΑΒΡΑΑΜ</vt:lpstr>
      <vt:lpstr>Η Έξοδος από την Αίγυπτο - Μωυσής</vt:lpstr>
      <vt:lpstr>ΜΩΥΣΗΣ</vt:lpstr>
      <vt:lpstr>Εγκατάσταση στη γη της επαγγελίας στο τέλος του 13ου αι. π.Χ. υπό την ηγεσία του Ιησού του Ναυή.  Εμφανίζεται ως τρόπος ζωής «η αμφικτιονία» που είναι η ελληνική λέξη που χρησιμοποιείται για να περιγράψει μια ομοσπονδία φυλών ενωμένων γύρω από ένα κεντρικό θυσιαστήριο (12 φυλές). Η ενότητα αφορά καθαρά στην φυλετική ομοσπονδία και όχι στην πολιτική.  Το κέντρο της λατρείας δεν είναι σταθερό (Συχέμ, Βαιθήλ, Σηλώ κ.α.).  </vt:lpstr>
      <vt:lpstr>ΚΡΙΤΕΣ (1200-1050 π.Χ.)</vt:lpstr>
      <vt:lpstr>Η ΜΟΝΑΡΧΙΑ ΚΑΙ Η ΕΞΟΡΙΑ (1020 - 539 π.Χ.)</vt:lpstr>
      <vt:lpstr>ΔΑΒΙΔ (1000 - 962 π.Χ.) Η μεγαλύτερη στρατιωτική και πολιτική φυσιογνωμία</vt:lpstr>
      <vt:lpstr>ΣΟΛΟΜΩΝ (961 – 922 π.Χ.)</vt:lpstr>
      <vt:lpstr>Ισραήλ και Ιούδας (922 – 721 π.Χ.)</vt:lpstr>
      <vt:lpstr>Τα τελευταία χρόνια του Ισραήλ (746 - 721 π.Χ.)</vt:lpstr>
      <vt:lpstr>Παρουσίαση του PowerPoint</vt:lpstr>
      <vt:lpstr>Δύο πολιορκίες της Ιερουσαλήμ από τους Βαβυλωνίους (597 και 587 π.Χ.). Ο προφήτης Ιερεμίας πρότεινε κατά τη δεύτερη πολιορκία να μην αντισταθούν.  Κατάλυση της Ιερουσαλήμ (586 π.Χ). Βαβυλώνιος Αιχμαλωσία (587 -539 π.Χ.). Αρχή των συναγωγών.  Το κράτος του Ιούδα ενσωματώθηκε στη βαβυλωνιακή επαρχία της Σαμάρειας, αλλά δεν έγινε εισαγωγή εθνικών, όπως είχε συμβεί όταν καταλύθηκε το Ισραηλιτικό βασίλειο, το 721 π.Χ.  </vt:lpstr>
      <vt:lpstr>Παρουσίαση του PowerPoint</vt:lpstr>
      <vt:lpstr>Γεννήθηκε το 774 π.Χ. και κλήθηκε στο προφητικό αξίωμα το 738 π.Χ.  Έδρασε στο Νότιο βασίλειο, ενώ ο «Δευτεροησαΐας» έδρασε στη Βαβυλώνα κατά την περίοδο της αιχμαλωσίας.</vt:lpstr>
      <vt:lpstr>ΣΑΣ ΕΥΧΑΡΙΣΤΟΥΜΕ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ΣΟΔΟΜΑ ΚΑΙ ΓΟΜΟΡΡΑ  ΑΡΧΑΙΟΛΟΓΙΚΗ ΠΡΟΣΕΓΓΙΣΗ</dc:title>
  <dc:creator>simple</dc:creator>
  <cp:lastModifiedBy>geran</cp:lastModifiedBy>
  <cp:revision>463</cp:revision>
  <dcterms:created xsi:type="dcterms:W3CDTF">2015-03-31T06:53:14Z</dcterms:created>
  <dcterms:modified xsi:type="dcterms:W3CDTF">2015-09-07T08:01:25Z</dcterms:modified>
</cp:coreProperties>
</file>