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2.xml" ContentType="application/vnd.openxmlformats-officedocument.presentationml.notesSlide+xml"/>
  <Override PartName="/ppt/tags/tag2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4.xml" ContentType="application/vnd.openxmlformats-officedocument.presentationml.tags+xml"/>
  <Override PartName="/ppt/notesSlides/notesSlide6.xml" ContentType="application/vnd.openxmlformats-officedocument.presentationml.notesSlide+xml"/>
  <Override PartName="/ppt/tags/tag2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51"/>
  </p:notesMasterIdLst>
  <p:sldIdLst>
    <p:sldId id="256" r:id="rId3"/>
    <p:sldId id="301" r:id="rId4"/>
    <p:sldId id="302" r:id="rId5"/>
    <p:sldId id="303" r:id="rId6"/>
    <p:sldId id="304" r:id="rId7"/>
    <p:sldId id="305" r:id="rId8"/>
    <p:sldId id="306" r:id="rId9"/>
    <p:sldId id="307" r:id="rId10"/>
    <p:sldId id="308" r:id="rId11"/>
    <p:sldId id="309" r:id="rId12"/>
    <p:sldId id="310" r:id="rId13"/>
    <p:sldId id="311" r:id="rId14"/>
    <p:sldId id="312" r:id="rId15"/>
    <p:sldId id="313" r:id="rId16"/>
    <p:sldId id="314" r:id="rId17"/>
    <p:sldId id="315" r:id="rId18"/>
    <p:sldId id="316" r:id="rId19"/>
    <p:sldId id="317" r:id="rId20"/>
    <p:sldId id="318" r:id="rId21"/>
    <p:sldId id="319" r:id="rId22"/>
    <p:sldId id="320" r:id="rId23"/>
    <p:sldId id="321" r:id="rId24"/>
    <p:sldId id="322" r:id="rId25"/>
    <p:sldId id="323" r:id="rId26"/>
    <p:sldId id="324" r:id="rId27"/>
    <p:sldId id="325" r:id="rId28"/>
    <p:sldId id="326" r:id="rId29"/>
    <p:sldId id="327" r:id="rId30"/>
    <p:sldId id="328" r:id="rId31"/>
    <p:sldId id="329" r:id="rId32"/>
    <p:sldId id="330" r:id="rId33"/>
    <p:sldId id="331" r:id="rId34"/>
    <p:sldId id="332" r:id="rId35"/>
    <p:sldId id="333" r:id="rId36"/>
    <p:sldId id="334" r:id="rId37"/>
    <p:sldId id="335" r:id="rId38"/>
    <p:sldId id="336" r:id="rId39"/>
    <p:sldId id="337" r:id="rId40"/>
    <p:sldId id="340" r:id="rId41"/>
    <p:sldId id="290" r:id="rId42"/>
    <p:sldId id="295" r:id="rId43"/>
    <p:sldId id="341" r:id="rId44"/>
    <p:sldId id="292" r:id="rId45"/>
    <p:sldId id="291" r:id="rId46"/>
    <p:sldId id="294" r:id="rId47"/>
    <p:sldId id="293" r:id="rId48"/>
    <p:sldId id="300" r:id="rId49"/>
    <p:sldId id="338" r:id="rId50"/>
  </p:sldIdLst>
  <p:sldSz cx="9144000" cy="6858000" type="screen4x3"/>
  <p:notesSz cx="6858000" cy="9144000"/>
  <p:custDataLst>
    <p:tags r:id="rId52"/>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301"/>
            <p14:sldId id="302"/>
            <p14:sldId id="303"/>
            <p14:sldId id="304"/>
            <p14:sldId id="305"/>
            <p14:sldId id="306"/>
            <p14:sldId id="307"/>
            <p14:sldId id="308"/>
            <p14:sldId id="309"/>
            <p14:sldId id="310"/>
            <p14:sldId id="311"/>
            <p14:sldId id="312"/>
            <p14:sldId id="313"/>
            <p14:sldId id="314"/>
            <p14:sldId id="315"/>
            <p14:sldId id="316"/>
            <p14:sldId id="317"/>
            <p14:sldId id="318"/>
            <p14:sldId id="319"/>
            <p14:sldId id="320"/>
            <p14:sldId id="321"/>
            <p14:sldId id="322"/>
            <p14:sldId id="323"/>
            <p14:sldId id="324"/>
            <p14:sldId id="325"/>
            <p14:sldId id="326"/>
            <p14:sldId id="327"/>
            <p14:sldId id="328"/>
            <p14:sldId id="329"/>
            <p14:sldId id="330"/>
            <p14:sldId id="331"/>
            <p14:sldId id="332"/>
            <p14:sldId id="333"/>
            <p14:sldId id="334"/>
            <p14:sldId id="335"/>
            <p14:sldId id="336"/>
            <p14:sldId id="337"/>
            <p14:sldId id="340"/>
            <p14:sldId id="290"/>
            <p14:sldId id="295"/>
            <p14:sldId id="341"/>
            <p14:sldId id="292"/>
            <p14:sldId id="291"/>
            <p14:sldId id="294"/>
          </p14:sldIdLst>
        </p14:section>
        <p14:section name="Untitled Section" id="{0F1CB131-A6BD-43D0-B8D4-1F27CEF7A05E}">
          <p14:sldIdLst>
            <p14:sldId id="293"/>
            <p14:sldId id="300"/>
            <p14:sldId id="338"/>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5" autoAdjust="0"/>
    <p:restoredTop sz="99344" autoAdjust="0"/>
  </p:normalViewPr>
  <p:slideViewPr>
    <p:cSldViewPr>
      <p:cViewPr>
        <p:scale>
          <a:sx n="77" d="100"/>
          <a:sy n="77" d="100"/>
        </p:scale>
        <p:origin x="-324" y="-48"/>
      </p:cViewPr>
      <p:guideLst>
        <p:guide orient="horz" pos="2160"/>
        <p:guide pos="2880"/>
      </p:guideLst>
    </p:cSldViewPr>
  </p:slideViewPr>
  <p:outlineViewPr>
    <p:cViewPr>
      <p:scale>
        <a:sx n="33" d="100"/>
        <a:sy n="33" d="100"/>
      </p:scale>
      <p:origin x="66" y="6463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1/4/2016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47</a:t>
            </a:fld>
            <a:endParaRPr lang="el-GR"/>
          </a:p>
        </p:txBody>
      </p:sp>
    </p:spTree>
    <p:extLst>
      <p:ext uri="{BB962C8B-B14F-4D97-AF65-F5344CB8AC3E}">
        <p14:creationId xmlns:p14="http://schemas.microsoft.com/office/powerpoint/2010/main" val="1187057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48</a:t>
            </a:fld>
            <a:endParaRPr lang="el-GR"/>
          </a:p>
        </p:txBody>
      </p:sp>
    </p:spTree>
    <p:extLst>
      <p:ext uri="{BB962C8B-B14F-4D97-AF65-F5344CB8AC3E}">
        <p14:creationId xmlns:p14="http://schemas.microsoft.com/office/powerpoint/2010/main" val="1683499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2382119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1094119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44</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45</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Ο Ρωμαϊκός κόσμος της εποχής της Καινής Διαθήκης </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Ο Ρωμαϊκός κόσμος της εποχής της Καινής Διαθήκης </a:t>
            </a:r>
            <a:endParaRPr lang="en-US" sz="1000" dirty="0">
              <a:solidFill>
                <a:srgbClr val="5075BC"/>
              </a:solidFill>
              <a:ea typeface="ＭＳ Ｐゴシック" pitchFamily="34" charset="-128"/>
              <a:cs typeface="+mn-cs"/>
            </a:endParaRPr>
          </a:p>
        </p:txBody>
      </p:sp>
      <p:pic>
        <p:nvPicPr>
          <p:cNvPr id="6" name="Picture 5" descr="[DECORATIVE]"/>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Ο Ρωμαϊκός κόσμος της εποχής της Καινής Διαθήκης </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Ο Ρωμαϊκός κόσμος της εποχής της Καινής Διαθήκης </a:t>
            </a:r>
            <a:endParaRPr lang="en-US" sz="1000" dirty="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Ο Ρωμαϊκός κόσμος της εποχής της Καινής Διαθήκης </a:t>
            </a:r>
            <a:endParaRPr lang="en-US" sz="1000" dirty="0">
              <a:solidFill>
                <a:srgbClr val="5075BC"/>
              </a:solidFill>
              <a:ea typeface="ＭＳ Ｐゴシック" pitchFamily="34" charset="-128"/>
              <a:cs typeface="+mn-cs"/>
            </a:endParaRPr>
          </a:p>
        </p:txBody>
      </p:sp>
      <p:pic>
        <p:nvPicPr>
          <p:cNvPr id="5" name="Picture 4" descr="[DECORATIVE]"/>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rgbClr val="5075BC"/>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Ο Ρωμαϊκός κόσμος της εποχής της Καινής Διαθήκης </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rgbClr val="5075BC"/>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Ο Ρωμαϊκός κόσμος της εποχής της Καινής Διαθήκης </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22.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1.jpg"/><Relationship Id="rId4"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12.jpg"/><Relationship Id="rId4"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13.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eclass.uoa.gr/modules/document/?course=SOCTHEOL103"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hyperlink" Target="http://opencourses.uoa.gr/courses/SOCTHEOL102/" TargetMode="Externa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14.png"/><Relationship Id="rId4" Type="http://schemas.openxmlformats.org/officeDocument/2006/relationships/hyperlink" Target="%5b1%5d%20http:/creativecommons.org/licenses/by-nc-sa/4.0/"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c2.staticflickr.com/4/3053/2663203917_eec8c9c70f_b.jp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www.epanellinismos.com/images/fbfiles/images/hellenistmap.jpg" TargetMode="External"/><Relationship Id="rId4" Type="http://schemas.openxmlformats.org/officeDocument/2006/relationships/hyperlink" Target="http://www.museicapitolini.org/var/museicivici/storage/images/musei/musei_capitolini/percorsi/percorsi_per_sale/pinacoteca_capitolina/sala_pietro_da_cortona_la_pittura_barocca_pietro_da_cortona_e_i_cortoneschi/ratto_delle_sabine/338906-1-ita-IT/ratto_delle_sabine.jpg" TargetMode="External"/></Relationships>
</file>

<file path=ppt/slides/_rels/slide47.xml.rels><?xml version="1.0" encoding="UTF-8" standalone="yes"?>
<Relationships xmlns="http://schemas.openxmlformats.org/package/2006/relationships"><Relationship Id="rId8" Type="http://schemas.openxmlformats.org/officeDocument/2006/relationships/hyperlink" Target="https://commons.wikimedia.org/wiki/File:Temple_of_Concord.jpg?uselang=el" TargetMode="External"/><Relationship Id="rId3" Type="http://schemas.openxmlformats.org/officeDocument/2006/relationships/hyperlink" Target="http://www.greek-language.gr/digitalResources/assets/img/ancient_greek/history/arxaiotita/xart-IV.1.jpg" TargetMode="External"/><Relationship Id="rId7" Type="http://schemas.openxmlformats.org/officeDocument/2006/relationships/hyperlink" Target="https://commons.wikimedia.org/wiki/File:Ara_Pacis_Roma_05.JPG?uselang=e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m.interactivetimeline.com/659/eje-cronologico-de-roma/a/5.jpg" TargetMode="External"/><Relationship Id="rId5" Type="http://schemas.openxmlformats.org/officeDocument/2006/relationships/hyperlink" Target="https://farm4.staticflickr.com/3594/3411665185_b8f2cc4e36_o.jpg" TargetMode="External"/><Relationship Id="rId4" Type="http://schemas.openxmlformats.org/officeDocument/2006/relationships/hyperlink" Target="https://commons.wikimedia.org/wiki/File:Ara_Pacis_Rom.jpg"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cdn2.godfatherpolitics.com/wp-content/uploads/2013/03/Nero-Caesar-Augustus.jp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4.jpg"/><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4"/>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normAutofit/>
          </a:bodyPr>
          <a:lstStyle/>
          <a:p>
            <a:r>
              <a:rPr lang="el-GR" sz="4200" dirty="0">
                <a:solidFill>
                  <a:srgbClr val="5075BC"/>
                </a:solidFill>
              </a:rPr>
              <a:t>Ερμηνεία </a:t>
            </a:r>
            <a:r>
              <a:rPr lang="el-GR" sz="4200" dirty="0" smtClean="0">
                <a:solidFill>
                  <a:srgbClr val="5075BC"/>
                </a:solidFill>
              </a:rPr>
              <a:t>ευαγγελικών και αποστολικών </a:t>
            </a:r>
            <a:r>
              <a:rPr lang="el-GR" sz="4200" dirty="0">
                <a:solidFill>
                  <a:srgbClr val="5075BC"/>
                </a:solidFill>
              </a:rPr>
              <a:t>περικοπών</a:t>
            </a:r>
            <a:endParaRPr lang="el-GR" sz="4200"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r>
              <a:rPr lang="el-GR" sz="2800" dirty="0">
                <a:solidFill>
                  <a:srgbClr val="5075BC"/>
                </a:solidFill>
                <a:latin typeface="+mj-lt"/>
                <a:ea typeface="+mj-ea"/>
                <a:cs typeface="+mj-cs"/>
              </a:rPr>
              <a:t>Ενότητα </a:t>
            </a:r>
            <a:r>
              <a:rPr lang="el-GR" sz="2800" dirty="0">
                <a:solidFill>
                  <a:srgbClr val="5075BC"/>
                </a:solidFill>
                <a:latin typeface="+mj-lt"/>
                <a:ea typeface="+mj-ea"/>
                <a:cs typeface="+mj-cs"/>
              </a:rPr>
              <a:t>1</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smtClean="0"/>
              <a:t>Ο Ρωμαϊκός κόσμος της εποχής της Καινής Διαθήκης </a:t>
            </a:r>
            <a:endParaRPr lang="el-GR" sz="2800" dirty="0"/>
          </a:p>
          <a:p>
            <a:endParaRPr lang="en-US" sz="2800" dirty="0" smtClean="0"/>
          </a:p>
          <a:p>
            <a:r>
              <a:rPr lang="el-GR" sz="2800" dirty="0" smtClean="0"/>
              <a:t>Κυριακή </a:t>
            </a:r>
            <a:r>
              <a:rPr lang="el-GR" sz="2800" dirty="0" err="1" smtClean="0"/>
              <a:t>Μελέτση</a:t>
            </a:r>
            <a:endParaRPr lang="el-GR" sz="2800" dirty="0"/>
          </a:p>
          <a:p>
            <a:r>
              <a:rPr lang="el-GR" sz="2800" dirty="0"/>
              <a:t>Θεολογική </a:t>
            </a:r>
            <a:r>
              <a:rPr lang="el-GR" sz="2800" dirty="0" smtClean="0"/>
              <a:t>Σχολή</a:t>
            </a:r>
            <a:endParaRPr lang="en-US" sz="2800" dirty="0" smtClean="0"/>
          </a:p>
          <a:p>
            <a:r>
              <a:rPr lang="el-GR" sz="2800" dirty="0"/>
              <a:t>Τμήμα Κοινωνικής Θεολογίας</a:t>
            </a:r>
          </a:p>
        </p:txBody>
      </p:sp>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ΡΩΜΗ ΚΑΙ ΤΑ ΕΛΛΗΝΙΣΤΙΚΑ ΒΑΣΙΛΕΙΑ ΤΟΝ 3</a:t>
            </a:r>
            <a:r>
              <a:rPr lang="el-GR" baseline="30000" dirty="0"/>
              <a:t>Ο</a:t>
            </a:r>
            <a:r>
              <a:rPr lang="el-GR" dirty="0"/>
              <a:t> ΑΙΩΝΑ π.Χ</a:t>
            </a:r>
            <a:r>
              <a:rPr lang="el-GR" dirty="0" smtClean="0"/>
              <a:t>.</a:t>
            </a:r>
            <a:endParaRPr lang="el-GR" dirty="0"/>
          </a:p>
        </p:txBody>
      </p:sp>
      <p:pic>
        <p:nvPicPr>
          <p:cNvPr id="5" name="Θέση περιεχομένου 4" descr="Χάρτης των ελληνιστικών βασιλείων"/>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02983" y="1557338"/>
            <a:ext cx="6550734" cy="4525962"/>
          </a:xfrm>
        </p:spPr>
      </p:pic>
      <p:sp>
        <p:nvSpPr>
          <p:cNvPr id="6" name="TextBox 5"/>
          <p:cNvSpPr txBox="1"/>
          <p:nvPr/>
        </p:nvSpPr>
        <p:spPr>
          <a:xfrm>
            <a:off x="7673697" y="6114988"/>
            <a:ext cx="360040" cy="216024"/>
          </a:xfrm>
          <a:prstGeom prst="rect">
            <a:avLst/>
          </a:prstGeom>
        </p:spPr>
        <p:txBody>
          <a:bodyPr vert="horz" wrap="square" lIns="91440" tIns="45720" rIns="91440" bIns="45720" rtlCol="0" anchor="ctr">
            <a:noAutofit/>
          </a:bodyPr>
          <a:lstStyle/>
          <a:p>
            <a:pPr algn="ctr"/>
            <a:r>
              <a:rPr lang="el-GR" sz="1500" dirty="0" smtClean="0"/>
              <a:t>3</a:t>
            </a:r>
          </a:p>
        </p:txBody>
      </p:sp>
    </p:spTree>
    <p:custDataLst>
      <p:tags r:id="rId1"/>
    </p:custDataLst>
    <p:extLst>
      <p:ext uri="{BB962C8B-B14F-4D97-AF65-F5344CB8AC3E}">
        <p14:creationId xmlns:p14="http://schemas.microsoft.com/office/powerpoint/2010/main" val="2571912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900" dirty="0"/>
              <a:t>ΑΛΛΑΓΕΣ ΣΤΗ ΡΩΜΑΪΚΗ ΔΙΟΙΚΗΣΗ ΚΑΙ ΚΟΙΝΩΝΙΑ ΜΕ ΤΗΝ ΕΠΕΚΤΑΣΗ </a:t>
            </a:r>
            <a:r>
              <a:rPr lang="el-GR" sz="3900" dirty="0" smtClean="0"/>
              <a:t>ΕΔΑΦΩΝ</a:t>
            </a:r>
            <a:endParaRPr lang="el-GR" sz="3900" dirty="0"/>
          </a:p>
        </p:txBody>
      </p:sp>
      <p:sp>
        <p:nvSpPr>
          <p:cNvPr id="3" name="Θέση περιεχομένου 2"/>
          <p:cNvSpPr>
            <a:spLocks noGrp="1"/>
          </p:cNvSpPr>
          <p:nvPr>
            <p:ph idx="1"/>
          </p:nvPr>
        </p:nvSpPr>
        <p:spPr/>
        <p:txBody>
          <a:bodyPr>
            <a:noAutofit/>
          </a:bodyPr>
          <a:lstStyle/>
          <a:p>
            <a:pPr marL="180000" indent="-180000">
              <a:spcBef>
                <a:spcPts val="0"/>
              </a:spcBef>
            </a:pPr>
            <a:r>
              <a:rPr lang="el-GR" sz="2100" dirty="0"/>
              <a:t>Τη βασιλική εξουσία ασκούν οι </a:t>
            </a:r>
            <a:r>
              <a:rPr lang="el-GR" sz="2100" dirty="0" err="1"/>
              <a:t>praetors</a:t>
            </a:r>
            <a:r>
              <a:rPr lang="el-GR" sz="2100" dirty="0"/>
              <a:t> (ύπατοι) ή </a:t>
            </a:r>
            <a:r>
              <a:rPr lang="el-GR" sz="2100" dirty="0" err="1"/>
              <a:t>iudices</a:t>
            </a:r>
            <a:r>
              <a:rPr lang="el-GR" sz="2100" dirty="0"/>
              <a:t> (δικαστές) με ετήσιο αξίωμα</a:t>
            </a:r>
          </a:p>
          <a:p>
            <a:pPr marL="180000" indent="-180000">
              <a:spcBef>
                <a:spcPts val="0"/>
              </a:spcBef>
            </a:pPr>
            <a:r>
              <a:rPr lang="el-GR" sz="2100" dirty="0"/>
              <a:t>Θεωρητικά η Σύγκλητος δεν έχει δύναμη. Πρακτικά τη συμβουλεύονται όλοι οι άρχοντες και δρουν μόνο αφού έχουν εξασφαλίσει το Συγκλητικό δόγμα</a:t>
            </a:r>
          </a:p>
          <a:p>
            <a:pPr marL="180000" indent="-180000">
              <a:spcBef>
                <a:spcPts val="0"/>
              </a:spcBef>
            </a:pPr>
            <a:r>
              <a:rPr lang="el-GR" sz="2100" dirty="0"/>
              <a:t>Διαμερισμός γης στους στρατιώτες – ίδρυση πόλεων </a:t>
            </a:r>
            <a:r>
              <a:rPr lang="el-GR" sz="2100" dirty="0" err="1"/>
              <a:t>κολωνιών</a:t>
            </a:r>
            <a:endParaRPr lang="el-GR" sz="2100" dirty="0"/>
          </a:p>
          <a:p>
            <a:pPr marL="180000" indent="-180000">
              <a:spcBef>
                <a:spcPts val="0"/>
              </a:spcBef>
            </a:pPr>
            <a:r>
              <a:rPr lang="el-GR" sz="2100" dirty="0"/>
              <a:t>Ανάπτυξη γεωργικής οικονομίας – δημογραφική ανάπτυξη – εξασφάλιση στρατού</a:t>
            </a:r>
          </a:p>
          <a:p>
            <a:pPr marL="180000" indent="-180000">
              <a:spcBef>
                <a:spcPts val="0"/>
              </a:spcBef>
            </a:pPr>
            <a:r>
              <a:rPr lang="el-GR" sz="2100" dirty="0"/>
              <a:t>Εμπόριο στις νέες περιοχές</a:t>
            </a:r>
          </a:p>
          <a:p>
            <a:pPr marL="180000" indent="-180000">
              <a:spcBef>
                <a:spcPts val="0"/>
              </a:spcBef>
            </a:pPr>
            <a:r>
              <a:rPr lang="el-GR" sz="2100" dirty="0"/>
              <a:t>Ο λαός διεκδικεί δικαιώματα πολιτικά, δηλαδή την εκλογή του σε αξιώματα. Την κερδίζει αλλά πρέπει να καταβάλει υψηλό τίμημα για τις ανώτερες θέσεις που μόνο οι αριστοκράτες μπορούν</a:t>
            </a:r>
          </a:p>
          <a:p>
            <a:pPr marL="180000" indent="-180000">
              <a:spcBef>
                <a:spcPts val="0"/>
              </a:spcBef>
            </a:pPr>
            <a:r>
              <a:rPr lang="el-GR" sz="2100" dirty="0"/>
              <a:t>Εμφάνιση των </a:t>
            </a:r>
            <a:r>
              <a:rPr lang="el-GR" sz="2100" i="1" dirty="0"/>
              <a:t>νέων ανδρών, </a:t>
            </a:r>
            <a:r>
              <a:rPr lang="el-GR" sz="2100" i="1" dirty="0" err="1"/>
              <a:t>novi</a:t>
            </a:r>
            <a:r>
              <a:rPr lang="el-GR" sz="2100" i="1" dirty="0"/>
              <a:t> </a:t>
            </a:r>
            <a:r>
              <a:rPr lang="el-GR" sz="2100" i="1" dirty="0" err="1"/>
              <a:t>homines</a:t>
            </a:r>
            <a:r>
              <a:rPr lang="el-GR" sz="2100" dirty="0"/>
              <a:t>, που διεκδικούν την ένταξη στη Σύγκλητο και της τάξης των ιππέων - ανταγωνισμός</a:t>
            </a:r>
          </a:p>
        </p:txBody>
      </p:sp>
    </p:spTree>
    <p:extLst>
      <p:ext uri="{BB962C8B-B14F-4D97-AF65-F5344CB8AC3E}">
        <p14:creationId xmlns:p14="http://schemas.microsoft.com/office/powerpoint/2010/main" val="1821993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ΡΩΜΑΪΚΗ ΑΥΤΟΚΡΑΤΟΡΙΑ ΚΑΙ ΟΙ ΡΩΜΑΪΚΕΣ ΕΠΑΡΧΙΕΣ </a:t>
            </a:r>
            <a:r>
              <a:rPr lang="el-GR" dirty="0" smtClean="0"/>
              <a:t>2</a:t>
            </a:r>
            <a:r>
              <a:rPr lang="el-GR" baseline="30000" dirty="0" smtClean="0"/>
              <a:t>ος</a:t>
            </a:r>
            <a:r>
              <a:rPr lang="el-GR" dirty="0" smtClean="0"/>
              <a:t> </a:t>
            </a:r>
            <a:r>
              <a:rPr lang="el-GR" dirty="0"/>
              <a:t>ΑΙΩΝΑΣ μ.Χ</a:t>
            </a:r>
            <a:r>
              <a:rPr lang="el-GR" dirty="0" smtClean="0"/>
              <a:t>.</a:t>
            </a:r>
            <a:endParaRPr lang="el-GR" dirty="0"/>
          </a:p>
        </p:txBody>
      </p:sp>
      <p:pic>
        <p:nvPicPr>
          <p:cNvPr id="4" name="Θέση περιεχομένου 3" descr="Χάρτης της Ρωμαϊκής Αυτοκρατορίας"/>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99592" y="1557337"/>
            <a:ext cx="7075204" cy="4714061"/>
          </a:xfrm>
        </p:spPr>
      </p:pic>
      <p:sp>
        <p:nvSpPr>
          <p:cNvPr id="5" name="TextBox 4"/>
          <p:cNvSpPr txBox="1"/>
          <p:nvPr/>
        </p:nvSpPr>
        <p:spPr>
          <a:xfrm>
            <a:off x="7974796" y="6055374"/>
            <a:ext cx="360040" cy="216024"/>
          </a:xfrm>
          <a:prstGeom prst="rect">
            <a:avLst/>
          </a:prstGeom>
        </p:spPr>
        <p:txBody>
          <a:bodyPr vert="horz" wrap="square" lIns="91440" tIns="45720" rIns="91440" bIns="45720" rtlCol="0" anchor="ctr">
            <a:noAutofit/>
          </a:bodyPr>
          <a:lstStyle/>
          <a:p>
            <a:pPr algn="ctr"/>
            <a:r>
              <a:rPr lang="el-GR" sz="1500" dirty="0" smtClean="0"/>
              <a:t>4</a:t>
            </a:r>
          </a:p>
        </p:txBody>
      </p:sp>
    </p:spTree>
    <p:custDataLst>
      <p:tags r:id="rId1"/>
    </p:custDataLst>
    <p:extLst>
      <p:ext uri="{BB962C8B-B14F-4D97-AF65-F5344CB8AC3E}">
        <p14:creationId xmlns:p14="http://schemas.microsoft.com/office/powerpoint/2010/main" val="2572741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ΑΡΧΕΣ ΤΗΣ ΡΩΜΑΪΚΗΣ ΔΗΜΟΚΡΑΤΙΑΣ</a:t>
            </a:r>
            <a:endParaRPr lang="el-GR" dirty="0"/>
          </a:p>
        </p:txBody>
      </p:sp>
      <p:sp>
        <p:nvSpPr>
          <p:cNvPr id="3" name="Θέση περιεχομένου 2"/>
          <p:cNvSpPr>
            <a:spLocks noGrp="1"/>
          </p:cNvSpPr>
          <p:nvPr>
            <p:ph idx="1"/>
            <p:custDataLst>
              <p:tags r:id="rId1"/>
            </p:custDataLst>
          </p:nvPr>
        </p:nvSpPr>
        <p:spPr/>
        <p:txBody>
          <a:bodyPr>
            <a:noAutofit/>
          </a:bodyPr>
          <a:lstStyle/>
          <a:p>
            <a:pPr marL="0" indent="0" algn="ctr">
              <a:spcBef>
                <a:spcPts val="0"/>
              </a:spcBef>
              <a:buNone/>
            </a:pPr>
            <a:r>
              <a:rPr lang="en-US" sz="2000" b="1" i="1" dirty="0"/>
              <a:t>RES PUBLICA </a:t>
            </a:r>
            <a:r>
              <a:rPr lang="el-GR" sz="2000" b="1" i="1" dirty="0" smtClean="0"/>
              <a:t>-</a:t>
            </a:r>
            <a:r>
              <a:rPr lang="en-US" sz="2000" b="1" i="1" dirty="0" smtClean="0"/>
              <a:t> </a:t>
            </a:r>
            <a:r>
              <a:rPr lang="en-US" sz="2000" b="1" i="1" dirty="0"/>
              <a:t>FIDES </a:t>
            </a:r>
            <a:r>
              <a:rPr lang="el-GR" sz="2000" b="1" i="1" dirty="0" smtClean="0"/>
              <a:t>-</a:t>
            </a:r>
            <a:r>
              <a:rPr lang="en-US" sz="2000" b="1" i="1" dirty="0" smtClean="0"/>
              <a:t> PIETAS </a:t>
            </a:r>
            <a:r>
              <a:rPr lang="el-GR" sz="2000" b="1" i="1" dirty="0" smtClean="0"/>
              <a:t>-</a:t>
            </a:r>
            <a:r>
              <a:rPr lang="en-US" sz="2000" b="1" i="1" dirty="0" smtClean="0"/>
              <a:t> LIBERTAS</a:t>
            </a:r>
            <a:r>
              <a:rPr lang="el-GR" sz="2000" b="1" i="1" dirty="0" smtClean="0"/>
              <a:t> </a:t>
            </a:r>
            <a:r>
              <a:rPr lang="en-US" sz="2000" b="1" i="1" dirty="0" smtClean="0"/>
              <a:t>- </a:t>
            </a:r>
            <a:r>
              <a:rPr lang="en-US" sz="2000" b="1" i="1" dirty="0"/>
              <a:t>DIGNITAS - VIRTUS </a:t>
            </a:r>
            <a:r>
              <a:rPr lang="el-GR" sz="2000" b="1" i="1" dirty="0" smtClean="0"/>
              <a:t>-</a:t>
            </a:r>
            <a:r>
              <a:rPr lang="en-US" sz="2000" b="1" i="1" dirty="0" smtClean="0"/>
              <a:t> </a:t>
            </a:r>
            <a:r>
              <a:rPr lang="en-US" sz="2000" b="1" i="1" dirty="0"/>
              <a:t>AUCTORITAS </a:t>
            </a:r>
            <a:endParaRPr lang="el-GR" sz="2000" b="1" i="1" dirty="0" smtClean="0"/>
          </a:p>
          <a:p>
            <a:pPr marL="0" indent="0" algn="ctr">
              <a:spcBef>
                <a:spcPts val="0"/>
              </a:spcBef>
              <a:buNone/>
            </a:pPr>
            <a:endParaRPr lang="en-US" sz="1000" dirty="0"/>
          </a:p>
          <a:p>
            <a:pPr marL="0" indent="0">
              <a:spcBef>
                <a:spcPts val="0"/>
              </a:spcBef>
              <a:buNone/>
            </a:pPr>
            <a:r>
              <a:rPr lang="en-US" sz="2000" b="1" i="1" dirty="0"/>
              <a:t>RES PUBLICA: </a:t>
            </a:r>
            <a:r>
              <a:rPr lang="el-GR" sz="2000" dirty="0"/>
              <a:t>Το κοινό εγχείρημα όλων των Ρωμαίων πολιτών, η </a:t>
            </a:r>
            <a:r>
              <a:rPr lang="el-GR" sz="2000" i="1" dirty="0" smtClean="0"/>
              <a:t>πολιτεία</a:t>
            </a:r>
            <a:r>
              <a:rPr lang="el-GR" sz="2000" dirty="0"/>
              <a:t>, η κοινωνία, το </a:t>
            </a:r>
            <a:r>
              <a:rPr lang="el-GR" sz="2000" dirty="0" smtClean="0"/>
              <a:t>πολίτευμα.</a:t>
            </a:r>
            <a:endParaRPr lang="el-GR" sz="2000" b="1" i="1" dirty="0"/>
          </a:p>
          <a:p>
            <a:pPr marL="0" indent="0">
              <a:spcBef>
                <a:spcPts val="0"/>
              </a:spcBef>
              <a:buNone/>
            </a:pPr>
            <a:r>
              <a:rPr lang="en-US" sz="2000" b="1" i="1" dirty="0"/>
              <a:t>FIDES: </a:t>
            </a:r>
            <a:r>
              <a:rPr lang="el-GR" sz="2000" dirty="0"/>
              <a:t>Η πίστη, η ουσία που χαρακτηρίζει την ηθική σχέση </a:t>
            </a:r>
            <a:r>
              <a:rPr lang="el-GR" sz="2000" dirty="0" smtClean="0"/>
              <a:t>πάτρωνα και </a:t>
            </a:r>
            <a:r>
              <a:rPr lang="el-GR" sz="2000" dirty="0"/>
              <a:t>πελάτη και όλο το σύστημα </a:t>
            </a:r>
            <a:r>
              <a:rPr lang="el-GR" sz="2000" i="1" dirty="0"/>
              <a:t>πατρωνίας</a:t>
            </a:r>
            <a:r>
              <a:rPr lang="el-GR" sz="2000" dirty="0"/>
              <a:t> αλλά και το </a:t>
            </a:r>
            <a:r>
              <a:rPr lang="el-GR" sz="2000" dirty="0" smtClean="0"/>
              <a:t>σύστημα </a:t>
            </a:r>
            <a:r>
              <a:rPr lang="el-GR" sz="2000" i="1" dirty="0" smtClean="0"/>
              <a:t>φιλίας</a:t>
            </a:r>
            <a:r>
              <a:rPr lang="el-GR" sz="2000" dirty="0" smtClean="0"/>
              <a:t> (</a:t>
            </a:r>
            <a:r>
              <a:rPr lang="en-US" sz="2000" i="1" dirty="0" err="1"/>
              <a:t>amicitia</a:t>
            </a:r>
            <a:r>
              <a:rPr lang="en-US" sz="2000" dirty="0"/>
              <a:t>).</a:t>
            </a:r>
            <a:endParaRPr lang="el-GR" sz="2000" dirty="0"/>
          </a:p>
          <a:p>
            <a:pPr marL="0" indent="0">
              <a:spcBef>
                <a:spcPts val="0"/>
              </a:spcBef>
              <a:buNone/>
            </a:pPr>
            <a:r>
              <a:rPr lang="el-GR" sz="2000" dirty="0"/>
              <a:t>              </a:t>
            </a:r>
            <a:r>
              <a:rPr lang="el-GR" sz="2000" b="1" dirty="0" smtClean="0"/>
              <a:t>Α</a:t>
            </a:r>
            <a:r>
              <a:rPr lang="el-GR" sz="2000" b="1" dirty="0"/>
              <a:t>. ΌΤΑΝ Η ΘΕΣΗ ΤΩΝ ΑΤΟΜΩΝ ΔΕΝ </a:t>
            </a:r>
            <a:r>
              <a:rPr lang="el-GR" sz="2000" b="1" dirty="0" smtClean="0"/>
              <a:t>ΕΙΝΑΙ </a:t>
            </a:r>
            <a:r>
              <a:rPr lang="el-GR" sz="2000" b="1" dirty="0"/>
              <a:t>ΟΜΟΤΙΜΗ</a:t>
            </a:r>
            <a:r>
              <a:rPr lang="en-US" sz="2000" b="1" dirty="0"/>
              <a:t>: </a:t>
            </a:r>
            <a:r>
              <a:rPr lang="el-GR" sz="2000" b="1" dirty="0"/>
              <a:t>ΠΑΤΡΩΝΙΑ</a:t>
            </a:r>
          </a:p>
          <a:p>
            <a:pPr marL="0" indent="0" algn="just">
              <a:spcBef>
                <a:spcPts val="0"/>
              </a:spcBef>
              <a:buNone/>
            </a:pPr>
            <a:r>
              <a:rPr lang="en-US" sz="2000" b="1" i="1" dirty="0" err="1"/>
              <a:t>Cliens</a:t>
            </a:r>
            <a:r>
              <a:rPr lang="en-US" sz="2000" b="1" i="1" dirty="0"/>
              <a:t>: </a:t>
            </a:r>
            <a:r>
              <a:rPr lang="el-GR" sz="2000" dirty="0"/>
              <a:t> ο </a:t>
            </a:r>
            <a:r>
              <a:rPr lang="el-GR" sz="2000" i="1" dirty="0" smtClean="0"/>
              <a:t>πελάτης. </a:t>
            </a:r>
            <a:r>
              <a:rPr lang="el-GR" sz="2000" dirty="0" smtClean="0"/>
              <a:t>Το </a:t>
            </a:r>
            <a:r>
              <a:rPr lang="el-GR" sz="2000" dirty="0"/>
              <a:t>αδύναμο μέρος που ζητά τη</a:t>
            </a:r>
            <a:r>
              <a:rPr lang="el-GR" sz="2000" i="1" dirty="0"/>
              <a:t> χάρη.</a:t>
            </a:r>
          </a:p>
          <a:p>
            <a:pPr marL="0" indent="0" algn="just">
              <a:spcBef>
                <a:spcPts val="0"/>
              </a:spcBef>
              <a:buNone/>
            </a:pPr>
            <a:r>
              <a:rPr lang="en-US" sz="2000" b="1" i="1" dirty="0" err="1"/>
              <a:t>Patronus</a:t>
            </a:r>
            <a:r>
              <a:rPr lang="en-US" sz="2000" b="1" i="1" dirty="0"/>
              <a:t>: </a:t>
            </a:r>
            <a:r>
              <a:rPr lang="el-GR" sz="2000" i="1" dirty="0"/>
              <a:t>ο πάτρωνας.</a:t>
            </a:r>
            <a:r>
              <a:rPr lang="el-GR" sz="2000" dirty="0"/>
              <a:t> Το δυνατό μέρος.</a:t>
            </a:r>
          </a:p>
          <a:p>
            <a:pPr marL="0" indent="0" algn="just">
              <a:spcBef>
                <a:spcPts val="0"/>
              </a:spcBef>
              <a:buNone/>
            </a:pPr>
            <a:r>
              <a:rPr lang="en-US" sz="2000" b="1" i="1" dirty="0" err="1"/>
              <a:t>Beneficium</a:t>
            </a:r>
            <a:r>
              <a:rPr lang="en-US" sz="2000" b="1" i="1" dirty="0"/>
              <a:t>:</a:t>
            </a:r>
            <a:r>
              <a:rPr lang="en-US" sz="2000" b="1" dirty="0"/>
              <a:t> </a:t>
            </a:r>
            <a:r>
              <a:rPr lang="el-GR" sz="2000" dirty="0"/>
              <a:t>η </a:t>
            </a:r>
            <a:r>
              <a:rPr lang="el-GR" sz="2000" i="1" dirty="0"/>
              <a:t>χάρη</a:t>
            </a:r>
            <a:r>
              <a:rPr lang="el-GR" sz="2000" dirty="0"/>
              <a:t> που ζητά ο </a:t>
            </a:r>
            <a:r>
              <a:rPr lang="el-GR" sz="2000" i="1" dirty="0"/>
              <a:t>πελάτης.</a:t>
            </a:r>
          </a:p>
          <a:p>
            <a:pPr marL="0" indent="0">
              <a:spcBef>
                <a:spcPts val="0"/>
              </a:spcBef>
              <a:buNone/>
            </a:pPr>
            <a:r>
              <a:rPr lang="en-US" sz="2000" b="1" i="1" dirty="0" err="1" smtClean="0"/>
              <a:t>Officium</a:t>
            </a:r>
            <a:r>
              <a:rPr lang="en-US" sz="2000" b="1" i="1" dirty="0" smtClean="0"/>
              <a:t>:</a:t>
            </a:r>
            <a:r>
              <a:rPr lang="el-GR" sz="2000" dirty="0" smtClean="0"/>
              <a:t> η </a:t>
            </a:r>
            <a:r>
              <a:rPr lang="el-GR" sz="2000" dirty="0"/>
              <a:t>υποχρέωση του </a:t>
            </a:r>
            <a:r>
              <a:rPr lang="el-GR" sz="2000" i="1" dirty="0"/>
              <a:t>πελάτη</a:t>
            </a:r>
            <a:r>
              <a:rPr lang="el-GR" sz="2000" dirty="0"/>
              <a:t> για ανταπόδοση της </a:t>
            </a:r>
            <a:r>
              <a:rPr lang="el-GR" sz="2000" i="1" dirty="0"/>
              <a:t>χάρης</a:t>
            </a:r>
            <a:r>
              <a:rPr lang="el-GR" sz="2000" dirty="0"/>
              <a:t>. </a:t>
            </a:r>
            <a:r>
              <a:rPr lang="el-GR" sz="2000" dirty="0" smtClean="0"/>
              <a:t>    Περιλαμβάνει</a:t>
            </a:r>
            <a:r>
              <a:rPr lang="el-GR" sz="2000" dirty="0"/>
              <a:t>: </a:t>
            </a:r>
            <a:r>
              <a:rPr lang="en-US" sz="2000" b="1" i="1" dirty="0" err="1"/>
              <a:t>salutatio</a:t>
            </a:r>
            <a:r>
              <a:rPr lang="en-US" sz="2000" b="1" i="1" dirty="0"/>
              <a:t>: </a:t>
            </a:r>
            <a:r>
              <a:rPr lang="el-GR" sz="2000" dirty="0"/>
              <a:t>τον πρωινό χαιρετισμό προς τον </a:t>
            </a:r>
            <a:r>
              <a:rPr lang="el-GR" sz="2000" dirty="0" smtClean="0"/>
              <a:t>πάτρωνα </a:t>
            </a:r>
            <a:r>
              <a:rPr lang="el-GR" sz="2000" dirty="0"/>
              <a:t>από τον πελάτη και </a:t>
            </a:r>
            <a:r>
              <a:rPr lang="en-US" sz="2000" b="1" i="1" dirty="0" err="1"/>
              <a:t>obsequium</a:t>
            </a:r>
            <a:r>
              <a:rPr lang="en-US" sz="2000" b="1" i="1" dirty="0"/>
              <a:t>: </a:t>
            </a:r>
            <a:r>
              <a:rPr lang="el-GR" sz="2000" dirty="0" smtClean="0"/>
              <a:t>σεβαστική </a:t>
            </a:r>
            <a:r>
              <a:rPr lang="el-GR" sz="2000" dirty="0"/>
              <a:t>συμπεριφορά. </a:t>
            </a:r>
          </a:p>
          <a:p>
            <a:pPr marL="0" indent="0" algn="ctr">
              <a:spcBef>
                <a:spcPts val="0"/>
              </a:spcBef>
              <a:buNone/>
            </a:pPr>
            <a:r>
              <a:rPr lang="el-GR" sz="2000" b="1" i="1" dirty="0"/>
              <a:t>       </a:t>
            </a:r>
            <a:r>
              <a:rPr lang="el-GR" sz="2000" b="1" dirty="0"/>
              <a:t>Β.</a:t>
            </a:r>
            <a:r>
              <a:rPr lang="el-GR" sz="2000" b="1" i="1" dirty="0"/>
              <a:t> </a:t>
            </a:r>
            <a:r>
              <a:rPr lang="el-GR" sz="2000" b="1" dirty="0"/>
              <a:t>ΟΜΟΤΙΜΗ ΘΕΣΗ ΑΤΟΜΩΝ: </a:t>
            </a:r>
            <a:r>
              <a:rPr lang="en-US" sz="2000" b="1" dirty="0"/>
              <a:t>AMICITIA</a:t>
            </a:r>
            <a:r>
              <a:rPr lang="el-GR" sz="2000" b="1" dirty="0"/>
              <a:t> (ΦΙΛΙΑ) - </a:t>
            </a:r>
            <a:r>
              <a:rPr lang="en-US" sz="2000" b="1" dirty="0"/>
              <a:t>GRATIA</a:t>
            </a:r>
            <a:r>
              <a:rPr lang="el-GR" sz="2000" b="1" dirty="0"/>
              <a:t> (ΕΠΙΡΡΟΗ)</a:t>
            </a:r>
            <a:endParaRPr lang="el-GR" sz="2000" dirty="0"/>
          </a:p>
        </p:txBody>
      </p:sp>
    </p:spTree>
    <p:extLst>
      <p:ext uri="{BB962C8B-B14F-4D97-AF65-F5344CB8AC3E}">
        <p14:creationId xmlns:p14="http://schemas.microsoft.com/office/powerpoint/2010/main" val="1187977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ΑΡΧΕΣ ΤΗΣ ΡΩΜΑΪΚΗΣ ΔΗΜΟΚΡΑΤΙΑΣ</a:t>
            </a:r>
            <a:r>
              <a:rPr lang="en-US" dirty="0"/>
              <a:t> [2]</a:t>
            </a:r>
            <a:endParaRPr lang="el-GR" dirty="0"/>
          </a:p>
        </p:txBody>
      </p:sp>
      <p:sp>
        <p:nvSpPr>
          <p:cNvPr id="3" name="Θέση περιεχομένου 2"/>
          <p:cNvSpPr>
            <a:spLocks noGrp="1"/>
          </p:cNvSpPr>
          <p:nvPr>
            <p:ph idx="1"/>
            <p:custDataLst>
              <p:tags r:id="rId1"/>
            </p:custDataLst>
          </p:nvPr>
        </p:nvSpPr>
        <p:spPr/>
        <p:txBody>
          <a:bodyPr>
            <a:noAutofit/>
          </a:bodyPr>
          <a:lstStyle/>
          <a:p>
            <a:pPr marL="0" indent="0" algn="ctr">
              <a:lnSpc>
                <a:spcPts val="2100"/>
              </a:lnSpc>
              <a:spcBef>
                <a:spcPts val="0"/>
              </a:spcBef>
              <a:buNone/>
            </a:pPr>
            <a:r>
              <a:rPr lang="en-US" sz="2000" b="1" i="1" dirty="0"/>
              <a:t>RES PUBLICA </a:t>
            </a:r>
            <a:r>
              <a:rPr lang="el-GR" sz="2000" b="1" i="1" dirty="0" smtClean="0"/>
              <a:t>-</a:t>
            </a:r>
            <a:r>
              <a:rPr lang="en-US" sz="2000" b="1" i="1" dirty="0" smtClean="0"/>
              <a:t> </a:t>
            </a:r>
            <a:r>
              <a:rPr lang="en-US" sz="2000" b="1" i="1" dirty="0"/>
              <a:t>FIDES </a:t>
            </a:r>
            <a:r>
              <a:rPr lang="el-GR" sz="2000" b="1" i="1" dirty="0" smtClean="0"/>
              <a:t>-</a:t>
            </a:r>
            <a:r>
              <a:rPr lang="en-US" sz="2000" b="1" i="1" dirty="0" smtClean="0"/>
              <a:t> PIETAS </a:t>
            </a:r>
            <a:r>
              <a:rPr lang="el-GR" sz="2000" b="1" i="1" dirty="0" smtClean="0"/>
              <a:t>-</a:t>
            </a:r>
            <a:r>
              <a:rPr lang="en-US" sz="2000" b="1" i="1" dirty="0" smtClean="0"/>
              <a:t> LIBERTAS</a:t>
            </a:r>
            <a:r>
              <a:rPr lang="el-GR" sz="2000" b="1" i="1" dirty="0" smtClean="0"/>
              <a:t> </a:t>
            </a:r>
            <a:r>
              <a:rPr lang="en-US" sz="2000" b="1" i="1" dirty="0" smtClean="0"/>
              <a:t>- </a:t>
            </a:r>
            <a:r>
              <a:rPr lang="en-US" sz="2000" b="1" i="1" dirty="0"/>
              <a:t>DIGNITAS - VIRTUS </a:t>
            </a:r>
            <a:r>
              <a:rPr lang="el-GR" sz="2000" b="1" i="1" dirty="0" smtClean="0"/>
              <a:t>-</a:t>
            </a:r>
            <a:r>
              <a:rPr lang="en-US" sz="2000" b="1" i="1" dirty="0" smtClean="0"/>
              <a:t> </a:t>
            </a:r>
            <a:r>
              <a:rPr lang="en-US" sz="2000" b="1" i="1" dirty="0"/>
              <a:t>AUCTORITAS </a:t>
            </a:r>
            <a:endParaRPr lang="el-GR" sz="2000" b="1" i="1" dirty="0" smtClean="0"/>
          </a:p>
          <a:p>
            <a:pPr marL="0" indent="0" algn="ctr">
              <a:lnSpc>
                <a:spcPts val="2100"/>
              </a:lnSpc>
              <a:spcBef>
                <a:spcPts val="0"/>
              </a:spcBef>
              <a:buNone/>
            </a:pPr>
            <a:endParaRPr lang="en-US" sz="1000" dirty="0"/>
          </a:p>
          <a:p>
            <a:pPr marL="0" indent="0">
              <a:lnSpc>
                <a:spcPts val="2100"/>
              </a:lnSpc>
              <a:spcBef>
                <a:spcPts val="0"/>
              </a:spcBef>
              <a:buNone/>
            </a:pPr>
            <a:r>
              <a:rPr lang="en-US" sz="2000" b="1" i="1" dirty="0"/>
              <a:t>PIETAS: </a:t>
            </a:r>
            <a:r>
              <a:rPr lang="el-GR" sz="2000" dirty="0" smtClean="0"/>
              <a:t>Η </a:t>
            </a:r>
            <a:r>
              <a:rPr lang="el-GR" sz="2000" dirty="0"/>
              <a:t>αναγνώριση εκ μέρους κάθε ατόμου της εξάρτησης του από δυνάμεις που επιδρούν στην καθημερινότητά του και δύνανται να παρεμποδίσουν ή να αναχαιτίσουν τα σχέδια του. Τέτοιες δυνάμεις είναι η οικογένεια, το κράτος, οι θεοί, ο </a:t>
            </a:r>
            <a:r>
              <a:rPr lang="el-GR" sz="2000" i="1" dirty="0" smtClean="0"/>
              <a:t>πάτρωνας, </a:t>
            </a:r>
            <a:r>
              <a:rPr lang="el-GR" sz="2000" dirty="0" smtClean="0"/>
              <a:t>ο</a:t>
            </a:r>
            <a:r>
              <a:rPr lang="el-GR" sz="2000" i="1" dirty="0" smtClean="0"/>
              <a:t> </a:t>
            </a:r>
            <a:r>
              <a:rPr lang="el-GR" sz="2000" i="1" dirty="0"/>
              <a:t>φίλος</a:t>
            </a:r>
            <a:r>
              <a:rPr lang="el-GR" sz="2000" dirty="0"/>
              <a:t>. </a:t>
            </a:r>
            <a:endParaRPr lang="el-GR" sz="2000" dirty="0" smtClean="0"/>
          </a:p>
          <a:p>
            <a:pPr marL="0" indent="0">
              <a:lnSpc>
                <a:spcPts val="2100"/>
              </a:lnSpc>
              <a:spcBef>
                <a:spcPts val="0"/>
              </a:spcBef>
              <a:buNone/>
            </a:pPr>
            <a:r>
              <a:rPr lang="en-US" sz="2000" b="1" i="1" dirty="0" smtClean="0"/>
              <a:t>IMPIUS</a:t>
            </a:r>
            <a:r>
              <a:rPr lang="en-US" sz="2000" b="1" i="1" dirty="0"/>
              <a:t>:</a:t>
            </a:r>
            <a:r>
              <a:rPr lang="el-GR" sz="2000" dirty="0"/>
              <a:t>  Όταν το άτομο μέσω των πράξεων του αρνείται την αναγνώριση των αξιώσεων από αυτές τις δυνάμεις. </a:t>
            </a:r>
          </a:p>
          <a:p>
            <a:pPr marL="0" indent="0">
              <a:lnSpc>
                <a:spcPts val="2100"/>
              </a:lnSpc>
              <a:spcBef>
                <a:spcPts val="0"/>
              </a:spcBef>
              <a:buNone/>
            </a:pPr>
            <a:r>
              <a:rPr lang="en-US" sz="2000" b="1" i="1" dirty="0"/>
              <a:t>PERFIDUS:</a:t>
            </a:r>
            <a:r>
              <a:rPr lang="en-US" sz="2000" dirty="0"/>
              <a:t> </a:t>
            </a:r>
            <a:r>
              <a:rPr lang="el-GR" sz="2000" dirty="0"/>
              <a:t> Χαρακτηρίζεται το άτομο που προσπαθεί να σπάσει τους δεσμούς </a:t>
            </a:r>
            <a:r>
              <a:rPr lang="el-GR" sz="2000" i="1" dirty="0"/>
              <a:t>φιλίας</a:t>
            </a:r>
            <a:r>
              <a:rPr lang="el-GR" sz="2000" dirty="0"/>
              <a:t> ή </a:t>
            </a:r>
            <a:r>
              <a:rPr lang="el-GR" sz="2000" i="1" dirty="0"/>
              <a:t>πατρωνίας</a:t>
            </a:r>
            <a:r>
              <a:rPr lang="el-GR" sz="2000" dirty="0" smtClean="0"/>
              <a:t>.</a:t>
            </a:r>
            <a:endParaRPr lang="el-GR" sz="2000" b="1" dirty="0"/>
          </a:p>
          <a:p>
            <a:pPr marL="0" indent="0" algn="ctr">
              <a:lnSpc>
                <a:spcPts val="2100"/>
              </a:lnSpc>
              <a:buNone/>
            </a:pPr>
            <a:r>
              <a:rPr lang="el-GR" sz="2000" b="1" dirty="0"/>
              <a:t>ΔΙΑΦΟΡΑ</a:t>
            </a:r>
            <a:r>
              <a:rPr lang="el-GR" sz="2000" b="1" i="1" dirty="0"/>
              <a:t> </a:t>
            </a:r>
            <a:r>
              <a:rPr lang="en-US" sz="2000" b="1" i="1" dirty="0"/>
              <a:t>PIETAS </a:t>
            </a:r>
            <a:r>
              <a:rPr lang="el-GR" sz="2000" b="1" i="1" dirty="0" smtClean="0"/>
              <a:t>-</a:t>
            </a:r>
            <a:r>
              <a:rPr lang="en-US" sz="2000" b="1" i="1" dirty="0" smtClean="0"/>
              <a:t> </a:t>
            </a:r>
            <a:r>
              <a:rPr lang="en-US" sz="2000" b="1" i="1" dirty="0"/>
              <a:t>FIDES </a:t>
            </a:r>
          </a:p>
          <a:p>
            <a:pPr marL="0" indent="0">
              <a:lnSpc>
                <a:spcPts val="2100"/>
              </a:lnSpc>
              <a:spcBef>
                <a:spcPts val="0"/>
              </a:spcBef>
              <a:buNone/>
            </a:pPr>
            <a:r>
              <a:rPr lang="en-US" sz="2000" dirty="0"/>
              <a:t>H </a:t>
            </a:r>
            <a:r>
              <a:rPr lang="en-US" sz="2000" b="1" i="1" dirty="0"/>
              <a:t>Pietas </a:t>
            </a:r>
            <a:r>
              <a:rPr lang="el-GR" sz="2000" dirty="0"/>
              <a:t>δεν απαιτεί ανταπόδοση στη σχέση. Ένα άτομο είναι ευσεβές προς τις δυνάμεις από τις οποίες εξαρτάται η ζωή του, διότι οι χάρες τους δεν μπορούν να ανταποδοθούν. Η </a:t>
            </a:r>
            <a:r>
              <a:rPr lang="en-US" sz="2000" dirty="0"/>
              <a:t>pietas </a:t>
            </a:r>
            <a:r>
              <a:rPr lang="el-GR" sz="2000" dirty="0"/>
              <a:t> δεν είναι ανταγωνιστική, υπονοεί αγάπη, αφοσίωση, </a:t>
            </a:r>
            <a:r>
              <a:rPr lang="el-GR" sz="2000" dirty="0" smtClean="0"/>
              <a:t>τρυφερότητα.</a:t>
            </a:r>
          </a:p>
          <a:p>
            <a:pPr marL="0" indent="0">
              <a:lnSpc>
                <a:spcPts val="2100"/>
              </a:lnSpc>
              <a:spcBef>
                <a:spcPts val="0"/>
              </a:spcBef>
              <a:buNone/>
            </a:pPr>
            <a:r>
              <a:rPr lang="el-GR" sz="2000" dirty="0" smtClean="0"/>
              <a:t>Ένα </a:t>
            </a:r>
            <a:r>
              <a:rPr lang="el-GR" sz="2000" dirty="0"/>
              <a:t>άτομο είναι </a:t>
            </a:r>
            <a:r>
              <a:rPr lang="en-US" sz="2000" b="1" i="1" dirty="0" err="1" smtClean="0"/>
              <a:t>fidus</a:t>
            </a:r>
            <a:r>
              <a:rPr lang="en-US" sz="2000" dirty="0" smtClean="0"/>
              <a:t> </a:t>
            </a:r>
            <a:r>
              <a:rPr lang="el-GR" sz="2000" dirty="0"/>
              <a:t>γιατί και ένας φίλος του θα είχε την ίδια συμπεριφορά.</a:t>
            </a:r>
            <a:endParaRPr lang="el-GR" sz="2000" b="1" i="1" dirty="0"/>
          </a:p>
        </p:txBody>
      </p:sp>
    </p:spTree>
    <p:extLst>
      <p:ext uri="{BB962C8B-B14F-4D97-AF65-F5344CB8AC3E}">
        <p14:creationId xmlns:p14="http://schemas.microsoft.com/office/powerpoint/2010/main" val="1584517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ΑΡΧΕΣ ΤΗΣ ΡΩΜΑΪΚΗΣ ΔΗΜΟΚΡΑΤΙΑΣ</a:t>
            </a:r>
            <a:r>
              <a:rPr lang="en-US" dirty="0"/>
              <a:t> </a:t>
            </a:r>
            <a:r>
              <a:rPr lang="en-US" dirty="0" smtClean="0"/>
              <a:t>[3]</a:t>
            </a:r>
            <a:endParaRPr lang="el-GR" dirty="0"/>
          </a:p>
        </p:txBody>
      </p:sp>
      <p:sp>
        <p:nvSpPr>
          <p:cNvPr id="3" name="Θέση περιεχομένου 2"/>
          <p:cNvSpPr>
            <a:spLocks noGrp="1"/>
          </p:cNvSpPr>
          <p:nvPr>
            <p:ph idx="1"/>
            <p:custDataLst>
              <p:tags r:id="rId1"/>
            </p:custDataLst>
          </p:nvPr>
        </p:nvSpPr>
        <p:spPr/>
        <p:txBody>
          <a:bodyPr>
            <a:noAutofit/>
          </a:bodyPr>
          <a:lstStyle/>
          <a:p>
            <a:pPr marL="0" indent="0" algn="ctr">
              <a:lnSpc>
                <a:spcPts val="2000"/>
              </a:lnSpc>
              <a:spcBef>
                <a:spcPts val="0"/>
              </a:spcBef>
              <a:buNone/>
            </a:pPr>
            <a:r>
              <a:rPr lang="en-US" sz="2000" b="1" i="1" dirty="0"/>
              <a:t>RES PUBLICA </a:t>
            </a:r>
            <a:r>
              <a:rPr lang="el-GR" sz="2000" b="1" i="1" dirty="0" smtClean="0"/>
              <a:t>-</a:t>
            </a:r>
            <a:r>
              <a:rPr lang="en-US" sz="2000" b="1" i="1" dirty="0" smtClean="0"/>
              <a:t> </a:t>
            </a:r>
            <a:r>
              <a:rPr lang="en-US" sz="2000" b="1" i="1" dirty="0"/>
              <a:t>FIDES </a:t>
            </a:r>
            <a:r>
              <a:rPr lang="el-GR" sz="2000" b="1" i="1" dirty="0" smtClean="0"/>
              <a:t>-</a:t>
            </a:r>
            <a:r>
              <a:rPr lang="en-US" sz="2000" b="1" i="1" dirty="0" smtClean="0"/>
              <a:t> PIETAS </a:t>
            </a:r>
            <a:r>
              <a:rPr lang="el-GR" sz="2000" b="1" i="1" dirty="0" smtClean="0"/>
              <a:t>-</a:t>
            </a:r>
            <a:r>
              <a:rPr lang="en-US" sz="2000" b="1" i="1" dirty="0" smtClean="0"/>
              <a:t> LIBERTAS</a:t>
            </a:r>
            <a:r>
              <a:rPr lang="el-GR" sz="2000" b="1" i="1" dirty="0" smtClean="0"/>
              <a:t> </a:t>
            </a:r>
            <a:r>
              <a:rPr lang="en-US" sz="2000" b="1" i="1" dirty="0" smtClean="0"/>
              <a:t>- </a:t>
            </a:r>
            <a:r>
              <a:rPr lang="en-US" sz="2000" b="1" i="1" dirty="0"/>
              <a:t>DIGNITAS - VIRTUS </a:t>
            </a:r>
            <a:r>
              <a:rPr lang="el-GR" sz="2000" b="1" i="1" dirty="0" smtClean="0"/>
              <a:t>-</a:t>
            </a:r>
            <a:r>
              <a:rPr lang="en-US" sz="2000" b="1" i="1" dirty="0" smtClean="0"/>
              <a:t> </a:t>
            </a:r>
            <a:r>
              <a:rPr lang="en-US" sz="2000" b="1" i="1" dirty="0"/>
              <a:t>AUCTORITAS </a:t>
            </a:r>
            <a:endParaRPr lang="el-GR" sz="2000" b="1" i="1" dirty="0" smtClean="0"/>
          </a:p>
          <a:p>
            <a:pPr marL="0" indent="0" algn="ctr">
              <a:lnSpc>
                <a:spcPts val="2000"/>
              </a:lnSpc>
              <a:spcBef>
                <a:spcPts val="0"/>
              </a:spcBef>
              <a:buNone/>
            </a:pPr>
            <a:endParaRPr lang="en-US" sz="1000" dirty="0"/>
          </a:p>
          <a:p>
            <a:pPr marL="0" indent="0">
              <a:lnSpc>
                <a:spcPts val="2000"/>
              </a:lnSpc>
              <a:spcBef>
                <a:spcPts val="0"/>
              </a:spcBef>
              <a:buNone/>
            </a:pPr>
            <a:r>
              <a:rPr lang="en-US" sz="2000" b="1" i="1" dirty="0"/>
              <a:t>LIBERTAS: </a:t>
            </a:r>
            <a:r>
              <a:rPr lang="el-GR" sz="2000" i="1" dirty="0" smtClean="0"/>
              <a:t>Ο</a:t>
            </a:r>
            <a:r>
              <a:rPr lang="el-GR" sz="2000" dirty="0" smtClean="0"/>
              <a:t>ι </a:t>
            </a:r>
            <a:r>
              <a:rPr lang="el-GR" sz="2000" dirty="0"/>
              <a:t>ελευθερίες του ατόμου που όμως τιθασεύονται και </a:t>
            </a:r>
            <a:r>
              <a:rPr lang="el-GR" sz="2000" dirty="0" smtClean="0"/>
              <a:t>χαλιναγωγούνται </a:t>
            </a:r>
            <a:r>
              <a:rPr lang="el-GR" sz="2000" dirty="0"/>
              <a:t>μέσω των ορίων δράσης που θέτει στο άτομο η </a:t>
            </a:r>
            <a:r>
              <a:rPr lang="en-US" sz="2000" i="1" dirty="0"/>
              <a:t>res </a:t>
            </a:r>
            <a:r>
              <a:rPr lang="en-US" sz="2000" i="1" dirty="0" err="1"/>
              <a:t>publica</a:t>
            </a:r>
            <a:r>
              <a:rPr lang="en-US" sz="2000" b="1" i="1" dirty="0"/>
              <a:t>. </a:t>
            </a:r>
            <a:r>
              <a:rPr lang="el-GR" sz="2000" dirty="0" smtClean="0"/>
              <a:t>Χαλιναγωγούνται </a:t>
            </a:r>
            <a:r>
              <a:rPr lang="el-GR" sz="2000" dirty="0"/>
              <a:t>διότι δικαίωμα </a:t>
            </a:r>
            <a:r>
              <a:rPr lang="en-US" sz="2000" dirty="0" err="1"/>
              <a:t>libertas</a:t>
            </a:r>
            <a:r>
              <a:rPr lang="en-US" sz="2000" dirty="0"/>
              <a:t> </a:t>
            </a:r>
            <a:r>
              <a:rPr lang="el-GR" sz="2000" dirty="0"/>
              <a:t>έχουν όλοι οι </a:t>
            </a:r>
            <a:r>
              <a:rPr lang="el-GR" sz="2000" i="1" dirty="0"/>
              <a:t>Ρωμαίοι</a:t>
            </a:r>
            <a:r>
              <a:rPr lang="el-GR" sz="2000" dirty="0"/>
              <a:t> πολίτες. Στο πολιτικό πεδίο σήμαινε το δικαίωμα όλων να συμμετέχουν στην πολιτική ζωή. </a:t>
            </a:r>
          </a:p>
          <a:p>
            <a:pPr marL="0" indent="0">
              <a:lnSpc>
                <a:spcPts val="2000"/>
              </a:lnSpc>
              <a:spcBef>
                <a:spcPts val="0"/>
              </a:spcBef>
              <a:buNone/>
            </a:pPr>
            <a:r>
              <a:rPr lang="en-US" sz="2000" b="1" i="1" dirty="0" err="1"/>
              <a:t>Licentia</a:t>
            </a:r>
            <a:r>
              <a:rPr lang="en-US" sz="2000" b="1" i="1" dirty="0"/>
              <a:t>: </a:t>
            </a:r>
            <a:r>
              <a:rPr lang="el-GR" sz="2000" b="1" i="1" dirty="0"/>
              <a:t> </a:t>
            </a:r>
            <a:r>
              <a:rPr lang="el-GR" sz="2000" dirty="0"/>
              <a:t>Η αχαλίνωτη διεκδίκηση της ατομικότητας, που θα οδηγούσε τη μετατροπή της </a:t>
            </a:r>
            <a:r>
              <a:rPr lang="en-US" sz="2000" i="1" dirty="0"/>
              <a:t>res </a:t>
            </a:r>
            <a:r>
              <a:rPr lang="en-US" sz="2000" i="1" dirty="0" err="1"/>
              <a:t>publica</a:t>
            </a:r>
            <a:r>
              <a:rPr lang="en-US" sz="2000" dirty="0"/>
              <a:t> </a:t>
            </a:r>
            <a:r>
              <a:rPr lang="el-GR" sz="2000" dirty="0"/>
              <a:t>σε </a:t>
            </a:r>
            <a:r>
              <a:rPr lang="en-US" sz="2000" i="1" dirty="0" smtClean="0"/>
              <a:t>regnum</a:t>
            </a:r>
            <a:r>
              <a:rPr lang="el-GR" sz="2000" dirty="0" smtClean="0"/>
              <a:t> </a:t>
            </a:r>
            <a:r>
              <a:rPr lang="el-GR" sz="2000" dirty="0"/>
              <a:t>δηλαδή τυραννία.</a:t>
            </a:r>
          </a:p>
          <a:p>
            <a:pPr marL="0" indent="0">
              <a:lnSpc>
                <a:spcPts val="2000"/>
              </a:lnSpc>
              <a:spcBef>
                <a:spcPts val="0"/>
              </a:spcBef>
              <a:buNone/>
            </a:pPr>
            <a:r>
              <a:rPr lang="en-US" sz="2000" b="1" i="1" dirty="0" smtClean="0"/>
              <a:t>DIGNITAS</a:t>
            </a:r>
            <a:r>
              <a:rPr lang="en-US" sz="2000" b="1" i="1" dirty="0"/>
              <a:t>: </a:t>
            </a:r>
            <a:r>
              <a:rPr lang="el-GR" sz="2000" dirty="0" smtClean="0"/>
              <a:t>Μόνιμη </a:t>
            </a:r>
            <a:r>
              <a:rPr lang="el-GR" sz="2000" dirty="0"/>
              <a:t>ιδιότητα του ατόμου. Αναφέρεται στην προσωπική του αξία, που γίνεται φανερή μέσω της απόδοσης τιμών. Κληροδοτείται στους απογόνους. </a:t>
            </a:r>
          </a:p>
          <a:p>
            <a:pPr marL="0" indent="0">
              <a:lnSpc>
                <a:spcPts val="2000"/>
              </a:lnSpc>
              <a:spcBef>
                <a:spcPts val="0"/>
              </a:spcBef>
              <a:buNone/>
            </a:pPr>
            <a:r>
              <a:rPr lang="en-US" sz="2000" b="1" i="1" dirty="0" smtClean="0"/>
              <a:t>VIRTUS</a:t>
            </a:r>
            <a:r>
              <a:rPr lang="en-US" sz="2000" b="1" i="1" dirty="0"/>
              <a:t>: </a:t>
            </a:r>
            <a:r>
              <a:rPr lang="el-GR" sz="2000" dirty="0"/>
              <a:t>Το περιεχόμενο της προσωπικής αξίας του ατόμου. Μπορεί να σημαίνει το θάρρος, την ανδροπρέπεια, τον πλούτο, ή τη ρητορική διάκριση. Σε κάθε περίπτωση η προσωπική αξία πρέπει να έχει εκφραστεί δημόσια.</a:t>
            </a:r>
          </a:p>
          <a:p>
            <a:pPr marL="0" indent="0">
              <a:lnSpc>
                <a:spcPts val="2000"/>
              </a:lnSpc>
              <a:spcBef>
                <a:spcPts val="0"/>
              </a:spcBef>
              <a:buNone/>
            </a:pPr>
            <a:r>
              <a:rPr lang="en-US" sz="2000" b="1" i="1" dirty="0" smtClean="0"/>
              <a:t>AUCTORITAS</a:t>
            </a:r>
            <a:r>
              <a:rPr lang="en-US" sz="2000" b="1" i="1" dirty="0"/>
              <a:t>:</a:t>
            </a:r>
            <a:r>
              <a:rPr lang="el-GR" sz="2000" dirty="0"/>
              <a:t> Κάποιοι μπορεί να γεννιούνται με αυξημένη </a:t>
            </a:r>
            <a:r>
              <a:rPr lang="en-US" sz="2000" i="1" dirty="0" err="1" smtClean="0"/>
              <a:t>dignitas</a:t>
            </a:r>
            <a:r>
              <a:rPr lang="en-US" sz="2000" i="1" dirty="0" smtClean="0"/>
              <a:t>.</a:t>
            </a:r>
            <a:r>
              <a:rPr lang="el-GR" sz="2000" dirty="0" smtClean="0"/>
              <a:t> Οι πράξεις </a:t>
            </a:r>
            <a:r>
              <a:rPr lang="el-GR" sz="2000" dirty="0"/>
              <a:t>του ατόμου μπορούν να τη μειώσουν ή να την επαυξήσουν οπότε αποκτά </a:t>
            </a:r>
            <a:r>
              <a:rPr lang="en-US" sz="2000" i="1" dirty="0" err="1" smtClean="0"/>
              <a:t>auctoritas</a:t>
            </a:r>
            <a:r>
              <a:rPr lang="en-US" sz="2000" dirty="0"/>
              <a:t>, </a:t>
            </a:r>
            <a:r>
              <a:rPr lang="el-GR" sz="2000" dirty="0"/>
              <a:t>κύρος.</a:t>
            </a:r>
            <a:endParaRPr lang="el-GR" sz="2000" b="1" i="1" dirty="0"/>
          </a:p>
        </p:txBody>
      </p:sp>
    </p:spTree>
    <p:extLst>
      <p:ext uri="{BB962C8B-B14F-4D97-AF65-F5344CB8AC3E}">
        <p14:creationId xmlns:p14="http://schemas.microsoft.com/office/powerpoint/2010/main" val="3456870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ΔΙΑΚΥΒΕΡΝΗΣΗ ΑΠΟ ΚΑΙΣΑΡΑ ΑΥΓΟΥΣΤΟ (ΟΚΤΑΒΙΑΝΟ)</a:t>
            </a:r>
          </a:p>
        </p:txBody>
      </p:sp>
      <p:sp>
        <p:nvSpPr>
          <p:cNvPr id="3" name="Θέση περιεχομένου 2"/>
          <p:cNvSpPr>
            <a:spLocks noGrp="1"/>
          </p:cNvSpPr>
          <p:nvPr>
            <p:ph idx="1"/>
          </p:nvPr>
        </p:nvSpPr>
        <p:spPr/>
        <p:txBody>
          <a:bodyPr>
            <a:noAutofit/>
          </a:bodyPr>
          <a:lstStyle/>
          <a:p>
            <a:pPr marL="0" indent="0">
              <a:buNone/>
            </a:pPr>
            <a:r>
              <a:rPr lang="el-GR" sz="2200" b="1" i="1" dirty="0"/>
              <a:t>ΣΩΤΗΡΑΣ:</a:t>
            </a:r>
            <a:r>
              <a:rPr lang="el-GR" sz="2200" b="1" dirty="0"/>
              <a:t> </a:t>
            </a:r>
            <a:r>
              <a:rPr lang="el-GR" sz="2200" dirty="0"/>
              <a:t>Αποκατέστησε τη </a:t>
            </a:r>
            <a:r>
              <a:rPr lang="en-US" sz="2200" dirty="0"/>
              <a:t>res </a:t>
            </a:r>
            <a:r>
              <a:rPr lang="en-US" sz="2200" dirty="0" err="1"/>
              <a:t>publica</a:t>
            </a:r>
            <a:r>
              <a:rPr lang="en-US" sz="2200" dirty="0"/>
              <a:t> </a:t>
            </a:r>
            <a:r>
              <a:rPr lang="el-GR" sz="2200" dirty="0"/>
              <a:t>και την απέδωσε πάλι στη Σύγκλητο και το λαό. </a:t>
            </a:r>
          </a:p>
          <a:p>
            <a:pPr marL="0" indent="0">
              <a:buNone/>
            </a:pPr>
            <a:r>
              <a:rPr lang="en-US" sz="2200" b="1" i="1" dirty="0"/>
              <a:t>PRINCEPS:</a:t>
            </a:r>
            <a:r>
              <a:rPr lang="en-US" sz="2200" dirty="0"/>
              <a:t> </a:t>
            </a:r>
            <a:r>
              <a:rPr lang="el-GR" sz="2200" dirty="0"/>
              <a:t>Πρώτος πολίτης της χώρας. Ισότιμος με τους άλλους Συγκλητικούς. Κυβερνά λόγω της αναγνώρισης των χαρισμάτων του από το λαό. Τα χαρίσματα αυτά είναι: </a:t>
            </a:r>
            <a:r>
              <a:rPr lang="en-US" sz="2200" i="1" dirty="0" err="1"/>
              <a:t>Virtus</a:t>
            </a:r>
            <a:r>
              <a:rPr lang="en-US" sz="2200" i="1" dirty="0"/>
              <a:t> </a:t>
            </a:r>
            <a:r>
              <a:rPr lang="en-US" sz="2200" dirty="0"/>
              <a:t>(</a:t>
            </a:r>
            <a:r>
              <a:rPr lang="el-GR" sz="2200" i="1" dirty="0"/>
              <a:t>ανδρεία</a:t>
            </a:r>
            <a:r>
              <a:rPr lang="el-GR" sz="2200" dirty="0"/>
              <a:t>) – </a:t>
            </a:r>
            <a:r>
              <a:rPr lang="en-US" sz="2200" i="1" dirty="0" err="1"/>
              <a:t>Clementia</a:t>
            </a:r>
            <a:r>
              <a:rPr lang="en-US" sz="2200" dirty="0"/>
              <a:t> (</a:t>
            </a:r>
            <a:r>
              <a:rPr lang="el-GR" sz="2200" i="1" dirty="0"/>
              <a:t>Ευσπλαχνία</a:t>
            </a:r>
            <a:r>
              <a:rPr lang="el-GR" sz="2200" dirty="0"/>
              <a:t>)-</a:t>
            </a:r>
            <a:r>
              <a:rPr lang="el-GR" sz="2200" i="1" dirty="0"/>
              <a:t> </a:t>
            </a:r>
            <a:r>
              <a:rPr lang="en-US" sz="2200" i="1" dirty="0" err="1"/>
              <a:t>Iustitia</a:t>
            </a:r>
            <a:r>
              <a:rPr lang="en-US" sz="2200" dirty="0"/>
              <a:t> (</a:t>
            </a:r>
            <a:r>
              <a:rPr lang="el-GR" sz="2200" i="1" dirty="0"/>
              <a:t>δικαιοσύνη</a:t>
            </a:r>
            <a:r>
              <a:rPr lang="el-GR" sz="2200" dirty="0"/>
              <a:t>) –</a:t>
            </a:r>
            <a:r>
              <a:rPr lang="el-GR" sz="2200" i="1" dirty="0"/>
              <a:t> </a:t>
            </a:r>
            <a:r>
              <a:rPr lang="en-US" sz="2200" i="1" dirty="0"/>
              <a:t>Pietas</a:t>
            </a:r>
            <a:r>
              <a:rPr lang="en-US" sz="2200" dirty="0"/>
              <a:t> (</a:t>
            </a:r>
            <a:r>
              <a:rPr lang="el-GR" sz="2200" i="1" dirty="0"/>
              <a:t>ευσέβεια</a:t>
            </a:r>
            <a:r>
              <a:rPr lang="el-GR" sz="2200" dirty="0"/>
              <a:t>). </a:t>
            </a:r>
            <a:endParaRPr lang="el-GR" sz="2200" b="1" i="1" dirty="0"/>
          </a:p>
          <a:p>
            <a:pPr marL="0" indent="0">
              <a:buNone/>
            </a:pPr>
            <a:r>
              <a:rPr lang="en-US" sz="2200" b="1" i="1" dirty="0"/>
              <a:t>AUGUSTUS: </a:t>
            </a:r>
            <a:r>
              <a:rPr lang="el-GR" sz="2200" dirty="0"/>
              <a:t>Επιφανής (</a:t>
            </a:r>
            <a:r>
              <a:rPr lang="en-US" sz="2200" dirty="0" err="1"/>
              <a:t>ab</a:t>
            </a:r>
            <a:r>
              <a:rPr lang="en-US" sz="2200" dirty="0"/>
              <a:t> – augur)</a:t>
            </a:r>
            <a:r>
              <a:rPr lang="el-GR" sz="2200" dirty="0"/>
              <a:t>. Ο τιμητικός τίτλος του αποδόθηκε επειδή αποκατέστησε τη </a:t>
            </a:r>
            <a:r>
              <a:rPr lang="en-US" sz="2200" dirty="0"/>
              <a:t>res </a:t>
            </a:r>
            <a:r>
              <a:rPr lang="en-US" sz="2200" dirty="0" err="1"/>
              <a:t>publica</a:t>
            </a:r>
            <a:r>
              <a:rPr lang="en-US" sz="2200" dirty="0"/>
              <a:t>. </a:t>
            </a:r>
            <a:r>
              <a:rPr lang="el-GR" sz="2200" dirty="0" smtClean="0"/>
              <a:t>Σημαίνει </a:t>
            </a:r>
            <a:r>
              <a:rPr lang="el-GR" sz="2200" dirty="0"/>
              <a:t>ότι ήταν ανώτερος από κάθε άλλον σε </a:t>
            </a:r>
            <a:r>
              <a:rPr lang="en-US" sz="2200" dirty="0" err="1"/>
              <a:t>auctoritas</a:t>
            </a:r>
            <a:r>
              <a:rPr lang="en-US" sz="2200" dirty="0"/>
              <a:t> </a:t>
            </a:r>
            <a:r>
              <a:rPr lang="el-GR" sz="2200" dirty="0"/>
              <a:t>(κύρος)</a:t>
            </a:r>
            <a:r>
              <a:rPr lang="en-US" sz="2200" dirty="0"/>
              <a:t>, </a:t>
            </a:r>
            <a:r>
              <a:rPr lang="el-GR" sz="2200" dirty="0"/>
              <a:t>αλλά δεν είχε περισσότερη δύναμη από τους άλλους</a:t>
            </a:r>
            <a:r>
              <a:rPr lang="el-GR" sz="2200" dirty="0" smtClean="0"/>
              <a:t>.</a:t>
            </a:r>
            <a:endParaRPr lang="en-US" sz="2200" dirty="0"/>
          </a:p>
          <a:p>
            <a:pPr marL="0" indent="0">
              <a:buNone/>
            </a:pPr>
            <a:r>
              <a:rPr lang="en-US" sz="2200" b="1" i="1" dirty="0"/>
              <a:t>PATER PATRIAE: </a:t>
            </a:r>
            <a:r>
              <a:rPr lang="el-GR" sz="2200" dirty="0"/>
              <a:t>Προστάτης της χώρας και των αδυνάτων. Ο κατεξοχήν </a:t>
            </a:r>
            <a:r>
              <a:rPr lang="el-GR" sz="2200" i="1" dirty="0"/>
              <a:t>πάτρωνας</a:t>
            </a:r>
            <a:r>
              <a:rPr lang="el-GR" sz="2200" dirty="0"/>
              <a:t>.</a:t>
            </a:r>
          </a:p>
        </p:txBody>
      </p:sp>
    </p:spTree>
    <p:extLst>
      <p:ext uri="{BB962C8B-B14F-4D97-AF65-F5344CB8AC3E}">
        <p14:creationId xmlns:p14="http://schemas.microsoft.com/office/powerpoint/2010/main" val="1701405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700" dirty="0"/>
              <a:t>ΒΑΣΙΚΕΣ ΠΟΛΙΤΙΚΕΣ ΑΡΧΕΣ ΔΙΑΚΥΒΕΡΝΗΣΗΣ ΑΠΟ ΚΑΙΣΑΡΑ </a:t>
            </a:r>
            <a:r>
              <a:rPr lang="el-GR" sz="3700" dirty="0" smtClean="0"/>
              <a:t>ΑΥΓΟΥΣΤΟ</a:t>
            </a:r>
            <a:endParaRPr lang="el-GR" sz="3700" dirty="0"/>
          </a:p>
        </p:txBody>
      </p:sp>
      <p:sp>
        <p:nvSpPr>
          <p:cNvPr id="3" name="Θέση περιεχομένου 2"/>
          <p:cNvSpPr>
            <a:spLocks noGrp="1"/>
          </p:cNvSpPr>
          <p:nvPr>
            <p:ph idx="1"/>
            <p:custDataLst>
              <p:tags r:id="rId1"/>
            </p:custDataLst>
          </p:nvPr>
        </p:nvSpPr>
        <p:spPr/>
        <p:txBody>
          <a:bodyPr>
            <a:noAutofit/>
          </a:bodyPr>
          <a:lstStyle/>
          <a:p>
            <a:pPr marL="0" indent="0">
              <a:spcBef>
                <a:spcPts val="1800"/>
              </a:spcBef>
              <a:buNone/>
            </a:pPr>
            <a:r>
              <a:rPr lang="en-US" sz="2400" b="1" i="1" dirty="0"/>
              <a:t>CONSENSUS: </a:t>
            </a:r>
            <a:r>
              <a:rPr lang="el-GR" sz="2400" dirty="0"/>
              <a:t>η συμφωνία αναγνώρισης αυτών του των ιδιοτήτων. Η συμφωνία διακυβέρνησης από αυτόν. Έλυνε το ζήτημα του ανταγωνισμού μεταξύ των πολιτικών ανδρών και συνένωνε όλα τα ετερόκλητα στοιχεία της αυτοκρατορίας. </a:t>
            </a:r>
            <a:endParaRPr lang="el-GR" sz="2400" b="1" i="1" dirty="0"/>
          </a:p>
          <a:p>
            <a:pPr marL="0" indent="0">
              <a:spcBef>
                <a:spcPts val="1800"/>
              </a:spcBef>
              <a:buNone/>
            </a:pPr>
            <a:r>
              <a:rPr lang="en-US" sz="2400" b="1" i="1" dirty="0"/>
              <a:t>CONCORDIA: </a:t>
            </a:r>
            <a:r>
              <a:rPr lang="el-GR" sz="2400" dirty="0"/>
              <a:t>Η ομόνοια που είχε διαταραχθεί από τους εμφυλίους πολέμους και την έλλειψη </a:t>
            </a:r>
            <a:r>
              <a:rPr lang="en-US" sz="2400" dirty="0"/>
              <a:t>consensus </a:t>
            </a:r>
            <a:r>
              <a:rPr lang="el-GR" sz="2400" dirty="0"/>
              <a:t>για τη διακυβέρνηση. Κατέστη βασική αρχή της πολιτικής του Καίσαρα Αύγουστου, διότι με τον τρόπο αυτό κατέστη προστάτης του λαού, της ειρήνης, της ασφάλειας και της ευημερίας του. </a:t>
            </a:r>
            <a:endParaRPr lang="el-GR" sz="2400" b="1" i="1" dirty="0"/>
          </a:p>
          <a:p>
            <a:pPr marL="0" indent="0">
              <a:spcBef>
                <a:spcPts val="1800"/>
              </a:spcBef>
              <a:buNone/>
            </a:pPr>
            <a:r>
              <a:rPr lang="el-GR" sz="2400" dirty="0"/>
              <a:t>Ανάλογο ρόλο ανέλαβε και η </a:t>
            </a:r>
            <a:r>
              <a:rPr lang="en-US" sz="2400" i="1" dirty="0" err="1"/>
              <a:t>familia</a:t>
            </a:r>
            <a:r>
              <a:rPr lang="en-US" sz="2400" dirty="0"/>
              <a:t> </a:t>
            </a:r>
            <a:r>
              <a:rPr lang="el-GR" sz="2400" dirty="0"/>
              <a:t>του Αύγουστου. </a:t>
            </a:r>
          </a:p>
        </p:txBody>
      </p:sp>
    </p:spTree>
    <p:extLst>
      <p:ext uri="{BB962C8B-B14F-4D97-AF65-F5344CB8AC3E}">
        <p14:creationId xmlns:p14="http://schemas.microsoft.com/office/powerpoint/2010/main" val="1114582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descr="Ara Pacis in Rome/Ital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476672"/>
            <a:ext cx="7812360" cy="5715021"/>
          </a:xfrm>
          <a:prstGeom prst="rect">
            <a:avLst/>
          </a:prstGeom>
        </p:spPr>
      </p:pic>
      <p:sp>
        <p:nvSpPr>
          <p:cNvPr id="4" name="TextBox 3"/>
          <p:cNvSpPr txBox="1"/>
          <p:nvPr/>
        </p:nvSpPr>
        <p:spPr>
          <a:xfrm>
            <a:off x="8416632" y="5975669"/>
            <a:ext cx="360040" cy="216024"/>
          </a:xfrm>
          <a:prstGeom prst="rect">
            <a:avLst/>
          </a:prstGeom>
        </p:spPr>
        <p:txBody>
          <a:bodyPr vert="horz" wrap="square" lIns="91440" tIns="45720" rIns="91440" bIns="45720" rtlCol="0" anchor="ctr">
            <a:noAutofit/>
          </a:bodyPr>
          <a:lstStyle/>
          <a:p>
            <a:pPr algn="ctr"/>
            <a:r>
              <a:rPr lang="el-GR" sz="1500" dirty="0" smtClean="0"/>
              <a:t>5</a:t>
            </a:r>
          </a:p>
        </p:txBody>
      </p:sp>
    </p:spTree>
    <p:custDataLst>
      <p:tags r:id="rId1"/>
    </p:custDataLst>
    <p:extLst>
      <p:ext uri="{BB962C8B-B14F-4D97-AF65-F5344CB8AC3E}">
        <p14:creationId xmlns:p14="http://schemas.microsoft.com/office/powerpoint/2010/main" val="3475894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416632" y="5887914"/>
            <a:ext cx="360040" cy="216024"/>
          </a:xfrm>
          <a:prstGeom prst="rect">
            <a:avLst/>
          </a:prstGeom>
        </p:spPr>
        <p:txBody>
          <a:bodyPr vert="horz" wrap="square" lIns="91440" tIns="45720" rIns="91440" bIns="45720" rtlCol="0" anchor="ctr">
            <a:noAutofit/>
          </a:bodyPr>
          <a:lstStyle/>
          <a:p>
            <a:pPr algn="ctr"/>
            <a:r>
              <a:rPr lang="el-GR" sz="1500" dirty="0" smtClean="0"/>
              <a:t>6</a:t>
            </a:r>
          </a:p>
        </p:txBody>
      </p:sp>
      <p:pic>
        <p:nvPicPr>
          <p:cNvPr id="2" name="Εικόνα 1" descr="ARA PACIS AUGUSTA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771" y="487314"/>
            <a:ext cx="8364901" cy="5400600"/>
          </a:xfrm>
          <a:prstGeom prst="rect">
            <a:avLst/>
          </a:prstGeom>
        </p:spPr>
      </p:pic>
      <p:sp>
        <p:nvSpPr>
          <p:cNvPr id="5" name="2 - TextBox"/>
          <p:cNvSpPr txBox="1"/>
          <p:nvPr/>
        </p:nvSpPr>
        <p:spPr>
          <a:xfrm>
            <a:off x="2350212" y="5887914"/>
            <a:ext cx="4248472" cy="430887"/>
          </a:xfrm>
          <a:prstGeom prst="rect">
            <a:avLst/>
          </a:prstGeom>
          <a:noFill/>
        </p:spPr>
        <p:txBody>
          <a:bodyPr wrap="square" rtlCol="0">
            <a:spAutoFit/>
          </a:bodyPr>
          <a:lstStyle/>
          <a:p>
            <a:pPr algn="ctr"/>
            <a:r>
              <a:rPr lang="en-US" sz="2200" i="1" dirty="0" smtClean="0"/>
              <a:t>ARA PACIS AUGUSTAE</a:t>
            </a:r>
            <a:endParaRPr lang="el-GR" sz="2200" i="1" dirty="0"/>
          </a:p>
        </p:txBody>
      </p:sp>
    </p:spTree>
    <p:extLst>
      <p:ext uri="{BB962C8B-B14F-4D97-AF65-F5344CB8AC3E}">
        <p14:creationId xmlns:p14="http://schemas.microsoft.com/office/powerpoint/2010/main" val="1463802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ΜΥΘΟΣ ΡΩΜΥΛΟΥ – ΡΩΜΟΥ </a:t>
            </a:r>
          </a:p>
        </p:txBody>
      </p:sp>
      <p:sp>
        <p:nvSpPr>
          <p:cNvPr id="3" name="Θέση περιεχομένου 2"/>
          <p:cNvSpPr>
            <a:spLocks noGrp="1"/>
          </p:cNvSpPr>
          <p:nvPr>
            <p:ph idx="1"/>
          </p:nvPr>
        </p:nvSpPr>
        <p:spPr/>
        <p:txBody>
          <a:bodyPr>
            <a:normAutofit fontScale="70000" lnSpcReduction="20000"/>
          </a:bodyPr>
          <a:lstStyle/>
          <a:p>
            <a:pPr marL="0" indent="0">
              <a:buNone/>
            </a:pPr>
            <a:r>
              <a:rPr lang="el-GR" b="1" u="sng" dirty="0"/>
              <a:t>Βασικά πρόσωπα</a:t>
            </a:r>
          </a:p>
          <a:p>
            <a:pPr marL="0" indent="0">
              <a:buNone/>
            </a:pPr>
            <a:r>
              <a:rPr lang="el-GR" dirty="0" err="1"/>
              <a:t>Νουμήτωρ</a:t>
            </a:r>
            <a:r>
              <a:rPr lang="el-GR" dirty="0"/>
              <a:t> βασιλιάς της </a:t>
            </a:r>
            <a:r>
              <a:rPr lang="en-US" dirty="0"/>
              <a:t>Alba Longa- </a:t>
            </a:r>
            <a:r>
              <a:rPr lang="el-GR" dirty="0" err="1"/>
              <a:t>Αμούλιος</a:t>
            </a:r>
            <a:r>
              <a:rPr lang="el-GR" dirty="0"/>
              <a:t> αδελφός του </a:t>
            </a:r>
            <a:r>
              <a:rPr lang="el-GR" dirty="0" err="1"/>
              <a:t>Νουμήτωρος</a:t>
            </a:r>
            <a:r>
              <a:rPr lang="el-GR" dirty="0"/>
              <a:t> και σφετεριστής του θρόνου – Ρέα Σύλβια κόρη του </a:t>
            </a:r>
            <a:r>
              <a:rPr lang="el-GR" dirty="0" err="1"/>
              <a:t>Νουμήτορος</a:t>
            </a:r>
            <a:r>
              <a:rPr lang="el-GR" dirty="0"/>
              <a:t> που αναγκάζεται να ενταχθεί στο σώμα των </a:t>
            </a:r>
            <a:r>
              <a:rPr lang="el-GR" dirty="0" err="1"/>
              <a:t>Εστιάδων</a:t>
            </a:r>
            <a:r>
              <a:rPr lang="el-GR" dirty="0"/>
              <a:t> Παρθένων – αποπλάνηση από Άρη – γέννηση </a:t>
            </a:r>
            <a:r>
              <a:rPr lang="el-GR" dirty="0" smtClean="0"/>
              <a:t>διδύμων</a:t>
            </a:r>
            <a:endParaRPr lang="en-US" dirty="0" smtClean="0"/>
          </a:p>
          <a:p>
            <a:pPr marL="0" indent="0">
              <a:buNone/>
            </a:pPr>
            <a:endParaRPr lang="el-GR" b="1" dirty="0"/>
          </a:p>
          <a:p>
            <a:pPr marL="0" indent="0">
              <a:buNone/>
            </a:pPr>
            <a:r>
              <a:rPr lang="el-GR" b="1" u="sng" dirty="0"/>
              <a:t>Εξέλιξη ιστορίας</a:t>
            </a:r>
          </a:p>
          <a:p>
            <a:pPr marL="0" indent="0">
              <a:buNone/>
            </a:pPr>
            <a:r>
              <a:rPr lang="el-GR" dirty="0" err="1"/>
              <a:t>Ρήψη</a:t>
            </a:r>
            <a:r>
              <a:rPr lang="el-GR" dirty="0"/>
              <a:t> διδύμων στον Τίβερη – εύρεση και ανατροφή από λύκαινα και δρυοκολάπτη ιερά ζώα του Άρη – νέοι με δίκαιη κρίση και ατρόμητοι – αποκατάσταση </a:t>
            </a:r>
            <a:r>
              <a:rPr lang="el-GR" dirty="0" err="1"/>
              <a:t>Νουμήτορος</a:t>
            </a:r>
            <a:r>
              <a:rPr lang="el-GR" dirty="0"/>
              <a:t> στο θρόνο –παραχώρηση εδάφους για ανέγερση πόλης – διαφωνία αδελφών για το χώρο ανέγερσης – γύπες και οιωνοσκοπία – νέα διαφωνία – φόνος </a:t>
            </a:r>
            <a:r>
              <a:rPr lang="el-GR" dirty="0" err="1"/>
              <a:t>Ρώμου</a:t>
            </a:r>
            <a:r>
              <a:rPr lang="el-GR" dirty="0"/>
              <a:t> – ανέγερση πόλης στον </a:t>
            </a:r>
            <a:r>
              <a:rPr lang="el-GR" dirty="0" err="1"/>
              <a:t>Παλάτινο</a:t>
            </a:r>
            <a:r>
              <a:rPr lang="el-GR" dirty="0"/>
              <a:t> λόφο- πόλη άσυλο- διαίρεση σε λεγεώνες, λαό και πατρικίους που αναλαμβάνουν την προστασία αδυνάτων (</a:t>
            </a:r>
            <a:r>
              <a:rPr lang="en-US" dirty="0"/>
              <a:t>patronage</a:t>
            </a:r>
            <a:r>
              <a:rPr lang="en-US" dirty="0" smtClean="0"/>
              <a:t>)</a:t>
            </a:r>
            <a:endParaRPr lang="el-GR" dirty="0"/>
          </a:p>
        </p:txBody>
      </p:sp>
    </p:spTree>
    <p:extLst>
      <p:ext uri="{BB962C8B-B14F-4D97-AF65-F5344CB8AC3E}">
        <p14:creationId xmlns:p14="http://schemas.microsoft.com/office/powerpoint/2010/main" val="27868133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51942" y="5395713"/>
            <a:ext cx="360040" cy="216024"/>
          </a:xfrm>
          <a:prstGeom prst="rect">
            <a:avLst/>
          </a:prstGeom>
        </p:spPr>
        <p:txBody>
          <a:bodyPr vert="horz" wrap="square" lIns="91440" tIns="45720" rIns="91440" bIns="45720" rtlCol="0" anchor="ctr">
            <a:noAutofit/>
          </a:bodyPr>
          <a:lstStyle/>
          <a:p>
            <a:pPr algn="ctr"/>
            <a:r>
              <a:rPr lang="el-GR" sz="1500" dirty="0"/>
              <a:t>7</a:t>
            </a:r>
            <a:endParaRPr lang="el-GR" sz="1500" dirty="0" smtClean="0"/>
          </a:p>
        </p:txBody>
      </p:sp>
      <p:pic>
        <p:nvPicPr>
          <p:cNvPr id="3" name="Εικόνα 2" descr="Roma. IMPERIO,27 a.C. – 476 d.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561" y="1052736"/>
            <a:ext cx="8159421" cy="4342977"/>
          </a:xfrm>
          <a:prstGeom prst="rect">
            <a:avLst/>
          </a:prstGeom>
        </p:spPr>
      </p:pic>
    </p:spTree>
    <p:extLst>
      <p:ext uri="{BB962C8B-B14F-4D97-AF65-F5344CB8AC3E}">
        <p14:creationId xmlns:p14="http://schemas.microsoft.com/office/powerpoint/2010/main" val="3430446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53198" y="6017574"/>
            <a:ext cx="360040" cy="216024"/>
          </a:xfrm>
          <a:prstGeom prst="rect">
            <a:avLst/>
          </a:prstGeom>
        </p:spPr>
        <p:txBody>
          <a:bodyPr vert="horz" wrap="square" lIns="91440" tIns="45720" rIns="91440" bIns="45720" rtlCol="0" anchor="ctr">
            <a:noAutofit/>
          </a:bodyPr>
          <a:lstStyle/>
          <a:p>
            <a:pPr algn="ctr"/>
            <a:r>
              <a:rPr lang="en-US" sz="1500" dirty="0" smtClean="0"/>
              <a:t>8</a:t>
            </a:r>
            <a:endParaRPr lang="el-GR" sz="1500" dirty="0" smtClean="0"/>
          </a:p>
        </p:txBody>
      </p:sp>
      <p:pic>
        <p:nvPicPr>
          <p:cNvPr id="2" name="Εικόνα 1" descr="Roma. Ara Pacis. Relieve del interio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846" y="620688"/>
            <a:ext cx="8100392" cy="5396886"/>
          </a:xfrm>
          <a:prstGeom prst="rect">
            <a:avLst/>
          </a:prstGeom>
        </p:spPr>
      </p:pic>
    </p:spTree>
    <p:custDataLst>
      <p:tags r:id="rId1"/>
    </p:custDataLst>
    <p:extLst>
      <p:ext uri="{BB962C8B-B14F-4D97-AF65-F5344CB8AC3E}">
        <p14:creationId xmlns:p14="http://schemas.microsoft.com/office/powerpoint/2010/main" val="152524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8357913" y="5593555"/>
            <a:ext cx="360040" cy="216024"/>
          </a:xfrm>
          <a:prstGeom prst="rect">
            <a:avLst/>
          </a:prstGeom>
        </p:spPr>
        <p:txBody>
          <a:bodyPr vert="horz" wrap="square" lIns="91440" tIns="45720" rIns="91440" bIns="45720" rtlCol="0" anchor="ctr">
            <a:noAutofit/>
          </a:bodyPr>
          <a:lstStyle/>
          <a:p>
            <a:pPr algn="ctr"/>
            <a:r>
              <a:rPr lang="en-US" sz="1500" dirty="0" smtClean="0"/>
              <a:t>9</a:t>
            </a:r>
            <a:endParaRPr lang="el-GR" sz="1500" dirty="0" smtClean="0"/>
          </a:p>
        </p:txBody>
      </p:sp>
      <p:pic>
        <p:nvPicPr>
          <p:cNvPr id="3" name="Εικόνα 2" descr="3D Computer generated image of the Temple of Concor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5658" y="476672"/>
            <a:ext cx="8272295" cy="5116883"/>
          </a:xfrm>
          <a:prstGeom prst="rect">
            <a:avLst/>
          </a:prstGeom>
        </p:spPr>
      </p:pic>
      <p:sp>
        <p:nvSpPr>
          <p:cNvPr id="5" name="TextBox 4"/>
          <p:cNvSpPr txBox="1"/>
          <p:nvPr>
            <p:custDataLst>
              <p:tags r:id="rId3"/>
            </p:custDataLst>
          </p:nvPr>
        </p:nvSpPr>
        <p:spPr>
          <a:xfrm>
            <a:off x="445658" y="5661248"/>
            <a:ext cx="8272295" cy="720080"/>
          </a:xfrm>
          <a:prstGeom prst="rect">
            <a:avLst/>
          </a:prstGeom>
        </p:spPr>
        <p:txBody>
          <a:bodyPr vert="horz" wrap="square" lIns="91440" tIns="45720" rIns="91440" bIns="45720" rtlCol="0" anchor="ctr">
            <a:noAutofit/>
          </a:bodyPr>
          <a:lstStyle/>
          <a:p>
            <a:r>
              <a:rPr lang="en-US" b="1" i="1" dirty="0"/>
              <a:t>AEDES CONCORDIA AUGUSTAE: </a:t>
            </a:r>
            <a:r>
              <a:rPr lang="el-GR" dirty="0"/>
              <a:t>Μνημείο που </a:t>
            </a:r>
            <a:r>
              <a:rPr lang="el-GR" dirty="0" err="1"/>
              <a:t>ανήρτησε</a:t>
            </a:r>
            <a:r>
              <a:rPr lang="el-GR" dirty="0"/>
              <a:t> η </a:t>
            </a:r>
            <a:r>
              <a:rPr lang="el-GR" dirty="0" err="1"/>
              <a:t>Λυβία</a:t>
            </a:r>
            <a:r>
              <a:rPr lang="el-GR" dirty="0"/>
              <a:t> σύμβολο του αρμονικού γάμου της με τον Καίσαρα Αύγουστο, αλλά και της αποκατάστασης της τραυματισμένης από την εμφύλια διαμάχη κοινότητας. </a:t>
            </a:r>
          </a:p>
        </p:txBody>
      </p:sp>
    </p:spTree>
    <p:custDataLst>
      <p:tags r:id="rId1"/>
    </p:custDataLst>
    <p:extLst>
      <p:ext uri="{BB962C8B-B14F-4D97-AF65-F5344CB8AC3E}">
        <p14:creationId xmlns:p14="http://schemas.microsoft.com/office/powerpoint/2010/main" val="208140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8253881" y="5580561"/>
            <a:ext cx="396822" cy="216024"/>
          </a:xfrm>
          <a:prstGeom prst="rect">
            <a:avLst/>
          </a:prstGeom>
        </p:spPr>
        <p:txBody>
          <a:bodyPr vert="horz" wrap="square" lIns="91440" tIns="45720" rIns="91440" bIns="45720" rtlCol="0" anchor="ctr">
            <a:noAutofit/>
          </a:bodyPr>
          <a:lstStyle/>
          <a:p>
            <a:pPr algn="ctr"/>
            <a:r>
              <a:rPr lang="en-US" sz="1500" dirty="0" smtClean="0"/>
              <a:t>10</a:t>
            </a:r>
            <a:endParaRPr lang="el-GR" sz="1500" dirty="0" smtClean="0"/>
          </a:p>
        </p:txBody>
      </p:sp>
      <p:pic>
        <p:nvPicPr>
          <p:cNvPr id="3" name="Εικόνα 2" descr="Coin showing the Concordia Augusta and the Caesar Augustu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568" y="548680"/>
            <a:ext cx="7570313" cy="5247905"/>
          </a:xfrm>
          <a:prstGeom prst="rect">
            <a:avLst/>
          </a:prstGeom>
        </p:spPr>
      </p:pic>
      <p:sp>
        <p:nvSpPr>
          <p:cNvPr id="5" name="TextBox 4"/>
          <p:cNvSpPr txBox="1"/>
          <p:nvPr>
            <p:custDataLst>
              <p:tags r:id="rId3"/>
            </p:custDataLst>
          </p:nvPr>
        </p:nvSpPr>
        <p:spPr>
          <a:xfrm>
            <a:off x="3172580" y="5796585"/>
            <a:ext cx="2592288" cy="432048"/>
          </a:xfrm>
          <a:prstGeom prst="rect">
            <a:avLst/>
          </a:prstGeom>
        </p:spPr>
        <p:txBody>
          <a:bodyPr vert="horz" wrap="none" lIns="91440" tIns="45720" rIns="91440" bIns="45720" rtlCol="0" anchor="ctr">
            <a:normAutofit/>
          </a:bodyPr>
          <a:lstStyle/>
          <a:p>
            <a:pPr algn="ctr"/>
            <a:r>
              <a:rPr lang="en-US" i="1" dirty="0"/>
              <a:t>CONCORDIA </a:t>
            </a:r>
            <a:r>
              <a:rPr lang="en-US" i="1" dirty="0" smtClean="0"/>
              <a:t>AUGUSTA</a:t>
            </a:r>
            <a:endParaRPr lang="el-GR" i="1" dirty="0"/>
          </a:p>
        </p:txBody>
      </p:sp>
    </p:spTree>
    <p:custDataLst>
      <p:tags r:id="rId1"/>
    </p:custDataLst>
    <p:extLst>
      <p:ext uri="{BB962C8B-B14F-4D97-AF65-F5344CB8AC3E}">
        <p14:creationId xmlns:p14="http://schemas.microsoft.com/office/powerpoint/2010/main" val="2501489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ΔΙΟΙΚΗΤΙΚΑ ΟΡΓΑΝΑ ΚΑΙ ΘΕΣΜΟΙ ΤΗΣ </a:t>
            </a:r>
            <a:r>
              <a:rPr lang="el-GR" dirty="0" smtClean="0"/>
              <a:t>ΑΥΤΟΚΡΑΤΟΡΙΑΣ</a:t>
            </a:r>
            <a:endParaRPr lang="el-GR" dirty="0"/>
          </a:p>
        </p:txBody>
      </p:sp>
      <p:sp>
        <p:nvSpPr>
          <p:cNvPr id="3" name="Θέση περιεχομένου 2"/>
          <p:cNvSpPr>
            <a:spLocks noGrp="1"/>
          </p:cNvSpPr>
          <p:nvPr>
            <p:ph idx="1"/>
          </p:nvPr>
        </p:nvSpPr>
        <p:spPr/>
        <p:txBody>
          <a:bodyPr>
            <a:noAutofit/>
          </a:bodyPr>
          <a:lstStyle/>
          <a:p>
            <a:pPr>
              <a:spcBef>
                <a:spcPts val="1800"/>
              </a:spcBef>
            </a:pPr>
            <a:r>
              <a:rPr lang="el-GR" sz="2400" b="1" dirty="0" smtClean="0"/>
              <a:t>Στρατός</a:t>
            </a:r>
            <a:endParaRPr lang="el-GR" sz="2400" b="1" dirty="0"/>
          </a:p>
          <a:p>
            <a:pPr>
              <a:spcBef>
                <a:spcPts val="1800"/>
              </a:spcBef>
            </a:pPr>
            <a:r>
              <a:rPr lang="el-GR" sz="2400" b="1" dirty="0"/>
              <a:t>Οίκος Αυτοκράτορα (</a:t>
            </a:r>
            <a:r>
              <a:rPr lang="en-US" sz="2400" b="1" dirty="0" err="1"/>
              <a:t>familia</a:t>
            </a:r>
            <a:r>
              <a:rPr lang="en-US" sz="2400" b="1" dirty="0"/>
              <a:t> </a:t>
            </a:r>
            <a:r>
              <a:rPr lang="en-US" sz="2400" b="1" dirty="0" err="1"/>
              <a:t>Caesaris</a:t>
            </a:r>
            <a:r>
              <a:rPr lang="en-US" sz="2400" b="1" dirty="0" smtClean="0"/>
              <a:t>)</a:t>
            </a:r>
            <a:endParaRPr lang="en-US" sz="2400" b="1" dirty="0"/>
          </a:p>
          <a:p>
            <a:pPr>
              <a:spcBef>
                <a:spcPts val="1800"/>
              </a:spcBef>
            </a:pPr>
            <a:r>
              <a:rPr lang="en-US" sz="2400" b="1" dirty="0" err="1"/>
              <a:t>Amicitia</a:t>
            </a:r>
            <a:r>
              <a:rPr lang="en-US" sz="2400" b="1" dirty="0"/>
              <a:t> </a:t>
            </a:r>
          </a:p>
          <a:p>
            <a:pPr>
              <a:spcBef>
                <a:spcPts val="1800"/>
              </a:spcBef>
            </a:pPr>
            <a:r>
              <a:rPr lang="en-US" sz="2400" b="1" dirty="0" err="1"/>
              <a:t>Auditores</a:t>
            </a:r>
            <a:r>
              <a:rPr lang="el-GR" sz="2400" b="1" dirty="0"/>
              <a:t>: Υψηλές διοικητικές θέσεις βοηθών </a:t>
            </a:r>
          </a:p>
          <a:p>
            <a:pPr>
              <a:spcBef>
                <a:spcPts val="1800"/>
              </a:spcBef>
            </a:pPr>
            <a:r>
              <a:rPr lang="el-GR" sz="2400" b="1" dirty="0"/>
              <a:t>Αδυναμία </a:t>
            </a:r>
            <a:r>
              <a:rPr lang="el-GR" sz="2400" b="1" dirty="0" smtClean="0"/>
              <a:t>Συγκλήτου</a:t>
            </a:r>
            <a:r>
              <a:rPr lang="en-US" sz="2400" b="1" dirty="0" smtClean="0"/>
              <a:t> </a:t>
            </a:r>
            <a:r>
              <a:rPr lang="el-GR" sz="2400" b="1" dirty="0" smtClean="0"/>
              <a:t>- </a:t>
            </a:r>
            <a:r>
              <a:rPr lang="el-GR" sz="2400" b="1" dirty="0"/>
              <a:t>Αντιδράσεις </a:t>
            </a:r>
            <a:r>
              <a:rPr lang="el-GR" sz="2400" b="1" dirty="0" smtClean="0"/>
              <a:t>Συγκλητικών </a:t>
            </a:r>
            <a:endParaRPr lang="el-GR" sz="2400" b="1" dirty="0"/>
          </a:p>
          <a:p>
            <a:pPr>
              <a:spcBef>
                <a:spcPts val="1800"/>
              </a:spcBef>
            </a:pPr>
            <a:r>
              <a:rPr lang="el-GR" sz="2400" b="1" dirty="0"/>
              <a:t>Επίσημοι πληβείοι στους οποίους διαμοιράζονταν </a:t>
            </a:r>
            <a:r>
              <a:rPr lang="el-GR" sz="2400" b="1" dirty="0" smtClean="0"/>
              <a:t>τρόφιμα</a:t>
            </a:r>
            <a:endParaRPr lang="el-GR" sz="2400" b="1" dirty="0"/>
          </a:p>
          <a:p>
            <a:pPr>
              <a:spcBef>
                <a:spcPts val="1800"/>
              </a:spcBef>
            </a:pPr>
            <a:r>
              <a:rPr lang="en-US" sz="2400" b="1" dirty="0" err="1" smtClean="0"/>
              <a:t>Libertini</a:t>
            </a:r>
            <a:endParaRPr lang="el-GR" sz="2400" b="1" dirty="0"/>
          </a:p>
        </p:txBody>
      </p:sp>
    </p:spTree>
    <p:extLst>
      <p:ext uri="{BB962C8B-B14F-4D97-AF65-F5344CB8AC3E}">
        <p14:creationId xmlns:p14="http://schemas.microsoft.com/office/powerpoint/2010/main" val="22483080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ΚΟΙΝΩΝΙΚΕΣ ΑΞΙΕΣ ΚΑΙ </a:t>
            </a:r>
            <a:r>
              <a:rPr lang="el-GR" dirty="0" smtClean="0"/>
              <a:t>ΘΕΣΜΟΙ</a:t>
            </a:r>
            <a:endParaRPr lang="el-GR" dirty="0"/>
          </a:p>
        </p:txBody>
      </p:sp>
      <p:sp>
        <p:nvSpPr>
          <p:cNvPr id="3" name="Θέση περιεχομένου 2"/>
          <p:cNvSpPr>
            <a:spLocks noGrp="1"/>
          </p:cNvSpPr>
          <p:nvPr>
            <p:ph idx="1"/>
          </p:nvPr>
        </p:nvSpPr>
        <p:spPr/>
        <p:txBody>
          <a:bodyPr>
            <a:noAutofit/>
          </a:bodyPr>
          <a:lstStyle/>
          <a:p>
            <a:pPr>
              <a:spcBef>
                <a:spcPts val="1800"/>
              </a:spcBef>
            </a:pPr>
            <a:r>
              <a:rPr lang="el-GR" sz="2400" b="1" dirty="0" smtClean="0"/>
              <a:t>Οικογένεια – Λήψη μέτρων για την προώθηση του θεσμού</a:t>
            </a:r>
          </a:p>
          <a:p>
            <a:pPr>
              <a:spcBef>
                <a:spcPts val="1800"/>
              </a:spcBef>
            </a:pPr>
            <a:r>
              <a:rPr lang="en-US" sz="2400" b="1" i="1" dirty="0" smtClean="0"/>
              <a:t>Pater </a:t>
            </a:r>
            <a:r>
              <a:rPr lang="en-US" sz="2400" b="1" i="1" dirty="0" err="1" smtClean="0"/>
              <a:t>familias</a:t>
            </a:r>
            <a:endParaRPr lang="en-US" sz="2400" b="1" i="1" dirty="0" smtClean="0"/>
          </a:p>
          <a:p>
            <a:pPr>
              <a:spcBef>
                <a:spcPts val="1800"/>
              </a:spcBef>
            </a:pPr>
            <a:r>
              <a:rPr lang="el-GR" sz="2400" b="1" dirty="0" smtClean="0"/>
              <a:t>Εκπαίδευση συζύγου και τέκνων σε ζητήματα οικιακής οικονομίας και ηθικής ακεραιότητας  – Ανατροφή τέκνων επί τη βάση των ηθικών αρχών της οικογένειας – Υπακοή στους γονείς – επίδειξη </a:t>
            </a:r>
            <a:r>
              <a:rPr lang="el-GR" sz="2400" b="1" i="1" dirty="0" smtClean="0"/>
              <a:t>ευσέβειας</a:t>
            </a:r>
            <a:r>
              <a:rPr lang="el-GR" sz="2400" b="1" dirty="0" smtClean="0"/>
              <a:t> – θεσμός υιοθεσίας.</a:t>
            </a:r>
            <a:endParaRPr lang="el-GR" sz="2400" b="1" i="1" dirty="0" smtClean="0"/>
          </a:p>
          <a:p>
            <a:pPr>
              <a:spcBef>
                <a:spcPts val="1800"/>
              </a:spcBef>
            </a:pPr>
            <a:r>
              <a:rPr lang="el-GR" sz="2400" b="1" dirty="0" smtClean="0"/>
              <a:t>Περιορισμός της ελευθερίας των γυναικών και του προτύπου της </a:t>
            </a:r>
            <a:r>
              <a:rPr lang="el-GR" sz="2400" b="1" i="1" dirty="0" smtClean="0"/>
              <a:t>νέας γυναίκας</a:t>
            </a:r>
            <a:r>
              <a:rPr lang="el-GR" sz="2400" b="1" dirty="0" smtClean="0"/>
              <a:t> – προβολή του προτύπου της </a:t>
            </a:r>
            <a:r>
              <a:rPr lang="en-US" sz="2400" b="1" i="1" dirty="0" err="1" smtClean="0"/>
              <a:t>matrona</a:t>
            </a:r>
            <a:endParaRPr lang="el-GR" sz="2400" b="1" i="1" dirty="0"/>
          </a:p>
        </p:txBody>
      </p:sp>
    </p:spTree>
    <p:extLst>
      <p:ext uri="{BB962C8B-B14F-4D97-AF65-F5344CB8AC3E}">
        <p14:creationId xmlns:p14="http://schemas.microsoft.com/office/powerpoint/2010/main" val="1045758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ΔΙΑΚΥΒΕΡΝΗΣΗ ΚΑΤΕΚΤΗΜΕΝΩΝ </a:t>
            </a:r>
            <a:r>
              <a:rPr lang="el-GR" dirty="0" smtClean="0"/>
              <a:t>ΠΕΡΙΟΧΩΝ</a:t>
            </a:r>
            <a:endParaRPr lang="el-GR" dirty="0"/>
          </a:p>
        </p:txBody>
      </p:sp>
      <p:sp>
        <p:nvSpPr>
          <p:cNvPr id="3" name="Θέση περιεχομένου 2"/>
          <p:cNvSpPr>
            <a:spLocks noGrp="1"/>
          </p:cNvSpPr>
          <p:nvPr>
            <p:ph idx="1"/>
          </p:nvPr>
        </p:nvSpPr>
        <p:spPr/>
        <p:txBody>
          <a:bodyPr>
            <a:noAutofit/>
          </a:bodyPr>
          <a:lstStyle/>
          <a:p>
            <a:pPr marL="180000" indent="-180000"/>
            <a:r>
              <a:rPr lang="el-GR" sz="2200" b="1" i="1" dirty="0"/>
              <a:t>Πελάτες </a:t>
            </a:r>
            <a:r>
              <a:rPr lang="el-GR" sz="2200" b="1" i="1" dirty="0" smtClean="0"/>
              <a:t>βασιλείς</a:t>
            </a:r>
            <a:endParaRPr lang="el-GR" sz="2200" b="1" i="1" dirty="0"/>
          </a:p>
          <a:p>
            <a:pPr marL="180000" indent="-180000"/>
            <a:r>
              <a:rPr lang="el-GR" sz="2200" b="1" i="1" dirty="0"/>
              <a:t>Ελευθερία πόλεων : </a:t>
            </a:r>
            <a:r>
              <a:rPr lang="el-GR" sz="2200" dirty="0"/>
              <a:t>Στα πλαίσια της πατρωνίας των Ρωμαίων προς τους κατεκτημένους </a:t>
            </a:r>
            <a:r>
              <a:rPr lang="el-GR" sz="2200" dirty="0" smtClean="0"/>
              <a:t>πληθυσμούς</a:t>
            </a:r>
            <a:endParaRPr lang="el-GR" sz="2200" b="1" dirty="0"/>
          </a:p>
          <a:p>
            <a:pPr marL="180000" indent="-180000"/>
            <a:r>
              <a:rPr lang="el-GR" sz="2200" b="1" dirty="0"/>
              <a:t>Πόλεις </a:t>
            </a:r>
            <a:r>
              <a:rPr lang="en-US" sz="2200" b="1" i="1" dirty="0" err="1" smtClean="0"/>
              <a:t>coloniae</a:t>
            </a:r>
            <a:endParaRPr lang="el-GR" sz="2200" b="1" dirty="0"/>
          </a:p>
          <a:p>
            <a:pPr marL="180000" indent="-180000"/>
            <a:r>
              <a:rPr lang="el-GR" sz="2200" dirty="0"/>
              <a:t>Διατήρηση τοπικής αριστοκρατίας με σκοπό τη συγκέντρωση φόρων και τη διατήρηση της </a:t>
            </a:r>
            <a:r>
              <a:rPr lang="el-GR" sz="2200" dirty="0" smtClean="0"/>
              <a:t>τάξης</a:t>
            </a:r>
            <a:endParaRPr lang="el-GR" sz="2200" b="1" i="1" dirty="0"/>
          </a:p>
          <a:p>
            <a:pPr marL="180000" indent="-180000"/>
            <a:r>
              <a:rPr lang="el-GR" sz="2200" dirty="0"/>
              <a:t>Ορισμός </a:t>
            </a:r>
            <a:r>
              <a:rPr lang="el-GR" sz="2200" i="1" dirty="0"/>
              <a:t>ανθυπάτων (</a:t>
            </a:r>
            <a:r>
              <a:rPr lang="en-US" sz="2200" i="1" dirty="0" err="1"/>
              <a:t>procunsul</a:t>
            </a:r>
            <a:r>
              <a:rPr lang="en-US" sz="2200" i="1" dirty="0"/>
              <a:t>) </a:t>
            </a:r>
            <a:r>
              <a:rPr lang="el-GR" sz="2200" dirty="0"/>
              <a:t>και</a:t>
            </a:r>
            <a:r>
              <a:rPr lang="el-GR" sz="2200" i="1" dirty="0"/>
              <a:t> στρατιωτικών διοικητών (</a:t>
            </a:r>
            <a:r>
              <a:rPr lang="en-US" sz="2200" i="1" dirty="0" err="1"/>
              <a:t>legatus</a:t>
            </a:r>
            <a:r>
              <a:rPr lang="en-US" sz="2200" i="1" dirty="0"/>
              <a:t>) </a:t>
            </a:r>
            <a:r>
              <a:rPr lang="el-GR" sz="2200" i="1" dirty="0"/>
              <a:t> - </a:t>
            </a:r>
            <a:r>
              <a:rPr lang="el-GR" sz="2200" dirty="0"/>
              <a:t>συνεργασία με τοπική </a:t>
            </a:r>
            <a:r>
              <a:rPr lang="el-GR" sz="2200" dirty="0" smtClean="0"/>
              <a:t>αριστοκρατία</a:t>
            </a:r>
            <a:endParaRPr lang="el-GR" sz="2200" i="1" dirty="0"/>
          </a:p>
          <a:p>
            <a:pPr marL="180000" indent="-180000"/>
            <a:r>
              <a:rPr lang="en-US" sz="2200" b="1" i="1" dirty="0" err="1"/>
              <a:t>Mandata</a:t>
            </a:r>
            <a:r>
              <a:rPr lang="en-US" sz="2200" b="1" i="1" dirty="0"/>
              <a:t>: </a:t>
            </a:r>
            <a:r>
              <a:rPr lang="el-GR" sz="2200" dirty="0"/>
              <a:t>Οδηγίες αυτοκράτορα προς ανθυπάτους και στρατιωτικούς διοικητές  για τη διοίκηση της επαρχίας που τους είχε ανατεθεί</a:t>
            </a:r>
            <a:r>
              <a:rPr lang="el-GR" sz="2200" dirty="0" smtClean="0"/>
              <a:t>.</a:t>
            </a:r>
            <a:endParaRPr lang="el-GR" sz="2200" dirty="0"/>
          </a:p>
        </p:txBody>
      </p:sp>
    </p:spTree>
    <p:extLst>
      <p:ext uri="{BB962C8B-B14F-4D97-AF65-F5344CB8AC3E}">
        <p14:creationId xmlns:p14="http://schemas.microsoft.com/office/powerpoint/2010/main" val="16277254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ΟΙΚΟΝΟΜΙΑ</a:t>
            </a:r>
            <a:endParaRPr lang="el-GR" dirty="0"/>
          </a:p>
        </p:txBody>
      </p:sp>
      <p:sp>
        <p:nvSpPr>
          <p:cNvPr id="3" name="Θέση περιεχομένου 2"/>
          <p:cNvSpPr>
            <a:spLocks noGrp="1"/>
          </p:cNvSpPr>
          <p:nvPr>
            <p:ph idx="1"/>
          </p:nvPr>
        </p:nvSpPr>
        <p:spPr/>
        <p:txBody>
          <a:bodyPr>
            <a:noAutofit/>
          </a:bodyPr>
          <a:lstStyle/>
          <a:p>
            <a:pPr marL="216000" indent="-216000">
              <a:spcBef>
                <a:spcPts val="600"/>
              </a:spcBef>
            </a:pPr>
            <a:r>
              <a:rPr lang="el-GR" sz="2400" b="1" i="1" dirty="0"/>
              <a:t>Αστικοποίηση</a:t>
            </a:r>
          </a:p>
          <a:p>
            <a:pPr marL="216000" indent="-216000">
              <a:spcBef>
                <a:spcPts val="600"/>
              </a:spcBef>
            </a:pPr>
            <a:r>
              <a:rPr lang="el-GR" sz="2400" b="1" i="1" dirty="0"/>
              <a:t>Κατασκευή υποδομών – ασφάλεια οδικών και θαλάσσιων δικτύων </a:t>
            </a:r>
          </a:p>
          <a:p>
            <a:pPr marL="216000" indent="-216000">
              <a:spcBef>
                <a:spcPts val="600"/>
              </a:spcBef>
            </a:pPr>
            <a:r>
              <a:rPr lang="el-GR" sz="2400" b="1" i="1" dirty="0"/>
              <a:t>Τροφοδοσία πληθυσμού με σιτηρά – κίνητρα σε πλοιοκτήτες για τη μεταφορά </a:t>
            </a:r>
            <a:r>
              <a:rPr lang="el-GR" sz="2400" b="1" i="1" dirty="0" smtClean="0"/>
              <a:t>τους </a:t>
            </a:r>
            <a:endParaRPr lang="el-GR" sz="2400" b="1" i="1" dirty="0"/>
          </a:p>
          <a:p>
            <a:pPr marL="216000" indent="-216000">
              <a:spcBef>
                <a:spcPts val="600"/>
              </a:spcBef>
            </a:pPr>
            <a:r>
              <a:rPr lang="el-GR" sz="2400" b="1" i="1" dirty="0"/>
              <a:t>Παραγωγή ειδών πολυτελείας και πολύτιμων μετάλλων.</a:t>
            </a:r>
          </a:p>
          <a:p>
            <a:pPr marL="216000" indent="-216000">
              <a:spcBef>
                <a:spcPts val="600"/>
              </a:spcBef>
            </a:pPr>
            <a:r>
              <a:rPr lang="el-GR" sz="2400" b="1" i="1" dirty="0"/>
              <a:t>Επιβολή φόρων σε χρήμα για την εξασφάλιση ρευστότητας και την κάλυψη των μισθών του στρατεύματος</a:t>
            </a:r>
          </a:p>
          <a:p>
            <a:pPr marL="216000" indent="-216000">
              <a:spcBef>
                <a:spcPts val="600"/>
              </a:spcBef>
            </a:pPr>
            <a:r>
              <a:rPr lang="el-GR" sz="2400" b="1" i="1" dirty="0"/>
              <a:t>Αλλαγές στη νομισματική πολιτική – άδεια κοπής νομισμάτων </a:t>
            </a:r>
          </a:p>
          <a:p>
            <a:pPr marL="216000" indent="-216000">
              <a:spcBef>
                <a:spcPts val="600"/>
              </a:spcBef>
            </a:pPr>
            <a:r>
              <a:rPr lang="el-GR" sz="2400" b="1" i="1" dirty="0" smtClean="0"/>
              <a:t>Δούλοι</a:t>
            </a:r>
            <a:endParaRPr lang="el-GR" sz="2400" b="1" i="1" dirty="0"/>
          </a:p>
        </p:txBody>
      </p:sp>
    </p:spTree>
    <p:extLst>
      <p:ext uri="{BB962C8B-B14F-4D97-AF65-F5344CB8AC3E}">
        <p14:creationId xmlns:p14="http://schemas.microsoft.com/office/powerpoint/2010/main" val="5683705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ΠΛΗΘΥΣΜΟΣ ΣΤΙΣ ΚΑΤΕΚΤΗΜΕΝΕΣ </a:t>
            </a:r>
            <a:r>
              <a:rPr lang="el-GR" dirty="0" smtClean="0"/>
              <a:t>ΠΕΡΙΟΧΕΣ</a:t>
            </a:r>
            <a:endParaRPr lang="el-GR" dirty="0"/>
          </a:p>
        </p:txBody>
      </p:sp>
      <p:sp>
        <p:nvSpPr>
          <p:cNvPr id="3" name="Θέση περιεχομένου 2"/>
          <p:cNvSpPr>
            <a:spLocks noGrp="1"/>
          </p:cNvSpPr>
          <p:nvPr>
            <p:ph idx="1"/>
          </p:nvPr>
        </p:nvSpPr>
        <p:spPr/>
        <p:txBody>
          <a:bodyPr>
            <a:noAutofit/>
          </a:bodyPr>
          <a:lstStyle/>
          <a:p>
            <a:pPr>
              <a:spcBef>
                <a:spcPts val="1800"/>
              </a:spcBef>
            </a:pPr>
            <a:r>
              <a:rPr lang="el-GR" sz="2600" b="1" i="1" dirty="0"/>
              <a:t>Κεντρόφυγος τακτική - </a:t>
            </a:r>
            <a:r>
              <a:rPr lang="el-GR" sz="2600" b="1" i="1" dirty="0" smtClean="0"/>
              <a:t>περιπλάνηση</a:t>
            </a:r>
            <a:endParaRPr lang="el-GR" sz="2600" b="1" i="1" dirty="0"/>
          </a:p>
          <a:p>
            <a:pPr>
              <a:spcBef>
                <a:spcPts val="1800"/>
              </a:spcBef>
            </a:pPr>
            <a:r>
              <a:rPr lang="el-GR" sz="2600" b="1" dirty="0"/>
              <a:t>Αναζήτηση της </a:t>
            </a:r>
            <a:r>
              <a:rPr lang="el-GR" sz="2600" b="1" i="1" dirty="0"/>
              <a:t>Τύχης </a:t>
            </a:r>
          </a:p>
          <a:p>
            <a:pPr>
              <a:spcBef>
                <a:spcPts val="1800"/>
              </a:spcBef>
            </a:pPr>
            <a:r>
              <a:rPr lang="el-GR" sz="2600" b="1" dirty="0"/>
              <a:t>Ενίσχυση θεσμών όπως η </a:t>
            </a:r>
            <a:r>
              <a:rPr lang="el-GR" sz="2600" b="1" i="1" dirty="0" smtClean="0"/>
              <a:t>πατρωνία</a:t>
            </a:r>
            <a:endParaRPr lang="el-GR" sz="2600" b="1" i="1" dirty="0"/>
          </a:p>
          <a:p>
            <a:pPr>
              <a:spcBef>
                <a:spcPts val="1800"/>
              </a:spcBef>
            </a:pPr>
            <a:r>
              <a:rPr lang="el-GR" sz="2600" b="1" dirty="0" smtClean="0"/>
              <a:t>Ανασφάλεια</a:t>
            </a:r>
            <a:endParaRPr lang="el-GR" sz="2600" b="1" dirty="0"/>
          </a:p>
          <a:p>
            <a:pPr>
              <a:spcBef>
                <a:spcPts val="1800"/>
              </a:spcBef>
            </a:pPr>
            <a:r>
              <a:rPr lang="el-GR" sz="2600" b="1" i="1" dirty="0" smtClean="0"/>
              <a:t>Ατομικισμός</a:t>
            </a:r>
            <a:endParaRPr lang="el-GR" sz="2600" b="1" i="1" dirty="0"/>
          </a:p>
        </p:txBody>
      </p:sp>
    </p:spTree>
    <p:extLst>
      <p:ext uri="{BB962C8B-B14F-4D97-AF65-F5344CB8AC3E}">
        <p14:creationId xmlns:p14="http://schemas.microsoft.com/office/powerpoint/2010/main" val="23405898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500" dirty="0"/>
              <a:t>ΣΥΝΔΕΤΙΚΑ ΣΤΟΙΧΕΙΑ ΓΙΑ ΤΟΥΣ ΕΤΕΡΟΚΛΗΤΟΥΣ ΛΑΟΥΣ ΤΗΣ </a:t>
            </a:r>
            <a:r>
              <a:rPr lang="el-GR" sz="3500" dirty="0" smtClean="0"/>
              <a:t>ΑΥΤΟΚΡΑΤΟΡΙΑΣ</a:t>
            </a:r>
            <a:endParaRPr lang="el-GR" sz="3500" dirty="0"/>
          </a:p>
        </p:txBody>
      </p:sp>
      <p:sp>
        <p:nvSpPr>
          <p:cNvPr id="3" name="Θέση περιεχομένου 2"/>
          <p:cNvSpPr>
            <a:spLocks noGrp="1"/>
          </p:cNvSpPr>
          <p:nvPr>
            <p:ph idx="1"/>
          </p:nvPr>
        </p:nvSpPr>
        <p:spPr/>
        <p:txBody>
          <a:bodyPr>
            <a:normAutofit fontScale="85000" lnSpcReduction="20000"/>
          </a:bodyPr>
          <a:lstStyle/>
          <a:p>
            <a:r>
              <a:rPr lang="el-GR" dirty="0"/>
              <a:t>Η στάση απέναντι στο ρωμαϊκό </a:t>
            </a:r>
            <a:r>
              <a:rPr lang="el-GR" dirty="0" smtClean="0"/>
              <a:t>στρατό</a:t>
            </a:r>
            <a:r>
              <a:rPr lang="en-US" dirty="0" smtClean="0"/>
              <a:t>.</a:t>
            </a:r>
            <a:endParaRPr lang="el-GR" dirty="0"/>
          </a:p>
          <a:p>
            <a:r>
              <a:rPr lang="el-GR" dirty="0"/>
              <a:t>Η ελληνική γλώσσα και ο ελληνικός πολιτισμός (μια ακόμα κατάκτηση για τους Ρωμαίους</a:t>
            </a:r>
            <a:r>
              <a:rPr lang="el-GR" dirty="0" smtClean="0"/>
              <a:t>)</a:t>
            </a:r>
            <a:r>
              <a:rPr lang="en-US" dirty="0" smtClean="0"/>
              <a:t>.</a:t>
            </a:r>
            <a:endParaRPr lang="el-GR" dirty="0"/>
          </a:p>
          <a:p>
            <a:r>
              <a:rPr lang="el-GR" dirty="0"/>
              <a:t>Ο θεσμός της </a:t>
            </a:r>
            <a:r>
              <a:rPr lang="el-GR" i="1" dirty="0"/>
              <a:t>Λατρείας του Αυτοκράτορα – </a:t>
            </a:r>
            <a:r>
              <a:rPr lang="el-GR" dirty="0"/>
              <a:t>Προώθηση μέσω των </a:t>
            </a:r>
            <a:r>
              <a:rPr lang="el-GR" i="1" dirty="0"/>
              <a:t>Κοινών</a:t>
            </a:r>
            <a:r>
              <a:rPr lang="el-GR" dirty="0"/>
              <a:t> – Ανάδειξη των πόλεων σε </a:t>
            </a:r>
            <a:r>
              <a:rPr lang="el-GR" i="1" dirty="0"/>
              <a:t>νεωκόρους</a:t>
            </a:r>
            <a:r>
              <a:rPr lang="el-GR" dirty="0" smtClean="0"/>
              <a:t>.</a:t>
            </a:r>
            <a:endParaRPr lang="el-GR" i="1" dirty="0"/>
          </a:p>
          <a:p>
            <a:r>
              <a:rPr lang="el-GR" dirty="0"/>
              <a:t>Αντιδράσεις εναντίον της Ρωμαϊκής κυριαρχίας: Προσαρμογή – αποκοπή των απομακρυσμένων περιοχών – αντιδράσεις με σκοπό τη μείωση φόρων ή δυσαρέσκεια για θρησκευτικά ζητήματα (κυρίως από τους Ιουδαίους</a:t>
            </a:r>
            <a:r>
              <a:rPr lang="el-GR" dirty="0" smtClean="0"/>
              <a:t>).</a:t>
            </a:r>
            <a:endParaRPr lang="el-GR" dirty="0"/>
          </a:p>
        </p:txBody>
      </p:sp>
    </p:spTree>
    <p:extLst>
      <p:ext uri="{BB962C8B-B14F-4D97-AF65-F5344CB8AC3E}">
        <p14:creationId xmlns:p14="http://schemas.microsoft.com/office/powerpoint/2010/main" val="3996792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descr="The Capitoline Wol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620688"/>
            <a:ext cx="8280920" cy="5490962"/>
          </a:xfrm>
          <a:prstGeom prst="rect">
            <a:avLst/>
          </a:prstGeom>
        </p:spPr>
      </p:pic>
      <p:sp>
        <p:nvSpPr>
          <p:cNvPr id="4" name="TextBox 3"/>
          <p:cNvSpPr txBox="1"/>
          <p:nvPr>
            <p:custDataLst>
              <p:tags r:id="rId2"/>
            </p:custDataLst>
          </p:nvPr>
        </p:nvSpPr>
        <p:spPr>
          <a:xfrm>
            <a:off x="8388424" y="6165304"/>
            <a:ext cx="360040" cy="216024"/>
          </a:xfrm>
          <a:prstGeom prst="rect">
            <a:avLst/>
          </a:prstGeom>
        </p:spPr>
        <p:txBody>
          <a:bodyPr vert="horz" wrap="square" lIns="91440" tIns="45720" rIns="91440" bIns="45720" rtlCol="0" anchor="ctr">
            <a:noAutofit/>
          </a:bodyPr>
          <a:lstStyle/>
          <a:p>
            <a:pPr algn="ctr"/>
            <a:r>
              <a:rPr lang="en-US" sz="1500" dirty="0" smtClean="0"/>
              <a:t>1</a:t>
            </a:r>
            <a:endParaRPr lang="el-GR" sz="1500" dirty="0" smtClean="0"/>
          </a:p>
        </p:txBody>
      </p:sp>
    </p:spTree>
    <p:custDataLst>
      <p:tags r:id="rId1"/>
    </p:custDataLst>
    <p:extLst>
      <p:ext uri="{BB962C8B-B14F-4D97-AF65-F5344CB8AC3E}">
        <p14:creationId xmlns:p14="http://schemas.microsoft.com/office/powerpoint/2010/main" val="40799719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ΑΝΤΙΔΡΑΣΗ ΤΗΣ ΕΛΛΗΝΙΚΗΣ </a:t>
            </a:r>
            <a:r>
              <a:rPr lang="el-GR" dirty="0" smtClean="0"/>
              <a:t>ΑΡΙΣΤΟΚΡΑΤΙΑΣ</a:t>
            </a:r>
            <a:endParaRPr lang="el-GR" dirty="0"/>
          </a:p>
        </p:txBody>
      </p:sp>
      <p:sp>
        <p:nvSpPr>
          <p:cNvPr id="3" name="Θέση περιεχομένου 2"/>
          <p:cNvSpPr>
            <a:spLocks noGrp="1"/>
          </p:cNvSpPr>
          <p:nvPr>
            <p:ph idx="1"/>
          </p:nvPr>
        </p:nvSpPr>
        <p:spPr/>
        <p:txBody>
          <a:bodyPr>
            <a:normAutofit/>
          </a:bodyPr>
          <a:lstStyle/>
          <a:p>
            <a:pPr>
              <a:spcBef>
                <a:spcPts val="2400"/>
              </a:spcBef>
            </a:pPr>
            <a:r>
              <a:rPr lang="el-GR" sz="2600" b="1" dirty="0"/>
              <a:t>Εναπομείναν πεδίο δράσης μόνο το </a:t>
            </a:r>
            <a:r>
              <a:rPr lang="el-GR" sz="2600" b="1" dirty="0" smtClean="0"/>
              <a:t>πολιτιστικό</a:t>
            </a:r>
            <a:r>
              <a:rPr lang="en-US" sz="2600" b="1" dirty="0" smtClean="0"/>
              <a:t>.</a:t>
            </a:r>
            <a:endParaRPr lang="el-GR" sz="2600" b="1" dirty="0"/>
          </a:p>
          <a:p>
            <a:pPr>
              <a:spcBef>
                <a:spcPts val="2400"/>
              </a:spcBef>
            </a:pPr>
            <a:r>
              <a:rPr lang="el-GR" sz="2600" b="1" dirty="0"/>
              <a:t>Ανάπτυξη </a:t>
            </a:r>
            <a:r>
              <a:rPr lang="el-GR" sz="2600" b="1" dirty="0" err="1"/>
              <a:t>υβριδιακού</a:t>
            </a:r>
            <a:r>
              <a:rPr lang="el-GR" sz="2600" b="1" dirty="0"/>
              <a:t> χαρακτήρα: ιδιότητα Ρωμαίου πολίτη – Ελληνική πολιτιστική </a:t>
            </a:r>
            <a:r>
              <a:rPr lang="el-GR" sz="2600" b="1" dirty="0" smtClean="0"/>
              <a:t>ταυτότητα</a:t>
            </a:r>
            <a:r>
              <a:rPr lang="en-US" sz="2600" b="1" dirty="0" smtClean="0"/>
              <a:t>.</a:t>
            </a:r>
            <a:endParaRPr lang="el-GR" sz="2600" b="1" dirty="0"/>
          </a:p>
          <a:p>
            <a:pPr>
              <a:spcBef>
                <a:spcPts val="2400"/>
              </a:spcBef>
            </a:pPr>
            <a:r>
              <a:rPr lang="el-GR" sz="2600" b="1" dirty="0"/>
              <a:t>Φιλοπατρία – Φιλοτιμία – ανάπτυξη ευεργετικής δραστηριότητας για την πόλη- ανάδειξη των πόλεων σε </a:t>
            </a:r>
            <a:r>
              <a:rPr lang="el-GR" sz="2600" b="1" i="1" dirty="0"/>
              <a:t>νεωκόρους</a:t>
            </a:r>
            <a:r>
              <a:rPr lang="el-GR" sz="2600" b="1" dirty="0"/>
              <a:t> – ανταγωνισμοί μεταξύ τους. </a:t>
            </a:r>
          </a:p>
          <a:p>
            <a:pPr>
              <a:spcBef>
                <a:spcPts val="2400"/>
              </a:spcBef>
            </a:pPr>
            <a:r>
              <a:rPr lang="el-GR" sz="2600" b="1" dirty="0"/>
              <a:t>Κίνημα της Β΄ Σοφιστικής – Στροφή στους </a:t>
            </a:r>
            <a:r>
              <a:rPr lang="el-GR" sz="2600" b="1" dirty="0" smtClean="0"/>
              <a:t>προγόνους</a:t>
            </a:r>
            <a:r>
              <a:rPr lang="en-US" sz="2600" dirty="0"/>
              <a:t>.</a:t>
            </a:r>
            <a:endParaRPr lang="el-GR" sz="2600" b="1" dirty="0"/>
          </a:p>
        </p:txBody>
      </p:sp>
    </p:spTree>
    <p:extLst>
      <p:ext uri="{BB962C8B-B14F-4D97-AF65-F5344CB8AC3E}">
        <p14:creationId xmlns:p14="http://schemas.microsoft.com/office/powerpoint/2010/main" val="9005381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ΘΡΗΣΚΕΙΑ – </a:t>
            </a:r>
            <a:r>
              <a:rPr lang="el-GR" dirty="0" smtClean="0"/>
              <a:t>ΛΑΤΡΕΙΑ</a:t>
            </a:r>
            <a:endParaRPr lang="el-GR" dirty="0"/>
          </a:p>
        </p:txBody>
      </p:sp>
      <p:sp>
        <p:nvSpPr>
          <p:cNvPr id="3" name="Θέση περιεχομένου 2"/>
          <p:cNvSpPr>
            <a:spLocks noGrp="1"/>
          </p:cNvSpPr>
          <p:nvPr>
            <p:ph idx="1"/>
          </p:nvPr>
        </p:nvSpPr>
        <p:spPr/>
        <p:txBody>
          <a:bodyPr>
            <a:normAutofit/>
          </a:bodyPr>
          <a:lstStyle/>
          <a:p>
            <a:r>
              <a:rPr lang="el-GR" sz="2600" dirty="0"/>
              <a:t>Συνδεδεμένη με την πολιτική – Δημόσια </a:t>
            </a:r>
            <a:r>
              <a:rPr lang="el-GR" sz="2600" dirty="0" smtClean="0"/>
              <a:t>Λατρεία</a:t>
            </a:r>
            <a:r>
              <a:rPr lang="en-US" sz="2600" dirty="0" smtClean="0"/>
              <a:t>.</a:t>
            </a:r>
            <a:endParaRPr lang="el-GR" sz="2600" b="1" dirty="0"/>
          </a:p>
          <a:p>
            <a:r>
              <a:rPr lang="el-GR" sz="2600" dirty="0"/>
              <a:t>Στα χέρια της αριστοκρατίας όλα τα θρησκευτικά αξιώματα και οι </a:t>
            </a:r>
            <a:r>
              <a:rPr lang="el-GR" sz="2600" dirty="0" smtClean="0"/>
              <a:t>τελετουργίες</a:t>
            </a:r>
            <a:r>
              <a:rPr lang="en-US" sz="2600" dirty="0" smtClean="0"/>
              <a:t>.</a:t>
            </a:r>
            <a:endParaRPr lang="el-GR" sz="2600" b="1" dirty="0"/>
          </a:p>
          <a:p>
            <a:r>
              <a:rPr lang="el-GR" sz="2600" dirty="0"/>
              <a:t>Βασικό στοιχείο της Ρωμαϊκής Λατρείας η ακρίβεια στην εκτέλεση των ιεροτελεστιών – εξασφαλίζει το ανίκητο του στρατού και την ενότητα του Κράτους – Οι ιεροτελεστίες πράξη δικαίου- </a:t>
            </a:r>
            <a:r>
              <a:rPr lang="en-US" sz="2600" i="1" dirty="0"/>
              <a:t>PAX DEORUM </a:t>
            </a:r>
            <a:r>
              <a:rPr lang="el-GR" sz="2600" dirty="0"/>
              <a:t>το σύστημα επικοινωνίας με τους θεούς.</a:t>
            </a:r>
            <a:r>
              <a:rPr lang="el-GR" sz="2600" b="1" dirty="0"/>
              <a:t> </a:t>
            </a:r>
          </a:p>
          <a:p>
            <a:r>
              <a:rPr lang="el-GR" sz="2600" i="1" dirty="0" smtClean="0"/>
              <a:t>Προφητεία</a:t>
            </a:r>
            <a:r>
              <a:rPr lang="en-US" sz="2600" i="1" dirty="0" smtClean="0"/>
              <a:t> </a:t>
            </a:r>
            <a:r>
              <a:rPr lang="el-GR" sz="2600" i="1" dirty="0" smtClean="0"/>
              <a:t>- </a:t>
            </a:r>
            <a:r>
              <a:rPr lang="el-GR" sz="2600" i="1" dirty="0"/>
              <a:t>Οιωνοσκοπία – Μαντική – Αστρολογία – </a:t>
            </a:r>
            <a:r>
              <a:rPr lang="el-GR" sz="2600" i="1" dirty="0" smtClean="0"/>
              <a:t>Εξαγνισμοί</a:t>
            </a:r>
            <a:r>
              <a:rPr lang="en-US" sz="2600" i="1" dirty="0" smtClean="0"/>
              <a:t>.</a:t>
            </a:r>
            <a:endParaRPr lang="el-GR" sz="2600" i="1" dirty="0"/>
          </a:p>
        </p:txBody>
      </p:sp>
    </p:spTree>
    <p:extLst>
      <p:ext uri="{BB962C8B-B14F-4D97-AF65-F5344CB8AC3E}">
        <p14:creationId xmlns:p14="http://schemas.microsoft.com/office/powerpoint/2010/main" val="20147791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ΔΗΜΟΣΙΑ </a:t>
            </a:r>
            <a:r>
              <a:rPr lang="el-GR" dirty="0" smtClean="0"/>
              <a:t>ΛΑΤΡΕΙΑ</a:t>
            </a:r>
            <a:endParaRPr lang="el-GR" dirty="0"/>
          </a:p>
        </p:txBody>
      </p:sp>
      <p:sp>
        <p:nvSpPr>
          <p:cNvPr id="3" name="Θέση περιεχομένου 2"/>
          <p:cNvSpPr>
            <a:spLocks noGrp="1"/>
          </p:cNvSpPr>
          <p:nvPr>
            <p:ph idx="1"/>
          </p:nvPr>
        </p:nvSpPr>
        <p:spPr/>
        <p:txBody>
          <a:bodyPr>
            <a:noAutofit/>
          </a:bodyPr>
          <a:lstStyle/>
          <a:p>
            <a:pPr>
              <a:spcBef>
                <a:spcPts val="600"/>
              </a:spcBef>
            </a:pPr>
            <a:r>
              <a:rPr lang="el-GR" sz="2800" dirty="0"/>
              <a:t>Ο αυτοκράτορας </a:t>
            </a:r>
            <a:r>
              <a:rPr lang="en-US" sz="2800" b="1" i="1" dirty="0" err="1"/>
              <a:t>pontifex</a:t>
            </a:r>
            <a:r>
              <a:rPr lang="en-US" sz="2800" b="1" i="1" dirty="0"/>
              <a:t> </a:t>
            </a:r>
            <a:r>
              <a:rPr lang="en-US" sz="2800" b="1" i="1" dirty="0" err="1"/>
              <a:t>maximus</a:t>
            </a:r>
            <a:r>
              <a:rPr lang="en-US" sz="2800" dirty="0"/>
              <a:t> </a:t>
            </a:r>
            <a:r>
              <a:rPr lang="el-GR" sz="2800" dirty="0"/>
              <a:t>με ρόλο συμβουλευτικό και νομικό επί των ιεροτελεστιών – ο απόλυτος ερμηνευτής των προφητειών.</a:t>
            </a:r>
            <a:r>
              <a:rPr lang="el-GR" sz="2800" b="1" i="1" dirty="0"/>
              <a:t> </a:t>
            </a:r>
          </a:p>
          <a:p>
            <a:pPr>
              <a:spcBef>
                <a:spcPts val="600"/>
              </a:spcBef>
            </a:pPr>
            <a:r>
              <a:rPr lang="el-GR" sz="2800" dirty="0"/>
              <a:t>Υιοθέτηση λατρειών κατεκτημένων λαών – Ένταξη στο ρωμαϊκό </a:t>
            </a:r>
            <a:r>
              <a:rPr lang="el-GR" sz="2800" dirty="0" err="1" smtClean="0"/>
              <a:t>πάνθεον</a:t>
            </a:r>
            <a:r>
              <a:rPr lang="en-US" sz="2800" dirty="0" smtClean="0"/>
              <a:t>.</a:t>
            </a:r>
            <a:r>
              <a:rPr lang="el-GR" sz="2800" dirty="0" smtClean="0"/>
              <a:t> </a:t>
            </a:r>
            <a:endParaRPr lang="el-GR" sz="2800" dirty="0"/>
          </a:p>
          <a:p>
            <a:pPr>
              <a:spcBef>
                <a:spcPts val="600"/>
              </a:spcBef>
            </a:pPr>
            <a:r>
              <a:rPr lang="el-GR" sz="2800" dirty="0"/>
              <a:t>Κ</a:t>
            </a:r>
            <a:r>
              <a:rPr lang="el-GR" sz="2800" dirty="0" smtClean="0"/>
              <a:t>οινή </a:t>
            </a:r>
            <a:r>
              <a:rPr lang="el-GR" sz="2800" dirty="0"/>
              <a:t>λατρεία με προστάτιδες θεότητες των πόλεων και της</a:t>
            </a:r>
            <a:r>
              <a:rPr lang="el-GR" sz="2800" i="1" dirty="0"/>
              <a:t> Λατρείας του Αυτοκράτορα</a:t>
            </a:r>
            <a:r>
              <a:rPr lang="el-GR" sz="2800" i="1" dirty="0" smtClean="0"/>
              <a:t>.</a:t>
            </a:r>
            <a:endParaRPr lang="el-GR" sz="2800" b="1" i="1" dirty="0"/>
          </a:p>
          <a:p>
            <a:pPr>
              <a:spcBef>
                <a:spcPts val="600"/>
              </a:spcBef>
            </a:pPr>
            <a:r>
              <a:rPr lang="el-GR" sz="2800" dirty="0"/>
              <a:t>Προώθηση της</a:t>
            </a:r>
            <a:r>
              <a:rPr lang="el-GR" sz="2800" i="1" dirty="0"/>
              <a:t> Λατρείας του Αυτοκράτορα</a:t>
            </a:r>
            <a:r>
              <a:rPr lang="el-GR" sz="2800" dirty="0" smtClean="0"/>
              <a:t>.</a:t>
            </a:r>
            <a:endParaRPr lang="el-GR" sz="2800" b="1" i="1" dirty="0"/>
          </a:p>
          <a:p>
            <a:pPr>
              <a:spcBef>
                <a:spcPts val="600"/>
              </a:spcBef>
            </a:pPr>
            <a:r>
              <a:rPr lang="el-GR" sz="2800" dirty="0"/>
              <a:t>Τήρηση της επίσημης δημόσιας λατρείας και στις πόλεις </a:t>
            </a:r>
            <a:r>
              <a:rPr lang="en-US" sz="2800" i="1" dirty="0" err="1" smtClean="0"/>
              <a:t>coloniae</a:t>
            </a:r>
            <a:r>
              <a:rPr lang="en-US" sz="2800" i="1" dirty="0"/>
              <a:t>.</a:t>
            </a:r>
          </a:p>
        </p:txBody>
      </p:sp>
    </p:spTree>
    <p:extLst>
      <p:ext uri="{BB962C8B-B14F-4D97-AF65-F5344CB8AC3E}">
        <p14:creationId xmlns:p14="http://schemas.microsoft.com/office/powerpoint/2010/main" val="27095413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ΙΔΙΩΤΙΚΗ </a:t>
            </a:r>
            <a:r>
              <a:rPr lang="el-GR" dirty="0" smtClean="0"/>
              <a:t>ΛΑΤΡΕΙΑ</a:t>
            </a:r>
            <a:endParaRPr lang="el-GR" dirty="0"/>
          </a:p>
        </p:txBody>
      </p:sp>
      <p:sp>
        <p:nvSpPr>
          <p:cNvPr id="3" name="Θέση περιεχομένου 2"/>
          <p:cNvSpPr>
            <a:spLocks noGrp="1"/>
          </p:cNvSpPr>
          <p:nvPr>
            <p:ph idx="1"/>
          </p:nvPr>
        </p:nvSpPr>
        <p:spPr/>
        <p:txBody>
          <a:bodyPr>
            <a:noAutofit/>
          </a:bodyPr>
          <a:lstStyle/>
          <a:p>
            <a:r>
              <a:rPr lang="el-GR" sz="2800" dirty="0"/>
              <a:t>Έδινε στο λαό τη δυνατότητα </a:t>
            </a:r>
            <a:r>
              <a:rPr lang="el-GR" sz="2800" dirty="0" smtClean="0"/>
              <a:t>συμμετοχής.</a:t>
            </a:r>
            <a:endParaRPr lang="el-GR" sz="2800" dirty="0"/>
          </a:p>
          <a:p>
            <a:r>
              <a:rPr lang="el-GR" sz="2800" dirty="0"/>
              <a:t>Εντάσσεται εν γένει στη δημόσια λατρεία – τα όρια είναι </a:t>
            </a:r>
            <a:r>
              <a:rPr lang="el-GR" sz="2800" dirty="0" smtClean="0"/>
              <a:t>δυσδιάκριτα. </a:t>
            </a:r>
            <a:endParaRPr lang="el-GR" sz="2800" dirty="0"/>
          </a:p>
          <a:p>
            <a:r>
              <a:rPr lang="el-GR" sz="2800" dirty="0"/>
              <a:t>Άδεια από το κράτος για την εισαγωγή και λειτουργία των σχηματισμών </a:t>
            </a:r>
            <a:r>
              <a:rPr lang="el-GR" sz="2800" dirty="0" smtClean="0"/>
              <a:t>τους. </a:t>
            </a:r>
            <a:endParaRPr lang="el-GR" sz="2800" dirty="0"/>
          </a:p>
          <a:p>
            <a:r>
              <a:rPr lang="el-GR" sz="2800" dirty="0"/>
              <a:t>Βασική προϋπόθεση ένταξης ενός ατόμου η </a:t>
            </a:r>
            <a:r>
              <a:rPr lang="el-GR" sz="2800" i="1" dirty="0"/>
              <a:t>προαίρεση</a:t>
            </a:r>
            <a:r>
              <a:rPr lang="el-GR" sz="2800" dirty="0"/>
              <a:t>, η ελεύθερή του </a:t>
            </a:r>
            <a:r>
              <a:rPr lang="el-GR" sz="2800" dirty="0" smtClean="0"/>
              <a:t>βούληση.</a:t>
            </a:r>
            <a:endParaRPr lang="el-GR" sz="2800" dirty="0"/>
          </a:p>
          <a:p>
            <a:r>
              <a:rPr lang="el-GR" sz="2800" i="1" dirty="0"/>
              <a:t>Οίκος</a:t>
            </a:r>
            <a:r>
              <a:rPr lang="el-GR" sz="2800" dirty="0"/>
              <a:t> – </a:t>
            </a:r>
            <a:r>
              <a:rPr lang="el-GR" sz="2800" i="1" dirty="0"/>
              <a:t>Κολλέγια</a:t>
            </a:r>
            <a:r>
              <a:rPr lang="el-GR" sz="2800" dirty="0"/>
              <a:t> – </a:t>
            </a:r>
            <a:r>
              <a:rPr lang="el-GR" sz="2800" i="1" dirty="0"/>
              <a:t>Συναγωγές</a:t>
            </a:r>
            <a:r>
              <a:rPr lang="el-GR" sz="2800" dirty="0"/>
              <a:t> – </a:t>
            </a:r>
            <a:r>
              <a:rPr lang="el-GR" sz="2800" i="1" dirty="0"/>
              <a:t>Φιλοσοφικές Σχολές</a:t>
            </a:r>
            <a:r>
              <a:rPr lang="el-GR" sz="2800" dirty="0"/>
              <a:t> –</a:t>
            </a:r>
            <a:r>
              <a:rPr lang="el-GR" sz="2800" i="1" dirty="0"/>
              <a:t> Μυστηριακές </a:t>
            </a:r>
            <a:r>
              <a:rPr lang="el-GR" sz="2800" i="1" dirty="0" smtClean="0"/>
              <a:t>Λατρείες.</a:t>
            </a:r>
            <a:endParaRPr lang="el-GR" sz="2800" i="1" dirty="0"/>
          </a:p>
        </p:txBody>
      </p:sp>
    </p:spTree>
    <p:extLst>
      <p:ext uri="{BB962C8B-B14F-4D97-AF65-F5344CB8AC3E}">
        <p14:creationId xmlns:p14="http://schemas.microsoft.com/office/powerpoint/2010/main" val="20194507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i="1" dirty="0"/>
              <a:t>ΟΙΚΟΣ</a:t>
            </a:r>
            <a:r>
              <a:rPr lang="el-GR" dirty="0"/>
              <a:t> – </a:t>
            </a:r>
            <a:r>
              <a:rPr lang="en-US" i="1" dirty="0" smtClean="0"/>
              <a:t>FAMILIA</a:t>
            </a:r>
            <a:endParaRPr lang="el-GR" dirty="0"/>
          </a:p>
        </p:txBody>
      </p:sp>
      <p:sp>
        <p:nvSpPr>
          <p:cNvPr id="3" name="Θέση περιεχομένου 2"/>
          <p:cNvSpPr>
            <a:spLocks noGrp="1"/>
          </p:cNvSpPr>
          <p:nvPr>
            <p:ph idx="1"/>
          </p:nvPr>
        </p:nvSpPr>
        <p:spPr/>
        <p:txBody>
          <a:bodyPr>
            <a:noAutofit/>
          </a:bodyPr>
          <a:lstStyle/>
          <a:p>
            <a:pPr marL="180000" indent="-180000">
              <a:lnSpc>
                <a:spcPts val="2500"/>
              </a:lnSpc>
              <a:spcBef>
                <a:spcPts val="0"/>
              </a:spcBef>
            </a:pPr>
            <a:r>
              <a:rPr lang="el-GR" sz="2400" dirty="0"/>
              <a:t>Λατρευτικός και οικονομικός </a:t>
            </a:r>
            <a:r>
              <a:rPr lang="el-GR" sz="2400" dirty="0" smtClean="0"/>
              <a:t>οργανισμός.</a:t>
            </a:r>
            <a:endParaRPr lang="el-GR" sz="2400" dirty="0"/>
          </a:p>
          <a:p>
            <a:pPr marL="180000" indent="-180000">
              <a:lnSpc>
                <a:spcPts val="2500"/>
              </a:lnSpc>
              <a:spcBef>
                <a:spcPts val="0"/>
              </a:spcBef>
            </a:pPr>
            <a:r>
              <a:rPr lang="el-GR" sz="2400" i="1" dirty="0"/>
              <a:t>Αρχηγός ο </a:t>
            </a:r>
            <a:r>
              <a:rPr lang="en-US" sz="2400" b="1" i="1" dirty="0"/>
              <a:t>pater </a:t>
            </a:r>
            <a:r>
              <a:rPr lang="en-US" sz="2400" b="1" i="1" dirty="0" err="1" smtClean="0"/>
              <a:t>familias</a:t>
            </a:r>
            <a:r>
              <a:rPr lang="el-GR" sz="2400" dirty="0" smtClean="0"/>
              <a:t>.</a:t>
            </a:r>
            <a:endParaRPr lang="en-US" sz="2400" b="1" i="1" dirty="0"/>
          </a:p>
          <a:p>
            <a:pPr marL="180000" indent="-180000">
              <a:lnSpc>
                <a:spcPts val="2500"/>
              </a:lnSpc>
              <a:spcBef>
                <a:spcPts val="0"/>
              </a:spcBef>
            </a:pPr>
            <a:r>
              <a:rPr lang="el-GR" sz="2400" dirty="0"/>
              <a:t>Μπορούν και γυναίκες</a:t>
            </a:r>
            <a:r>
              <a:rPr lang="en-US" sz="2400" dirty="0"/>
              <a:t> </a:t>
            </a:r>
            <a:r>
              <a:rPr lang="el-GR" sz="2400" dirty="0"/>
              <a:t>να ηγούνται αλλά χρειάζονται άρρενα συγγενή τους για τη δημόσια εκπροσώπησή τους.</a:t>
            </a:r>
          </a:p>
          <a:p>
            <a:pPr marL="180000" indent="-180000">
              <a:lnSpc>
                <a:spcPts val="2500"/>
              </a:lnSpc>
              <a:spcBef>
                <a:spcPts val="0"/>
              </a:spcBef>
            </a:pPr>
            <a:r>
              <a:rPr lang="el-GR" sz="2400" dirty="0"/>
              <a:t>Περιλαμβάνονται οι σύζυγοι, φυσικά και υιοθετημένα τέκνα – συγγενείς – πελάτες – απελεύθεροι – δούλοι – ακίνητη περιουσία.</a:t>
            </a:r>
            <a:r>
              <a:rPr lang="el-GR" sz="2400" b="1" i="1" dirty="0"/>
              <a:t>  </a:t>
            </a:r>
          </a:p>
          <a:p>
            <a:pPr marL="180000" indent="-180000">
              <a:lnSpc>
                <a:spcPts val="2500"/>
              </a:lnSpc>
              <a:spcBef>
                <a:spcPts val="0"/>
              </a:spcBef>
            </a:pPr>
            <a:r>
              <a:rPr lang="en-US" sz="2400" b="1" i="1" dirty="0" err="1"/>
              <a:t>Lares</a:t>
            </a:r>
            <a:r>
              <a:rPr lang="en-US" sz="2400" b="1" i="1" dirty="0"/>
              <a:t> – Penates </a:t>
            </a:r>
            <a:r>
              <a:rPr lang="el-GR" sz="2400" b="1" i="1" dirty="0"/>
              <a:t>: </a:t>
            </a:r>
            <a:r>
              <a:rPr lang="el-GR" sz="2400" dirty="0"/>
              <a:t>Θεοποιημένοι </a:t>
            </a:r>
            <a:r>
              <a:rPr lang="el-GR" sz="2400" dirty="0" smtClean="0"/>
              <a:t>πρόγονοι.</a:t>
            </a:r>
            <a:endParaRPr lang="el-GR" sz="2400" dirty="0"/>
          </a:p>
          <a:p>
            <a:pPr marL="180000" indent="-180000">
              <a:lnSpc>
                <a:spcPts val="2500"/>
              </a:lnSpc>
              <a:spcBef>
                <a:spcPts val="0"/>
              </a:spcBef>
            </a:pPr>
            <a:r>
              <a:rPr lang="en-US" sz="2400" b="1" i="1" dirty="0"/>
              <a:t>Genius – Juno : </a:t>
            </a:r>
            <a:r>
              <a:rPr lang="el-GR" sz="2400" i="1" dirty="0"/>
              <a:t>Το πνεύμα του πατέρα και της </a:t>
            </a:r>
            <a:r>
              <a:rPr lang="el-GR" sz="2400" i="1" dirty="0" smtClean="0"/>
              <a:t>μητέρας. </a:t>
            </a:r>
            <a:endParaRPr lang="el-GR" sz="2400" i="1" dirty="0"/>
          </a:p>
          <a:p>
            <a:pPr marL="180000" indent="-180000">
              <a:lnSpc>
                <a:spcPts val="2500"/>
              </a:lnSpc>
              <a:spcBef>
                <a:spcPts val="0"/>
              </a:spcBef>
            </a:pPr>
            <a:r>
              <a:rPr lang="el-GR" sz="2400" dirty="0"/>
              <a:t>Θεωρητικά επικρατεί η λατρεία των θεών του </a:t>
            </a:r>
            <a:r>
              <a:rPr lang="en-US" sz="2400" i="1" dirty="0"/>
              <a:t>pater </a:t>
            </a:r>
            <a:r>
              <a:rPr lang="en-US" sz="2400" i="1" dirty="0" err="1"/>
              <a:t>familias</a:t>
            </a:r>
            <a:r>
              <a:rPr lang="en-US" sz="2400" dirty="0"/>
              <a:t> </a:t>
            </a:r>
            <a:r>
              <a:rPr lang="el-GR" sz="2400" dirty="0"/>
              <a:t>με υποχρέωση της συζύγου να την ακολουθήσει. Μπορούσε όμως και να αρνηθεί αν ήθελε και εφόσον ανήκε στη δικαιοδοσία του πατέρα </a:t>
            </a:r>
            <a:r>
              <a:rPr lang="el-GR" sz="2400" dirty="0" smtClean="0"/>
              <a:t>της.</a:t>
            </a:r>
            <a:endParaRPr lang="el-GR" sz="2400" dirty="0"/>
          </a:p>
          <a:p>
            <a:pPr marL="180000" indent="-180000">
              <a:lnSpc>
                <a:spcPts val="2500"/>
              </a:lnSpc>
              <a:spcBef>
                <a:spcPts val="0"/>
              </a:spcBef>
            </a:pPr>
            <a:r>
              <a:rPr lang="el-GR" sz="2400" dirty="0"/>
              <a:t>Ένταξη και των </a:t>
            </a:r>
            <a:r>
              <a:rPr lang="el-GR" sz="2400" dirty="0" smtClean="0"/>
              <a:t>δούλων. </a:t>
            </a:r>
            <a:endParaRPr lang="el-GR" sz="2400" dirty="0"/>
          </a:p>
        </p:txBody>
      </p:sp>
    </p:spTree>
    <p:extLst>
      <p:ext uri="{BB962C8B-B14F-4D97-AF65-F5344CB8AC3E}">
        <p14:creationId xmlns:p14="http://schemas.microsoft.com/office/powerpoint/2010/main" val="12960453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1"/>
            </p:custDataLst>
          </p:nvPr>
        </p:nvSpPr>
        <p:spPr/>
        <p:txBody>
          <a:bodyPr>
            <a:normAutofit/>
          </a:bodyPr>
          <a:lstStyle/>
          <a:p>
            <a:r>
              <a:rPr lang="en-US" i="1" dirty="0" smtClean="0"/>
              <a:t>COLLEGIA</a:t>
            </a:r>
            <a:endParaRPr lang="el-GR" dirty="0"/>
          </a:p>
        </p:txBody>
      </p:sp>
      <p:sp>
        <p:nvSpPr>
          <p:cNvPr id="3" name="Θέση περιεχομένου 2"/>
          <p:cNvSpPr>
            <a:spLocks noGrp="1"/>
          </p:cNvSpPr>
          <p:nvPr>
            <p:ph idx="1"/>
          </p:nvPr>
        </p:nvSpPr>
        <p:spPr/>
        <p:txBody>
          <a:bodyPr>
            <a:noAutofit/>
          </a:bodyPr>
          <a:lstStyle/>
          <a:p>
            <a:pPr marL="180000" indent="-180000">
              <a:lnSpc>
                <a:spcPts val="2500"/>
              </a:lnSpc>
              <a:spcBef>
                <a:spcPts val="0"/>
              </a:spcBef>
            </a:pPr>
            <a:r>
              <a:rPr lang="el-GR" sz="2200" dirty="0"/>
              <a:t>Ενώσεις με βάση επαγγελματική, εθνική ή </a:t>
            </a:r>
            <a:r>
              <a:rPr lang="el-GR" sz="2200" dirty="0" smtClean="0"/>
              <a:t>λατρευτική.</a:t>
            </a:r>
            <a:endParaRPr lang="el-GR" sz="2200" dirty="0"/>
          </a:p>
          <a:p>
            <a:pPr marL="180000" indent="-180000">
              <a:lnSpc>
                <a:spcPts val="2500"/>
              </a:lnSpc>
              <a:spcBef>
                <a:spcPts val="0"/>
              </a:spcBef>
            </a:pPr>
            <a:r>
              <a:rPr lang="el-GR" sz="2200" dirty="0"/>
              <a:t>Αύξηση αριθμού τους κατά την αυτοκρατορία λόγω της μετακίνησης των πληθυσμών και της αποκοπής από τα πατρογονικά εδάφη. </a:t>
            </a:r>
          </a:p>
          <a:p>
            <a:pPr marL="180000" indent="-180000">
              <a:lnSpc>
                <a:spcPts val="2500"/>
              </a:lnSpc>
              <a:spcBef>
                <a:spcPts val="0"/>
              </a:spcBef>
            </a:pPr>
            <a:r>
              <a:rPr lang="el-GR" sz="2200" dirty="0"/>
              <a:t>Φορέας πολιτιστική </a:t>
            </a:r>
            <a:r>
              <a:rPr lang="el-GR" sz="2200" dirty="0" smtClean="0"/>
              <a:t>ταυτότητας.</a:t>
            </a:r>
            <a:endParaRPr lang="el-GR" sz="2200" dirty="0"/>
          </a:p>
          <a:p>
            <a:pPr marL="180000" indent="-180000">
              <a:lnSpc>
                <a:spcPts val="2500"/>
              </a:lnSpc>
              <a:spcBef>
                <a:spcPts val="0"/>
              </a:spcBef>
            </a:pPr>
            <a:r>
              <a:rPr lang="el-GR" sz="2200" dirty="0"/>
              <a:t>Υποχρέωση ταφής των μελών </a:t>
            </a:r>
            <a:r>
              <a:rPr lang="el-GR" sz="2200" dirty="0" smtClean="0"/>
              <a:t>τους.</a:t>
            </a:r>
            <a:endParaRPr lang="el-GR" sz="2200" dirty="0"/>
          </a:p>
          <a:p>
            <a:pPr marL="180000" indent="-180000">
              <a:lnSpc>
                <a:spcPts val="2500"/>
              </a:lnSpc>
              <a:spcBef>
                <a:spcPts val="0"/>
              </a:spcBef>
            </a:pPr>
            <a:r>
              <a:rPr lang="el-GR" sz="2200" dirty="0"/>
              <a:t>Πάτρωνας αναλάμβανε τα έξοδα του κοινού γεύματος και της ενοικίασης του χώρου </a:t>
            </a:r>
            <a:r>
              <a:rPr lang="el-GR" sz="2200" dirty="0" smtClean="0"/>
              <a:t>συνεστίασης.</a:t>
            </a:r>
            <a:endParaRPr lang="el-GR" sz="2200" dirty="0"/>
          </a:p>
          <a:p>
            <a:pPr marL="180000" indent="-180000">
              <a:lnSpc>
                <a:spcPts val="2500"/>
              </a:lnSpc>
              <a:spcBef>
                <a:spcPts val="0"/>
              </a:spcBef>
            </a:pPr>
            <a:r>
              <a:rPr lang="el-GR" sz="2200" dirty="0"/>
              <a:t>Τιμητικές επιγραφές για τον </a:t>
            </a:r>
            <a:r>
              <a:rPr lang="el-GR" sz="2200" i="1" dirty="0" smtClean="0"/>
              <a:t>πάτρωνα.</a:t>
            </a:r>
            <a:endParaRPr lang="el-GR" sz="2200" i="1" dirty="0"/>
          </a:p>
          <a:p>
            <a:pPr marL="180000" indent="-180000">
              <a:lnSpc>
                <a:spcPts val="2500"/>
              </a:lnSpc>
              <a:spcBef>
                <a:spcPts val="0"/>
              </a:spcBef>
            </a:pPr>
            <a:r>
              <a:rPr lang="el-GR" sz="2200" dirty="0"/>
              <a:t>Αξιώματα που αντιγράφουν τους </a:t>
            </a:r>
            <a:r>
              <a:rPr lang="el-GR" sz="2200" dirty="0" smtClean="0"/>
              <a:t>θεσμούς </a:t>
            </a:r>
            <a:r>
              <a:rPr lang="el-GR" sz="2200" dirty="0"/>
              <a:t>της πόλης: </a:t>
            </a:r>
            <a:r>
              <a:rPr lang="en-US" sz="2200" i="1" dirty="0"/>
              <a:t>curator</a:t>
            </a:r>
            <a:r>
              <a:rPr lang="el-GR" sz="2200" i="1" dirty="0"/>
              <a:t>, </a:t>
            </a:r>
            <a:r>
              <a:rPr lang="en-US" sz="2200" i="1" dirty="0" err="1"/>
              <a:t>decurio</a:t>
            </a:r>
            <a:r>
              <a:rPr lang="en-US" sz="2200" dirty="0"/>
              <a:t>, </a:t>
            </a:r>
            <a:r>
              <a:rPr lang="el-GR" sz="2200" i="1" dirty="0" err="1"/>
              <a:t>ἐπιμελητής</a:t>
            </a:r>
            <a:r>
              <a:rPr lang="el-GR" sz="2200" i="1" dirty="0"/>
              <a:t>, </a:t>
            </a:r>
            <a:r>
              <a:rPr lang="el-GR" sz="2200" i="1" dirty="0" err="1"/>
              <a:t>ἱερεύς</a:t>
            </a:r>
            <a:r>
              <a:rPr lang="el-GR" sz="2200" i="1" dirty="0"/>
              <a:t>, διάκονος, </a:t>
            </a:r>
            <a:r>
              <a:rPr lang="el-GR" sz="2200" i="1" dirty="0" err="1"/>
              <a:t>πρέσβυς</a:t>
            </a:r>
            <a:r>
              <a:rPr lang="el-GR" sz="2200" i="1" dirty="0"/>
              <a:t>, </a:t>
            </a:r>
            <a:r>
              <a:rPr lang="el-GR" sz="2200" i="1" dirty="0" err="1" smtClean="0"/>
              <a:t>ἀρχισυάγωγος</a:t>
            </a:r>
            <a:r>
              <a:rPr lang="el-GR" sz="2200" i="1" dirty="0"/>
              <a:t>.</a:t>
            </a:r>
            <a:endParaRPr lang="en-US" sz="2200" i="1" dirty="0"/>
          </a:p>
          <a:p>
            <a:pPr marL="180000" indent="-180000">
              <a:lnSpc>
                <a:spcPts val="2500"/>
              </a:lnSpc>
              <a:spcBef>
                <a:spcPts val="0"/>
              </a:spcBef>
            </a:pPr>
            <a:r>
              <a:rPr lang="el-GR" sz="2200" dirty="0"/>
              <a:t>Υιοθέτηση προσφώνησης ορολογίας της οικογένειας</a:t>
            </a:r>
            <a:r>
              <a:rPr lang="el-GR" sz="2200" i="1" dirty="0"/>
              <a:t>: </a:t>
            </a:r>
            <a:r>
              <a:rPr lang="el-GR" sz="2200" i="1" dirty="0" err="1"/>
              <a:t>ἀδελφός</a:t>
            </a:r>
            <a:r>
              <a:rPr lang="el-GR" sz="2200" dirty="0"/>
              <a:t>, </a:t>
            </a:r>
            <a:r>
              <a:rPr lang="el-GR" sz="2200" i="1" dirty="0" err="1"/>
              <a:t>ἀδελφή</a:t>
            </a:r>
            <a:r>
              <a:rPr lang="el-GR" sz="2200" dirty="0"/>
              <a:t>, </a:t>
            </a:r>
            <a:r>
              <a:rPr lang="el-GR" sz="2200" i="1" dirty="0"/>
              <a:t>πατήρ</a:t>
            </a:r>
            <a:r>
              <a:rPr lang="el-GR" sz="2200" dirty="0"/>
              <a:t>, </a:t>
            </a:r>
            <a:r>
              <a:rPr lang="el-GR" sz="2200" i="1" dirty="0"/>
              <a:t>μήτηρ.</a:t>
            </a:r>
          </a:p>
          <a:p>
            <a:pPr marL="180000" indent="-180000">
              <a:lnSpc>
                <a:spcPts val="2500"/>
              </a:lnSpc>
              <a:spcBef>
                <a:spcPts val="0"/>
              </a:spcBef>
            </a:pPr>
            <a:r>
              <a:rPr lang="el-GR" sz="2200" dirty="0"/>
              <a:t>Συνεργασία με την πόλη κατά την επίσημη λατρεία της προστάτιδας </a:t>
            </a:r>
            <a:r>
              <a:rPr lang="el-GR" sz="2200" dirty="0" smtClean="0"/>
              <a:t>θεότητας.</a:t>
            </a:r>
            <a:endParaRPr lang="el-GR" sz="2200" dirty="0"/>
          </a:p>
        </p:txBody>
      </p:sp>
    </p:spTree>
    <p:extLst>
      <p:ext uri="{BB962C8B-B14F-4D97-AF65-F5344CB8AC3E}">
        <p14:creationId xmlns:p14="http://schemas.microsoft.com/office/powerpoint/2010/main" val="204905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ΣΥΝΑΓΩΓΗ</a:t>
            </a:r>
            <a:endParaRPr lang="el-GR" dirty="0"/>
          </a:p>
        </p:txBody>
      </p:sp>
      <p:sp>
        <p:nvSpPr>
          <p:cNvPr id="3" name="Θέση περιεχομένου 2"/>
          <p:cNvSpPr>
            <a:spLocks noGrp="1"/>
          </p:cNvSpPr>
          <p:nvPr>
            <p:ph idx="1"/>
          </p:nvPr>
        </p:nvSpPr>
        <p:spPr/>
        <p:txBody>
          <a:bodyPr>
            <a:normAutofit fontScale="77500" lnSpcReduction="20000"/>
          </a:bodyPr>
          <a:lstStyle/>
          <a:p>
            <a:pPr marL="216000" indent="-216000"/>
            <a:r>
              <a:rPr lang="el-GR" dirty="0"/>
              <a:t>Για το ρωμαϊκό νόμο είναι κολλέγιο για τους Ιουδαίους της Διασποράς το αντίστοιχο της </a:t>
            </a:r>
            <a:r>
              <a:rPr lang="el-GR" i="1" dirty="0" smtClean="0"/>
              <a:t>πόλης.</a:t>
            </a:r>
            <a:endParaRPr lang="el-GR" i="1" dirty="0"/>
          </a:p>
          <a:p>
            <a:pPr marL="216000" indent="-216000"/>
            <a:r>
              <a:rPr lang="el-GR" i="1" dirty="0" smtClean="0"/>
              <a:t>Προσευχή.</a:t>
            </a:r>
            <a:endParaRPr lang="el-GR" i="1" dirty="0"/>
          </a:p>
          <a:p>
            <a:pPr marL="216000" indent="-216000"/>
            <a:r>
              <a:rPr lang="el-GR" dirty="0"/>
              <a:t>Διδασκαλία</a:t>
            </a:r>
            <a:r>
              <a:rPr lang="el-GR" i="1" dirty="0"/>
              <a:t> Νόμου (</a:t>
            </a:r>
            <a:r>
              <a:rPr lang="el-GR" i="1" dirty="0" err="1"/>
              <a:t>Τορά</a:t>
            </a:r>
            <a:r>
              <a:rPr lang="el-GR" i="1" dirty="0"/>
              <a:t>) και </a:t>
            </a:r>
            <a:r>
              <a:rPr lang="el-GR" i="1" dirty="0" smtClean="0"/>
              <a:t>Προφητών.</a:t>
            </a:r>
            <a:endParaRPr lang="el-GR" i="1" dirty="0"/>
          </a:p>
          <a:p>
            <a:pPr marL="216000" indent="-216000"/>
            <a:r>
              <a:rPr lang="el-GR" dirty="0"/>
              <a:t>Εκμάθηση </a:t>
            </a:r>
            <a:r>
              <a:rPr lang="el-GR" dirty="0" smtClean="0"/>
              <a:t>αρετών.</a:t>
            </a:r>
            <a:endParaRPr lang="el-GR" dirty="0"/>
          </a:p>
          <a:p>
            <a:pPr marL="216000" indent="-216000"/>
            <a:r>
              <a:rPr lang="el-GR" dirty="0"/>
              <a:t>Συγκέντρωση χρημάτων</a:t>
            </a:r>
            <a:r>
              <a:rPr lang="en-US" dirty="0"/>
              <a:t> </a:t>
            </a:r>
            <a:r>
              <a:rPr lang="el-GR" dirty="0"/>
              <a:t>και φύλαξη τους για αποστολή στο </a:t>
            </a:r>
            <a:r>
              <a:rPr lang="el-GR" dirty="0" smtClean="0"/>
              <a:t>Ναό.</a:t>
            </a:r>
            <a:endParaRPr lang="el-GR" dirty="0"/>
          </a:p>
          <a:p>
            <a:pPr marL="216000" indent="-216000"/>
            <a:r>
              <a:rPr lang="el-GR" dirty="0"/>
              <a:t>Δεν προσφέρεται </a:t>
            </a:r>
            <a:r>
              <a:rPr lang="el-GR" dirty="0" smtClean="0"/>
              <a:t>θυσία.</a:t>
            </a:r>
            <a:endParaRPr lang="el-GR" dirty="0"/>
          </a:p>
          <a:p>
            <a:pPr marL="216000" indent="-216000"/>
            <a:r>
              <a:rPr lang="el-GR" dirty="0"/>
              <a:t>Αξιώματα που αντιγράφουν τους θεσμούς της πόλης:</a:t>
            </a:r>
            <a:r>
              <a:rPr lang="el-GR" i="1" dirty="0"/>
              <a:t> Γερουσία – </a:t>
            </a:r>
            <a:r>
              <a:rPr lang="el-GR" i="1" dirty="0" err="1"/>
              <a:t>αρχισυνάγωγος</a:t>
            </a:r>
            <a:r>
              <a:rPr lang="el-GR" i="1" dirty="0"/>
              <a:t> – γραμματέας – </a:t>
            </a:r>
            <a:r>
              <a:rPr lang="el-GR" i="1" dirty="0" smtClean="0"/>
              <a:t>φροντιστής. </a:t>
            </a:r>
            <a:endParaRPr lang="el-GR" i="1" dirty="0"/>
          </a:p>
          <a:p>
            <a:pPr marL="216000" indent="-216000"/>
            <a:r>
              <a:rPr lang="el-GR" i="1" dirty="0"/>
              <a:t>Σεβόμενοι ή φοβούμενοι τον θεόν</a:t>
            </a:r>
            <a:r>
              <a:rPr lang="el-GR" i="1" dirty="0" smtClean="0"/>
              <a:t>.</a:t>
            </a:r>
            <a:endParaRPr lang="el-GR" i="1" dirty="0"/>
          </a:p>
        </p:txBody>
      </p:sp>
    </p:spTree>
    <p:extLst>
      <p:ext uri="{BB962C8B-B14F-4D97-AF65-F5344CB8AC3E}">
        <p14:creationId xmlns:p14="http://schemas.microsoft.com/office/powerpoint/2010/main" val="24417310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ΦΙΛΟΣΟΦΙΚΕΣ </a:t>
            </a:r>
            <a:r>
              <a:rPr lang="el-GR" dirty="0" smtClean="0"/>
              <a:t>ΣΧΟΛΕΣ</a:t>
            </a:r>
            <a:endParaRPr lang="el-GR" dirty="0"/>
          </a:p>
        </p:txBody>
      </p:sp>
      <p:sp>
        <p:nvSpPr>
          <p:cNvPr id="3" name="Θέση περιεχομένου 2"/>
          <p:cNvSpPr>
            <a:spLocks noGrp="1"/>
          </p:cNvSpPr>
          <p:nvPr>
            <p:ph idx="1"/>
          </p:nvPr>
        </p:nvSpPr>
        <p:spPr/>
        <p:txBody>
          <a:bodyPr>
            <a:normAutofit fontScale="70000" lnSpcReduction="20000"/>
          </a:bodyPr>
          <a:lstStyle/>
          <a:p>
            <a:pPr marL="216000" indent="-216000"/>
            <a:r>
              <a:rPr lang="el-GR" dirty="0"/>
              <a:t>Κριτική απέναντι στην επίσημη </a:t>
            </a:r>
            <a:r>
              <a:rPr lang="el-GR" dirty="0" smtClean="0"/>
              <a:t>λατρεία. </a:t>
            </a:r>
            <a:endParaRPr lang="el-GR" dirty="0"/>
          </a:p>
          <a:p>
            <a:pPr marL="216000" indent="-216000"/>
            <a:r>
              <a:rPr lang="el-GR" dirty="0"/>
              <a:t>Αλληγορική ερμηνεία των θρησκευτικών πεποιθήσεων – μύθων – αναζήτηση του </a:t>
            </a:r>
            <a:r>
              <a:rPr lang="el-GR" i="1" dirty="0"/>
              <a:t>θείου-</a:t>
            </a:r>
            <a:r>
              <a:rPr lang="el-GR" dirty="0"/>
              <a:t> κατανόηση της σχέσης μεταξύ της θείας φύσης και του </a:t>
            </a:r>
            <a:r>
              <a:rPr lang="el-GR" dirty="0" smtClean="0"/>
              <a:t>ανθρώπου.</a:t>
            </a:r>
            <a:endParaRPr lang="el-GR" dirty="0"/>
          </a:p>
          <a:p>
            <a:pPr marL="216000" indent="-216000"/>
            <a:r>
              <a:rPr lang="el-GR" dirty="0"/>
              <a:t>Προώθηση </a:t>
            </a:r>
            <a:r>
              <a:rPr lang="el-GR" i="1" dirty="0"/>
              <a:t>ευσέβειας </a:t>
            </a:r>
            <a:r>
              <a:rPr lang="el-GR" dirty="0"/>
              <a:t>– προτύπων συμπεριφοράς – ρύθμιση κανόνων ζωής που διέπουν όλες τις εκφάνσεις των ανθρωπίνων σχέσεων (διατροφή</a:t>
            </a:r>
            <a:r>
              <a:rPr lang="el-GR" dirty="0" smtClean="0"/>
              <a:t>, εργασία</a:t>
            </a:r>
            <a:r>
              <a:rPr lang="el-GR" dirty="0"/>
              <a:t>, χρήματα, φιλία, ερωτικές σχέσεις</a:t>
            </a:r>
            <a:r>
              <a:rPr lang="el-GR" dirty="0" smtClean="0"/>
              <a:t>).</a:t>
            </a:r>
            <a:endParaRPr lang="el-GR" dirty="0"/>
          </a:p>
          <a:p>
            <a:pPr marL="216000" indent="-216000"/>
            <a:r>
              <a:rPr lang="el-GR" dirty="0"/>
              <a:t>Απαιτούν </a:t>
            </a:r>
            <a:r>
              <a:rPr lang="el-GR" i="1" dirty="0"/>
              <a:t>μεταστροφή </a:t>
            </a:r>
            <a:r>
              <a:rPr lang="el-GR" dirty="0"/>
              <a:t>των μαθητών τους – χρησιμοποιείται η</a:t>
            </a:r>
            <a:r>
              <a:rPr lang="el-GR" i="1" dirty="0"/>
              <a:t> </a:t>
            </a:r>
            <a:r>
              <a:rPr lang="el-GR" i="1" dirty="0" smtClean="0"/>
              <a:t>παραίνεση.</a:t>
            </a:r>
            <a:endParaRPr lang="el-GR" i="1" dirty="0"/>
          </a:p>
          <a:p>
            <a:pPr marL="216000" indent="-216000"/>
            <a:r>
              <a:rPr lang="el-GR" dirty="0"/>
              <a:t>Σκοπός η</a:t>
            </a:r>
            <a:r>
              <a:rPr lang="el-GR" i="1" dirty="0"/>
              <a:t> </a:t>
            </a:r>
            <a:r>
              <a:rPr lang="el-GR" i="1" dirty="0" smtClean="0"/>
              <a:t>ευδαιμονία.</a:t>
            </a:r>
            <a:endParaRPr lang="el-GR" i="1" dirty="0"/>
          </a:p>
          <a:p>
            <a:pPr marL="216000" indent="-216000"/>
            <a:r>
              <a:rPr lang="el-GR" dirty="0"/>
              <a:t>Επιφύλαξη από την εξουσία λόγω κριτικής και της απαίτησης της</a:t>
            </a:r>
            <a:r>
              <a:rPr lang="el-GR" i="1" dirty="0"/>
              <a:t> </a:t>
            </a:r>
            <a:r>
              <a:rPr lang="el-GR" i="1" dirty="0" smtClean="0"/>
              <a:t>μεταστροφής.</a:t>
            </a:r>
            <a:endParaRPr lang="el-GR" i="1" dirty="0"/>
          </a:p>
          <a:p>
            <a:pPr marL="216000" indent="-216000"/>
            <a:r>
              <a:rPr lang="el-GR" dirty="0"/>
              <a:t>Προώθηση προτύπων</a:t>
            </a:r>
            <a:r>
              <a:rPr lang="el-GR" i="1" dirty="0"/>
              <a:t> ασκητισμού </a:t>
            </a:r>
            <a:r>
              <a:rPr lang="el-GR" dirty="0"/>
              <a:t>και</a:t>
            </a:r>
            <a:r>
              <a:rPr lang="el-GR" i="1" dirty="0"/>
              <a:t> αγιοποίησης </a:t>
            </a:r>
            <a:r>
              <a:rPr lang="el-GR" dirty="0" smtClean="0"/>
              <a:t>φιλοσόφων.</a:t>
            </a:r>
            <a:endParaRPr lang="el-GR" dirty="0"/>
          </a:p>
        </p:txBody>
      </p:sp>
    </p:spTree>
    <p:extLst>
      <p:ext uri="{BB962C8B-B14F-4D97-AF65-F5344CB8AC3E}">
        <p14:creationId xmlns:p14="http://schemas.microsoft.com/office/powerpoint/2010/main" val="19542531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ΜΥΣΤΗΡΙΑΚΕΣ </a:t>
            </a:r>
            <a:r>
              <a:rPr lang="el-GR" dirty="0" smtClean="0"/>
              <a:t>ΛΑΤΡΕΙΕΣ</a:t>
            </a:r>
            <a:endParaRPr lang="el-GR" dirty="0"/>
          </a:p>
        </p:txBody>
      </p:sp>
      <p:sp>
        <p:nvSpPr>
          <p:cNvPr id="3" name="Θέση περιεχομένου 2"/>
          <p:cNvSpPr>
            <a:spLocks noGrp="1"/>
          </p:cNvSpPr>
          <p:nvPr>
            <p:ph idx="1"/>
          </p:nvPr>
        </p:nvSpPr>
        <p:spPr/>
        <p:txBody>
          <a:bodyPr>
            <a:noAutofit/>
          </a:bodyPr>
          <a:lstStyle/>
          <a:p>
            <a:pPr marL="180000" indent="-180000">
              <a:lnSpc>
                <a:spcPts val="2400"/>
              </a:lnSpc>
              <a:spcBef>
                <a:spcPts val="0"/>
              </a:spcBef>
            </a:pPr>
            <a:r>
              <a:rPr lang="el-GR" sz="2100" dirty="0"/>
              <a:t>Η ανασφάλεια, προβλήματα υγείας, κίνδυνοι ταξιδιών, ανάγκη διατήρησης του πλούτου οδηγούν στις μυστηριακές </a:t>
            </a:r>
            <a:r>
              <a:rPr lang="el-GR" sz="2100" dirty="0" smtClean="0"/>
              <a:t>λατρείες.</a:t>
            </a:r>
            <a:endParaRPr lang="el-GR" sz="2100" i="1" dirty="0"/>
          </a:p>
          <a:p>
            <a:pPr marL="180000" indent="-180000">
              <a:lnSpc>
                <a:spcPts val="2400"/>
              </a:lnSpc>
              <a:spcBef>
                <a:spcPts val="0"/>
              </a:spcBef>
            </a:pPr>
            <a:r>
              <a:rPr lang="el-GR" sz="2100" dirty="0"/>
              <a:t>Δραματοποιημένη τελετουργία</a:t>
            </a:r>
            <a:r>
              <a:rPr lang="el-GR" sz="2100" i="1" dirty="0"/>
              <a:t> μύησης </a:t>
            </a:r>
            <a:r>
              <a:rPr lang="el-GR" sz="2100" dirty="0"/>
              <a:t>του πιστού</a:t>
            </a:r>
            <a:r>
              <a:rPr lang="el-GR" sz="2100" i="1" dirty="0"/>
              <a:t> στα άρρητα και απόρρητα μυστήρια.</a:t>
            </a:r>
          </a:p>
          <a:p>
            <a:pPr marL="180000" indent="-180000">
              <a:lnSpc>
                <a:spcPts val="2400"/>
              </a:lnSpc>
              <a:spcBef>
                <a:spcPts val="0"/>
              </a:spcBef>
            </a:pPr>
            <a:r>
              <a:rPr lang="el-GR" sz="2100" dirty="0"/>
              <a:t>Σημαντικής σημασίας η </a:t>
            </a:r>
            <a:r>
              <a:rPr lang="el-GR" sz="2100" i="1" dirty="0"/>
              <a:t>κλήση</a:t>
            </a:r>
            <a:r>
              <a:rPr lang="el-GR" sz="2100" dirty="0"/>
              <a:t> του πιστού, δηλαδή η ανταπόκρισή του στην κλήτευση από το θεό</a:t>
            </a:r>
            <a:r>
              <a:rPr lang="el-GR" sz="2100" i="1" dirty="0"/>
              <a:t>. </a:t>
            </a:r>
          </a:p>
          <a:p>
            <a:pPr marL="180000" indent="-180000">
              <a:lnSpc>
                <a:spcPts val="2400"/>
              </a:lnSpc>
              <a:spcBef>
                <a:spcPts val="0"/>
              </a:spcBef>
            </a:pPr>
            <a:r>
              <a:rPr lang="el-GR" sz="2100" dirty="0"/>
              <a:t>Επικρατεί το πρότυπο του τεθνεώτος και ξαναγεννημένου ή επανεμφανιζόμενου </a:t>
            </a:r>
            <a:r>
              <a:rPr lang="el-GR" sz="2100" dirty="0" smtClean="0"/>
              <a:t>θεού.</a:t>
            </a:r>
            <a:endParaRPr lang="el-GR" sz="2100" dirty="0"/>
          </a:p>
          <a:p>
            <a:pPr marL="180000" indent="-180000">
              <a:lnSpc>
                <a:spcPts val="2400"/>
              </a:lnSpc>
              <a:spcBef>
                <a:spcPts val="0"/>
              </a:spcBef>
            </a:pPr>
            <a:r>
              <a:rPr lang="el-GR" sz="2100" dirty="0"/>
              <a:t>Η</a:t>
            </a:r>
            <a:r>
              <a:rPr lang="el-GR" sz="2100" i="1" dirty="0"/>
              <a:t> σωτηρία </a:t>
            </a:r>
            <a:r>
              <a:rPr lang="el-GR" sz="2100" dirty="0"/>
              <a:t>δεν έχει εσχατολογική σημασία αλλά αφορά στην επίτευξη άμεσων και συγκεκριμένων στόχων.</a:t>
            </a:r>
          </a:p>
          <a:p>
            <a:pPr marL="180000" indent="-180000">
              <a:lnSpc>
                <a:spcPts val="2400"/>
              </a:lnSpc>
              <a:spcBef>
                <a:spcPts val="0"/>
              </a:spcBef>
            </a:pPr>
            <a:r>
              <a:rPr lang="el-GR" sz="2100" dirty="0"/>
              <a:t>Μέσω αυτής της αποκάλυψης ο πιστός οδηγείται στην</a:t>
            </a:r>
            <a:r>
              <a:rPr lang="el-GR" sz="2100" i="1" dirty="0"/>
              <a:t> κάθαρση </a:t>
            </a:r>
            <a:r>
              <a:rPr lang="el-GR" sz="2100" dirty="0"/>
              <a:t>και την αποκάλυψη της</a:t>
            </a:r>
            <a:r>
              <a:rPr lang="el-GR" sz="2100" i="1" dirty="0"/>
              <a:t> αληθινής θρησκείας – </a:t>
            </a:r>
            <a:r>
              <a:rPr lang="el-GR" sz="2100" dirty="0"/>
              <a:t>ο ίδιος έχει την υποχρέωση της</a:t>
            </a:r>
            <a:r>
              <a:rPr lang="el-GR" sz="2100" i="1" dirty="0"/>
              <a:t> </a:t>
            </a:r>
            <a:r>
              <a:rPr lang="el-GR" sz="2100" i="1" dirty="0" err="1" smtClean="0"/>
              <a:t>αρεταλογίας</a:t>
            </a:r>
            <a:r>
              <a:rPr lang="el-GR" sz="2100" i="1" dirty="0" smtClean="0"/>
              <a:t>.</a:t>
            </a:r>
            <a:endParaRPr lang="el-GR" sz="2100" i="1" dirty="0"/>
          </a:p>
          <a:p>
            <a:pPr marL="180000" indent="-180000">
              <a:lnSpc>
                <a:spcPts val="2400"/>
              </a:lnSpc>
              <a:spcBef>
                <a:spcPts val="0"/>
              </a:spcBef>
            </a:pPr>
            <a:r>
              <a:rPr lang="el-GR" sz="2100" dirty="0"/>
              <a:t>Οργανωτικά πρότυπα του </a:t>
            </a:r>
            <a:r>
              <a:rPr lang="el-GR" sz="2100" i="1" dirty="0" err="1"/>
              <a:t>περιοδεύοντος</a:t>
            </a:r>
            <a:r>
              <a:rPr lang="el-GR" sz="2100" i="1" dirty="0"/>
              <a:t> </a:t>
            </a:r>
            <a:r>
              <a:rPr lang="el-GR" sz="2100" i="1" dirty="0" err="1"/>
              <a:t>χαρισματούχου</a:t>
            </a:r>
            <a:r>
              <a:rPr lang="el-GR" sz="2100" i="1" dirty="0"/>
              <a:t> ιερέα, </a:t>
            </a:r>
            <a:r>
              <a:rPr lang="el-GR" sz="2100" dirty="0"/>
              <a:t>του </a:t>
            </a:r>
            <a:r>
              <a:rPr lang="el-GR" sz="2100" i="1" dirty="0"/>
              <a:t>κολλεγίου </a:t>
            </a:r>
            <a:r>
              <a:rPr lang="el-GR" sz="2100" dirty="0"/>
              <a:t>και του</a:t>
            </a:r>
            <a:r>
              <a:rPr lang="el-GR" sz="2100" i="1" dirty="0"/>
              <a:t> κλήρου </a:t>
            </a:r>
            <a:r>
              <a:rPr lang="el-GR" sz="2100" dirty="0"/>
              <a:t>που συνδέεται με ιερό</a:t>
            </a:r>
            <a:r>
              <a:rPr lang="el-GR" sz="2100" dirty="0" smtClean="0"/>
              <a:t>.</a:t>
            </a:r>
            <a:endParaRPr lang="el-GR" sz="2100" dirty="0"/>
          </a:p>
        </p:txBody>
      </p:sp>
    </p:spTree>
    <p:extLst>
      <p:ext uri="{BB962C8B-B14F-4D97-AF65-F5344CB8AC3E}">
        <p14:creationId xmlns:p14="http://schemas.microsoft.com/office/powerpoint/2010/main" val="41847545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solidFill>
                  <a:srgbClr val="5075BC"/>
                </a:solidFill>
              </a:rPr>
              <a:t>Τέλος</a:t>
            </a:r>
            <a:endParaRPr lang="el-GR" dirty="0">
              <a:solidFill>
                <a:srgbClr val="5075BC"/>
              </a:solidFill>
            </a:endParaRPr>
          </a:p>
        </p:txBody>
      </p:sp>
    </p:spTree>
    <p:extLst>
      <p:ext uri="{BB962C8B-B14F-4D97-AF65-F5344CB8AC3E}">
        <p14:creationId xmlns:p14="http://schemas.microsoft.com/office/powerpoint/2010/main" val="13500644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ΑΥΞΗΣΗ </a:t>
            </a:r>
            <a:r>
              <a:rPr lang="el-GR" dirty="0" smtClean="0"/>
              <a:t>ΠΟΛΗΣ</a:t>
            </a:r>
            <a:endParaRPr lang="el-GR" dirty="0"/>
          </a:p>
        </p:txBody>
      </p:sp>
      <p:sp>
        <p:nvSpPr>
          <p:cNvPr id="3" name="Θέση περιεχομένου 2"/>
          <p:cNvSpPr>
            <a:spLocks noGrp="1"/>
          </p:cNvSpPr>
          <p:nvPr>
            <p:ph idx="1"/>
          </p:nvPr>
        </p:nvSpPr>
        <p:spPr/>
        <p:txBody>
          <a:bodyPr>
            <a:noAutofit/>
          </a:bodyPr>
          <a:lstStyle/>
          <a:p>
            <a:pPr marL="216000" indent="-216000">
              <a:lnSpc>
                <a:spcPts val="2300"/>
              </a:lnSpc>
              <a:spcBef>
                <a:spcPts val="0"/>
              </a:spcBef>
            </a:pPr>
            <a:r>
              <a:rPr lang="el-GR" sz="2000" dirty="0"/>
              <a:t>Έλλειψη γυναικών </a:t>
            </a:r>
          </a:p>
          <a:p>
            <a:pPr marL="216000" indent="-216000">
              <a:lnSpc>
                <a:spcPts val="2300"/>
              </a:lnSpc>
              <a:spcBef>
                <a:spcPts val="0"/>
              </a:spcBef>
            </a:pPr>
            <a:r>
              <a:rPr lang="el-GR" sz="2000" dirty="0"/>
              <a:t>Κατάστρωση σχεδίου για εορτασμό εύρεσης ιερού του θεού </a:t>
            </a:r>
            <a:r>
              <a:rPr lang="en-US" sz="2000" dirty="0"/>
              <a:t>Census </a:t>
            </a:r>
          </a:p>
          <a:p>
            <a:pPr marL="216000" indent="-216000">
              <a:lnSpc>
                <a:spcPts val="2300"/>
              </a:lnSpc>
              <a:spcBef>
                <a:spcPts val="0"/>
              </a:spcBef>
            </a:pPr>
            <a:r>
              <a:rPr lang="el-GR" sz="2000" dirty="0"/>
              <a:t>Πρόσκληση </a:t>
            </a:r>
            <a:r>
              <a:rPr lang="el-GR" sz="2000" dirty="0" err="1"/>
              <a:t>Κενηνιτών</a:t>
            </a:r>
            <a:r>
              <a:rPr lang="el-GR" sz="2000" dirty="0"/>
              <a:t> και Σαβίνων – αρπαγή Σαβίνων γυναικών</a:t>
            </a:r>
          </a:p>
          <a:p>
            <a:pPr marL="216000" indent="-216000">
              <a:lnSpc>
                <a:spcPts val="2300"/>
              </a:lnSpc>
              <a:spcBef>
                <a:spcPts val="0"/>
              </a:spcBef>
            </a:pPr>
            <a:r>
              <a:rPr lang="el-GR" sz="2000" dirty="0"/>
              <a:t>Νίκη επί του βασιλιά των </a:t>
            </a:r>
            <a:r>
              <a:rPr lang="el-GR" sz="2000" dirty="0" err="1"/>
              <a:t>Κενινητών</a:t>
            </a:r>
            <a:r>
              <a:rPr lang="el-GR" sz="2000" dirty="0"/>
              <a:t> </a:t>
            </a:r>
            <a:r>
              <a:rPr lang="el-GR" sz="2000" dirty="0" err="1"/>
              <a:t>Άκρωνος</a:t>
            </a:r>
            <a:r>
              <a:rPr lang="el-GR" sz="2000" dirty="0"/>
              <a:t> – αφιέρωση της ασπίδας του στο </a:t>
            </a:r>
            <a:r>
              <a:rPr lang="en-US" sz="2000" dirty="0"/>
              <a:t>Jupiter </a:t>
            </a:r>
            <a:r>
              <a:rPr lang="en-US" sz="2000" dirty="0" err="1"/>
              <a:t>Feretrius</a:t>
            </a:r>
            <a:r>
              <a:rPr lang="en-US" sz="2000" dirty="0"/>
              <a:t> </a:t>
            </a:r>
            <a:r>
              <a:rPr lang="el-GR" sz="2000" dirty="0"/>
              <a:t>σε τελετή θριάμβου- συνένωση με </a:t>
            </a:r>
            <a:r>
              <a:rPr lang="el-GR" sz="2000" dirty="0" err="1"/>
              <a:t>Κενινήτες</a:t>
            </a:r>
            <a:endParaRPr lang="el-GR" sz="2000" dirty="0"/>
          </a:p>
          <a:p>
            <a:pPr marL="216000" indent="-216000">
              <a:lnSpc>
                <a:spcPts val="2300"/>
              </a:lnSpc>
              <a:spcBef>
                <a:spcPts val="0"/>
              </a:spcBef>
            </a:pPr>
            <a:r>
              <a:rPr lang="el-GR" sz="2000" dirty="0"/>
              <a:t>Εχθροπραξίες με Σαβίνους – λήξη εχθροπραξιών με παρέμβαση Σαβίνων γυναικών </a:t>
            </a:r>
          </a:p>
          <a:p>
            <a:pPr marL="216000" indent="-216000">
              <a:lnSpc>
                <a:spcPts val="2300"/>
              </a:lnSpc>
              <a:spcBef>
                <a:spcPts val="0"/>
              </a:spcBef>
            </a:pPr>
            <a:r>
              <a:rPr lang="el-GR" sz="2000" dirty="0"/>
              <a:t>Κοινή διακυβέρνηση με Τάτιο στρατηγό των Σαβίνων </a:t>
            </a:r>
          </a:p>
          <a:p>
            <a:pPr marL="216000" indent="-216000">
              <a:lnSpc>
                <a:spcPts val="2300"/>
              </a:lnSpc>
              <a:spcBef>
                <a:spcPts val="0"/>
              </a:spcBef>
            </a:pPr>
            <a:r>
              <a:rPr lang="el-GR" sz="2000" dirty="0"/>
              <a:t>Δολοφονία Τάτιου – εξαγνισμοί – επίθεση από </a:t>
            </a:r>
            <a:r>
              <a:rPr lang="el-GR" sz="2000" dirty="0" err="1"/>
              <a:t>Τυρρηνούς</a:t>
            </a:r>
            <a:r>
              <a:rPr lang="el-GR" sz="2000" dirty="0"/>
              <a:t> – νίκη Ρωμύλου- συνένωση λαών – διαμοίραση γης – σεβασμός ως θεός – δυσαρέσκεια Συγκλήτου – δολοφονία Ρωμύλου και ιστορία για ανάληψή του εν μέσω έκλειψης ηλίου και αστραπών και παραγγελίας του να λατρεύεται ως θεός</a:t>
            </a:r>
          </a:p>
          <a:p>
            <a:pPr marL="216000" indent="-216000">
              <a:lnSpc>
                <a:spcPts val="2300"/>
              </a:lnSpc>
              <a:spcBef>
                <a:spcPts val="0"/>
              </a:spcBef>
            </a:pPr>
            <a:r>
              <a:rPr lang="el-GR" sz="2000" dirty="0"/>
              <a:t>Δεύτερος βασιλιάς ο Νομάς – οργανώνει το λαό σε κολλέγια </a:t>
            </a:r>
          </a:p>
          <a:p>
            <a:pPr marL="216000" indent="-216000">
              <a:lnSpc>
                <a:spcPts val="2300"/>
              </a:lnSpc>
              <a:spcBef>
                <a:spcPts val="0"/>
              </a:spcBef>
            </a:pPr>
            <a:r>
              <a:rPr lang="el-GR" sz="2000" dirty="0"/>
              <a:t>Τελευταίος βασιλιάς ανατρέπεται από Λεύκιο Ιούνιο Βρούτο – έναρξη Δημοκρατίας πατρικίων (510π.Χ</a:t>
            </a:r>
            <a:r>
              <a:rPr lang="el-GR" sz="2000" dirty="0" smtClean="0"/>
              <a:t>.)</a:t>
            </a:r>
            <a:endParaRPr lang="el-GR" sz="2000" dirty="0"/>
          </a:p>
        </p:txBody>
      </p:sp>
    </p:spTree>
    <p:extLst>
      <p:ext uri="{BB962C8B-B14F-4D97-AF65-F5344CB8AC3E}">
        <p14:creationId xmlns:p14="http://schemas.microsoft.com/office/powerpoint/2010/main" val="22779941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a:t>Το παρόν έργο αποτελεί την έκδοση </a:t>
            </a:r>
            <a:r>
              <a:rPr lang="el-GR" sz="2000" dirty="0" smtClean="0"/>
              <a:t>1.0.</a:t>
            </a:r>
          </a:p>
          <a:p>
            <a:pPr marL="0" indent="0">
              <a:buNone/>
            </a:pPr>
            <a:r>
              <a:rPr lang="el-GR" sz="2000" dirty="0" smtClean="0"/>
              <a:t>Έχουν </a:t>
            </a:r>
            <a:r>
              <a:rPr lang="el-GR" sz="2000" dirty="0"/>
              <a:t>προηγηθεί οι κάτωθι εκδόσεις:</a:t>
            </a:r>
          </a:p>
          <a:p>
            <a:r>
              <a:rPr lang="el-GR" sz="2000" dirty="0" smtClean="0"/>
              <a:t>Έκδοση διαθέσιμη εδώ:  </a:t>
            </a:r>
            <a:r>
              <a:rPr lang="en-US" sz="2000" dirty="0" smtClean="0">
                <a:hlinkClick r:id="rId3"/>
              </a:rPr>
              <a:t>http://eclass.uoa.gr/modules/document/?course=SOCTHEOL103</a:t>
            </a:r>
            <a:endParaRPr lang="el-GR" sz="2000" dirty="0">
              <a:solidFill>
                <a:srgbClr val="92D050"/>
              </a:solidFill>
            </a:endParaRPr>
          </a:p>
          <a:p>
            <a:pPr marL="0" indent="0">
              <a:buNone/>
            </a:pPr>
            <a:endParaRPr lang="el-GR" sz="2000" dirty="0"/>
          </a:p>
        </p:txBody>
      </p:sp>
    </p:spTree>
    <p:extLst>
      <p:ext uri="{BB962C8B-B14F-4D97-AF65-F5344CB8AC3E}">
        <p14:creationId xmlns:p14="http://schemas.microsoft.com/office/powerpoint/2010/main" val="42678149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custDataLst>
              <p:tags r:id="rId1"/>
            </p:custDataLst>
          </p:nvPr>
        </p:nvSpPr>
        <p:spPr/>
        <p:txBody>
          <a:bodyPr>
            <a:normAutofit/>
          </a:bodyPr>
          <a:lstStyle/>
          <a:p>
            <a:pPr marL="0" indent="0">
              <a:buNone/>
            </a:pPr>
            <a:r>
              <a:rPr lang="en-US" sz="2000" dirty="0" smtClean="0"/>
              <a:t>Copyright</a:t>
            </a:r>
            <a:r>
              <a:rPr lang="el-GR" sz="2000" dirty="0"/>
              <a:t> </a:t>
            </a:r>
            <a:r>
              <a:rPr lang="el-GR" sz="2000" dirty="0" err="1"/>
              <a:t>Εθνικόν</a:t>
            </a:r>
            <a:r>
              <a:rPr lang="el-GR" sz="2000" dirty="0"/>
              <a:t> και </a:t>
            </a:r>
            <a:r>
              <a:rPr lang="el-GR" sz="2000" dirty="0" err="1"/>
              <a:t>Καποδιστριακόν</a:t>
            </a:r>
            <a:r>
              <a:rPr lang="el-GR" sz="2000" dirty="0"/>
              <a:t> </a:t>
            </a:r>
            <a:r>
              <a:rPr lang="el-GR" sz="2000" dirty="0" err="1"/>
              <a:t>Πανεπιστήμιον</a:t>
            </a:r>
            <a:r>
              <a:rPr lang="el-GR" sz="2000" dirty="0"/>
              <a:t> Αθηνών, Σωτήριος Δεσπότης, Κυριακή </a:t>
            </a:r>
            <a:r>
              <a:rPr lang="el-GR" sz="2000" dirty="0" err="1" smtClean="0"/>
              <a:t>Μελέτση</a:t>
            </a:r>
            <a:r>
              <a:rPr lang="en-US" sz="2000" dirty="0" smtClean="0"/>
              <a:t> 2015</a:t>
            </a:r>
            <a:r>
              <a:rPr lang="el-GR" sz="2000" dirty="0" smtClean="0"/>
              <a:t>.</a:t>
            </a:r>
            <a:r>
              <a:rPr lang="en-US" sz="2000" dirty="0" smtClean="0"/>
              <a:t> </a:t>
            </a:r>
            <a:r>
              <a:rPr lang="el-GR" sz="2000" dirty="0"/>
              <a:t>Σωτήριος Δεσπότης, Κυριακή </a:t>
            </a:r>
            <a:r>
              <a:rPr lang="el-GR" sz="2000" dirty="0" err="1" smtClean="0"/>
              <a:t>Μελέτση</a:t>
            </a:r>
            <a:r>
              <a:rPr lang="en-US" sz="2000" dirty="0" smtClean="0"/>
              <a:t>.</a:t>
            </a:r>
            <a:r>
              <a:rPr lang="el-GR" sz="2000" dirty="0" smtClean="0"/>
              <a:t> </a:t>
            </a:r>
            <a:r>
              <a:rPr lang="el-GR" sz="2000" dirty="0" smtClean="0"/>
              <a:t>«Ερμηνεία ευαγγελικών και αποστολικών περικοπών. </a:t>
            </a:r>
            <a:r>
              <a:rPr lang="el-GR" sz="2000" dirty="0" smtClean="0"/>
              <a:t>Ενότητα</a:t>
            </a:r>
            <a:r>
              <a:rPr lang="en-US" sz="2000" dirty="0" smtClean="0"/>
              <a:t> </a:t>
            </a:r>
            <a:r>
              <a:rPr lang="en-US" sz="2000" dirty="0" smtClean="0"/>
              <a:t>1</a:t>
            </a:r>
            <a:r>
              <a:rPr lang="el-GR" sz="2000" dirty="0" smtClean="0"/>
              <a:t>: </a:t>
            </a:r>
            <a:r>
              <a:rPr lang="el-GR" sz="2000" dirty="0"/>
              <a:t>Ο Ρωμαϊκός κόσμος της εποχής της Καινής </a:t>
            </a:r>
            <a:r>
              <a:rPr lang="el-GR" sz="2000" dirty="0" smtClean="0"/>
              <a:t>Διαθήκης». Έκδοση: 1.0. Αθήνα </a:t>
            </a:r>
            <a:r>
              <a:rPr lang="el-GR" sz="2000" dirty="0" smtClean="0"/>
              <a:t>2015. </a:t>
            </a:r>
            <a:r>
              <a:rPr lang="el-GR" sz="2000" dirty="0" smtClean="0"/>
              <a:t>Διαθέσιμο από τη δικτυακή διεύθυνση</a:t>
            </a:r>
            <a:r>
              <a:rPr lang="el-GR" sz="2000" dirty="0" smtClean="0"/>
              <a:t>:</a:t>
            </a:r>
          </a:p>
          <a:p>
            <a:pPr marL="0" indent="0">
              <a:buNone/>
            </a:pPr>
            <a:r>
              <a:rPr lang="en-US" sz="2000" dirty="0" smtClean="0">
                <a:hlinkClick r:id="rId4"/>
              </a:rPr>
              <a:t>http://opencourses.uoa.gr/courses/SOCTHEOL102/</a:t>
            </a:r>
            <a:endParaRPr lang="el-GR" sz="2000" dirty="0"/>
          </a:p>
        </p:txBody>
      </p:sp>
    </p:spTree>
    <p:extLst>
      <p:ext uri="{BB962C8B-B14F-4D97-AF65-F5344CB8AC3E}">
        <p14:creationId xmlns:p14="http://schemas.microsoft.com/office/powerpoint/2010/main" val="12082530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custDataLst>
      <p:tags r:id="rId1"/>
    </p:custDataLst>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1143000"/>
          </a:xfrm>
        </p:spPr>
        <p:txBody>
          <a:bodyPr>
            <a:noAutofit/>
          </a:bodyPr>
          <a:lstStyle/>
          <a:p>
            <a:r>
              <a:rPr lang="el-GR" dirty="0"/>
              <a:t>Σημείωμα Χρήσης Έργων </a:t>
            </a:r>
            <a:r>
              <a:rPr lang="el-GR" dirty="0" smtClean="0"/>
              <a:t>Τρίτων</a:t>
            </a:r>
            <a:r>
              <a:rPr lang="en-US" dirty="0" smtClean="0"/>
              <a:t> (1/3)</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a:p>
            <a:pPr marL="0" indent="0">
              <a:buNone/>
            </a:pPr>
            <a:r>
              <a:rPr lang="el-GR" sz="2000" dirty="0"/>
              <a:t>Εικόνα 1</a:t>
            </a:r>
            <a:r>
              <a:rPr lang="en-US" sz="2000" dirty="0"/>
              <a:t>: The Capitoline </a:t>
            </a:r>
            <a:r>
              <a:rPr lang="en-US" sz="2000" dirty="0" smtClean="0"/>
              <a:t>Wolf. Public domain. </a:t>
            </a:r>
            <a:r>
              <a:rPr lang="en-US" sz="2000" dirty="0" smtClean="0">
                <a:hlinkClick r:id="rId3"/>
              </a:rPr>
              <a:t>https</a:t>
            </a:r>
            <a:r>
              <a:rPr lang="en-US" sz="2000" dirty="0">
                <a:hlinkClick r:id="rId3"/>
              </a:rPr>
              <a:t>://</a:t>
            </a:r>
            <a:r>
              <a:rPr lang="en-US" sz="2000" dirty="0" smtClean="0">
                <a:hlinkClick r:id="rId3"/>
              </a:rPr>
              <a:t>c2.staticflickr.com/4/3053/2663203917_eec8c9c70f_b.jpg</a:t>
            </a:r>
            <a:endParaRPr lang="en-US" sz="2000" dirty="0" smtClean="0"/>
          </a:p>
          <a:p>
            <a:pPr marL="0" indent="0">
              <a:buNone/>
            </a:pPr>
            <a:r>
              <a:rPr lang="el-GR" sz="2000" dirty="0" smtClean="0"/>
              <a:t>Εικόνα 2</a:t>
            </a:r>
            <a:r>
              <a:rPr lang="en-US" sz="2000" dirty="0" smtClean="0"/>
              <a:t>: </a:t>
            </a:r>
            <a:r>
              <a:rPr lang="it-IT" sz="2000" dirty="0"/>
              <a:t>Ratto delle Sabine, πίνακας του Pietro da Cortona (1627-1629</a:t>
            </a:r>
            <a:r>
              <a:rPr lang="it-IT" sz="2000" dirty="0" smtClean="0"/>
              <a:t>). Copyrighted. </a:t>
            </a:r>
            <a:r>
              <a:rPr lang="it-IT" sz="2000" dirty="0" smtClean="0">
                <a:hlinkClick r:id="rId4"/>
              </a:rPr>
              <a:t>http</a:t>
            </a:r>
            <a:r>
              <a:rPr lang="it-IT" sz="2000" dirty="0">
                <a:hlinkClick r:id="rId4"/>
              </a:rPr>
              <a:t>://</a:t>
            </a:r>
            <a:r>
              <a:rPr lang="it-IT" sz="2000" dirty="0" smtClean="0">
                <a:hlinkClick r:id="rId4"/>
              </a:rPr>
              <a:t>www.museicapitolini.org/var/museicivici/storage/images/musei/musei_capitolini/percorsi/percorsi_per_sale/pinacoteca_capitolina/sala_pietro_da_cortona_la_pittura_barocca_pietro_da_cortona_e_i_cortoneschi/ratto_delle_sabine/338906-1-ita-IT/ratto_delle_sabine.jpg</a:t>
            </a:r>
            <a:endParaRPr lang="it-IT" sz="2000" dirty="0" smtClean="0"/>
          </a:p>
          <a:p>
            <a:pPr marL="0" indent="0">
              <a:buNone/>
            </a:pPr>
            <a:r>
              <a:rPr lang="el-GR" sz="2000" dirty="0" smtClean="0"/>
              <a:t>Εικόνα 3</a:t>
            </a:r>
            <a:r>
              <a:rPr lang="en-US" sz="2000" dirty="0" smtClean="0"/>
              <a:t>: </a:t>
            </a:r>
            <a:r>
              <a:rPr lang="el-GR" sz="2000" dirty="0"/>
              <a:t>Χάρτης των ελληνιστικών </a:t>
            </a:r>
            <a:r>
              <a:rPr lang="el-GR" sz="2000" dirty="0" smtClean="0"/>
              <a:t>βασιλείων</a:t>
            </a:r>
            <a:r>
              <a:rPr lang="en-US" sz="2000" dirty="0" smtClean="0"/>
              <a:t>. </a:t>
            </a:r>
            <a:r>
              <a:rPr lang="it-IT" sz="2000" dirty="0"/>
              <a:t>Copyrighted. </a:t>
            </a:r>
            <a:r>
              <a:rPr lang="el-GR" sz="2000" dirty="0" smtClean="0">
                <a:hlinkClick r:id="rId5"/>
              </a:rPr>
              <a:t>http</a:t>
            </a:r>
            <a:r>
              <a:rPr lang="el-GR" sz="2000" dirty="0">
                <a:hlinkClick r:id="rId5"/>
              </a:rPr>
              <a:t>://</a:t>
            </a:r>
            <a:r>
              <a:rPr lang="el-GR" sz="2000" dirty="0" smtClean="0">
                <a:hlinkClick r:id="rId5"/>
              </a:rPr>
              <a:t>www.epanellinismos.com/images/fbfiles/images/hellenistmap.jpg</a:t>
            </a:r>
            <a:r>
              <a:rPr lang="en-US" sz="2000" dirty="0" smtClean="0"/>
              <a:t> </a:t>
            </a:r>
            <a:endParaRPr lang="it-IT" sz="2000" dirty="0" smtClean="0"/>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(2/3)</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lnSpcReduction="10000"/>
          </a:bodyPr>
          <a:lstStyle/>
          <a:p>
            <a:pPr marL="0" indent="0">
              <a:buNone/>
            </a:pPr>
            <a:r>
              <a:rPr lang="el-GR" sz="2000" dirty="0" smtClean="0"/>
              <a:t>Εικόνα 4</a:t>
            </a:r>
            <a:r>
              <a:rPr lang="en-US" sz="2000" dirty="0" smtClean="0"/>
              <a:t>: </a:t>
            </a:r>
            <a:r>
              <a:rPr lang="el-GR" sz="2000" dirty="0"/>
              <a:t>Χάρτης της Ρωμαϊκής </a:t>
            </a:r>
            <a:r>
              <a:rPr lang="el-GR" sz="2000" dirty="0" smtClean="0"/>
              <a:t>Αυτοκρατορίας</a:t>
            </a:r>
            <a:r>
              <a:rPr lang="en-US" sz="2000" dirty="0" smtClean="0"/>
              <a:t>. </a:t>
            </a:r>
            <a:r>
              <a:rPr lang="it-IT" sz="2000" dirty="0"/>
              <a:t>Copyrighted. </a:t>
            </a:r>
            <a:r>
              <a:rPr lang="el-GR" sz="2000" dirty="0" smtClean="0">
                <a:hlinkClick r:id="rId3"/>
              </a:rPr>
              <a:t>http</a:t>
            </a:r>
            <a:r>
              <a:rPr lang="el-GR" sz="2000" dirty="0">
                <a:hlinkClick r:id="rId3"/>
              </a:rPr>
              <a:t>://</a:t>
            </a:r>
            <a:r>
              <a:rPr lang="el-GR" sz="2000" dirty="0" smtClean="0">
                <a:hlinkClick r:id="rId3"/>
              </a:rPr>
              <a:t>www.greek-language.gr/digitalResources/assets/img/ancient_greek/history/arxaiotita/xart-IV.1.jpg</a:t>
            </a:r>
            <a:endParaRPr lang="en-US" sz="2000" dirty="0" smtClean="0"/>
          </a:p>
          <a:p>
            <a:pPr marL="0" indent="0">
              <a:buNone/>
            </a:pPr>
            <a:r>
              <a:rPr lang="el-GR" sz="2000" dirty="0"/>
              <a:t>Εικόνα 5</a:t>
            </a:r>
            <a:r>
              <a:rPr lang="en-US" sz="2000" dirty="0"/>
              <a:t>: </a:t>
            </a:r>
            <a:r>
              <a:rPr lang="pt-BR" sz="2000" dirty="0"/>
              <a:t>Ara Pacis in </a:t>
            </a:r>
            <a:r>
              <a:rPr lang="pt-BR" sz="2000" dirty="0" smtClean="0"/>
              <a:t>Rome/Italy. Public domain. </a:t>
            </a:r>
            <a:r>
              <a:rPr lang="pt-BR" sz="2000" dirty="0" smtClean="0">
                <a:hlinkClick r:id="rId4"/>
              </a:rPr>
              <a:t>https</a:t>
            </a:r>
            <a:r>
              <a:rPr lang="pt-BR" sz="2000" dirty="0">
                <a:hlinkClick r:id="rId4"/>
              </a:rPr>
              <a:t>://</a:t>
            </a:r>
            <a:r>
              <a:rPr lang="pt-BR" sz="2000" dirty="0" smtClean="0">
                <a:hlinkClick r:id="rId4"/>
              </a:rPr>
              <a:t>commons.wikimedia.org/wiki/File:Ara_Pacis_Rom.jpg</a:t>
            </a:r>
            <a:endParaRPr lang="pt-BR" sz="2000" dirty="0" smtClean="0"/>
          </a:p>
          <a:p>
            <a:pPr marL="0" indent="0">
              <a:buNone/>
            </a:pPr>
            <a:r>
              <a:rPr lang="el-GR" sz="2000" dirty="0" smtClean="0"/>
              <a:t>Εικόνα 6</a:t>
            </a:r>
            <a:r>
              <a:rPr lang="en-US" sz="2000" dirty="0" smtClean="0"/>
              <a:t>: </a:t>
            </a:r>
            <a:r>
              <a:rPr lang="pt-BR" sz="2000" dirty="0" smtClean="0"/>
              <a:t>Ara Pacis Augustae. Copyrighted. </a:t>
            </a:r>
            <a:r>
              <a:rPr lang="pt-BR" sz="2000" dirty="0" smtClean="0">
                <a:hlinkClick r:id="rId5"/>
              </a:rPr>
              <a:t>https</a:t>
            </a:r>
            <a:r>
              <a:rPr lang="pt-BR" sz="2000" dirty="0">
                <a:hlinkClick r:id="rId5"/>
              </a:rPr>
              <a:t>://</a:t>
            </a:r>
            <a:r>
              <a:rPr lang="pt-BR" sz="2000" dirty="0" smtClean="0">
                <a:hlinkClick r:id="rId5"/>
              </a:rPr>
              <a:t>farm4.staticflickr.com/3594/3411665185_b8f2cc4e36_o.jpg</a:t>
            </a:r>
            <a:endParaRPr lang="pt-BR" sz="2000" dirty="0" smtClean="0"/>
          </a:p>
          <a:p>
            <a:pPr marL="0" indent="0">
              <a:buNone/>
            </a:pPr>
            <a:r>
              <a:rPr lang="el-GR" sz="2000" dirty="0" smtClean="0"/>
              <a:t>Εικόνα 7</a:t>
            </a:r>
            <a:r>
              <a:rPr lang="en-US" sz="2000" dirty="0" smtClean="0"/>
              <a:t>: </a:t>
            </a:r>
            <a:r>
              <a:rPr lang="it-IT" sz="2000" dirty="0"/>
              <a:t>Roma. IMPERIO,27 a.C. – 476 </a:t>
            </a:r>
            <a:r>
              <a:rPr lang="it-IT" sz="2000" dirty="0" smtClean="0"/>
              <a:t>d.C. </a:t>
            </a:r>
            <a:r>
              <a:rPr lang="pt-BR" sz="2000" dirty="0" smtClean="0"/>
              <a:t>Copyrighted</a:t>
            </a:r>
            <a:r>
              <a:rPr lang="pt-BR" sz="2000" dirty="0"/>
              <a:t>. </a:t>
            </a:r>
            <a:r>
              <a:rPr lang="it-IT" sz="2000" dirty="0" smtClean="0">
                <a:hlinkClick r:id="rId6"/>
              </a:rPr>
              <a:t>http</a:t>
            </a:r>
            <a:r>
              <a:rPr lang="it-IT" sz="2000" dirty="0">
                <a:hlinkClick r:id="rId6"/>
              </a:rPr>
              <a:t>://</a:t>
            </a:r>
            <a:r>
              <a:rPr lang="it-IT" sz="2000" dirty="0" smtClean="0">
                <a:hlinkClick r:id="rId6"/>
              </a:rPr>
              <a:t>m.interactivetimeline.com/659/eje-cronologico-de-roma/a/5.jpg</a:t>
            </a:r>
            <a:endParaRPr lang="it-IT" sz="2000" dirty="0" smtClean="0"/>
          </a:p>
          <a:p>
            <a:pPr marL="0" indent="0">
              <a:buNone/>
            </a:pPr>
            <a:r>
              <a:rPr lang="el-GR" sz="2000" dirty="0" smtClean="0"/>
              <a:t>Εικόνα 8</a:t>
            </a:r>
            <a:r>
              <a:rPr lang="en-US" sz="2000" dirty="0"/>
              <a:t>: Roma. </a:t>
            </a:r>
            <a:r>
              <a:rPr lang="en-US" sz="2000" dirty="0" err="1"/>
              <a:t>Ara</a:t>
            </a:r>
            <a:r>
              <a:rPr lang="en-US" sz="2000" dirty="0"/>
              <a:t> </a:t>
            </a:r>
            <a:r>
              <a:rPr lang="en-US" sz="2000" dirty="0" err="1"/>
              <a:t>Pacis</a:t>
            </a:r>
            <a:r>
              <a:rPr lang="en-US" sz="2000" dirty="0"/>
              <a:t>. Relieve del interior</a:t>
            </a:r>
            <a:r>
              <a:rPr lang="en-US" sz="2000" dirty="0" smtClean="0"/>
              <a:t>. Public domain. </a:t>
            </a:r>
            <a:r>
              <a:rPr lang="en-US" sz="2000" dirty="0" smtClean="0">
                <a:hlinkClick r:id="rId7"/>
              </a:rPr>
              <a:t>https</a:t>
            </a:r>
            <a:r>
              <a:rPr lang="en-US" sz="2000" dirty="0">
                <a:hlinkClick r:id="rId7"/>
              </a:rPr>
              <a:t>://</a:t>
            </a:r>
            <a:r>
              <a:rPr lang="en-US" sz="2000" dirty="0" smtClean="0">
                <a:hlinkClick r:id="rId7"/>
              </a:rPr>
              <a:t>commons.wikimedia.org/wiki/File:Ara_Pacis_Roma_05.JPG?uselang=el</a:t>
            </a:r>
            <a:endParaRPr lang="en-US" sz="2000" dirty="0" smtClean="0"/>
          </a:p>
          <a:p>
            <a:pPr marL="0" indent="0">
              <a:buNone/>
            </a:pPr>
            <a:r>
              <a:rPr lang="el-GR" sz="2000" dirty="0" smtClean="0"/>
              <a:t>Εικόνα 9</a:t>
            </a:r>
            <a:r>
              <a:rPr lang="en-US" sz="2000" dirty="0"/>
              <a:t>: 3D Computer generated image of the Temple of </a:t>
            </a:r>
            <a:r>
              <a:rPr lang="en-US" sz="2000" dirty="0" smtClean="0"/>
              <a:t>Concord. Public domain. </a:t>
            </a:r>
            <a:r>
              <a:rPr lang="en-US" sz="2000" dirty="0" smtClean="0">
                <a:hlinkClick r:id="rId8"/>
              </a:rPr>
              <a:t>https</a:t>
            </a:r>
            <a:r>
              <a:rPr lang="en-US" sz="2000" dirty="0">
                <a:hlinkClick r:id="rId8"/>
              </a:rPr>
              <a:t>://</a:t>
            </a:r>
            <a:r>
              <a:rPr lang="en-US" sz="2000" dirty="0" smtClean="0">
                <a:hlinkClick r:id="rId8"/>
              </a:rPr>
              <a:t>commons.wikimedia.org/wiki/File:Temple_of_Concord.jpg?uselang=el</a:t>
            </a:r>
            <a:r>
              <a:rPr lang="en-US" sz="2000" dirty="0" smtClean="0"/>
              <a:t> </a:t>
            </a:r>
            <a:endParaRPr lang="el-GR" sz="2000" dirty="0"/>
          </a:p>
        </p:txBody>
      </p:sp>
    </p:spTree>
    <p:extLst>
      <p:ext uri="{BB962C8B-B14F-4D97-AF65-F5344CB8AC3E}">
        <p14:creationId xmlns:p14="http://schemas.microsoft.com/office/powerpoint/2010/main" val="36811373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a:t>
            </a:r>
            <a:r>
              <a:rPr lang="en-US" dirty="0"/>
              <a:t>3</a:t>
            </a:r>
            <a:r>
              <a:rPr lang="en-US" dirty="0" smtClean="0"/>
              <a:t>/3)</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Εικόνα 10</a:t>
            </a:r>
            <a:r>
              <a:rPr lang="en-US" sz="2000" dirty="0"/>
              <a:t>: Coin showing the Concordia Augusta and the Caesar </a:t>
            </a:r>
            <a:r>
              <a:rPr lang="en-US" sz="2000" dirty="0" smtClean="0"/>
              <a:t>Augustus. Copyrighted. </a:t>
            </a:r>
            <a:r>
              <a:rPr lang="en-US" sz="2000" dirty="0" smtClean="0">
                <a:hlinkClick r:id="rId3"/>
              </a:rPr>
              <a:t>http</a:t>
            </a:r>
            <a:r>
              <a:rPr lang="en-US" sz="2000" dirty="0">
                <a:hlinkClick r:id="rId3"/>
              </a:rPr>
              <a:t>://</a:t>
            </a:r>
            <a:r>
              <a:rPr lang="en-US" sz="2000" dirty="0" smtClean="0">
                <a:hlinkClick r:id="rId3"/>
              </a:rPr>
              <a:t>cdn2.godfatherpolitics.com/wp-content/uploads/2013/03/Nero-Caesar-Augustus.jpg</a:t>
            </a:r>
            <a:r>
              <a:rPr lang="en-US" sz="2000" dirty="0" smtClean="0"/>
              <a:t> </a:t>
            </a:r>
            <a:endParaRPr lang="en-US" sz="2000" dirty="0"/>
          </a:p>
        </p:txBody>
      </p:sp>
    </p:spTree>
    <p:extLst>
      <p:ext uri="{BB962C8B-B14F-4D97-AF65-F5344CB8AC3E}">
        <p14:creationId xmlns:p14="http://schemas.microsoft.com/office/powerpoint/2010/main" val="28494751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p:txBody>
          <a:bodyPr>
            <a:normAutofit fontScale="90000"/>
          </a:bodyPr>
          <a:lstStyle/>
          <a:p>
            <a:r>
              <a:rPr lang="en-US" dirty="0" err="1"/>
              <a:t>Pietro</a:t>
            </a:r>
            <a:r>
              <a:rPr lang="en-US" dirty="0"/>
              <a:t> da </a:t>
            </a:r>
            <a:r>
              <a:rPr lang="en-US" dirty="0" err="1"/>
              <a:t>Cortona</a:t>
            </a:r>
            <a:r>
              <a:rPr lang="en-US" dirty="0"/>
              <a:t> (1627-1629): </a:t>
            </a:r>
            <a:r>
              <a:rPr lang="en-US" dirty="0" err="1"/>
              <a:t>Ratto</a:t>
            </a:r>
            <a:r>
              <a:rPr lang="en-US" dirty="0"/>
              <a:t> </a:t>
            </a:r>
            <a:r>
              <a:rPr lang="en-US" dirty="0" err="1"/>
              <a:t>delle</a:t>
            </a:r>
            <a:r>
              <a:rPr lang="en-US" dirty="0"/>
              <a:t> </a:t>
            </a:r>
            <a:r>
              <a:rPr lang="en-US" dirty="0" smtClean="0"/>
              <a:t>Sabine</a:t>
            </a:r>
            <a:endParaRPr lang="el-GR" dirty="0"/>
          </a:p>
        </p:txBody>
      </p:sp>
      <p:pic>
        <p:nvPicPr>
          <p:cNvPr id="4" name="Θέση περιεχομένου 3" descr="Ratto delle Sabine, πίνακας του Pietro da Cortona  (1627-1629)"/>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927296" y="1569323"/>
            <a:ext cx="7289407" cy="4741078"/>
          </a:xfrm>
        </p:spPr>
      </p:pic>
      <p:sp>
        <p:nvSpPr>
          <p:cNvPr id="5" name="TextBox 4"/>
          <p:cNvSpPr txBox="1"/>
          <p:nvPr>
            <p:custDataLst>
              <p:tags r:id="rId3"/>
            </p:custDataLst>
          </p:nvPr>
        </p:nvSpPr>
        <p:spPr>
          <a:xfrm>
            <a:off x="8216703" y="6094377"/>
            <a:ext cx="360040" cy="216024"/>
          </a:xfrm>
          <a:prstGeom prst="rect">
            <a:avLst/>
          </a:prstGeom>
        </p:spPr>
        <p:txBody>
          <a:bodyPr vert="horz" wrap="square" lIns="91440" tIns="45720" rIns="91440" bIns="45720" rtlCol="0" anchor="ctr">
            <a:noAutofit/>
          </a:bodyPr>
          <a:lstStyle/>
          <a:p>
            <a:pPr algn="ctr"/>
            <a:r>
              <a:rPr lang="en-US" sz="1500" dirty="0"/>
              <a:t>2</a:t>
            </a:r>
            <a:endParaRPr lang="el-GR" sz="1500" dirty="0" smtClean="0"/>
          </a:p>
        </p:txBody>
      </p:sp>
    </p:spTree>
    <p:custDataLst>
      <p:tags r:id="rId1"/>
    </p:custDataLst>
    <p:extLst>
      <p:ext uri="{BB962C8B-B14F-4D97-AF65-F5344CB8AC3E}">
        <p14:creationId xmlns:p14="http://schemas.microsoft.com/office/powerpoint/2010/main" val="18434733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2500" dirty="0" smtClean="0"/>
              <a:t>ΛΟΓΟΙ </a:t>
            </a:r>
            <a:r>
              <a:rPr lang="el-GR" sz="2500" dirty="0"/>
              <a:t>ΠΡΟΚΡΙΣΗΣΗ ΤΟΥ ΜΥΘΟΥ ΤΩΝ ΡΩΜΥΛΟΥ ΚΑΙ ΡΩΜΟΥ</a:t>
            </a:r>
            <a:br>
              <a:rPr lang="el-GR" sz="2500" dirty="0"/>
            </a:br>
            <a:r>
              <a:rPr lang="el-GR" sz="2500" dirty="0"/>
              <a:t> ΛΟΓΟΙ ΠΟΛΙΤΙΚΗΣ </a:t>
            </a:r>
            <a:r>
              <a:rPr lang="el-GR" sz="2500" dirty="0" smtClean="0"/>
              <a:t>ΠΡΟΠΑΓΑΝΔΑΣ </a:t>
            </a:r>
            <a:endParaRPr lang="el-GR" sz="2500" dirty="0"/>
          </a:p>
        </p:txBody>
      </p:sp>
      <p:sp>
        <p:nvSpPr>
          <p:cNvPr id="3" name="Θέση περιεχομένου 2"/>
          <p:cNvSpPr>
            <a:spLocks noGrp="1"/>
          </p:cNvSpPr>
          <p:nvPr>
            <p:ph idx="1"/>
          </p:nvPr>
        </p:nvSpPr>
        <p:spPr/>
        <p:txBody>
          <a:bodyPr>
            <a:noAutofit/>
          </a:bodyPr>
          <a:lstStyle/>
          <a:p>
            <a:pPr marL="0" indent="0">
              <a:lnSpc>
                <a:spcPts val="2000"/>
              </a:lnSpc>
              <a:spcBef>
                <a:spcPts val="600"/>
              </a:spcBef>
              <a:buNone/>
            </a:pPr>
            <a:r>
              <a:rPr lang="el-GR" sz="2000" b="1" dirty="0"/>
              <a:t>1. </a:t>
            </a:r>
            <a:r>
              <a:rPr lang="el-GR" sz="2000" dirty="0"/>
              <a:t>Η καταγωγή τους από το θεό Άρη και τους απόγονους των </a:t>
            </a:r>
            <a:r>
              <a:rPr lang="el-GR" sz="2000" dirty="0" smtClean="0"/>
              <a:t>Λακεδαιμονίων</a:t>
            </a:r>
            <a:r>
              <a:rPr lang="en-US" sz="2000" dirty="0" smtClean="0"/>
              <a:t> </a:t>
            </a:r>
            <a:r>
              <a:rPr lang="el-GR" sz="2000" dirty="0" smtClean="0"/>
              <a:t>Σαβίνους </a:t>
            </a:r>
            <a:r>
              <a:rPr lang="el-GR" sz="2000" dirty="0"/>
              <a:t>δεν αφήνει περιθώριο να τεθεί υπό αμφισβήτηση η στρατιωτική τους υπεροχή. Η δε ανατροφή τους από τη λύκαινα καταγράφει τη δυναμική τους κατά τους πολέμους. </a:t>
            </a:r>
          </a:p>
          <a:p>
            <a:pPr marL="0" lvl="0" indent="0">
              <a:lnSpc>
                <a:spcPts val="2000"/>
              </a:lnSpc>
              <a:spcBef>
                <a:spcPts val="600"/>
              </a:spcBef>
              <a:buNone/>
            </a:pPr>
            <a:r>
              <a:rPr lang="el-GR" sz="2000" b="1" dirty="0"/>
              <a:t>2.</a:t>
            </a:r>
            <a:r>
              <a:rPr lang="el-GR" sz="2000" dirty="0"/>
              <a:t> Ο ανταγωνισμός μεταξύ των δύο αδελφών, </a:t>
            </a:r>
            <a:r>
              <a:rPr lang="el-GR" sz="2000" dirty="0" err="1"/>
              <a:t>Νουμίτορος</a:t>
            </a:r>
            <a:r>
              <a:rPr lang="el-GR" sz="2000" dirty="0"/>
              <a:t> και </a:t>
            </a:r>
            <a:r>
              <a:rPr lang="el-GR" sz="2000" dirty="0" err="1"/>
              <a:t>Αμούλιου</a:t>
            </a:r>
            <a:r>
              <a:rPr lang="el-GR" sz="2000" dirty="0"/>
              <a:t> αρχικά, καθώς και </a:t>
            </a:r>
            <a:r>
              <a:rPr lang="el-GR" sz="2000" dirty="0" smtClean="0"/>
              <a:t>Ρωμύλου </a:t>
            </a:r>
            <a:r>
              <a:rPr lang="el-GR" sz="2000" dirty="0"/>
              <a:t>και </a:t>
            </a:r>
            <a:r>
              <a:rPr lang="el-GR" sz="2000" dirty="0" err="1"/>
              <a:t>Ρώμου</a:t>
            </a:r>
            <a:r>
              <a:rPr lang="el-GR" sz="2000" dirty="0"/>
              <a:t> στη συνέχεια αντανακλάται στους εμφυλίους πολέμους που σημάδεψαν την εποχή της Δημοκρατίας και τελικά επέφεραν την μετατροπή του πολιτεύματος και τη θεσμοθέτηση </a:t>
            </a:r>
            <a:r>
              <a:rPr lang="el-GR" sz="2000" dirty="0" smtClean="0"/>
              <a:t>του</a:t>
            </a:r>
            <a:r>
              <a:rPr lang="en-US" sz="2000" dirty="0" smtClean="0"/>
              <a:t> </a:t>
            </a:r>
            <a:r>
              <a:rPr lang="el-GR" sz="2000" dirty="0" smtClean="0"/>
              <a:t>αυτοκράτορα</a:t>
            </a:r>
            <a:r>
              <a:rPr lang="el-GR" sz="2000" dirty="0"/>
              <a:t>.</a:t>
            </a:r>
            <a:r>
              <a:rPr lang="el-GR" sz="2000" baseline="30000" dirty="0"/>
              <a:t> </a:t>
            </a:r>
            <a:r>
              <a:rPr lang="el-GR" sz="2000" dirty="0" smtClean="0"/>
              <a:t>Άλλωστε</a:t>
            </a:r>
            <a:r>
              <a:rPr lang="el-GR" sz="2000" dirty="0"/>
              <a:t>, ο ίδιος ο Ρωμύλος έμεινε στο τέλος μόνος βασιλιάς, όπως και οι αυτοκράτορες. </a:t>
            </a:r>
          </a:p>
          <a:p>
            <a:pPr marL="0" lvl="0" indent="0">
              <a:lnSpc>
                <a:spcPts val="2000"/>
              </a:lnSpc>
              <a:spcBef>
                <a:spcPts val="600"/>
              </a:spcBef>
              <a:buNone/>
            </a:pPr>
            <a:r>
              <a:rPr lang="el-GR" sz="2000" b="1" dirty="0"/>
              <a:t>3.</a:t>
            </a:r>
            <a:r>
              <a:rPr lang="el-GR" sz="2000" dirty="0"/>
              <a:t> Ο ίδιος αυτός ανταγωνισμός που στοχεύει στην απόκτηση πολιτικής εξουσίας και προσωπικής φήμης θεμελιώνει την αρχή της απόδοσης τιμών σε όσους υπερτερούν και ταυτόχρονα της αισχύνης σε όσους ηττώνται. </a:t>
            </a:r>
          </a:p>
          <a:p>
            <a:pPr marL="0" lvl="0" indent="0">
              <a:lnSpc>
                <a:spcPts val="2000"/>
              </a:lnSpc>
              <a:spcBef>
                <a:spcPts val="600"/>
              </a:spcBef>
              <a:buNone/>
            </a:pPr>
            <a:r>
              <a:rPr lang="el-GR" sz="2000" b="1" dirty="0"/>
              <a:t>4. </a:t>
            </a:r>
            <a:r>
              <a:rPr lang="el-GR" sz="2000" dirty="0"/>
              <a:t>Οι γύπες που υπέδειξαν με την εμφάνισή τους στο Ρωμύλο την περιοχή όπου έπρεπε να χτιστεί η Ρώμη συμβόλισαν τον πλούτο της πόλης, καθώς δεν τρώνε τις σοδειές, τα ζώα και άλλα πουλιά αλλά καθαρίζουν την περιοχή από τα νεκρά ζώα</a:t>
            </a:r>
            <a:r>
              <a:rPr lang="el-GR" sz="2000" dirty="0" smtClean="0"/>
              <a:t>.</a:t>
            </a:r>
            <a:endParaRPr lang="el-GR" sz="2000" dirty="0"/>
          </a:p>
        </p:txBody>
      </p:sp>
    </p:spTree>
    <p:extLst>
      <p:ext uri="{BB962C8B-B14F-4D97-AF65-F5344CB8AC3E}">
        <p14:creationId xmlns:p14="http://schemas.microsoft.com/office/powerpoint/2010/main" val="9519916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2500" dirty="0" smtClean="0"/>
              <a:t>ΛΟΓΟΙ ΠΡΟΚΡΙΣΗΣΗ ΤΟΥ ΜΥΘΟΥ ΤΩΝ ΡΩΜΥΛΟΥ ΚΑΙ ΡΩΜΟΥ</a:t>
            </a:r>
            <a:br>
              <a:rPr lang="el-GR" sz="2500" dirty="0" smtClean="0"/>
            </a:br>
            <a:r>
              <a:rPr lang="el-GR" sz="2500" dirty="0" smtClean="0"/>
              <a:t> ΛΟΓΟΙ ΠΟΛΙΤΙΚΗΣ ΠΡΟΠΑΓΑΝΔΑΣ</a:t>
            </a:r>
            <a:r>
              <a:rPr lang="en-US" sz="2500" dirty="0"/>
              <a:t> [2]</a:t>
            </a:r>
            <a:endParaRPr lang="el-GR" sz="2500" dirty="0"/>
          </a:p>
        </p:txBody>
      </p:sp>
      <p:sp>
        <p:nvSpPr>
          <p:cNvPr id="3" name="Θέση περιεχομένου 2"/>
          <p:cNvSpPr>
            <a:spLocks noGrp="1"/>
          </p:cNvSpPr>
          <p:nvPr>
            <p:ph idx="1"/>
          </p:nvPr>
        </p:nvSpPr>
        <p:spPr/>
        <p:txBody>
          <a:bodyPr>
            <a:noAutofit/>
          </a:bodyPr>
          <a:lstStyle/>
          <a:p>
            <a:pPr marL="0" lvl="0" indent="0">
              <a:lnSpc>
                <a:spcPts val="1900"/>
              </a:lnSpc>
              <a:spcBef>
                <a:spcPts val="0"/>
              </a:spcBef>
              <a:buNone/>
            </a:pPr>
            <a:r>
              <a:rPr lang="el-GR" sz="2000" b="1" dirty="0"/>
              <a:t>5. </a:t>
            </a:r>
            <a:r>
              <a:rPr lang="el-GR" sz="2000" dirty="0"/>
              <a:t>Ταυτόχρονα, όμως, η οιωνοσκοπία και οι εξιλασμοί θα αποτελέσουν αναπόσπαστο μέρος της ρωμαϊκής λατρείας. Οι δε χρησμοί </a:t>
            </a:r>
            <a:r>
              <a:rPr lang="el-GR" sz="2000" dirty="0" smtClean="0"/>
              <a:t>για</a:t>
            </a:r>
            <a:r>
              <a:rPr lang="en-US" sz="2000" dirty="0" smtClean="0"/>
              <a:t> </a:t>
            </a:r>
            <a:r>
              <a:rPr lang="el-GR" sz="2000" dirty="0" smtClean="0"/>
              <a:t>- </a:t>
            </a:r>
            <a:r>
              <a:rPr lang="el-GR" sz="2000" dirty="0"/>
              <a:t>αύξηση της πόλης μέσω των πολέμων θα προδιαγράψουν την ιστορική της πορεία αλλά και την αποδοχή των χρησμών ως μέρος της δημόσιας λατρείας. </a:t>
            </a:r>
          </a:p>
          <a:p>
            <a:pPr marL="0" indent="0">
              <a:lnSpc>
                <a:spcPts val="1900"/>
              </a:lnSpc>
              <a:spcBef>
                <a:spcPts val="0"/>
              </a:spcBef>
              <a:buNone/>
            </a:pPr>
            <a:r>
              <a:rPr lang="el-GR" sz="2000" b="1" dirty="0"/>
              <a:t>6. </a:t>
            </a:r>
            <a:r>
              <a:rPr lang="el-GR" sz="2000" dirty="0"/>
              <a:t>Ο διαχωρισμός σε τάξεις με την ανώτερη να έχει ποιοτική διαφορά με τις άλλες την κατονομασία της καταγωγής της, καθώς και η ανάληψη της προστασίας του απλού λαού αποτελεί την απαρχή του αυστηρού διαχωρισμού σε τάξεις και της </a:t>
            </a:r>
            <a:r>
              <a:rPr lang="el-GR" sz="2000" i="1" dirty="0"/>
              <a:t>πατρωνίας.</a:t>
            </a:r>
            <a:r>
              <a:rPr lang="el-GR" sz="2000" dirty="0"/>
              <a:t> </a:t>
            </a:r>
            <a:endParaRPr lang="el-GR" sz="2000" b="1" dirty="0"/>
          </a:p>
          <a:p>
            <a:pPr marL="0" indent="0">
              <a:lnSpc>
                <a:spcPts val="1900"/>
              </a:lnSpc>
              <a:spcBef>
                <a:spcPts val="0"/>
              </a:spcBef>
              <a:buNone/>
            </a:pPr>
            <a:r>
              <a:rPr lang="el-GR" sz="2000" b="1" dirty="0"/>
              <a:t>7.</a:t>
            </a:r>
            <a:r>
              <a:rPr lang="el-GR" sz="2000" dirty="0"/>
              <a:t> Ο στρατιωτικός διαχωρισμός σε λεγεώνες συνεχίστηκε όλα τα χρόνια ακόμα και κατά την αυτοκρατορία. Ο δε σχηματισμός της Συγκλήτου δεικνύει την αρχαιότητα του πολιτικού αυτού θεσμού. </a:t>
            </a:r>
          </a:p>
          <a:p>
            <a:pPr marL="0" indent="0">
              <a:lnSpc>
                <a:spcPts val="1900"/>
              </a:lnSpc>
              <a:spcBef>
                <a:spcPts val="0"/>
              </a:spcBef>
              <a:buNone/>
            </a:pPr>
            <a:r>
              <a:rPr lang="el-GR" sz="2000" b="1" dirty="0"/>
              <a:t>8.</a:t>
            </a:r>
            <a:r>
              <a:rPr lang="el-GR" sz="2000" dirty="0"/>
              <a:t> Ο θεός της νομικής συμβουλής </a:t>
            </a:r>
            <a:r>
              <a:rPr lang="en-US" sz="2000" i="1" dirty="0"/>
              <a:t>Census</a:t>
            </a:r>
            <a:r>
              <a:rPr lang="en-US" sz="2000" dirty="0"/>
              <a:t> </a:t>
            </a:r>
            <a:r>
              <a:rPr lang="el-GR" sz="2000" dirty="0"/>
              <a:t>συμβολίζει το ρωμαϊκό δίκαιο, που περιβάλλει ακόμα και τη λατρεία, καθώς η ακριβής εκτέλεση  των τελετουργιών θα αποτελεί πράξη δικαίου (</a:t>
            </a:r>
            <a:r>
              <a:rPr lang="en-US" sz="2000" i="1" dirty="0" err="1"/>
              <a:t>ius</a:t>
            </a:r>
            <a:r>
              <a:rPr lang="el-GR" sz="2000" dirty="0" smtClean="0"/>
              <a:t>).</a:t>
            </a:r>
            <a:r>
              <a:rPr lang="en-US" sz="2000" dirty="0" smtClean="0"/>
              <a:t> </a:t>
            </a:r>
            <a:r>
              <a:rPr lang="el-GR" sz="2000" dirty="0" smtClean="0"/>
              <a:t>Ταυτόχρονα</a:t>
            </a:r>
            <a:r>
              <a:rPr lang="el-GR" sz="2000" dirty="0"/>
              <a:t>, καταγράφεται η καταγωγή του θεσμού του </a:t>
            </a:r>
            <a:r>
              <a:rPr lang="en-US" sz="2000" i="1" dirty="0" err="1"/>
              <a:t>consilium</a:t>
            </a:r>
            <a:r>
              <a:rPr lang="el-GR" sz="2000" dirty="0"/>
              <a:t>, δηλαδή του συμβουλίου του αυτοκράτορα</a:t>
            </a:r>
            <a:r>
              <a:rPr lang="el-GR" sz="2000" dirty="0" smtClean="0"/>
              <a:t>.</a:t>
            </a:r>
            <a:endParaRPr lang="el-GR" sz="2000" b="1" dirty="0"/>
          </a:p>
          <a:p>
            <a:pPr marL="0" indent="0">
              <a:lnSpc>
                <a:spcPts val="1900"/>
              </a:lnSpc>
              <a:spcBef>
                <a:spcPts val="0"/>
              </a:spcBef>
              <a:buNone/>
            </a:pPr>
            <a:r>
              <a:rPr lang="el-GR" sz="2000" b="1" dirty="0" smtClean="0"/>
              <a:t>9.</a:t>
            </a:r>
            <a:r>
              <a:rPr lang="en-US" sz="2000" b="1" dirty="0" smtClean="0"/>
              <a:t> </a:t>
            </a:r>
            <a:r>
              <a:rPr lang="el-GR" sz="2000" dirty="0" smtClean="0"/>
              <a:t>Μέρος </a:t>
            </a:r>
            <a:r>
              <a:rPr lang="el-GR" sz="2000" dirty="0"/>
              <a:t>της λατρείας θα αποτελέσουν και οι αγώνες και τα θεάματα, όπως αυτά που οργάνωσε ο Ρωμύλος, ώστε να πραγματοποιηθεί η αρπαγή των Σαβίνων</a:t>
            </a:r>
            <a:r>
              <a:rPr lang="el-GR" sz="2000" dirty="0" smtClean="0"/>
              <a:t>.</a:t>
            </a:r>
            <a:endParaRPr lang="el-GR" sz="2000" dirty="0"/>
          </a:p>
        </p:txBody>
      </p:sp>
    </p:spTree>
    <p:extLst>
      <p:ext uri="{BB962C8B-B14F-4D97-AF65-F5344CB8AC3E}">
        <p14:creationId xmlns:p14="http://schemas.microsoft.com/office/powerpoint/2010/main" val="38551887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2500" dirty="0" smtClean="0"/>
              <a:t>ΛΟΓΟΙ </a:t>
            </a:r>
            <a:r>
              <a:rPr lang="el-GR" sz="2500" dirty="0"/>
              <a:t>ΠΡΟΚΡΙΣΗΣΗ ΤΟΥ ΜΥΘΟΥ ΤΩΝ ΡΩΜΥΛΟΥ ΚΑΙ ΡΩΜΟΥ</a:t>
            </a:r>
            <a:br>
              <a:rPr lang="el-GR" sz="2500" dirty="0"/>
            </a:br>
            <a:r>
              <a:rPr lang="el-GR" sz="2500" dirty="0"/>
              <a:t> ΛΟΓΟΙ ΠΟΛΙΤΙΚΗΣ </a:t>
            </a:r>
            <a:r>
              <a:rPr lang="el-GR" sz="2500" dirty="0" smtClean="0"/>
              <a:t>ΠΡΟΠΑΓΑΝΔΑΣ</a:t>
            </a:r>
            <a:r>
              <a:rPr lang="en-US" sz="2500" dirty="0" smtClean="0"/>
              <a:t> [3]</a:t>
            </a:r>
            <a:endParaRPr lang="el-GR" sz="2500" dirty="0"/>
          </a:p>
        </p:txBody>
      </p:sp>
      <p:sp>
        <p:nvSpPr>
          <p:cNvPr id="3" name="Θέση περιεχομένου 2"/>
          <p:cNvSpPr>
            <a:spLocks noGrp="1"/>
          </p:cNvSpPr>
          <p:nvPr>
            <p:ph idx="1"/>
          </p:nvPr>
        </p:nvSpPr>
        <p:spPr/>
        <p:txBody>
          <a:bodyPr>
            <a:noAutofit/>
          </a:bodyPr>
          <a:lstStyle/>
          <a:p>
            <a:pPr marL="0" lvl="0" indent="0">
              <a:lnSpc>
                <a:spcPts val="1700"/>
              </a:lnSpc>
              <a:spcBef>
                <a:spcPts val="0"/>
              </a:spcBef>
              <a:buNone/>
            </a:pPr>
            <a:r>
              <a:rPr lang="el-GR" sz="2000" b="1" dirty="0"/>
              <a:t>10.</a:t>
            </a:r>
            <a:r>
              <a:rPr lang="el-GR" sz="2000" dirty="0"/>
              <a:t> </a:t>
            </a:r>
            <a:r>
              <a:rPr lang="el-GR" sz="2000" dirty="0" smtClean="0"/>
              <a:t>Η </a:t>
            </a:r>
            <a:r>
              <a:rPr lang="el-GR" sz="2000" dirty="0"/>
              <a:t>απόδοση της πανοπλίας του </a:t>
            </a:r>
            <a:r>
              <a:rPr lang="el-GR" sz="2000" dirty="0" err="1"/>
              <a:t>Άκρονα</a:t>
            </a:r>
            <a:r>
              <a:rPr lang="el-GR" sz="2000" dirty="0"/>
              <a:t> στον </a:t>
            </a:r>
            <a:r>
              <a:rPr lang="en-US" sz="2000" dirty="0"/>
              <a:t>Jupiter </a:t>
            </a:r>
            <a:r>
              <a:rPr lang="en-US" sz="2000" dirty="0" err="1"/>
              <a:t>Feretrius</a:t>
            </a:r>
            <a:r>
              <a:rPr lang="en-US" sz="2000" dirty="0"/>
              <a:t> </a:t>
            </a:r>
            <a:r>
              <a:rPr lang="el-GR" sz="2000" dirty="0"/>
              <a:t>σε μια θεαματική τελετή που παρακολούθησε όλος ο λαός της Ρώμης αποτελεί τη βάση για τους </a:t>
            </a:r>
            <a:r>
              <a:rPr lang="el-GR" sz="2000" i="1" dirty="0"/>
              <a:t>θριάμβους </a:t>
            </a:r>
            <a:r>
              <a:rPr lang="el-GR" sz="2000" dirty="0"/>
              <a:t>που πραγματοποιούσαν οι Ρωμαίοι στρατηγοί μετά την κατάκτηση νέων εδαφών και λαών. </a:t>
            </a:r>
          </a:p>
          <a:p>
            <a:pPr marL="0" indent="0">
              <a:lnSpc>
                <a:spcPts val="1700"/>
              </a:lnSpc>
              <a:spcBef>
                <a:spcPts val="0"/>
              </a:spcBef>
              <a:buNone/>
            </a:pPr>
            <a:r>
              <a:rPr lang="el-GR" sz="2000" b="1" dirty="0"/>
              <a:t>11. </a:t>
            </a:r>
            <a:r>
              <a:rPr lang="el-GR" sz="2000" dirty="0"/>
              <a:t>Οι οίκοι, όπως οι οίκοι των Σαβίνων γυναικών στους οποίους εντάσσονται μετά την αρπαγή τους, είναι η βάση και ο πυρήνας της πόλης. Όπως οι </a:t>
            </a:r>
            <a:r>
              <a:rPr lang="el-GR" sz="2000" dirty="0" err="1"/>
              <a:t>Σαβίνες</a:t>
            </a:r>
            <a:r>
              <a:rPr lang="el-GR" sz="2000" dirty="0"/>
              <a:t> γυναίκες έτσι και οι γυναίκες της αρχαίας Ρώμης  κατά βάση δεν επιλέγουν τους συζύγους τους , ενώ η απόκτηση τέκνων είναι ο σκοπός του γάμου. </a:t>
            </a:r>
            <a:endParaRPr lang="el-GR" sz="2000" b="1" dirty="0"/>
          </a:p>
          <a:p>
            <a:pPr marL="0" indent="0">
              <a:lnSpc>
                <a:spcPts val="1700"/>
              </a:lnSpc>
              <a:spcBef>
                <a:spcPts val="0"/>
              </a:spcBef>
              <a:buNone/>
            </a:pPr>
            <a:r>
              <a:rPr lang="el-GR" sz="2000" b="1" dirty="0"/>
              <a:t>12. </a:t>
            </a:r>
            <a:r>
              <a:rPr lang="el-GR" sz="2000" dirty="0"/>
              <a:t>Η κοινή διακυβέρνηση σε πνεύμα ενότητας και ομόνοιας από τον Τάτιο και το Ρωμύλο δείχνει τις βασικές αρχές (</a:t>
            </a:r>
            <a:r>
              <a:rPr lang="en-US" sz="2000" i="1" dirty="0"/>
              <a:t>Consensus</a:t>
            </a:r>
            <a:r>
              <a:rPr lang="en-US" sz="2000" dirty="0"/>
              <a:t> – </a:t>
            </a:r>
            <a:r>
              <a:rPr lang="en-US" sz="2000" i="1" dirty="0"/>
              <a:t>Concordia</a:t>
            </a:r>
            <a:r>
              <a:rPr lang="en-US" sz="2000" dirty="0"/>
              <a:t>)</a:t>
            </a:r>
            <a:r>
              <a:rPr lang="el-GR" sz="2000" dirty="0"/>
              <a:t> που θέλησε ο Καίσαρας Αύγουστος να επικρατήσει στην αυτοκρατορία και την προπαγάνδισε με κάθε τρόπο. </a:t>
            </a:r>
          </a:p>
          <a:p>
            <a:pPr marL="0" lvl="0" indent="0">
              <a:lnSpc>
                <a:spcPts val="1700"/>
              </a:lnSpc>
              <a:spcBef>
                <a:spcPts val="0"/>
              </a:spcBef>
              <a:buNone/>
            </a:pPr>
            <a:r>
              <a:rPr lang="el-GR" sz="2000" b="1" dirty="0"/>
              <a:t>13.</a:t>
            </a:r>
            <a:r>
              <a:rPr lang="el-GR" sz="2000" dirty="0"/>
              <a:t> </a:t>
            </a:r>
            <a:r>
              <a:rPr lang="el-GR" sz="2000" dirty="0" smtClean="0"/>
              <a:t>Ο </a:t>
            </a:r>
            <a:r>
              <a:rPr lang="el-GR" sz="2000" dirty="0"/>
              <a:t>διαμερισμός της γης στους στρατιώτες από το Ρωμύλο ήταν μια τακτική που ακολούθησαν όλοι οι Ρωμαίοι στρατηγοί και μάλιστα επεκτάθηκε στις περιοχές που κατακτήθηκαν από τους Ρωμαίους, ώστε να σχηματίζονται πόλεις </a:t>
            </a:r>
            <a:r>
              <a:rPr lang="el-GR" sz="2000" dirty="0" smtClean="0"/>
              <a:t>–</a:t>
            </a:r>
            <a:r>
              <a:rPr lang="en-US" sz="2000" dirty="0" smtClean="0"/>
              <a:t> </a:t>
            </a:r>
            <a:r>
              <a:rPr lang="en-US" sz="2000" dirty="0" err="1" smtClean="0"/>
              <a:t>coloniae</a:t>
            </a:r>
            <a:r>
              <a:rPr lang="el-GR" sz="2000" dirty="0" smtClean="0"/>
              <a:t>.</a:t>
            </a:r>
            <a:endParaRPr lang="el-GR" sz="2000" dirty="0"/>
          </a:p>
          <a:p>
            <a:pPr marL="0" indent="0">
              <a:lnSpc>
                <a:spcPts val="1700"/>
              </a:lnSpc>
              <a:spcBef>
                <a:spcPts val="0"/>
              </a:spcBef>
              <a:buNone/>
            </a:pPr>
            <a:r>
              <a:rPr lang="el-GR" sz="2000" b="1" dirty="0"/>
              <a:t>14. </a:t>
            </a:r>
            <a:r>
              <a:rPr lang="el-GR" sz="2000" dirty="0"/>
              <a:t>Η ενδεχόμενη δολοφονία του Ρωμύλου από τους Συγκλητικούς αντανακλά τη διαμάχη των τουλάχιστον τριών τελευταίων βασιλέων με την άρχουσα τάξη, δηλαδή τους πατρικίους, που ήθελαν να μονοπωλήσουν την πολιτική εξουσία και την οικονομική δύναμη</a:t>
            </a:r>
            <a:r>
              <a:rPr lang="el-GR" sz="2000" dirty="0" smtClean="0"/>
              <a:t>.</a:t>
            </a:r>
            <a:endParaRPr lang="el-GR" sz="2000" b="1" dirty="0"/>
          </a:p>
        </p:txBody>
      </p:sp>
    </p:spTree>
    <p:extLst>
      <p:ext uri="{BB962C8B-B14F-4D97-AF65-F5344CB8AC3E}">
        <p14:creationId xmlns:p14="http://schemas.microsoft.com/office/powerpoint/2010/main" val="3225601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2500" dirty="0" smtClean="0"/>
              <a:t>ΛΟΓΟΙ </a:t>
            </a:r>
            <a:r>
              <a:rPr lang="el-GR" sz="2500" dirty="0"/>
              <a:t>ΠΡΟΚΡΙΣΗΣΗ ΤΟΥ ΜΥΘΟΥ ΤΩΝ ΡΩΜΥΛΟΥ ΚΑΙ ΡΩΜΟΥ</a:t>
            </a:r>
            <a:br>
              <a:rPr lang="el-GR" sz="2500" dirty="0"/>
            </a:br>
            <a:r>
              <a:rPr lang="el-GR" sz="2500" dirty="0"/>
              <a:t> ΛΟΓΟΙ ΠΟΛΙΤΙΚΗΣ </a:t>
            </a:r>
            <a:r>
              <a:rPr lang="el-GR" sz="2500" dirty="0" smtClean="0"/>
              <a:t>ΠΡΟΠΑΓΑΝΔΑΣ</a:t>
            </a:r>
            <a:r>
              <a:rPr lang="en-US" sz="2500" dirty="0" smtClean="0"/>
              <a:t> [4]</a:t>
            </a:r>
            <a:endParaRPr lang="el-GR" sz="2500" dirty="0"/>
          </a:p>
        </p:txBody>
      </p:sp>
      <p:sp>
        <p:nvSpPr>
          <p:cNvPr id="3" name="Θέση περιεχομένου 2"/>
          <p:cNvSpPr>
            <a:spLocks noGrp="1"/>
          </p:cNvSpPr>
          <p:nvPr>
            <p:ph idx="1"/>
          </p:nvPr>
        </p:nvSpPr>
        <p:spPr/>
        <p:txBody>
          <a:bodyPr>
            <a:noAutofit/>
          </a:bodyPr>
          <a:lstStyle/>
          <a:p>
            <a:pPr marL="0" lvl="0" indent="0">
              <a:lnSpc>
                <a:spcPts val="2000"/>
              </a:lnSpc>
              <a:spcBef>
                <a:spcPts val="600"/>
              </a:spcBef>
              <a:buNone/>
            </a:pPr>
            <a:r>
              <a:rPr lang="el-GR" sz="2000" b="1" dirty="0"/>
              <a:t>15</a:t>
            </a:r>
            <a:r>
              <a:rPr lang="el-GR" sz="2000" b="1" dirty="0" smtClean="0"/>
              <a:t>. </a:t>
            </a:r>
            <a:r>
              <a:rPr lang="el-GR" sz="2000" dirty="0" smtClean="0"/>
              <a:t>Η </a:t>
            </a:r>
            <a:r>
              <a:rPr lang="el-GR" sz="2000" dirty="0"/>
              <a:t>ενδεχόμενη δολοφονία του Ρωμύλου από τους Συγκλητικούς αντανακλά τη διαμάχη των τουλάχιστον τριών τελευταίων βασιλέων με την άρχουσα τάξη, δηλαδή τους πατρικίους, που ήθελαν να μονοπωλήσουν την πολιτική εξουσία και την οικονομική δύναμη</a:t>
            </a:r>
            <a:r>
              <a:rPr lang="el-GR" sz="2000" dirty="0" smtClean="0"/>
              <a:t>.</a:t>
            </a:r>
            <a:endParaRPr lang="el-GR" sz="2000" dirty="0"/>
          </a:p>
          <a:p>
            <a:pPr marL="0" lvl="0" indent="0">
              <a:lnSpc>
                <a:spcPts val="2000"/>
              </a:lnSpc>
              <a:spcBef>
                <a:spcPts val="600"/>
              </a:spcBef>
              <a:buNone/>
            </a:pPr>
            <a:r>
              <a:rPr lang="el-GR" sz="2000" b="1" dirty="0"/>
              <a:t>16. </a:t>
            </a:r>
            <a:r>
              <a:rPr lang="el-GR" sz="2000" dirty="0" smtClean="0"/>
              <a:t>Ο </a:t>
            </a:r>
            <a:r>
              <a:rPr lang="el-GR" sz="2000" dirty="0"/>
              <a:t>λαός της πόλης διαιρέθηκε και ταξινομήθηκε σε </a:t>
            </a:r>
            <a:r>
              <a:rPr lang="el-GR" sz="2000" i="1" dirty="0"/>
              <a:t>κολλέγια</a:t>
            </a:r>
            <a:r>
              <a:rPr lang="el-GR" sz="2000" dirty="0"/>
              <a:t> με κριτήρια την επαγγελματική τους δραστηριότητα ή την καταγωγή τους. Τα </a:t>
            </a:r>
            <a:r>
              <a:rPr lang="el-GR" sz="2000" i="1" dirty="0"/>
              <a:t>κολλέγια </a:t>
            </a:r>
            <a:r>
              <a:rPr lang="el-GR" sz="2000" dirty="0"/>
              <a:t>συνδέθηκαν με τη λατρεία και τις εορτές. </a:t>
            </a:r>
          </a:p>
          <a:p>
            <a:pPr marL="180000" indent="-180000">
              <a:lnSpc>
                <a:spcPts val="2000"/>
              </a:lnSpc>
              <a:spcBef>
                <a:spcPts val="600"/>
              </a:spcBef>
            </a:pPr>
            <a:r>
              <a:rPr lang="el-GR" sz="2000" dirty="0"/>
              <a:t>Ουσιαστικά, τα κύρια σημεία του μύθου προβάλλουν τα βασικά στοιχεία κάθε κοινωνίας τουλάχιστον κατά την αρχαιότητα: </a:t>
            </a:r>
            <a:r>
              <a:rPr lang="el-GR" sz="2000" dirty="0" smtClean="0"/>
              <a:t>τη </a:t>
            </a:r>
            <a:r>
              <a:rPr lang="el-GR" sz="2000" dirty="0" err="1"/>
              <a:t>πολιτικο</a:t>
            </a:r>
            <a:r>
              <a:rPr lang="el-GR" sz="2000" dirty="0"/>
              <a:t>-θρησκευτική αρχή, τη στρατιωτική δύναμη και τις παραγωγικές δραστηριότητες.   </a:t>
            </a:r>
          </a:p>
          <a:p>
            <a:pPr marL="180000" indent="-180000">
              <a:lnSpc>
                <a:spcPts val="2000"/>
              </a:lnSpc>
              <a:spcBef>
                <a:spcPts val="600"/>
              </a:spcBef>
            </a:pPr>
            <a:r>
              <a:rPr lang="el-GR" sz="2000" dirty="0"/>
              <a:t>Με τον τρόπο αυτό οι Ρωμαίοι καταγράφουν τις επιρροές που ο πολιτισμός τους είχε δεχθεί. Διεκδικούν την ιστορικότητά τους και τα δικαιώματά τους για την κατάκτηση των περιοχών της Ελλάδας, της Μικράς Ασίας, αλλά και όλων των περιοχών </a:t>
            </a:r>
            <a:r>
              <a:rPr lang="el-GR" sz="2000" dirty="0" smtClean="0"/>
              <a:t>όπου υπήρχαν </a:t>
            </a:r>
            <a:r>
              <a:rPr lang="el-GR" sz="2000" dirty="0"/>
              <a:t>αποικίες τους ή κατεκτημένα εδάφη. Παρουσιάζονται επομένως ως νόμιμοι κληρονόμοι των προηγούμενων αυτοκρατοριών και πολιτισμών. Προβάλλεται η δυνατότητα της Ρώμης να ενσωματώνει τους </a:t>
            </a:r>
            <a:r>
              <a:rPr lang="el-GR" sz="2000" dirty="0" smtClean="0"/>
              <a:t>λαούς </a:t>
            </a:r>
            <a:r>
              <a:rPr lang="el-GR" sz="2000" dirty="0"/>
              <a:t>που κατακτά, ώστε να αυξάνει τη δύναμή της. </a:t>
            </a:r>
          </a:p>
        </p:txBody>
      </p:sp>
    </p:spTree>
    <p:extLst>
      <p:ext uri="{BB962C8B-B14F-4D97-AF65-F5344CB8AC3E}">
        <p14:creationId xmlns:p14="http://schemas.microsoft.com/office/powerpoint/2010/main" val="330787342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9/9/2015 22:13:27"/>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3,4,"/>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4,2,"/>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4,3,5,"/>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4,3,5,"/>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7,2,3,"/>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2,3,7,"/>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5.xml><?xml version="1.0" encoding="utf-8"?>
<p:tagLst xmlns:a="http://schemas.openxmlformats.org/drawingml/2006/main" xmlns:r="http://schemas.openxmlformats.org/officeDocument/2006/relationships" xmlns:p="http://schemas.openxmlformats.org/presentationml/2006/main">
  <p:tag name="ZHAW.ACCESSIBILITYADDIN.READINGORDER" val="2,3,2056,6,"/>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3,4,"/>
</p:tagLst>
</file>

<file path=ppt/tags/tag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4,5,"/>
</p:tagLst>
</file>

<file path=ppt/tags/tag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xml><?xml version="1.0" encoding="utf-8"?>
<p:tagLst xmlns:a="http://schemas.openxmlformats.org/drawingml/2006/main" xmlns:r="http://schemas.openxmlformats.org/officeDocument/2006/relationships" xmlns:p="http://schemas.openxmlformats.org/presentationml/2006/main">
  <p:tag name="ZHAW.ACCESSIBILITYADDIN.READINGORDER" val="2,5,6,"/>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4,5,"/>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09A461DD-C337-442B-AC0D-C188AA08ED10}">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1966</TotalTime>
  <Words>3539</Words>
  <Application>Microsoft Office PowerPoint</Application>
  <PresentationFormat>On-screen Show (4:3)</PresentationFormat>
  <Paragraphs>266</Paragraphs>
  <Slides>48</Slides>
  <Notes>11</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Θέμα του Office</vt:lpstr>
      <vt:lpstr>Ερμηνεία ευαγγελικών και αποστολικών περικοπών</vt:lpstr>
      <vt:lpstr>ΜΥΘΟΣ ΡΩΜΥΛΟΥ – ΡΩΜΟΥ </vt:lpstr>
      <vt:lpstr>PowerPoint Presentation</vt:lpstr>
      <vt:lpstr>ΑΥΞΗΣΗ ΠΟΛΗΣ</vt:lpstr>
      <vt:lpstr>Pietro da Cortona (1627-1629): Ratto delle Sabine</vt:lpstr>
      <vt:lpstr>ΛΟΓΟΙ ΠΡΟΚΡΙΣΗΣΗ ΤΟΥ ΜΥΘΟΥ ΤΩΝ ΡΩΜΥΛΟΥ ΚΑΙ ΡΩΜΟΥ  ΛΟΓΟΙ ΠΟΛΙΤΙΚΗΣ ΠΡΟΠΑΓΑΝΔΑΣ </vt:lpstr>
      <vt:lpstr>ΛΟΓΟΙ ΠΡΟΚΡΙΣΗΣΗ ΤΟΥ ΜΥΘΟΥ ΤΩΝ ΡΩΜΥΛΟΥ ΚΑΙ ΡΩΜΟΥ  ΛΟΓΟΙ ΠΟΛΙΤΙΚΗΣ ΠΡΟΠΑΓΑΝΔΑΣ [2]</vt:lpstr>
      <vt:lpstr>ΛΟΓΟΙ ΠΡΟΚΡΙΣΗΣΗ ΤΟΥ ΜΥΘΟΥ ΤΩΝ ΡΩΜΥΛΟΥ ΚΑΙ ΡΩΜΟΥ  ΛΟΓΟΙ ΠΟΛΙΤΙΚΗΣ ΠΡΟΠΑΓΑΝΔΑΣ [3]</vt:lpstr>
      <vt:lpstr>ΛΟΓΟΙ ΠΡΟΚΡΙΣΗΣΗ ΤΟΥ ΜΥΘΟΥ ΤΩΝ ΡΩΜΥΛΟΥ ΚΑΙ ΡΩΜΟΥ  ΛΟΓΟΙ ΠΟΛΙΤΙΚΗΣ ΠΡΟΠΑΓΑΝΔΑΣ [4]</vt:lpstr>
      <vt:lpstr>Η ΡΩΜΗ ΚΑΙ ΤΑ ΕΛΛΗΝΙΣΤΙΚΑ ΒΑΣΙΛΕΙΑ ΤΟΝ 3Ο ΑΙΩΝΑ π.Χ.</vt:lpstr>
      <vt:lpstr>ΑΛΛΑΓΕΣ ΣΤΗ ΡΩΜΑΪΚΗ ΔΙΟΙΚΗΣΗ ΚΑΙ ΚΟΙΝΩΝΙΑ ΜΕ ΤΗΝ ΕΠΕΚΤΑΣΗ ΕΔΑΦΩΝ</vt:lpstr>
      <vt:lpstr>Η ΡΩΜΑΪΚΗ ΑΥΤΟΚΡΑΤΟΡΙΑ ΚΑΙ ΟΙ ΡΩΜΑΪΚΕΣ ΕΠΑΡΧΙΕΣ 2ος ΑΙΩΝΑΣ μ.Χ.</vt:lpstr>
      <vt:lpstr>ΑΡΧΕΣ ΤΗΣ ΡΩΜΑΪΚΗΣ ΔΗΜΟΚΡΑΤΙΑΣ</vt:lpstr>
      <vt:lpstr>ΑΡΧΕΣ ΤΗΣ ΡΩΜΑΪΚΗΣ ΔΗΜΟΚΡΑΤΙΑΣ [2]</vt:lpstr>
      <vt:lpstr>ΑΡΧΕΣ ΤΗΣ ΡΩΜΑΪΚΗΣ ΔΗΜΟΚΡΑΤΙΑΣ [3]</vt:lpstr>
      <vt:lpstr>ΔΙΑΚΥΒΕΡΝΗΣΗ ΑΠΟ ΚΑΙΣΑΡΑ ΑΥΓΟΥΣΤΟ (ΟΚΤΑΒΙΑΝΟ)</vt:lpstr>
      <vt:lpstr>ΒΑΣΙΚΕΣ ΠΟΛΙΤΙΚΕΣ ΑΡΧΕΣ ΔΙΑΚΥΒΕΡΝΗΣΗΣ ΑΠΟ ΚΑΙΣΑΡΑ ΑΥΓΟΥΣΤΟ</vt:lpstr>
      <vt:lpstr>PowerPoint Presentation</vt:lpstr>
      <vt:lpstr>PowerPoint Presentation</vt:lpstr>
      <vt:lpstr>PowerPoint Presentation</vt:lpstr>
      <vt:lpstr>PowerPoint Presentation</vt:lpstr>
      <vt:lpstr>PowerPoint Presentation</vt:lpstr>
      <vt:lpstr>PowerPoint Presentation</vt:lpstr>
      <vt:lpstr>ΔΙΟΙΚΗΤΙΚΑ ΟΡΓΑΝΑ ΚΑΙ ΘΕΣΜΟΙ ΤΗΣ ΑΥΤΟΚΡΑΤΟΡΙΑΣ</vt:lpstr>
      <vt:lpstr>ΚΟΙΝΩΝΙΚΕΣ ΑΞΙΕΣ ΚΑΙ ΘΕΣΜΟΙ</vt:lpstr>
      <vt:lpstr>ΔΙΑΚΥΒΕΡΝΗΣΗ ΚΑΤΕΚΤΗΜΕΝΩΝ ΠΕΡΙΟΧΩΝ</vt:lpstr>
      <vt:lpstr>ΟΙΚΟΝΟΜΙΑ</vt:lpstr>
      <vt:lpstr>ΠΛΗΘΥΣΜΟΣ ΣΤΙΣ ΚΑΤΕΚΤΗΜΕΝΕΣ ΠΕΡΙΟΧΕΣ</vt:lpstr>
      <vt:lpstr>ΣΥΝΔΕΤΙΚΑ ΣΤΟΙΧΕΙΑ ΓΙΑ ΤΟΥΣ ΕΤΕΡΟΚΛΗΤΟΥΣ ΛΑΟΥΣ ΤΗΣ ΑΥΤΟΚΡΑΤΟΡΙΑΣ</vt:lpstr>
      <vt:lpstr>ΑΝΤΙΔΡΑΣΗ ΤΗΣ ΕΛΛΗΝΙΚΗΣ ΑΡΙΣΤΟΚΡΑΤΙΑΣ</vt:lpstr>
      <vt:lpstr>ΘΡΗΣΚΕΙΑ – ΛΑΤΡΕΙΑ</vt:lpstr>
      <vt:lpstr>ΔΗΜΟΣΙΑ ΛΑΤΡΕΙΑ</vt:lpstr>
      <vt:lpstr>ΙΔΙΩΤΙΚΗ ΛΑΤΡΕΙΑ</vt:lpstr>
      <vt:lpstr>ΟΙΚΟΣ – FAMILIA</vt:lpstr>
      <vt:lpstr>COLLEGIA</vt:lpstr>
      <vt:lpstr>ΣΥΝΑΓΩΓΗ</vt:lpstr>
      <vt:lpstr>ΦΙΛΟΣΟΦΙΚΕΣ ΣΧΟΛΕΣ</vt:lpstr>
      <vt:lpstr>ΜΥΣΤΗΡΙΑΚΕΣ ΛΑΤΡΕΙΕΣ</vt:lpstr>
      <vt:lpstr>Τέλος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(1/3)</vt:lpstr>
      <vt:lpstr>Σημείωμα Χρήσης Έργων Τρίτων (2/3) </vt:lpstr>
      <vt:lpstr>Σημείωμα Χρήσης Έργων Τρίτων (3/3)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stelios</cp:lastModifiedBy>
  <cp:revision>236</cp:revision>
  <dcterms:created xsi:type="dcterms:W3CDTF">2012-09-06T09:03:05Z</dcterms:created>
  <dcterms:modified xsi:type="dcterms:W3CDTF">2016-04-01T15:48:29Z</dcterms:modified>
</cp:coreProperties>
</file>