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2" r:id="rId3"/>
    <p:sldId id="265"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280" r:id="rId24"/>
    <p:sldId id="290" r:id="rId25"/>
    <p:sldId id="295" r:id="rId26"/>
    <p:sldId id="299" r:id="rId27"/>
    <p:sldId id="292" r:id="rId28"/>
    <p:sldId id="291" r:id="rId29"/>
    <p:sldId id="294"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2"/>
            <p14:sldId id="265"/>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280"/>
            <p14:sldId id="290"/>
            <p14:sldId id="295"/>
            <p14:sldId id="299"/>
            <p14:sldId id="292"/>
            <p14:sldId id="291"/>
            <p14:sldId id="29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23" d="100"/>
          <a:sy n="123" d="100"/>
        </p:scale>
        <p:origin x="-1446"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7/4/2015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Γένεση και Εξέλιξη των Μυστηρίων του Βαπτίσματος, Χρίσματος και Γάμου</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Λειτουργική</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5</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Γένεση και Εξέλιξη των Μυστηρίων του Βαπτίσματος, Χρίσματος και Γάμου</a:t>
            </a:r>
          </a:p>
          <a:p>
            <a:endParaRPr lang="en-US" sz="2800" dirty="0" smtClean="0"/>
          </a:p>
          <a:p>
            <a:r>
              <a:rPr lang="el-GR" sz="2800" dirty="0" smtClean="0"/>
              <a:t>Γεώργιος Φίλιας</a:t>
            </a:r>
          </a:p>
          <a:p>
            <a:r>
              <a:rPr lang="el-GR" sz="2800" dirty="0" smtClean="0"/>
              <a:t>Θεολογική Σχολή</a:t>
            </a:r>
          </a:p>
          <a:p>
            <a:r>
              <a:rPr lang="el-GR" sz="2800" dirty="0" smtClean="0"/>
              <a:t>Τμήμα Κοινωνικής Θεολογίας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Γένεση και Εξέλιξη του </a:t>
            </a:r>
            <a:r>
              <a:rPr lang="el-GR" dirty="0" smtClean="0"/>
              <a:t>Μυστηρίου του </a:t>
            </a:r>
            <a:r>
              <a:rPr lang="el-GR" dirty="0"/>
              <a:t>Βαπτίσματος </a:t>
            </a:r>
            <a:r>
              <a:rPr lang="el-GR" dirty="0" smtClean="0"/>
              <a:t>(8 </a:t>
            </a:r>
            <a:r>
              <a:rPr lang="el-GR" dirty="0"/>
              <a:t>από </a:t>
            </a:r>
            <a:r>
              <a:rPr lang="el-GR" dirty="0" smtClean="0"/>
              <a:t>10)</a:t>
            </a:r>
            <a:endParaRPr lang="el-GR" dirty="0"/>
          </a:p>
        </p:txBody>
      </p:sp>
      <p:sp>
        <p:nvSpPr>
          <p:cNvPr id="5" name="Θέση περιεχομένου 4"/>
          <p:cNvSpPr>
            <a:spLocks noGrp="1"/>
          </p:cNvSpPr>
          <p:nvPr>
            <p:ph idx="1"/>
          </p:nvPr>
        </p:nvSpPr>
        <p:spPr/>
        <p:txBody>
          <a:bodyPr>
            <a:noAutofit/>
          </a:bodyPr>
          <a:lstStyle/>
          <a:p>
            <a:r>
              <a:rPr lang="el-GR" sz="2400" dirty="0"/>
              <a:t>Προβλεπόταν αγρυπνία και καθαγιασμός του ύδατος κατά την «αλεκτροφωνία»/ πριν από το Βάπτισμα καθαγιαζόταν το έλαιο του Χρίσματος και το επορκιστό έλαιο/ απόταξη του Σατανά και χρίση με επορκιστό έλαιο/ τριπλή κατάδυση και ανάδυση με ταυτόχρονη ομολογία της Πίστεως/ ένδυση των νεοφωτίστων και είσοδος στο ναό/ χρίση από τον Επίσκοπο, ασπασμός και συμμετοχή στη </a:t>
            </a:r>
            <a:r>
              <a:rPr lang="el-GR" sz="2400" dirty="0" smtClean="0"/>
              <a:t>Θεία </a:t>
            </a:r>
            <a:r>
              <a:rPr lang="el-GR" sz="2400" dirty="0"/>
              <a:t>Ευχαριστία (Τερτυλλιανός/ Ιππολύτου Ρώμης, Αποστολική Παράδοσις).</a:t>
            </a:r>
            <a:endParaRPr lang="en-US" sz="2400" dirty="0"/>
          </a:p>
          <a:p>
            <a:r>
              <a:rPr lang="el-GR" sz="2400" dirty="0"/>
              <a:t>Εμφανίζεται και ο θεσμός του αναδόχου (Τερτυλλιανός).</a:t>
            </a:r>
            <a:endParaRPr lang="en-US" sz="2400" dirty="0"/>
          </a:p>
        </p:txBody>
      </p:sp>
    </p:spTree>
    <p:extLst>
      <p:ext uri="{BB962C8B-B14F-4D97-AF65-F5344CB8AC3E}">
        <p14:creationId xmlns:p14="http://schemas.microsoft.com/office/powerpoint/2010/main" val="4231647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Γένεση και Εξέλιξη του </a:t>
            </a:r>
            <a:r>
              <a:rPr lang="el-GR" dirty="0" smtClean="0"/>
              <a:t>Μυστηρίου του </a:t>
            </a:r>
            <a:r>
              <a:rPr lang="el-GR" dirty="0"/>
              <a:t>Βαπτίσματος </a:t>
            </a:r>
            <a:r>
              <a:rPr lang="el-GR" dirty="0" smtClean="0"/>
              <a:t>(9 από 10)</a:t>
            </a:r>
            <a:endParaRPr lang="el-GR" dirty="0"/>
          </a:p>
        </p:txBody>
      </p:sp>
      <p:sp>
        <p:nvSpPr>
          <p:cNvPr id="5" name="Θέση περιεχομένου 4"/>
          <p:cNvSpPr>
            <a:spLocks noGrp="1"/>
          </p:cNvSpPr>
          <p:nvPr>
            <p:ph idx="1"/>
          </p:nvPr>
        </p:nvSpPr>
        <p:spPr/>
        <p:txBody>
          <a:bodyPr>
            <a:normAutofit fontScale="85000" lnSpcReduction="20000"/>
          </a:bodyPr>
          <a:lstStyle/>
          <a:p>
            <a:pPr marL="457200" indent="-457200">
              <a:buFont typeface="+mj-lt"/>
              <a:buAutoNum type="arabicPeriod" startAt="5"/>
            </a:pPr>
            <a:r>
              <a:rPr lang="el-GR" sz="2400" dirty="0"/>
              <a:t>Η τέλεση του Βαπτίσματος κατά τους </a:t>
            </a:r>
            <a:r>
              <a:rPr lang="el-GR" sz="2400" dirty="0" smtClean="0"/>
              <a:t>4</a:t>
            </a:r>
            <a:r>
              <a:rPr lang="el-GR" sz="2400" baseline="30000" dirty="0" smtClean="0"/>
              <a:t>ο</a:t>
            </a:r>
            <a:r>
              <a:rPr lang="el-GR" sz="2400" dirty="0" smtClean="0"/>
              <a:t> και 5</a:t>
            </a:r>
            <a:r>
              <a:rPr lang="el-GR" sz="2400" baseline="30000" dirty="0" smtClean="0"/>
              <a:t>ο</a:t>
            </a:r>
            <a:r>
              <a:rPr lang="el-GR" sz="2400" dirty="0" smtClean="0"/>
              <a:t> αιώνες</a:t>
            </a:r>
            <a:r>
              <a:rPr lang="el-GR" sz="2400" dirty="0"/>
              <a:t>: </a:t>
            </a:r>
            <a:endParaRPr lang="en-US" sz="2400" dirty="0"/>
          </a:p>
          <a:p>
            <a:r>
              <a:rPr lang="el-GR" sz="2400" dirty="0"/>
              <a:t>Πληθώρα πληροφοριών από τις κατηχήσεις των Κυρίλλου Ιεροσολύμων, Ιωάννου Χρυσοστόμου και Θεοδώρου Μοψουεστίας, από το Οδοιπορικό της Αιθερίας, το Ευχολόγιο του Σεραπίωνος και τις Αποστολικές Διαταγές. </a:t>
            </a:r>
            <a:endParaRPr lang="en-US" sz="2400" dirty="0"/>
          </a:p>
          <a:p>
            <a:r>
              <a:rPr lang="el-GR" sz="2400" dirty="0"/>
              <a:t>Ονοματογραφία: η πρώτη πράξη της προβαπτισματικής διαδικασίας (εγγραφή του ονόματος των κατηχουμένων στους καταλόγους).</a:t>
            </a:r>
            <a:endParaRPr lang="en-US" sz="2400" dirty="0"/>
          </a:p>
          <a:p>
            <a:r>
              <a:rPr lang="el-GR" sz="2400" dirty="0"/>
              <a:t>Μετά το τέλος της κατηχήσεως, ο Επίσκοπος εξετάζει τον κατηχούμενο για να διαπιστώσει εάν είναι έτοιμος να δεχθεί το Βάπτισμα/ εγγυητής στη διαδικασία αυτή είναι ο ανάδοχος.</a:t>
            </a:r>
            <a:endParaRPr lang="en-US" sz="2400" dirty="0"/>
          </a:p>
          <a:p>
            <a:r>
              <a:rPr lang="el-GR" sz="2400" dirty="0"/>
              <a:t>Κατά τη διάρκεια της </a:t>
            </a:r>
            <a:r>
              <a:rPr lang="el-GR" sz="2400" dirty="0" smtClean="0"/>
              <a:t>Μεγάλης </a:t>
            </a:r>
            <a:r>
              <a:rPr lang="el-GR" sz="2400" dirty="0"/>
              <a:t>Τεσσαρακοστής τελείτο καθημερινή κατήχηση (αμέσως μετά από την ακολουθία του Όρθρου), εξορκισμοί (σε ορισμένες περιπτώσεις συνδυάζονταν με εμφύσηση στο πρόσωπο, με σφράγιση δια του σημείου του Σταυρού και με χειροθεσία) και παράδοση του Συμβόλου της Πίστεως/ Οι εξορκισμοί γίνονταν από την ορισμένη τάξη των εξορκιστών και οι κατηχούμενοι ήταν γυμνοί και ανυπόδητοι.</a:t>
            </a:r>
            <a:endParaRPr lang="en-US" sz="2400" dirty="0"/>
          </a:p>
        </p:txBody>
      </p:sp>
    </p:spTree>
    <p:extLst>
      <p:ext uri="{BB962C8B-B14F-4D97-AF65-F5344CB8AC3E}">
        <p14:creationId xmlns:p14="http://schemas.microsoft.com/office/powerpoint/2010/main" val="4231647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Γένεση και Εξέλιξη του </a:t>
            </a:r>
            <a:r>
              <a:rPr lang="el-GR" dirty="0" smtClean="0"/>
              <a:t>Μυστηρίου του </a:t>
            </a:r>
            <a:r>
              <a:rPr lang="el-GR" dirty="0"/>
              <a:t>Βαπτίσματος (</a:t>
            </a:r>
            <a:r>
              <a:rPr lang="el-GR" dirty="0" smtClean="0"/>
              <a:t>10 </a:t>
            </a:r>
            <a:r>
              <a:rPr lang="el-GR" dirty="0"/>
              <a:t>από </a:t>
            </a:r>
            <a:r>
              <a:rPr lang="el-GR" dirty="0" smtClean="0"/>
              <a:t>10)</a:t>
            </a:r>
            <a:endParaRPr lang="el-GR" dirty="0"/>
          </a:p>
        </p:txBody>
      </p:sp>
      <p:sp>
        <p:nvSpPr>
          <p:cNvPr id="5" name="Θέση περιεχομένου 4"/>
          <p:cNvSpPr>
            <a:spLocks noGrp="1"/>
          </p:cNvSpPr>
          <p:nvPr>
            <p:ph idx="1"/>
          </p:nvPr>
        </p:nvSpPr>
        <p:spPr/>
        <p:txBody>
          <a:bodyPr>
            <a:normAutofit fontScale="85000" lnSpcReduction="20000"/>
          </a:bodyPr>
          <a:lstStyle/>
          <a:p>
            <a:r>
              <a:rPr lang="el-GR" sz="2400" dirty="0"/>
              <a:t>Έκτη και έβδομη εβδομάδα της </a:t>
            </a:r>
            <a:r>
              <a:rPr lang="el-GR" sz="2400" dirty="0" smtClean="0"/>
              <a:t>Μεγάλης </a:t>
            </a:r>
            <a:r>
              <a:rPr lang="el-GR" sz="2400" dirty="0"/>
              <a:t>Τεσσαρακοστής: ερμηνεία του Συμβόλου της πίστεως/ στο τέλος της </a:t>
            </a:r>
            <a:r>
              <a:rPr lang="el-GR" sz="2400" dirty="0" smtClean="0"/>
              <a:t>Μεγάλης </a:t>
            </a:r>
            <a:r>
              <a:rPr lang="el-GR" sz="2400" dirty="0"/>
              <a:t>Τεσσαρακοστής γινόταν εξέταση από τον Επίσκοπο.</a:t>
            </a:r>
            <a:endParaRPr lang="en-US" sz="2400" dirty="0"/>
          </a:p>
          <a:p>
            <a:r>
              <a:rPr lang="el-GR" sz="2400" dirty="0" smtClean="0"/>
              <a:t>Μεγάλη </a:t>
            </a:r>
            <a:r>
              <a:rPr lang="el-GR" sz="2400" dirty="0"/>
              <a:t>Πέμπτη: λουτρό καθαρισμού των κατηχουμένων (αυστηρή νηστεία ολόκληρη τη </a:t>
            </a:r>
            <a:r>
              <a:rPr lang="el-GR" sz="2400" dirty="0" smtClean="0"/>
              <a:t>Μεγάλη </a:t>
            </a:r>
            <a:r>
              <a:rPr lang="el-GR" sz="2400" dirty="0"/>
              <a:t>Τεσσαρακοστή).</a:t>
            </a:r>
            <a:endParaRPr lang="en-US" sz="2400" dirty="0"/>
          </a:p>
          <a:p>
            <a:r>
              <a:rPr lang="el-GR" sz="2400" dirty="0" smtClean="0"/>
              <a:t>Μεγάλη </a:t>
            </a:r>
            <a:r>
              <a:rPr lang="el-GR" sz="2400" dirty="0"/>
              <a:t>Σάββατο: </a:t>
            </a:r>
            <a:r>
              <a:rPr lang="el-GR" sz="2400" dirty="0" smtClean="0"/>
              <a:t>απόταξη - σύνταξη - ομολογία Πίστεως - ευλογία </a:t>
            </a:r>
            <a:r>
              <a:rPr lang="el-GR" sz="2400" dirty="0"/>
              <a:t>ύδατος με επίκληση της Αγίας </a:t>
            </a:r>
            <a:r>
              <a:rPr lang="el-GR" sz="2400" dirty="0" smtClean="0"/>
              <a:t>Τριάδος - </a:t>
            </a:r>
            <a:r>
              <a:rPr lang="el-GR" sz="2400" dirty="0"/>
              <a:t>ευλογία επορκιστού ελαίου για την προβαπτισματική </a:t>
            </a:r>
            <a:r>
              <a:rPr lang="el-GR" sz="2400" dirty="0" smtClean="0"/>
              <a:t>χρίση - </a:t>
            </a:r>
            <a:r>
              <a:rPr lang="el-GR" sz="2400" dirty="0"/>
              <a:t>σταυροειδής «χύση του αγίου μύρου» εντός του ύδατος/ τριπλή κατάδυση και ανάδυση στο όνομα της Αγίας </a:t>
            </a:r>
            <a:r>
              <a:rPr lang="el-GR" sz="2400" dirty="0" smtClean="0"/>
              <a:t>Τριάδος - </a:t>
            </a:r>
            <a:r>
              <a:rPr lang="el-GR" sz="2400" dirty="0"/>
              <a:t>καθαγιασμός του </a:t>
            </a:r>
            <a:r>
              <a:rPr lang="el-GR" sz="2400" dirty="0" smtClean="0"/>
              <a:t>Μύρου - </a:t>
            </a:r>
            <a:r>
              <a:rPr lang="el-GR" sz="2400" dirty="0"/>
              <a:t>ένδυση με την «εμφώτειο εσθήτα</a:t>
            </a:r>
            <a:r>
              <a:rPr lang="el-GR" sz="2400" dirty="0" smtClean="0"/>
              <a:t>» - </a:t>
            </a:r>
            <a:r>
              <a:rPr lang="el-GR" sz="2400" dirty="0"/>
              <a:t>Χρίσμα- ψαλμώδηση του «Όσοι εις Χριστόν εβαπτίσθητε…» (μαρτυρείται για πρώτη φορά τον 5ο αι. από τον Πρόκλο Κωνσταντινουπόλεως)- είσοδος στο ναό για συμμετοχή στη </a:t>
            </a:r>
            <a:r>
              <a:rPr lang="el-GR" sz="2400" dirty="0" smtClean="0"/>
              <a:t>Θεία </a:t>
            </a:r>
            <a:r>
              <a:rPr lang="el-GR" sz="2400" dirty="0"/>
              <a:t>Ευχαριστία.</a:t>
            </a:r>
            <a:endParaRPr lang="en-US" sz="2400" dirty="0"/>
          </a:p>
          <a:p>
            <a:r>
              <a:rPr lang="el-GR" sz="2400" dirty="0"/>
              <a:t>Κατά τη Διακαινήσιμο εβδομάδα: οι νεοφώτιστοι συμμετείχαν στις λατρευτικές εκδηλώσεις, μετελάμβαναν και παρακολουθούσαν τις Μυσταγωγικές κατηχήσεις. </a:t>
            </a:r>
            <a:endParaRPr lang="en-US" sz="2400" dirty="0"/>
          </a:p>
        </p:txBody>
      </p:sp>
    </p:spTree>
    <p:extLst>
      <p:ext uri="{BB962C8B-B14F-4D97-AF65-F5344CB8AC3E}">
        <p14:creationId xmlns:p14="http://schemas.microsoft.com/office/powerpoint/2010/main" val="4231647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Β) </a:t>
            </a:r>
            <a:r>
              <a:rPr lang="el-GR" dirty="0"/>
              <a:t>Γένεση και Εξέλιξη του Μυστηρίου του </a:t>
            </a:r>
            <a:r>
              <a:rPr lang="el-GR" dirty="0" smtClean="0"/>
              <a:t>Χρίσματος </a:t>
            </a:r>
            <a:r>
              <a:rPr lang="el-GR" dirty="0"/>
              <a:t>(</a:t>
            </a:r>
            <a:r>
              <a:rPr lang="el-GR" dirty="0" smtClean="0"/>
              <a:t>1 </a:t>
            </a:r>
            <a:r>
              <a:rPr lang="el-GR" dirty="0"/>
              <a:t>από </a:t>
            </a:r>
            <a:r>
              <a:rPr lang="el-GR" dirty="0" smtClean="0"/>
              <a:t>6)</a:t>
            </a:r>
            <a:endParaRPr lang="el-GR" dirty="0"/>
          </a:p>
        </p:txBody>
      </p:sp>
      <p:sp>
        <p:nvSpPr>
          <p:cNvPr id="5" name="Θέση περιεχομένου 4"/>
          <p:cNvSpPr>
            <a:spLocks noGrp="1"/>
          </p:cNvSpPr>
          <p:nvPr>
            <p:ph idx="1"/>
          </p:nvPr>
        </p:nvSpPr>
        <p:spPr/>
        <p:txBody>
          <a:bodyPr>
            <a:normAutofit fontScale="92500" lnSpcReduction="10000"/>
          </a:bodyPr>
          <a:lstStyle/>
          <a:p>
            <a:pPr marL="514350" indent="-514350">
              <a:buAutoNum type="arabicPeriod"/>
            </a:pPr>
            <a:r>
              <a:rPr lang="el-GR" sz="2400" dirty="0"/>
              <a:t>Οι μαρτυρίες των Πράξεων των Αποστόλων: </a:t>
            </a:r>
          </a:p>
          <a:p>
            <a:pPr marL="514350" indent="-514350"/>
            <a:r>
              <a:rPr lang="el-GR" sz="2400" dirty="0"/>
              <a:t>Στο Βάπτισμα των «τρισχιλίων» κατά την Πεντηκοστή δεν μαρτυρείται διαδικασία μεταδόσεως των «δωρεών του Αγίου Πνεύματος».</a:t>
            </a:r>
          </a:p>
          <a:p>
            <a:pPr marL="514350" indent="-514350"/>
            <a:r>
              <a:rPr lang="el-GR" sz="2400" dirty="0"/>
              <a:t>Πρ. 8, 15-17: οι Απόστολοι Πέτρος και Ιωάννης «θέτουν τα χέρια» τους πάνω στους βαπτισμένους στη Σαμάρεια για να τους μεταδώσουν «το Άγιο Πνεύμα» (το κείμενο επισημαίνει ότι «ήταν απλώς βαπτισμένοι» και ότι «το Άγιο Πνεύμα δεν είχε κατέβει σε κανέναν από αυτούς»).</a:t>
            </a:r>
          </a:p>
          <a:p>
            <a:pPr marL="514350" indent="-514350"/>
            <a:r>
              <a:rPr lang="el-GR" sz="2400" dirty="0"/>
              <a:t>Πρ. 19, 5-6: ο </a:t>
            </a:r>
            <a:r>
              <a:rPr lang="el-GR" sz="2400" dirty="0" smtClean="0"/>
              <a:t>απόστολος </a:t>
            </a:r>
            <a:r>
              <a:rPr lang="el-GR" sz="2400" dirty="0"/>
              <a:t>Παύλος βαπτίζει στην Έφεσο κάποιους μαθητές του Ιωάννη του Βαπτιστή και, ακολούθως, «επιθέτει τας χείρας» επί των βαπτισμένων, οι οποίοι (διά της επιθέσεως των χειρών) «έλαβαν το Άγιο Πνεύμα και προεφήτευαν». </a:t>
            </a:r>
          </a:p>
        </p:txBody>
      </p:sp>
    </p:spTree>
    <p:extLst>
      <p:ext uri="{BB962C8B-B14F-4D97-AF65-F5344CB8AC3E}">
        <p14:creationId xmlns:p14="http://schemas.microsoft.com/office/powerpoint/2010/main" val="4231647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Β) Γένεση και Εξέλιξη του Μυστηρίου του Χρίσματος </a:t>
            </a:r>
            <a:r>
              <a:rPr lang="el-GR" dirty="0" smtClean="0"/>
              <a:t>(2 </a:t>
            </a:r>
            <a:r>
              <a:rPr lang="el-GR" dirty="0"/>
              <a:t>από 6)</a:t>
            </a:r>
          </a:p>
        </p:txBody>
      </p:sp>
      <p:sp>
        <p:nvSpPr>
          <p:cNvPr id="5" name="Θέση περιεχομένου 4"/>
          <p:cNvSpPr>
            <a:spLocks noGrp="1"/>
          </p:cNvSpPr>
          <p:nvPr>
            <p:ph idx="1"/>
          </p:nvPr>
        </p:nvSpPr>
        <p:spPr/>
        <p:txBody>
          <a:bodyPr>
            <a:noAutofit/>
          </a:bodyPr>
          <a:lstStyle/>
          <a:p>
            <a:r>
              <a:rPr lang="el-GR" sz="2400" dirty="0"/>
              <a:t>Πρ. 10, 38: ο απ. Πέτρος διδάσκει τον εκατόνταρχο Κορνήλιο περί του «χρίσματος» του Κυρίου από το Θεό «διά του Αγίου Πνεύματος»/ η διδασκαλία αυτή παραπέμπει στο γεγονός της Βαπτίσεως του Κυρίου, όταν το Πνεύμα «κατέβη ως περιστερά εξ ουρανού και έμεινεν επ’ αυτόν» (Ιω. 1, 32).</a:t>
            </a:r>
            <a:endParaRPr lang="en-US" sz="2400" dirty="0"/>
          </a:p>
          <a:p>
            <a:r>
              <a:rPr lang="el-GR" sz="2400" dirty="0"/>
              <a:t>Οι μαρτυρίες αυτές περί της παροχής του Αγίου Πνεύματος στους βαπτιζόμενους, παραπέμπουν στη διδασκαλία του Κυρίου (Ιω. 3, 5) ότι ο άνθρωπος αναγεννάται «εξ ύδατος» (Βάπτισμα) και «Πνεύματος» (Χρίσμα).</a:t>
            </a:r>
            <a:endParaRPr lang="en-US" sz="2400" dirty="0"/>
          </a:p>
        </p:txBody>
      </p:sp>
    </p:spTree>
    <p:extLst>
      <p:ext uri="{BB962C8B-B14F-4D97-AF65-F5344CB8AC3E}">
        <p14:creationId xmlns:p14="http://schemas.microsoft.com/office/powerpoint/2010/main" val="334659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Β) Γένεση και Εξέλιξη του Μυστηρίου του Χρίσματος </a:t>
            </a:r>
            <a:r>
              <a:rPr lang="el-GR" dirty="0" smtClean="0"/>
              <a:t>(3 </a:t>
            </a:r>
            <a:r>
              <a:rPr lang="el-GR" dirty="0"/>
              <a:t>από 6)</a:t>
            </a:r>
          </a:p>
        </p:txBody>
      </p:sp>
      <p:sp>
        <p:nvSpPr>
          <p:cNvPr id="5" name="Θέση περιεχομένου 4"/>
          <p:cNvSpPr>
            <a:spLocks noGrp="1"/>
          </p:cNvSpPr>
          <p:nvPr>
            <p:ph idx="1"/>
          </p:nvPr>
        </p:nvSpPr>
        <p:spPr/>
        <p:txBody>
          <a:bodyPr>
            <a:normAutofit fontScale="92500"/>
          </a:bodyPr>
          <a:lstStyle/>
          <a:p>
            <a:pPr marL="457200" indent="-457200">
              <a:buFont typeface="+mj-lt"/>
              <a:buAutoNum type="arabicPeriod" startAt="2"/>
            </a:pPr>
            <a:r>
              <a:rPr lang="el-GR" sz="2400" dirty="0"/>
              <a:t>Η λειτουργική πράξη μέχρι τον </a:t>
            </a:r>
            <a:r>
              <a:rPr lang="el-GR" sz="2400" dirty="0" smtClean="0"/>
              <a:t>3</a:t>
            </a:r>
            <a:r>
              <a:rPr lang="el-GR" sz="2400" baseline="30000" dirty="0" smtClean="0"/>
              <a:t>ο</a:t>
            </a:r>
            <a:r>
              <a:rPr lang="el-GR" sz="2400" dirty="0" smtClean="0"/>
              <a:t> αι</a:t>
            </a:r>
            <a:r>
              <a:rPr lang="el-GR" sz="2400" dirty="0"/>
              <a:t>.: </a:t>
            </a:r>
            <a:endParaRPr lang="en-US" sz="2400" dirty="0"/>
          </a:p>
          <a:p>
            <a:r>
              <a:rPr lang="el-GR" sz="2400" dirty="0"/>
              <a:t>Κλήμης Ρώμης (τέλος </a:t>
            </a:r>
            <a:r>
              <a:rPr lang="el-GR" sz="2400" dirty="0" smtClean="0"/>
              <a:t>1</a:t>
            </a:r>
            <a:r>
              <a:rPr lang="el-GR" sz="2400" baseline="30000" dirty="0" smtClean="0"/>
              <a:t>ου</a:t>
            </a:r>
            <a:r>
              <a:rPr lang="el-GR" sz="2400" dirty="0" smtClean="0"/>
              <a:t> μ.Χ</a:t>
            </a:r>
            <a:r>
              <a:rPr lang="el-GR" sz="2400" dirty="0"/>
              <a:t>. αι.): μαρτυρείται η μετάδοση των δωρεών του Αγίου Πνεύματος δια της επιθέσεως των χειρών.</a:t>
            </a:r>
            <a:endParaRPr lang="en-US" sz="2400" dirty="0"/>
          </a:p>
          <a:p>
            <a:r>
              <a:rPr lang="el-GR" sz="2400" dirty="0"/>
              <a:t>2ος αι.: ατονεί η λειτουργική πρακτική της επιθέσεως των χειρών και εμφανίζεται η μετάδοση των δωρεών του Αγίου Πνεύματος δια μεταβαπτισματικής χρίσεως/ οι πρώτες μαρτυρίες περί μεταβαπτισματικών χρίσεων προέρχονται από τους αιρετικούς κύκλους του Γνωστικισμού (σχετικές πληροφορίες παρέχονται από τον Ειρηναίο Λυώνος, Κλήμεντα τον Αλεξανδρέα και Ιππόλυτο Ρώμης). Στις μαρτυρίες, όμως, αυτές δεν γίνεται αναφορά σε μετάδοση των χαρισμάτων του Αγίου Πνεύματος.</a:t>
            </a:r>
            <a:endParaRPr lang="en-US" sz="2400" dirty="0"/>
          </a:p>
        </p:txBody>
      </p:sp>
    </p:spTree>
    <p:extLst>
      <p:ext uri="{BB962C8B-B14F-4D97-AF65-F5344CB8AC3E}">
        <p14:creationId xmlns:p14="http://schemas.microsoft.com/office/powerpoint/2010/main" val="334659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Β) Γένεση και Εξέλιξη του Μυστηρίου του Χρίσματος </a:t>
            </a:r>
            <a:r>
              <a:rPr lang="el-GR" dirty="0" smtClean="0"/>
              <a:t>(4 </a:t>
            </a:r>
            <a:r>
              <a:rPr lang="el-GR" dirty="0"/>
              <a:t>από 6)</a:t>
            </a:r>
          </a:p>
        </p:txBody>
      </p:sp>
      <p:sp>
        <p:nvSpPr>
          <p:cNvPr id="5" name="Θέση περιεχομένου 4"/>
          <p:cNvSpPr>
            <a:spLocks noGrp="1"/>
          </p:cNvSpPr>
          <p:nvPr>
            <p:ph idx="1"/>
          </p:nvPr>
        </p:nvSpPr>
        <p:spPr/>
        <p:txBody>
          <a:bodyPr>
            <a:normAutofit fontScale="85000" lnSpcReduction="10000"/>
          </a:bodyPr>
          <a:lstStyle/>
          <a:p>
            <a:r>
              <a:rPr lang="el-GR" sz="2400" dirty="0"/>
              <a:t>Τερτυλλιανός: η πρώτη μαρτυρία μεταβαπτισματικής χρίσεως (παραπέμπει σε «αρχαία διδασκαλία»)/ παράλληλα, μνημονεύει την επίθεση των χειρών (αυτό καταδεικνύει ότι ίσχυαν και οι δύο λειτουργικές πρακτικές)/ «Αυτήν την πίστη σφραγίζει το ύδωρ, ενδύει το Άγιο Πνεύμα και ολοκληρώνει η Ευχαριστία»/ «Η σάρκα θα λουστεί για να καθαρθεί η ψυχή. Η σάρκα θα χριστεί για να αγιασθεί η ψυχή».</a:t>
            </a:r>
            <a:endParaRPr lang="en-US" sz="2400" dirty="0"/>
          </a:p>
          <a:p>
            <a:r>
              <a:rPr lang="el-GR" sz="2400" dirty="0"/>
              <a:t>Θεόφιλος Αντιοχείας (180 μ.Χ.): «Χριστιανός είναι ο κεχρισμένος δια του Χρίσματος»/ Την ίδια εποχή ο Κλήμης ο Αλεξανδρεύς διακρίνει το Βάπτισμα από την «μακαρία σφραγίδα», όπως αποκαλεί το Χρίσμα/ Επομένως, περί τα τέλη του 2ου αι. εστιάζεται η τελετουργική πρακτική του Χρίσματος δια μεταβαπτισματικής χρίσεως.</a:t>
            </a:r>
            <a:endParaRPr lang="en-US" sz="2400" dirty="0"/>
          </a:p>
          <a:p>
            <a:r>
              <a:rPr lang="el-GR" sz="2400" dirty="0"/>
              <a:t>Ιππόλυτος Ρώμης (αρχές </a:t>
            </a:r>
            <a:r>
              <a:rPr lang="el-GR" sz="2400" dirty="0" smtClean="0"/>
              <a:t>3</a:t>
            </a:r>
            <a:r>
              <a:rPr lang="el-GR" sz="2400" baseline="30000" dirty="0" smtClean="0"/>
              <a:t>ου</a:t>
            </a:r>
            <a:r>
              <a:rPr lang="el-GR" sz="2400" dirty="0" smtClean="0"/>
              <a:t> </a:t>
            </a:r>
            <a:r>
              <a:rPr lang="el-GR" sz="2400" dirty="0"/>
              <a:t>αι.): «Το έλαιο είναι η δύναμη του Αγίου Πνεύματος, την οποία λαμβάνουν οι πιστοί δια του Χρίσματος».</a:t>
            </a:r>
            <a:endParaRPr lang="en-US" sz="2400" dirty="0"/>
          </a:p>
        </p:txBody>
      </p:sp>
    </p:spTree>
    <p:extLst>
      <p:ext uri="{BB962C8B-B14F-4D97-AF65-F5344CB8AC3E}">
        <p14:creationId xmlns:p14="http://schemas.microsoft.com/office/powerpoint/2010/main" val="334659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Β) Γένεση και Εξέλιξη του Μυστηρίου του Χρίσματος </a:t>
            </a:r>
            <a:r>
              <a:rPr lang="el-GR" dirty="0" smtClean="0"/>
              <a:t>(5 </a:t>
            </a:r>
            <a:r>
              <a:rPr lang="el-GR" dirty="0"/>
              <a:t>από 6)</a:t>
            </a:r>
          </a:p>
        </p:txBody>
      </p:sp>
      <p:sp>
        <p:nvSpPr>
          <p:cNvPr id="5" name="Θέση περιεχομένου 4"/>
          <p:cNvSpPr>
            <a:spLocks noGrp="1"/>
          </p:cNvSpPr>
          <p:nvPr>
            <p:ph idx="1"/>
          </p:nvPr>
        </p:nvSpPr>
        <p:spPr/>
        <p:txBody>
          <a:bodyPr>
            <a:noAutofit/>
          </a:bodyPr>
          <a:lstStyle/>
          <a:p>
            <a:pPr marL="457200" indent="-457200">
              <a:buFont typeface="+mj-lt"/>
              <a:buAutoNum type="arabicPeriod" startAt="3"/>
            </a:pPr>
            <a:r>
              <a:rPr lang="el-GR" sz="2400" dirty="0"/>
              <a:t>Η εξέλιξη μετά από τον </a:t>
            </a:r>
            <a:r>
              <a:rPr lang="el-GR" sz="2400" dirty="0" smtClean="0"/>
              <a:t>4</a:t>
            </a:r>
            <a:r>
              <a:rPr lang="el-GR" sz="2400" baseline="30000" dirty="0" smtClean="0"/>
              <a:t>ο</a:t>
            </a:r>
            <a:r>
              <a:rPr lang="el-GR" sz="2400" dirty="0" smtClean="0"/>
              <a:t> </a:t>
            </a:r>
            <a:r>
              <a:rPr lang="el-GR" sz="2400" dirty="0"/>
              <a:t>αι.: </a:t>
            </a:r>
            <a:endParaRPr lang="en-US" sz="2400" dirty="0"/>
          </a:p>
          <a:p>
            <a:r>
              <a:rPr lang="el-GR" sz="2400" dirty="0"/>
              <a:t>Στην εκκλησιαστική γραμματεία αναπτύσσεται η θεολογία περί «Χρίσματος» και «σφραγίδος» (Μ.  Αθανάσιος, Σεραπίων Θμούεως, </a:t>
            </a:r>
            <a:r>
              <a:rPr lang="el-GR" sz="2400" dirty="0" smtClean="0"/>
              <a:t>48</a:t>
            </a:r>
            <a:r>
              <a:rPr lang="el-GR" sz="2400" baseline="30000" dirty="0" smtClean="0"/>
              <a:t>ος</a:t>
            </a:r>
            <a:r>
              <a:rPr lang="el-GR" sz="2400" dirty="0" smtClean="0"/>
              <a:t> </a:t>
            </a:r>
            <a:r>
              <a:rPr lang="el-GR" sz="2400" dirty="0"/>
              <a:t>κανόνας της Λαοδικείας [360 μ.Χ.].</a:t>
            </a:r>
            <a:endParaRPr lang="en-US" sz="2400" dirty="0"/>
          </a:p>
          <a:p>
            <a:r>
              <a:rPr lang="el-GR" sz="2400" dirty="0"/>
              <a:t>7ος κανόνας της Β΄ Οικουμενικής Συνόδου (381 μ.Χ.): καταγράφει τη φράση που λέγει ο ιερέας κατά το Βάπτισμα («Σφραγίς δωρεάς Πνεύματος Αγίου») σε αναφορά με την εισδοχή αιρετικών στην Εκκλησία/ Η ίδια φράση (σε αναφορά με το μεταβαπτισματικό Χρίσμα) μαρτυρείται για πρώτη φορά περί τα μέσα του </a:t>
            </a:r>
            <a:r>
              <a:rPr lang="el-GR" sz="2400" dirty="0" smtClean="0"/>
              <a:t>5</a:t>
            </a:r>
            <a:r>
              <a:rPr lang="el-GR" sz="2400" baseline="30000" dirty="0" smtClean="0"/>
              <a:t>ου</a:t>
            </a:r>
            <a:r>
              <a:rPr lang="el-GR" sz="2400" dirty="0" smtClean="0"/>
              <a:t> </a:t>
            </a:r>
            <a:r>
              <a:rPr lang="el-GR" sz="2400" dirty="0"/>
              <a:t>αι.</a:t>
            </a:r>
            <a:endParaRPr lang="en-US" sz="2400" dirty="0"/>
          </a:p>
        </p:txBody>
      </p:sp>
    </p:spTree>
    <p:extLst>
      <p:ext uri="{BB962C8B-B14F-4D97-AF65-F5344CB8AC3E}">
        <p14:creationId xmlns:p14="http://schemas.microsoft.com/office/powerpoint/2010/main" val="334659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Β) Γένεση και Εξέλιξη του Μυστηρίου του Χρίσματος </a:t>
            </a:r>
            <a:r>
              <a:rPr lang="el-GR" dirty="0" smtClean="0"/>
              <a:t>(6 </a:t>
            </a:r>
            <a:r>
              <a:rPr lang="el-GR" dirty="0"/>
              <a:t>από 6)</a:t>
            </a:r>
          </a:p>
        </p:txBody>
      </p:sp>
      <p:sp>
        <p:nvSpPr>
          <p:cNvPr id="5" name="Θέση περιεχομένου 4"/>
          <p:cNvSpPr>
            <a:spLocks noGrp="1"/>
          </p:cNvSpPr>
          <p:nvPr>
            <p:ph idx="1"/>
          </p:nvPr>
        </p:nvSpPr>
        <p:spPr/>
        <p:txBody>
          <a:bodyPr>
            <a:normAutofit fontScale="92500" lnSpcReduction="20000"/>
          </a:bodyPr>
          <a:lstStyle/>
          <a:p>
            <a:r>
              <a:rPr lang="el-GR" sz="2400" dirty="0"/>
              <a:t>Κύριλλος Ιεροσολύμων (μέσα του </a:t>
            </a:r>
            <a:r>
              <a:rPr lang="el-GR" sz="2400" dirty="0" smtClean="0"/>
              <a:t>4</a:t>
            </a:r>
            <a:r>
              <a:rPr lang="el-GR" sz="2400" baseline="30000" dirty="0" smtClean="0"/>
              <a:t>ου</a:t>
            </a:r>
            <a:r>
              <a:rPr lang="el-GR" sz="2400" dirty="0" smtClean="0"/>
              <a:t> </a:t>
            </a:r>
            <a:r>
              <a:rPr lang="el-GR" sz="2400" dirty="0"/>
              <a:t>αι.) αναφέρεται στη χρίση δια του Μύρου ως «σφραγίδας της κοινωνίας του Αγίου Πνεύματος». </a:t>
            </a:r>
            <a:endParaRPr lang="en-US" sz="2400" dirty="0"/>
          </a:p>
          <a:p>
            <a:r>
              <a:rPr lang="el-GR" sz="2400" dirty="0"/>
              <a:t>Αποστολικές Διαταγές: «Ο Επίσκοπος χριέτω τους βαπτισθέντας μύρω».</a:t>
            </a:r>
            <a:endParaRPr lang="en-US" sz="2400" dirty="0"/>
          </a:p>
          <a:p>
            <a:r>
              <a:rPr lang="el-GR" sz="2400" dirty="0"/>
              <a:t>Ελληνόφωνη συριακή Εκκλησία: το Χρίσμα υιοθετείται από τα τέλη του </a:t>
            </a:r>
            <a:r>
              <a:rPr lang="el-GR" sz="2400" dirty="0" smtClean="0"/>
              <a:t>4</a:t>
            </a:r>
            <a:r>
              <a:rPr lang="el-GR" sz="2400" baseline="30000" dirty="0" smtClean="0"/>
              <a:t>ου</a:t>
            </a:r>
            <a:r>
              <a:rPr lang="el-GR" sz="2400" dirty="0" smtClean="0"/>
              <a:t> </a:t>
            </a:r>
            <a:r>
              <a:rPr lang="el-GR" sz="2400" dirty="0"/>
              <a:t>αι. (δεν μαρτυρείται στον </a:t>
            </a:r>
            <a:r>
              <a:rPr lang="el-GR" sz="2400" dirty="0" smtClean="0"/>
              <a:t>Ιωάννη Χρυσόστομο</a:t>
            </a:r>
            <a:r>
              <a:rPr lang="el-GR" sz="2400" dirty="0"/>
              <a:t>, αλλά μαρτυρείται στο Θεόδωρο Μοψουεστίας και στο αρεοπαγιτικό σύγγραμμα Περί εκκλησιαστικής ιεραρχίας).</a:t>
            </a:r>
            <a:endParaRPr lang="en-US" sz="2400" dirty="0"/>
          </a:p>
          <a:p>
            <a:r>
              <a:rPr lang="el-GR" sz="2400" dirty="0"/>
              <a:t>Στη Δύση καταγράφονται, επίσης, σαφείς μαρτυρίες περί Χρίσματος στα τέλη του </a:t>
            </a:r>
            <a:r>
              <a:rPr lang="el-GR" sz="2400" dirty="0" smtClean="0"/>
              <a:t>4</a:t>
            </a:r>
            <a:r>
              <a:rPr lang="el-GR" sz="2400" baseline="30000" dirty="0" smtClean="0"/>
              <a:t>ου</a:t>
            </a:r>
            <a:r>
              <a:rPr lang="el-GR" sz="2400" dirty="0" smtClean="0"/>
              <a:t> - </a:t>
            </a:r>
            <a:r>
              <a:rPr lang="el-GR" sz="2400" dirty="0"/>
              <a:t>αρχές του </a:t>
            </a:r>
            <a:r>
              <a:rPr lang="el-GR" sz="2400" dirty="0" smtClean="0"/>
              <a:t>5</a:t>
            </a:r>
            <a:r>
              <a:rPr lang="el-GR" sz="2400" baseline="30000" dirty="0" smtClean="0"/>
              <a:t>ου</a:t>
            </a:r>
            <a:r>
              <a:rPr lang="el-GR" sz="2400" dirty="0" smtClean="0"/>
              <a:t> </a:t>
            </a:r>
            <a:r>
              <a:rPr lang="el-GR" sz="2400" dirty="0"/>
              <a:t>αι. (Αμβρόσιος Μεδιολάνων, Ιννοκέντιος </a:t>
            </a:r>
            <a:r>
              <a:rPr lang="el-GR" sz="2400" dirty="0" smtClean="0"/>
              <a:t>Α’)</a:t>
            </a:r>
            <a:r>
              <a:rPr lang="el-GR" sz="2400" dirty="0"/>
              <a:t>.</a:t>
            </a:r>
            <a:endParaRPr lang="en-US" sz="2400" dirty="0"/>
          </a:p>
          <a:p>
            <a:r>
              <a:rPr lang="el-GR" sz="2400" dirty="0"/>
              <a:t>Ρωμαιοκαθολική Εκκλησία: το </a:t>
            </a:r>
            <a:r>
              <a:rPr lang="el-GR" sz="2400" dirty="0" smtClean="0"/>
              <a:t>13</a:t>
            </a:r>
            <a:r>
              <a:rPr lang="el-GR" sz="2400" baseline="30000" dirty="0" smtClean="0"/>
              <a:t>ο</a:t>
            </a:r>
            <a:r>
              <a:rPr lang="el-GR" sz="2400" dirty="0" smtClean="0"/>
              <a:t> </a:t>
            </a:r>
            <a:r>
              <a:rPr lang="el-GR" sz="2400" dirty="0"/>
              <a:t>αι. αποκόπτει το Χρίσμα από το Βάπτισμα. </a:t>
            </a:r>
            <a:endParaRPr lang="en-US" sz="2400" dirty="0"/>
          </a:p>
        </p:txBody>
      </p:sp>
    </p:spTree>
    <p:extLst>
      <p:ext uri="{BB962C8B-B14F-4D97-AF65-F5344CB8AC3E}">
        <p14:creationId xmlns:p14="http://schemas.microsoft.com/office/powerpoint/2010/main" val="3253321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Γ) </a:t>
            </a:r>
            <a:r>
              <a:rPr lang="el-GR" dirty="0"/>
              <a:t>Γένεση και Εξέλιξη του Μυστηρίου του </a:t>
            </a:r>
            <a:r>
              <a:rPr lang="el-GR" dirty="0" smtClean="0"/>
              <a:t>Γάμου (1 </a:t>
            </a:r>
            <a:r>
              <a:rPr lang="el-GR" dirty="0"/>
              <a:t>από </a:t>
            </a:r>
            <a:r>
              <a:rPr lang="el-GR" dirty="0" smtClean="0"/>
              <a:t>4)</a:t>
            </a:r>
            <a:endParaRPr lang="el-GR" dirty="0"/>
          </a:p>
        </p:txBody>
      </p:sp>
      <p:sp>
        <p:nvSpPr>
          <p:cNvPr id="5" name="Θέση περιεχομένου 4"/>
          <p:cNvSpPr>
            <a:spLocks noGrp="1"/>
          </p:cNvSpPr>
          <p:nvPr>
            <p:ph idx="1"/>
          </p:nvPr>
        </p:nvSpPr>
        <p:spPr/>
        <p:txBody>
          <a:bodyPr>
            <a:normAutofit fontScale="92500"/>
          </a:bodyPr>
          <a:lstStyle/>
          <a:p>
            <a:pPr marL="457200" indent="-457200">
              <a:buFont typeface="+mj-lt"/>
              <a:buAutoNum type="arabicPeriod"/>
            </a:pPr>
            <a:r>
              <a:rPr lang="el-GR" sz="2400" dirty="0"/>
              <a:t>Το θαύμα στο γάμο της Κανά και η αποστολική περίοδος</a:t>
            </a:r>
            <a:endParaRPr lang="en-US" sz="2400" dirty="0"/>
          </a:p>
          <a:p>
            <a:r>
              <a:rPr lang="el-GR" sz="2400" dirty="0"/>
              <a:t>Η θαυματουργία του Κυρίου στο γάμο της Κανά (Ιω. 2, 1-11) αποτελεί την αρχή των σημείων» του Ιησού (την έναρξη του αγιαστικού Του έργου) και συνιστά έμμεσα ευλογία του Γάμου.  </a:t>
            </a:r>
            <a:endParaRPr lang="en-US" sz="2400" dirty="0"/>
          </a:p>
          <a:p>
            <a:r>
              <a:rPr lang="el-GR" sz="2400" dirty="0"/>
              <a:t>Η Καινή Διαθήκη δεν παραδίδει κάποια τελετουργική πράξη για το Γάμο/ Επειδή, όμως, υπήρχε ιουδαϊκό τελετουργικό του Γάμου, είναι προφανές ότι η Εκκλησία θα προέβλεψε κάποιο δικό της τελετουργικό, ώστε να διακριθεί από το αντίστοιχο εβραϊκό.</a:t>
            </a:r>
            <a:endParaRPr lang="en-US" sz="2400" dirty="0"/>
          </a:p>
          <a:p>
            <a:r>
              <a:rPr lang="el-GR" sz="2400" dirty="0"/>
              <a:t>Βασικό θέμα της Καινής Διαθήκης ως προς το Γάμο ήταν η ερμηνεία του με βάση τα δεδομένα της δημιουργίας του ανθρώπου και της εν Χριστώ σωτηρίας.</a:t>
            </a:r>
            <a:endParaRPr lang="en-US" sz="2400" dirty="0"/>
          </a:p>
        </p:txBody>
      </p:sp>
    </p:spTree>
    <p:extLst>
      <p:ext uri="{BB962C8B-B14F-4D97-AF65-F5344CB8AC3E}">
        <p14:creationId xmlns:p14="http://schemas.microsoft.com/office/powerpoint/2010/main" val="3253321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smtClean="0"/>
              <a:t>Γένεση </a:t>
            </a:r>
            <a:r>
              <a:rPr lang="el-GR" dirty="0"/>
              <a:t>και εξέλιξη των Μυστηρίων του Βαπτίσματος, του Χρίσματος, του </a:t>
            </a:r>
            <a:r>
              <a:rPr lang="el-GR" dirty="0" smtClean="0"/>
              <a:t>Γάμου: </a:t>
            </a:r>
            <a:r>
              <a:rPr lang="el-GR" dirty="0"/>
              <a:t>οι βιβλικές ρίζες των </a:t>
            </a:r>
            <a:r>
              <a:rPr lang="el-GR" dirty="0" smtClean="0"/>
              <a:t>Μυστηρίων, Οι </a:t>
            </a:r>
            <a:r>
              <a:rPr lang="el-GR" dirty="0"/>
              <a:t>βασικές πηγές των πρώτων </a:t>
            </a:r>
            <a:r>
              <a:rPr lang="el-GR" dirty="0" smtClean="0"/>
              <a:t>αιώνων, Η </a:t>
            </a:r>
            <a:r>
              <a:rPr lang="el-GR" dirty="0"/>
              <a:t>τελική διαμόρφωση των ακολουθιών τους (σύντομη αναφορά στη χειρόγραφη παράδοση).</a:t>
            </a: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Γ) Γένεση και Εξέλιξη του Μυστηρίου του Γάμου </a:t>
            </a:r>
            <a:r>
              <a:rPr lang="el-GR" dirty="0" smtClean="0"/>
              <a:t>(2 </a:t>
            </a:r>
            <a:r>
              <a:rPr lang="el-GR" dirty="0"/>
              <a:t>από 4)</a:t>
            </a:r>
          </a:p>
        </p:txBody>
      </p:sp>
      <p:sp>
        <p:nvSpPr>
          <p:cNvPr id="5" name="Θέση περιεχομένου 4"/>
          <p:cNvSpPr>
            <a:spLocks noGrp="1"/>
          </p:cNvSpPr>
          <p:nvPr>
            <p:ph idx="1"/>
          </p:nvPr>
        </p:nvSpPr>
        <p:spPr/>
        <p:txBody>
          <a:bodyPr>
            <a:normAutofit lnSpcReduction="10000"/>
          </a:bodyPr>
          <a:lstStyle/>
          <a:p>
            <a:pPr marL="457200" indent="-457200">
              <a:buFont typeface="+mj-lt"/>
              <a:buAutoNum type="arabicPeriod" startAt="2"/>
            </a:pPr>
            <a:r>
              <a:rPr lang="el-GR" sz="2400" dirty="0"/>
              <a:t>Η μεταποστολική εποχή μέχρι τα πρώτα χειρόγραφα ευχολόγια (τέλος </a:t>
            </a:r>
            <a:r>
              <a:rPr lang="el-GR" sz="2400" dirty="0" smtClean="0"/>
              <a:t>8</a:t>
            </a:r>
            <a:r>
              <a:rPr lang="el-GR" sz="2400" baseline="30000" dirty="0" smtClean="0"/>
              <a:t>ου</a:t>
            </a:r>
            <a:r>
              <a:rPr lang="el-GR" sz="2400" dirty="0" smtClean="0"/>
              <a:t> </a:t>
            </a:r>
            <a:r>
              <a:rPr lang="el-GR" sz="2400" dirty="0"/>
              <a:t>μ.Χ. αι.)</a:t>
            </a:r>
            <a:endParaRPr lang="en-US" sz="2400" dirty="0"/>
          </a:p>
          <a:p>
            <a:r>
              <a:rPr lang="el-GR" sz="2400" dirty="0"/>
              <a:t>Ιγνάτιος ο Θεοφόρος (+113 μ.Χ.): ο Γάμος πρέπει να τελείται «μετά γνώμης Επισκόπου» για να είναι «σύμφωνος με τον Κύριο και όχι σύμφωνος με την επιθυμία».</a:t>
            </a:r>
            <a:endParaRPr lang="en-US" sz="2400" dirty="0"/>
          </a:p>
          <a:p>
            <a:r>
              <a:rPr lang="el-GR" sz="2400" dirty="0"/>
              <a:t>Κλήμης Αλεξανδρεύς (+215): αναφέρεται σε επίθεση των χειρών του ιερέα επί των νεονύμφων και σε ευλογία τους.</a:t>
            </a:r>
            <a:endParaRPr lang="en-US" sz="2400" dirty="0"/>
          </a:p>
          <a:p>
            <a:r>
              <a:rPr lang="el-GR" sz="2400" dirty="0"/>
              <a:t>Τερτυλλιανός (+222): αναφερόμενος στη συζυγία γράφει ότι, «αυτό που η Εκκλησία οικονομεί, επιβεβαιώνει η προσφορά και σφραγίζει η ευλογία» (μαρτυρία περί </a:t>
            </a:r>
            <a:r>
              <a:rPr lang="el-GR" sz="2400" dirty="0" smtClean="0"/>
              <a:t>Θείας </a:t>
            </a:r>
            <a:r>
              <a:rPr lang="el-GR" sz="2400" dirty="0"/>
              <a:t>Ευχαριστίας και γαμήλιας ευλογίας)</a:t>
            </a:r>
            <a:r>
              <a:rPr lang="el-GR" sz="2400" dirty="0" smtClean="0"/>
              <a:t>.</a:t>
            </a:r>
            <a:endParaRPr lang="en-US" sz="2400" dirty="0"/>
          </a:p>
        </p:txBody>
      </p:sp>
    </p:spTree>
    <p:extLst>
      <p:ext uri="{BB962C8B-B14F-4D97-AF65-F5344CB8AC3E}">
        <p14:creationId xmlns:p14="http://schemas.microsoft.com/office/powerpoint/2010/main" val="3253321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Γ) Γένεση και Εξέλιξη του Μυστηρίου του Γάμου </a:t>
            </a:r>
            <a:r>
              <a:rPr lang="el-GR" dirty="0" smtClean="0"/>
              <a:t>(3 </a:t>
            </a:r>
            <a:r>
              <a:rPr lang="el-GR" dirty="0"/>
              <a:t>από 4)</a:t>
            </a:r>
          </a:p>
        </p:txBody>
      </p:sp>
      <p:sp>
        <p:nvSpPr>
          <p:cNvPr id="5" name="Θέση περιεχομένου 4"/>
          <p:cNvSpPr>
            <a:spLocks noGrp="1"/>
          </p:cNvSpPr>
          <p:nvPr>
            <p:ph idx="1"/>
          </p:nvPr>
        </p:nvSpPr>
        <p:spPr/>
        <p:txBody>
          <a:bodyPr>
            <a:normAutofit fontScale="92500" lnSpcReduction="20000"/>
          </a:bodyPr>
          <a:lstStyle/>
          <a:p>
            <a:r>
              <a:rPr lang="el-GR" sz="2400" dirty="0"/>
              <a:t>Σε βασικά κείμενα της χριστιανικής Λατρείας των πρώτων αιώνων δεν γίνεται μνεία Γάμου: Διδαχή των Δώδεκα Αποστόλων (αρχές </a:t>
            </a:r>
            <a:r>
              <a:rPr lang="el-GR" sz="2400" dirty="0" smtClean="0"/>
              <a:t>2</a:t>
            </a:r>
            <a:r>
              <a:rPr lang="el-GR" sz="2400" baseline="30000" dirty="0" smtClean="0"/>
              <a:t>ου</a:t>
            </a:r>
            <a:r>
              <a:rPr lang="el-GR" sz="2400" dirty="0" smtClean="0"/>
              <a:t> </a:t>
            </a:r>
            <a:r>
              <a:rPr lang="el-GR" sz="2400" dirty="0"/>
              <a:t>αι.), Αποστολική Παράδοση (αρχές </a:t>
            </a:r>
            <a:r>
              <a:rPr lang="el-GR" sz="2400" dirty="0" smtClean="0"/>
              <a:t>3</a:t>
            </a:r>
            <a:r>
              <a:rPr lang="el-GR" sz="2400" baseline="30000" dirty="0" smtClean="0"/>
              <a:t>ου</a:t>
            </a:r>
            <a:r>
              <a:rPr lang="el-GR" sz="2400" dirty="0" smtClean="0"/>
              <a:t> </a:t>
            </a:r>
            <a:r>
              <a:rPr lang="el-GR" sz="2400" dirty="0"/>
              <a:t>αι.), Αποστολικές Διαταγές και Ευχολόγιο του Σεραπίωνα (</a:t>
            </a:r>
            <a:r>
              <a:rPr lang="el-GR" sz="2400" dirty="0" smtClean="0"/>
              <a:t>4</a:t>
            </a:r>
            <a:r>
              <a:rPr lang="el-GR" sz="2400" baseline="30000" dirty="0" smtClean="0"/>
              <a:t>ος</a:t>
            </a:r>
            <a:r>
              <a:rPr lang="el-GR" sz="2400" dirty="0" smtClean="0"/>
              <a:t> </a:t>
            </a:r>
            <a:r>
              <a:rPr lang="el-GR" sz="2400" dirty="0"/>
              <a:t>αι.), Διαθήκη του Κυρίου ημών Ιησού Χριστού (</a:t>
            </a:r>
            <a:r>
              <a:rPr lang="el-GR" sz="2400" dirty="0" smtClean="0"/>
              <a:t>5</a:t>
            </a:r>
            <a:r>
              <a:rPr lang="el-GR" sz="2400" baseline="30000" dirty="0" smtClean="0"/>
              <a:t>ος</a:t>
            </a:r>
            <a:r>
              <a:rPr lang="el-GR" sz="2400" dirty="0" smtClean="0"/>
              <a:t> </a:t>
            </a:r>
            <a:r>
              <a:rPr lang="el-GR" sz="2400" dirty="0"/>
              <a:t>αι.)/ Το γεγονός αυτό οφείλεται μάλλον στην αντίληψη ότι το Βάπτισμα και η συμμετοχή στη </a:t>
            </a:r>
            <a:r>
              <a:rPr lang="el-GR" sz="2400" dirty="0" smtClean="0"/>
              <a:t>Θεία</a:t>
            </a:r>
            <a:r>
              <a:rPr lang="el-GR" sz="2400" dirty="0"/>
              <a:t> </a:t>
            </a:r>
            <a:r>
              <a:rPr lang="el-GR" sz="2400" dirty="0" smtClean="0"/>
              <a:t>Ευχαριστία </a:t>
            </a:r>
            <a:r>
              <a:rPr lang="el-GR" sz="2400" dirty="0"/>
              <a:t>(που ακολουθούσε) ενεργούσαν και ως ευλογία του ζεύγους.</a:t>
            </a:r>
            <a:endParaRPr lang="en-US" sz="2400" dirty="0"/>
          </a:p>
          <a:p>
            <a:r>
              <a:rPr lang="el-GR" sz="2400" dirty="0"/>
              <a:t>Σε έργα του Ωριγένη μαρτυρούνται εκφράσεις που συναντώνται αργότερα στην ακολουθία του Γάμου στα χειρόγραφα ευχολόγια: άρμοση των συζύγων «εν ομοφροσύνη», ένωση εις σάρκα μίαν» και διαφύλαξη «εν ειρήνη και ομονοία».</a:t>
            </a:r>
            <a:endParaRPr lang="en-US" sz="2400" dirty="0"/>
          </a:p>
          <a:p>
            <a:r>
              <a:rPr lang="el-GR" sz="2400" dirty="0" smtClean="0"/>
              <a:t>Μέγας </a:t>
            </a:r>
            <a:r>
              <a:rPr lang="el-GR" sz="2400" dirty="0"/>
              <a:t>Βασίλειος (+379): αναφέρεται σε ένωση ανδρός και γυναικός με ευλογία.</a:t>
            </a:r>
            <a:endParaRPr lang="en-US" sz="2400" dirty="0"/>
          </a:p>
        </p:txBody>
      </p:sp>
    </p:spTree>
    <p:extLst>
      <p:ext uri="{BB962C8B-B14F-4D97-AF65-F5344CB8AC3E}">
        <p14:creationId xmlns:p14="http://schemas.microsoft.com/office/powerpoint/2010/main" val="3243101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Γ) Γένεση και Εξέλιξη του Μυστηρίου του Γάμου </a:t>
            </a:r>
            <a:r>
              <a:rPr lang="el-GR" dirty="0" smtClean="0"/>
              <a:t>(4 </a:t>
            </a:r>
            <a:r>
              <a:rPr lang="el-GR" dirty="0"/>
              <a:t>από 4)</a:t>
            </a:r>
          </a:p>
        </p:txBody>
      </p:sp>
      <p:sp>
        <p:nvSpPr>
          <p:cNvPr id="5" name="Θέση περιεχομένου 4"/>
          <p:cNvSpPr>
            <a:spLocks noGrp="1"/>
          </p:cNvSpPr>
          <p:nvPr>
            <p:ph idx="1"/>
          </p:nvPr>
        </p:nvSpPr>
        <p:spPr/>
        <p:txBody>
          <a:bodyPr>
            <a:normAutofit fontScale="92500"/>
          </a:bodyPr>
          <a:lstStyle/>
          <a:p>
            <a:r>
              <a:rPr lang="el-GR" sz="2400" dirty="0"/>
              <a:t>Γρηγόριος Θεολόγος (+390): στο Γάμο της Ολυμπιάδος «παρίστατο όμιλος Επισκόπων» και μνημονεύεται η άρμοση των χειρών. </a:t>
            </a:r>
            <a:endParaRPr lang="en-US" sz="2400" dirty="0"/>
          </a:p>
          <a:p>
            <a:r>
              <a:rPr lang="el-GR" sz="2400" dirty="0"/>
              <a:t>Ιωάννης Χρυσόστομος (+407): προτρέπει να προσκαλούνται στο Γάμο οι ιερείς, να διαβάζουν ευχές και να παρέχουν την ευλογία τους.</a:t>
            </a:r>
            <a:endParaRPr lang="en-US" sz="2400" dirty="0"/>
          </a:p>
          <a:p>
            <a:r>
              <a:rPr lang="el-GR" sz="2400" dirty="0"/>
              <a:t>Θεόδωρος Στουδίτης (+826): αναφέρεται σε ευλογία του Γάμου από τον ιερέα, μαρτυρεί περί ευχής αρμόσεως των χειρών των συζύγων («ιερά προσευχή κατά την στεφανικήν συνάφειαν») και διαβεβαιώνει ότι ο Γάμος ήταν συνδεδεμένος με τη Θ. Ευχαριστία.</a:t>
            </a:r>
            <a:endParaRPr lang="en-US" sz="2400" dirty="0"/>
          </a:p>
          <a:p>
            <a:r>
              <a:rPr lang="el-GR" sz="2400" dirty="0"/>
              <a:t>Τέλη </a:t>
            </a:r>
            <a:r>
              <a:rPr lang="el-GR" sz="2400"/>
              <a:t>του </a:t>
            </a:r>
            <a:r>
              <a:rPr lang="el-GR" sz="2400" smtClean="0"/>
              <a:t>9</a:t>
            </a:r>
            <a:r>
              <a:rPr lang="el-GR" sz="2400" baseline="30000" smtClean="0"/>
              <a:t>ου</a:t>
            </a:r>
            <a:r>
              <a:rPr lang="el-GR" sz="2400" smtClean="0"/>
              <a:t> </a:t>
            </a:r>
            <a:r>
              <a:rPr lang="el-GR" sz="2400" dirty="0"/>
              <a:t>αι.: ο Λέων ΣΤ΄ ο Σοφός επιβάλλει την ιερολογία του Γάμου ως τη μόνη έγκυρη </a:t>
            </a:r>
            <a:r>
              <a:rPr lang="el-GR" sz="2400"/>
              <a:t>(</a:t>
            </a:r>
            <a:r>
              <a:rPr lang="el-GR" sz="2400" smtClean="0"/>
              <a:t>89</a:t>
            </a:r>
            <a:r>
              <a:rPr lang="el-GR" sz="2400" baseline="30000" smtClean="0"/>
              <a:t>η</a:t>
            </a:r>
            <a:r>
              <a:rPr lang="el-GR" sz="2400" smtClean="0"/>
              <a:t> </a:t>
            </a:r>
            <a:r>
              <a:rPr lang="el-GR" sz="2400" dirty="0"/>
              <a:t>Νεαρά).</a:t>
            </a:r>
            <a:endParaRPr lang="en-US" sz="2400" dirty="0"/>
          </a:p>
        </p:txBody>
      </p:sp>
    </p:spTree>
    <p:extLst>
      <p:ext uri="{BB962C8B-B14F-4D97-AF65-F5344CB8AC3E}">
        <p14:creationId xmlns:p14="http://schemas.microsoft.com/office/powerpoint/2010/main" val="3243101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smtClean="0"/>
              <a:t>Γένεση και Εξέλιξη των Μυστηρίων του Βαπτίσματος, Χρίσματος και Γάμου</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1</a:t>
            </a:r>
            <a:r>
              <a:rPr lang="el-GR" sz="2000" dirty="0" smtClean="0"/>
              <a:t>.0.</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Εθνικόν και Καποδιστριακόν Πανεπιστήμιον Αθηνών 2015. Γεώργιος Φίλιας. «Λειτουργική. Γένεση και Εξέλιξη των Μυστηρίων του Βαπτίσματος, Χρίσματος και </a:t>
            </a:r>
            <a:r>
              <a:rPr lang="el-GR" sz="2000" dirty="0" smtClean="0"/>
              <a:t>Γάμου»</a:t>
            </a:r>
            <a:r>
              <a:rPr lang="el-GR" sz="2000" dirty="0"/>
              <a:t>. Έκδοση: 1.0. Αθήνα 2015. Διαθέσιμο από τη δικτυακή διεύθυνση: </a:t>
            </a:r>
            <a:r>
              <a:rPr lang="en-US" sz="2000"/>
              <a:t>http://opencourses.uoa.gr/courses/SOCTHEOL101/</a:t>
            </a:r>
            <a:r>
              <a:rPr lang="el-GR" sz="2000" smtClean="0"/>
              <a:t>.</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Α</a:t>
            </a:r>
            <a:r>
              <a:rPr lang="el-GR" dirty="0"/>
              <a:t>) Γένεση και Εξέλιξη </a:t>
            </a:r>
            <a:r>
              <a:rPr lang="el-GR" dirty="0" smtClean="0"/>
              <a:t>του Μυστηρίου </a:t>
            </a:r>
            <a:r>
              <a:rPr lang="el-GR" dirty="0"/>
              <a:t>του </a:t>
            </a:r>
            <a:r>
              <a:rPr lang="el-GR" dirty="0" smtClean="0"/>
              <a:t>Βαπτίσματος (1 από 10)</a:t>
            </a:r>
            <a:endParaRPr lang="el-GR" dirty="0"/>
          </a:p>
        </p:txBody>
      </p:sp>
      <p:sp>
        <p:nvSpPr>
          <p:cNvPr id="5" name="Θέση περιεχομένου 4"/>
          <p:cNvSpPr>
            <a:spLocks noGrp="1"/>
          </p:cNvSpPr>
          <p:nvPr>
            <p:ph idx="1"/>
          </p:nvPr>
        </p:nvSpPr>
        <p:spPr/>
        <p:txBody>
          <a:bodyPr>
            <a:normAutofit fontScale="92500" lnSpcReduction="10000"/>
          </a:bodyPr>
          <a:lstStyle/>
          <a:p>
            <a:pPr marL="457200" indent="-457200">
              <a:buFont typeface="+mj-lt"/>
              <a:buAutoNum type="arabicPeriod"/>
            </a:pPr>
            <a:r>
              <a:rPr lang="el-GR" sz="2400" dirty="0" smtClean="0"/>
              <a:t>Οι </a:t>
            </a:r>
            <a:r>
              <a:rPr lang="el-GR" sz="2400" dirty="0"/>
              <a:t>προτυπώσεις περί του Βαπτίσματος</a:t>
            </a:r>
            <a:r>
              <a:rPr lang="el-GR" sz="2400" dirty="0" smtClean="0"/>
              <a:t>:</a:t>
            </a:r>
          </a:p>
          <a:p>
            <a:r>
              <a:rPr lang="el-GR" sz="2400" dirty="0"/>
              <a:t>Ως ο παλαιότερος τύπος περί του Βαπτίσματος θεωρείται το Γεν. 1, 2 («Και Πνεύμα Θεού επεφέρετο επάνω του ύδατος»)/ Το Άγιο Πνεύμα προκαλεί την πρώτη δημιουργία και, κατά παρόμοιο τρόπο, προκαλεί τη «δεύτερη δημιουργία» του βαπτιζόμενου, δια του καθαγιασμού του ύδατος του Βαπτίσματος.</a:t>
            </a:r>
            <a:endParaRPr lang="en-US" sz="2400" dirty="0"/>
          </a:p>
          <a:p>
            <a:r>
              <a:rPr lang="el-GR" sz="2400" dirty="0"/>
              <a:t>Ο κατακλυσμός (Γεν., κεφ. 6-7): ένας από τους χαρακτηριστικότερους τύπους του Βαπτίσματος/ Ο «θάνατος» του αμαρτωλού μέσα στο νερό παραλληλίζεται με το θάνατο των αμαρτωλών κατά τον κατακλυσμό/ Τα διασωθέντα πρόσωπα της κιβωτού ήταν οκτώ και προτυπώνουν την όγδοη ημέρα (της Αναστάσεως του Κυρίου)/ Η Εκκλησία (μέσα στην οποία εισέρχεται ο άνθρωπος με το Βάπτισμα) είναι η «κιβωτός» της σωτηρίας.</a:t>
            </a:r>
            <a:endParaRPr lang="en-US" sz="2400"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Γένεση και Εξέλιξη του </a:t>
            </a:r>
            <a:r>
              <a:rPr lang="el-GR" dirty="0" smtClean="0"/>
              <a:t>Μυστηρίου του </a:t>
            </a:r>
            <a:r>
              <a:rPr lang="el-GR" dirty="0"/>
              <a:t>Βαπτίσματος </a:t>
            </a:r>
            <a:r>
              <a:rPr lang="el-GR" dirty="0" smtClean="0"/>
              <a:t>(2 </a:t>
            </a:r>
            <a:r>
              <a:rPr lang="el-GR" dirty="0"/>
              <a:t>από </a:t>
            </a:r>
            <a:r>
              <a:rPr lang="el-GR" dirty="0" smtClean="0"/>
              <a:t>10)</a:t>
            </a:r>
            <a:endParaRPr lang="el-GR" dirty="0"/>
          </a:p>
        </p:txBody>
      </p:sp>
      <p:sp>
        <p:nvSpPr>
          <p:cNvPr id="5" name="Θέση περιεχομένου 4"/>
          <p:cNvSpPr>
            <a:spLocks noGrp="1"/>
          </p:cNvSpPr>
          <p:nvPr>
            <p:ph idx="1"/>
          </p:nvPr>
        </p:nvSpPr>
        <p:spPr/>
        <p:txBody>
          <a:bodyPr>
            <a:normAutofit lnSpcReduction="10000"/>
          </a:bodyPr>
          <a:lstStyle/>
          <a:p>
            <a:r>
              <a:rPr lang="el-GR" sz="2400" dirty="0"/>
              <a:t>Η διάβαση της Ερυθράς Θάλασσας (Εξ. 14, 15-31): μνημονεύεται ως τύπος του Βαπτίσματος από το απ. Παύλο (</a:t>
            </a:r>
            <a:r>
              <a:rPr lang="el-GR" sz="2400" dirty="0" smtClean="0"/>
              <a:t>Α’ </a:t>
            </a:r>
            <a:r>
              <a:rPr lang="el-GR" sz="2400" dirty="0"/>
              <a:t>Κορ. 10, 1-6)/ όπως η διάβαση υπήρξε το πέρασμα από τη δουλεία στην ελευθερία, έτσι και το Βάπτισμα αποτελεί το «πέρασμα» από τη δουλεία της αμαρτίας στην ελευθερία της Χάριτος του Θεού.</a:t>
            </a:r>
            <a:endParaRPr lang="en-US" sz="2400" dirty="0"/>
          </a:p>
          <a:p>
            <a:r>
              <a:rPr lang="el-GR" sz="2400" dirty="0"/>
              <a:t>Η διάσωση του Μωϋσή «εις το έλος παρά τον ποταμόν» (Εξ. 2, 3) προτυπώνει τη διάσωση του βαπτιζόμενου από τον πνευματικό θάνατο διά του ύδατος.</a:t>
            </a:r>
            <a:endParaRPr lang="en-US" sz="2400" dirty="0"/>
          </a:p>
          <a:p>
            <a:r>
              <a:rPr lang="el-GR" sz="2400" dirty="0"/>
              <a:t>Ησ. 1, 16 («Λούσασθε και καθαροί γίνεσθε»): οι Πατέρες της Εκκλησίας (Γρηγόριος Νύσσης) θεωρούν ότι τα λόγια αυτά αναφέρονται στο Βάπτισμα.</a:t>
            </a:r>
            <a:endParaRPr lang="en-US" sz="2400" dirty="0"/>
          </a:p>
        </p:txBody>
      </p:sp>
    </p:spTree>
    <p:extLst>
      <p:ext uri="{BB962C8B-B14F-4D97-AF65-F5344CB8AC3E}">
        <p14:creationId xmlns:p14="http://schemas.microsoft.com/office/powerpoint/2010/main" val="4268254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Γένεση και Εξέλιξη του </a:t>
            </a:r>
            <a:r>
              <a:rPr lang="el-GR" dirty="0" smtClean="0"/>
              <a:t>Μυστηρίου του </a:t>
            </a:r>
            <a:r>
              <a:rPr lang="el-GR" dirty="0"/>
              <a:t>Βαπτίσματος </a:t>
            </a:r>
            <a:r>
              <a:rPr lang="el-GR" dirty="0" smtClean="0"/>
              <a:t>(3 </a:t>
            </a:r>
            <a:r>
              <a:rPr lang="el-GR" dirty="0"/>
              <a:t>από </a:t>
            </a:r>
            <a:r>
              <a:rPr lang="el-GR" dirty="0" smtClean="0"/>
              <a:t>10)</a:t>
            </a:r>
            <a:endParaRPr lang="el-GR" dirty="0"/>
          </a:p>
        </p:txBody>
      </p:sp>
      <p:sp>
        <p:nvSpPr>
          <p:cNvPr id="5" name="Θέση περιεχομένου 4"/>
          <p:cNvSpPr>
            <a:spLocks noGrp="1"/>
          </p:cNvSpPr>
          <p:nvPr>
            <p:ph idx="1"/>
          </p:nvPr>
        </p:nvSpPr>
        <p:spPr/>
        <p:txBody>
          <a:bodyPr>
            <a:normAutofit lnSpcReduction="10000"/>
          </a:bodyPr>
          <a:lstStyle/>
          <a:p>
            <a:pPr marL="457200" indent="-457200">
              <a:buFont typeface="+mj-lt"/>
              <a:buAutoNum type="arabicPeriod" startAt="2"/>
            </a:pPr>
            <a:r>
              <a:rPr lang="el-GR" sz="2400" dirty="0"/>
              <a:t>Το Βάπτισμα του Ιωάννη: </a:t>
            </a:r>
            <a:endParaRPr lang="el-GR" sz="2400" dirty="0" smtClean="0"/>
          </a:p>
          <a:p>
            <a:r>
              <a:rPr lang="el-GR" sz="2400" dirty="0"/>
              <a:t>Ιωάννης: ο Προφήτης που συνδέει τις δύο Διαθήκες.</a:t>
            </a:r>
            <a:endParaRPr lang="en-US" sz="2400" dirty="0"/>
          </a:p>
          <a:p>
            <a:r>
              <a:rPr lang="el-GR" sz="2400" dirty="0"/>
              <a:t>Το Βάπτισμα του Ιωάννη υπήρξε «Βάπτισμα μετανοίας εις άφεσιν αμαρτιών»/ απαλλαγή του βαπτιζόμενου από τα αμαρτήματα της συνειδήσεως σε αντίθεση με το «νομικό» βάπτισμα που στόχευε μόνο στη σωματική κάθαρση/ Επομένως, το Βάπτισμα του Ιωάννη προετοίμασε το χριστιανικό Βάπτισμα.</a:t>
            </a:r>
            <a:endParaRPr lang="en-US" sz="2400" dirty="0"/>
          </a:p>
          <a:p>
            <a:r>
              <a:rPr lang="el-GR" sz="2400" dirty="0"/>
              <a:t>Η διαφορά του Βαπτίσματος του Ιωάννη από το Βάπτισμα του Κυρίου: ο Ιωάννης βάπτιζε «εν ύδατι», ενώ ο Κύριος βάπτιζε «εν Πνεύματι Αγίω και πυρί» (Μτ. 3, 11). </a:t>
            </a:r>
            <a:endParaRPr lang="en-US" sz="2400" dirty="0"/>
          </a:p>
        </p:txBody>
      </p:sp>
    </p:spTree>
    <p:extLst>
      <p:ext uri="{BB962C8B-B14F-4D97-AF65-F5344CB8AC3E}">
        <p14:creationId xmlns:p14="http://schemas.microsoft.com/office/powerpoint/2010/main" val="4268254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Γένεση και Εξέλιξη του </a:t>
            </a:r>
            <a:r>
              <a:rPr lang="el-GR" dirty="0" smtClean="0"/>
              <a:t>Μυστηρίου του </a:t>
            </a:r>
            <a:r>
              <a:rPr lang="el-GR" dirty="0"/>
              <a:t>Βαπτίσματος </a:t>
            </a:r>
            <a:r>
              <a:rPr lang="el-GR" dirty="0" smtClean="0"/>
              <a:t>(4 </a:t>
            </a:r>
            <a:r>
              <a:rPr lang="el-GR" dirty="0"/>
              <a:t>από </a:t>
            </a:r>
            <a:r>
              <a:rPr lang="el-GR" dirty="0" smtClean="0"/>
              <a:t>10)</a:t>
            </a:r>
            <a:endParaRPr lang="el-GR" dirty="0"/>
          </a:p>
        </p:txBody>
      </p:sp>
      <p:sp>
        <p:nvSpPr>
          <p:cNvPr id="5" name="Θέση περιεχομένου 4"/>
          <p:cNvSpPr>
            <a:spLocks noGrp="1"/>
          </p:cNvSpPr>
          <p:nvPr>
            <p:ph idx="1"/>
          </p:nvPr>
        </p:nvSpPr>
        <p:spPr/>
        <p:txBody>
          <a:bodyPr>
            <a:normAutofit fontScale="85000" lnSpcReduction="20000"/>
          </a:bodyPr>
          <a:lstStyle/>
          <a:p>
            <a:pPr marL="457200" indent="-457200">
              <a:buFont typeface="+mj-lt"/>
              <a:buAutoNum type="arabicPeriod" startAt="3"/>
            </a:pPr>
            <a:r>
              <a:rPr lang="el-GR" sz="2400" dirty="0"/>
              <a:t>Το Βάπτισμα στην Καινή Διαθήκη: </a:t>
            </a:r>
            <a:endParaRPr lang="el-GR" sz="2400" dirty="0" smtClean="0"/>
          </a:p>
          <a:p>
            <a:r>
              <a:rPr lang="el-GR" sz="2400" dirty="0"/>
              <a:t>Η αρχή του χριστιανικού Βαπτίσματος σηματοδοτείται από το Βάπτισμα του Κυρίου (Μτ. 3, 13/ Μκ. 1, 9-12/ Λκ. 3, 21-22).</a:t>
            </a:r>
            <a:endParaRPr lang="en-US" sz="2400" dirty="0"/>
          </a:p>
          <a:p>
            <a:r>
              <a:rPr lang="el-GR" sz="2400" dirty="0"/>
              <a:t>Η σύσταση του Μυστηρίου: «Πορευθέντες μαθητεύσατε πάντα τα έθνη, βαπτίζοντες αυτούς εις το όνομα του Πατρός και του Υιού και του Αγίου Πνεύματος» (Μτ. 28, 19)/ Σημαντικό στοιχείο: προηγείται η «μαθητεία» (το κήρυγμα- η κατήχηση) και ακολουθεί η Βάπτιση.</a:t>
            </a:r>
            <a:endParaRPr lang="en-US" sz="2400" dirty="0"/>
          </a:p>
          <a:p>
            <a:r>
              <a:rPr lang="el-GR" sz="2400" dirty="0"/>
              <a:t>Σημαντική είναι η παύλεια θεολογία περί του Βαπτίσματος ως συμμετοχής στο θάνατο και την Ανάσταση του Κυρίου (</a:t>
            </a:r>
            <a:r>
              <a:rPr lang="el-GR" sz="2400" dirty="0" smtClean="0"/>
              <a:t>Α’ Κορ</a:t>
            </a:r>
            <a:r>
              <a:rPr lang="el-GR" sz="2400" dirty="0"/>
              <a:t>. 6, 11/ Γαλ. 3, 26/ Ρωμ. 6, 4).</a:t>
            </a:r>
            <a:endParaRPr lang="en-US" sz="2400" dirty="0"/>
          </a:p>
          <a:p>
            <a:r>
              <a:rPr lang="el-GR" sz="2400" dirty="0"/>
              <a:t>Βαπτίσματα στην Καινή Διαθήκη, τα οποία πιστοποιούν ότι το Μυστήριο του Βαπτίσματος ήταν απαραίτητη προϋπόθεση για τη συμμετοχή στην Εκκλησία: των τρισχιλίων την ημέρα της Πεντηκοστής (Πρ. 2, 41)/ του ευνούχου της Κανδάκης (Πρ. 8, 38)/ του Σαύλου (Πρ. 8, 18)/ της Λυδίας (Πρ. 16, 15)/ της οικογένειας του Στεφανά (Πρ. 18, 8).</a:t>
            </a:r>
            <a:endParaRPr lang="en-US" sz="2400" dirty="0"/>
          </a:p>
        </p:txBody>
      </p:sp>
    </p:spTree>
    <p:extLst>
      <p:ext uri="{BB962C8B-B14F-4D97-AF65-F5344CB8AC3E}">
        <p14:creationId xmlns:p14="http://schemas.microsoft.com/office/powerpoint/2010/main" val="4268254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Γένεση και Εξέλιξη του </a:t>
            </a:r>
            <a:r>
              <a:rPr lang="el-GR" dirty="0" smtClean="0"/>
              <a:t>Μυστηρίου του </a:t>
            </a:r>
            <a:r>
              <a:rPr lang="el-GR" dirty="0"/>
              <a:t>Βαπτίσματος </a:t>
            </a:r>
            <a:r>
              <a:rPr lang="el-GR" dirty="0" smtClean="0"/>
              <a:t>(5 </a:t>
            </a:r>
            <a:r>
              <a:rPr lang="el-GR" dirty="0"/>
              <a:t>από </a:t>
            </a:r>
            <a:r>
              <a:rPr lang="el-GR" dirty="0" smtClean="0"/>
              <a:t>10)</a:t>
            </a:r>
            <a:endParaRPr lang="el-GR" dirty="0"/>
          </a:p>
        </p:txBody>
      </p:sp>
      <p:sp>
        <p:nvSpPr>
          <p:cNvPr id="5" name="Θέση περιεχομένου 4"/>
          <p:cNvSpPr>
            <a:spLocks noGrp="1"/>
          </p:cNvSpPr>
          <p:nvPr>
            <p:ph idx="1"/>
          </p:nvPr>
        </p:nvSpPr>
        <p:spPr/>
        <p:txBody>
          <a:bodyPr>
            <a:normAutofit/>
          </a:bodyPr>
          <a:lstStyle/>
          <a:p>
            <a:r>
              <a:rPr lang="el-GR" sz="2400" dirty="0"/>
              <a:t>Του Βαπτίσματος προηγείται η κατήχηση: η περίπτωση του ευνούχου της Κανδάκης, των τρισχιλίων κατά την ημέρα της Πεντηκοστής, της οικογένειας του Κορνήλιου (Πρ. 10, 34-38) και του δεσμοφύλακα των Φιλίππων (Πρ. 16, 32)/ Ο απ. Παύλος αναφέρεται σε «βαπτισμών διδαχές» (Εβρ. 6, 2)/ Η κατήχηση κατέληγε στην προτροπή για μετάνοια (Πρ. 2, 38).</a:t>
            </a:r>
            <a:endParaRPr lang="en-US" sz="2400" dirty="0"/>
          </a:p>
          <a:p>
            <a:r>
              <a:rPr lang="el-GR" sz="2400" dirty="0"/>
              <a:t>Η προβαπτισματική ομολογία: «Πιστεύω τον Υιόν του Θεού είναι τον Ιησούν Χριστόν» (Πρ. 8, 37).</a:t>
            </a:r>
            <a:endParaRPr lang="en-US" sz="2400" dirty="0"/>
          </a:p>
          <a:p>
            <a:r>
              <a:rPr lang="el-GR" sz="2400" dirty="0" smtClean="0"/>
              <a:t>Α’ </a:t>
            </a:r>
            <a:r>
              <a:rPr lang="el-GR" sz="2400" dirty="0"/>
              <a:t>Πέτρ. 3, 21: το Βάπτισμα είναι «συνειδήσεως αγαθής επερώτημα εις Θεόν» (η θερμή παράκληση  της αγαθής συνείδησης του πιστού προς το Θεό για τη σωτηρία)</a:t>
            </a:r>
            <a:r>
              <a:rPr lang="el-GR" sz="2400" dirty="0" smtClean="0"/>
              <a:t>.</a:t>
            </a:r>
            <a:endParaRPr lang="en-US" sz="2400" dirty="0"/>
          </a:p>
        </p:txBody>
      </p:sp>
    </p:spTree>
    <p:extLst>
      <p:ext uri="{BB962C8B-B14F-4D97-AF65-F5344CB8AC3E}">
        <p14:creationId xmlns:p14="http://schemas.microsoft.com/office/powerpoint/2010/main" val="4268254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Γένεση και Εξέλιξη του </a:t>
            </a:r>
            <a:r>
              <a:rPr lang="el-GR" dirty="0" smtClean="0"/>
              <a:t>Μυστηρίου του </a:t>
            </a:r>
            <a:r>
              <a:rPr lang="el-GR" dirty="0"/>
              <a:t>Βαπτίσματος </a:t>
            </a:r>
            <a:r>
              <a:rPr lang="el-GR" dirty="0" smtClean="0"/>
              <a:t>(6 </a:t>
            </a:r>
            <a:r>
              <a:rPr lang="el-GR" dirty="0"/>
              <a:t>από </a:t>
            </a:r>
            <a:r>
              <a:rPr lang="el-GR" dirty="0" smtClean="0"/>
              <a:t>10)</a:t>
            </a:r>
            <a:endParaRPr lang="el-GR" dirty="0"/>
          </a:p>
        </p:txBody>
      </p:sp>
      <p:sp>
        <p:nvSpPr>
          <p:cNvPr id="5" name="Θέση περιεχομένου 4"/>
          <p:cNvSpPr>
            <a:spLocks noGrp="1"/>
          </p:cNvSpPr>
          <p:nvPr>
            <p:ph idx="1"/>
          </p:nvPr>
        </p:nvSpPr>
        <p:spPr/>
        <p:txBody>
          <a:bodyPr>
            <a:normAutofit fontScale="92500"/>
          </a:bodyPr>
          <a:lstStyle/>
          <a:p>
            <a:r>
              <a:rPr lang="el-GR" sz="2400" dirty="0"/>
              <a:t>Η έννοια του «Βαπτίσματος» ως βύθισης στο νερό: Εφ. 5, 26 («τω λουτρώ του ύδατος») και Τίτ. 3, 5 («δια λουτρού παλιγγενεσίας»).</a:t>
            </a:r>
            <a:endParaRPr lang="en-US" sz="2400" dirty="0"/>
          </a:p>
          <a:p>
            <a:r>
              <a:rPr lang="el-GR" sz="2400" dirty="0"/>
              <a:t>Η έννοια του Βαπτίσματος ως «αναγέννησης»: «εάν μη τις γεννηθή εξ ύδατος και πνεύματος, ου δύναται εισελθείν εις την βασιλείαν των ουρανών» (Ιω. 3, 5).</a:t>
            </a:r>
            <a:endParaRPr lang="en-US" sz="2400" dirty="0"/>
          </a:p>
          <a:p>
            <a:r>
              <a:rPr lang="el-GR" sz="2400" dirty="0"/>
              <a:t>Σχεδιάγραμμα τελέσεως του Βαπτίσματος σύμφωνα με τις μαρτυρίες της Καινής Διαθήκης: σύντομη διδαχή- κατήχηση/ αποδοχή της διδαχής και ομολογία πίστεως του βαπτιζόμενου/ κατάδυση και ανάδυση στο ύδωρ δια της επικλήσεως της Αγίας Τριάδος/ επίθεση των χειρών (Χρίσμα: θα αναφερθούμε παρακάτω)/ συμμετοχή του νεοφώτιστου στη </a:t>
            </a:r>
            <a:r>
              <a:rPr lang="el-GR" sz="2400" dirty="0" smtClean="0"/>
              <a:t>Θεία </a:t>
            </a:r>
            <a:r>
              <a:rPr lang="el-GR" sz="2400" dirty="0"/>
              <a:t>Ευχαριστία.</a:t>
            </a:r>
            <a:endParaRPr lang="en-US" sz="2400" dirty="0"/>
          </a:p>
        </p:txBody>
      </p:sp>
    </p:spTree>
    <p:extLst>
      <p:ext uri="{BB962C8B-B14F-4D97-AF65-F5344CB8AC3E}">
        <p14:creationId xmlns:p14="http://schemas.microsoft.com/office/powerpoint/2010/main" val="4268254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Γένεση και Εξέλιξη του </a:t>
            </a:r>
            <a:r>
              <a:rPr lang="el-GR" dirty="0" smtClean="0"/>
              <a:t>Μυστηρίου του </a:t>
            </a:r>
            <a:r>
              <a:rPr lang="el-GR" dirty="0"/>
              <a:t>Βαπτίσματος </a:t>
            </a:r>
            <a:r>
              <a:rPr lang="el-GR" dirty="0" smtClean="0"/>
              <a:t>(7 </a:t>
            </a:r>
            <a:r>
              <a:rPr lang="el-GR" dirty="0"/>
              <a:t>από </a:t>
            </a:r>
            <a:r>
              <a:rPr lang="el-GR" dirty="0" smtClean="0"/>
              <a:t>10)</a:t>
            </a:r>
            <a:endParaRPr lang="el-GR" dirty="0"/>
          </a:p>
        </p:txBody>
      </p:sp>
      <p:sp>
        <p:nvSpPr>
          <p:cNvPr id="5" name="Θέση περιεχομένου 4"/>
          <p:cNvSpPr>
            <a:spLocks noGrp="1"/>
          </p:cNvSpPr>
          <p:nvPr>
            <p:ph idx="1"/>
          </p:nvPr>
        </p:nvSpPr>
        <p:spPr/>
        <p:txBody>
          <a:bodyPr>
            <a:normAutofit fontScale="85000" lnSpcReduction="10000"/>
          </a:bodyPr>
          <a:lstStyle/>
          <a:p>
            <a:pPr marL="457200" indent="-457200">
              <a:buFont typeface="+mj-lt"/>
              <a:buAutoNum type="arabicPeriod" startAt="4"/>
            </a:pPr>
            <a:r>
              <a:rPr lang="el-GR" sz="2400" dirty="0"/>
              <a:t>Η τέλεση του Βαπτίσματος από τον </a:t>
            </a:r>
            <a:r>
              <a:rPr lang="el-GR" sz="2400" dirty="0" smtClean="0"/>
              <a:t>2</a:t>
            </a:r>
            <a:r>
              <a:rPr lang="el-GR" sz="2400" baseline="30000" dirty="0" smtClean="0"/>
              <a:t>ο</a:t>
            </a:r>
            <a:r>
              <a:rPr lang="el-GR" sz="2400" dirty="0" smtClean="0"/>
              <a:t> μέχρι </a:t>
            </a:r>
            <a:r>
              <a:rPr lang="el-GR" sz="2400" dirty="0"/>
              <a:t>τον </a:t>
            </a:r>
            <a:r>
              <a:rPr lang="el-GR" sz="2400" dirty="0" smtClean="0"/>
              <a:t>4</a:t>
            </a:r>
            <a:r>
              <a:rPr lang="el-GR" sz="2400" baseline="30000" dirty="0" smtClean="0"/>
              <a:t>ο</a:t>
            </a:r>
            <a:r>
              <a:rPr lang="el-GR" sz="2400" dirty="0" smtClean="0"/>
              <a:t> αι</a:t>
            </a:r>
            <a:r>
              <a:rPr lang="el-GR" sz="2400" dirty="0"/>
              <a:t>.: </a:t>
            </a:r>
            <a:endParaRPr lang="en-US" sz="2400" dirty="0"/>
          </a:p>
          <a:p>
            <a:r>
              <a:rPr lang="el-GR" sz="2400" dirty="0"/>
              <a:t>Διδαχή των Δώδεκα Αποστόλων: τριαδική επίκληση κατά το Βάπτισμα σε «ζωντανό νερό»/ δυνατότητα «οικονομίας» αν δεν υπάρχει «ζωντανό νερό»/ προβλέπεται διήμερη νηστεία (ήταν η προπασχάλεια νηστεία, η οποία επεκτάθηκε σε ολόκληρη τη </a:t>
            </a:r>
            <a:r>
              <a:rPr lang="el-GR" sz="2400" dirty="0" smtClean="0"/>
              <a:t>Μεγάλη </a:t>
            </a:r>
            <a:r>
              <a:rPr lang="el-GR" sz="2400" dirty="0"/>
              <a:t>Τεσσαρακοστή)</a:t>
            </a:r>
            <a:endParaRPr lang="en-US" sz="2400" dirty="0"/>
          </a:p>
          <a:p>
            <a:r>
              <a:rPr lang="el-GR" sz="2400" dirty="0"/>
              <a:t>Ιουστίνος (+165) και Τερτυλλιανός (</a:t>
            </a:r>
            <a:r>
              <a:rPr lang="el-GR" sz="2400" dirty="0" smtClean="0"/>
              <a:t>+ μετά </a:t>
            </a:r>
            <a:r>
              <a:rPr lang="el-GR" sz="2400" dirty="0"/>
              <a:t>το 229): μαρτυρία προβαπτισματικής νηστείας.</a:t>
            </a:r>
            <a:endParaRPr lang="en-US" sz="2400" dirty="0"/>
          </a:p>
          <a:p>
            <a:r>
              <a:rPr lang="el-GR" sz="2400" dirty="0" smtClean="0"/>
              <a:t>3</a:t>
            </a:r>
            <a:r>
              <a:rPr lang="el-GR" sz="2400" baseline="30000" dirty="0" smtClean="0"/>
              <a:t>ος</a:t>
            </a:r>
            <a:r>
              <a:rPr lang="el-GR" sz="2400" dirty="0" smtClean="0"/>
              <a:t> αι</a:t>
            </a:r>
            <a:r>
              <a:rPr lang="el-GR" sz="2400" dirty="0"/>
              <a:t>.: διαμόρφωση της τάξης των κατηχουμένων/ Αποστολική Παράδοση Ιππολύτου Ρώμης (αρχές </a:t>
            </a:r>
            <a:r>
              <a:rPr lang="el-GR" sz="2400" dirty="0" smtClean="0"/>
              <a:t>3</a:t>
            </a:r>
            <a:r>
              <a:rPr lang="el-GR" sz="2400" baseline="30000" dirty="0" smtClean="0"/>
              <a:t>ου</a:t>
            </a:r>
            <a:r>
              <a:rPr lang="el-GR" sz="2400" dirty="0" smtClean="0"/>
              <a:t> αι</a:t>
            </a:r>
            <a:r>
              <a:rPr lang="el-GR" sz="2400" dirty="0"/>
              <a:t>.): η περίοδος της προετοιμασίας διαρκούσε τρία χρόνια και προέβλεπε (εκτός από την κατήχηση) την απόταξη του Σατανά, της «πομπής» και «των αγγέλων» αυτού, καθώς και εξορκισμούς σε καθημερινή βάση/ </a:t>
            </a:r>
            <a:r>
              <a:rPr lang="el-GR" sz="2400" dirty="0" smtClean="0"/>
              <a:t>Μεγάλο </a:t>
            </a:r>
            <a:r>
              <a:rPr lang="el-GR" sz="2400" dirty="0"/>
              <a:t>Σάββατο: οι τελευταίοι εξορκισμοί/ εμφύσηση του προσώπου και σφράγιση του μετώπου του κατηχούμενου (ονομαζόταν «φωτιζόμενος»).</a:t>
            </a:r>
            <a:endParaRPr lang="en-US" sz="2400" dirty="0"/>
          </a:p>
        </p:txBody>
      </p:sp>
    </p:spTree>
    <p:extLst>
      <p:ext uri="{BB962C8B-B14F-4D97-AF65-F5344CB8AC3E}">
        <p14:creationId xmlns:p14="http://schemas.microsoft.com/office/powerpoint/2010/main" val="778452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1619</TotalTime>
  <Words>3166</Words>
  <Application>Microsoft Office PowerPoint</Application>
  <PresentationFormat>Προβολή στην οθόνη (4:3)</PresentationFormat>
  <Paragraphs>177</Paragraphs>
  <Slides>29</Slides>
  <Notes>29</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Θέμα του Office</vt:lpstr>
      <vt:lpstr>Λειτουργική</vt:lpstr>
      <vt:lpstr>Περιεχόμενα ενότητας</vt:lpstr>
      <vt:lpstr>Α) Γένεση και Εξέλιξη του Μυστηρίου του Βαπτίσματος (1 από 10)</vt:lpstr>
      <vt:lpstr>Α) Γένεση και Εξέλιξη του Μυστηρίου του Βαπτίσματος (2 από 10)</vt:lpstr>
      <vt:lpstr>Α) Γένεση και Εξέλιξη του Μυστηρίου του Βαπτίσματος (3 από 10)</vt:lpstr>
      <vt:lpstr>Α) Γένεση και Εξέλιξη του Μυστηρίου του Βαπτίσματος (4 από 10)</vt:lpstr>
      <vt:lpstr>Α) Γένεση και Εξέλιξη του Μυστηρίου του Βαπτίσματος (5 από 10)</vt:lpstr>
      <vt:lpstr>Α) Γένεση και Εξέλιξη του Μυστηρίου του Βαπτίσματος (6 από 10)</vt:lpstr>
      <vt:lpstr>Α) Γένεση και Εξέλιξη του Μυστηρίου του Βαπτίσματος (7 από 10)</vt:lpstr>
      <vt:lpstr>Α) Γένεση και Εξέλιξη του Μυστηρίου του Βαπτίσματος (8 από 10)</vt:lpstr>
      <vt:lpstr>Α) Γένεση και Εξέλιξη του Μυστηρίου του Βαπτίσματος (9 από 10)</vt:lpstr>
      <vt:lpstr>Α) Γένεση και Εξέλιξη του Μυστηρίου του Βαπτίσματος (10 από 10)</vt:lpstr>
      <vt:lpstr>Β) Γένεση και Εξέλιξη του Μυστηρίου του Χρίσματος (1 από 6)</vt:lpstr>
      <vt:lpstr>Β) Γένεση και Εξέλιξη του Μυστηρίου του Χρίσματος (2 από 6)</vt:lpstr>
      <vt:lpstr>Β) Γένεση και Εξέλιξη του Μυστηρίου του Χρίσματος (3 από 6)</vt:lpstr>
      <vt:lpstr>Β) Γένεση και Εξέλιξη του Μυστηρίου του Χρίσματος (4 από 6)</vt:lpstr>
      <vt:lpstr>Β) Γένεση και Εξέλιξη του Μυστηρίου του Χρίσματος (5 από 6)</vt:lpstr>
      <vt:lpstr>Β) Γένεση και Εξέλιξη του Μυστηρίου του Χρίσματος (6 από 6)</vt:lpstr>
      <vt:lpstr>Γ) Γένεση και Εξέλιξη του Μυστηρίου του Γάμου (1 από 4)</vt:lpstr>
      <vt:lpstr>Γ) Γένεση και Εξέλιξη του Μυστηρίου του Γάμου (2 από 4)</vt:lpstr>
      <vt:lpstr>Γ) Γένεση και Εξέλιξη του Μυστηρίου του Γάμου (3 από 4)</vt:lpstr>
      <vt:lpstr>Γ) Γένεση και Εξέλιξη του Μυστηρίου του Γάμου (4 από 4)</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RCeL_KPG</cp:lastModifiedBy>
  <cp:revision>189</cp:revision>
  <dcterms:created xsi:type="dcterms:W3CDTF">2012-09-06T09:03:05Z</dcterms:created>
  <dcterms:modified xsi:type="dcterms:W3CDTF">2015-04-07T12:47:16Z</dcterms:modified>
</cp:coreProperties>
</file>